
<file path=[Content_Types].xml><?xml version="1.0" encoding="utf-8"?>
<Types xmlns="http://schemas.openxmlformats.org/package/2006/content-types">
  <Default Extension="bin" ContentType="application/vnd.openxmlformats-officedocument.oleObject"/>
  <Default Extension="fntdata" ContentType="application/x-fontdata"/>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3"/>
  </p:notesMasterIdLst>
  <p:handoutMasterIdLst>
    <p:handoutMasterId r:id="rId44"/>
  </p:handoutMasterIdLst>
  <p:sldIdLst>
    <p:sldId id="256" r:id="rId2"/>
    <p:sldId id="306" r:id="rId3"/>
    <p:sldId id="307" r:id="rId4"/>
    <p:sldId id="308" r:id="rId5"/>
    <p:sldId id="309" r:id="rId6"/>
    <p:sldId id="310" r:id="rId7"/>
    <p:sldId id="311" r:id="rId8"/>
    <p:sldId id="286" r:id="rId9"/>
    <p:sldId id="302" r:id="rId10"/>
    <p:sldId id="312" r:id="rId11"/>
    <p:sldId id="313" r:id="rId12"/>
    <p:sldId id="314" r:id="rId13"/>
    <p:sldId id="315" r:id="rId14"/>
    <p:sldId id="316" r:id="rId15"/>
    <p:sldId id="304" r:id="rId16"/>
    <p:sldId id="287" r:id="rId17"/>
    <p:sldId id="317" r:id="rId18"/>
    <p:sldId id="318" r:id="rId19"/>
    <p:sldId id="319" r:id="rId20"/>
    <p:sldId id="320" r:id="rId21"/>
    <p:sldId id="321" r:id="rId22"/>
    <p:sldId id="288" r:id="rId23"/>
    <p:sldId id="322" r:id="rId24"/>
    <p:sldId id="323" r:id="rId25"/>
    <p:sldId id="289" r:id="rId26"/>
    <p:sldId id="290" r:id="rId27"/>
    <p:sldId id="291" r:id="rId28"/>
    <p:sldId id="292" r:id="rId29"/>
    <p:sldId id="293" r:id="rId30"/>
    <p:sldId id="294" r:id="rId31"/>
    <p:sldId id="295" r:id="rId32"/>
    <p:sldId id="324" r:id="rId33"/>
    <p:sldId id="325" r:id="rId34"/>
    <p:sldId id="297" r:id="rId35"/>
    <p:sldId id="326" r:id="rId36"/>
    <p:sldId id="327" r:id="rId37"/>
    <p:sldId id="328" r:id="rId38"/>
    <p:sldId id="301" r:id="rId39"/>
    <p:sldId id="329" r:id="rId40"/>
    <p:sldId id="330" r:id="rId41"/>
    <p:sldId id="331" r:id="rId42"/>
  </p:sldIdLst>
  <p:sldSz cx="9144000" cy="6858000" type="screen4x3"/>
  <p:notesSz cx="6858000" cy="9144000"/>
  <p:embeddedFontLst>
    <p:embeddedFont>
      <p:font typeface="Cambria Math" panose="02040503050406030204" pitchFamily="18" charset="0"/>
      <p:regular r:id="rId45"/>
    </p:embeddedFont>
    <p:embeddedFont>
      <p:font typeface="Roboto Condensed" panose="02000000000000000000" pitchFamily="2" charset="0"/>
      <p:regular r:id="rId46"/>
      <p:bold r:id="rId47"/>
      <p:italic r:id="rId48"/>
      <p:boldItalic r:id="rId49"/>
    </p:embeddedFont>
    <p:embeddedFont>
      <p:font typeface="STIX" panose="020B0604020202020204" charset="0"/>
      <p:regular r:id="rId50"/>
      <p:bold r:id="rId51"/>
      <p:italic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97D"/>
    <a:srgbClr val="000000"/>
    <a:srgbClr val="0000FF"/>
    <a:srgbClr val="2D7D9F"/>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9" autoAdjust="0"/>
    <p:restoredTop sz="94660"/>
  </p:normalViewPr>
  <p:slideViewPr>
    <p:cSldViewPr>
      <p:cViewPr varScale="1">
        <p:scale>
          <a:sx n="82" d="100"/>
          <a:sy n="82" d="100"/>
        </p:scale>
        <p:origin x="1733"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handoutMaster" Target="handoutMasters/handoutMaster1.xml"/><Relationship Id="rId52"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5/10/2024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286166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87EA9-0F95-4E3A-B40A-64C12DA5C34F}" type="datetimeFigureOut">
              <a:rPr lang="en-US" smtClean="0"/>
              <a:pPr/>
              <a:t>5/10/2024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1C950B-8241-42E2-98BC-F99EB045F186}" type="slidenum">
              <a:rPr lang="en-US" smtClean="0"/>
              <a:pPr/>
              <a:t>‹#›</a:t>
            </a:fld>
            <a:endParaRPr lang="en-US" dirty="0"/>
          </a:p>
        </p:txBody>
      </p:sp>
    </p:spTree>
    <p:extLst>
      <p:ext uri="{BB962C8B-B14F-4D97-AF65-F5344CB8AC3E}">
        <p14:creationId xmlns:p14="http://schemas.microsoft.com/office/powerpoint/2010/main" val="246119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5.3</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Evaluating the Fit of a Linear Model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17FA3-4AD2-4476-A0D1-35B267142902}"/>
              </a:ext>
            </a:extLst>
          </p:cNvPr>
          <p:cNvSpPr>
            <a:spLocks noGrp="1"/>
          </p:cNvSpPr>
          <p:nvPr>
            <p:ph type="title"/>
          </p:nvPr>
        </p:nvSpPr>
        <p:spPr/>
        <p:txBody>
          <a:bodyPr/>
          <a:lstStyle/>
          <a:p>
            <a:r>
              <a:rPr lang="en-US" dirty="0"/>
              <a:t>The Importance of Errors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A426D69-2F9A-475D-B059-394623A8A86C}"/>
                  </a:ext>
                </a:extLst>
              </p:cNvPr>
              <p:cNvSpPr>
                <a:spLocks noGrp="1"/>
              </p:cNvSpPr>
              <p:nvPr>
                <p:ph idx="1"/>
              </p:nvPr>
            </p:nvSpPr>
            <p:spPr>
              <a:xfrm>
                <a:off x="457200" y="1371600"/>
                <a:ext cx="8229600" cy="4267200"/>
              </a:xfrm>
            </p:spPr>
            <p:txBody>
              <a:bodyPr>
                <a:normAutofit/>
              </a:bodyPr>
              <a:lstStyle/>
              <a:p>
                <a:r>
                  <a:rPr lang="en-US" dirty="0"/>
                  <a:t>and the </a:t>
                </a:r>
                <a:r>
                  <a:rPr lang="en-US" b="1" dirty="0"/>
                  <a:t>standard error </a:t>
                </a:r>
                <a:r>
                  <a:rPr lang="en-US" dirty="0"/>
                  <a:t>(standard deviation of the error terms) is given by</a:t>
                </a:r>
              </a:p>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𝑠</m:t>
                          </m:r>
                        </m:e>
                        <m:sub>
                          <m:r>
                            <a:rPr lang="en-US" sz="2800" b="0" i="1" smtClean="0">
                              <a:latin typeface="Cambria Math" panose="02040503050406030204" pitchFamily="18" charset="0"/>
                            </a:rPr>
                            <m:t>𝑒</m:t>
                          </m:r>
                        </m:sub>
                      </m:sSub>
                      <m:r>
                        <a:rPr lang="en-US" sz="2800" b="0" i="1" smtClean="0">
                          <a:latin typeface="Cambria Math" panose="02040503050406030204" pitchFamily="18" charset="0"/>
                        </a:rPr>
                        <m:t>=</m:t>
                      </m:r>
                      <m:rad>
                        <m:radPr>
                          <m:degHide m:val="on"/>
                          <m:ctrlPr>
                            <a:rPr lang="en-US" sz="2800" b="0" i="1" smtClean="0">
                              <a:latin typeface="Cambria Math" panose="02040503050406030204" pitchFamily="18" charset="0"/>
                            </a:rPr>
                          </m:ctrlPr>
                        </m:radPr>
                        <m:deg/>
                        <m:e>
                          <m:r>
                            <a:rPr lang="en-US" sz="2800" b="0" i="1" smtClean="0">
                              <a:latin typeface="Cambria Math" panose="02040503050406030204" pitchFamily="18" charset="0"/>
                            </a:rPr>
                            <m:t>3896132.76</m:t>
                          </m:r>
                        </m:e>
                      </m:rad>
                      <m:r>
                        <a:rPr lang="en-US" sz="2800" b="0" i="1" smtClean="0">
                          <a:latin typeface="Cambria Math" panose="02040503050406030204" pitchFamily="18" charset="0"/>
                          <a:ea typeface="Cambria Math" panose="02040503050406030204" pitchFamily="18" charset="0"/>
                        </a:rPr>
                        <m:t>≈1973.86.</m:t>
                      </m:r>
                    </m:oMath>
                  </m:oMathPara>
                </a14:m>
                <a:endParaRPr lang="en-US" dirty="0"/>
              </a:p>
            </p:txBody>
          </p:sp>
        </mc:Choice>
        <mc:Fallback xmlns="">
          <p:sp>
            <p:nvSpPr>
              <p:cNvPr id="3" name="Content Placeholder 2">
                <a:extLst>
                  <a:ext uri="{FF2B5EF4-FFF2-40B4-BE49-F238E27FC236}">
                    <a16:creationId xmlns:a16="http://schemas.microsoft.com/office/drawing/2014/main" id="{4A426D69-2F9A-475D-B059-394623A8A86C}"/>
                  </a:ext>
                </a:extLst>
              </p:cNvPr>
              <p:cNvSpPr>
                <a:spLocks noGrp="1" noRot="1" noChangeAspect="1" noMove="1" noResize="1" noEditPoints="1" noAdjustHandles="1" noChangeArrowheads="1" noChangeShapeType="1" noTextEdit="1"/>
              </p:cNvSpPr>
              <p:nvPr>
                <p:ph idx="1"/>
              </p:nvPr>
            </p:nvSpPr>
            <p:spPr>
              <a:xfrm>
                <a:off x="457200" y="1371600"/>
                <a:ext cx="8229600" cy="4267200"/>
              </a:xfrm>
              <a:blipFill>
                <a:blip r:embed="rId2"/>
                <a:stretch>
                  <a:fillRect l="-1481" t="-1286" r="-1333"/>
                </a:stretch>
              </a:blipFill>
            </p:spPr>
            <p:txBody>
              <a:bodyPr/>
              <a:lstStyle/>
              <a:p>
                <a:r>
                  <a:rPr lang="en-IN">
                    <a:noFill/>
                  </a:rPr>
                  <a:t> </a:t>
                </a:r>
              </a:p>
            </p:txBody>
          </p:sp>
        </mc:Fallback>
      </mc:AlternateContent>
    </p:spTree>
    <p:extLst>
      <p:ext uri="{BB962C8B-B14F-4D97-AF65-F5344CB8AC3E}">
        <p14:creationId xmlns:p14="http://schemas.microsoft.com/office/powerpoint/2010/main" val="2352492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17FA3-4AD2-4476-A0D1-35B267142902}"/>
              </a:ext>
            </a:extLst>
          </p:cNvPr>
          <p:cNvSpPr>
            <a:spLocks noGrp="1"/>
          </p:cNvSpPr>
          <p:nvPr>
            <p:ph type="title"/>
          </p:nvPr>
        </p:nvSpPr>
        <p:spPr/>
        <p:txBody>
          <a:bodyPr/>
          <a:lstStyle/>
          <a:p>
            <a:r>
              <a:rPr lang="en-US" dirty="0"/>
              <a:t>The Importance of Errors (cont.)</a:t>
            </a:r>
          </a:p>
        </p:txBody>
      </p:sp>
      <p:sp>
        <p:nvSpPr>
          <p:cNvPr id="5" name="Content Placeholder 4">
            <a:extLst>
              <a:ext uri="{FF2B5EF4-FFF2-40B4-BE49-F238E27FC236}">
                <a16:creationId xmlns:a16="http://schemas.microsoft.com/office/drawing/2014/main" id="{0DE0A4C6-95DA-03DB-B8A4-7BB85199DFE8}"/>
              </a:ext>
            </a:extLst>
          </p:cNvPr>
          <p:cNvSpPr>
            <a:spLocks noGrp="1"/>
          </p:cNvSpPr>
          <p:nvPr>
            <p:ph idx="1"/>
          </p:nvPr>
        </p:nvSpPr>
        <p:spPr/>
        <p:txBody>
          <a:bodyPr/>
          <a:lstStyle/>
          <a:p>
            <a:r>
              <a:rPr lang="en-US" dirty="0"/>
              <a:t> </a:t>
            </a:r>
            <a:endParaRPr lang="en-IN" dirty="0"/>
          </a:p>
        </p:txBody>
      </p:sp>
      <p:pic>
        <p:nvPicPr>
          <p:cNvPr id="7" name="Picture 6">
            <a:extLst>
              <a:ext uri="{FF2B5EF4-FFF2-40B4-BE49-F238E27FC236}">
                <a16:creationId xmlns:a16="http://schemas.microsoft.com/office/drawing/2014/main" id="{DA21FBDD-EEDD-E4FD-0A6C-34D926183C56}"/>
              </a:ext>
            </a:extLst>
          </p:cNvPr>
          <p:cNvPicPr>
            <a:picLocks noChangeAspect="1"/>
          </p:cNvPicPr>
          <p:nvPr/>
        </p:nvPicPr>
        <p:blipFill>
          <a:blip r:embed="rId2"/>
          <a:stretch>
            <a:fillRect/>
          </a:stretch>
        </p:blipFill>
        <p:spPr>
          <a:xfrm>
            <a:off x="1683835" y="1219273"/>
            <a:ext cx="5562600" cy="4677444"/>
          </a:xfrm>
          <a:prstGeom prst="rect">
            <a:avLst/>
          </a:prstGeom>
        </p:spPr>
      </p:pic>
    </p:spTree>
    <p:extLst>
      <p:ext uri="{BB962C8B-B14F-4D97-AF65-F5344CB8AC3E}">
        <p14:creationId xmlns:p14="http://schemas.microsoft.com/office/powerpoint/2010/main" val="81442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839A-ED80-4C7C-99F5-C05648D35FA2}"/>
              </a:ext>
            </a:extLst>
          </p:cNvPr>
          <p:cNvSpPr>
            <a:spLocks noGrp="1"/>
          </p:cNvSpPr>
          <p:nvPr>
            <p:ph type="title"/>
          </p:nvPr>
        </p:nvSpPr>
        <p:spPr/>
        <p:txBody>
          <a:bodyPr/>
          <a:lstStyle/>
          <a:p>
            <a:r>
              <a:rPr lang="en-US" dirty="0"/>
              <a:t>The Importance of Errors (cont.)</a:t>
            </a:r>
          </a:p>
        </p:txBody>
      </p:sp>
      <p:sp>
        <p:nvSpPr>
          <p:cNvPr id="3" name="Content Placeholder 2">
            <a:extLst>
              <a:ext uri="{FF2B5EF4-FFF2-40B4-BE49-F238E27FC236}">
                <a16:creationId xmlns:a16="http://schemas.microsoft.com/office/drawing/2014/main" id="{F2E3F7AB-2230-4B5B-A077-54D64547B28C}"/>
              </a:ext>
            </a:extLst>
          </p:cNvPr>
          <p:cNvSpPr>
            <a:spLocks noGrp="1"/>
          </p:cNvSpPr>
          <p:nvPr>
            <p:ph idx="1"/>
          </p:nvPr>
        </p:nvSpPr>
        <p:spPr/>
        <p:txBody>
          <a:bodyPr>
            <a:normAutofit lnSpcReduction="10000"/>
          </a:bodyPr>
          <a:lstStyle/>
          <a:p>
            <a:r>
              <a:rPr lang="en-US" dirty="0"/>
              <a:t>Figure 5.3.1 shows the summary output from Microsoft Excel for the regression analysis of the Jeep Cherokee Limited data. Notice that the </a:t>
            </a:r>
            <a:r>
              <a:rPr lang="en-US" b="1" dirty="0"/>
              <a:t>mean square error </a:t>
            </a:r>
            <a:r>
              <a:rPr lang="en-US" dirty="0"/>
              <a:t>is given in the column labeled ‘MS’ and the row labeled ‘Residual’. The standard error of the model is given in the ‘SUMMARY OUTPUT Regression Statistics’ table and is labeled ‘Standard Error’.</a:t>
            </a:r>
          </a:p>
          <a:p>
            <a:r>
              <a:rPr lang="en-US" dirty="0"/>
              <a:t>Should you be satisfied with a model whose standard error is $1,973.8624? It would certainly be more desirable if the model’s standard deviation of error was only $100.</a:t>
            </a:r>
          </a:p>
        </p:txBody>
      </p:sp>
    </p:spTree>
    <p:extLst>
      <p:ext uri="{BB962C8B-B14F-4D97-AF65-F5344CB8AC3E}">
        <p14:creationId xmlns:p14="http://schemas.microsoft.com/office/powerpoint/2010/main" val="2616430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839A-ED80-4C7C-99F5-C05648D35FA2}"/>
              </a:ext>
            </a:extLst>
          </p:cNvPr>
          <p:cNvSpPr>
            <a:spLocks noGrp="1"/>
          </p:cNvSpPr>
          <p:nvPr>
            <p:ph type="title"/>
          </p:nvPr>
        </p:nvSpPr>
        <p:spPr/>
        <p:txBody>
          <a:bodyPr/>
          <a:lstStyle/>
          <a:p>
            <a:r>
              <a:rPr lang="en-US" dirty="0"/>
              <a:t>The Importance of Errors (cont.)</a:t>
            </a:r>
          </a:p>
        </p:txBody>
      </p:sp>
      <p:sp>
        <p:nvSpPr>
          <p:cNvPr id="3" name="Content Placeholder 2">
            <a:extLst>
              <a:ext uri="{FF2B5EF4-FFF2-40B4-BE49-F238E27FC236}">
                <a16:creationId xmlns:a16="http://schemas.microsoft.com/office/drawing/2014/main" id="{F2E3F7AB-2230-4B5B-A077-54D64547B28C}"/>
              </a:ext>
            </a:extLst>
          </p:cNvPr>
          <p:cNvSpPr>
            <a:spLocks noGrp="1"/>
          </p:cNvSpPr>
          <p:nvPr>
            <p:ph idx="1"/>
          </p:nvPr>
        </p:nvSpPr>
        <p:spPr/>
        <p:txBody>
          <a:bodyPr>
            <a:normAutofit/>
          </a:bodyPr>
          <a:lstStyle/>
          <a:p>
            <a:r>
              <a:rPr lang="en-US" dirty="0"/>
              <a:t>If you know a great deal about the used car market (you have an intuitive model), then perhaps the current model would not be of value. However, if you are uninformed, the current model provides a basic understanding of the relationship between age and asking price.</a:t>
            </a:r>
            <a:br>
              <a:rPr lang="en-US" dirty="0"/>
            </a:br>
            <a:r>
              <a:rPr lang="en-US" dirty="0"/>
              <a:t>What constitutes small and large variation of the errors is dependent on the nature of the problem. </a:t>
            </a:r>
          </a:p>
        </p:txBody>
      </p:sp>
    </p:spTree>
    <p:extLst>
      <p:ext uri="{BB962C8B-B14F-4D97-AF65-F5344CB8AC3E}">
        <p14:creationId xmlns:p14="http://schemas.microsoft.com/office/powerpoint/2010/main" val="404774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839A-ED80-4C7C-99F5-C05648D35FA2}"/>
              </a:ext>
            </a:extLst>
          </p:cNvPr>
          <p:cNvSpPr>
            <a:spLocks noGrp="1"/>
          </p:cNvSpPr>
          <p:nvPr>
            <p:ph type="title"/>
          </p:nvPr>
        </p:nvSpPr>
        <p:spPr/>
        <p:txBody>
          <a:bodyPr/>
          <a:lstStyle/>
          <a:p>
            <a:r>
              <a:rPr lang="en-US" dirty="0"/>
              <a:t>The Importance of Errors (cont.)</a:t>
            </a:r>
          </a:p>
        </p:txBody>
      </p:sp>
      <p:sp>
        <p:nvSpPr>
          <p:cNvPr id="3" name="Content Placeholder 2">
            <a:extLst>
              <a:ext uri="{FF2B5EF4-FFF2-40B4-BE49-F238E27FC236}">
                <a16:creationId xmlns:a16="http://schemas.microsoft.com/office/drawing/2014/main" id="{F2E3F7AB-2230-4B5B-A077-54D64547B28C}"/>
              </a:ext>
            </a:extLst>
          </p:cNvPr>
          <p:cNvSpPr>
            <a:spLocks noGrp="1"/>
          </p:cNvSpPr>
          <p:nvPr>
            <p:ph idx="1"/>
          </p:nvPr>
        </p:nvSpPr>
        <p:spPr/>
        <p:txBody>
          <a:bodyPr>
            <a:normAutofit/>
          </a:bodyPr>
          <a:lstStyle/>
          <a:p>
            <a:r>
              <a:rPr lang="en-US" dirty="0"/>
              <a:t>Using a model to predict the diameter of a valve to be used in a heart-lung machine is certainly going to produce a different idea of </a:t>
            </a:r>
            <a:r>
              <a:rPr lang="en-US" i="1" dirty="0"/>
              <a:t>small</a:t>
            </a:r>
            <a:r>
              <a:rPr lang="en-US" dirty="0"/>
              <a:t> than estimating the price of a car. It would be ideal to develop a measure that would summarize the degree of fit on some standardized scale.</a:t>
            </a:r>
          </a:p>
        </p:txBody>
      </p:sp>
    </p:spTree>
    <p:extLst>
      <p:ext uri="{BB962C8B-B14F-4D97-AF65-F5344CB8AC3E}">
        <p14:creationId xmlns:p14="http://schemas.microsoft.com/office/powerpoint/2010/main" val="2749248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839A-ED80-4C7C-99F5-C05648D35FA2}"/>
              </a:ext>
            </a:extLst>
          </p:cNvPr>
          <p:cNvSpPr>
            <a:spLocks noGrp="1"/>
          </p:cNvSpPr>
          <p:nvPr>
            <p:ph type="title"/>
          </p:nvPr>
        </p:nvSpPr>
        <p:spPr/>
        <p:txBody>
          <a:bodyPr/>
          <a:lstStyle/>
          <a:p>
            <a:r>
              <a:rPr lang="en-US" dirty="0"/>
              <a:t>The Coefficient of Determination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2E3F7AB-2230-4B5B-A077-54D64547B28C}"/>
                  </a:ext>
                </a:extLst>
              </p:cNvPr>
              <p:cNvSpPr>
                <a:spLocks noGrp="1"/>
              </p:cNvSpPr>
              <p:nvPr>
                <p:ph idx="1"/>
              </p:nvPr>
            </p:nvSpPr>
            <p:spPr/>
            <p:txBody>
              <a:bodyPr>
                <a:normAutofit/>
              </a:bodyPr>
              <a:lstStyle/>
              <a:p>
                <a:r>
                  <a:rPr lang="en-US" dirty="0"/>
                  <a:t>The goal in constructing most linear models is to use the independent variable, </a:t>
                </a:r>
                <a14:m>
                  <m:oMath xmlns:m="http://schemas.openxmlformats.org/officeDocument/2006/math">
                    <m:r>
                      <a:rPr lang="en-US" i="1" dirty="0" smtClean="0">
                        <a:latin typeface="Cambria Math" panose="02040503050406030204" pitchFamily="18" charset="0"/>
                      </a:rPr>
                      <m:t>𝑥</m:t>
                    </m:r>
                  </m:oMath>
                </a14:m>
                <a:r>
                  <a:rPr lang="en-US" dirty="0"/>
                  <a:t>, to explain or predict the dependent variable, </a:t>
                </a:r>
                <a14:m>
                  <m:oMath xmlns:m="http://schemas.openxmlformats.org/officeDocument/2006/math">
                    <m:r>
                      <a:rPr lang="en-US" i="1" dirty="0" smtClean="0">
                        <a:latin typeface="Cambria Math" panose="02040503050406030204" pitchFamily="18" charset="0"/>
                      </a:rPr>
                      <m:t>𝑦</m:t>
                    </m:r>
                  </m:oMath>
                </a14:m>
                <a:r>
                  <a:rPr lang="en-US" dirty="0"/>
                  <a:t>. The question we want to consider is, how much of the variation in </a:t>
                </a:r>
                <a14:m>
                  <m:oMath xmlns:m="http://schemas.openxmlformats.org/officeDocument/2006/math">
                    <m:r>
                      <a:rPr lang="en-US" i="1" dirty="0" smtClean="0">
                        <a:latin typeface="Cambria Math" panose="02040503050406030204" pitchFamily="18" charset="0"/>
                      </a:rPr>
                      <m:t>𝑦</m:t>
                    </m:r>
                  </m:oMath>
                </a14:m>
                <a:r>
                  <a:rPr lang="en-US" dirty="0"/>
                  <a:t> can be explained with the model? Before determining how much variation the model explains, it will be necessary to evaluate how much variability exists in the </a:t>
                </a:r>
                <a14:m>
                  <m:oMath xmlns:m="http://schemas.openxmlformats.org/officeDocument/2006/math">
                    <m:r>
                      <a:rPr lang="en-US" i="1" dirty="0" smtClean="0">
                        <a:latin typeface="Cambria Math" panose="02040503050406030204" pitchFamily="18" charset="0"/>
                      </a:rPr>
                      <m:t>𝑦</m:t>
                    </m:r>
                  </m:oMath>
                </a14:m>
                <a:r>
                  <a:rPr lang="en-US" dirty="0"/>
                  <a:t> variable. This quantity is called the </a:t>
                </a:r>
                <a:r>
                  <a:rPr lang="en-US" b="1" dirty="0"/>
                  <a:t>total sum of squares (Total SS)</a:t>
                </a:r>
                <a:r>
                  <a:rPr lang="en-US" dirty="0"/>
                  <a:t> and represents the total variation in the dependent variable (</a:t>
                </a:r>
                <a14:m>
                  <m:oMath xmlns:m="http://schemas.openxmlformats.org/officeDocument/2006/math">
                    <m:r>
                      <a:rPr lang="en-US" i="1" dirty="0" smtClean="0">
                        <a:latin typeface="Cambria Math" panose="02040503050406030204" pitchFamily="18" charset="0"/>
                      </a:rPr>
                      <m:t>𝑦</m:t>
                    </m:r>
                  </m:oMath>
                </a14:m>
                <a:r>
                  <a:rPr lang="en-US" dirty="0"/>
                  <a:t>).</a:t>
                </a:r>
              </a:p>
            </p:txBody>
          </p:sp>
        </mc:Choice>
        <mc:Fallback xmlns="">
          <p:sp>
            <p:nvSpPr>
              <p:cNvPr id="3" name="Content Placeholder 2">
                <a:extLst>
                  <a:ext uri="{FF2B5EF4-FFF2-40B4-BE49-F238E27FC236}">
                    <a16:creationId xmlns:a16="http://schemas.microsoft.com/office/drawing/2014/main" id="{F2E3F7AB-2230-4B5B-A077-54D64547B28C}"/>
                  </a:ext>
                </a:extLst>
              </p:cNvPr>
              <p:cNvSpPr>
                <a:spLocks noGrp="1" noRot="1" noChangeAspect="1" noMove="1" noResize="1" noEditPoints="1" noAdjustHandles="1" noChangeArrowheads="1" noChangeShapeType="1" noTextEdit="1"/>
              </p:cNvSpPr>
              <p:nvPr>
                <p:ph idx="1"/>
              </p:nvPr>
            </p:nvSpPr>
            <p:spPr>
              <a:blipFill>
                <a:blip r:embed="rId2"/>
                <a:stretch>
                  <a:fillRect l="-1481" t="-1200" r="-370"/>
                </a:stretch>
              </a:blipFill>
            </p:spPr>
            <p:txBody>
              <a:bodyPr/>
              <a:lstStyle/>
              <a:p>
                <a:r>
                  <a:rPr lang="en-IN">
                    <a:noFill/>
                  </a:rPr>
                  <a:t> </a:t>
                </a:r>
              </a:p>
            </p:txBody>
          </p:sp>
        </mc:Fallback>
      </mc:AlternateContent>
    </p:spTree>
    <p:extLst>
      <p:ext uri="{BB962C8B-B14F-4D97-AF65-F5344CB8AC3E}">
        <p14:creationId xmlns:p14="http://schemas.microsoft.com/office/powerpoint/2010/main" val="3375454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 Total Sum of Squares (Total SS)</a:t>
            </a:r>
          </a:p>
        </p:txBody>
      </p:sp>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457200" y="1280160"/>
                <a:ext cx="8229600" cy="1988237"/>
              </a:xfrm>
              <a:solidFill>
                <a:srgbClr val="FFFFCC"/>
              </a:solidFill>
              <a:ln w="28575">
                <a:solidFill>
                  <a:srgbClr val="000000"/>
                </a:solidFill>
              </a:ln>
            </p:spPr>
            <p:txBody>
              <a:bodyPr>
                <a:spAutoFit/>
              </a:bodyPr>
              <a:lstStyle/>
              <a:p>
                <a:r>
                  <a:rPr lang="en-US" dirty="0">
                    <a:solidFill>
                      <a:srgbClr val="000000"/>
                    </a:solidFill>
                  </a:rPr>
                  <a:t>The total variation in </a:t>
                </a:r>
                <a14:m>
                  <m:oMath xmlns:m="http://schemas.openxmlformats.org/officeDocument/2006/math">
                    <m:r>
                      <a:rPr lang="en-US" i="1" dirty="0" smtClean="0">
                        <a:solidFill>
                          <a:srgbClr val="000000"/>
                        </a:solidFill>
                        <a:latin typeface="Cambria Math" panose="02040503050406030204" pitchFamily="18" charset="0"/>
                      </a:rPr>
                      <m:t>𝑦</m:t>
                    </m:r>
                  </m:oMath>
                </a14:m>
                <a:r>
                  <a:rPr lang="en-US" dirty="0">
                    <a:solidFill>
                      <a:srgbClr val="000000"/>
                    </a:solidFill>
                  </a:rPr>
                  <a:t> is given by the </a:t>
                </a:r>
                <a:r>
                  <a:rPr lang="en-US" b="1" dirty="0">
                    <a:solidFill>
                      <a:srgbClr val="C00000"/>
                    </a:solidFill>
                  </a:rPr>
                  <a:t>total sum of squares (Total SS)</a:t>
                </a:r>
                <a:r>
                  <a:rPr lang="en-US" dirty="0">
                    <a:solidFill>
                      <a:srgbClr val="000000"/>
                    </a:solidFill>
                  </a:rPr>
                  <a:t>.</a:t>
                </a:r>
              </a:p>
              <a:p>
                <a:endParaRPr lang="en-US" dirty="0">
                  <a:solidFill>
                    <a:srgbClr val="000000"/>
                  </a:solidFill>
                </a:endParaRPr>
              </a:p>
              <a:p>
                <a:endParaRPr lang="en-US" dirty="0">
                  <a:solidFill>
                    <a:srgbClr val="000000"/>
                  </a:solidFill>
                </a:endParaRP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457200" y="1280160"/>
                <a:ext cx="8229600" cy="1988237"/>
              </a:xfrm>
              <a:blipFill>
                <a:blip r:embed="rId2"/>
                <a:stretch>
                  <a:fillRect l="-1328" t="-2115"/>
                </a:stretch>
              </a:blipFill>
              <a:ln w="28575">
                <a:solidFill>
                  <a:srgbClr val="000000"/>
                </a:solidFill>
              </a:ln>
            </p:spPr>
            <p:txBody>
              <a:bodyPr/>
              <a:lstStyle/>
              <a:p>
                <a:r>
                  <a:rPr lang="en-IN">
                    <a:noFill/>
                  </a:rPr>
                  <a:t> </a:t>
                </a:r>
              </a:p>
            </p:txBody>
          </p:sp>
        </mc:Fallback>
      </mc:AlternateContent>
      <p:graphicFrame>
        <p:nvGraphicFramePr>
          <p:cNvPr id="31745" name="Object 1"/>
          <p:cNvGraphicFramePr>
            <a:graphicFrameLocks noChangeAspect="1"/>
          </p:cNvGraphicFramePr>
          <p:nvPr>
            <p:extLst>
              <p:ext uri="{D42A27DB-BD31-4B8C-83A1-F6EECF244321}">
                <p14:modId xmlns:p14="http://schemas.microsoft.com/office/powerpoint/2010/main" val="155935179"/>
              </p:ext>
            </p:extLst>
          </p:nvPr>
        </p:nvGraphicFramePr>
        <p:xfrm>
          <a:off x="2635250" y="2290763"/>
          <a:ext cx="3073400" cy="571500"/>
        </p:xfrm>
        <a:graphic>
          <a:graphicData uri="http://schemas.openxmlformats.org/presentationml/2006/ole">
            <mc:AlternateContent xmlns:mc="http://schemas.openxmlformats.org/markup-compatibility/2006">
              <mc:Choice xmlns:v="urn:schemas-microsoft-com:vml" Requires="v">
                <p:oleObj name="Equation" r:id="rId3" imgW="3073320" imgH="571320" progId="Equation.DSMT4">
                  <p:embed/>
                </p:oleObj>
              </mc:Choice>
              <mc:Fallback>
                <p:oleObj name="Equation" r:id="rId3" imgW="3073320" imgH="571320" progId="Equation.DSMT4">
                  <p:embed/>
                  <p:pic>
                    <p:nvPicPr>
                      <p:cNvPr id="0" name="Picture 1"/>
                      <p:cNvPicPr>
                        <a:picLocks noChangeAspect="1" noChangeArrowheads="1"/>
                      </p:cNvPicPr>
                      <p:nvPr/>
                    </p:nvPicPr>
                    <p:blipFill>
                      <a:blip r:embed="rId4"/>
                      <a:srcRect/>
                      <a:stretch>
                        <a:fillRect/>
                      </a:stretch>
                    </p:blipFill>
                    <p:spPr bwMode="auto">
                      <a:xfrm>
                        <a:off x="2635250" y="2290763"/>
                        <a:ext cx="3073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839A-ED80-4C7C-99F5-C05648D35FA2}"/>
              </a:ext>
            </a:extLst>
          </p:cNvPr>
          <p:cNvSpPr>
            <a:spLocks noGrp="1"/>
          </p:cNvSpPr>
          <p:nvPr>
            <p:ph type="title"/>
          </p:nvPr>
        </p:nvSpPr>
        <p:spPr/>
        <p:txBody>
          <a:bodyPr/>
          <a:lstStyle/>
          <a:p>
            <a:r>
              <a:rPr lang="en-US" dirty="0"/>
              <a:t>The Coefficient of Determination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2E3F7AB-2230-4B5B-A077-54D64547B28C}"/>
                  </a:ext>
                </a:extLst>
              </p:cNvPr>
              <p:cNvSpPr>
                <a:spLocks noGrp="1"/>
              </p:cNvSpPr>
              <p:nvPr>
                <p:ph idx="1"/>
              </p:nvPr>
            </p:nvSpPr>
            <p:spPr/>
            <p:txBody>
              <a:bodyPr>
                <a:normAutofit/>
              </a:bodyPr>
              <a:lstStyle/>
              <a:p>
                <a:r>
                  <a:rPr lang="en-US" dirty="0"/>
                  <a:t>If you think Total SS looks a great deal like the numerator of the formula for the sample variance, you are right. Total SS is the sum of the squared deviations about the mean of the independent variable </a:t>
                </a:r>
                <a14:m>
                  <m:oMath xmlns:m="http://schemas.openxmlformats.org/officeDocument/2006/math">
                    <m:r>
                      <a:rPr lang="en-US" i="1" dirty="0" smtClean="0">
                        <a:latin typeface="Cambria Math" panose="02040503050406030204" pitchFamily="18" charset="0"/>
                      </a:rPr>
                      <m:t>𝑦</m:t>
                    </m:r>
                  </m:oMath>
                </a14:m>
                <a:r>
                  <a:rPr lang="en-US" dirty="0"/>
                  <a:t>. If Total SS were divided by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−1</m:t>
                    </m:r>
                  </m:oMath>
                </a14:m>
                <a:r>
                  <a:rPr lang="en-US" dirty="0"/>
                  <a:t> it would be the sample variance of </a:t>
                </a:r>
                <a14:m>
                  <m:oMath xmlns:m="http://schemas.openxmlformats.org/officeDocument/2006/math">
                    <m:r>
                      <a:rPr lang="en-US" i="1" dirty="0" smtClean="0">
                        <a:latin typeface="Cambria Math" panose="02040503050406030204" pitchFamily="18" charset="0"/>
                      </a:rPr>
                      <m:t>𝑦</m:t>
                    </m:r>
                  </m:oMath>
                </a14:m>
                <a:r>
                  <a:rPr lang="en-US" dirty="0"/>
                  <a:t>.</a:t>
                </a:r>
              </a:p>
              <a:p>
                <a:r>
                  <a:rPr lang="en-US" b="1" dirty="0"/>
                  <a:t>Explained and Unexplained Error</a:t>
                </a:r>
              </a:p>
              <a:p>
                <a:r>
                  <a:rPr lang="en-US" dirty="0"/>
                  <a:t>What does an error represent? An error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r>
                      <a:rPr lang="en-US" b="0" i="1" smtClean="0">
                        <a:latin typeface="Cambria Math" panose="02040503050406030204" pitchFamily="18" charset="0"/>
                      </a:rPr>
                      <m:t>)</m:t>
                    </m:r>
                  </m:oMath>
                </a14:m>
                <a:r>
                  <a:rPr lang="en-US" dirty="0"/>
                  <a:t> represents the model’s inability to predict the variation in the dependent variable, </a:t>
                </a:r>
                <a14:m>
                  <m:oMath xmlns:m="http://schemas.openxmlformats.org/officeDocument/2006/math">
                    <m:r>
                      <a:rPr lang="en-US" i="1" dirty="0" smtClean="0">
                        <a:latin typeface="Cambria Math" panose="02040503050406030204" pitchFamily="18" charset="0"/>
                      </a:rPr>
                      <m:t>𝑦</m:t>
                    </m:r>
                  </m:oMath>
                </a14:m>
                <a:r>
                  <a:rPr lang="en-US" dirty="0"/>
                  <a:t>.</a:t>
                </a:r>
              </a:p>
            </p:txBody>
          </p:sp>
        </mc:Choice>
        <mc:Fallback xmlns="">
          <p:sp>
            <p:nvSpPr>
              <p:cNvPr id="3" name="Content Placeholder 2">
                <a:extLst>
                  <a:ext uri="{FF2B5EF4-FFF2-40B4-BE49-F238E27FC236}">
                    <a16:creationId xmlns:a16="http://schemas.microsoft.com/office/drawing/2014/main" id="{F2E3F7AB-2230-4B5B-A077-54D64547B28C}"/>
                  </a:ext>
                </a:extLst>
              </p:cNvPr>
              <p:cNvSpPr>
                <a:spLocks noGrp="1" noRot="1" noChangeAspect="1" noMove="1" noResize="1" noEditPoints="1" noAdjustHandles="1" noChangeArrowheads="1" noChangeShapeType="1" noTextEdit="1"/>
              </p:cNvSpPr>
              <p:nvPr>
                <p:ph idx="1"/>
              </p:nvPr>
            </p:nvSpPr>
            <p:spPr>
              <a:blipFill>
                <a:blip r:embed="rId2"/>
                <a:stretch>
                  <a:fillRect l="-1481" t="-1200" r="-1111" b="-2933"/>
                </a:stretch>
              </a:blipFill>
            </p:spPr>
            <p:txBody>
              <a:bodyPr/>
              <a:lstStyle/>
              <a:p>
                <a:r>
                  <a:rPr lang="en-IN">
                    <a:noFill/>
                  </a:rPr>
                  <a:t> </a:t>
                </a:r>
              </a:p>
            </p:txBody>
          </p:sp>
        </mc:Fallback>
      </mc:AlternateContent>
    </p:spTree>
    <p:extLst>
      <p:ext uri="{BB962C8B-B14F-4D97-AF65-F5344CB8AC3E}">
        <p14:creationId xmlns:p14="http://schemas.microsoft.com/office/powerpoint/2010/main" val="1276106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839A-ED80-4C7C-99F5-C05648D35FA2}"/>
              </a:ext>
            </a:extLst>
          </p:cNvPr>
          <p:cNvSpPr>
            <a:spLocks noGrp="1"/>
          </p:cNvSpPr>
          <p:nvPr>
            <p:ph type="title"/>
          </p:nvPr>
        </p:nvSpPr>
        <p:spPr/>
        <p:txBody>
          <a:bodyPr/>
          <a:lstStyle/>
          <a:p>
            <a:r>
              <a:rPr lang="en-US" dirty="0"/>
              <a:t>The Coefficient of Determination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2E3F7AB-2230-4B5B-A077-54D64547B28C}"/>
                  </a:ext>
                </a:extLst>
              </p:cNvPr>
              <p:cNvSpPr>
                <a:spLocks noGrp="1"/>
              </p:cNvSpPr>
              <p:nvPr>
                <p:ph idx="1"/>
              </p:nvPr>
            </p:nvSpPr>
            <p:spPr/>
            <p:txBody>
              <a:bodyPr>
                <a:normAutofit fontScale="92500" lnSpcReduction="10000"/>
              </a:bodyPr>
              <a:lstStyle/>
              <a:p>
                <a:pPr>
                  <a:spcBef>
                    <a:spcPts val="0"/>
                  </a:spcBef>
                </a:pPr>
                <a:r>
                  <a:rPr lang="en-US" dirty="0"/>
                  <a:t>If </a:t>
                </a:r>
                <a14:m>
                  <m:oMath xmlns:m="http://schemas.openxmlformats.org/officeDocument/2006/math">
                    <m:r>
                      <a:rPr lang="en-US" i="1" dirty="0" smtClean="0">
                        <a:latin typeface="Cambria Math" panose="02040503050406030204" pitchFamily="18" charset="0"/>
                      </a:rPr>
                      <m:t>𝑦</m:t>
                    </m:r>
                  </m:oMath>
                </a14:m>
                <a:r>
                  <a:rPr lang="en-US" dirty="0"/>
                  <a:t> didn’t vary—meaning, if all the </a:t>
                </a:r>
                <a14:m>
                  <m:oMath xmlns:m="http://schemas.openxmlformats.org/officeDocument/2006/math">
                    <m:r>
                      <a:rPr lang="en-US" i="1" dirty="0" smtClean="0">
                        <a:latin typeface="Cambria Math" panose="02040503050406030204" pitchFamily="18" charset="0"/>
                      </a:rPr>
                      <m:t>𝑦</m:t>
                    </m:r>
                  </m:oMath>
                </a14:m>
                <a:r>
                  <a:rPr lang="en-US" dirty="0"/>
                  <a:t>’s were the same value—the value of </a:t>
                </a:r>
                <a14:m>
                  <m:oMath xmlns:m="http://schemas.openxmlformats.org/officeDocument/2006/math">
                    <m:r>
                      <a:rPr lang="en-US" i="1" dirty="0" smtClean="0">
                        <a:latin typeface="Cambria Math" panose="02040503050406030204" pitchFamily="18" charset="0"/>
                      </a:rPr>
                      <m:t>𝑦</m:t>
                    </m:r>
                  </m:oMath>
                </a14:m>
                <a:r>
                  <a:rPr lang="en-US" dirty="0"/>
                  <a:t> would be easy to predict, and the model’s errors would all be zero. The variation in </a:t>
                </a:r>
                <a14:m>
                  <m:oMath xmlns:m="http://schemas.openxmlformats.org/officeDocument/2006/math">
                    <m:r>
                      <a:rPr lang="en-US" i="1" dirty="0" smtClean="0">
                        <a:latin typeface="Cambria Math" panose="02040503050406030204" pitchFamily="18" charset="0"/>
                      </a:rPr>
                      <m:t>𝑦</m:t>
                    </m:r>
                  </m:oMath>
                </a14:m>
                <a:r>
                  <a:rPr lang="en-US" dirty="0"/>
                  <a:t> can be divided into two categories, unexplained and explained. Adding all the squared errors accumulates the total of all </a:t>
                </a:r>
                <a:r>
                  <a:rPr lang="en-US" i="1" dirty="0"/>
                  <a:t>unexplained</a:t>
                </a:r>
                <a:r>
                  <a:rPr lang="en-US" dirty="0"/>
                  <a:t> variation in </a:t>
                </a:r>
                <a14:m>
                  <m:oMath xmlns:m="http://schemas.openxmlformats.org/officeDocument/2006/math">
                    <m:r>
                      <a:rPr lang="en-US" i="1" dirty="0" smtClean="0">
                        <a:latin typeface="Cambria Math" panose="02040503050406030204" pitchFamily="18" charset="0"/>
                      </a:rPr>
                      <m:t>𝑦</m:t>
                    </m:r>
                  </m:oMath>
                </a14:m>
                <a:r>
                  <a:rPr lang="en-US" dirty="0"/>
                  <a:t>, which is denoted by </a:t>
                </a:r>
                <a:r>
                  <a:rPr lang="en-US" b="1" dirty="0"/>
                  <a:t>SSE</a:t>
                </a:r>
                <a:r>
                  <a:rPr lang="en-US" dirty="0"/>
                  <a:t>, the </a:t>
                </a:r>
                <a:r>
                  <a:rPr lang="en-US" b="1" dirty="0"/>
                  <a:t>sum of squared errors</a:t>
                </a:r>
                <a:r>
                  <a:rPr lang="en-US" dirty="0"/>
                  <a:t>.</a:t>
                </a:r>
              </a:p>
              <a:p>
                <a:pPr>
                  <a:spcBef>
                    <a:spcPts val="0"/>
                  </a:spcBef>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SSE</m:t>
                      </m:r>
                      <m:r>
                        <a:rPr lang="en-US" b="0" i="1" smtClean="0">
                          <a:latin typeface="Cambria Math" panose="02040503050406030204" pitchFamily="18" charset="0"/>
                        </a:rPr>
                        <m:t>=</m:t>
                      </m:r>
                      <m:nary>
                        <m:naryPr>
                          <m:chr m:val="∑"/>
                          <m:subHide m:val="on"/>
                          <m:supHide m:val="on"/>
                          <m:ctrlPr>
                            <a:rPr lang="en-US" b="0" i="1" smtClean="0">
                              <a:latin typeface="Cambria Math" panose="02040503050406030204" pitchFamily="18" charset="0"/>
                            </a:rPr>
                          </m:ctrlPr>
                        </m:naryPr>
                        <m:sub/>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𝑒</m:t>
                              </m:r>
                            </m:e>
                            <m:sub>
                              <m:r>
                                <a:rPr lang="en-US" b="0" i="1" smtClean="0">
                                  <a:latin typeface="Cambria Math" panose="02040503050406030204" pitchFamily="18" charset="0"/>
                                </a:rPr>
                                <m:t>𝑖</m:t>
                              </m:r>
                            </m:sub>
                            <m:sup>
                              <m:r>
                                <a:rPr lang="en-US" b="0" i="1" smtClean="0">
                                  <a:latin typeface="Cambria Math" panose="02040503050406030204" pitchFamily="18" charset="0"/>
                                </a:rPr>
                                <m:t>2</m:t>
                              </m:r>
                            </m:sup>
                          </m:sSubSup>
                        </m:e>
                      </m:nary>
                      <m:r>
                        <a:rPr lang="en-US" b="0" i="1" smtClean="0">
                          <a:latin typeface="Cambria Math" panose="02040503050406030204" pitchFamily="18" charset="0"/>
                        </a:rPr>
                        <m:t>(</m:t>
                      </m:r>
                      <m:r>
                        <m:rPr>
                          <m:sty m:val="p"/>
                        </m:rPr>
                        <a:rPr lang="en-US" b="0" i="0" smtClean="0">
                          <a:latin typeface="Cambria Math" panose="02040503050406030204" pitchFamily="18" charset="0"/>
                        </a:rPr>
                        <m:t>Total</m:t>
                      </m:r>
                      <m:r>
                        <a:rPr lang="en-US" b="0" i="0" smtClean="0">
                          <a:latin typeface="Cambria Math" panose="02040503050406030204" pitchFamily="18" charset="0"/>
                        </a:rPr>
                        <m:t> </m:t>
                      </m:r>
                      <m:r>
                        <m:rPr>
                          <m:sty m:val="p"/>
                        </m:rPr>
                        <a:rPr lang="en-US" b="0" i="0" smtClean="0">
                          <a:latin typeface="Cambria Math" panose="02040503050406030204" pitchFamily="18" charset="0"/>
                        </a:rPr>
                        <m:t>of</m:t>
                      </m:r>
                      <m:r>
                        <a:rPr lang="en-US" b="0" i="0" smtClean="0">
                          <a:latin typeface="Cambria Math" panose="02040503050406030204" pitchFamily="18" charset="0"/>
                        </a:rPr>
                        <m:t> </m:t>
                      </m:r>
                      <m:r>
                        <m:rPr>
                          <m:sty m:val="p"/>
                        </m:rPr>
                        <a:rPr lang="en-US" b="0" i="0" smtClean="0">
                          <a:latin typeface="Cambria Math" panose="02040503050406030204" pitchFamily="18" charset="0"/>
                        </a:rPr>
                        <m:t>unexplained</m:t>
                      </m:r>
                      <m:r>
                        <a:rPr lang="en-US" b="0" i="0" smtClean="0">
                          <a:latin typeface="Cambria Math" panose="02040503050406030204" pitchFamily="18" charset="0"/>
                        </a:rPr>
                        <m:t> </m:t>
                      </m:r>
                      <m:r>
                        <m:rPr>
                          <m:sty m:val="p"/>
                        </m:rPr>
                        <a:rPr lang="en-US" b="0" i="0" smtClean="0">
                          <a:latin typeface="Cambria Math" panose="02040503050406030204" pitchFamily="18" charset="0"/>
                        </a:rPr>
                        <m:t>variation</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r>
                        <a:rPr lang="en-US" b="0" i="1" smtClean="0">
                          <a:latin typeface="Cambria Math" panose="02040503050406030204" pitchFamily="18" charset="0"/>
                        </a:rPr>
                        <m:t>𝑦</m:t>
                      </m:r>
                      <m:r>
                        <a:rPr lang="en-US" b="0" i="1" smtClean="0">
                          <a:latin typeface="Cambria Math" panose="02040503050406030204" pitchFamily="18" charset="0"/>
                        </a:rPr>
                        <m:t>)</m:t>
                      </m:r>
                    </m:oMath>
                  </m:oMathPara>
                </a14:m>
                <a:endParaRPr lang="en-US" dirty="0"/>
              </a:p>
              <a:p>
                <a:pPr>
                  <a:spcBef>
                    <a:spcPts val="0"/>
                  </a:spcBef>
                </a:pPr>
                <a:r>
                  <a:rPr lang="en-US" dirty="0"/>
                  <a:t>Total variation must equal the unexplained variation plus the explained variation.</a:t>
                </a:r>
              </a:p>
            </p:txBody>
          </p:sp>
        </mc:Choice>
        <mc:Fallback xmlns="">
          <p:sp>
            <p:nvSpPr>
              <p:cNvPr id="3" name="Content Placeholder 2">
                <a:extLst>
                  <a:ext uri="{FF2B5EF4-FFF2-40B4-BE49-F238E27FC236}">
                    <a16:creationId xmlns:a16="http://schemas.microsoft.com/office/drawing/2014/main" id="{F2E3F7AB-2230-4B5B-A077-54D64547B28C}"/>
                  </a:ext>
                </a:extLst>
              </p:cNvPr>
              <p:cNvSpPr>
                <a:spLocks noGrp="1" noRot="1" noChangeAspect="1" noMove="1" noResize="1" noEditPoints="1" noAdjustHandles="1" noChangeArrowheads="1" noChangeShapeType="1" noTextEdit="1"/>
              </p:cNvSpPr>
              <p:nvPr>
                <p:ph idx="1"/>
              </p:nvPr>
            </p:nvSpPr>
            <p:spPr>
              <a:blipFill>
                <a:blip r:embed="rId2"/>
                <a:stretch>
                  <a:fillRect l="-1333" t="-2000"/>
                </a:stretch>
              </a:blipFill>
            </p:spPr>
            <p:txBody>
              <a:bodyPr/>
              <a:lstStyle/>
              <a:p>
                <a:r>
                  <a:rPr lang="en-IN">
                    <a:noFill/>
                  </a:rPr>
                  <a:t> </a:t>
                </a:r>
              </a:p>
            </p:txBody>
          </p:sp>
        </mc:Fallback>
      </mc:AlternateContent>
    </p:spTree>
    <p:extLst>
      <p:ext uri="{BB962C8B-B14F-4D97-AF65-F5344CB8AC3E}">
        <p14:creationId xmlns:p14="http://schemas.microsoft.com/office/powerpoint/2010/main" val="1000333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839A-ED80-4C7C-99F5-C05648D35FA2}"/>
              </a:ext>
            </a:extLst>
          </p:cNvPr>
          <p:cNvSpPr>
            <a:spLocks noGrp="1"/>
          </p:cNvSpPr>
          <p:nvPr>
            <p:ph type="title"/>
          </p:nvPr>
        </p:nvSpPr>
        <p:spPr/>
        <p:txBody>
          <a:bodyPr/>
          <a:lstStyle/>
          <a:p>
            <a:r>
              <a:rPr lang="en-US" dirty="0"/>
              <a:t>The Coefficient of Determination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2E3F7AB-2230-4B5B-A077-54D64547B28C}"/>
                  </a:ext>
                </a:extLst>
              </p:cNvPr>
              <p:cNvSpPr>
                <a:spLocks noGrp="1"/>
              </p:cNvSpPr>
              <p:nvPr>
                <p:ph idx="1"/>
              </p:nvPr>
            </p:nvSpPr>
            <p:spPr/>
            <p:txBody>
              <a:bodyPr>
                <a:normAutofit lnSpcReduction="10000"/>
              </a:bodyPr>
              <a:lstStyle/>
              <a:p>
                <a:pPr>
                  <a:spcBef>
                    <a:spcPts val="0"/>
                  </a:spcBef>
                </a:pPr>
                <a:r>
                  <a:rPr lang="en-US" dirty="0"/>
                  <a:t>Total SS </a:t>
                </a:r>
                <a14:m>
                  <m:oMath xmlns:m="http://schemas.openxmlformats.org/officeDocument/2006/math">
                    <m:r>
                      <a:rPr lang="en-US" i="1" dirty="0" smtClean="0">
                        <a:latin typeface="Cambria Math" panose="02040503050406030204" pitchFamily="18" charset="0"/>
                      </a:rPr>
                      <m:t>=</m:t>
                    </m:r>
                  </m:oMath>
                </a14:m>
                <a:r>
                  <a:rPr lang="en-US" dirty="0"/>
                  <a:t> Unexplained Variation </a:t>
                </a:r>
                <a14:m>
                  <m:oMath xmlns:m="http://schemas.openxmlformats.org/officeDocument/2006/math">
                    <m:r>
                      <a:rPr lang="en-US" i="1" dirty="0" smtClean="0">
                        <a:latin typeface="Cambria Math" panose="02040503050406030204" pitchFamily="18" charset="0"/>
                      </a:rPr>
                      <m:t>+</m:t>
                    </m:r>
                  </m:oMath>
                </a14:m>
                <a:r>
                  <a:rPr lang="en-US" dirty="0"/>
                  <a:t> Explained Variation</a:t>
                </a:r>
              </a:p>
              <a:p>
                <a:pPr algn="ctr">
                  <a:spcBef>
                    <a:spcPts val="0"/>
                  </a:spcBef>
                </a:pPr>
                <a:r>
                  <a:rPr lang="en-US" dirty="0"/>
                  <a:t>or</a:t>
                </a:r>
              </a:p>
              <a:p>
                <a:pPr algn="ctr">
                  <a:spcBef>
                    <a:spcPts val="0"/>
                  </a:spcBef>
                </a:pPr>
                <a:r>
                  <a:rPr lang="en-US" dirty="0"/>
                  <a:t>Total SS </a:t>
                </a:r>
                <a14:m>
                  <m:oMath xmlns:m="http://schemas.openxmlformats.org/officeDocument/2006/math">
                    <m:r>
                      <a:rPr lang="en-US" i="1" dirty="0" smtClean="0">
                        <a:latin typeface="Cambria Math" panose="02040503050406030204" pitchFamily="18" charset="0"/>
                      </a:rPr>
                      <m:t>=</m:t>
                    </m:r>
                  </m:oMath>
                </a14:m>
                <a:r>
                  <a:rPr lang="en-US" dirty="0"/>
                  <a:t> SSE </a:t>
                </a:r>
                <a14:m>
                  <m:oMath xmlns:m="http://schemas.openxmlformats.org/officeDocument/2006/math">
                    <m:r>
                      <a:rPr lang="en-US" i="1" dirty="0" smtClean="0">
                        <a:latin typeface="Cambria Math" panose="02040503050406030204" pitchFamily="18" charset="0"/>
                      </a:rPr>
                      <m:t>+</m:t>
                    </m:r>
                  </m:oMath>
                </a14:m>
                <a:r>
                  <a:rPr lang="en-US" dirty="0"/>
                  <a:t> Explained Variation</a:t>
                </a:r>
              </a:p>
              <a:p>
                <a:r>
                  <a:rPr lang="en-US" dirty="0"/>
                  <a:t>Denoting explained variation as </a:t>
                </a:r>
                <a:r>
                  <a:rPr lang="en-US" b="1" dirty="0"/>
                  <a:t>SSR (sum of squares of regression)</a:t>
                </a:r>
                <a:r>
                  <a:rPr lang="en-US" dirty="0"/>
                  <a:t> produces</a:t>
                </a:r>
              </a:p>
              <a:p>
                <a:pPr algn="ctr"/>
                <a:r>
                  <a:rPr lang="en-US" dirty="0"/>
                  <a:t>Total SS = SSE + SSR</a:t>
                </a:r>
              </a:p>
              <a:p>
                <a:r>
                  <a:rPr lang="en-US" dirty="0"/>
                  <a:t>and solving this equation for SSR results in</a:t>
                </a:r>
              </a:p>
              <a:p>
                <a:pPr algn="ctr"/>
                <a:r>
                  <a:rPr lang="en-US" dirty="0"/>
                  <a:t>SSR = Total SS – SSE.</a:t>
                </a:r>
              </a:p>
              <a:p>
                <a:r>
                  <a:rPr lang="en-US" dirty="0"/>
                  <a:t>The explained variation, SSR, is equal to the total variation minus the unexplained variation. </a:t>
                </a:r>
              </a:p>
            </p:txBody>
          </p:sp>
        </mc:Choice>
        <mc:Fallback xmlns="">
          <p:sp>
            <p:nvSpPr>
              <p:cNvPr id="3" name="Content Placeholder 2">
                <a:extLst>
                  <a:ext uri="{FF2B5EF4-FFF2-40B4-BE49-F238E27FC236}">
                    <a16:creationId xmlns:a16="http://schemas.microsoft.com/office/drawing/2014/main" id="{F2E3F7AB-2230-4B5B-A077-54D64547B28C}"/>
                  </a:ext>
                </a:extLst>
              </p:cNvPr>
              <p:cNvSpPr>
                <a:spLocks noGrp="1" noRot="1" noChangeAspect="1" noMove="1" noResize="1" noEditPoints="1" noAdjustHandles="1" noChangeArrowheads="1" noChangeShapeType="1" noTextEdit="1"/>
              </p:cNvSpPr>
              <p:nvPr>
                <p:ph idx="1"/>
              </p:nvPr>
            </p:nvSpPr>
            <p:spPr>
              <a:blipFill>
                <a:blip r:embed="rId2"/>
                <a:stretch>
                  <a:fillRect l="-1481" t="-2133" r="-1481"/>
                </a:stretch>
              </a:blipFill>
            </p:spPr>
            <p:txBody>
              <a:bodyPr/>
              <a:lstStyle/>
              <a:p>
                <a:r>
                  <a:rPr lang="en-IN">
                    <a:noFill/>
                  </a:rPr>
                  <a:t> </a:t>
                </a:r>
              </a:p>
            </p:txBody>
          </p:sp>
        </mc:Fallback>
      </mc:AlternateContent>
    </p:spTree>
    <p:extLst>
      <p:ext uri="{BB962C8B-B14F-4D97-AF65-F5344CB8AC3E}">
        <p14:creationId xmlns:p14="http://schemas.microsoft.com/office/powerpoint/2010/main" val="821128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17FA3-4AD2-4476-A0D1-35B267142902}"/>
              </a:ext>
            </a:extLst>
          </p:cNvPr>
          <p:cNvSpPr>
            <a:spLocks noGrp="1"/>
          </p:cNvSpPr>
          <p:nvPr>
            <p:ph type="title"/>
          </p:nvPr>
        </p:nvSpPr>
        <p:spPr/>
        <p:txBody>
          <a:bodyPr/>
          <a:lstStyle/>
          <a:p>
            <a:r>
              <a:rPr lang="en-US" dirty="0"/>
              <a:t>The Importance of Errors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A426D69-2F9A-475D-B059-394623A8A86C}"/>
                  </a:ext>
                </a:extLst>
              </p:cNvPr>
              <p:cNvSpPr>
                <a:spLocks noGrp="1"/>
              </p:cNvSpPr>
              <p:nvPr>
                <p:ph idx="1"/>
              </p:nvPr>
            </p:nvSpPr>
            <p:spPr>
              <a:xfrm>
                <a:off x="457200" y="1146810"/>
                <a:ext cx="8229600" cy="4263390"/>
              </a:xfrm>
            </p:spPr>
            <p:txBody>
              <a:bodyPr>
                <a:normAutofit/>
              </a:bodyPr>
              <a:lstStyle/>
              <a:p>
                <a:r>
                  <a:rPr lang="en-US" dirty="0"/>
                  <a:t>The usefulness of the regression model depends on the magnitude of the prediction errors you expect the model to produce. The Jeep Cherokee Limited model is</a:t>
                </a:r>
              </a:p>
              <a:p>
                <a:pPr algn="ctr"/>
                <a14:m>
                  <m:oMath xmlns:m="http://schemas.openxmlformats.org/officeDocument/2006/math">
                    <m:r>
                      <a:rPr lang="en-US" b="0" i="1" smtClean="0">
                        <a:latin typeface="Cambria Math" panose="02040503050406030204" pitchFamily="18" charset="0"/>
                      </a:rPr>
                      <m:t>𝐴𝑠𝑘𝑖𝑛𝑔</m:t>
                    </m:r>
                    <m:r>
                      <a:rPr lang="en-US" b="0" i="1" smtClean="0">
                        <a:latin typeface="Cambria Math" panose="02040503050406030204" pitchFamily="18" charset="0"/>
                      </a:rPr>
                      <m:t> </m:t>
                    </m:r>
                    <m:r>
                      <a:rPr lang="en-US" b="0" i="1" smtClean="0">
                        <a:latin typeface="Cambria Math" panose="02040503050406030204" pitchFamily="18" charset="0"/>
                      </a:rPr>
                      <m:t>𝑃𝑟𝑖𝑐𝑒</m:t>
                    </m:r>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1 </m:t>
                        </m:r>
                      </m:sub>
                    </m:sSub>
                    <m:r>
                      <a:rPr lang="en-US" b="0" i="1" smtClean="0">
                        <a:latin typeface="Cambria Math" panose="02040503050406030204" pitchFamily="18" charset="0"/>
                      </a:rPr>
                      <m:t>𝐴𝑔𝑒</m:t>
                    </m:r>
                    <m:r>
                      <a:rPr lang="en-US" b="0" i="1" smtClean="0">
                        <a:latin typeface="Cambria Math" panose="02040503050406030204" pitchFamily="18" charset="0"/>
                      </a:rPr>
                      <m:t>+</m:t>
                    </m:r>
                    <m:r>
                      <a:rPr lang="en-US" b="0" i="1" smtClean="0">
                        <a:latin typeface="Cambria Math" panose="02040503050406030204" pitchFamily="18" charset="0"/>
                      </a:rPr>
                      <m:t>𝑒𝑟𝑟𝑜𝑟</m:t>
                    </m:r>
                  </m:oMath>
                </a14:m>
                <a:r>
                  <a:rPr lang="en-US" dirty="0"/>
                  <a:t>.</a:t>
                </a:r>
              </a:p>
              <a:p>
                <a:r>
                  <a:rPr lang="en-US" dirty="0"/>
                  <a:t>Yet we ignored the error component in the previous section when we predicted the prices of the Jeep Cherokee Limited for different ages (in Table 5.2.3). For instance, when we predicted the price of a two-year-old Jeep Cherokee Limited, we found</a:t>
                </a:r>
              </a:p>
              <a:p>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4A426D69-2F9A-475D-B059-394623A8A86C}"/>
                  </a:ext>
                </a:extLst>
              </p:cNvPr>
              <p:cNvSpPr>
                <a:spLocks noGrp="1" noRot="1" noChangeAspect="1" noMove="1" noResize="1" noEditPoints="1" noAdjustHandles="1" noChangeArrowheads="1" noChangeShapeType="1" noTextEdit="1"/>
              </p:cNvSpPr>
              <p:nvPr>
                <p:ph idx="1"/>
              </p:nvPr>
            </p:nvSpPr>
            <p:spPr>
              <a:xfrm>
                <a:off x="457200" y="1146810"/>
                <a:ext cx="8229600" cy="4263390"/>
              </a:xfrm>
              <a:blipFill>
                <a:blip r:embed="rId2"/>
                <a:stretch>
                  <a:fillRect l="-1481" t="-1286" r="-1778" b="-286"/>
                </a:stretch>
              </a:blipFill>
            </p:spPr>
            <p:txBody>
              <a:bodyPr/>
              <a:lstStyle/>
              <a:p>
                <a:r>
                  <a:rPr lang="en-IN">
                    <a:noFill/>
                  </a:rPr>
                  <a:t> </a:t>
                </a:r>
              </a:p>
            </p:txBody>
          </p:sp>
        </mc:Fallback>
      </mc:AlternateContent>
    </p:spTree>
    <p:extLst>
      <p:ext uri="{BB962C8B-B14F-4D97-AF65-F5344CB8AC3E}">
        <p14:creationId xmlns:p14="http://schemas.microsoft.com/office/powerpoint/2010/main" val="844796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839A-ED80-4C7C-99F5-C05648D35FA2}"/>
              </a:ext>
            </a:extLst>
          </p:cNvPr>
          <p:cNvSpPr>
            <a:spLocks noGrp="1"/>
          </p:cNvSpPr>
          <p:nvPr>
            <p:ph type="title"/>
          </p:nvPr>
        </p:nvSpPr>
        <p:spPr/>
        <p:txBody>
          <a:bodyPr/>
          <a:lstStyle/>
          <a:p>
            <a:r>
              <a:rPr lang="en-US" dirty="0"/>
              <a:t>The Coefficient of Determination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2E3F7AB-2230-4B5B-A077-54D64547B28C}"/>
                  </a:ext>
                </a:extLst>
              </p:cNvPr>
              <p:cNvSpPr>
                <a:spLocks noGrp="1"/>
              </p:cNvSpPr>
              <p:nvPr>
                <p:ph idx="1"/>
              </p:nvPr>
            </p:nvSpPr>
            <p:spPr/>
            <p:txBody>
              <a:bodyPr>
                <a:normAutofit/>
              </a:bodyPr>
              <a:lstStyle/>
              <a:p>
                <a:pPr>
                  <a:spcBef>
                    <a:spcPts val="0"/>
                  </a:spcBef>
                </a:pPr>
                <a:r>
                  <a:rPr lang="en-US" b="1" dirty="0"/>
                  <a:t>Interpreting SSR</a:t>
                </a:r>
              </a:p>
              <a:p>
                <a:pPr>
                  <a:spcBef>
                    <a:spcPts val="0"/>
                  </a:spcBef>
                </a:pPr>
                <a:r>
                  <a:rPr lang="en-US" dirty="0"/>
                  <a:t>It would be delightful if the model would explain all of the variability in the </a:t>
                </a:r>
                <a14:m>
                  <m:oMath xmlns:m="http://schemas.openxmlformats.org/officeDocument/2006/math">
                    <m:r>
                      <a:rPr lang="en-US" i="1" dirty="0" smtClean="0">
                        <a:latin typeface="Cambria Math" panose="02040503050406030204" pitchFamily="18" charset="0"/>
                      </a:rPr>
                      <m:t>𝑦</m:t>
                    </m:r>
                  </m:oMath>
                </a14:m>
                <a:r>
                  <a:rPr lang="en-US" dirty="0"/>
                  <a:t> values, but unless all the observed data points fall on a line, this will not happen. In virtually all models, there will be errors, i.e., unexplained variation. The difference between the total variation in </a:t>
                </a:r>
                <a14:m>
                  <m:oMath xmlns:m="http://schemas.openxmlformats.org/officeDocument/2006/math">
                    <m:r>
                      <a:rPr lang="en-US" i="1" dirty="0" smtClean="0">
                        <a:latin typeface="Cambria Math" panose="02040503050406030204" pitchFamily="18" charset="0"/>
                      </a:rPr>
                      <m:t>𝑦</m:t>
                    </m:r>
                  </m:oMath>
                </a14:m>
                <a:r>
                  <a:rPr lang="en-US" dirty="0"/>
                  <a:t> and the unexplained variation must be the variation that is explained by the regression model. That’s why explained variation is called the sum of squares of regression, SSR.</a:t>
                </a:r>
              </a:p>
            </p:txBody>
          </p:sp>
        </mc:Choice>
        <mc:Fallback xmlns="">
          <p:sp>
            <p:nvSpPr>
              <p:cNvPr id="3" name="Content Placeholder 2">
                <a:extLst>
                  <a:ext uri="{FF2B5EF4-FFF2-40B4-BE49-F238E27FC236}">
                    <a16:creationId xmlns:a16="http://schemas.microsoft.com/office/drawing/2014/main" id="{F2E3F7AB-2230-4B5B-A077-54D64547B28C}"/>
                  </a:ext>
                </a:extLst>
              </p:cNvPr>
              <p:cNvSpPr>
                <a:spLocks noGrp="1" noRot="1" noChangeAspect="1" noMove="1" noResize="1" noEditPoints="1" noAdjustHandles="1" noChangeArrowheads="1" noChangeShapeType="1" noTextEdit="1"/>
              </p:cNvSpPr>
              <p:nvPr>
                <p:ph idx="1"/>
              </p:nvPr>
            </p:nvSpPr>
            <p:spPr>
              <a:blipFill>
                <a:blip r:embed="rId2"/>
                <a:stretch>
                  <a:fillRect l="-1481" t="-1200" r="-2296"/>
                </a:stretch>
              </a:blipFill>
            </p:spPr>
            <p:txBody>
              <a:bodyPr/>
              <a:lstStyle/>
              <a:p>
                <a:r>
                  <a:rPr lang="en-IN">
                    <a:noFill/>
                  </a:rPr>
                  <a:t> </a:t>
                </a:r>
              </a:p>
            </p:txBody>
          </p:sp>
        </mc:Fallback>
      </mc:AlternateContent>
    </p:spTree>
    <p:extLst>
      <p:ext uri="{BB962C8B-B14F-4D97-AF65-F5344CB8AC3E}">
        <p14:creationId xmlns:p14="http://schemas.microsoft.com/office/powerpoint/2010/main" val="3649767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839A-ED80-4C7C-99F5-C05648D35FA2}"/>
              </a:ext>
            </a:extLst>
          </p:cNvPr>
          <p:cNvSpPr>
            <a:spLocks noGrp="1"/>
          </p:cNvSpPr>
          <p:nvPr>
            <p:ph type="title"/>
          </p:nvPr>
        </p:nvSpPr>
        <p:spPr/>
        <p:txBody>
          <a:bodyPr/>
          <a:lstStyle/>
          <a:p>
            <a:r>
              <a:rPr lang="en-US" dirty="0"/>
              <a:t>The Coefficient of Determination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2E3F7AB-2230-4B5B-A077-54D64547B28C}"/>
                  </a:ext>
                </a:extLst>
              </p:cNvPr>
              <p:cNvSpPr>
                <a:spLocks noGrp="1"/>
              </p:cNvSpPr>
              <p:nvPr>
                <p:ph idx="1"/>
              </p:nvPr>
            </p:nvSpPr>
            <p:spPr/>
            <p:txBody>
              <a:bodyPr>
                <a:normAutofit/>
              </a:bodyPr>
              <a:lstStyle/>
              <a:p>
                <a:pPr>
                  <a:spcBef>
                    <a:spcPts val="0"/>
                  </a:spcBef>
                </a:pPr>
                <a:r>
                  <a:rPr lang="en-US" dirty="0"/>
                  <a:t>In the Jeep Cherokee Limited example,</a:t>
                </a:r>
              </a:p>
              <a:p>
                <a:pPr algn="ctr">
                  <a:lnSpc>
                    <a:spcPct val="150000"/>
                  </a:lnSpc>
                  <a:spcBef>
                    <a:spcPts val="0"/>
                  </a:spcBef>
                </a:pPr>
                <a:r>
                  <a:rPr lang="en-US" dirty="0"/>
                  <a:t>Total SS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689,167,456 and SSE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46,753,593.</a:t>
                </a:r>
              </a:p>
              <a:p>
                <a:pPr>
                  <a:lnSpc>
                    <a:spcPct val="150000"/>
                  </a:lnSpc>
                  <a:spcBef>
                    <a:spcPts val="0"/>
                  </a:spcBef>
                </a:pPr>
                <a:r>
                  <a:rPr lang="en-US" dirty="0"/>
                  <a:t>Therefore,</a:t>
                </a:r>
              </a:p>
              <a:p>
                <a:pPr>
                  <a:spcBef>
                    <a:spcPts val="0"/>
                  </a:spcBef>
                </a:pPr>
                <a:r>
                  <a:rPr lang="en-US" dirty="0"/>
                  <a:t>SSR = Total SS – SSE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689,167,456 – 46,753,593 = 642,413,863.</a:t>
                </a:r>
              </a:p>
              <a:p>
                <a:pPr>
                  <a:spcBef>
                    <a:spcPts val="0"/>
                  </a:spcBef>
                </a:pPr>
                <a:endParaRPr lang="en-US" dirty="0"/>
              </a:p>
              <a:p>
                <a:pPr>
                  <a:spcBef>
                    <a:spcPts val="0"/>
                  </a:spcBef>
                </a:pPr>
                <a:r>
                  <a:rPr lang="en-US" dirty="0"/>
                  <a:t>Of the roughly 689 million units of total variation in </a:t>
                </a:r>
                <a14:m>
                  <m:oMath xmlns:m="http://schemas.openxmlformats.org/officeDocument/2006/math">
                    <m:r>
                      <a:rPr lang="en-US" i="1" dirty="0" smtClean="0">
                        <a:latin typeface="Cambria Math" panose="02040503050406030204" pitchFamily="18" charset="0"/>
                      </a:rPr>
                      <m:t>𝑦</m:t>
                    </m:r>
                  </m:oMath>
                </a14:m>
                <a:r>
                  <a:rPr lang="en-US" dirty="0"/>
                  <a:t>, the model explains about 642 million.</a:t>
                </a:r>
              </a:p>
            </p:txBody>
          </p:sp>
        </mc:Choice>
        <mc:Fallback xmlns="">
          <p:sp>
            <p:nvSpPr>
              <p:cNvPr id="3" name="Content Placeholder 2">
                <a:extLst>
                  <a:ext uri="{FF2B5EF4-FFF2-40B4-BE49-F238E27FC236}">
                    <a16:creationId xmlns:a16="http://schemas.microsoft.com/office/drawing/2014/main" id="{F2E3F7AB-2230-4B5B-A077-54D64547B28C}"/>
                  </a:ext>
                </a:extLst>
              </p:cNvPr>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IN">
                    <a:noFill/>
                  </a:rPr>
                  <a:t> </a:t>
                </a:r>
              </a:p>
            </p:txBody>
          </p:sp>
        </mc:Fallback>
      </mc:AlternateContent>
    </p:spTree>
    <p:extLst>
      <p:ext uri="{BB962C8B-B14F-4D97-AF65-F5344CB8AC3E}">
        <p14:creationId xmlns:p14="http://schemas.microsoft.com/office/powerpoint/2010/main" val="2968820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Coefficient of Determination </a:t>
            </a:r>
          </a:p>
        </p:txBody>
      </p:sp>
      <p:sp>
        <p:nvSpPr>
          <p:cNvPr id="4" name="Content Placeholder 2"/>
          <p:cNvSpPr>
            <a:spLocks noGrp="1"/>
          </p:cNvSpPr>
          <p:nvPr>
            <p:ph idx="1"/>
          </p:nvPr>
        </p:nvSpPr>
        <p:spPr>
          <a:xfrm>
            <a:off x="457200" y="1280160"/>
            <a:ext cx="8229600" cy="3884140"/>
          </a:xfrm>
          <a:solidFill>
            <a:srgbClr val="FFFFCC"/>
          </a:solidFill>
          <a:ln w="28575">
            <a:solidFill>
              <a:srgbClr val="000000"/>
            </a:solidFill>
          </a:ln>
        </p:spPr>
        <p:txBody>
          <a:bodyPr>
            <a:spAutoFit/>
          </a:bodyPr>
          <a:lstStyle/>
          <a:p>
            <a:r>
              <a:rPr lang="en-US" dirty="0">
                <a:solidFill>
                  <a:srgbClr val="000000"/>
                </a:solidFill>
              </a:rPr>
              <a:t>The proportion of variation explained by the model is called the </a:t>
            </a:r>
            <a:r>
              <a:rPr lang="en-US" b="1" dirty="0">
                <a:solidFill>
                  <a:srgbClr val="C00000"/>
                </a:solidFill>
              </a:rPr>
              <a:t>coefficient of determination </a:t>
            </a:r>
            <a:r>
              <a:rPr lang="en-US" dirty="0">
                <a:solidFill>
                  <a:srgbClr val="000000"/>
                </a:solidFill>
              </a:rPr>
              <a:t>and is denoted as </a:t>
            </a:r>
            <a:r>
              <a:rPr lang="en-US" i="1" dirty="0">
                <a:solidFill>
                  <a:srgbClr val="000000"/>
                </a:solidFill>
              </a:rPr>
              <a:t>R</a:t>
            </a:r>
            <a:r>
              <a:rPr lang="en-US" baseline="30000" dirty="0">
                <a:solidFill>
                  <a:srgbClr val="000000"/>
                </a:solidFill>
              </a:rPr>
              <a:t>2</a:t>
            </a:r>
            <a:r>
              <a:rPr lang="en-US" dirty="0">
                <a:solidFill>
                  <a:srgbClr val="000000"/>
                </a:solidFill>
              </a:rPr>
              <a:t> . </a:t>
            </a:r>
          </a:p>
          <a:p>
            <a:endParaRPr lang="en-US" dirty="0">
              <a:solidFill>
                <a:srgbClr val="000000"/>
              </a:solidFill>
            </a:endParaRPr>
          </a:p>
          <a:p>
            <a:endParaRPr lang="en-US" dirty="0">
              <a:solidFill>
                <a:srgbClr val="000000"/>
              </a:solidFill>
            </a:endParaRPr>
          </a:p>
          <a:p>
            <a:endParaRPr lang="en-US" dirty="0">
              <a:solidFill>
                <a:srgbClr val="000000"/>
              </a:solidFill>
            </a:endParaRPr>
          </a:p>
          <a:p>
            <a:r>
              <a:rPr lang="en-US" dirty="0">
                <a:solidFill>
                  <a:srgbClr val="000000"/>
                </a:solidFill>
              </a:rPr>
              <a:t>The coefficient of determination is a value between 0 and 1, inclusive. That is, 0 ≤ </a:t>
            </a:r>
            <a:r>
              <a:rPr lang="en-US" i="1" dirty="0">
                <a:solidFill>
                  <a:srgbClr val="000000"/>
                </a:solidFill>
              </a:rPr>
              <a:t>R</a:t>
            </a:r>
            <a:r>
              <a:rPr lang="en-US" baseline="30000" dirty="0">
                <a:solidFill>
                  <a:srgbClr val="000000"/>
                </a:solidFill>
              </a:rPr>
              <a:t>2</a:t>
            </a:r>
            <a:r>
              <a:rPr lang="en-US" dirty="0">
                <a:solidFill>
                  <a:srgbClr val="000000"/>
                </a:solidFill>
              </a:rPr>
              <a:t> ≤ 1</a:t>
            </a:r>
            <a:r>
              <a:rPr lang="en-US" i="1" dirty="0">
                <a:solidFill>
                  <a:srgbClr val="000000"/>
                </a:solidFill>
              </a:rPr>
              <a:t>. </a:t>
            </a:r>
            <a:endParaRPr lang="en-US" dirty="0">
              <a:solidFill>
                <a:srgbClr val="000000"/>
              </a:solidFill>
            </a:endParaRPr>
          </a:p>
        </p:txBody>
      </p:sp>
      <p:graphicFrame>
        <p:nvGraphicFramePr>
          <p:cNvPr id="39937" name="Object 1"/>
          <p:cNvGraphicFramePr>
            <a:graphicFrameLocks noChangeAspect="1"/>
          </p:cNvGraphicFramePr>
          <p:nvPr>
            <p:extLst>
              <p:ext uri="{D42A27DB-BD31-4B8C-83A1-F6EECF244321}">
                <p14:modId xmlns:p14="http://schemas.microsoft.com/office/powerpoint/2010/main" val="2759249905"/>
              </p:ext>
            </p:extLst>
          </p:nvPr>
        </p:nvGraphicFramePr>
        <p:xfrm>
          <a:off x="914400" y="2803130"/>
          <a:ext cx="6959600" cy="838200"/>
        </p:xfrm>
        <a:graphic>
          <a:graphicData uri="http://schemas.openxmlformats.org/presentationml/2006/ole">
            <mc:AlternateContent xmlns:mc="http://schemas.openxmlformats.org/markup-compatibility/2006">
              <mc:Choice xmlns:v="urn:schemas-microsoft-com:vml" Requires="v">
                <p:oleObj name="Equation" r:id="rId2" imgW="6959520" imgH="838080" progId="Equation.DSMT4">
                  <p:embed/>
                </p:oleObj>
              </mc:Choice>
              <mc:Fallback>
                <p:oleObj name="Equation" r:id="rId2" imgW="6959520" imgH="838080" progId="Equation.DSMT4">
                  <p:embed/>
                  <p:pic>
                    <p:nvPicPr>
                      <p:cNvPr id="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803130"/>
                        <a:ext cx="695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839A-ED80-4C7C-99F5-C05648D35FA2}"/>
              </a:ext>
            </a:extLst>
          </p:cNvPr>
          <p:cNvSpPr>
            <a:spLocks noGrp="1"/>
          </p:cNvSpPr>
          <p:nvPr>
            <p:ph type="title"/>
          </p:nvPr>
        </p:nvSpPr>
        <p:spPr/>
        <p:txBody>
          <a:bodyPr/>
          <a:lstStyle/>
          <a:p>
            <a:r>
              <a:rPr lang="en-US" dirty="0"/>
              <a:t>The Coefficient of Determination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2E3F7AB-2230-4B5B-A077-54D64547B28C}"/>
                  </a:ext>
                </a:extLst>
              </p:cNvPr>
              <p:cNvSpPr>
                <a:spLocks noGrp="1"/>
              </p:cNvSpPr>
              <p:nvPr>
                <p:ph idx="1"/>
              </p:nvPr>
            </p:nvSpPr>
            <p:spPr/>
            <p:txBody>
              <a:bodyPr>
                <a:normAutofit lnSpcReduction="10000"/>
              </a:bodyPr>
              <a:lstStyle/>
              <a:p>
                <a:pPr>
                  <a:spcBef>
                    <a:spcPts val="0"/>
                  </a:spcBef>
                </a:pPr>
                <a:r>
                  <a:rPr lang="en-US" dirty="0"/>
                  <a:t>The </a:t>
                </a:r>
                <a14:m>
                  <m:oMath xmlns:m="http://schemas.openxmlformats.org/officeDocument/2006/math">
                    <m:r>
                      <a:rPr lang="en-US" i="1" dirty="0" smtClean="0">
                        <a:latin typeface="Cambria Math" panose="02040503050406030204" pitchFamily="18" charset="0"/>
                      </a:rPr>
                      <m:t>𝑅</m:t>
                    </m:r>
                    <m:r>
                      <a:rPr lang="en-US" i="1" baseline="30000" dirty="0" smtClean="0">
                        <a:latin typeface="Cambria Math" panose="02040503050406030204" pitchFamily="18" charset="0"/>
                      </a:rPr>
                      <m:t>2</m:t>
                    </m:r>
                    <m:r>
                      <a:rPr lang="en-US" i="1" dirty="0" smtClean="0">
                        <a:latin typeface="Cambria Math" panose="02040503050406030204" pitchFamily="18" charset="0"/>
                      </a:rPr>
                      <m:t> </m:t>
                    </m:r>
                  </m:oMath>
                </a14:m>
                <a:r>
                  <a:rPr lang="en-US" dirty="0"/>
                  <a:t>measurement summarizes the degree of fit of the linear model on a standardized scale. Because we have used the method of least squares to estimate our regression model, the largest value </a:t>
                </a:r>
                <a14:m>
                  <m:oMath xmlns:m="http://schemas.openxmlformats.org/officeDocument/2006/math">
                    <m:r>
                      <a:rPr lang="en-US" i="1" dirty="0" smtClean="0">
                        <a:latin typeface="Cambria Math" panose="02040503050406030204" pitchFamily="18" charset="0"/>
                      </a:rPr>
                      <m:t>𝑅</m:t>
                    </m:r>
                    <m:r>
                      <a:rPr lang="en-US" i="1" baseline="30000" dirty="0" smtClean="0">
                        <a:latin typeface="Cambria Math" panose="02040503050406030204" pitchFamily="18" charset="0"/>
                      </a:rPr>
                      <m:t>2</m:t>
                    </m:r>
                  </m:oMath>
                </a14:m>
                <a:r>
                  <a:rPr lang="en-US" dirty="0"/>
                  <a:t> can attain is 1, which will occur when the model explains all the variation in </a:t>
                </a:r>
                <a14:m>
                  <m:oMath xmlns:m="http://schemas.openxmlformats.org/officeDocument/2006/math">
                    <m:r>
                      <a:rPr lang="en-US" i="1" dirty="0" smtClean="0">
                        <a:latin typeface="Cambria Math" panose="02040503050406030204" pitchFamily="18" charset="0"/>
                      </a:rPr>
                      <m:t>𝑦</m:t>
                    </m:r>
                  </m:oMath>
                </a14:m>
                <a:r>
                  <a:rPr lang="en-US" dirty="0"/>
                  <a:t> and consequently SSR = Total SS. The smallest value of </a:t>
                </a:r>
                <a14:m>
                  <m:oMath xmlns:m="http://schemas.openxmlformats.org/officeDocument/2006/math">
                    <m:r>
                      <a:rPr lang="en-US" i="1" dirty="0" smtClean="0">
                        <a:latin typeface="Cambria Math" panose="02040503050406030204" pitchFamily="18" charset="0"/>
                      </a:rPr>
                      <m:t>𝑅</m:t>
                    </m:r>
                    <m:r>
                      <a:rPr lang="en-US" i="1" baseline="30000" dirty="0" smtClean="0">
                        <a:latin typeface="Cambria Math" panose="02040503050406030204" pitchFamily="18" charset="0"/>
                      </a:rPr>
                      <m:t>2</m:t>
                    </m:r>
                  </m:oMath>
                </a14:m>
                <a:r>
                  <a:rPr lang="en-US" dirty="0"/>
                  <a:t> is 0, which occurs when the model does not explain any of the variation in </a:t>
                </a:r>
                <a14:m>
                  <m:oMath xmlns:m="http://schemas.openxmlformats.org/officeDocument/2006/math">
                    <m:r>
                      <a:rPr lang="en-US" i="1" dirty="0" smtClean="0">
                        <a:latin typeface="Cambria Math" panose="02040503050406030204" pitchFamily="18" charset="0"/>
                      </a:rPr>
                      <m:t>𝑦</m:t>
                    </m:r>
                  </m:oMath>
                </a14:m>
                <a:r>
                  <a:rPr lang="en-US" dirty="0"/>
                  <a:t> and consequently, SSR = 0. Thus, the </a:t>
                </a:r>
                <a14:m>
                  <m:oMath xmlns:m="http://schemas.openxmlformats.org/officeDocument/2006/math">
                    <m:r>
                      <a:rPr lang="en-US" i="1" dirty="0">
                        <a:latin typeface="Cambria Math" panose="02040503050406030204" pitchFamily="18" charset="0"/>
                      </a:rPr>
                      <m:t>𝑅</m:t>
                    </m:r>
                    <m:r>
                      <a:rPr lang="en-US" i="1" baseline="30000" dirty="0">
                        <a:latin typeface="Cambria Math" panose="02040503050406030204" pitchFamily="18" charset="0"/>
                      </a:rPr>
                      <m:t>2</m:t>
                    </m:r>
                  </m:oMath>
                </a14:m>
                <a:r>
                  <a:rPr lang="en-US" dirty="0"/>
                  <a:t> value is the proportion of the variation in </a:t>
                </a:r>
                <a14:m>
                  <m:oMath xmlns:m="http://schemas.openxmlformats.org/officeDocument/2006/math">
                    <m:r>
                      <a:rPr lang="en-US" i="1" dirty="0" smtClean="0">
                        <a:latin typeface="Cambria Math" panose="02040503050406030204" pitchFamily="18" charset="0"/>
                      </a:rPr>
                      <m:t>𝑦</m:t>
                    </m:r>
                  </m:oMath>
                </a14:m>
                <a:r>
                  <a:rPr lang="en-US" dirty="0"/>
                  <a:t> explained by the model.</a:t>
                </a:r>
              </a:p>
            </p:txBody>
          </p:sp>
        </mc:Choice>
        <mc:Fallback xmlns="">
          <p:sp>
            <p:nvSpPr>
              <p:cNvPr id="3" name="Content Placeholder 2">
                <a:extLst>
                  <a:ext uri="{FF2B5EF4-FFF2-40B4-BE49-F238E27FC236}">
                    <a16:creationId xmlns:a16="http://schemas.microsoft.com/office/drawing/2014/main" id="{F2E3F7AB-2230-4B5B-A077-54D64547B28C}"/>
                  </a:ext>
                </a:extLst>
              </p:cNvPr>
              <p:cNvSpPr>
                <a:spLocks noGrp="1" noRot="1" noChangeAspect="1" noMove="1" noResize="1" noEditPoints="1" noAdjustHandles="1" noChangeArrowheads="1" noChangeShapeType="1" noTextEdit="1"/>
              </p:cNvSpPr>
              <p:nvPr>
                <p:ph idx="1"/>
              </p:nvPr>
            </p:nvSpPr>
            <p:spPr>
              <a:blipFill>
                <a:blip r:embed="rId2"/>
                <a:stretch>
                  <a:fillRect l="-1481" t="-2133" r="-815"/>
                </a:stretch>
              </a:blipFill>
            </p:spPr>
            <p:txBody>
              <a:bodyPr/>
              <a:lstStyle/>
              <a:p>
                <a:r>
                  <a:rPr lang="en-IN">
                    <a:noFill/>
                  </a:rPr>
                  <a:t> </a:t>
                </a:r>
              </a:p>
            </p:txBody>
          </p:sp>
        </mc:Fallback>
      </mc:AlternateContent>
    </p:spTree>
    <p:extLst>
      <p:ext uri="{BB962C8B-B14F-4D97-AF65-F5344CB8AC3E}">
        <p14:creationId xmlns:p14="http://schemas.microsoft.com/office/powerpoint/2010/main" val="1166491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839A-ED80-4C7C-99F5-C05648D35FA2}"/>
              </a:ext>
            </a:extLst>
          </p:cNvPr>
          <p:cNvSpPr>
            <a:spLocks noGrp="1"/>
          </p:cNvSpPr>
          <p:nvPr>
            <p:ph type="title"/>
          </p:nvPr>
        </p:nvSpPr>
        <p:spPr/>
        <p:txBody>
          <a:bodyPr/>
          <a:lstStyle/>
          <a:p>
            <a:r>
              <a:rPr lang="en-US" dirty="0"/>
              <a:t>The Coefficient of Determination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2E3F7AB-2230-4B5B-A077-54D64547B28C}"/>
                  </a:ext>
                </a:extLst>
              </p:cNvPr>
              <p:cNvSpPr>
                <a:spLocks noGrp="1"/>
              </p:cNvSpPr>
              <p:nvPr>
                <p:ph idx="1"/>
              </p:nvPr>
            </p:nvSpPr>
            <p:spPr/>
            <p:txBody>
              <a:bodyPr>
                <a:normAutofit/>
              </a:bodyPr>
              <a:lstStyle/>
              <a:p>
                <a:pPr>
                  <a:spcBef>
                    <a:spcPts val="0"/>
                  </a:spcBef>
                </a:pPr>
                <a:r>
                  <a:rPr lang="en-US" dirty="0"/>
                  <a:t>For the Jeep Cherokee Limited data,</a:t>
                </a:r>
              </a:p>
              <a:p>
                <a:pPr>
                  <a:spcBef>
                    <a:spcPts val="0"/>
                  </a:spcBef>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642,413,863</m:t>
                          </m:r>
                        </m:num>
                        <m:den>
                          <m:r>
                            <a:rPr lang="en-US" b="0" i="1" smtClean="0">
                              <a:latin typeface="Cambria Math" panose="02040503050406030204" pitchFamily="18" charset="0"/>
                            </a:rPr>
                            <m:t>689,167,456</m:t>
                          </m:r>
                        </m:den>
                      </m:f>
                      <m:r>
                        <a:rPr lang="en-US" b="0" i="1" smtClean="0">
                          <a:latin typeface="Cambria Math" panose="02040503050406030204" pitchFamily="18" charset="0"/>
                          <a:ea typeface="Cambria Math" panose="02040503050406030204" pitchFamily="18" charset="0"/>
                        </a:rPr>
                        <m:t>≈0.9322.</m:t>
                      </m:r>
                    </m:oMath>
                  </m:oMathPara>
                </a14:m>
                <a:endParaRPr lang="en-US" dirty="0"/>
              </a:p>
              <a:p>
                <a:pPr>
                  <a:spcBef>
                    <a:spcPts val="0"/>
                  </a:spcBef>
                </a:pPr>
                <a:r>
                  <a:rPr lang="en-US" dirty="0"/>
                  <a:t>In other words, the estimated model explains about 93 percent of the variation in car prices. That’s very good. One of the interesting features of the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oMath>
                </a14:m>
                <a:r>
                  <a:rPr lang="en-US" dirty="0"/>
                  <a:t> statistic is the ability to compare the fit of two models. If one model explains 93 percent of the data and another explains 98 percent, then the second model is preferred, all other things being equal.</a:t>
                </a:r>
              </a:p>
            </p:txBody>
          </p:sp>
        </mc:Choice>
        <mc:Fallback xmlns="">
          <p:sp>
            <p:nvSpPr>
              <p:cNvPr id="3" name="Content Placeholder 2">
                <a:extLst>
                  <a:ext uri="{FF2B5EF4-FFF2-40B4-BE49-F238E27FC236}">
                    <a16:creationId xmlns:a16="http://schemas.microsoft.com/office/drawing/2014/main" id="{F2E3F7AB-2230-4B5B-A077-54D64547B28C}"/>
                  </a:ext>
                </a:extLst>
              </p:cNvPr>
              <p:cNvSpPr>
                <a:spLocks noGrp="1" noRot="1" noChangeAspect="1" noMove="1" noResize="1" noEditPoints="1" noAdjustHandles="1" noChangeArrowheads="1" noChangeShapeType="1" noTextEdit="1"/>
              </p:cNvSpPr>
              <p:nvPr>
                <p:ph idx="1"/>
              </p:nvPr>
            </p:nvSpPr>
            <p:spPr>
              <a:blipFill>
                <a:blip r:embed="rId2"/>
                <a:stretch>
                  <a:fillRect l="-1481" t="-1200" r="-2148"/>
                </a:stretch>
              </a:blipFill>
            </p:spPr>
            <p:txBody>
              <a:bodyPr/>
              <a:lstStyle/>
              <a:p>
                <a:r>
                  <a:rPr lang="en-IN">
                    <a:noFill/>
                  </a:rPr>
                  <a:t> </a:t>
                </a:r>
              </a:p>
            </p:txBody>
          </p:sp>
        </mc:Fallback>
      </mc:AlternateContent>
    </p:spTree>
    <p:extLst>
      <p:ext uri="{BB962C8B-B14F-4D97-AF65-F5344CB8AC3E}">
        <p14:creationId xmlns:p14="http://schemas.microsoft.com/office/powerpoint/2010/main" val="42277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5.3.1: Using a Least Squares Model to Predict GPA</a:t>
            </a:r>
          </a:p>
        </p:txBody>
      </p:sp>
      <p:sp>
        <p:nvSpPr>
          <p:cNvPr id="3" name="Content Placeholder 2"/>
          <p:cNvSpPr>
            <a:spLocks noGrp="1"/>
          </p:cNvSpPr>
          <p:nvPr>
            <p:ph idx="1"/>
          </p:nvPr>
        </p:nvSpPr>
        <p:spPr/>
        <p:txBody>
          <a:bodyPr/>
          <a:lstStyle/>
          <a:p>
            <a:r>
              <a:rPr lang="en-US" dirty="0"/>
              <a:t>The SAT has been used for years as a predictor of academic success. If SAT scores are predictors of academic success, they should be positively related to the grade point average upon graduation. Thirty graduates of a state college were sampled and their grade point averages (GPA) upon graduation and SAT scores reported upon admission are recorded as paired data values in the following table.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5.3.1: Using a Least Squares Model to Predict GPA (cont.)</a:t>
            </a:r>
          </a:p>
        </p:txBody>
      </p:sp>
      <p:graphicFrame>
        <p:nvGraphicFramePr>
          <p:cNvPr id="4" name="object 3"/>
          <p:cNvGraphicFramePr>
            <a:graphicFrameLocks noGrp="1"/>
          </p:cNvGraphicFramePr>
          <p:nvPr>
            <p:extLst>
              <p:ext uri="{D42A27DB-BD31-4B8C-83A1-F6EECF244321}">
                <p14:modId xmlns:p14="http://schemas.microsoft.com/office/powerpoint/2010/main" val="1239141565"/>
              </p:ext>
            </p:extLst>
          </p:nvPr>
        </p:nvGraphicFramePr>
        <p:xfrm>
          <a:off x="508233" y="1371600"/>
          <a:ext cx="8153401" cy="4287203"/>
        </p:xfrm>
        <a:graphic>
          <a:graphicData uri="http://schemas.openxmlformats.org/drawingml/2006/table">
            <a:tbl>
              <a:tblPr firstRow="1" bandRow="1">
                <a:tableStyleId>{5C22544A-7EE6-4342-B048-85BDC9FD1C3A}</a:tableStyleId>
              </a:tblPr>
              <a:tblGrid>
                <a:gridCol w="904889">
                  <a:extLst>
                    <a:ext uri="{9D8B030D-6E8A-4147-A177-3AD203B41FA5}">
                      <a16:colId xmlns:a16="http://schemas.microsoft.com/office/drawing/2014/main" val="20000"/>
                    </a:ext>
                  </a:extLst>
                </a:gridCol>
                <a:gridCol w="913104">
                  <a:extLst>
                    <a:ext uri="{9D8B030D-6E8A-4147-A177-3AD203B41FA5}">
                      <a16:colId xmlns:a16="http://schemas.microsoft.com/office/drawing/2014/main" val="20001"/>
                    </a:ext>
                  </a:extLst>
                </a:gridCol>
                <a:gridCol w="744099">
                  <a:extLst>
                    <a:ext uri="{9D8B030D-6E8A-4147-A177-3AD203B41FA5}">
                      <a16:colId xmlns:a16="http://schemas.microsoft.com/office/drawing/2014/main" val="20002"/>
                    </a:ext>
                  </a:extLst>
                </a:gridCol>
                <a:gridCol w="794567">
                  <a:extLst>
                    <a:ext uri="{9D8B030D-6E8A-4147-A177-3AD203B41FA5}">
                      <a16:colId xmlns:a16="http://schemas.microsoft.com/office/drawing/2014/main" val="20003"/>
                    </a:ext>
                  </a:extLst>
                </a:gridCol>
                <a:gridCol w="997610">
                  <a:extLst>
                    <a:ext uri="{9D8B030D-6E8A-4147-A177-3AD203B41FA5}">
                      <a16:colId xmlns:a16="http://schemas.microsoft.com/office/drawing/2014/main" val="20004"/>
                    </a:ext>
                  </a:extLst>
                </a:gridCol>
                <a:gridCol w="1208867">
                  <a:extLst>
                    <a:ext uri="{9D8B030D-6E8A-4147-A177-3AD203B41FA5}">
                      <a16:colId xmlns:a16="http://schemas.microsoft.com/office/drawing/2014/main" val="20005"/>
                    </a:ext>
                  </a:extLst>
                </a:gridCol>
                <a:gridCol w="1145491">
                  <a:extLst>
                    <a:ext uri="{9D8B030D-6E8A-4147-A177-3AD203B41FA5}">
                      <a16:colId xmlns:a16="http://schemas.microsoft.com/office/drawing/2014/main" val="20006"/>
                    </a:ext>
                  </a:extLst>
                </a:gridCol>
                <a:gridCol w="1444774">
                  <a:extLst>
                    <a:ext uri="{9D8B030D-6E8A-4147-A177-3AD203B41FA5}">
                      <a16:colId xmlns:a16="http://schemas.microsoft.com/office/drawing/2014/main" val="20007"/>
                    </a:ext>
                  </a:extLst>
                </a:gridCol>
              </a:tblGrid>
              <a:tr h="363855">
                <a:tc gridSpan="8">
                  <a:txBody>
                    <a:bodyPr/>
                    <a:lstStyle/>
                    <a:p>
                      <a:pPr marL="10795" marR="0"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lt1"/>
                          </a:solidFill>
                          <a:latin typeface="+mn-lt"/>
                          <a:ea typeface="+mn-ea"/>
                          <a:cs typeface="+mn-cs"/>
                        </a:rPr>
                        <a:t>Table 5.3.2 – SAT Scores and Graduating GPA </a:t>
                      </a:r>
                    </a:p>
                  </a:txBody>
                  <a:tcPr marL="0" marR="0" marT="3810" marB="0"/>
                </a:tc>
                <a:tc hMerge="1">
                  <a:txBody>
                    <a:bodyPr/>
                    <a:lstStyle/>
                    <a:p>
                      <a:pPr marL="88265">
                        <a:lnSpc>
                          <a:spcPct val="100000"/>
                        </a:lnSpc>
                        <a:spcBef>
                          <a:spcPts val="120"/>
                        </a:spcBef>
                      </a:pPr>
                      <a:endParaRPr sz="1000">
                        <a:latin typeface="Roboto Condensed"/>
                        <a:cs typeface="Roboto Condensed"/>
                      </a:endParaRPr>
                    </a:p>
                  </a:txBody>
                  <a:tcPr marL="0" marR="0" marT="19050" marB="0"/>
                </a:tc>
                <a:tc hMerge="1">
                  <a:txBody>
                    <a:bodyPr/>
                    <a:lstStyle/>
                    <a:p>
                      <a:pPr marL="78105">
                        <a:lnSpc>
                          <a:spcPct val="100000"/>
                        </a:lnSpc>
                        <a:spcBef>
                          <a:spcPts val="120"/>
                        </a:spcBef>
                      </a:pPr>
                      <a:endParaRPr sz="1000">
                        <a:latin typeface="Roboto Condensed"/>
                        <a:cs typeface="Roboto Condensed"/>
                      </a:endParaRPr>
                    </a:p>
                  </a:txBody>
                  <a:tcPr marL="0" marR="0" marT="19050" marB="0"/>
                </a:tc>
                <a:tc hMerge="1">
                  <a:txBody>
                    <a:bodyPr/>
                    <a:lstStyle/>
                    <a:p>
                      <a:pPr marL="95250">
                        <a:lnSpc>
                          <a:spcPct val="100000"/>
                        </a:lnSpc>
                        <a:spcBef>
                          <a:spcPts val="120"/>
                        </a:spcBef>
                      </a:pPr>
                      <a:endParaRPr sz="1000" dirty="0">
                        <a:latin typeface="Roboto Condensed"/>
                        <a:cs typeface="Roboto Condensed"/>
                      </a:endParaRPr>
                    </a:p>
                  </a:txBody>
                  <a:tcPr marL="0" marR="0" marT="19050" marB="0"/>
                </a:tc>
                <a:tc hMerge="1">
                  <a:txBody>
                    <a:bodyPr/>
                    <a:lstStyle/>
                    <a:p>
                      <a:pPr marL="168910" marR="64769" indent="-86995">
                        <a:lnSpc>
                          <a:spcPct val="110000"/>
                        </a:lnSpc>
                        <a:spcBef>
                          <a:spcPts val="30"/>
                        </a:spcBef>
                      </a:pPr>
                      <a:endParaRPr sz="1000">
                        <a:latin typeface="Roboto Condensed"/>
                        <a:cs typeface="Roboto Condensed"/>
                      </a:endParaRPr>
                    </a:p>
                  </a:txBody>
                  <a:tcPr marL="0" marR="0" marT="3810" marB="0"/>
                </a:tc>
                <a:tc hMerge="1">
                  <a:txBody>
                    <a:bodyPr/>
                    <a:lstStyle/>
                    <a:p>
                      <a:pPr marL="226060" marR="67945" indent="-139700">
                        <a:lnSpc>
                          <a:spcPct val="110000"/>
                        </a:lnSpc>
                        <a:spcBef>
                          <a:spcPts val="30"/>
                        </a:spcBef>
                      </a:pPr>
                      <a:endParaRPr sz="1000">
                        <a:latin typeface="Roboto Condensed"/>
                        <a:cs typeface="Roboto Condensed"/>
                      </a:endParaRPr>
                    </a:p>
                  </a:txBody>
                  <a:tcPr marL="0" marR="0" marT="3810" marB="0"/>
                </a:tc>
                <a:tc hMerge="1">
                  <a:txBody>
                    <a:bodyPr/>
                    <a:lstStyle/>
                    <a:p>
                      <a:pPr marL="9525" algn="ctr">
                        <a:lnSpc>
                          <a:spcPct val="100000"/>
                        </a:lnSpc>
                      </a:pPr>
                      <a:endParaRPr sz="1000">
                        <a:latin typeface="Roboto Condensed"/>
                        <a:cs typeface="Roboto Condensed"/>
                      </a:endParaRPr>
                    </a:p>
                  </a:txBody>
                  <a:tcPr marL="0" marR="0" marT="3810" marB="0"/>
                </a:tc>
                <a:tc hMerge="1">
                  <a:txBody>
                    <a:bodyPr/>
                    <a:lstStyle/>
                    <a:p>
                      <a:pPr marL="186055" marR="168910" indent="84455">
                        <a:lnSpc>
                          <a:spcPct val="110000"/>
                        </a:lnSpc>
                        <a:spcBef>
                          <a:spcPts val="30"/>
                        </a:spcBef>
                      </a:pPr>
                      <a:endParaRPr sz="1000" dirty="0">
                        <a:latin typeface="Roboto Condensed"/>
                        <a:cs typeface="Roboto Condensed"/>
                      </a:endParaRPr>
                    </a:p>
                  </a:txBody>
                  <a:tcPr marL="0" marR="0" marT="3810" marB="0"/>
                </a:tc>
                <a:extLst>
                  <a:ext uri="{0D108BD9-81ED-4DB2-BD59-A6C34878D82A}">
                    <a16:rowId xmlns:a16="http://schemas.microsoft.com/office/drawing/2014/main" val="10000"/>
                  </a:ext>
                </a:extLst>
              </a:tr>
              <a:tr h="399097">
                <a:tc>
                  <a:txBody>
                    <a:bodyPr/>
                    <a:lstStyle/>
                    <a:p>
                      <a:pPr algn="ctr">
                        <a:lnSpc>
                          <a:spcPct val="100000"/>
                        </a:lnSpc>
                        <a:spcBef>
                          <a:spcPts val="30"/>
                        </a:spcBef>
                      </a:pPr>
                      <a:endParaRPr sz="1800" b="1" dirty="0">
                        <a:solidFill>
                          <a:srgbClr val="000000"/>
                        </a:solidFill>
                      </a:endParaRPr>
                    </a:p>
                    <a:p>
                      <a:pPr marL="10795" algn="ctr">
                        <a:lnSpc>
                          <a:spcPct val="100000"/>
                        </a:lnSpc>
                      </a:pPr>
                      <a:r>
                        <a:rPr sz="1800" b="1" spc="-15" dirty="0">
                          <a:solidFill>
                            <a:srgbClr val="000000"/>
                          </a:solidFill>
                        </a:rPr>
                        <a:t>Student</a:t>
                      </a:r>
                      <a:endParaRPr sz="1800" b="1" dirty="0">
                        <a:solidFill>
                          <a:srgbClr val="000000"/>
                        </a:solidFill>
                        <a:latin typeface="Roboto Condensed"/>
                        <a:cs typeface="Roboto Condensed"/>
                      </a:endParaRPr>
                    </a:p>
                  </a:txBody>
                  <a:tcPr marL="0" marR="0" marT="3810" marB="0"/>
                </a:tc>
                <a:tc>
                  <a:txBody>
                    <a:bodyPr/>
                    <a:lstStyle/>
                    <a:p>
                      <a:pPr marL="151765" algn="ctr">
                        <a:lnSpc>
                          <a:spcPct val="100000"/>
                        </a:lnSpc>
                        <a:spcBef>
                          <a:spcPts val="150"/>
                        </a:spcBef>
                      </a:pPr>
                      <a:r>
                        <a:rPr sz="1800" b="1" spc="-25" dirty="0">
                          <a:solidFill>
                            <a:srgbClr val="000000"/>
                          </a:solidFill>
                        </a:rPr>
                        <a:t>SAT</a:t>
                      </a:r>
                      <a:endParaRPr sz="1800" b="1" dirty="0">
                        <a:solidFill>
                          <a:srgbClr val="000000"/>
                        </a:solidFill>
                      </a:endParaRPr>
                    </a:p>
                    <a:p>
                      <a:pPr marL="88265" algn="ctr">
                        <a:lnSpc>
                          <a:spcPct val="100000"/>
                        </a:lnSpc>
                        <a:spcBef>
                          <a:spcPts val="120"/>
                        </a:spcBef>
                      </a:pPr>
                      <a:r>
                        <a:rPr sz="1800" b="1" spc="-5" dirty="0">
                          <a:solidFill>
                            <a:srgbClr val="000000"/>
                          </a:solidFill>
                        </a:rPr>
                        <a:t>Verbal</a:t>
                      </a:r>
                      <a:endParaRPr sz="1800" b="1" dirty="0">
                        <a:solidFill>
                          <a:srgbClr val="000000"/>
                        </a:solidFill>
                        <a:latin typeface="Roboto Condensed"/>
                        <a:cs typeface="Roboto Condensed"/>
                      </a:endParaRPr>
                    </a:p>
                  </a:txBody>
                  <a:tcPr marL="0" marR="0" marT="19050" marB="0"/>
                </a:tc>
                <a:tc>
                  <a:txBody>
                    <a:bodyPr/>
                    <a:lstStyle/>
                    <a:p>
                      <a:pPr marL="105410" algn="ctr">
                        <a:lnSpc>
                          <a:spcPct val="100000"/>
                        </a:lnSpc>
                        <a:spcBef>
                          <a:spcPts val="150"/>
                        </a:spcBef>
                      </a:pPr>
                      <a:r>
                        <a:rPr sz="1800" b="1" spc="-25" dirty="0">
                          <a:solidFill>
                            <a:srgbClr val="000000"/>
                          </a:solidFill>
                        </a:rPr>
                        <a:t>SAT</a:t>
                      </a:r>
                      <a:endParaRPr sz="1800" b="1" dirty="0">
                        <a:solidFill>
                          <a:srgbClr val="000000"/>
                        </a:solidFill>
                      </a:endParaRPr>
                    </a:p>
                    <a:p>
                      <a:pPr marL="78105" algn="ctr">
                        <a:lnSpc>
                          <a:spcPct val="100000"/>
                        </a:lnSpc>
                        <a:spcBef>
                          <a:spcPts val="120"/>
                        </a:spcBef>
                      </a:pPr>
                      <a:r>
                        <a:rPr sz="1800" b="1" spc="-5" dirty="0">
                          <a:solidFill>
                            <a:srgbClr val="000000"/>
                          </a:solidFill>
                        </a:rPr>
                        <a:t>Math</a:t>
                      </a:r>
                      <a:endParaRPr sz="1800" b="1" dirty="0">
                        <a:solidFill>
                          <a:srgbClr val="000000"/>
                        </a:solidFill>
                        <a:latin typeface="Roboto Condensed"/>
                        <a:cs typeface="Roboto Condensed"/>
                      </a:endParaRPr>
                    </a:p>
                  </a:txBody>
                  <a:tcPr marL="0" marR="0" marT="19050" marB="0"/>
                </a:tc>
                <a:tc>
                  <a:txBody>
                    <a:bodyPr/>
                    <a:lstStyle/>
                    <a:p>
                      <a:pPr marL="118745" algn="ctr">
                        <a:lnSpc>
                          <a:spcPct val="100000"/>
                        </a:lnSpc>
                        <a:spcBef>
                          <a:spcPts val="150"/>
                        </a:spcBef>
                      </a:pPr>
                      <a:r>
                        <a:rPr sz="1800" b="1" spc="-25" dirty="0">
                          <a:solidFill>
                            <a:srgbClr val="000000"/>
                          </a:solidFill>
                        </a:rPr>
                        <a:t>SAT</a:t>
                      </a:r>
                      <a:endParaRPr sz="1800" b="1" dirty="0">
                        <a:solidFill>
                          <a:srgbClr val="000000"/>
                        </a:solidFill>
                      </a:endParaRPr>
                    </a:p>
                    <a:p>
                      <a:pPr marL="95250" algn="ctr">
                        <a:lnSpc>
                          <a:spcPct val="100000"/>
                        </a:lnSpc>
                        <a:spcBef>
                          <a:spcPts val="120"/>
                        </a:spcBef>
                      </a:pPr>
                      <a:r>
                        <a:rPr sz="1800" b="1" spc="-25" dirty="0">
                          <a:solidFill>
                            <a:srgbClr val="000000"/>
                          </a:solidFill>
                        </a:rPr>
                        <a:t>Total</a:t>
                      </a:r>
                      <a:endParaRPr sz="1800" b="1" dirty="0">
                        <a:solidFill>
                          <a:srgbClr val="000000"/>
                        </a:solidFill>
                        <a:latin typeface="Roboto Condensed"/>
                        <a:cs typeface="Roboto Condensed"/>
                      </a:endParaRPr>
                    </a:p>
                  </a:txBody>
                  <a:tcPr marL="0" marR="0" marT="19050" marB="0"/>
                </a:tc>
                <a:tc>
                  <a:txBody>
                    <a:bodyPr/>
                    <a:lstStyle/>
                    <a:p>
                      <a:pPr marL="168910" marR="64769" indent="-86995" algn="ctr">
                        <a:lnSpc>
                          <a:spcPct val="110000"/>
                        </a:lnSpc>
                        <a:spcBef>
                          <a:spcPts val="30"/>
                        </a:spcBef>
                      </a:pPr>
                      <a:r>
                        <a:rPr sz="1800" b="1" spc="-5" dirty="0">
                          <a:solidFill>
                            <a:srgbClr val="000000"/>
                          </a:solidFill>
                        </a:rPr>
                        <a:t>College  </a:t>
                      </a:r>
                      <a:r>
                        <a:rPr sz="1800" b="1" spc="-60" dirty="0">
                          <a:solidFill>
                            <a:srgbClr val="000000"/>
                          </a:solidFill>
                        </a:rPr>
                        <a:t>GPA</a:t>
                      </a:r>
                      <a:endParaRPr sz="1800" b="1">
                        <a:solidFill>
                          <a:srgbClr val="000000"/>
                        </a:solidFill>
                        <a:latin typeface="Roboto Condensed"/>
                        <a:cs typeface="Roboto Condensed"/>
                      </a:endParaRPr>
                    </a:p>
                  </a:txBody>
                  <a:tcPr marL="0" marR="0" marT="3810" marB="0"/>
                </a:tc>
                <a:tc>
                  <a:txBody>
                    <a:bodyPr/>
                    <a:lstStyle/>
                    <a:p>
                      <a:pPr marL="226060" marR="67945" indent="-139700" algn="ctr">
                        <a:lnSpc>
                          <a:spcPct val="110000"/>
                        </a:lnSpc>
                        <a:spcBef>
                          <a:spcPts val="30"/>
                        </a:spcBef>
                      </a:pPr>
                      <a:r>
                        <a:rPr sz="1800" b="1" dirty="0">
                          <a:solidFill>
                            <a:srgbClr val="000000"/>
                          </a:solidFill>
                        </a:rPr>
                        <a:t>P</a:t>
                      </a:r>
                      <a:r>
                        <a:rPr sz="1800" b="1" spc="-10" dirty="0">
                          <a:solidFill>
                            <a:srgbClr val="000000"/>
                          </a:solidFill>
                        </a:rPr>
                        <a:t>r</a:t>
                      </a:r>
                      <a:r>
                        <a:rPr sz="1800" b="1" dirty="0">
                          <a:solidFill>
                            <a:srgbClr val="000000"/>
                          </a:solidFill>
                        </a:rPr>
                        <a:t>edicted  </a:t>
                      </a:r>
                      <a:r>
                        <a:rPr sz="1800" b="1" spc="-60" dirty="0">
                          <a:solidFill>
                            <a:srgbClr val="000000"/>
                          </a:solidFill>
                        </a:rPr>
                        <a:t>GPA</a:t>
                      </a:r>
                      <a:endParaRPr sz="1800" b="1">
                        <a:solidFill>
                          <a:srgbClr val="000000"/>
                        </a:solidFill>
                        <a:latin typeface="Roboto Condensed"/>
                        <a:cs typeface="Roboto Condensed"/>
                      </a:endParaRPr>
                    </a:p>
                  </a:txBody>
                  <a:tcPr marL="0" marR="0" marT="3810" marB="0"/>
                </a:tc>
                <a:tc>
                  <a:txBody>
                    <a:bodyPr/>
                    <a:lstStyle/>
                    <a:p>
                      <a:pPr algn="ctr">
                        <a:lnSpc>
                          <a:spcPct val="100000"/>
                        </a:lnSpc>
                        <a:spcBef>
                          <a:spcPts val="30"/>
                        </a:spcBef>
                      </a:pPr>
                      <a:endParaRPr sz="1800" b="1">
                        <a:solidFill>
                          <a:srgbClr val="000000"/>
                        </a:solidFill>
                      </a:endParaRPr>
                    </a:p>
                    <a:p>
                      <a:pPr marL="9525" algn="ctr">
                        <a:lnSpc>
                          <a:spcPct val="100000"/>
                        </a:lnSpc>
                      </a:pPr>
                      <a:r>
                        <a:rPr sz="1800" b="1" spc="-5" dirty="0">
                          <a:solidFill>
                            <a:srgbClr val="000000"/>
                          </a:solidFill>
                        </a:rPr>
                        <a:t>Error</a:t>
                      </a:r>
                      <a:endParaRPr sz="1800" b="1">
                        <a:solidFill>
                          <a:srgbClr val="000000"/>
                        </a:solidFill>
                        <a:latin typeface="Roboto Condensed"/>
                        <a:cs typeface="Roboto Condensed"/>
                      </a:endParaRPr>
                    </a:p>
                  </a:txBody>
                  <a:tcPr marL="0" marR="0" marT="3810" marB="0"/>
                </a:tc>
                <a:tc>
                  <a:txBody>
                    <a:bodyPr/>
                    <a:lstStyle/>
                    <a:p>
                      <a:pPr marL="186055" marR="168910" indent="84455" algn="ctr">
                        <a:lnSpc>
                          <a:spcPct val="110000"/>
                        </a:lnSpc>
                        <a:spcBef>
                          <a:spcPts val="30"/>
                        </a:spcBef>
                      </a:pPr>
                      <a:r>
                        <a:rPr sz="1800" b="1" spc="-5" dirty="0">
                          <a:solidFill>
                            <a:srgbClr val="000000"/>
                          </a:solidFill>
                        </a:rPr>
                        <a:t>Error  Squa</a:t>
                      </a:r>
                      <a:r>
                        <a:rPr sz="1800" b="1" spc="-10" dirty="0">
                          <a:solidFill>
                            <a:srgbClr val="000000"/>
                          </a:solidFill>
                        </a:rPr>
                        <a:t>r</a:t>
                      </a:r>
                      <a:r>
                        <a:rPr sz="1800" b="1" dirty="0">
                          <a:solidFill>
                            <a:srgbClr val="000000"/>
                          </a:solidFill>
                        </a:rPr>
                        <a:t>ed</a:t>
                      </a:r>
                      <a:endParaRPr sz="1800" b="1" dirty="0">
                        <a:solidFill>
                          <a:srgbClr val="000000"/>
                        </a:solidFill>
                        <a:latin typeface="Roboto Condensed"/>
                        <a:cs typeface="Roboto Condensed"/>
                      </a:endParaRPr>
                    </a:p>
                  </a:txBody>
                  <a:tcPr marL="0" marR="0" marT="3810" marB="0"/>
                </a:tc>
                <a:extLst>
                  <a:ext uri="{0D108BD9-81ED-4DB2-BD59-A6C34878D82A}">
                    <a16:rowId xmlns:a16="http://schemas.microsoft.com/office/drawing/2014/main" val="10001"/>
                  </a:ext>
                </a:extLst>
              </a:tr>
              <a:tr h="205740">
                <a:tc>
                  <a:txBody>
                    <a:bodyPr/>
                    <a:lstStyle/>
                    <a:p>
                      <a:pPr marL="12065" algn="ctr">
                        <a:lnSpc>
                          <a:spcPct val="100000"/>
                        </a:lnSpc>
                        <a:spcBef>
                          <a:spcPts val="225"/>
                        </a:spcBef>
                      </a:pPr>
                      <a:r>
                        <a:rPr sz="1800" b="1" dirty="0">
                          <a:solidFill>
                            <a:srgbClr val="000000"/>
                          </a:solidFill>
                        </a:rPr>
                        <a:t>1</a:t>
                      </a:r>
                      <a:endParaRPr sz="1800" b="1" dirty="0">
                        <a:solidFill>
                          <a:srgbClr val="000000"/>
                        </a:solidFill>
                        <a:latin typeface="Roboto Condensed"/>
                        <a:cs typeface="Roboto Condensed"/>
                      </a:endParaRPr>
                    </a:p>
                  </a:txBody>
                  <a:tcPr marL="0" marR="0" marT="28575" marB="0"/>
                </a:tc>
                <a:tc>
                  <a:txBody>
                    <a:bodyPr/>
                    <a:lstStyle/>
                    <a:p>
                      <a:pPr marL="11430" algn="ctr">
                        <a:lnSpc>
                          <a:spcPct val="100000"/>
                        </a:lnSpc>
                        <a:spcBef>
                          <a:spcPts val="125"/>
                        </a:spcBef>
                      </a:pPr>
                      <a:r>
                        <a:rPr sz="1800" dirty="0">
                          <a:solidFill>
                            <a:srgbClr val="000000"/>
                          </a:solidFill>
                        </a:rPr>
                        <a:t>680</a:t>
                      </a:r>
                      <a:endParaRPr sz="1800" dirty="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554</a:t>
                      </a:r>
                      <a:endParaRPr sz="1800" dirty="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1234</a:t>
                      </a:r>
                      <a:endParaRPr sz="1800">
                        <a:solidFill>
                          <a:srgbClr val="000000"/>
                        </a:solidFill>
                        <a:latin typeface="STIX"/>
                        <a:cs typeface="STIX"/>
                      </a:endParaRPr>
                    </a:p>
                  </a:txBody>
                  <a:tcPr marL="0" marR="0" marT="15875" marB="0"/>
                </a:tc>
                <a:tc>
                  <a:txBody>
                    <a:bodyPr/>
                    <a:lstStyle/>
                    <a:p>
                      <a:pPr marL="0" indent="0" algn="ctr">
                        <a:lnSpc>
                          <a:spcPct val="100000"/>
                        </a:lnSpc>
                        <a:spcBef>
                          <a:spcPts val="125"/>
                        </a:spcBef>
                      </a:pPr>
                      <a:r>
                        <a:rPr sz="1800" dirty="0">
                          <a:solidFill>
                            <a:srgbClr val="000000"/>
                          </a:solidFill>
                        </a:rPr>
                        <a:t>3.42</a:t>
                      </a:r>
                      <a:endParaRPr sz="1800" dirty="0">
                        <a:solidFill>
                          <a:srgbClr val="000000"/>
                        </a:solidFill>
                        <a:latin typeface="STIX"/>
                        <a:cs typeface="STIX"/>
                      </a:endParaRPr>
                    </a:p>
                  </a:txBody>
                  <a:tcPr marL="0" marR="0" marT="15875" marB="0"/>
                </a:tc>
                <a:tc>
                  <a:txBody>
                    <a:bodyPr/>
                    <a:lstStyle/>
                    <a:p>
                      <a:pPr marL="9525" algn="ctr">
                        <a:lnSpc>
                          <a:spcPct val="100000"/>
                        </a:lnSpc>
                        <a:spcBef>
                          <a:spcPts val="125"/>
                        </a:spcBef>
                      </a:pPr>
                      <a:r>
                        <a:rPr sz="1800" dirty="0">
                          <a:solidFill>
                            <a:srgbClr val="000000"/>
                          </a:solidFill>
                        </a:rPr>
                        <a:t>2.8647</a:t>
                      </a:r>
                      <a:endParaRPr sz="1800">
                        <a:solidFill>
                          <a:srgbClr val="000000"/>
                        </a:solidFill>
                        <a:latin typeface="STIX"/>
                        <a:cs typeface="STIX"/>
                      </a:endParaRPr>
                    </a:p>
                  </a:txBody>
                  <a:tcPr marL="0" marR="0" marT="15875" marB="0"/>
                </a:tc>
                <a:tc>
                  <a:txBody>
                    <a:bodyPr/>
                    <a:lstStyle/>
                    <a:p>
                      <a:pPr marL="9525" algn="ctr">
                        <a:lnSpc>
                          <a:spcPct val="100000"/>
                        </a:lnSpc>
                        <a:spcBef>
                          <a:spcPts val="125"/>
                        </a:spcBef>
                      </a:pPr>
                      <a:r>
                        <a:rPr sz="1800" dirty="0">
                          <a:solidFill>
                            <a:srgbClr val="000000"/>
                          </a:solidFill>
                        </a:rPr>
                        <a:t>0.5553</a:t>
                      </a:r>
                      <a:endParaRPr sz="1800">
                        <a:solidFill>
                          <a:srgbClr val="000000"/>
                        </a:solidFill>
                        <a:latin typeface="STIX"/>
                        <a:cs typeface="STIX"/>
                      </a:endParaRPr>
                    </a:p>
                  </a:txBody>
                  <a:tcPr marL="0" marR="0" marT="15875" marB="0"/>
                </a:tc>
                <a:tc>
                  <a:txBody>
                    <a:bodyPr/>
                    <a:lstStyle/>
                    <a:p>
                      <a:pPr marL="8890" algn="ctr">
                        <a:lnSpc>
                          <a:spcPct val="100000"/>
                        </a:lnSpc>
                        <a:spcBef>
                          <a:spcPts val="125"/>
                        </a:spcBef>
                      </a:pPr>
                      <a:r>
                        <a:rPr sz="1800" dirty="0">
                          <a:solidFill>
                            <a:srgbClr val="000000"/>
                          </a:solidFill>
                        </a:rPr>
                        <a:t>0.30835809</a:t>
                      </a:r>
                      <a:endParaRPr sz="1800">
                        <a:solidFill>
                          <a:srgbClr val="000000"/>
                        </a:solidFill>
                        <a:latin typeface="STIX"/>
                        <a:cs typeface="STIX"/>
                      </a:endParaRPr>
                    </a:p>
                  </a:txBody>
                  <a:tcPr marL="0" marR="0" marT="15875" marB="0"/>
                </a:tc>
                <a:extLst>
                  <a:ext uri="{0D108BD9-81ED-4DB2-BD59-A6C34878D82A}">
                    <a16:rowId xmlns:a16="http://schemas.microsoft.com/office/drawing/2014/main" val="10002"/>
                  </a:ext>
                </a:extLst>
              </a:tr>
              <a:tr h="206375">
                <a:tc>
                  <a:txBody>
                    <a:bodyPr/>
                    <a:lstStyle/>
                    <a:p>
                      <a:pPr marL="12065" algn="ctr">
                        <a:lnSpc>
                          <a:spcPct val="100000"/>
                        </a:lnSpc>
                        <a:spcBef>
                          <a:spcPts val="225"/>
                        </a:spcBef>
                      </a:pPr>
                      <a:r>
                        <a:rPr sz="1800" b="1" dirty="0">
                          <a:solidFill>
                            <a:srgbClr val="000000"/>
                          </a:solidFill>
                        </a:rPr>
                        <a:t>2</a:t>
                      </a:r>
                      <a:endParaRPr sz="1800" b="1" dirty="0">
                        <a:solidFill>
                          <a:srgbClr val="000000"/>
                        </a:solidFill>
                        <a:latin typeface="Roboto Condensed"/>
                        <a:cs typeface="Roboto Condensed"/>
                      </a:endParaRPr>
                    </a:p>
                  </a:txBody>
                  <a:tcPr marL="0" marR="0" marT="28575" marB="0"/>
                </a:tc>
                <a:tc>
                  <a:txBody>
                    <a:bodyPr/>
                    <a:lstStyle/>
                    <a:p>
                      <a:pPr marL="11430" algn="ctr">
                        <a:lnSpc>
                          <a:spcPct val="100000"/>
                        </a:lnSpc>
                        <a:spcBef>
                          <a:spcPts val="125"/>
                        </a:spcBef>
                      </a:pPr>
                      <a:r>
                        <a:rPr sz="1800" dirty="0">
                          <a:solidFill>
                            <a:srgbClr val="000000"/>
                          </a:solidFill>
                        </a:rPr>
                        <a:t>486</a:t>
                      </a:r>
                      <a:endParaRPr sz="1800" dirty="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562</a:t>
                      </a:r>
                      <a:endParaRPr sz="1800" dirty="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1048</a:t>
                      </a:r>
                      <a:endParaRPr sz="1800" dirty="0">
                        <a:solidFill>
                          <a:srgbClr val="000000"/>
                        </a:solidFill>
                        <a:latin typeface="STIX"/>
                        <a:cs typeface="STIX"/>
                      </a:endParaRPr>
                    </a:p>
                  </a:txBody>
                  <a:tcPr marL="0" marR="0" marT="15875" marB="0"/>
                </a:tc>
                <a:tc>
                  <a:txBody>
                    <a:bodyPr/>
                    <a:lstStyle/>
                    <a:p>
                      <a:pPr marL="0" indent="0" algn="ctr">
                        <a:lnSpc>
                          <a:spcPct val="100000"/>
                        </a:lnSpc>
                        <a:spcBef>
                          <a:spcPts val="125"/>
                        </a:spcBef>
                      </a:pPr>
                      <a:r>
                        <a:rPr sz="1800" dirty="0">
                          <a:solidFill>
                            <a:srgbClr val="000000"/>
                          </a:solidFill>
                        </a:rPr>
                        <a:t>2.37</a:t>
                      </a:r>
                      <a:endParaRPr sz="1800" dirty="0">
                        <a:solidFill>
                          <a:srgbClr val="000000"/>
                        </a:solidFill>
                        <a:latin typeface="STIX"/>
                        <a:cs typeface="STIX"/>
                      </a:endParaRPr>
                    </a:p>
                  </a:txBody>
                  <a:tcPr marL="0" marR="0" marT="15875" marB="0"/>
                </a:tc>
                <a:tc>
                  <a:txBody>
                    <a:bodyPr/>
                    <a:lstStyle/>
                    <a:p>
                      <a:pPr marL="9525" algn="ctr">
                        <a:lnSpc>
                          <a:spcPct val="100000"/>
                        </a:lnSpc>
                        <a:spcBef>
                          <a:spcPts val="125"/>
                        </a:spcBef>
                      </a:pPr>
                      <a:r>
                        <a:rPr sz="1800" dirty="0">
                          <a:solidFill>
                            <a:srgbClr val="000000"/>
                          </a:solidFill>
                        </a:rPr>
                        <a:t>2.4741</a:t>
                      </a:r>
                      <a:endParaRPr sz="1800">
                        <a:solidFill>
                          <a:srgbClr val="000000"/>
                        </a:solidFill>
                        <a:latin typeface="STIX"/>
                        <a:cs typeface="STIX"/>
                      </a:endParaRPr>
                    </a:p>
                  </a:txBody>
                  <a:tcPr marL="0" marR="0" marT="15875" marB="0"/>
                </a:tc>
                <a:tc>
                  <a:txBody>
                    <a:bodyPr/>
                    <a:lstStyle/>
                    <a:p>
                      <a:pPr marL="9525" algn="ctr">
                        <a:lnSpc>
                          <a:spcPct val="100000"/>
                        </a:lnSpc>
                        <a:spcBef>
                          <a:spcPts val="125"/>
                        </a:spcBef>
                      </a:pPr>
                      <a:r>
                        <a:rPr sz="1800" dirty="0">
                          <a:solidFill>
                            <a:srgbClr val="000000"/>
                          </a:solidFill>
                        </a:rPr>
                        <a:t>−0.1041</a:t>
                      </a:r>
                      <a:endParaRPr sz="1800">
                        <a:solidFill>
                          <a:srgbClr val="000000"/>
                        </a:solidFill>
                        <a:latin typeface="STIX"/>
                        <a:cs typeface="STIX"/>
                      </a:endParaRPr>
                    </a:p>
                  </a:txBody>
                  <a:tcPr marL="0" marR="0" marT="15875" marB="0"/>
                </a:tc>
                <a:tc>
                  <a:txBody>
                    <a:bodyPr/>
                    <a:lstStyle/>
                    <a:p>
                      <a:pPr marL="8890" algn="ctr">
                        <a:lnSpc>
                          <a:spcPct val="100000"/>
                        </a:lnSpc>
                        <a:spcBef>
                          <a:spcPts val="125"/>
                        </a:spcBef>
                      </a:pPr>
                      <a:r>
                        <a:rPr sz="1800" dirty="0">
                          <a:solidFill>
                            <a:srgbClr val="000000"/>
                          </a:solidFill>
                        </a:rPr>
                        <a:t>0.01083681</a:t>
                      </a:r>
                      <a:endParaRPr sz="1800">
                        <a:solidFill>
                          <a:srgbClr val="000000"/>
                        </a:solidFill>
                        <a:latin typeface="STIX"/>
                        <a:cs typeface="STIX"/>
                      </a:endParaRPr>
                    </a:p>
                  </a:txBody>
                  <a:tcPr marL="0" marR="0" marT="15875" marB="0"/>
                </a:tc>
                <a:extLst>
                  <a:ext uri="{0D108BD9-81ED-4DB2-BD59-A6C34878D82A}">
                    <a16:rowId xmlns:a16="http://schemas.microsoft.com/office/drawing/2014/main" val="10003"/>
                  </a:ext>
                </a:extLst>
              </a:tr>
              <a:tr h="206375">
                <a:tc>
                  <a:txBody>
                    <a:bodyPr/>
                    <a:lstStyle/>
                    <a:p>
                      <a:pPr marL="12065" algn="ctr">
                        <a:lnSpc>
                          <a:spcPct val="100000"/>
                        </a:lnSpc>
                        <a:spcBef>
                          <a:spcPts val="225"/>
                        </a:spcBef>
                      </a:pPr>
                      <a:r>
                        <a:rPr sz="1800" b="1" dirty="0">
                          <a:solidFill>
                            <a:srgbClr val="000000"/>
                          </a:solidFill>
                        </a:rPr>
                        <a:t>3</a:t>
                      </a:r>
                      <a:endParaRPr sz="1800" b="1" dirty="0">
                        <a:solidFill>
                          <a:srgbClr val="000000"/>
                        </a:solidFill>
                        <a:latin typeface="Roboto Condensed"/>
                        <a:cs typeface="Roboto Condensed"/>
                      </a:endParaRPr>
                    </a:p>
                  </a:txBody>
                  <a:tcPr marL="0" marR="0" marT="28575" marB="0"/>
                </a:tc>
                <a:tc>
                  <a:txBody>
                    <a:bodyPr/>
                    <a:lstStyle/>
                    <a:p>
                      <a:pPr marL="11430" algn="ctr">
                        <a:lnSpc>
                          <a:spcPct val="100000"/>
                        </a:lnSpc>
                        <a:spcBef>
                          <a:spcPts val="125"/>
                        </a:spcBef>
                      </a:pPr>
                      <a:r>
                        <a:rPr sz="1800" dirty="0">
                          <a:solidFill>
                            <a:srgbClr val="000000"/>
                          </a:solidFill>
                        </a:rPr>
                        <a:t>500</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564</a:t>
                      </a:r>
                      <a:endParaRPr sz="1800" dirty="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1064</a:t>
                      </a:r>
                      <a:endParaRPr sz="1800" dirty="0">
                        <a:solidFill>
                          <a:srgbClr val="000000"/>
                        </a:solidFill>
                        <a:latin typeface="STIX"/>
                        <a:cs typeface="STIX"/>
                      </a:endParaRPr>
                    </a:p>
                  </a:txBody>
                  <a:tcPr marL="0" marR="0" marT="15875" marB="0"/>
                </a:tc>
                <a:tc>
                  <a:txBody>
                    <a:bodyPr/>
                    <a:lstStyle/>
                    <a:p>
                      <a:pPr marL="0" indent="0" algn="ctr">
                        <a:lnSpc>
                          <a:spcPct val="100000"/>
                        </a:lnSpc>
                        <a:spcBef>
                          <a:spcPts val="125"/>
                        </a:spcBef>
                      </a:pPr>
                      <a:r>
                        <a:rPr sz="1800" dirty="0">
                          <a:solidFill>
                            <a:srgbClr val="000000"/>
                          </a:solidFill>
                        </a:rPr>
                        <a:t>2.52</a:t>
                      </a:r>
                      <a:endParaRPr sz="1800" dirty="0">
                        <a:solidFill>
                          <a:srgbClr val="000000"/>
                        </a:solidFill>
                        <a:latin typeface="STIX"/>
                        <a:cs typeface="STIX"/>
                      </a:endParaRPr>
                    </a:p>
                  </a:txBody>
                  <a:tcPr marL="0" marR="0" marT="15875" marB="0"/>
                </a:tc>
                <a:tc>
                  <a:txBody>
                    <a:bodyPr/>
                    <a:lstStyle/>
                    <a:p>
                      <a:pPr marL="9525" algn="ctr">
                        <a:lnSpc>
                          <a:spcPct val="100000"/>
                        </a:lnSpc>
                        <a:spcBef>
                          <a:spcPts val="125"/>
                        </a:spcBef>
                      </a:pPr>
                      <a:r>
                        <a:rPr sz="1800" dirty="0">
                          <a:solidFill>
                            <a:srgbClr val="000000"/>
                          </a:solidFill>
                        </a:rPr>
                        <a:t>2.5077</a:t>
                      </a:r>
                      <a:endParaRPr sz="1800" dirty="0">
                        <a:solidFill>
                          <a:srgbClr val="000000"/>
                        </a:solidFill>
                        <a:latin typeface="STIX"/>
                        <a:cs typeface="STIX"/>
                      </a:endParaRPr>
                    </a:p>
                  </a:txBody>
                  <a:tcPr marL="0" marR="0" marT="15875" marB="0"/>
                </a:tc>
                <a:tc>
                  <a:txBody>
                    <a:bodyPr/>
                    <a:lstStyle/>
                    <a:p>
                      <a:pPr marL="9525" algn="ctr">
                        <a:lnSpc>
                          <a:spcPct val="100000"/>
                        </a:lnSpc>
                        <a:spcBef>
                          <a:spcPts val="125"/>
                        </a:spcBef>
                      </a:pPr>
                      <a:r>
                        <a:rPr sz="1800" dirty="0">
                          <a:solidFill>
                            <a:srgbClr val="000000"/>
                          </a:solidFill>
                        </a:rPr>
                        <a:t>0.0123</a:t>
                      </a:r>
                      <a:endParaRPr sz="1800">
                        <a:solidFill>
                          <a:srgbClr val="000000"/>
                        </a:solidFill>
                        <a:latin typeface="STIX"/>
                        <a:cs typeface="STIX"/>
                      </a:endParaRPr>
                    </a:p>
                  </a:txBody>
                  <a:tcPr marL="0" marR="0" marT="15875" marB="0"/>
                </a:tc>
                <a:tc>
                  <a:txBody>
                    <a:bodyPr/>
                    <a:lstStyle/>
                    <a:p>
                      <a:pPr marL="8890" algn="ctr">
                        <a:lnSpc>
                          <a:spcPct val="100000"/>
                        </a:lnSpc>
                        <a:spcBef>
                          <a:spcPts val="125"/>
                        </a:spcBef>
                      </a:pPr>
                      <a:r>
                        <a:rPr sz="1800" dirty="0">
                          <a:solidFill>
                            <a:srgbClr val="000000"/>
                          </a:solidFill>
                        </a:rPr>
                        <a:t>0.00015129</a:t>
                      </a:r>
                      <a:endParaRPr sz="1800">
                        <a:solidFill>
                          <a:srgbClr val="000000"/>
                        </a:solidFill>
                        <a:latin typeface="STIX"/>
                        <a:cs typeface="STIX"/>
                      </a:endParaRPr>
                    </a:p>
                  </a:txBody>
                  <a:tcPr marL="0" marR="0" marT="15875" marB="0"/>
                </a:tc>
                <a:extLst>
                  <a:ext uri="{0D108BD9-81ED-4DB2-BD59-A6C34878D82A}">
                    <a16:rowId xmlns:a16="http://schemas.microsoft.com/office/drawing/2014/main" val="10004"/>
                  </a:ext>
                </a:extLst>
              </a:tr>
              <a:tr h="206375">
                <a:tc>
                  <a:txBody>
                    <a:bodyPr/>
                    <a:lstStyle/>
                    <a:p>
                      <a:pPr marL="12065" algn="ctr">
                        <a:lnSpc>
                          <a:spcPct val="100000"/>
                        </a:lnSpc>
                        <a:spcBef>
                          <a:spcPts val="225"/>
                        </a:spcBef>
                      </a:pPr>
                      <a:r>
                        <a:rPr sz="1800" b="1" dirty="0">
                          <a:solidFill>
                            <a:srgbClr val="000000"/>
                          </a:solidFill>
                        </a:rPr>
                        <a:t>4</a:t>
                      </a:r>
                      <a:endParaRPr sz="1800" b="1" dirty="0">
                        <a:solidFill>
                          <a:srgbClr val="000000"/>
                        </a:solidFill>
                        <a:latin typeface="Roboto Condensed"/>
                        <a:cs typeface="Roboto Condensed"/>
                      </a:endParaRPr>
                    </a:p>
                  </a:txBody>
                  <a:tcPr marL="0" marR="0" marT="28575" marB="0"/>
                </a:tc>
                <a:tc>
                  <a:txBody>
                    <a:bodyPr/>
                    <a:lstStyle/>
                    <a:p>
                      <a:pPr marL="11430" algn="ctr">
                        <a:lnSpc>
                          <a:spcPct val="100000"/>
                        </a:lnSpc>
                        <a:spcBef>
                          <a:spcPts val="125"/>
                        </a:spcBef>
                      </a:pPr>
                      <a:r>
                        <a:rPr sz="1800" dirty="0">
                          <a:solidFill>
                            <a:srgbClr val="000000"/>
                          </a:solidFill>
                        </a:rPr>
                        <a:t>501</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564</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1065</a:t>
                      </a:r>
                      <a:endParaRPr sz="1800" dirty="0">
                        <a:solidFill>
                          <a:srgbClr val="000000"/>
                        </a:solidFill>
                        <a:latin typeface="STIX"/>
                        <a:cs typeface="STIX"/>
                      </a:endParaRPr>
                    </a:p>
                  </a:txBody>
                  <a:tcPr marL="0" marR="0" marT="15875" marB="0"/>
                </a:tc>
                <a:tc>
                  <a:txBody>
                    <a:bodyPr/>
                    <a:lstStyle/>
                    <a:p>
                      <a:pPr marL="0" indent="0" algn="ctr">
                        <a:lnSpc>
                          <a:spcPct val="100000"/>
                        </a:lnSpc>
                        <a:spcBef>
                          <a:spcPts val="125"/>
                        </a:spcBef>
                      </a:pPr>
                      <a:r>
                        <a:rPr sz="1800" dirty="0">
                          <a:solidFill>
                            <a:srgbClr val="000000"/>
                          </a:solidFill>
                        </a:rPr>
                        <a:t>2.25</a:t>
                      </a:r>
                      <a:endParaRPr sz="1800" dirty="0">
                        <a:solidFill>
                          <a:srgbClr val="000000"/>
                        </a:solidFill>
                        <a:latin typeface="STIX"/>
                        <a:cs typeface="STIX"/>
                      </a:endParaRPr>
                    </a:p>
                  </a:txBody>
                  <a:tcPr marL="0" marR="0" marT="15875" marB="0"/>
                </a:tc>
                <a:tc>
                  <a:txBody>
                    <a:bodyPr/>
                    <a:lstStyle/>
                    <a:p>
                      <a:pPr marL="9525" algn="ctr">
                        <a:lnSpc>
                          <a:spcPct val="100000"/>
                        </a:lnSpc>
                        <a:spcBef>
                          <a:spcPts val="125"/>
                        </a:spcBef>
                      </a:pPr>
                      <a:r>
                        <a:rPr sz="1800" dirty="0">
                          <a:solidFill>
                            <a:srgbClr val="000000"/>
                          </a:solidFill>
                        </a:rPr>
                        <a:t>2.5098</a:t>
                      </a:r>
                      <a:endParaRPr sz="1800" dirty="0">
                        <a:solidFill>
                          <a:srgbClr val="000000"/>
                        </a:solidFill>
                        <a:latin typeface="STIX"/>
                        <a:cs typeface="STIX"/>
                      </a:endParaRPr>
                    </a:p>
                  </a:txBody>
                  <a:tcPr marL="0" marR="0" marT="15875" marB="0"/>
                </a:tc>
                <a:tc>
                  <a:txBody>
                    <a:bodyPr/>
                    <a:lstStyle/>
                    <a:p>
                      <a:pPr marL="9525" algn="ctr">
                        <a:lnSpc>
                          <a:spcPct val="100000"/>
                        </a:lnSpc>
                        <a:spcBef>
                          <a:spcPts val="125"/>
                        </a:spcBef>
                      </a:pPr>
                      <a:r>
                        <a:rPr sz="1800" dirty="0">
                          <a:solidFill>
                            <a:srgbClr val="000000"/>
                          </a:solidFill>
                        </a:rPr>
                        <a:t>−0.2598</a:t>
                      </a:r>
                      <a:endParaRPr sz="1800">
                        <a:solidFill>
                          <a:srgbClr val="000000"/>
                        </a:solidFill>
                        <a:latin typeface="STIX"/>
                        <a:cs typeface="STIX"/>
                      </a:endParaRPr>
                    </a:p>
                  </a:txBody>
                  <a:tcPr marL="0" marR="0" marT="15875" marB="0"/>
                </a:tc>
                <a:tc>
                  <a:txBody>
                    <a:bodyPr/>
                    <a:lstStyle/>
                    <a:p>
                      <a:pPr marL="8890" algn="ctr">
                        <a:lnSpc>
                          <a:spcPct val="100000"/>
                        </a:lnSpc>
                        <a:spcBef>
                          <a:spcPts val="125"/>
                        </a:spcBef>
                      </a:pPr>
                      <a:r>
                        <a:rPr sz="1800" dirty="0">
                          <a:solidFill>
                            <a:srgbClr val="000000"/>
                          </a:solidFill>
                        </a:rPr>
                        <a:t>0.06749604</a:t>
                      </a:r>
                      <a:endParaRPr sz="1800">
                        <a:solidFill>
                          <a:srgbClr val="000000"/>
                        </a:solidFill>
                        <a:latin typeface="STIX"/>
                        <a:cs typeface="STIX"/>
                      </a:endParaRPr>
                    </a:p>
                  </a:txBody>
                  <a:tcPr marL="0" marR="0" marT="15875" marB="0"/>
                </a:tc>
                <a:extLst>
                  <a:ext uri="{0D108BD9-81ED-4DB2-BD59-A6C34878D82A}">
                    <a16:rowId xmlns:a16="http://schemas.microsoft.com/office/drawing/2014/main" val="10005"/>
                  </a:ext>
                </a:extLst>
              </a:tr>
              <a:tr h="206375">
                <a:tc>
                  <a:txBody>
                    <a:bodyPr/>
                    <a:lstStyle/>
                    <a:p>
                      <a:pPr marL="12065" algn="ctr">
                        <a:lnSpc>
                          <a:spcPct val="100000"/>
                        </a:lnSpc>
                        <a:spcBef>
                          <a:spcPts val="225"/>
                        </a:spcBef>
                      </a:pPr>
                      <a:r>
                        <a:rPr sz="1800" b="1" dirty="0">
                          <a:solidFill>
                            <a:srgbClr val="000000"/>
                          </a:solidFill>
                        </a:rPr>
                        <a:t>5</a:t>
                      </a:r>
                      <a:endParaRPr sz="1800" b="1" dirty="0">
                        <a:solidFill>
                          <a:srgbClr val="000000"/>
                        </a:solidFill>
                        <a:latin typeface="Roboto Condensed"/>
                        <a:cs typeface="Roboto Condensed"/>
                      </a:endParaRPr>
                    </a:p>
                  </a:txBody>
                  <a:tcPr marL="0" marR="0" marT="28575" marB="0"/>
                </a:tc>
                <a:tc>
                  <a:txBody>
                    <a:bodyPr/>
                    <a:lstStyle/>
                    <a:p>
                      <a:pPr marL="11430" algn="ctr">
                        <a:lnSpc>
                          <a:spcPct val="100000"/>
                        </a:lnSpc>
                        <a:spcBef>
                          <a:spcPts val="125"/>
                        </a:spcBef>
                      </a:pPr>
                      <a:r>
                        <a:rPr sz="1800" dirty="0">
                          <a:solidFill>
                            <a:srgbClr val="000000"/>
                          </a:solidFill>
                        </a:rPr>
                        <a:t>503</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583</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1086</a:t>
                      </a:r>
                      <a:endParaRPr sz="1800">
                        <a:solidFill>
                          <a:srgbClr val="000000"/>
                        </a:solidFill>
                        <a:latin typeface="STIX"/>
                        <a:cs typeface="STIX"/>
                      </a:endParaRPr>
                    </a:p>
                  </a:txBody>
                  <a:tcPr marL="0" marR="0" marT="15875" marB="0"/>
                </a:tc>
                <a:tc>
                  <a:txBody>
                    <a:bodyPr/>
                    <a:lstStyle/>
                    <a:p>
                      <a:pPr marL="0" indent="0" algn="ctr">
                        <a:lnSpc>
                          <a:spcPct val="100000"/>
                        </a:lnSpc>
                        <a:spcBef>
                          <a:spcPts val="125"/>
                        </a:spcBef>
                      </a:pPr>
                      <a:r>
                        <a:rPr sz="1800" dirty="0">
                          <a:solidFill>
                            <a:srgbClr val="000000"/>
                          </a:solidFill>
                        </a:rPr>
                        <a:t>2.9</a:t>
                      </a:r>
                      <a:r>
                        <a:rPr lang="en-US" sz="1800" dirty="0">
                          <a:solidFill>
                            <a:srgbClr val="000000"/>
                          </a:solidFill>
                        </a:rPr>
                        <a:t>0</a:t>
                      </a:r>
                      <a:endParaRPr sz="1800" dirty="0">
                        <a:solidFill>
                          <a:srgbClr val="000000"/>
                        </a:solidFill>
                        <a:latin typeface="STIX"/>
                        <a:cs typeface="STIX"/>
                      </a:endParaRPr>
                    </a:p>
                  </a:txBody>
                  <a:tcPr marL="0" marR="0" marT="15875" marB="0"/>
                </a:tc>
                <a:tc>
                  <a:txBody>
                    <a:bodyPr/>
                    <a:lstStyle/>
                    <a:p>
                      <a:pPr marL="9525" algn="ctr">
                        <a:lnSpc>
                          <a:spcPct val="100000"/>
                        </a:lnSpc>
                        <a:spcBef>
                          <a:spcPts val="125"/>
                        </a:spcBef>
                      </a:pPr>
                      <a:r>
                        <a:rPr sz="1800" dirty="0">
                          <a:solidFill>
                            <a:srgbClr val="000000"/>
                          </a:solidFill>
                        </a:rPr>
                        <a:t>2.5539</a:t>
                      </a:r>
                      <a:endParaRPr sz="1800" dirty="0">
                        <a:solidFill>
                          <a:srgbClr val="000000"/>
                        </a:solidFill>
                        <a:latin typeface="STIX"/>
                        <a:cs typeface="STIX"/>
                      </a:endParaRPr>
                    </a:p>
                  </a:txBody>
                  <a:tcPr marL="0" marR="0" marT="15875" marB="0"/>
                </a:tc>
                <a:tc>
                  <a:txBody>
                    <a:bodyPr/>
                    <a:lstStyle/>
                    <a:p>
                      <a:pPr marL="9525" algn="ctr">
                        <a:lnSpc>
                          <a:spcPct val="100000"/>
                        </a:lnSpc>
                        <a:spcBef>
                          <a:spcPts val="125"/>
                        </a:spcBef>
                      </a:pPr>
                      <a:r>
                        <a:rPr sz="1800" dirty="0">
                          <a:solidFill>
                            <a:srgbClr val="000000"/>
                          </a:solidFill>
                        </a:rPr>
                        <a:t>0.3461</a:t>
                      </a:r>
                      <a:endParaRPr sz="1800" dirty="0">
                        <a:solidFill>
                          <a:srgbClr val="000000"/>
                        </a:solidFill>
                        <a:latin typeface="STIX"/>
                        <a:cs typeface="STIX"/>
                      </a:endParaRPr>
                    </a:p>
                  </a:txBody>
                  <a:tcPr marL="0" marR="0" marT="15875" marB="0"/>
                </a:tc>
                <a:tc>
                  <a:txBody>
                    <a:bodyPr/>
                    <a:lstStyle/>
                    <a:p>
                      <a:pPr marL="8890" algn="ctr">
                        <a:lnSpc>
                          <a:spcPct val="100000"/>
                        </a:lnSpc>
                        <a:spcBef>
                          <a:spcPts val="125"/>
                        </a:spcBef>
                      </a:pPr>
                      <a:r>
                        <a:rPr sz="1800" dirty="0">
                          <a:solidFill>
                            <a:srgbClr val="000000"/>
                          </a:solidFill>
                        </a:rPr>
                        <a:t>0.11978521</a:t>
                      </a:r>
                      <a:endParaRPr sz="1800">
                        <a:solidFill>
                          <a:srgbClr val="000000"/>
                        </a:solidFill>
                        <a:latin typeface="STIX"/>
                        <a:cs typeface="STIX"/>
                      </a:endParaRPr>
                    </a:p>
                  </a:txBody>
                  <a:tcPr marL="0" marR="0" marT="15875" marB="0"/>
                </a:tc>
                <a:extLst>
                  <a:ext uri="{0D108BD9-81ED-4DB2-BD59-A6C34878D82A}">
                    <a16:rowId xmlns:a16="http://schemas.microsoft.com/office/drawing/2014/main" val="10006"/>
                  </a:ext>
                </a:extLst>
              </a:tr>
              <a:tr h="206375">
                <a:tc>
                  <a:txBody>
                    <a:bodyPr/>
                    <a:lstStyle/>
                    <a:p>
                      <a:pPr marL="12065" algn="ctr">
                        <a:lnSpc>
                          <a:spcPct val="100000"/>
                        </a:lnSpc>
                        <a:spcBef>
                          <a:spcPts val="225"/>
                        </a:spcBef>
                      </a:pPr>
                      <a:r>
                        <a:rPr sz="1800" b="1" dirty="0">
                          <a:solidFill>
                            <a:srgbClr val="000000"/>
                          </a:solidFill>
                        </a:rPr>
                        <a:t>6</a:t>
                      </a:r>
                      <a:endParaRPr sz="1800" b="1" dirty="0">
                        <a:solidFill>
                          <a:srgbClr val="000000"/>
                        </a:solidFill>
                        <a:latin typeface="Roboto Condensed"/>
                        <a:cs typeface="Roboto Condensed"/>
                      </a:endParaRPr>
                    </a:p>
                  </a:txBody>
                  <a:tcPr marL="0" marR="0" marT="28575" marB="0"/>
                </a:tc>
                <a:tc>
                  <a:txBody>
                    <a:bodyPr/>
                    <a:lstStyle/>
                    <a:p>
                      <a:pPr marL="11430" algn="ctr">
                        <a:lnSpc>
                          <a:spcPct val="100000"/>
                        </a:lnSpc>
                        <a:spcBef>
                          <a:spcPts val="125"/>
                        </a:spcBef>
                      </a:pPr>
                      <a:r>
                        <a:rPr sz="1800" dirty="0">
                          <a:solidFill>
                            <a:srgbClr val="000000"/>
                          </a:solidFill>
                        </a:rPr>
                        <a:t>503</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571</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1074</a:t>
                      </a:r>
                      <a:endParaRPr sz="1800">
                        <a:solidFill>
                          <a:srgbClr val="000000"/>
                        </a:solidFill>
                        <a:latin typeface="STIX"/>
                        <a:cs typeface="STIX"/>
                      </a:endParaRPr>
                    </a:p>
                  </a:txBody>
                  <a:tcPr marL="0" marR="0" marT="15875" marB="0"/>
                </a:tc>
                <a:tc>
                  <a:txBody>
                    <a:bodyPr/>
                    <a:lstStyle/>
                    <a:p>
                      <a:pPr marL="0" indent="0" algn="ctr">
                        <a:lnSpc>
                          <a:spcPct val="100000"/>
                        </a:lnSpc>
                        <a:spcBef>
                          <a:spcPts val="125"/>
                        </a:spcBef>
                      </a:pPr>
                      <a:r>
                        <a:rPr sz="1800" dirty="0">
                          <a:solidFill>
                            <a:srgbClr val="000000"/>
                          </a:solidFill>
                        </a:rPr>
                        <a:t>3.17</a:t>
                      </a:r>
                      <a:endParaRPr sz="1800" dirty="0">
                        <a:solidFill>
                          <a:srgbClr val="000000"/>
                        </a:solidFill>
                        <a:latin typeface="STIX"/>
                        <a:cs typeface="STIX"/>
                      </a:endParaRPr>
                    </a:p>
                  </a:txBody>
                  <a:tcPr marL="0" marR="0" marT="15875" marB="0"/>
                </a:tc>
                <a:tc>
                  <a:txBody>
                    <a:bodyPr/>
                    <a:lstStyle/>
                    <a:p>
                      <a:pPr marL="9525" algn="ctr">
                        <a:lnSpc>
                          <a:spcPct val="100000"/>
                        </a:lnSpc>
                        <a:spcBef>
                          <a:spcPts val="125"/>
                        </a:spcBef>
                      </a:pPr>
                      <a:r>
                        <a:rPr sz="1800" dirty="0">
                          <a:solidFill>
                            <a:srgbClr val="000000"/>
                          </a:solidFill>
                        </a:rPr>
                        <a:t>2.5287</a:t>
                      </a:r>
                      <a:endParaRPr sz="1800" dirty="0">
                        <a:solidFill>
                          <a:srgbClr val="000000"/>
                        </a:solidFill>
                        <a:latin typeface="STIX"/>
                        <a:cs typeface="STIX"/>
                      </a:endParaRPr>
                    </a:p>
                  </a:txBody>
                  <a:tcPr marL="0" marR="0" marT="15875" marB="0"/>
                </a:tc>
                <a:tc>
                  <a:txBody>
                    <a:bodyPr/>
                    <a:lstStyle/>
                    <a:p>
                      <a:pPr marL="9525" algn="ctr">
                        <a:lnSpc>
                          <a:spcPct val="100000"/>
                        </a:lnSpc>
                        <a:spcBef>
                          <a:spcPts val="125"/>
                        </a:spcBef>
                      </a:pPr>
                      <a:r>
                        <a:rPr sz="1800" dirty="0">
                          <a:solidFill>
                            <a:srgbClr val="000000"/>
                          </a:solidFill>
                        </a:rPr>
                        <a:t>0.6413</a:t>
                      </a:r>
                      <a:endParaRPr sz="1800" dirty="0">
                        <a:solidFill>
                          <a:srgbClr val="000000"/>
                        </a:solidFill>
                        <a:latin typeface="STIX"/>
                        <a:cs typeface="STIX"/>
                      </a:endParaRPr>
                    </a:p>
                  </a:txBody>
                  <a:tcPr marL="0" marR="0" marT="15875" marB="0"/>
                </a:tc>
                <a:tc>
                  <a:txBody>
                    <a:bodyPr/>
                    <a:lstStyle/>
                    <a:p>
                      <a:pPr marL="8890" algn="ctr">
                        <a:lnSpc>
                          <a:spcPct val="100000"/>
                        </a:lnSpc>
                        <a:spcBef>
                          <a:spcPts val="125"/>
                        </a:spcBef>
                      </a:pPr>
                      <a:r>
                        <a:rPr sz="1800" dirty="0">
                          <a:solidFill>
                            <a:srgbClr val="000000"/>
                          </a:solidFill>
                        </a:rPr>
                        <a:t>0.41126569</a:t>
                      </a:r>
                      <a:endParaRPr sz="1800" dirty="0">
                        <a:solidFill>
                          <a:srgbClr val="000000"/>
                        </a:solidFill>
                        <a:latin typeface="STIX"/>
                        <a:cs typeface="STIX"/>
                      </a:endParaRPr>
                    </a:p>
                  </a:txBody>
                  <a:tcPr marL="0" marR="0" marT="15875" marB="0"/>
                </a:tc>
                <a:extLst>
                  <a:ext uri="{0D108BD9-81ED-4DB2-BD59-A6C34878D82A}">
                    <a16:rowId xmlns:a16="http://schemas.microsoft.com/office/drawing/2014/main" val="10007"/>
                  </a:ext>
                </a:extLst>
              </a:tr>
              <a:tr h="206375">
                <a:tc>
                  <a:txBody>
                    <a:bodyPr/>
                    <a:lstStyle/>
                    <a:p>
                      <a:pPr marL="12065" algn="ctr">
                        <a:lnSpc>
                          <a:spcPct val="100000"/>
                        </a:lnSpc>
                        <a:spcBef>
                          <a:spcPts val="225"/>
                        </a:spcBef>
                      </a:pPr>
                      <a:r>
                        <a:rPr sz="1800" b="1" dirty="0">
                          <a:solidFill>
                            <a:srgbClr val="000000"/>
                          </a:solidFill>
                        </a:rPr>
                        <a:t>7</a:t>
                      </a:r>
                      <a:endParaRPr sz="1800" b="1" dirty="0">
                        <a:solidFill>
                          <a:srgbClr val="000000"/>
                        </a:solidFill>
                        <a:latin typeface="Roboto Condensed"/>
                        <a:cs typeface="Roboto Condensed"/>
                      </a:endParaRPr>
                    </a:p>
                  </a:txBody>
                  <a:tcPr marL="0" marR="0" marT="28575" marB="0"/>
                </a:tc>
                <a:tc>
                  <a:txBody>
                    <a:bodyPr/>
                    <a:lstStyle/>
                    <a:p>
                      <a:pPr marL="11430" algn="ctr">
                        <a:lnSpc>
                          <a:spcPct val="100000"/>
                        </a:lnSpc>
                        <a:spcBef>
                          <a:spcPts val="125"/>
                        </a:spcBef>
                      </a:pPr>
                      <a:r>
                        <a:rPr sz="1800" dirty="0">
                          <a:solidFill>
                            <a:srgbClr val="000000"/>
                          </a:solidFill>
                        </a:rPr>
                        <a:t>603</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667</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1270</a:t>
                      </a:r>
                      <a:endParaRPr sz="1800">
                        <a:solidFill>
                          <a:srgbClr val="000000"/>
                        </a:solidFill>
                        <a:latin typeface="STIX"/>
                        <a:cs typeface="STIX"/>
                      </a:endParaRPr>
                    </a:p>
                  </a:txBody>
                  <a:tcPr marL="0" marR="0" marT="15875" marB="0"/>
                </a:tc>
                <a:tc>
                  <a:txBody>
                    <a:bodyPr/>
                    <a:lstStyle/>
                    <a:p>
                      <a:pPr marL="0" indent="0" algn="ctr">
                        <a:lnSpc>
                          <a:spcPct val="100000"/>
                        </a:lnSpc>
                        <a:spcBef>
                          <a:spcPts val="125"/>
                        </a:spcBef>
                      </a:pPr>
                      <a:r>
                        <a:rPr sz="1800" dirty="0">
                          <a:solidFill>
                            <a:srgbClr val="000000"/>
                          </a:solidFill>
                        </a:rPr>
                        <a:t>2.76</a:t>
                      </a:r>
                      <a:endParaRPr sz="1800" dirty="0">
                        <a:solidFill>
                          <a:srgbClr val="000000"/>
                        </a:solidFill>
                        <a:latin typeface="STIX"/>
                        <a:cs typeface="STIX"/>
                      </a:endParaRPr>
                    </a:p>
                  </a:txBody>
                  <a:tcPr marL="0" marR="0" marT="15875" marB="0"/>
                </a:tc>
                <a:tc>
                  <a:txBody>
                    <a:bodyPr/>
                    <a:lstStyle/>
                    <a:p>
                      <a:pPr marL="9525" algn="ctr">
                        <a:lnSpc>
                          <a:spcPct val="100000"/>
                        </a:lnSpc>
                        <a:spcBef>
                          <a:spcPts val="125"/>
                        </a:spcBef>
                      </a:pPr>
                      <a:r>
                        <a:rPr sz="1800" dirty="0">
                          <a:solidFill>
                            <a:srgbClr val="000000"/>
                          </a:solidFill>
                        </a:rPr>
                        <a:t>2.9403</a:t>
                      </a:r>
                      <a:endParaRPr sz="1800" dirty="0">
                        <a:solidFill>
                          <a:srgbClr val="000000"/>
                        </a:solidFill>
                        <a:latin typeface="STIX"/>
                        <a:cs typeface="STIX"/>
                      </a:endParaRPr>
                    </a:p>
                  </a:txBody>
                  <a:tcPr marL="0" marR="0" marT="15875" marB="0"/>
                </a:tc>
                <a:tc>
                  <a:txBody>
                    <a:bodyPr/>
                    <a:lstStyle/>
                    <a:p>
                      <a:pPr marL="9525" algn="ctr">
                        <a:lnSpc>
                          <a:spcPct val="100000"/>
                        </a:lnSpc>
                        <a:spcBef>
                          <a:spcPts val="125"/>
                        </a:spcBef>
                      </a:pPr>
                      <a:r>
                        <a:rPr sz="1800" dirty="0">
                          <a:solidFill>
                            <a:srgbClr val="000000"/>
                          </a:solidFill>
                        </a:rPr>
                        <a:t>−0.1803</a:t>
                      </a:r>
                      <a:endParaRPr sz="1800" dirty="0">
                        <a:solidFill>
                          <a:srgbClr val="000000"/>
                        </a:solidFill>
                        <a:latin typeface="STIX"/>
                        <a:cs typeface="STIX"/>
                      </a:endParaRPr>
                    </a:p>
                  </a:txBody>
                  <a:tcPr marL="0" marR="0" marT="15875" marB="0"/>
                </a:tc>
                <a:tc>
                  <a:txBody>
                    <a:bodyPr/>
                    <a:lstStyle/>
                    <a:p>
                      <a:pPr marL="8890" algn="ctr">
                        <a:lnSpc>
                          <a:spcPct val="100000"/>
                        </a:lnSpc>
                        <a:spcBef>
                          <a:spcPts val="125"/>
                        </a:spcBef>
                      </a:pPr>
                      <a:r>
                        <a:rPr sz="1800" dirty="0">
                          <a:solidFill>
                            <a:srgbClr val="000000"/>
                          </a:solidFill>
                        </a:rPr>
                        <a:t>0.03250809</a:t>
                      </a:r>
                      <a:endParaRPr sz="1800" dirty="0">
                        <a:solidFill>
                          <a:srgbClr val="000000"/>
                        </a:solidFill>
                        <a:latin typeface="STIX"/>
                        <a:cs typeface="STIX"/>
                      </a:endParaRPr>
                    </a:p>
                  </a:txBody>
                  <a:tcPr marL="0" marR="0" marT="15875" marB="0"/>
                </a:tc>
                <a:extLst>
                  <a:ext uri="{0D108BD9-81ED-4DB2-BD59-A6C34878D82A}">
                    <a16:rowId xmlns:a16="http://schemas.microsoft.com/office/drawing/2014/main" val="10008"/>
                  </a:ext>
                </a:extLst>
              </a:tr>
              <a:tr h="206375">
                <a:tc>
                  <a:txBody>
                    <a:bodyPr/>
                    <a:lstStyle/>
                    <a:p>
                      <a:pPr marL="12065" algn="ctr">
                        <a:lnSpc>
                          <a:spcPct val="100000"/>
                        </a:lnSpc>
                        <a:spcBef>
                          <a:spcPts val="225"/>
                        </a:spcBef>
                      </a:pPr>
                      <a:r>
                        <a:rPr sz="1800" b="1" dirty="0">
                          <a:solidFill>
                            <a:srgbClr val="000000"/>
                          </a:solidFill>
                        </a:rPr>
                        <a:t>8</a:t>
                      </a:r>
                      <a:endParaRPr sz="1800" b="1" dirty="0">
                        <a:solidFill>
                          <a:srgbClr val="000000"/>
                        </a:solidFill>
                        <a:latin typeface="Roboto Condensed"/>
                        <a:cs typeface="Roboto Condensed"/>
                      </a:endParaRPr>
                    </a:p>
                  </a:txBody>
                  <a:tcPr marL="0" marR="0" marT="28575" marB="0"/>
                </a:tc>
                <a:tc>
                  <a:txBody>
                    <a:bodyPr/>
                    <a:lstStyle/>
                    <a:p>
                      <a:pPr marL="11430" algn="ctr">
                        <a:lnSpc>
                          <a:spcPct val="100000"/>
                        </a:lnSpc>
                        <a:spcBef>
                          <a:spcPts val="125"/>
                        </a:spcBef>
                      </a:pPr>
                      <a:r>
                        <a:rPr sz="1800" dirty="0">
                          <a:solidFill>
                            <a:srgbClr val="000000"/>
                          </a:solidFill>
                        </a:rPr>
                        <a:t>507</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552</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1059</a:t>
                      </a:r>
                      <a:endParaRPr sz="1800">
                        <a:solidFill>
                          <a:srgbClr val="000000"/>
                        </a:solidFill>
                        <a:latin typeface="STIX"/>
                        <a:cs typeface="STIX"/>
                      </a:endParaRPr>
                    </a:p>
                  </a:txBody>
                  <a:tcPr marL="0" marR="0" marT="15875" marB="0"/>
                </a:tc>
                <a:tc>
                  <a:txBody>
                    <a:bodyPr/>
                    <a:lstStyle/>
                    <a:p>
                      <a:pPr marL="0" indent="0" algn="ctr">
                        <a:lnSpc>
                          <a:spcPct val="100000"/>
                        </a:lnSpc>
                        <a:spcBef>
                          <a:spcPts val="125"/>
                        </a:spcBef>
                        <a:tabLst/>
                      </a:pPr>
                      <a:r>
                        <a:rPr sz="1800" dirty="0">
                          <a:solidFill>
                            <a:srgbClr val="000000"/>
                          </a:solidFill>
                        </a:rPr>
                        <a:t>2.21</a:t>
                      </a:r>
                      <a:endParaRPr sz="1800" dirty="0">
                        <a:solidFill>
                          <a:srgbClr val="000000"/>
                        </a:solidFill>
                        <a:latin typeface="STIX"/>
                        <a:cs typeface="STIX"/>
                      </a:endParaRPr>
                    </a:p>
                  </a:txBody>
                  <a:tcPr marL="0" marR="0" marT="15875" marB="0"/>
                </a:tc>
                <a:tc>
                  <a:txBody>
                    <a:bodyPr/>
                    <a:lstStyle/>
                    <a:p>
                      <a:pPr marL="9525" algn="ctr">
                        <a:lnSpc>
                          <a:spcPct val="100000"/>
                        </a:lnSpc>
                        <a:spcBef>
                          <a:spcPts val="125"/>
                        </a:spcBef>
                      </a:pPr>
                      <a:r>
                        <a:rPr sz="1800" dirty="0">
                          <a:solidFill>
                            <a:srgbClr val="000000"/>
                          </a:solidFill>
                        </a:rPr>
                        <a:t>2.4972</a:t>
                      </a:r>
                      <a:endParaRPr sz="1800">
                        <a:solidFill>
                          <a:srgbClr val="000000"/>
                        </a:solidFill>
                        <a:latin typeface="STIX"/>
                        <a:cs typeface="STIX"/>
                      </a:endParaRPr>
                    </a:p>
                  </a:txBody>
                  <a:tcPr marL="0" marR="0" marT="15875" marB="0"/>
                </a:tc>
                <a:tc>
                  <a:txBody>
                    <a:bodyPr/>
                    <a:lstStyle/>
                    <a:p>
                      <a:pPr marL="9525" algn="ctr">
                        <a:lnSpc>
                          <a:spcPct val="100000"/>
                        </a:lnSpc>
                        <a:spcBef>
                          <a:spcPts val="125"/>
                        </a:spcBef>
                      </a:pPr>
                      <a:r>
                        <a:rPr sz="1800" dirty="0">
                          <a:solidFill>
                            <a:srgbClr val="000000"/>
                          </a:solidFill>
                        </a:rPr>
                        <a:t>−0.2872</a:t>
                      </a:r>
                      <a:endParaRPr sz="1800" dirty="0">
                        <a:solidFill>
                          <a:srgbClr val="000000"/>
                        </a:solidFill>
                        <a:latin typeface="STIX"/>
                        <a:cs typeface="STIX"/>
                      </a:endParaRPr>
                    </a:p>
                  </a:txBody>
                  <a:tcPr marL="0" marR="0" marT="15875" marB="0"/>
                </a:tc>
                <a:tc>
                  <a:txBody>
                    <a:bodyPr/>
                    <a:lstStyle/>
                    <a:p>
                      <a:pPr marL="8890" algn="ctr">
                        <a:lnSpc>
                          <a:spcPct val="100000"/>
                        </a:lnSpc>
                        <a:spcBef>
                          <a:spcPts val="125"/>
                        </a:spcBef>
                      </a:pPr>
                      <a:r>
                        <a:rPr sz="1800" dirty="0">
                          <a:solidFill>
                            <a:srgbClr val="000000"/>
                          </a:solidFill>
                        </a:rPr>
                        <a:t>0.08248384</a:t>
                      </a:r>
                      <a:endParaRPr sz="1800" dirty="0">
                        <a:solidFill>
                          <a:srgbClr val="000000"/>
                        </a:solidFill>
                        <a:latin typeface="STIX"/>
                        <a:cs typeface="STIX"/>
                      </a:endParaRPr>
                    </a:p>
                  </a:txBody>
                  <a:tcPr marL="0" marR="0" marT="15875" marB="0"/>
                </a:tc>
                <a:extLst>
                  <a:ext uri="{0D108BD9-81ED-4DB2-BD59-A6C34878D82A}">
                    <a16:rowId xmlns:a16="http://schemas.microsoft.com/office/drawing/2014/main" val="10009"/>
                  </a:ext>
                </a:extLst>
              </a:tr>
              <a:tr h="206375">
                <a:tc>
                  <a:txBody>
                    <a:bodyPr/>
                    <a:lstStyle/>
                    <a:p>
                      <a:pPr marL="12065" algn="ctr">
                        <a:lnSpc>
                          <a:spcPct val="100000"/>
                        </a:lnSpc>
                        <a:spcBef>
                          <a:spcPts val="225"/>
                        </a:spcBef>
                      </a:pPr>
                      <a:r>
                        <a:rPr sz="1800" b="1" dirty="0">
                          <a:solidFill>
                            <a:srgbClr val="000000"/>
                          </a:solidFill>
                        </a:rPr>
                        <a:t>9</a:t>
                      </a:r>
                      <a:endParaRPr sz="1800" b="1" dirty="0">
                        <a:solidFill>
                          <a:srgbClr val="000000"/>
                        </a:solidFill>
                        <a:latin typeface="Roboto Condensed"/>
                        <a:cs typeface="Roboto Condensed"/>
                      </a:endParaRPr>
                    </a:p>
                  </a:txBody>
                  <a:tcPr marL="0" marR="0" marT="28575" marB="0"/>
                </a:tc>
                <a:tc>
                  <a:txBody>
                    <a:bodyPr/>
                    <a:lstStyle/>
                    <a:p>
                      <a:pPr marL="11430" algn="ctr">
                        <a:lnSpc>
                          <a:spcPct val="100000"/>
                        </a:lnSpc>
                        <a:spcBef>
                          <a:spcPts val="125"/>
                        </a:spcBef>
                      </a:pPr>
                      <a:r>
                        <a:rPr sz="1800" dirty="0">
                          <a:solidFill>
                            <a:srgbClr val="000000"/>
                          </a:solidFill>
                        </a:rPr>
                        <a:t>607</a:t>
                      </a:r>
                      <a:endParaRPr sz="1800" dirty="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554</a:t>
                      </a:r>
                      <a:endParaRPr sz="1800" dirty="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1161</a:t>
                      </a:r>
                      <a:endParaRPr sz="1800">
                        <a:solidFill>
                          <a:srgbClr val="000000"/>
                        </a:solidFill>
                        <a:latin typeface="STIX"/>
                        <a:cs typeface="STIX"/>
                      </a:endParaRPr>
                    </a:p>
                  </a:txBody>
                  <a:tcPr marL="0" marR="0" marT="15875" marB="0"/>
                </a:tc>
                <a:tc>
                  <a:txBody>
                    <a:bodyPr/>
                    <a:lstStyle/>
                    <a:p>
                      <a:pPr marL="0" marR="110489" indent="0" algn="ctr">
                        <a:lnSpc>
                          <a:spcPct val="100000"/>
                        </a:lnSpc>
                        <a:spcBef>
                          <a:spcPts val="125"/>
                        </a:spcBef>
                      </a:pPr>
                      <a:r>
                        <a:rPr lang="en-US" sz="1800" dirty="0">
                          <a:solidFill>
                            <a:srgbClr val="000000"/>
                          </a:solidFill>
                        </a:rPr>
                        <a:t> </a:t>
                      </a:r>
                      <a:r>
                        <a:rPr sz="1800" dirty="0">
                          <a:solidFill>
                            <a:srgbClr val="000000"/>
                          </a:solidFill>
                        </a:rPr>
                        <a:t>2.27</a:t>
                      </a:r>
                      <a:endParaRPr sz="1800" dirty="0">
                        <a:solidFill>
                          <a:srgbClr val="000000"/>
                        </a:solidFill>
                        <a:latin typeface="STIX"/>
                        <a:cs typeface="STIX"/>
                      </a:endParaRPr>
                    </a:p>
                  </a:txBody>
                  <a:tcPr marL="0" marR="0" marT="15875" marB="0"/>
                </a:tc>
                <a:tc>
                  <a:txBody>
                    <a:bodyPr/>
                    <a:lstStyle/>
                    <a:p>
                      <a:pPr marR="97790" algn="ctr">
                        <a:lnSpc>
                          <a:spcPct val="100000"/>
                        </a:lnSpc>
                        <a:spcBef>
                          <a:spcPts val="125"/>
                        </a:spcBef>
                      </a:pPr>
                      <a:r>
                        <a:rPr sz="1800" dirty="0">
                          <a:solidFill>
                            <a:srgbClr val="000000"/>
                          </a:solidFill>
                        </a:rPr>
                        <a:t>2.7114</a:t>
                      </a:r>
                      <a:endParaRPr sz="1800">
                        <a:solidFill>
                          <a:srgbClr val="000000"/>
                        </a:solidFill>
                        <a:latin typeface="STIX"/>
                        <a:cs typeface="STIX"/>
                      </a:endParaRPr>
                    </a:p>
                  </a:txBody>
                  <a:tcPr marL="0" marR="0" marT="15875" marB="0"/>
                </a:tc>
                <a:tc>
                  <a:txBody>
                    <a:bodyPr/>
                    <a:lstStyle/>
                    <a:p>
                      <a:pPr marR="76200" algn="ctr">
                        <a:lnSpc>
                          <a:spcPct val="100000"/>
                        </a:lnSpc>
                        <a:spcBef>
                          <a:spcPts val="125"/>
                        </a:spcBef>
                      </a:pPr>
                      <a:r>
                        <a:rPr sz="1800" spc="-5" dirty="0">
                          <a:solidFill>
                            <a:srgbClr val="000000"/>
                          </a:solidFill>
                        </a:rPr>
                        <a:t>−</a:t>
                      </a:r>
                      <a:r>
                        <a:rPr sz="1800" dirty="0">
                          <a:solidFill>
                            <a:srgbClr val="000000"/>
                          </a:solidFill>
                        </a:rPr>
                        <a:t>0.4414</a:t>
                      </a:r>
                      <a:endParaRPr sz="1800">
                        <a:solidFill>
                          <a:srgbClr val="000000"/>
                        </a:solidFill>
                        <a:latin typeface="STIX"/>
                        <a:cs typeface="STIX"/>
                      </a:endParaRPr>
                    </a:p>
                  </a:txBody>
                  <a:tcPr marL="0" marR="0" marT="15875" marB="0"/>
                </a:tc>
                <a:tc>
                  <a:txBody>
                    <a:bodyPr/>
                    <a:lstStyle/>
                    <a:p>
                      <a:pPr marL="5080" algn="ctr">
                        <a:lnSpc>
                          <a:spcPct val="100000"/>
                        </a:lnSpc>
                        <a:spcBef>
                          <a:spcPts val="125"/>
                        </a:spcBef>
                      </a:pPr>
                      <a:r>
                        <a:rPr sz="1800" dirty="0">
                          <a:solidFill>
                            <a:srgbClr val="000000"/>
                          </a:solidFill>
                        </a:rPr>
                        <a:t>0.19483396</a:t>
                      </a:r>
                      <a:endParaRPr sz="1800">
                        <a:solidFill>
                          <a:srgbClr val="000000"/>
                        </a:solidFill>
                        <a:latin typeface="STIX"/>
                        <a:cs typeface="STIX"/>
                      </a:endParaRPr>
                    </a:p>
                  </a:txBody>
                  <a:tcPr marL="0" marR="0" marT="15875" marB="0"/>
                </a:tc>
                <a:extLst>
                  <a:ext uri="{0D108BD9-81ED-4DB2-BD59-A6C34878D82A}">
                    <a16:rowId xmlns:a16="http://schemas.microsoft.com/office/drawing/2014/main" val="10010"/>
                  </a:ext>
                </a:extLst>
              </a:tr>
              <a:tr h="206375">
                <a:tc>
                  <a:txBody>
                    <a:bodyPr/>
                    <a:lstStyle/>
                    <a:p>
                      <a:pPr marL="12065" algn="ctr">
                        <a:lnSpc>
                          <a:spcPct val="100000"/>
                        </a:lnSpc>
                        <a:spcBef>
                          <a:spcPts val="225"/>
                        </a:spcBef>
                      </a:pPr>
                      <a:r>
                        <a:rPr sz="1800" b="1" dirty="0">
                          <a:solidFill>
                            <a:srgbClr val="000000"/>
                          </a:solidFill>
                        </a:rPr>
                        <a:t>10</a:t>
                      </a:r>
                      <a:endParaRPr sz="1800" b="1" dirty="0">
                        <a:solidFill>
                          <a:srgbClr val="000000"/>
                        </a:solidFill>
                        <a:latin typeface="Roboto Condensed"/>
                        <a:cs typeface="Roboto Condensed"/>
                      </a:endParaRPr>
                    </a:p>
                  </a:txBody>
                  <a:tcPr marL="0" marR="0" marT="28575" marB="0"/>
                </a:tc>
                <a:tc>
                  <a:txBody>
                    <a:bodyPr/>
                    <a:lstStyle/>
                    <a:p>
                      <a:pPr marL="11430" algn="ctr">
                        <a:lnSpc>
                          <a:spcPct val="100000"/>
                        </a:lnSpc>
                        <a:spcBef>
                          <a:spcPts val="125"/>
                        </a:spcBef>
                      </a:pPr>
                      <a:r>
                        <a:rPr sz="1800" dirty="0">
                          <a:solidFill>
                            <a:srgbClr val="000000"/>
                          </a:solidFill>
                        </a:rPr>
                        <a:t>509</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654</a:t>
                      </a:r>
                      <a:endParaRPr sz="1800" dirty="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1163</a:t>
                      </a:r>
                      <a:endParaRPr sz="1800" dirty="0">
                        <a:solidFill>
                          <a:srgbClr val="000000"/>
                        </a:solidFill>
                        <a:latin typeface="STIX"/>
                        <a:cs typeface="STIX"/>
                      </a:endParaRPr>
                    </a:p>
                  </a:txBody>
                  <a:tcPr marL="0" marR="0" marT="15875" marB="0"/>
                </a:tc>
                <a:tc>
                  <a:txBody>
                    <a:bodyPr/>
                    <a:lstStyle/>
                    <a:p>
                      <a:pPr marR="110489" algn="ctr">
                        <a:lnSpc>
                          <a:spcPct val="100000"/>
                        </a:lnSpc>
                        <a:spcBef>
                          <a:spcPts val="125"/>
                        </a:spcBef>
                      </a:pPr>
                      <a:r>
                        <a:rPr lang="en-US" sz="1800" dirty="0">
                          <a:solidFill>
                            <a:srgbClr val="000000"/>
                          </a:solidFill>
                        </a:rPr>
                        <a:t> </a:t>
                      </a:r>
                      <a:r>
                        <a:rPr sz="1800" dirty="0">
                          <a:solidFill>
                            <a:srgbClr val="000000"/>
                          </a:solidFill>
                        </a:rPr>
                        <a:t>3.20</a:t>
                      </a:r>
                      <a:endParaRPr sz="1800" dirty="0">
                        <a:solidFill>
                          <a:srgbClr val="000000"/>
                        </a:solidFill>
                        <a:latin typeface="STIX"/>
                        <a:cs typeface="STIX"/>
                      </a:endParaRPr>
                    </a:p>
                  </a:txBody>
                  <a:tcPr marL="0" marR="0" marT="15875" marB="0"/>
                </a:tc>
                <a:tc>
                  <a:txBody>
                    <a:bodyPr/>
                    <a:lstStyle/>
                    <a:p>
                      <a:pPr marR="97790" algn="ctr">
                        <a:lnSpc>
                          <a:spcPct val="100000"/>
                        </a:lnSpc>
                        <a:spcBef>
                          <a:spcPts val="125"/>
                        </a:spcBef>
                      </a:pPr>
                      <a:r>
                        <a:rPr sz="1800" dirty="0">
                          <a:solidFill>
                            <a:srgbClr val="000000"/>
                          </a:solidFill>
                        </a:rPr>
                        <a:t>2.7156</a:t>
                      </a:r>
                      <a:endParaRPr sz="1800">
                        <a:solidFill>
                          <a:srgbClr val="000000"/>
                        </a:solidFill>
                        <a:latin typeface="STIX"/>
                        <a:cs typeface="STIX"/>
                      </a:endParaRPr>
                    </a:p>
                  </a:txBody>
                  <a:tcPr marL="0" marR="0" marT="15875" marB="0"/>
                </a:tc>
                <a:tc>
                  <a:txBody>
                    <a:bodyPr/>
                    <a:lstStyle/>
                    <a:p>
                      <a:pPr marR="76835" algn="ctr">
                        <a:lnSpc>
                          <a:spcPct val="100000"/>
                        </a:lnSpc>
                        <a:spcBef>
                          <a:spcPts val="125"/>
                        </a:spcBef>
                      </a:pPr>
                      <a:r>
                        <a:rPr sz="1800" dirty="0">
                          <a:solidFill>
                            <a:srgbClr val="000000"/>
                          </a:solidFill>
                        </a:rPr>
                        <a:t>0.4844</a:t>
                      </a:r>
                      <a:endParaRPr sz="1800">
                        <a:solidFill>
                          <a:srgbClr val="000000"/>
                        </a:solidFill>
                        <a:latin typeface="STIX"/>
                        <a:cs typeface="STIX"/>
                      </a:endParaRPr>
                    </a:p>
                  </a:txBody>
                  <a:tcPr marL="0" marR="0" marT="15875" marB="0"/>
                </a:tc>
                <a:tc>
                  <a:txBody>
                    <a:bodyPr/>
                    <a:lstStyle/>
                    <a:p>
                      <a:pPr marL="5080" algn="ctr">
                        <a:lnSpc>
                          <a:spcPct val="100000"/>
                        </a:lnSpc>
                        <a:spcBef>
                          <a:spcPts val="125"/>
                        </a:spcBef>
                      </a:pPr>
                      <a:r>
                        <a:rPr sz="1800" dirty="0">
                          <a:solidFill>
                            <a:srgbClr val="000000"/>
                          </a:solidFill>
                        </a:rPr>
                        <a:t>0.23464336</a:t>
                      </a:r>
                      <a:endParaRPr sz="1800">
                        <a:solidFill>
                          <a:srgbClr val="000000"/>
                        </a:solidFill>
                        <a:latin typeface="STIX"/>
                        <a:cs typeface="STIX"/>
                      </a:endParaRPr>
                    </a:p>
                  </a:txBody>
                  <a:tcPr marL="0" marR="0" marT="15875" marB="0"/>
                </a:tc>
                <a:extLst>
                  <a:ext uri="{0D108BD9-81ED-4DB2-BD59-A6C34878D82A}">
                    <a16:rowId xmlns:a16="http://schemas.microsoft.com/office/drawing/2014/main" val="10011"/>
                  </a:ext>
                </a:extLst>
              </a:tr>
              <a:tr h="206375">
                <a:tc>
                  <a:txBody>
                    <a:bodyPr/>
                    <a:lstStyle/>
                    <a:p>
                      <a:pPr marL="12065" algn="ctr">
                        <a:lnSpc>
                          <a:spcPct val="100000"/>
                        </a:lnSpc>
                        <a:spcBef>
                          <a:spcPts val="225"/>
                        </a:spcBef>
                      </a:pPr>
                      <a:r>
                        <a:rPr sz="1800" b="1" dirty="0">
                          <a:solidFill>
                            <a:srgbClr val="000000"/>
                          </a:solidFill>
                        </a:rPr>
                        <a:t>11</a:t>
                      </a:r>
                      <a:endParaRPr sz="1800" b="1" dirty="0">
                        <a:solidFill>
                          <a:srgbClr val="000000"/>
                        </a:solidFill>
                        <a:latin typeface="Roboto Condensed"/>
                        <a:cs typeface="Roboto Condensed"/>
                      </a:endParaRPr>
                    </a:p>
                  </a:txBody>
                  <a:tcPr marL="0" marR="0" marT="28575" marB="0"/>
                </a:tc>
                <a:tc>
                  <a:txBody>
                    <a:bodyPr/>
                    <a:lstStyle/>
                    <a:p>
                      <a:pPr marL="11430" algn="ctr">
                        <a:lnSpc>
                          <a:spcPct val="100000"/>
                        </a:lnSpc>
                        <a:spcBef>
                          <a:spcPts val="125"/>
                        </a:spcBef>
                      </a:pPr>
                      <a:r>
                        <a:rPr sz="1800" dirty="0">
                          <a:solidFill>
                            <a:srgbClr val="000000"/>
                          </a:solidFill>
                        </a:rPr>
                        <a:t>510</a:t>
                      </a:r>
                      <a:endParaRPr sz="1800" dirty="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583</a:t>
                      </a:r>
                      <a:endParaRPr sz="1800" dirty="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1093</a:t>
                      </a:r>
                      <a:endParaRPr sz="1800" dirty="0">
                        <a:solidFill>
                          <a:srgbClr val="000000"/>
                        </a:solidFill>
                        <a:latin typeface="STIX"/>
                        <a:cs typeface="STIX"/>
                      </a:endParaRPr>
                    </a:p>
                  </a:txBody>
                  <a:tcPr marL="0" marR="0" marT="15875" marB="0"/>
                </a:tc>
                <a:tc>
                  <a:txBody>
                    <a:bodyPr/>
                    <a:lstStyle/>
                    <a:p>
                      <a:pPr marR="110489" algn="ctr">
                        <a:lnSpc>
                          <a:spcPct val="100000"/>
                        </a:lnSpc>
                        <a:spcBef>
                          <a:spcPts val="125"/>
                        </a:spcBef>
                      </a:pPr>
                      <a:r>
                        <a:rPr lang="en-US" sz="1800" dirty="0">
                          <a:solidFill>
                            <a:srgbClr val="000000"/>
                          </a:solidFill>
                        </a:rPr>
                        <a:t> </a:t>
                      </a:r>
                      <a:r>
                        <a:rPr sz="1800" dirty="0">
                          <a:solidFill>
                            <a:srgbClr val="000000"/>
                          </a:solidFill>
                        </a:rPr>
                        <a:t>2.83</a:t>
                      </a:r>
                      <a:endParaRPr sz="1800" dirty="0">
                        <a:solidFill>
                          <a:srgbClr val="000000"/>
                        </a:solidFill>
                        <a:latin typeface="STIX"/>
                        <a:cs typeface="STIX"/>
                      </a:endParaRPr>
                    </a:p>
                  </a:txBody>
                  <a:tcPr marL="0" marR="0" marT="15875" marB="0"/>
                </a:tc>
                <a:tc>
                  <a:txBody>
                    <a:bodyPr/>
                    <a:lstStyle/>
                    <a:p>
                      <a:pPr marR="97790" algn="ctr">
                        <a:lnSpc>
                          <a:spcPct val="100000"/>
                        </a:lnSpc>
                        <a:spcBef>
                          <a:spcPts val="125"/>
                        </a:spcBef>
                      </a:pPr>
                      <a:r>
                        <a:rPr sz="1800" dirty="0">
                          <a:solidFill>
                            <a:srgbClr val="000000"/>
                          </a:solidFill>
                        </a:rPr>
                        <a:t>2.5686</a:t>
                      </a:r>
                      <a:endParaRPr sz="1800" dirty="0">
                        <a:solidFill>
                          <a:srgbClr val="000000"/>
                        </a:solidFill>
                        <a:latin typeface="STIX"/>
                        <a:cs typeface="STIX"/>
                      </a:endParaRPr>
                    </a:p>
                  </a:txBody>
                  <a:tcPr marL="0" marR="0" marT="15875" marB="0"/>
                </a:tc>
                <a:tc>
                  <a:txBody>
                    <a:bodyPr/>
                    <a:lstStyle/>
                    <a:p>
                      <a:pPr marR="76835" algn="ctr">
                        <a:lnSpc>
                          <a:spcPct val="100000"/>
                        </a:lnSpc>
                        <a:spcBef>
                          <a:spcPts val="125"/>
                        </a:spcBef>
                      </a:pPr>
                      <a:r>
                        <a:rPr sz="1800" dirty="0">
                          <a:solidFill>
                            <a:srgbClr val="000000"/>
                          </a:solidFill>
                        </a:rPr>
                        <a:t>0.2614</a:t>
                      </a:r>
                      <a:endParaRPr sz="1800" dirty="0">
                        <a:solidFill>
                          <a:srgbClr val="000000"/>
                        </a:solidFill>
                        <a:latin typeface="STIX"/>
                        <a:cs typeface="STIX"/>
                      </a:endParaRPr>
                    </a:p>
                  </a:txBody>
                  <a:tcPr marL="0" marR="0" marT="15875" marB="0"/>
                </a:tc>
                <a:tc>
                  <a:txBody>
                    <a:bodyPr/>
                    <a:lstStyle/>
                    <a:p>
                      <a:pPr marL="5080" algn="ctr">
                        <a:lnSpc>
                          <a:spcPct val="100000"/>
                        </a:lnSpc>
                        <a:spcBef>
                          <a:spcPts val="125"/>
                        </a:spcBef>
                      </a:pPr>
                      <a:r>
                        <a:rPr sz="1800" dirty="0">
                          <a:solidFill>
                            <a:srgbClr val="000000"/>
                          </a:solidFill>
                        </a:rPr>
                        <a:t>0.06832996</a:t>
                      </a:r>
                      <a:endParaRPr sz="1800" dirty="0">
                        <a:solidFill>
                          <a:srgbClr val="000000"/>
                        </a:solidFill>
                        <a:latin typeface="STIX"/>
                        <a:cs typeface="STIX"/>
                      </a:endParaRPr>
                    </a:p>
                  </a:txBody>
                  <a:tcPr marL="0" marR="0" marT="15875" marB="0"/>
                </a:tc>
                <a:extLst>
                  <a:ext uri="{0D108BD9-81ED-4DB2-BD59-A6C34878D82A}">
                    <a16:rowId xmlns:a16="http://schemas.microsoft.com/office/drawing/2014/main" val="10012"/>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5.3.1: Using a Least Squares Model to Predict GPA (cont.)</a:t>
            </a:r>
          </a:p>
        </p:txBody>
      </p:sp>
      <p:graphicFrame>
        <p:nvGraphicFramePr>
          <p:cNvPr id="4" name="object 3"/>
          <p:cNvGraphicFramePr>
            <a:graphicFrameLocks noGrp="1"/>
          </p:cNvGraphicFramePr>
          <p:nvPr/>
        </p:nvGraphicFramePr>
        <p:xfrm>
          <a:off x="609600" y="1371600"/>
          <a:ext cx="8001000" cy="4287838"/>
        </p:xfrm>
        <a:graphic>
          <a:graphicData uri="http://schemas.openxmlformats.org/drawingml/2006/table">
            <a:tbl>
              <a:tblPr firstRow="1" bandRow="1">
                <a:tableStyleId>{5C22544A-7EE6-4342-B048-85BDC9FD1C3A}</a:tableStyleId>
              </a:tblPr>
              <a:tblGrid>
                <a:gridCol w="887975">
                  <a:extLst>
                    <a:ext uri="{9D8B030D-6E8A-4147-A177-3AD203B41FA5}">
                      <a16:colId xmlns:a16="http://schemas.microsoft.com/office/drawing/2014/main" val="20000"/>
                    </a:ext>
                  </a:extLst>
                </a:gridCol>
                <a:gridCol w="896037">
                  <a:extLst>
                    <a:ext uri="{9D8B030D-6E8A-4147-A177-3AD203B41FA5}">
                      <a16:colId xmlns:a16="http://schemas.microsoft.com/office/drawing/2014/main" val="20001"/>
                    </a:ext>
                  </a:extLst>
                </a:gridCol>
                <a:gridCol w="730191">
                  <a:extLst>
                    <a:ext uri="{9D8B030D-6E8A-4147-A177-3AD203B41FA5}">
                      <a16:colId xmlns:a16="http://schemas.microsoft.com/office/drawing/2014/main" val="20002"/>
                    </a:ext>
                  </a:extLst>
                </a:gridCol>
                <a:gridCol w="779715">
                  <a:extLst>
                    <a:ext uri="{9D8B030D-6E8A-4147-A177-3AD203B41FA5}">
                      <a16:colId xmlns:a16="http://schemas.microsoft.com/office/drawing/2014/main" val="20003"/>
                    </a:ext>
                  </a:extLst>
                </a:gridCol>
                <a:gridCol w="978962">
                  <a:extLst>
                    <a:ext uri="{9D8B030D-6E8A-4147-A177-3AD203B41FA5}">
                      <a16:colId xmlns:a16="http://schemas.microsoft.com/office/drawing/2014/main" val="20004"/>
                    </a:ext>
                  </a:extLst>
                </a:gridCol>
                <a:gridCol w="1186273">
                  <a:extLst>
                    <a:ext uri="{9D8B030D-6E8A-4147-A177-3AD203B41FA5}">
                      <a16:colId xmlns:a16="http://schemas.microsoft.com/office/drawing/2014/main" val="20005"/>
                    </a:ext>
                  </a:extLst>
                </a:gridCol>
                <a:gridCol w="1124079">
                  <a:extLst>
                    <a:ext uri="{9D8B030D-6E8A-4147-A177-3AD203B41FA5}">
                      <a16:colId xmlns:a16="http://schemas.microsoft.com/office/drawing/2014/main" val="20006"/>
                    </a:ext>
                  </a:extLst>
                </a:gridCol>
                <a:gridCol w="1417768">
                  <a:extLst>
                    <a:ext uri="{9D8B030D-6E8A-4147-A177-3AD203B41FA5}">
                      <a16:colId xmlns:a16="http://schemas.microsoft.com/office/drawing/2014/main" val="20007"/>
                    </a:ext>
                  </a:extLst>
                </a:gridCol>
              </a:tblGrid>
              <a:tr h="364490">
                <a:tc gridSpan="8">
                  <a:txBody>
                    <a:bodyPr/>
                    <a:lstStyle/>
                    <a:p>
                      <a:pPr marL="10795" marR="0" indent="0" algn="ctr" defTabSz="914400" rtl="0" eaLnBrk="1" fontAlgn="auto" latinLnBrk="0" hangingPunct="1">
                        <a:lnSpc>
                          <a:spcPct val="100000"/>
                        </a:lnSpc>
                        <a:spcBef>
                          <a:spcPts val="0"/>
                        </a:spcBef>
                        <a:spcAft>
                          <a:spcPts val="0"/>
                        </a:spcAft>
                        <a:buClrTx/>
                        <a:buSzTx/>
                        <a:buFontTx/>
                        <a:buNone/>
                        <a:tabLst/>
                        <a:defRPr/>
                      </a:pPr>
                      <a:r>
                        <a:rPr lang="en-US" sz="2000" kern="1200" baseline="0" dirty="0">
                          <a:solidFill>
                            <a:schemeClr val="bg1"/>
                          </a:solidFill>
                        </a:rPr>
                        <a:t>Table 5.3.2 – SAT Scores and Graduating GPA (cont.)</a:t>
                      </a:r>
                      <a:endParaRPr lang="en-US" sz="2000" b="1" kern="1200" baseline="0" dirty="0">
                        <a:solidFill>
                          <a:schemeClr val="bg1"/>
                        </a:solidFill>
                        <a:latin typeface="+mn-lt"/>
                        <a:ea typeface="+mn-ea"/>
                        <a:cs typeface="+mn-cs"/>
                      </a:endParaRPr>
                    </a:p>
                  </a:txBody>
                  <a:tcPr marL="0" marR="0" marT="3810" marB="0"/>
                </a:tc>
                <a:tc hMerge="1">
                  <a:txBody>
                    <a:bodyPr/>
                    <a:lstStyle/>
                    <a:p>
                      <a:pPr marL="88265">
                        <a:lnSpc>
                          <a:spcPct val="100000"/>
                        </a:lnSpc>
                        <a:spcBef>
                          <a:spcPts val="120"/>
                        </a:spcBef>
                      </a:pPr>
                      <a:endParaRPr sz="1000">
                        <a:latin typeface="Roboto Condensed"/>
                        <a:cs typeface="Roboto Condensed"/>
                      </a:endParaRPr>
                    </a:p>
                  </a:txBody>
                  <a:tcPr marL="0" marR="0" marT="19050" marB="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a:solidFill>
                        <a:srgbClr val="6A6A71"/>
                      </a:solidFill>
                      <a:prstDash val="solid"/>
                    </a:lnT>
                    <a:lnB w="12700">
                      <a:solidFill>
                        <a:srgbClr val="808285"/>
                      </a:solidFill>
                      <a:prstDash val="solid"/>
                    </a:lnB>
                  </a:tcPr>
                </a:tc>
                <a:tc hMerge="1">
                  <a:txBody>
                    <a:bodyPr/>
                    <a:lstStyle/>
                    <a:p>
                      <a:pPr marL="78105">
                        <a:lnSpc>
                          <a:spcPct val="100000"/>
                        </a:lnSpc>
                        <a:spcBef>
                          <a:spcPts val="120"/>
                        </a:spcBef>
                      </a:pPr>
                      <a:endParaRPr sz="1000">
                        <a:latin typeface="Roboto Condensed"/>
                        <a:cs typeface="Roboto Condensed"/>
                      </a:endParaRPr>
                    </a:p>
                  </a:txBody>
                  <a:tcPr marL="0" marR="0" marT="19050" marB="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a:solidFill>
                        <a:srgbClr val="6A6A71"/>
                      </a:solidFill>
                      <a:prstDash val="solid"/>
                    </a:lnT>
                    <a:lnB w="12700">
                      <a:solidFill>
                        <a:srgbClr val="808285"/>
                      </a:solidFill>
                      <a:prstDash val="solid"/>
                    </a:lnB>
                  </a:tcPr>
                </a:tc>
                <a:tc hMerge="1">
                  <a:txBody>
                    <a:bodyPr/>
                    <a:lstStyle/>
                    <a:p>
                      <a:pPr marL="95250">
                        <a:lnSpc>
                          <a:spcPct val="100000"/>
                        </a:lnSpc>
                        <a:spcBef>
                          <a:spcPts val="120"/>
                        </a:spcBef>
                      </a:pPr>
                      <a:endParaRPr sz="1000">
                        <a:latin typeface="Roboto Condensed"/>
                        <a:cs typeface="Roboto Condensed"/>
                      </a:endParaRPr>
                    </a:p>
                  </a:txBody>
                  <a:tcPr marL="0" marR="0" marT="19050" marB="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a:solidFill>
                        <a:srgbClr val="6A6A71"/>
                      </a:solidFill>
                      <a:prstDash val="solid"/>
                    </a:lnT>
                    <a:lnB w="12700">
                      <a:solidFill>
                        <a:srgbClr val="808285"/>
                      </a:solidFill>
                      <a:prstDash val="solid"/>
                    </a:lnB>
                  </a:tcPr>
                </a:tc>
                <a:tc hMerge="1">
                  <a:txBody>
                    <a:bodyPr/>
                    <a:lstStyle/>
                    <a:p>
                      <a:pPr marL="168910" marR="64769" indent="-86995">
                        <a:lnSpc>
                          <a:spcPct val="110000"/>
                        </a:lnSpc>
                        <a:spcBef>
                          <a:spcPts val="30"/>
                        </a:spcBef>
                      </a:pPr>
                      <a:endParaRPr sz="1000">
                        <a:latin typeface="Roboto Condensed"/>
                        <a:cs typeface="Roboto Condensed"/>
                      </a:endParaRPr>
                    </a:p>
                  </a:txBody>
                  <a:tcPr marL="0" marR="0" marT="3810" marB="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a:solidFill>
                        <a:srgbClr val="6A6A71"/>
                      </a:solidFill>
                      <a:prstDash val="solid"/>
                    </a:lnT>
                    <a:lnB w="12700">
                      <a:solidFill>
                        <a:srgbClr val="808285"/>
                      </a:solidFill>
                      <a:prstDash val="solid"/>
                    </a:lnB>
                  </a:tcPr>
                </a:tc>
                <a:tc hMerge="1">
                  <a:txBody>
                    <a:bodyPr/>
                    <a:lstStyle/>
                    <a:p>
                      <a:pPr marL="226060" marR="67945" indent="-139700">
                        <a:lnSpc>
                          <a:spcPct val="110000"/>
                        </a:lnSpc>
                        <a:spcBef>
                          <a:spcPts val="30"/>
                        </a:spcBef>
                      </a:pPr>
                      <a:endParaRPr sz="1000">
                        <a:latin typeface="Roboto Condensed"/>
                        <a:cs typeface="Roboto Condensed"/>
                      </a:endParaRPr>
                    </a:p>
                  </a:txBody>
                  <a:tcPr marL="0" marR="0" marT="3810" marB="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a:solidFill>
                        <a:srgbClr val="6A6A71"/>
                      </a:solidFill>
                      <a:prstDash val="solid"/>
                    </a:lnT>
                    <a:lnB w="12700">
                      <a:solidFill>
                        <a:srgbClr val="808285"/>
                      </a:solidFill>
                      <a:prstDash val="solid"/>
                    </a:lnB>
                  </a:tcPr>
                </a:tc>
                <a:tc hMerge="1">
                  <a:txBody>
                    <a:bodyPr/>
                    <a:lstStyle/>
                    <a:p>
                      <a:pPr marL="189230">
                        <a:lnSpc>
                          <a:spcPct val="100000"/>
                        </a:lnSpc>
                      </a:pPr>
                      <a:endParaRPr sz="1000">
                        <a:latin typeface="Roboto Condensed"/>
                        <a:cs typeface="Roboto Condensed"/>
                      </a:endParaRPr>
                    </a:p>
                  </a:txBody>
                  <a:tcPr marL="0" marR="0" marT="3810" marB="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a:solidFill>
                        <a:srgbClr val="6A6A71"/>
                      </a:solidFill>
                      <a:prstDash val="solid"/>
                    </a:lnT>
                    <a:lnB w="12700">
                      <a:solidFill>
                        <a:srgbClr val="808285"/>
                      </a:solidFill>
                      <a:prstDash val="solid"/>
                    </a:lnB>
                  </a:tcPr>
                </a:tc>
                <a:tc hMerge="1">
                  <a:txBody>
                    <a:bodyPr/>
                    <a:lstStyle/>
                    <a:p>
                      <a:pPr marL="186055" marR="168910" indent="84455">
                        <a:lnSpc>
                          <a:spcPct val="110000"/>
                        </a:lnSpc>
                        <a:spcBef>
                          <a:spcPts val="30"/>
                        </a:spcBef>
                      </a:pPr>
                      <a:endParaRPr sz="1000" dirty="0">
                        <a:latin typeface="Roboto Condensed"/>
                        <a:cs typeface="Roboto Condensed"/>
                      </a:endParaRPr>
                    </a:p>
                  </a:txBody>
                  <a:tcPr marL="0" marR="0" marT="3810" marB="0">
                    <a:lnL w="12700" cap="flat" cmpd="sng" algn="ctr">
                      <a:solidFill>
                        <a:srgbClr val="808285"/>
                      </a:solidFill>
                      <a:prstDash val="solid"/>
                      <a:round/>
                      <a:headEnd type="none" w="med" len="med"/>
                      <a:tailEnd type="none" w="med" len="med"/>
                    </a:lnL>
                    <a:lnT w="12700">
                      <a:solidFill>
                        <a:srgbClr val="6A6A71"/>
                      </a:solidFill>
                      <a:prstDash val="solid"/>
                    </a:lnT>
                    <a:lnB w="12700">
                      <a:solidFill>
                        <a:srgbClr val="808285"/>
                      </a:solidFill>
                      <a:prstDash val="solid"/>
                    </a:lnB>
                  </a:tcPr>
                </a:tc>
                <a:extLst>
                  <a:ext uri="{0D108BD9-81ED-4DB2-BD59-A6C34878D82A}">
                    <a16:rowId xmlns:a16="http://schemas.microsoft.com/office/drawing/2014/main" val="10000"/>
                  </a:ext>
                </a:extLst>
              </a:tr>
              <a:tr h="364490">
                <a:tc>
                  <a:txBody>
                    <a:bodyPr/>
                    <a:lstStyle/>
                    <a:p>
                      <a:pPr algn="ctr">
                        <a:lnSpc>
                          <a:spcPct val="100000"/>
                        </a:lnSpc>
                        <a:spcBef>
                          <a:spcPts val="30"/>
                        </a:spcBef>
                      </a:pPr>
                      <a:endParaRPr sz="1800" b="1" dirty="0">
                        <a:solidFill>
                          <a:srgbClr val="000000"/>
                        </a:solidFill>
                      </a:endParaRPr>
                    </a:p>
                    <a:p>
                      <a:pPr marL="10795" algn="ctr">
                        <a:lnSpc>
                          <a:spcPct val="100000"/>
                        </a:lnSpc>
                      </a:pPr>
                      <a:r>
                        <a:rPr sz="1800" b="1" spc="-15" dirty="0">
                          <a:solidFill>
                            <a:srgbClr val="000000"/>
                          </a:solidFill>
                        </a:rPr>
                        <a:t>Student</a:t>
                      </a:r>
                      <a:endParaRPr sz="1800" b="1" dirty="0">
                        <a:solidFill>
                          <a:srgbClr val="000000"/>
                        </a:solidFill>
                        <a:latin typeface="Roboto Condensed"/>
                        <a:cs typeface="Roboto Condensed"/>
                      </a:endParaRPr>
                    </a:p>
                  </a:txBody>
                  <a:tcPr marL="0" marR="0" marT="3810" marB="0"/>
                </a:tc>
                <a:tc>
                  <a:txBody>
                    <a:bodyPr/>
                    <a:lstStyle/>
                    <a:p>
                      <a:pPr marL="151765" algn="ctr">
                        <a:lnSpc>
                          <a:spcPct val="100000"/>
                        </a:lnSpc>
                        <a:spcBef>
                          <a:spcPts val="150"/>
                        </a:spcBef>
                      </a:pPr>
                      <a:r>
                        <a:rPr sz="1800" b="1" spc="-25" dirty="0">
                          <a:solidFill>
                            <a:srgbClr val="000000"/>
                          </a:solidFill>
                        </a:rPr>
                        <a:t>SAT</a:t>
                      </a:r>
                      <a:endParaRPr sz="1800" b="1" dirty="0">
                        <a:solidFill>
                          <a:srgbClr val="000000"/>
                        </a:solidFill>
                      </a:endParaRPr>
                    </a:p>
                    <a:p>
                      <a:pPr marL="88265" algn="ctr">
                        <a:lnSpc>
                          <a:spcPct val="100000"/>
                        </a:lnSpc>
                        <a:spcBef>
                          <a:spcPts val="120"/>
                        </a:spcBef>
                      </a:pPr>
                      <a:r>
                        <a:rPr sz="1800" b="1" spc="-5" dirty="0">
                          <a:solidFill>
                            <a:srgbClr val="000000"/>
                          </a:solidFill>
                        </a:rPr>
                        <a:t>Verbal</a:t>
                      </a:r>
                      <a:endParaRPr sz="1800" b="1" dirty="0">
                        <a:solidFill>
                          <a:srgbClr val="000000"/>
                        </a:solidFill>
                        <a:latin typeface="Roboto Condensed"/>
                        <a:cs typeface="Roboto Condensed"/>
                      </a:endParaRPr>
                    </a:p>
                  </a:txBody>
                  <a:tcPr marL="0" marR="0" marT="19050" marB="0"/>
                </a:tc>
                <a:tc>
                  <a:txBody>
                    <a:bodyPr/>
                    <a:lstStyle/>
                    <a:p>
                      <a:pPr marL="105410" algn="ctr">
                        <a:lnSpc>
                          <a:spcPct val="100000"/>
                        </a:lnSpc>
                        <a:spcBef>
                          <a:spcPts val="150"/>
                        </a:spcBef>
                      </a:pPr>
                      <a:r>
                        <a:rPr sz="1800" b="1" spc="-25" dirty="0">
                          <a:solidFill>
                            <a:srgbClr val="000000"/>
                          </a:solidFill>
                        </a:rPr>
                        <a:t>SAT</a:t>
                      </a:r>
                      <a:endParaRPr sz="1800" b="1">
                        <a:solidFill>
                          <a:srgbClr val="000000"/>
                        </a:solidFill>
                      </a:endParaRPr>
                    </a:p>
                    <a:p>
                      <a:pPr marL="78105" algn="ctr">
                        <a:lnSpc>
                          <a:spcPct val="100000"/>
                        </a:lnSpc>
                        <a:spcBef>
                          <a:spcPts val="120"/>
                        </a:spcBef>
                      </a:pPr>
                      <a:r>
                        <a:rPr sz="1800" b="1" spc="-5" dirty="0">
                          <a:solidFill>
                            <a:srgbClr val="000000"/>
                          </a:solidFill>
                        </a:rPr>
                        <a:t>Math</a:t>
                      </a:r>
                      <a:endParaRPr sz="1800" b="1">
                        <a:solidFill>
                          <a:srgbClr val="000000"/>
                        </a:solidFill>
                        <a:latin typeface="Roboto Condensed"/>
                        <a:cs typeface="Roboto Condensed"/>
                      </a:endParaRPr>
                    </a:p>
                  </a:txBody>
                  <a:tcPr marL="0" marR="0" marT="19050" marB="0"/>
                </a:tc>
                <a:tc>
                  <a:txBody>
                    <a:bodyPr/>
                    <a:lstStyle/>
                    <a:p>
                      <a:pPr marL="118745" algn="ctr">
                        <a:lnSpc>
                          <a:spcPct val="100000"/>
                        </a:lnSpc>
                        <a:spcBef>
                          <a:spcPts val="150"/>
                        </a:spcBef>
                      </a:pPr>
                      <a:r>
                        <a:rPr sz="1800" b="1" spc="-25" dirty="0">
                          <a:solidFill>
                            <a:srgbClr val="000000"/>
                          </a:solidFill>
                        </a:rPr>
                        <a:t>SAT</a:t>
                      </a:r>
                      <a:endParaRPr sz="1800" b="1">
                        <a:solidFill>
                          <a:srgbClr val="000000"/>
                        </a:solidFill>
                      </a:endParaRPr>
                    </a:p>
                    <a:p>
                      <a:pPr marL="95250" algn="ctr">
                        <a:lnSpc>
                          <a:spcPct val="100000"/>
                        </a:lnSpc>
                        <a:spcBef>
                          <a:spcPts val="120"/>
                        </a:spcBef>
                      </a:pPr>
                      <a:r>
                        <a:rPr sz="1800" b="1" spc="-25" dirty="0">
                          <a:solidFill>
                            <a:srgbClr val="000000"/>
                          </a:solidFill>
                        </a:rPr>
                        <a:t>Total</a:t>
                      </a:r>
                      <a:endParaRPr sz="1800" b="1">
                        <a:solidFill>
                          <a:srgbClr val="000000"/>
                        </a:solidFill>
                        <a:latin typeface="Roboto Condensed"/>
                        <a:cs typeface="Roboto Condensed"/>
                      </a:endParaRPr>
                    </a:p>
                  </a:txBody>
                  <a:tcPr marL="0" marR="0" marT="19050" marB="0"/>
                </a:tc>
                <a:tc>
                  <a:txBody>
                    <a:bodyPr/>
                    <a:lstStyle/>
                    <a:p>
                      <a:pPr marL="168910" marR="64769" indent="-86995" algn="ctr">
                        <a:lnSpc>
                          <a:spcPct val="110000"/>
                        </a:lnSpc>
                        <a:spcBef>
                          <a:spcPts val="30"/>
                        </a:spcBef>
                      </a:pPr>
                      <a:r>
                        <a:rPr sz="1800" b="1" spc="-5" dirty="0">
                          <a:solidFill>
                            <a:srgbClr val="000000"/>
                          </a:solidFill>
                        </a:rPr>
                        <a:t>College  </a:t>
                      </a:r>
                      <a:r>
                        <a:rPr sz="1800" b="1" spc="-60" dirty="0">
                          <a:solidFill>
                            <a:srgbClr val="000000"/>
                          </a:solidFill>
                        </a:rPr>
                        <a:t>GPA</a:t>
                      </a:r>
                      <a:endParaRPr sz="1800" b="1">
                        <a:solidFill>
                          <a:srgbClr val="000000"/>
                        </a:solidFill>
                        <a:latin typeface="Roboto Condensed"/>
                        <a:cs typeface="Roboto Condensed"/>
                      </a:endParaRPr>
                    </a:p>
                  </a:txBody>
                  <a:tcPr marL="0" marR="0" marT="3810" marB="0"/>
                </a:tc>
                <a:tc>
                  <a:txBody>
                    <a:bodyPr/>
                    <a:lstStyle/>
                    <a:p>
                      <a:pPr marL="226060" marR="67945" indent="-139700" algn="ctr">
                        <a:lnSpc>
                          <a:spcPct val="110000"/>
                        </a:lnSpc>
                        <a:spcBef>
                          <a:spcPts val="30"/>
                        </a:spcBef>
                      </a:pPr>
                      <a:r>
                        <a:rPr sz="1800" b="1" dirty="0">
                          <a:solidFill>
                            <a:srgbClr val="000000"/>
                          </a:solidFill>
                        </a:rPr>
                        <a:t>P</a:t>
                      </a:r>
                      <a:r>
                        <a:rPr sz="1800" b="1" spc="-10" dirty="0">
                          <a:solidFill>
                            <a:srgbClr val="000000"/>
                          </a:solidFill>
                        </a:rPr>
                        <a:t>r</a:t>
                      </a:r>
                      <a:r>
                        <a:rPr sz="1800" b="1" dirty="0">
                          <a:solidFill>
                            <a:srgbClr val="000000"/>
                          </a:solidFill>
                        </a:rPr>
                        <a:t>edicted  </a:t>
                      </a:r>
                      <a:r>
                        <a:rPr sz="1800" b="1" spc="-60" dirty="0">
                          <a:solidFill>
                            <a:srgbClr val="000000"/>
                          </a:solidFill>
                        </a:rPr>
                        <a:t>GPA</a:t>
                      </a:r>
                      <a:endParaRPr sz="1800" b="1">
                        <a:solidFill>
                          <a:srgbClr val="000000"/>
                        </a:solidFill>
                        <a:latin typeface="Roboto Condensed"/>
                        <a:cs typeface="Roboto Condensed"/>
                      </a:endParaRPr>
                    </a:p>
                  </a:txBody>
                  <a:tcPr marL="0" marR="0" marT="3810" marB="0"/>
                </a:tc>
                <a:tc>
                  <a:txBody>
                    <a:bodyPr/>
                    <a:lstStyle/>
                    <a:p>
                      <a:pPr algn="ctr">
                        <a:lnSpc>
                          <a:spcPct val="100000"/>
                        </a:lnSpc>
                        <a:spcBef>
                          <a:spcPts val="30"/>
                        </a:spcBef>
                      </a:pPr>
                      <a:endParaRPr sz="1800" b="1">
                        <a:solidFill>
                          <a:srgbClr val="000000"/>
                        </a:solidFill>
                      </a:endParaRPr>
                    </a:p>
                    <a:p>
                      <a:pPr marL="189230" algn="ctr">
                        <a:lnSpc>
                          <a:spcPct val="100000"/>
                        </a:lnSpc>
                      </a:pPr>
                      <a:r>
                        <a:rPr sz="1800" b="1" spc="-5" dirty="0">
                          <a:solidFill>
                            <a:srgbClr val="000000"/>
                          </a:solidFill>
                        </a:rPr>
                        <a:t>Error</a:t>
                      </a:r>
                      <a:endParaRPr sz="1800" b="1">
                        <a:solidFill>
                          <a:srgbClr val="000000"/>
                        </a:solidFill>
                        <a:latin typeface="Roboto Condensed"/>
                        <a:cs typeface="Roboto Condensed"/>
                      </a:endParaRPr>
                    </a:p>
                  </a:txBody>
                  <a:tcPr marL="0" marR="0" marT="3810" marB="0"/>
                </a:tc>
                <a:tc>
                  <a:txBody>
                    <a:bodyPr/>
                    <a:lstStyle/>
                    <a:p>
                      <a:pPr marL="186055" marR="168910" indent="84455" algn="ctr">
                        <a:lnSpc>
                          <a:spcPct val="110000"/>
                        </a:lnSpc>
                        <a:spcBef>
                          <a:spcPts val="30"/>
                        </a:spcBef>
                      </a:pPr>
                      <a:r>
                        <a:rPr sz="1800" b="1" spc="-5" dirty="0">
                          <a:solidFill>
                            <a:srgbClr val="000000"/>
                          </a:solidFill>
                        </a:rPr>
                        <a:t>Error  Squa</a:t>
                      </a:r>
                      <a:r>
                        <a:rPr sz="1800" b="1" spc="-10" dirty="0">
                          <a:solidFill>
                            <a:srgbClr val="000000"/>
                          </a:solidFill>
                        </a:rPr>
                        <a:t>r</a:t>
                      </a:r>
                      <a:r>
                        <a:rPr sz="1800" b="1" dirty="0">
                          <a:solidFill>
                            <a:srgbClr val="000000"/>
                          </a:solidFill>
                        </a:rPr>
                        <a:t>ed</a:t>
                      </a:r>
                      <a:endParaRPr sz="1800" b="1" dirty="0">
                        <a:solidFill>
                          <a:srgbClr val="000000"/>
                        </a:solidFill>
                        <a:latin typeface="Roboto Condensed"/>
                        <a:cs typeface="Roboto Condensed"/>
                      </a:endParaRPr>
                    </a:p>
                  </a:txBody>
                  <a:tcPr marL="0" marR="0" marT="3810" marB="0"/>
                </a:tc>
                <a:extLst>
                  <a:ext uri="{0D108BD9-81ED-4DB2-BD59-A6C34878D82A}">
                    <a16:rowId xmlns:a16="http://schemas.microsoft.com/office/drawing/2014/main" val="10001"/>
                  </a:ext>
                </a:extLst>
              </a:tr>
              <a:tr h="206375">
                <a:tc>
                  <a:txBody>
                    <a:bodyPr/>
                    <a:lstStyle/>
                    <a:p>
                      <a:pPr marL="12065" algn="ctr">
                        <a:lnSpc>
                          <a:spcPct val="100000"/>
                        </a:lnSpc>
                        <a:spcBef>
                          <a:spcPts val="225"/>
                        </a:spcBef>
                      </a:pPr>
                      <a:r>
                        <a:rPr sz="1800" b="1" dirty="0">
                          <a:solidFill>
                            <a:srgbClr val="000000"/>
                          </a:solidFill>
                        </a:rPr>
                        <a:t>12</a:t>
                      </a:r>
                      <a:endParaRPr sz="1800" b="1" dirty="0">
                        <a:solidFill>
                          <a:srgbClr val="000000"/>
                        </a:solidFill>
                        <a:latin typeface="Roboto Condensed"/>
                        <a:cs typeface="Roboto Condensed"/>
                      </a:endParaRPr>
                    </a:p>
                  </a:txBody>
                  <a:tcPr marL="0" marR="0" marT="28575" marB="0"/>
                </a:tc>
                <a:tc>
                  <a:txBody>
                    <a:bodyPr/>
                    <a:lstStyle/>
                    <a:p>
                      <a:pPr marL="11430" algn="ctr">
                        <a:lnSpc>
                          <a:spcPct val="100000"/>
                        </a:lnSpc>
                        <a:spcBef>
                          <a:spcPts val="125"/>
                        </a:spcBef>
                      </a:pPr>
                      <a:r>
                        <a:rPr sz="1800" dirty="0">
                          <a:solidFill>
                            <a:srgbClr val="000000"/>
                          </a:solidFill>
                        </a:rPr>
                        <a:t>612</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558</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1170</a:t>
                      </a:r>
                      <a:endParaRPr sz="1800">
                        <a:solidFill>
                          <a:srgbClr val="000000"/>
                        </a:solidFill>
                        <a:latin typeface="STIX"/>
                        <a:cs typeface="STIX"/>
                      </a:endParaRPr>
                    </a:p>
                  </a:txBody>
                  <a:tcPr marL="0" marR="0" marT="15875" marB="0"/>
                </a:tc>
                <a:tc>
                  <a:txBody>
                    <a:bodyPr/>
                    <a:lstStyle/>
                    <a:p>
                      <a:pPr marR="110489" algn="ctr">
                        <a:lnSpc>
                          <a:spcPct val="100000"/>
                        </a:lnSpc>
                        <a:spcBef>
                          <a:spcPts val="125"/>
                        </a:spcBef>
                      </a:pPr>
                      <a:r>
                        <a:rPr sz="1800" dirty="0">
                          <a:solidFill>
                            <a:srgbClr val="000000"/>
                          </a:solidFill>
                        </a:rPr>
                        <a:t>2.91</a:t>
                      </a:r>
                      <a:endParaRPr sz="1800" dirty="0">
                        <a:solidFill>
                          <a:srgbClr val="000000"/>
                        </a:solidFill>
                        <a:latin typeface="STIX"/>
                        <a:cs typeface="STIX"/>
                      </a:endParaRPr>
                    </a:p>
                  </a:txBody>
                  <a:tcPr marL="0" marR="0" marT="15875" marB="0"/>
                </a:tc>
                <a:tc>
                  <a:txBody>
                    <a:bodyPr/>
                    <a:lstStyle/>
                    <a:p>
                      <a:pPr marR="97790" algn="ctr">
                        <a:lnSpc>
                          <a:spcPct val="100000"/>
                        </a:lnSpc>
                        <a:spcBef>
                          <a:spcPts val="125"/>
                        </a:spcBef>
                      </a:pPr>
                      <a:r>
                        <a:rPr sz="1800" dirty="0">
                          <a:solidFill>
                            <a:srgbClr val="000000"/>
                          </a:solidFill>
                        </a:rPr>
                        <a:t>2.7303</a:t>
                      </a:r>
                      <a:endParaRPr sz="1800">
                        <a:solidFill>
                          <a:srgbClr val="000000"/>
                        </a:solidFill>
                        <a:latin typeface="STIX"/>
                        <a:cs typeface="STIX"/>
                      </a:endParaRPr>
                    </a:p>
                  </a:txBody>
                  <a:tcPr marL="0" marR="0" marT="15875" marB="0"/>
                </a:tc>
                <a:tc>
                  <a:txBody>
                    <a:bodyPr/>
                    <a:lstStyle/>
                    <a:p>
                      <a:pPr marR="76835" algn="ctr">
                        <a:lnSpc>
                          <a:spcPct val="100000"/>
                        </a:lnSpc>
                        <a:spcBef>
                          <a:spcPts val="125"/>
                        </a:spcBef>
                      </a:pPr>
                      <a:r>
                        <a:rPr sz="1800" dirty="0">
                          <a:solidFill>
                            <a:srgbClr val="000000"/>
                          </a:solidFill>
                        </a:rPr>
                        <a:t>0.1797</a:t>
                      </a:r>
                      <a:endParaRPr sz="1800">
                        <a:solidFill>
                          <a:srgbClr val="000000"/>
                        </a:solidFill>
                        <a:latin typeface="STIX"/>
                        <a:cs typeface="STIX"/>
                      </a:endParaRPr>
                    </a:p>
                  </a:txBody>
                  <a:tcPr marL="0" marR="0" marT="15875" marB="0"/>
                </a:tc>
                <a:tc>
                  <a:txBody>
                    <a:bodyPr/>
                    <a:lstStyle/>
                    <a:p>
                      <a:pPr marL="5080" algn="ctr">
                        <a:lnSpc>
                          <a:spcPct val="100000"/>
                        </a:lnSpc>
                        <a:spcBef>
                          <a:spcPts val="125"/>
                        </a:spcBef>
                      </a:pPr>
                      <a:r>
                        <a:rPr sz="1800" dirty="0">
                          <a:solidFill>
                            <a:srgbClr val="000000"/>
                          </a:solidFill>
                        </a:rPr>
                        <a:t>0.03229209</a:t>
                      </a:r>
                      <a:endParaRPr sz="1800">
                        <a:solidFill>
                          <a:srgbClr val="000000"/>
                        </a:solidFill>
                        <a:latin typeface="STIX"/>
                        <a:cs typeface="STIX"/>
                      </a:endParaRPr>
                    </a:p>
                  </a:txBody>
                  <a:tcPr marL="0" marR="0" marT="15875" marB="0"/>
                </a:tc>
                <a:extLst>
                  <a:ext uri="{0D108BD9-81ED-4DB2-BD59-A6C34878D82A}">
                    <a16:rowId xmlns:a16="http://schemas.microsoft.com/office/drawing/2014/main" val="10002"/>
                  </a:ext>
                </a:extLst>
              </a:tr>
              <a:tr h="206375">
                <a:tc>
                  <a:txBody>
                    <a:bodyPr/>
                    <a:lstStyle/>
                    <a:p>
                      <a:pPr marL="12065" algn="ctr">
                        <a:lnSpc>
                          <a:spcPct val="100000"/>
                        </a:lnSpc>
                        <a:spcBef>
                          <a:spcPts val="225"/>
                        </a:spcBef>
                      </a:pPr>
                      <a:r>
                        <a:rPr sz="1800" b="1" dirty="0">
                          <a:solidFill>
                            <a:srgbClr val="000000"/>
                          </a:solidFill>
                        </a:rPr>
                        <a:t>13</a:t>
                      </a:r>
                      <a:endParaRPr sz="1800" b="1" dirty="0">
                        <a:solidFill>
                          <a:srgbClr val="000000"/>
                        </a:solidFill>
                        <a:latin typeface="Roboto Condensed"/>
                        <a:cs typeface="Roboto Condensed"/>
                      </a:endParaRPr>
                    </a:p>
                  </a:txBody>
                  <a:tcPr marL="0" marR="0" marT="28575" marB="0"/>
                </a:tc>
                <a:tc>
                  <a:txBody>
                    <a:bodyPr/>
                    <a:lstStyle/>
                    <a:p>
                      <a:pPr marL="11430" algn="ctr">
                        <a:lnSpc>
                          <a:spcPct val="100000"/>
                        </a:lnSpc>
                        <a:spcBef>
                          <a:spcPts val="125"/>
                        </a:spcBef>
                      </a:pPr>
                      <a:r>
                        <a:rPr sz="1800" dirty="0">
                          <a:solidFill>
                            <a:srgbClr val="000000"/>
                          </a:solidFill>
                        </a:rPr>
                        <a:t>517</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568</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1085</a:t>
                      </a:r>
                      <a:endParaRPr sz="1800">
                        <a:solidFill>
                          <a:srgbClr val="000000"/>
                        </a:solidFill>
                        <a:latin typeface="STIX"/>
                        <a:cs typeface="STIX"/>
                      </a:endParaRPr>
                    </a:p>
                  </a:txBody>
                  <a:tcPr marL="0" marR="0" marT="15875" marB="0"/>
                </a:tc>
                <a:tc>
                  <a:txBody>
                    <a:bodyPr/>
                    <a:lstStyle/>
                    <a:p>
                      <a:pPr marR="110489" algn="ctr">
                        <a:lnSpc>
                          <a:spcPct val="100000"/>
                        </a:lnSpc>
                        <a:spcBef>
                          <a:spcPts val="125"/>
                        </a:spcBef>
                      </a:pPr>
                      <a:r>
                        <a:rPr sz="1800" dirty="0">
                          <a:solidFill>
                            <a:srgbClr val="000000"/>
                          </a:solidFill>
                        </a:rPr>
                        <a:t>2.74</a:t>
                      </a:r>
                      <a:endParaRPr sz="1800" dirty="0">
                        <a:solidFill>
                          <a:srgbClr val="000000"/>
                        </a:solidFill>
                        <a:latin typeface="STIX"/>
                        <a:cs typeface="STIX"/>
                      </a:endParaRPr>
                    </a:p>
                  </a:txBody>
                  <a:tcPr marL="0" marR="0" marT="15875" marB="0"/>
                </a:tc>
                <a:tc>
                  <a:txBody>
                    <a:bodyPr/>
                    <a:lstStyle/>
                    <a:p>
                      <a:pPr marR="97790" algn="ctr">
                        <a:lnSpc>
                          <a:spcPct val="100000"/>
                        </a:lnSpc>
                        <a:spcBef>
                          <a:spcPts val="125"/>
                        </a:spcBef>
                      </a:pPr>
                      <a:r>
                        <a:rPr sz="1800" dirty="0">
                          <a:solidFill>
                            <a:srgbClr val="000000"/>
                          </a:solidFill>
                        </a:rPr>
                        <a:t>2.5518</a:t>
                      </a:r>
                      <a:endParaRPr sz="1800" dirty="0">
                        <a:solidFill>
                          <a:srgbClr val="000000"/>
                        </a:solidFill>
                        <a:latin typeface="STIX"/>
                        <a:cs typeface="STIX"/>
                      </a:endParaRPr>
                    </a:p>
                  </a:txBody>
                  <a:tcPr marL="0" marR="0" marT="15875" marB="0"/>
                </a:tc>
                <a:tc>
                  <a:txBody>
                    <a:bodyPr/>
                    <a:lstStyle/>
                    <a:p>
                      <a:pPr marR="76835" algn="ctr">
                        <a:lnSpc>
                          <a:spcPct val="100000"/>
                        </a:lnSpc>
                        <a:spcBef>
                          <a:spcPts val="125"/>
                        </a:spcBef>
                      </a:pPr>
                      <a:r>
                        <a:rPr sz="1800" dirty="0">
                          <a:solidFill>
                            <a:srgbClr val="000000"/>
                          </a:solidFill>
                        </a:rPr>
                        <a:t>0.1882</a:t>
                      </a:r>
                      <a:endParaRPr sz="1800">
                        <a:solidFill>
                          <a:srgbClr val="000000"/>
                        </a:solidFill>
                        <a:latin typeface="STIX"/>
                        <a:cs typeface="STIX"/>
                      </a:endParaRPr>
                    </a:p>
                  </a:txBody>
                  <a:tcPr marL="0" marR="0" marT="15875" marB="0"/>
                </a:tc>
                <a:tc>
                  <a:txBody>
                    <a:bodyPr/>
                    <a:lstStyle/>
                    <a:p>
                      <a:pPr marL="5080" algn="ctr">
                        <a:lnSpc>
                          <a:spcPct val="100000"/>
                        </a:lnSpc>
                        <a:spcBef>
                          <a:spcPts val="125"/>
                        </a:spcBef>
                      </a:pPr>
                      <a:r>
                        <a:rPr sz="1800" dirty="0">
                          <a:solidFill>
                            <a:srgbClr val="000000"/>
                          </a:solidFill>
                        </a:rPr>
                        <a:t>0.03541924</a:t>
                      </a:r>
                      <a:endParaRPr sz="1800">
                        <a:solidFill>
                          <a:srgbClr val="000000"/>
                        </a:solidFill>
                        <a:latin typeface="STIX"/>
                        <a:cs typeface="STIX"/>
                      </a:endParaRPr>
                    </a:p>
                  </a:txBody>
                  <a:tcPr marL="0" marR="0" marT="15875" marB="0"/>
                </a:tc>
                <a:extLst>
                  <a:ext uri="{0D108BD9-81ED-4DB2-BD59-A6C34878D82A}">
                    <a16:rowId xmlns:a16="http://schemas.microsoft.com/office/drawing/2014/main" val="10003"/>
                  </a:ext>
                </a:extLst>
              </a:tr>
              <a:tr h="206375">
                <a:tc>
                  <a:txBody>
                    <a:bodyPr/>
                    <a:lstStyle/>
                    <a:p>
                      <a:pPr marL="12065" algn="ctr">
                        <a:lnSpc>
                          <a:spcPct val="100000"/>
                        </a:lnSpc>
                        <a:spcBef>
                          <a:spcPts val="225"/>
                        </a:spcBef>
                      </a:pPr>
                      <a:r>
                        <a:rPr sz="1800" b="1" dirty="0">
                          <a:solidFill>
                            <a:srgbClr val="000000"/>
                          </a:solidFill>
                        </a:rPr>
                        <a:t>14</a:t>
                      </a:r>
                      <a:endParaRPr sz="1800" b="1" dirty="0">
                        <a:solidFill>
                          <a:srgbClr val="000000"/>
                        </a:solidFill>
                        <a:latin typeface="Roboto Condensed"/>
                        <a:cs typeface="Roboto Condensed"/>
                      </a:endParaRPr>
                    </a:p>
                  </a:txBody>
                  <a:tcPr marL="0" marR="0" marT="28575" marB="0"/>
                </a:tc>
                <a:tc>
                  <a:txBody>
                    <a:bodyPr/>
                    <a:lstStyle/>
                    <a:p>
                      <a:pPr marL="11430" algn="ctr">
                        <a:lnSpc>
                          <a:spcPct val="100000"/>
                        </a:lnSpc>
                        <a:spcBef>
                          <a:spcPts val="125"/>
                        </a:spcBef>
                      </a:pPr>
                      <a:r>
                        <a:rPr sz="1800" dirty="0">
                          <a:solidFill>
                            <a:srgbClr val="000000"/>
                          </a:solidFill>
                        </a:rPr>
                        <a:t>519</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668</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1187</a:t>
                      </a:r>
                      <a:endParaRPr sz="1800">
                        <a:solidFill>
                          <a:srgbClr val="000000"/>
                        </a:solidFill>
                        <a:latin typeface="STIX"/>
                        <a:cs typeface="STIX"/>
                      </a:endParaRPr>
                    </a:p>
                  </a:txBody>
                  <a:tcPr marL="0" marR="0" marT="15875" marB="0"/>
                </a:tc>
                <a:tc>
                  <a:txBody>
                    <a:bodyPr/>
                    <a:lstStyle/>
                    <a:p>
                      <a:pPr marR="110489" algn="ctr">
                        <a:lnSpc>
                          <a:spcPct val="100000"/>
                        </a:lnSpc>
                        <a:spcBef>
                          <a:spcPts val="125"/>
                        </a:spcBef>
                      </a:pPr>
                      <a:r>
                        <a:rPr sz="1800" dirty="0">
                          <a:solidFill>
                            <a:srgbClr val="000000"/>
                          </a:solidFill>
                        </a:rPr>
                        <a:t>3.21</a:t>
                      </a:r>
                      <a:endParaRPr sz="1800" dirty="0">
                        <a:solidFill>
                          <a:srgbClr val="000000"/>
                        </a:solidFill>
                        <a:latin typeface="STIX"/>
                        <a:cs typeface="STIX"/>
                      </a:endParaRPr>
                    </a:p>
                  </a:txBody>
                  <a:tcPr marL="0" marR="0" marT="15875" marB="0"/>
                </a:tc>
                <a:tc>
                  <a:txBody>
                    <a:bodyPr/>
                    <a:lstStyle/>
                    <a:p>
                      <a:pPr marR="97790" algn="ctr">
                        <a:lnSpc>
                          <a:spcPct val="100000"/>
                        </a:lnSpc>
                        <a:spcBef>
                          <a:spcPts val="125"/>
                        </a:spcBef>
                      </a:pPr>
                      <a:r>
                        <a:rPr sz="1800" dirty="0">
                          <a:solidFill>
                            <a:srgbClr val="000000"/>
                          </a:solidFill>
                        </a:rPr>
                        <a:t>2.7660</a:t>
                      </a:r>
                      <a:endParaRPr sz="1800" dirty="0">
                        <a:solidFill>
                          <a:srgbClr val="000000"/>
                        </a:solidFill>
                        <a:latin typeface="STIX"/>
                        <a:cs typeface="STIX"/>
                      </a:endParaRPr>
                    </a:p>
                  </a:txBody>
                  <a:tcPr marL="0" marR="0" marT="15875" marB="0"/>
                </a:tc>
                <a:tc>
                  <a:txBody>
                    <a:bodyPr/>
                    <a:lstStyle/>
                    <a:p>
                      <a:pPr marR="76835" algn="ctr">
                        <a:lnSpc>
                          <a:spcPct val="100000"/>
                        </a:lnSpc>
                        <a:spcBef>
                          <a:spcPts val="125"/>
                        </a:spcBef>
                      </a:pPr>
                      <a:r>
                        <a:rPr sz="1800" dirty="0">
                          <a:solidFill>
                            <a:srgbClr val="000000"/>
                          </a:solidFill>
                        </a:rPr>
                        <a:t>0.4440</a:t>
                      </a:r>
                      <a:endParaRPr sz="1800" dirty="0">
                        <a:solidFill>
                          <a:srgbClr val="000000"/>
                        </a:solidFill>
                        <a:latin typeface="STIX"/>
                        <a:cs typeface="STIX"/>
                      </a:endParaRPr>
                    </a:p>
                  </a:txBody>
                  <a:tcPr marL="0" marR="0" marT="15875" marB="0"/>
                </a:tc>
                <a:tc>
                  <a:txBody>
                    <a:bodyPr/>
                    <a:lstStyle/>
                    <a:p>
                      <a:pPr marL="5080" algn="ctr">
                        <a:lnSpc>
                          <a:spcPct val="100000"/>
                        </a:lnSpc>
                        <a:spcBef>
                          <a:spcPts val="125"/>
                        </a:spcBef>
                      </a:pPr>
                      <a:r>
                        <a:rPr sz="1800" dirty="0">
                          <a:solidFill>
                            <a:srgbClr val="000000"/>
                          </a:solidFill>
                        </a:rPr>
                        <a:t>0.19713600</a:t>
                      </a:r>
                      <a:endParaRPr sz="1800" dirty="0">
                        <a:solidFill>
                          <a:srgbClr val="000000"/>
                        </a:solidFill>
                        <a:latin typeface="STIX"/>
                        <a:cs typeface="STIX"/>
                      </a:endParaRPr>
                    </a:p>
                  </a:txBody>
                  <a:tcPr marL="0" marR="0" marT="15875" marB="0"/>
                </a:tc>
                <a:extLst>
                  <a:ext uri="{0D108BD9-81ED-4DB2-BD59-A6C34878D82A}">
                    <a16:rowId xmlns:a16="http://schemas.microsoft.com/office/drawing/2014/main" val="10004"/>
                  </a:ext>
                </a:extLst>
              </a:tr>
              <a:tr h="206375">
                <a:tc>
                  <a:txBody>
                    <a:bodyPr/>
                    <a:lstStyle/>
                    <a:p>
                      <a:pPr marL="12065" algn="ctr">
                        <a:lnSpc>
                          <a:spcPct val="100000"/>
                        </a:lnSpc>
                        <a:spcBef>
                          <a:spcPts val="225"/>
                        </a:spcBef>
                      </a:pPr>
                      <a:r>
                        <a:rPr sz="1800" b="1" dirty="0">
                          <a:solidFill>
                            <a:srgbClr val="000000"/>
                          </a:solidFill>
                        </a:rPr>
                        <a:t>15</a:t>
                      </a:r>
                      <a:endParaRPr sz="1800" b="1" dirty="0">
                        <a:solidFill>
                          <a:srgbClr val="000000"/>
                        </a:solidFill>
                        <a:latin typeface="Roboto Condensed"/>
                        <a:cs typeface="Roboto Condensed"/>
                      </a:endParaRPr>
                    </a:p>
                  </a:txBody>
                  <a:tcPr marL="0" marR="0" marT="28575" marB="0"/>
                </a:tc>
                <a:tc>
                  <a:txBody>
                    <a:bodyPr/>
                    <a:lstStyle/>
                    <a:p>
                      <a:pPr marL="11430" algn="ctr">
                        <a:lnSpc>
                          <a:spcPct val="100000"/>
                        </a:lnSpc>
                        <a:spcBef>
                          <a:spcPts val="125"/>
                        </a:spcBef>
                      </a:pPr>
                      <a:r>
                        <a:rPr sz="1800" dirty="0">
                          <a:solidFill>
                            <a:srgbClr val="000000"/>
                          </a:solidFill>
                        </a:rPr>
                        <a:t>528</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607</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1135</a:t>
                      </a:r>
                      <a:endParaRPr sz="1800">
                        <a:solidFill>
                          <a:srgbClr val="000000"/>
                        </a:solidFill>
                        <a:latin typeface="STIX"/>
                        <a:cs typeface="STIX"/>
                      </a:endParaRPr>
                    </a:p>
                  </a:txBody>
                  <a:tcPr marL="0" marR="0" marT="15875" marB="0"/>
                </a:tc>
                <a:tc>
                  <a:txBody>
                    <a:bodyPr/>
                    <a:lstStyle/>
                    <a:p>
                      <a:pPr marR="110489" algn="ctr">
                        <a:lnSpc>
                          <a:spcPct val="100000"/>
                        </a:lnSpc>
                        <a:spcBef>
                          <a:spcPts val="125"/>
                        </a:spcBef>
                      </a:pPr>
                      <a:r>
                        <a:rPr sz="1800" dirty="0">
                          <a:solidFill>
                            <a:srgbClr val="000000"/>
                          </a:solidFill>
                        </a:rPr>
                        <a:t>2.40</a:t>
                      </a:r>
                      <a:endParaRPr sz="1800">
                        <a:solidFill>
                          <a:srgbClr val="000000"/>
                        </a:solidFill>
                        <a:latin typeface="STIX"/>
                        <a:cs typeface="STIX"/>
                      </a:endParaRPr>
                    </a:p>
                  </a:txBody>
                  <a:tcPr marL="0" marR="0" marT="15875" marB="0"/>
                </a:tc>
                <a:tc>
                  <a:txBody>
                    <a:bodyPr/>
                    <a:lstStyle/>
                    <a:p>
                      <a:pPr marR="97790" algn="ctr">
                        <a:lnSpc>
                          <a:spcPct val="100000"/>
                        </a:lnSpc>
                        <a:spcBef>
                          <a:spcPts val="125"/>
                        </a:spcBef>
                      </a:pPr>
                      <a:r>
                        <a:rPr sz="1800" dirty="0">
                          <a:solidFill>
                            <a:srgbClr val="000000"/>
                          </a:solidFill>
                        </a:rPr>
                        <a:t>2.6568</a:t>
                      </a:r>
                      <a:endParaRPr sz="1800" dirty="0">
                        <a:solidFill>
                          <a:srgbClr val="000000"/>
                        </a:solidFill>
                        <a:latin typeface="STIX"/>
                        <a:cs typeface="STIX"/>
                      </a:endParaRPr>
                    </a:p>
                  </a:txBody>
                  <a:tcPr marL="0" marR="0" marT="15875" marB="0"/>
                </a:tc>
                <a:tc>
                  <a:txBody>
                    <a:bodyPr/>
                    <a:lstStyle/>
                    <a:p>
                      <a:pPr marR="76200" algn="ctr">
                        <a:lnSpc>
                          <a:spcPct val="100000"/>
                        </a:lnSpc>
                        <a:spcBef>
                          <a:spcPts val="125"/>
                        </a:spcBef>
                      </a:pPr>
                      <a:r>
                        <a:rPr sz="1800" spc="-5" dirty="0">
                          <a:solidFill>
                            <a:srgbClr val="000000"/>
                          </a:solidFill>
                        </a:rPr>
                        <a:t>−</a:t>
                      </a:r>
                      <a:r>
                        <a:rPr sz="1800" dirty="0">
                          <a:solidFill>
                            <a:srgbClr val="000000"/>
                          </a:solidFill>
                        </a:rPr>
                        <a:t>0.2568</a:t>
                      </a:r>
                      <a:endParaRPr sz="1800">
                        <a:solidFill>
                          <a:srgbClr val="000000"/>
                        </a:solidFill>
                        <a:latin typeface="STIX"/>
                        <a:cs typeface="STIX"/>
                      </a:endParaRPr>
                    </a:p>
                  </a:txBody>
                  <a:tcPr marL="0" marR="0" marT="15875" marB="0"/>
                </a:tc>
                <a:tc>
                  <a:txBody>
                    <a:bodyPr/>
                    <a:lstStyle/>
                    <a:p>
                      <a:pPr marL="5080" algn="ctr">
                        <a:lnSpc>
                          <a:spcPct val="100000"/>
                        </a:lnSpc>
                        <a:spcBef>
                          <a:spcPts val="125"/>
                        </a:spcBef>
                      </a:pPr>
                      <a:r>
                        <a:rPr sz="1800" dirty="0">
                          <a:solidFill>
                            <a:srgbClr val="000000"/>
                          </a:solidFill>
                        </a:rPr>
                        <a:t>0.06594624</a:t>
                      </a:r>
                      <a:endParaRPr sz="1800" dirty="0">
                        <a:solidFill>
                          <a:srgbClr val="000000"/>
                        </a:solidFill>
                        <a:latin typeface="STIX"/>
                        <a:cs typeface="STIX"/>
                      </a:endParaRPr>
                    </a:p>
                  </a:txBody>
                  <a:tcPr marL="0" marR="0" marT="15875" marB="0"/>
                </a:tc>
                <a:extLst>
                  <a:ext uri="{0D108BD9-81ED-4DB2-BD59-A6C34878D82A}">
                    <a16:rowId xmlns:a16="http://schemas.microsoft.com/office/drawing/2014/main" val="10005"/>
                  </a:ext>
                </a:extLst>
              </a:tr>
              <a:tr h="206375">
                <a:tc>
                  <a:txBody>
                    <a:bodyPr/>
                    <a:lstStyle/>
                    <a:p>
                      <a:pPr marL="12065" algn="ctr">
                        <a:lnSpc>
                          <a:spcPct val="100000"/>
                        </a:lnSpc>
                        <a:spcBef>
                          <a:spcPts val="225"/>
                        </a:spcBef>
                      </a:pPr>
                      <a:r>
                        <a:rPr sz="1800" b="1" dirty="0">
                          <a:solidFill>
                            <a:srgbClr val="000000"/>
                          </a:solidFill>
                        </a:rPr>
                        <a:t>16</a:t>
                      </a:r>
                      <a:endParaRPr sz="1800" b="1" dirty="0">
                        <a:solidFill>
                          <a:srgbClr val="000000"/>
                        </a:solidFill>
                        <a:latin typeface="Roboto Condensed"/>
                        <a:cs typeface="Roboto Condensed"/>
                      </a:endParaRPr>
                    </a:p>
                  </a:txBody>
                  <a:tcPr marL="0" marR="0" marT="28575" marB="0"/>
                </a:tc>
                <a:tc>
                  <a:txBody>
                    <a:bodyPr/>
                    <a:lstStyle/>
                    <a:p>
                      <a:pPr marL="11430" algn="ctr">
                        <a:lnSpc>
                          <a:spcPct val="100000"/>
                        </a:lnSpc>
                        <a:spcBef>
                          <a:spcPts val="125"/>
                        </a:spcBef>
                      </a:pPr>
                      <a:r>
                        <a:rPr sz="1800" dirty="0">
                          <a:solidFill>
                            <a:srgbClr val="000000"/>
                          </a:solidFill>
                        </a:rPr>
                        <a:t>528</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516</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1044</a:t>
                      </a:r>
                      <a:endParaRPr sz="1800">
                        <a:solidFill>
                          <a:srgbClr val="000000"/>
                        </a:solidFill>
                        <a:latin typeface="STIX"/>
                        <a:cs typeface="STIX"/>
                      </a:endParaRPr>
                    </a:p>
                  </a:txBody>
                  <a:tcPr marL="0" marR="0" marT="15875" marB="0"/>
                </a:tc>
                <a:tc>
                  <a:txBody>
                    <a:bodyPr/>
                    <a:lstStyle/>
                    <a:p>
                      <a:pPr marR="110489" algn="ctr">
                        <a:lnSpc>
                          <a:spcPct val="100000"/>
                        </a:lnSpc>
                        <a:spcBef>
                          <a:spcPts val="125"/>
                        </a:spcBef>
                      </a:pPr>
                      <a:r>
                        <a:rPr sz="1800" dirty="0">
                          <a:solidFill>
                            <a:srgbClr val="000000"/>
                          </a:solidFill>
                        </a:rPr>
                        <a:t>3.41</a:t>
                      </a:r>
                      <a:endParaRPr sz="1800">
                        <a:solidFill>
                          <a:srgbClr val="000000"/>
                        </a:solidFill>
                        <a:latin typeface="STIX"/>
                        <a:cs typeface="STIX"/>
                      </a:endParaRPr>
                    </a:p>
                  </a:txBody>
                  <a:tcPr marL="0" marR="0" marT="15875" marB="0"/>
                </a:tc>
                <a:tc>
                  <a:txBody>
                    <a:bodyPr/>
                    <a:lstStyle/>
                    <a:p>
                      <a:pPr marR="97790" algn="ctr">
                        <a:lnSpc>
                          <a:spcPct val="100000"/>
                        </a:lnSpc>
                        <a:spcBef>
                          <a:spcPts val="125"/>
                        </a:spcBef>
                      </a:pPr>
                      <a:r>
                        <a:rPr sz="1800" dirty="0">
                          <a:solidFill>
                            <a:srgbClr val="000000"/>
                          </a:solidFill>
                        </a:rPr>
                        <a:t>2.4657</a:t>
                      </a:r>
                      <a:endParaRPr sz="1800" dirty="0">
                        <a:solidFill>
                          <a:srgbClr val="000000"/>
                        </a:solidFill>
                        <a:latin typeface="STIX"/>
                        <a:cs typeface="STIX"/>
                      </a:endParaRPr>
                    </a:p>
                  </a:txBody>
                  <a:tcPr marL="0" marR="0" marT="15875" marB="0"/>
                </a:tc>
                <a:tc>
                  <a:txBody>
                    <a:bodyPr/>
                    <a:lstStyle/>
                    <a:p>
                      <a:pPr marR="76835" algn="ctr">
                        <a:lnSpc>
                          <a:spcPct val="100000"/>
                        </a:lnSpc>
                        <a:spcBef>
                          <a:spcPts val="125"/>
                        </a:spcBef>
                      </a:pPr>
                      <a:r>
                        <a:rPr sz="1800" dirty="0">
                          <a:solidFill>
                            <a:srgbClr val="000000"/>
                          </a:solidFill>
                        </a:rPr>
                        <a:t>0.9443</a:t>
                      </a:r>
                      <a:endParaRPr sz="1800">
                        <a:solidFill>
                          <a:srgbClr val="000000"/>
                        </a:solidFill>
                        <a:latin typeface="STIX"/>
                        <a:cs typeface="STIX"/>
                      </a:endParaRPr>
                    </a:p>
                  </a:txBody>
                  <a:tcPr marL="0" marR="0" marT="15875" marB="0"/>
                </a:tc>
                <a:tc>
                  <a:txBody>
                    <a:bodyPr/>
                    <a:lstStyle/>
                    <a:p>
                      <a:pPr marL="5080" algn="ctr">
                        <a:lnSpc>
                          <a:spcPct val="100000"/>
                        </a:lnSpc>
                        <a:spcBef>
                          <a:spcPts val="125"/>
                        </a:spcBef>
                      </a:pPr>
                      <a:r>
                        <a:rPr sz="1800" dirty="0">
                          <a:solidFill>
                            <a:srgbClr val="000000"/>
                          </a:solidFill>
                        </a:rPr>
                        <a:t>0.89170249</a:t>
                      </a:r>
                      <a:endParaRPr sz="1800" dirty="0">
                        <a:solidFill>
                          <a:srgbClr val="000000"/>
                        </a:solidFill>
                        <a:latin typeface="STIX"/>
                        <a:cs typeface="STIX"/>
                      </a:endParaRPr>
                    </a:p>
                  </a:txBody>
                  <a:tcPr marL="0" marR="0" marT="15875" marB="0"/>
                </a:tc>
                <a:extLst>
                  <a:ext uri="{0D108BD9-81ED-4DB2-BD59-A6C34878D82A}">
                    <a16:rowId xmlns:a16="http://schemas.microsoft.com/office/drawing/2014/main" val="10006"/>
                  </a:ext>
                </a:extLst>
              </a:tr>
              <a:tr h="206375">
                <a:tc>
                  <a:txBody>
                    <a:bodyPr/>
                    <a:lstStyle/>
                    <a:p>
                      <a:pPr marL="12065" algn="ctr">
                        <a:lnSpc>
                          <a:spcPct val="100000"/>
                        </a:lnSpc>
                        <a:spcBef>
                          <a:spcPts val="225"/>
                        </a:spcBef>
                      </a:pPr>
                      <a:r>
                        <a:rPr sz="1800" b="1" dirty="0">
                          <a:solidFill>
                            <a:srgbClr val="000000"/>
                          </a:solidFill>
                        </a:rPr>
                        <a:t>17</a:t>
                      </a:r>
                      <a:endParaRPr sz="1800" b="1" dirty="0">
                        <a:solidFill>
                          <a:srgbClr val="000000"/>
                        </a:solidFill>
                        <a:latin typeface="Roboto Condensed"/>
                        <a:cs typeface="Roboto Condensed"/>
                      </a:endParaRPr>
                    </a:p>
                  </a:txBody>
                  <a:tcPr marL="0" marR="0" marT="28575" marB="0"/>
                </a:tc>
                <a:tc>
                  <a:txBody>
                    <a:bodyPr/>
                    <a:lstStyle/>
                    <a:p>
                      <a:pPr marL="11430" algn="ctr">
                        <a:lnSpc>
                          <a:spcPct val="100000"/>
                        </a:lnSpc>
                        <a:spcBef>
                          <a:spcPts val="125"/>
                        </a:spcBef>
                      </a:pPr>
                      <a:r>
                        <a:rPr sz="1800" dirty="0">
                          <a:solidFill>
                            <a:srgbClr val="000000"/>
                          </a:solidFill>
                        </a:rPr>
                        <a:t>536</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559</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1095</a:t>
                      </a:r>
                      <a:endParaRPr sz="1800">
                        <a:solidFill>
                          <a:srgbClr val="000000"/>
                        </a:solidFill>
                        <a:latin typeface="STIX"/>
                        <a:cs typeface="STIX"/>
                      </a:endParaRPr>
                    </a:p>
                  </a:txBody>
                  <a:tcPr marL="0" marR="0" marT="15875" marB="0"/>
                </a:tc>
                <a:tc>
                  <a:txBody>
                    <a:bodyPr/>
                    <a:lstStyle/>
                    <a:p>
                      <a:pPr marR="110489" algn="ctr">
                        <a:lnSpc>
                          <a:spcPct val="100000"/>
                        </a:lnSpc>
                        <a:spcBef>
                          <a:spcPts val="125"/>
                        </a:spcBef>
                      </a:pPr>
                      <a:r>
                        <a:rPr sz="1800" dirty="0">
                          <a:solidFill>
                            <a:srgbClr val="000000"/>
                          </a:solidFill>
                        </a:rPr>
                        <a:t>2.24</a:t>
                      </a:r>
                      <a:endParaRPr sz="1800">
                        <a:solidFill>
                          <a:srgbClr val="000000"/>
                        </a:solidFill>
                        <a:latin typeface="STIX"/>
                        <a:cs typeface="STIX"/>
                      </a:endParaRPr>
                    </a:p>
                  </a:txBody>
                  <a:tcPr marL="0" marR="0" marT="15875" marB="0"/>
                </a:tc>
                <a:tc>
                  <a:txBody>
                    <a:bodyPr/>
                    <a:lstStyle/>
                    <a:p>
                      <a:pPr marR="97790" algn="ctr">
                        <a:lnSpc>
                          <a:spcPct val="100000"/>
                        </a:lnSpc>
                        <a:spcBef>
                          <a:spcPts val="125"/>
                        </a:spcBef>
                      </a:pPr>
                      <a:r>
                        <a:rPr sz="1800" dirty="0">
                          <a:solidFill>
                            <a:srgbClr val="000000"/>
                          </a:solidFill>
                        </a:rPr>
                        <a:t>2.5728</a:t>
                      </a:r>
                      <a:endParaRPr sz="1800" dirty="0">
                        <a:solidFill>
                          <a:srgbClr val="000000"/>
                        </a:solidFill>
                        <a:latin typeface="STIX"/>
                        <a:cs typeface="STIX"/>
                      </a:endParaRPr>
                    </a:p>
                  </a:txBody>
                  <a:tcPr marL="0" marR="0" marT="15875" marB="0"/>
                </a:tc>
                <a:tc>
                  <a:txBody>
                    <a:bodyPr/>
                    <a:lstStyle/>
                    <a:p>
                      <a:pPr marR="76200" algn="ctr">
                        <a:lnSpc>
                          <a:spcPct val="100000"/>
                        </a:lnSpc>
                        <a:spcBef>
                          <a:spcPts val="125"/>
                        </a:spcBef>
                      </a:pPr>
                      <a:r>
                        <a:rPr sz="1800" spc="-5" dirty="0">
                          <a:solidFill>
                            <a:srgbClr val="000000"/>
                          </a:solidFill>
                        </a:rPr>
                        <a:t>−</a:t>
                      </a:r>
                      <a:r>
                        <a:rPr sz="1800" dirty="0">
                          <a:solidFill>
                            <a:srgbClr val="000000"/>
                          </a:solidFill>
                        </a:rPr>
                        <a:t>0.3328</a:t>
                      </a:r>
                      <a:endParaRPr sz="1800">
                        <a:solidFill>
                          <a:srgbClr val="000000"/>
                        </a:solidFill>
                        <a:latin typeface="STIX"/>
                        <a:cs typeface="STIX"/>
                      </a:endParaRPr>
                    </a:p>
                  </a:txBody>
                  <a:tcPr marL="0" marR="0" marT="15875" marB="0"/>
                </a:tc>
                <a:tc>
                  <a:txBody>
                    <a:bodyPr/>
                    <a:lstStyle/>
                    <a:p>
                      <a:pPr marL="5080" algn="ctr">
                        <a:lnSpc>
                          <a:spcPct val="100000"/>
                        </a:lnSpc>
                        <a:spcBef>
                          <a:spcPts val="125"/>
                        </a:spcBef>
                      </a:pPr>
                      <a:r>
                        <a:rPr sz="1800" dirty="0">
                          <a:solidFill>
                            <a:srgbClr val="000000"/>
                          </a:solidFill>
                        </a:rPr>
                        <a:t>0.11075584</a:t>
                      </a:r>
                      <a:endParaRPr sz="1800" dirty="0">
                        <a:solidFill>
                          <a:srgbClr val="000000"/>
                        </a:solidFill>
                        <a:latin typeface="STIX"/>
                        <a:cs typeface="STIX"/>
                      </a:endParaRPr>
                    </a:p>
                  </a:txBody>
                  <a:tcPr marL="0" marR="0" marT="15875" marB="0"/>
                </a:tc>
                <a:extLst>
                  <a:ext uri="{0D108BD9-81ED-4DB2-BD59-A6C34878D82A}">
                    <a16:rowId xmlns:a16="http://schemas.microsoft.com/office/drawing/2014/main" val="10007"/>
                  </a:ext>
                </a:extLst>
              </a:tr>
              <a:tr h="206375">
                <a:tc>
                  <a:txBody>
                    <a:bodyPr/>
                    <a:lstStyle/>
                    <a:p>
                      <a:pPr marL="12065" algn="ctr">
                        <a:lnSpc>
                          <a:spcPct val="100000"/>
                        </a:lnSpc>
                        <a:spcBef>
                          <a:spcPts val="225"/>
                        </a:spcBef>
                      </a:pPr>
                      <a:r>
                        <a:rPr sz="1800" b="1" dirty="0">
                          <a:solidFill>
                            <a:srgbClr val="000000"/>
                          </a:solidFill>
                        </a:rPr>
                        <a:t>18</a:t>
                      </a:r>
                      <a:endParaRPr sz="1800" b="1" dirty="0">
                        <a:solidFill>
                          <a:srgbClr val="000000"/>
                        </a:solidFill>
                        <a:latin typeface="Roboto Condensed"/>
                        <a:cs typeface="Roboto Condensed"/>
                      </a:endParaRPr>
                    </a:p>
                  </a:txBody>
                  <a:tcPr marL="0" marR="0" marT="28575" marB="0"/>
                </a:tc>
                <a:tc>
                  <a:txBody>
                    <a:bodyPr/>
                    <a:lstStyle/>
                    <a:p>
                      <a:pPr marL="11430" algn="ctr">
                        <a:lnSpc>
                          <a:spcPct val="100000"/>
                        </a:lnSpc>
                        <a:spcBef>
                          <a:spcPts val="125"/>
                        </a:spcBef>
                      </a:pPr>
                      <a:r>
                        <a:rPr sz="1800" dirty="0">
                          <a:solidFill>
                            <a:srgbClr val="000000"/>
                          </a:solidFill>
                        </a:rPr>
                        <a:t>668</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648</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1316</a:t>
                      </a:r>
                      <a:endParaRPr sz="1800">
                        <a:solidFill>
                          <a:srgbClr val="000000"/>
                        </a:solidFill>
                        <a:latin typeface="STIX"/>
                        <a:cs typeface="STIX"/>
                      </a:endParaRPr>
                    </a:p>
                  </a:txBody>
                  <a:tcPr marL="0" marR="0" marT="15875" marB="0"/>
                </a:tc>
                <a:tc>
                  <a:txBody>
                    <a:bodyPr/>
                    <a:lstStyle/>
                    <a:p>
                      <a:pPr marR="110489" algn="ctr">
                        <a:lnSpc>
                          <a:spcPct val="100000"/>
                        </a:lnSpc>
                        <a:spcBef>
                          <a:spcPts val="125"/>
                        </a:spcBef>
                      </a:pPr>
                      <a:r>
                        <a:rPr sz="1800" dirty="0">
                          <a:solidFill>
                            <a:srgbClr val="000000"/>
                          </a:solidFill>
                        </a:rPr>
                        <a:t>3.47</a:t>
                      </a:r>
                      <a:endParaRPr sz="1800">
                        <a:solidFill>
                          <a:srgbClr val="000000"/>
                        </a:solidFill>
                        <a:latin typeface="STIX"/>
                        <a:cs typeface="STIX"/>
                      </a:endParaRPr>
                    </a:p>
                  </a:txBody>
                  <a:tcPr marL="0" marR="0" marT="15875" marB="0"/>
                </a:tc>
                <a:tc>
                  <a:txBody>
                    <a:bodyPr/>
                    <a:lstStyle/>
                    <a:p>
                      <a:pPr marR="97790" algn="ctr">
                        <a:lnSpc>
                          <a:spcPct val="100000"/>
                        </a:lnSpc>
                        <a:spcBef>
                          <a:spcPts val="125"/>
                        </a:spcBef>
                      </a:pPr>
                      <a:r>
                        <a:rPr sz="1800" dirty="0">
                          <a:solidFill>
                            <a:srgbClr val="000000"/>
                          </a:solidFill>
                        </a:rPr>
                        <a:t>3.0369</a:t>
                      </a:r>
                      <a:endParaRPr sz="1800">
                        <a:solidFill>
                          <a:srgbClr val="000000"/>
                        </a:solidFill>
                        <a:latin typeface="STIX"/>
                        <a:cs typeface="STIX"/>
                      </a:endParaRPr>
                    </a:p>
                  </a:txBody>
                  <a:tcPr marL="0" marR="0" marT="15875" marB="0"/>
                </a:tc>
                <a:tc>
                  <a:txBody>
                    <a:bodyPr/>
                    <a:lstStyle/>
                    <a:p>
                      <a:pPr marR="76835" algn="ctr">
                        <a:lnSpc>
                          <a:spcPct val="100000"/>
                        </a:lnSpc>
                        <a:spcBef>
                          <a:spcPts val="125"/>
                        </a:spcBef>
                      </a:pPr>
                      <a:r>
                        <a:rPr sz="1800" dirty="0">
                          <a:solidFill>
                            <a:srgbClr val="000000"/>
                          </a:solidFill>
                        </a:rPr>
                        <a:t>0.4331</a:t>
                      </a:r>
                      <a:endParaRPr sz="1800" dirty="0">
                        <a:solidFill>
                          <a:srgbClr val="000000"/>
                        </a:solidFill>
                        <a:latin typeface="STIX"/>
                        <a:cs typeface="STIX"/>
                      </a:endParaRPr>
                    </a:p>
                  </a:txBody>
                  <a:tcPr marL="0" marR="0" marT="15875" marB="0"/>
                </a:tc>
                <a:tc>
                  <a:txBody>
                    <a:bodyPr/>
                    <a:lstStyle/>
                    <a:p>
                      <a:pPr marL="5080" algn="ctr">
                        <a:lnSpc>
                          <a:spcPct val="100000"/>
                        </a:lnSpc>
                        <a:spcBef>
                          <a:spcPts val="125"/>
                        </a:spcBef>
                      </a:pPr>
                      <a:r>
                        <a:rPr sz="1800" dirty="0">
                          <a:solidFill>
                            <a:srgbClr val="000000"/>
                          </a:solidFill>
                        </a:rPr>
                        <a:t>0.18757561</a:t>
                      </a:r>
                      <a:endParaRPr sz="1800" dirty="0">
                        <a:solidFill>
                          <a:srgbClr val="000000"/>
                        </a:solidFill>
                        <a:latin typeface="STIX"/>
                        <a:cs typeface="STIX"/>
                      </a:endParaRPr>
                    </a:p>
                  </a:txBody>
                  <a:tcPr marL="0" marR="0" marT="15875" marB="0"/>
                </a:tc>
                <a:extLst>
                  <a:ext uri="{0D108BD9-81ED-4DB2-BD59-A6C34878D82A}">
                    <a16:rowId xmlns:a16="http://schemas.microsoft.com/office/drawing/2014/main" val="10008"/>
                  </a:ext>
                </a:extLst>
              </a:tr>
              <a:tr h="206375">
                <a:tc>
                  <a:txBody>
                    <a:bodyPr/>
                    <a:lstStyle/>
                    <a:p>
                      <a:pPr marL="12065" algn="ctr">
                        <a:lnSpc>
                          <a:spcPct val="100000"/>
                        </a:lnSpc>
                        <a:spcBef>
                          <a:spcPts val="225"/>
                        </a:spcBef>
                      </a:pPr>
                      <a:r>
                        <a:rPr sz="1800" b="1" dirty="0">
                          <a:solidFill>
                            <a:srgbClr val="000000"/>
                          </a:solidFill>
                        </a:rPr>
                        <a:t>19</a:t>
                      </a:r>
                      <a:endParaRPr sz="1800" b="1" dirty="0">
                        <a:solidFill>
                          <a:srgbClr val="000000"/>
                        </a:solidFill>
                        <a:latin typeface="Roboto Condensed"/>
                        <a:cs typeface="Roboto Condensed"/>
                      </a:endParaRPr>
                    </a:p>
                  </a:txBody>
                  <a:tcPr marL="0" marR="0" marT="28575" marB="0"/>
                </a:tc>
                <a:tc>
                  <a:txBody>
                    <a:bodyPr/>
                    <a:lstStyle/>
                    <a:p>
                      <a:pPr marL="11430" algn="ctr">
                        <a:lnSpc>
                          <a:spcPct val="100000"/>
                        </a:lnSpc>
                        <a:spcBef>
                          <a:spcPts val="125"/>
                        </a:spcBef>
                      </a:pPr>
                      <a:r>
                        <a:rPr sz="1800" dirty="0">
                          <a:solidFill>
                            <a:srgbClr val="000000"/>
                          </a:solidFill>
                        </a:rPr>
                        <a:t>648</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580</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1228</a:t>
                      </a:r>
                      <a:endParaRPr sz="1800">
                        <a:solidFill>
                          <a:srgbClr val="000000"/>
                        </a:solidFill>
                        <a:latin typeface="STIX"/>
                        <a:cs typeface="STIX"/>
                      </a:endParaRPr>
                    </a:p>
                  </a:txBody>
                  <a:tcPr marL="0" marR="0" marT="15875" marB="0"/>
                </a:tc>
                <a:tc>
                  <a:txBody>
                    <a:bodyPr/>
                    <a:lstStyle/>
                    <a:p>
                      <a:pPr marR="110489" algn="ctr">
                        <a:lnSpc>
                          <a:spcPct val="100000"/>
                        </a:lnSpc>
                        <a:spcBef>
                          <a:spcPts val="125"/>
                        </a:spcBef>
                      </a:pPr>
                      <a:r>
                        <a:rPr sz="1800" dirty="0">
                          <a:solidFill>
                            <a:srgbClr val="000000"/>
                          </a:solidFill>
                        </a:rPr>
                        <a:t>2.70</a:t>
                      </a:r>
                      <a:endParaRPr sz="1800">
                        <a:solidFill>
                          <a:srgbClr val="000000"/>
                        </a:solidFill>
                        <a:latin typeface="STIX"/>
                        <a:cs typeface="STIX"/>
                      </a:endParaRPr>
                    </a:p>
                  </a:txBody>
                  <a:tcPr marL="0" marR="0" marT="15875" marB="0"/>
                </a:tc>
                <a:tc>
                  <a:txBody>
                    <a:bodyPr/>
                    <a:lstStyle/>
                    <a:p>
                      <a:pPr marR="97790" algn="ctr">
                        <a:lnSpc>
                          <a:spcPct val="100000"/>
                        </a:lnSpc>
                        <a:spcBef>
                          <a:spcPts val="125"/>
                        </a:spcBef>
                      </a:pPr>
                      <a:r>
                        <a:rPr sz="1800" dirty="0">
                          <a:solidFill>
                            <a:srgbClr val="000000"/>
                          </a:solidFill>
                        </a:rPr>
                        <a:t>2.8521</a:t>
                      </a:r>
                      <a:endParaRPr sz="1800">
                        <a:solidFill>
                          <a:srgbClr val="000000"/>
                        </a:solidFill>
                        <a:latin typeface="STIX"/>
                        <a:cs typeface="STIX"/>
                      </a:endParaRPr>
                    </a:p>
                  </a:txBody>
                  <a:tcPr marL="0" marR="0" marT="15875" marB="0"/>
                </a:tc>
                <a:tc>
                  <a:txBody>
                    <a:bodyPr/>
                    <a:lstStyle/>
                    <a:p>
                      <a:pPr marR="76200" algn="ctr">
                        <a:lnSpc>
                          <a:spcPct val="100000"/>
                        </a:lnSpc>
                        <a:spcBef>
                          <a:spcPts val="125"/>
                        </a:spcBef>
                      </a:pPr>
                      <a:r>
                        <a:rPr sz="1800" spc="-5" dirty="0">
                          <a:solidFill>
                            <a:srgbClr val="000000"/>
                          </a:solidFill>
                        </a:rPr>
                        <a:t>−</a:t>
                      </a:r>
                      <a:r>
                        <a:rPr sz="1800" dirty="0">
                          <a:solidFill>
                            <a:srgbClr val="000000"/>
                          </a:solidFill>
                        </a:rPr>
                        <a:t>0.1521</a:t>
                      </a:r>
                      <a:endParaRPr sz="1800" dirty="0">
                        <a:solidFill>
                          <a:srgbClr val="000000"/>
                        </a:solidFill>
                        <a:latin typeface="STIX"/>
                        <a:cs typeface="STIX"/>
                      </a:endParaRPr>
                    </a:p>
                  </a:txBody>
                  <a:tcPr marL="0" marR="0" marT="15875" marB="0"/>
                </a:tc>
                <a:tc>
                  <a:txBody>
                    <a:bodyPr/>
                    <a:lstStyle/>
                    <a:p>
                      <a:pPr marL="5080" algn="ctr">
                        <a:lnSpc>
                          <a:spcPct val="100000"/>
                        </a:lnSpc>
                        <a:spcBef>
                          <a:spcPts val="125"/>
                        </a:spcBef>
                      </a:pPr>
                      <a:r>
                        <a:rPr sz="1800" dirty="0">
                          <a:solidFill>
                            <a:srgbClr val="000000"/>
                          </a:solidFill>
                        </a:rPr>
                        <a:t>0.02313441</a:t>
                      </a:r>
                      <a:endParaRPr sz="1800" dirty="0">
                        <a:solidFill>
                          <a:srgbClr val="000000"/>
                        </a:solidFill>
                        <a:latin typeface="STIX"/>
                        <a:cs typeface="STIX"/>
                      </a:endParaRPr>
                    </a:p>
                  </a:txBody>
                  <a:tcPr marL="0" marR="0" marT="15875" marB="0"/>
                </a:tc>
                <a:extLst>
                  <a:ext uri="{0D108BD9-81ED-4DB2-BD59-A6C34878D82A}">
                    <a16:rowId xmlns:a16="http://schemas.microsoft.com/office/drawing/2014/main" val="10009"/>
                  </a:ext>
                </a:extLst>
              </a:tr>
              <a:tr h="246379">
                <a:tc>
                  <a:txBody>
                    <a:bodyPr/>
                    <a:lstStyle/>
                    <a:p>
                      <a:pPr marL="12065" algn="ctr">
                        <a:lnSpc>
                          <a:spcPct val="100000"/>
                        </a:lnSpc>
                        <a:spcBef>
                          <a:spcPts val="225"/>
                        </a:spcBef>
                      </a:pPr>
                      <a:r>
                        <a:rPr sz="1800" b="1" dirty="0">
                          <a:solidFill>
                            <a:srgbClr val="000000"/>
                          </a:solidFill>
                        </a:rPr>
                        <a:t>20</a:t>
                      </a:r>
                      <a:endParaRPr sz="1800" b="1" dirty="0">
                        <a:solidFill>
                          <a:srgbClr val="000000"/>
                        </a:solidFill>
                        <a:latin typeface="Roboto Condensed"/>
                        <a:cs typeface="Roboto Condensed"/>
                      </a:endParaRPr>
                    </a:p>
                  </a:txBody>
                  <a:tcPr marL="0" marR="0" marT="28575" marB="0"/>
                </a:tc>
                <a:tc>
                  <a:txBody>
                    <a:bodyPr/>
                    <a:lstStyle/>
                    <a:p>
                      <a:pPr marL="11430" algn="ctr">
                        <a:lnSpc>
                          <a:spcPct val="100000"/>
                        </a:lnSpc>
                        <a:spcBef>
                          <a:spcPts val="125"/>
                        </a:spcBef>
                      </a:pPr>
                      <a:r>
                        <a:rPr sz="1800" dirty="0">
                          <a:solidFill>
                            <a:srgbClr val="000000"/>
                          </a:solidFill>
                        </a:rPr>
                        <a:t>538</a:t>
                      </a:r>
                      <a:endParaRPr sz="1800" dirty="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554</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1092</a:t>
                      </a:r>
                      <a:endParaRPr sz="1800">
                        <a:solidFill>
                          <a:srgbClr val="000000"/>
                        </a:solidFill>
                        <a:latin typeface="STIX"/>
                        <a:cs typeface="STIX"/>
                      </a:endParaRPr>
                    </a:p>
                  </a:txBody>
                  <a:tcPr marL="0" marR="0" marT="15875" marB="0"/>
                </a:tc>
                <a:tc>
                  <a:txBody>
                    <a:bodyPr/>
                    <a:lstStyle/>
                    <a:p>
                      <a:pPr marR="110489" algn="ctr">
                        <a:lnSpc>
                          <a:spcPct val="100000"/>
                        </a:lnSpc>
                        <a:spcBef>
                          <a:spcPts val="125"/>
                        </a:spcBef>
                      </a:pPr>
                      <a:r>
                        <a:rPr sz="1800" dirty="0">
                          <a:solidFill>
                            <a:srgbClr val="000000"/>
                          </a:solidFill>
                        </a:rPr>
                        <a:t>2.80</a:t>
                      </a:r>
                      <a:endParaRPr sz="1800">
                        <a:solidFill>
                          <a:srgbClr val="000000"/>
                        </a:solidFill>
                        <a:latin typeface="STIX"/>
                        <a:cs typeface="STIX"/>
                      </a:endParaRPr>
                    </a:p>
                  </a:txBody>
                  <a:tcPr marL="0" marR="0" marT="15875" marB="0"/>
                </a:tc>
                <a:tc>
                  <a:txBody>
                    <a:bodyPr/>
                    <a:lstStyle/>
                    <a:p>
                      <a:pPr marR="97790" algn="ctr">
                        <a:lnSpc>
                          <a:spcPct val="100000"/>
                        </a:lnSpc>
                        <a:spcBef>
                          <a:spcPts val="125"/>
                        </a:spcBef>
                      </a:pPr>
                      <a:r>
                        <a:rPr sz="1800" dirty="0">
                          <a:solidFill>
                            <a:srgbClr val="000000"/>
                          </a:solidFill>
                        </a:rPr>
                        <a:t>2.5665</a:t>
                      </a:r>
                      <a:endParaRPr sz="1800">
                        <a:solidFill>
                          <a:srgbClr val="000000"/>
                        </a:solidFill>
                        <a:latin typeface="STIX"/>
                        <a:cs typeface="STIX"/>
                      </a:endParaRPr>
                    </a:p>
                  </a:txBody>
                  <a:tcPr marL="0" marR="0" marT="15875" marB="0"/>
                </a:tc>
                <a:tc>
                  <a:txBody>
                    <a:bodyPr/>
                    <a:lstStyle/>
                    <a:p>
                      <a:pPr marR="76835" algn="ctr">
                        <a:lnSpc>
                          <a:spcPct val="100000"/>
                        </a:lnSpc>
                        <a:spcBef>
                          <a:spcPts val="125"/>
                        </a:spcBef>
                      </a:pPr>
                      <a:r>
                        <a:rPr sz="1800" dirty="0">
                          <a:solidFill>
                            <a:srgbClr val="000000"/>
                          </a:solidFill>
                        </a:rPr>
                        <a:t>0.2335</a:t>
                      </a:r>
                      <a:endParaRPr sz="1800" dirty="0">
                        <a:solidFill>
                          <a:srgbClr val="000000"/>
                        </a:solidFill>
                        <a:latin typeface="STIX"/>
                        <a:cs typeface="STIX"/>
                      </a:endParaRPr>
                    </a:p>
                  </a:txBody>
                  <a:tcPr marL="0" marR="0" marT="15875" marB="0"/>
                </a:tc>
                <a:tc>
                  <a:txBody>
                    <a:bodyPr/>
                    <a:lstStyle/>
                    <a:p>
                      <a:pPr marL="5080" algn="ctr">
                        <a:lnSpc>
                          <a:spcPct val="100000"/>
                        </a:lnSpc>
                        <a:spcBef>
                          <a:spcPts val="125"/>
                        </a:spcBef>
                      </a:pPr>
                      <a:r>
                        <a:rPr sz="1800" dirty="0">
                          <a:solidFill>
                            <a:srgbClr val="000000"/>
                          </a:solidFill>
                        </a:rPr>
                        <a:t>0.05452225</a:t>
                      </a:r>
                      <a:endParaRPr sz="1800" dirty="0">
                        <a:solidFill>
                          <a:srgbClr val="000000"/>
                        </a:solidFill>
                        <a:latin typeface="STIX"/>
                        <a:cs typeface="STIX"/>
                      </a:endParaRPr>
                    </a:p>
                  </a:txBody>
                  <a:tcPr marL="0" marR="0" marT="15875" marB="0"/>
                </a:tc>
                <a:extLst>
                  <a:ext uri="{0D108BD9-81ED-4DB2-BD59-A6C34878D82A}">
                    <a16:rowId xmlns:a16="http://schemas.microsoft.com/office/drawing/2014/main" val="10010"/>
                  </a:ext>
                </a:extLst>
              </a:tr>
              <a:tr h="246379">
                <a:tc>
                  <a:txBody>
                    <a:bodyPr/>
                    <a:lstStyle/>
                    <a:p>
                      <a:pPr marL="12065" algn="ctr">
                        <a:lnSpc>
                          <a:spcPct val="100000"/>
                        </a:lnSpc>
                        <a:spcBef>
                          <a:spcPts val="225"/>
                        </a:spcBef>
                      </a:pPr>
                      <a:r>
                        <a:rPr lang="en-US" sz="1800" b="1" dirty="0">
                          <a:solidFill>
                            <a:srgbClr val="000000"/>
                          </a:solidFill>
                          <a:latin typeface="Roboto Condensed"/>
                          <a:cs typeface="Roboto Condensed"/>
                        </a:rPr>
                        <a:t>21</a:t>
                      </a:r>
                      <a:endParaRPr sz="1800" b="1" dirty="0">
                        <a:solidFill>
                          <a:srgbClr val="000000"/>
                        </a:solidFill>
                        <a:latin typeface="Roboto Condensed"/>
                        <a:cs typeface="Roboto Condensed"/>
                      </a:endParaRPr>
                    </a:p>
                  </a:txBody>
                  <a:tcPr marL="0" marR="0" marT="28575" marB="0"/>
                </a:tc>
                <a:tc>
                  <a:txBody>
                    <a:bodyPr/>
                    <a:lstStyle/>
                    <a:p>
                      <a:pPr marL="11430" marR="0" indent="0" algn="ctr" defTabSz="914400" rtl="0" eaLnBrk="1" fontAlgn="auto" latinLnBrk="0" hangingPunct="1">
                        <a:lnSpc>
                          <a:spcPct val="100000"/>
                        </a:lnSpc>
                        <a:spcBef>
                          <a:spcPts val="125"/>
                        </a:spcBef>
                        <a:spcAft>
                          <a:spcPts val="0"/>
                        </a:spcAft>
                        <a:buClrTx/>
                        <a:buSzTx/>
                        <a:buFontTx/>
                        <a:buNone/>
                        <a:tabLst/>
                        <a:defRPr/>
                      </a:pPr>
                      <a:r>
                        <a:rPr lang="en-US" sz="1800" dirty="0">
                          <a:solidFill>
                            <a:srgbClr val="000000"/>
                          </a:solidFill>
                          <a:latin typeface="+mj-lt"/>
                        </a:rPr>
                        <a:t>638</a:t>
                      </a:r>
                      <a:endParaRPr lang="en-US" sz="1800" dirty="0">
                        <a:solidFill>
                          <a:srgbClr val="000000"/>
                        </a:solidFill>
                        <a:latin typeface="+mj-lt"/>
                        <a:cs typeface="STIX"/>
                      </a:endParaRPr>
                    </a:p>
                  </a:txBody>
                  <a:tcPr marL="0" marR="0" marT="15875" marB="0"/>
                </a:tc>
                <a:tc>
                  <a:txBody>
                    <a:bodyPr/>
                    <a:lstStyle/>
                    <a:p>
                      <a:pPr marL="10795" algn="ctr">
                        <a:lnSpc>
                          <a:spcPct val="100000"/>
                        </a:lnSpc>
                        <a:spcBef>
                          <a:spcPts val="125"/>
                        </a:spcBef>
                      </a:pPr>
                      <a:r>
                        <a:rPr lang="en-US" sz="1800" dirty="0">
                          <a:solidFill>
                            <a:srgbClr val="000000"/>
                          </a:solidFill>
                          <a:latin typeface="+mj-lt"/>
                          <a:cs typeface="STIX"/>
                        </a:rPr>
                        <a:t>624</a:t>
                      </a:r>
                      <a:endParaRPr sz="1800" dirty="0">
                        <a:solidFill>
                          <a:srgbClr val="000000"/>
                        </a:solidFill>
                        <a:latin typeface="+mj-lt"/>
                        <a:cs typeface="STIX"/>
                      </a:endParaRPr>
                    </a:p>
                  </a:txBody>
                  <a:tcPr marL="0" marR="0" marT="15875" marB="0"/>
                </a:tc>
                <a:tc>
                  <a:txBody>
                    <a:bodyPr/>
                    <a:lstStyle/>
                    <a:p>
                      <a:pPr marL="10795" algn="ctr">
                        <a:lnSpc>
                          <a:spcPct val="100000"/>
                        </a:lnSpc>
                        <a:spcBef>
                          <a:spcPts val="125"/>
                        </a:spcBef>
                      </a:pPr>
                      <a:r>
                        <a:rPr lang="en-US" sz="1800" dirty="0">
                          <a:solidFill>
                            <a:srgbClr val="000000"/>
                          </a:solidFill>
                          <a:latin typeface="+mj-lt"/>
                          <a:cs typeface="STIX"/>
                        </a:rPr>
                        <a:t>1262</a:t>
                      </a:r>
                      <a:endParaRPr sz="1800" dirty="0">
                        <a:solidFill>
                          <a:srgbClr val="000000"/>
                        </a:solidFill>
                        <a:latin typeface="+mj-lt"/>
                        <a:cs typeface="STIX"/>
                      </a:endParaRPr>
                    </a:p>
                  </a:txBody>
                  <a:tcPr marL="0" marR="0" marT="15875" marB="0"/>
                </a:tc>
                <a:tc>
                  <a:txBody>
                    <a:bodyPr/>
                    <a:lstStyle/>
                    <a:p>
                      <a:pPr marR="110489" algn="ctr">
                        <a:lnSpc>
                          <a:spcPct val="100000"/>
                        </a:lnSpc>
                        <a:spcBef>
                          <a:spcPts val="125"/>
                        </a:spcBef>
                      </a:pPr>
                      <a:r>
                        <a:rPr lang="en-US" sz="1800" dirty="0">
                          <a:solidFill>
                            <a:srgbClr val="000000"/>
                          </a:solidFill>
                          <a:latin typeface="+mj-lt"/>
                          <a:cs typeface="STIX"/>
                        </a:rPr>
                        <a:t>3.08</a:t>
                      </a:r>
                      <a:endParaRPr sz="1800" dirty="0">
                        <a:solidFill>
                          <a:srgbClr val="000000"/>
                        </a:solidFill>
                        <a:latin typeface="+mj-lt"/>
                        <a:cs typeface="STIX"/>
                      </a:endParaRPr>
                    </a:p>
                  </a:txBody>
                  <a:tcPr marL="0" marR="0" marT="15875" marB="0"/>
                </a:tc>
                <a:tc>
                  <a:txBody>
                    <a:bodyPr/>
                    <a:lstStyle/>
                    <a:p>
                      <a:pPr marR="97790" algn="ctr">
                        <a:lnSpc>
                          <a:spcPct val="100000"/>
                        </a:lnSpc>
                        <a:spcBef>
                          <a:spcPts val="125"/>
                        </a:spcBef>
                      </a:pPr>
                      <a:r>
                        <a:rPr lang="en-US" sz="1800" dirty="0">
                          <a:solidFill>
                            <a:srgbClr val="000000"/>
                          </a:solidFill>
                          <a:latin typeface="+mj-lt"/>
                          <a:cs typeface="STIX"/>
                        </a:rPr>
                        <a:t>2.9235</a:t>
                      </a:r>
                      <a:endParaRPr sz="1800" dirty="0">
                        <a:solidFill>
                          <a:srgbClr val="000000"/>
                        </a:solidFill>
                        <a:latin typeface="+mj-lt"/>
                        <a:cs typeface="STIX"/>
                      </a:endParaRPr>
                    </a:p>
                  </a:txBody>
                  <a:tcPr marL="0" marR="0" marT="15875" marB="0"/>
                </a:tc>
                <a:tc>
                  <a:txBody>
                    <a:bodyPr/>
                    <a:lstStyle/>
                    <a:p>
                      <a:pPr marR="76835" algn="ctr">
                        <a:lnSpc>
                          <a:spcPct val="100000"/>
                        </a:lnSpc>
                        <a:spcBef>
                          <a:spcPts val="125"/>
                        </a:spcBef>
                      </a:pPr>
                      <a:r>
                        <a:rPr lang="en-US" sz="1800" dirty="0">
                          <a:solidFill>
                            <a:srgbClr val="000000"/>
                          </a:solidFill>
                          <a:latin typeface="+mj-lt"/>
                          <a:cs typeface="STIX"/>
                        </a:rPr>
                        <a:t>0.1565</a:t>
                      </a:r>
                      <a:endParaRPr sz="1800" dirty="0">
                        <a:solidFill>
                          <a:srgbClr val="000000"/>
                        </a:solidFill>
                        <a:latin typeface="+mj-lt"/>
                        <a:cs typeface="STIX"/>
                      </a:endParaRPr>
                    </a:p>
                  </a:txBody>
                  <a:tcPr marL="0" marR="0" marT="15875" marB="0"/>
                </a:tc>
                <a:tc>
                  <a:txBody>
                    <a:bodyPr/>
                    <a:lstStyle/>
                    <a:p>
                      <a:pPr marL="5080" marR="0" indent="0" algn="ctr" defTabSz="914400" rtl="0" eaLnBrk="1" fontAlgn="auto" latinLnBrk="0" hangingPunct="1">
                        <a:lnSpc>
                          <a:spcPct val="100000"/>
                        </a:lnSpc>
                        <a:spcBef>
                          <a:spcPts val="125"/>
                        </a:spcBef>
                        <a:spcAft>
                          <a:spcPts val="0"/>
                        </a:spcAft>
                        <a:buClrTx/>
                        <a:buSzTx/>
                        <a:buFontTx/>
                        <a:buNone/>
                        <a:tabLst/>
                        <a:defRPr/>
                      </a:pPr>
                      <a:r>
                        <a:rPr lang="en-US" sz="1800" kern="1200" baseline="0" dirty="0">
                          <a:solidFill>
                            <a:srgbClr val="000000"/>
                          </a:solidFill>
                          <a:latin typeface="+mj-lt"/>
                          <a:ea typeface="+mn-ea"/>
                          <a:cs typeface="+mn-cs"/>
                        </a:rPr>
                        <a:t>0.02449225 </a:t>
                      </a:r>
                    </a:p>
                  </a:txBody>
                  <a:tcPr marL="0" marR="0" marT="15875" marB="0"/>
                </a:tc>
                <a:extLst>
                  <a:ext uri="{0D108BD9-81ED-4DB2-BD59-A6C34878D82A}">
                    <a16:rowId xmlns:a16="http://schemas.microsoft.com/office/drawing/2014/main" val="10011"/>
                  </a:ext>
                </a:extLst>
              </a:tr>
              <a:tr h="246379">
                <a:tc>
                  <a:txBody>
                    <a:bodyPr/>
                    <a:lstStyle/>
                    <a:p>
                      <a:pPr marL="12065" algn="ctr">
                        <a:lnSpc>
                          <a:spcPct val="100000"/>
                        </a:lnSpc>
                        <a:spcBef>
                          <a:spcPts val="225"/>
                        </a:spcBef>
                      </a:pPr>
                      <a:r>
                        <a:rPr lang="en-US" sz="1800" b="1" dirty="0">
                          <a:solidFill>
                            <a:srgbClr val="000000"/>
                          </a:solidFill>
                          <a:latin typeface="Roboto Condensed"/>
                          <a:cs typeface="Roboto Condensed"/>
                        </a:rPr>
                        <a:t>22</a:t>
                      </a:r>
                      <a:endParaRPr sz="1800" b="1" dirty="0">
                        <a:solidFill>
                          <a:srgbClr val="000000"/>
                        </a:solidFill>
                        <a:latin typeface="Roboto Condensed"/>
                        <a:cs typeface="Roboto Condensed"/>
                      </a:endParaRPr>
                    </a:p>
                  </a:txBody>
                  <a:tcPr marL="0" marR="0" marT="28575" marB="0"/>
                </a:tc>
                <a:tc>
                  <a:txBody>
                    <a:bodyPr/>
                    <a:lstStyle/>
                    <a:p>
                      <a:pPr marL="11430" algn="ctr">
                        <a:lnSpc>
                          <a:spcPct val="100000"/>
                        </a:lnSpc>
                        <a:spcBef>
                          <a:spcPts val="125"/>
                        </a:spcBef>
                      </a:pPr>
                      <a:r>
                        <a:rPr lang="en-US" sz="1800" dirty="0">
                          <a:solidFill>
                            <a:srgbClr val="000000"/>
                          </a:solidFill>
                          <a:latin typeface="+mj-lt"/>
                          <a:cs typeface="STIX"/>
                        </a:rPr>
                        <a:t>541</a:t>
                      </a:r>
                      <a:endParaRPr sz="1800" dirty="0">
                        <a:solidFill>
                          <a:srgbClr val="000000"/>
                        </a:solidFill>
                        <a:latin typeface="+mj-lt"/>
                        <a:cs typeface="STIX"/>
                      </a:endParaRPr>
                    </a:p>
                  </a:txBody>
                  <a:tcPr marL="0" marR="0" marT="15875" marB="0"/>
                </a:tc>
                <a:tc>
                  <a:txBody>
                    <a:bodyPr/>
                    <a:lstStyle/>
                    <a:p>
                      <a:pPr marL="10795" algn="ctr">
                        <a:lnSpc>
                          <a:spcPct val="100000"/>
                        </a:lnSpc>
                        <a:spcBef>
                          <a:spcPts val="125"/>
                        </a:spcBef>
                      </a:pPr>
                      <a:r>
                        <a:rPr lang="en-US" sz="1800" dirty="0">
                          <a:solidFill>
                            <a:srgbClr val="000000"/>
                          </a:solidFill>
                          <a:latin typeface="+mj-lt"/>
                          <a:cs typeface="STIX"/>
                        </a:rPr>
                        <a:t>568</a:t>
                      </a:r>
                      <a:endParaRPr sz="1800" dirty="0">
                        <a:solidFill>
                          <a:srgbClr val="000000"/>
                        </a:solidFill>
                        <a:latin typeface="+mj-lt"/>
                        <a:cs typeface="STIX"/>
                      </a:endParaRPr>
                    </a:p>
                  </a:txBody>
                  <a:tcPr marL="0" marR="0" marT="15875" marB="0"/>
                </a:tc>
                <a:tc>
                  <a:txBody>
                    <a:bodyPr/>
                    <a:lstStyle/>
                    <a:p>
                      <a:pPr marL="10795" algn="ctr">
                        <a:lnSpc>
                          <a:spcPct val="100000"/>
                        </a:lnSpc>
                        <a:spcBef>
                          <a:spcPts val="125"/>
                        </a:spcBef>
                      </a:pPr>
                      <a:r>
                        <a:rPr lang="en-US" sz="1800" dirty="0">
                          <a:solidFill>
                            <a:srgbClr val="000000"/>
                          </a:solidFill>
                          <a:latin typeface="+mj-lt"/>
                          <a:cs typeface="STIX"/>
                        </a:rPr>
                        <a:t>1109</a:t>
                      </a:r>
                      <a:endParaRPr sz="1800" dirty="0">
                        <a:solidFill>
                          <a:srgbClr val="000000"/>
                        </a:solidFill>
                        <a:latin typeface="+mj-lt"/>
                        <a:cs typeface="STIX"/>
                      </a:endParaRPr>
                    </a:p>
                  </a:txBody>
                  <a:tcPr marL="0" marR="0" marT="15875" marB="0"/>
                </a:tc>
                <a:tc>
                  <a:txBody>
                    <a:bodyPr/>
                    <a:lstStyle/>
                    <a:p>
                      <a:pPr marR="110489" algn="ctr">
                        <a:lnSpc>
                          <a:spcPct val="100000"/>
                        </a:lnSpc>
                        <a:spcBef>
                          <a:spcPts val="125"/>
                        </a:spcBef>
                      </a:pPr>
                      <a:r>
                        <a:rPr lang="en-US" sz="1800" dirty="0">
                          <a:solidFill>
                            <a:srgbClr val="000000"/>
                          </a:solidFill>
                          <a:latin typeface="+mj-lt"/>
                          <a:cs typeface="STIX"/>
                        </a:rPr>
                        <a:t>2.08</a:t>
                      </a:r>
                      <a:endParaRPr sz="1800" dirty="0">
                        <a:solidFill>
                          <a:srgbClr val="000000"/>
                        </a:solidFill>
                        <a:latin typeface="+mj-lt"/>
                        <a:cs typeface="STIX"/>
                      </a:endParaRPr>
                    </a:p>
                  </a:txBody>
                  <a:tcPr marL="0" marR="0" marT="15875" marB="0"/>
                </a:tc>
                <a:tc>
                  <a:txBody>
                    <a:bodyPr/>
                    <a:lstStyle/>
                    <a:p>
                      <a:pPr marR="97790" algn="ctr">
                        <a:lnSpc>
                          <a:spcPct val="100000"/>
                        </a:lnSpc>
                        <a:spcBef>
                          <a:spcPts val="125"/>
                        </a:spcBef>
                      </a:pPr>
                      <a:r>
                        <a:rPr lang="en-US" sz="1800" dirty="0">
                          <a:solidFill>
                            <a:srgbClr val="000000"/>
                          </a:solidFill>
                          <a:latin typeface="+mj-lt"/>
                          <a:cs typeface="STIX"/>
                        </a:rPr>
                        <a:t>2.6022</a:t>
                      </a:r>
                      <a:endParaRPr sz="1800" dirty="0">
                        <a:solidFill>
                          <a:srgbClr val="000000"/>
                        </a:solidFill>
                        <a:latin typeface="+mj-lt"/>
                        <a:cs typeface="STIX"/>
                      </a:endParaRPr>
                    </a:p>
                  </a:txBody>
                  <a:tcPr marL="0" marR="0" marT="15875" marB="0"/>
                </a:tc>
                <a:tc>
                  <a:txBody>
                    <a:bodyPr/>
                    <a:lstStyle/>
                    <a:p>
                      <a:pPr marR="76835" algn="ctr">
                        <a:lnSpc>
                          <a:spcPct val="100000"/>
                        </a:lnSpc>
                        <a:spcBef>
                          <a:spcPts val="125"/>
                        </a:spcBef>
                      </a:pPr>
                      <a:r>
                        <a:rPr lang="en-US" sz="1800" dirty="0">
                          <a:solidFill>
                            <a:srgbClr val="000000"/>
                          </a:solidFill>
                          <a:latin typeface="+mj-lt"/>
                          <a:cs typeface="STIX"/>
                        </a:rPr>
                        <a:t>-0.5222</a:t>
                      </a:r>
                      <a:endParaRPr sz="1800" dirty="0">
                        <a:solidFill>
                          <a:srgbClr val="000000"/>
                        </a:solidFill>
                        <a:latin typeface="+mj-lt"/>
                        <a:cs typeface="STIX"/>
                      </a:endParaRPr>
                    </a:p>
                  </a:txBody>
                  <a:tcPr marL="0" marR="0" marT="15875" marB="0"/>
                </a:tc>
                <a:tc>
                  <a:txBody>
                    <a:bodyPr/>
                    <a:lstStyle/>
                    <a:p>
                      <a:pPr marL="5080" algn="ctr">
                        <a:lnSpc>
                          <a:spcPct val="100000"/>
                        </a:lnSpc>
                        <a:spcBef>
                          <a:spcPts val="125"/>
                        </a:spcBef>
                      </a:pPr>
                      <a:r>
                        <a:rPr lang="en-US" sz="1800" dirty="0">
                          <a:solidFill>
                            <a:srgbClr val="000000"/>
                          </a:solidFill>
                          <a:latin typeface="+mj-lt"/>
                          <a:cs typeface="STIX"/>
                        </a:rPr>
                        <a:t>0.27269284</a:t>
                      </a:r>
                      <a:endParaRPr sz="1800" dirty="0">
                        <a:solidFill>
                          <a:srgbClr val="000000"/>
                        </a:solidFill>
                        <a:latin typeface="+mj-lt"/>
                        <a:cs typeface="STIX"/>
                      </a:endParaRPr>
                    </a:p>
                  </a:txBody>
                  <a:tcPr marL="0" marR="0" marT="15875" marB="0"/>
                </a:tc>
                <a:extLst>
                  <a:ext uri="{0D108BD9-81ED-4DB2-BD59-A6C34878D82A}">
                    <a16:rowId xmlns:a16="http://schemas.microsoft.com/office/drawing/2014/main" val="10012"/>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5.3.1: Using a Least Squares Model to Predict GPA (cont.)</a:t>
            </a:r>
          </a:p>
        </p:txBody>
      </p:sp>
      <p:graphicFrame>
        <p:nvGraphicFramePr>
          <p:cNvPr id="4" name="object 3"/>
          <p:cNvGraphicFramePr>
            <a:graphicFrameLocks noGrp="1"/>
          </p:cNvGraphicFramePr>
          <p:nvPr/>
        </p:nvGraphicFramePr>
        <p:xfrm>
          <a:off x="609600" y="1295400"/>
          <a:ext cx="7924800" cy="3379153"/>
        </p:xfrm>
        <a:graphic>
          <a:graphicData uri="http://schemas.openxmlformats.org/drawingml/2006/table">
            <a:tbl>
              <a:tblPr firstRow="1" bandRow="1">
                <a:tableStyleId>{5C22544A-7EE6-4342-B048-85BDC9FD1C3A}</a:tableStyleId>
              </a:tblPr>
              <a:tblGrid>
                <a:gridCol w="879518">
                  <a:extLst>
                    <a:ext uri="{9D8B030D-6E8A-4147-A177-3AD203B41FA5}">
                      <a16:colId xmlns:a16="http://schemas.microsoft.com/office/drawing/2014/main" val="20000"/>
                    </a:ext>
                  </a:extLst>
                </a:gridCol>
                <a:gridCol w="887503">
                  <a:extLst>
                    <a:ext uri="{9D8B030D-6E8A-4147-A177-3AD203B41FA5}">
                      <a16:colId xmlns:a16="http://schemas.microsoft.com/office/drawing/2014/main" val="20001"/>
                    </a:ext>
                  </a:extLst>
                </a:gridCol>
                <a:gridCol w="723236">
                  <a:extLst>
                    <a:ext uri="{9D8B030D-6E8A-4147-A177-3AD203B41FA5}">
                      <a16:colId xmlns:a16="http://schemas.microsoft.com/office/drawing/2014/main" val="20002"/>
                    </a:ext>
                  </a:extLst>
                </a:gridCol>
                <a:gridCol w="772289">
                  <a:extLst>
                    <a:ext uri="{9D8B030D-6E8A-4147-A177-3AD203B41FA5}">
                      <a16:colId xmlns:a16="http://schemas.microsoft.com/office/drawing/2014/main" val="20003"/>
                    </a:ext>
                  </a:extLst>
                </a:gridCol>
                <a:gridCol w="969640">
                  <a:extLst>
                    <a:ext uri="{9D8B030D-6E8A-4147-A177-3AD203B41FA5}">
                      <a16:colId xmlns:a16="http://schemas.microsoft.com/office/drawing/2014/main" val="20004"/>
                    </a:ext>
                  </a:extLst>
                </a:gridCol>
                <a:gridCol w="1174974">
                  <a:extLst>
                    <a:ext uri="{9D8B030D-6E8A-4147-A177-3AD203B41FA5}">
                      <a16:colId xmlns:a16="http://schemas.microsoft.com/office/drawing/2014/main" val="20005"/>
                    </a:ext>
                  </a:extLst>
                </a:gridCol>
                <a:gridCol w="1113374">
                  <a:extLst>
                    <a:ext uri="{9D8B030D-6E8A-4147-A177-3AD203B41FA5}">
                      <a16:colId xmlns:a16="http://schemas.microsoft.com/office/drawing/2014/main" val="20006"/>
                    </a:ext>
                  </a:extLst>
                </a:gridCol>
                <a:gridCol w="1404266">
                  <a:extLst>
                    <a:ext uri="{9D8B030D-6E8A-4147-A177-3AD203B41FA5}">
                      <a16:colId xmlns:a16="http://schemas.microsoft.com/office/drawing/2014/main" val="20007"/>
                    </a:ext>
                  </a:extLst>
                </a:gridCol>
              </a:tblGrid>
              <a:tr h="364490">
                <a:tc gridSpan="8">
                  <a:txBody>
                    <a:bodyPr/>
                    <a:lstStyle/>
                    <a:p>
                      <a:pPr marL="10795" marR="0"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lt1"/>
                          </a:solidFill>
                          <a:latin typeface="+mn-lt"/>
                          <a:ea typeface="+mn-ea"/>
                          <a:cs typeface="+mn-cs"/>
                        </a:rPr>
                        <a:t>Table 5.3.2 – SAT Scores and Graduating GPA (cont.)</a:t>
                      </a:r>
                    </a:p>
                  </a:txBody>
                  <a:tcPr marL="0" marR="0" marT="3810" marB="0"/>
                </a:tc>
                <a:tc hMerge="1">
                  <a:txBody>
                    <a:bodyPr/>
                    <a:lstStyle/>
                    <a:p>
                      <a:pPr marL="88265">
                        <a:lnSpc>
                          <a:spcPct val="100000"/>
                        </a:lnSpc>
                        <a:spcBef>
                          <a:spcPts val="120"/>
                        </a:spcBef>
                      </a:pPr>
                      <a:endParaRPr sz="1000">
                        <a:latin typeface="Roboto Condensed"/>
                        <a:cs typeface="Roboto Condensed"/>
                      </a:endParaRPr>
                    </a:p>
                  </a:txBody>
                  <a:tcPr marL="0" marR="0" marT="19050" marB="0"/>
                </a:tc>
                <a:tc hMerge="1">
                  <a:txBody>
                    <a:bodyPr/>
                    <a:lstStyle/>
                    <a:p>
                      <a:pPr marL="78105">
                        <a:lnSpc>
                          <a:spcPct val="100000"/>
                        </a:lnSpc>
                        <a:spcBef>
                          <a:spcPts val="120"/>
                        </a:spcBef>
                      </a:pPr>
                      <a:endParaRPr sz="1000">
                        <a:latin typeface="Roboto Condensed"/>
                        <a:cs typeface="Roboto Condensed"/>
                      </a:endParaRPr>
                    </a:p>
                  </a:txBody>
                  <a:tcPr marL="0" marR="0" marT="19050" marB="0"/>
                </a:tc>
                <a:tc hMerge="1">
                  <a:txBody>
                    <a:bodyPr/>
                    <a:lstStyle/>
                    <a:p>
                      <a:pPr marL="95250">
                        <a:lnSpc>
                          <a:spcPct val="100000"/>
                        </a:lnSpc>
                        <a:spcBef>
                          <a:spcPts val="120"/>
                        </a:spcBef>
                      </a:pPr>
                      <a:endParaRPr sz="1000">
                        <a:latin typeface="Roboto Condensed"/>
                        <a:cs typeface="Roboto Condensed"/>
                      </a:endParaRPr>
                    </a:p>
                  </a:txBody>
                  <a:tcPr marL="0" marR="0" marT="19050" marB="0"/>
                </a:tc>
                <a:tc hMerge="1">
                  <a:txBody>
                    <a:bodyPr/>
                    <a:lstStyle/>
                    <a:p>
                      <a:pPr marL="168910" marR="64769" indent="-86995">
                        <a:lnSpc>
                          <a:spcPct val="110000"/>
                        </a:lnSpc>
                        <a:spcBef>
                          <a:spcPts val="30"/>
                        </a:spcBef>
                      </a:pPr>
                      <a:endParaRPr sz="1000">
                        <a:latin typeface="Roboto Condensed"/>
                        <a:cs typeface="Roboto Condensed"/>
                      </a:endParaRPr>
                    </a:p>
                  </a:txBody>
                  <a:tcPr marL="0" marR="0" marT="3810" marB="0"/>
                </a:tc>
                <a:tc hMerge="1">
                  <a:txBody>
                    <a:bodyPr/>
                    <a:lstStyle/>
                    <a:p>
                      <a:pPr marL="226060" marR="67945" indent="-139700">
                        <a:lnSpc>
                          <a:spcPct val="110000"/>
                        </a:lnSpc>
                        <a:spcBef>
                          <a:spcPts val="30"/>
                        </a:spcBef>
                      </a:pPr>
                      <a:endParaRPr sz="1000">
                        <a:latin typeface="Roboto Condensed"/>
                        <a:cs typeface="Roboto Condensed"/>
                      </a:endParaRPr>
                    </a:p>
                  </a:txBody>
                  <a:tcPr marL="0" marR="0" marT="3810" marB="0"/>
                </a:tc>
                <a:tc hMerge="1">
                  <a:txBody>
                    <a:bodyPr/>
                    <a:lstStyle/>
                    <a:p>
                      <a:pPr marL="189230">
                        <a:lnSpc>
                          <a:spcPct val="100000"/>
                        </a:lnSpc>
                      </a:pPr>
                      <a:endParaRPr sz="1000">
                        <a:latin typeface="Roboto Condensed"/>
                        <a:cs typeface="Roboto Condensed"/>
                      </a:endParaRPr>
                    </a:p>
                  </a:txBody>
                  <a:tcPr marL="0" marR="0" marT="3810" marB="0"/>
                </a:tc>
                <a:tc hMerge="1">
                  <a:txBody>
                    <a:bodyPr/>
                    <a:lstStyle/>
                    <a:p>
                      <a:pPr marL="186055" marR="168910" indent="84455">
                        <a:lnSpc>
                          <a:spcPct val="110000"/>
                        </a:lnSpc>
                        <a:spcBef>
                          <a:spcPts val="30"/>
                        </a:spcBef>
                      </a:pPr>
                      <a:endParaRPr sz="1000" dirty="0">
                        <a:latin typeface="Roboto Condensed"/>
                        <a:cs typeface="Roboto Condensed"/>
                      </a:endParaRPr>
                    </a:p>
                  </a:txBody>
                  <a:tcPr marL="0" marR="0" marT="3810" marB="0"/>
                </a:tc>
                <a:extLst>
                  <a:ext uri="{0D108BD9-81ED-4DB2-BD59-A6C34878D82A}">
                    <a16:rowId xmlns:a16="http://schemas.microsoft.com/office/drawing/2014/main" val="10000"/>
                  </a:ext>
                </a:extLst>
              </a:tr>
              <a:tr h="364490">
                <a:tc>
                  <a:txBody>
                    <a:bodyPr/>
                    <a:lstStyle/>
                    <a:p>
                      <a:pPr algn="ctr">
                        <a:lnSpc>
                          <a:spcPct val="100000"/>
                        </a:lnSpc>
                        <a:spcBef>
                          <a:spcPts val="30"/>
                        </a:spcBef>
                      </a:pPr>
                      <a:endParaRPr sz="1800" b="1" dirty="0">
                        <a:solidFill>
                          <a:srgbClr val="000000"/>
                        </a:solidFill>
                      </a:endParaRPr>
                    </a:p>
                    <a:p>
                      <a:pPr marL="10795" algn="ctr">
                        <a:lnSpc>
                          <a:spcPct val="100000"/>
                        </a:lnSpc>
                      </a:pPr>
                      <a:r>
                        <a:rPr sz="1800" b="1" spc="-15" dirty="0">
                          <a:solidFill>
                            <a:srgbClr val="000000"/>
                          </a:solidFill>
                        </a:rPr>
                        <a:t>Student</a:t>
                      </a:r>
                      <a:endParaRPr sz="1800" b="1" dirty="0">
                        <a:solidFill>
                          <a:srgbClr val="000000"/>
                        </a:solidFill>
                        <a:latin typeface="Roboto Condensed"/>
                        <a:cs typeface="Roboto Condensed"/>
                      </a:endParaRPr>
                    </a:p>
                  </a:txBody>
                  <a:tcPr marL="0" marR="0" marT="3810" marB="0"/>
                </a:tc>
                <a:tc>
                  <a:txBody>
                    <a:bodyPr/>
                    <a:lstStyle/>
                    <a:p>
                      <a:pPr marL="151765" algn="ctr">
                        <a:lnSpc>
                          <a:spcPct val="100000"/>
                        </a:lnSpc>
                        <a:spcBef>
                          <a:spcPts val="150"/>
                        </a:spcBef>
                      </a:pPr>
                      <a:r>
                        <a:rPr sz="1800" b="1" spc="-25" dirty="0">
                          <a:solidFill>
                            <a:srgbClr val="000000"/>
                          </a:solidFill>
                        </a:rPr>
                        <a:t>SAT</a:t>
                      </a:r>
                      <a:endParaRPr sz="1800" b="1" dirty="0">
                        <a:solidFill>
                          <a:srgbClr val="000000"/>
                        </a:solidFill>
                      </a:endParaRPr>
                    </a:p>
                    <a:p>
                      <a:pPr marL="88265" algn="ctr">
                        <a:lnSpc>
                          <a:spcPct val="100000"/>
                        </a:lnSpc>
                        <a:spcBef>
                          <a:spcPts val="120"/>
                        </a:spcBef>
                      </a:pPr>
                      <a:r>
                        <a:rPr sz="1800" b="1" spc="-5" dirty="0">
                          <a:solidFill>
                            <a:srgbClr val="000000"/>
                          </a:solidFill>
                        </a:rPr>
                        <a:t>Verbal</a:t>
                      </a:r>
                      <a:endParaRPr sz="1800" b="1" dirty="0">
                        <a:solidFill>
                          <a:srgbClr val="000000"/>
                        </a:solidFill>
                        <a:latin typeface="Roboto Condensed"/>
                        <a:cs typeface="Roboto Condensed"/>
                      </a:endParaRPr>
                    </a:p>
                  </a:txBody>
                  <a:tcPr marL="0" marR="0" marT="19050" marB="0"/>
                </a:tc>
                <a:tc>
                  <a:txBody>
                    <a:bodyPr/>
                    <a:lstStyle/>
                    <a:p>
                      <a:pPr marL="105410" algn="ctr">
                        <a:lnSpc>
                          <a:spcPct val="100000"/>
                        </a:lnSpc>
                        <a:spcBef>
                          <a:spcPts val="150"/>
                        </a:spcBef>
                      </a:pPr>
                      <a:r>
                        <a:rPr sz="1800" b="1" spc="-25" dirty="0">
                          <a:solidFill>
                            <a:srgbClr val="000000"/>
                          </a:solidFill>
                        </a:rPr>
                        <a:t>SAT</a:t>
                      </a:r>
                      <a:endParaRPr sz="1800" b="1" dirty="0">
                        <a:solidFill>
                          <a:srgbClr val="000000"/>
                        </a:solidFill>
                      </a:endParaRPr>
                    </a:p>
                    <a:p>
                      <a:pPr marL="78105" algn="ctr">
                        <a:lnSpc>
                          <a:spcPct val="100000"/>
                        </a:lnSpc>
                        <a:spcBef>
                          <a:spcPts val="120"/>
                        </a:spcBef>
                      </a:pPr>
                      <a:r>
                        <a:rPr sz="1800" b="1" spc="-5" dirty="0">
                          <a:solidFill>
                            <a:srgbClr val="000000"/>
                          </a:solidFill>
                        </a:rPr>
                        <a:t>Math</a:t>
                      </a:r>
                      <a:endParaRPr sz="1800" b="1" dirty="0">
                        <a:solidFill>
                          <a:srgbClr val="000000"/>
                        </a:solidFill>
                        <a:latin typeface="Roboto Condensed"/>
                        <a:cs typeface="Roboto Condensed"/>
                      </a:endParaRPr>
                    </a:p>
                  </a:txBody>
                  <a:tcPr marL="0" marR="0" marT="19050" marB="0"/>
                </a:tc>
                <a:tc>
                  <a:txBody>
                    <a:bodyPr/>
                    <a:lstStyle/>
                    <a:p>
                      <a:pPr marL="118745" algn="ctr">
                        <a:lnSpc>
                          <a:spcPct val="100000"/>
                        </a:lnSpc>
                        <a:spcBef>
                          <a:spcPts val="150"/>
                        </a:spcBef>
                      </a:pPr>
                      <a:r>
                        <a:rPr sz="1800" b="1" spc="-25" dirty="0">
                          <a:solidFill>
                            <a:srgbClr val="000000"/>
                          </a:solidFill>
                        </a:rPr>
                        <a:t>SAT</a:t>
                      </a:r>
                      <a:endParaRPr sz="1800" b="1" dirty="0">
                        <a:solidFill>
                          <a:srgbClr val="000000"/>
                        </a:solidFill>
                      </a:endParaRPr>
                    </a:p>
                    <a:p>
                      <a:pPr marL="95250" algn="ctr">
                        <a:lnSpc>
                          <a:spcPct val="100000"/>
                        </a:lnSpc>
                        <a:spcBef>
                          <a:spcPts val="120"/>
                        </a:spcBef>
                      </a:pPr>
                      <a:r>
                        <a:rPr sz="1800" b="1" spc="-25" dirty="0">
                          <a:solidFill>
                            <a:srgbClr val="000000"/>
                          </a:solidFill>
                        </a:rPr>
                        <a:t>Total</a:t>
                      </a:r>
                      <a:endParaRPr sz="1800" b="1" dirty="0">
                        <a:solidFill>
                          <a:srgbClr val="000000"/>
                        </a:solidFill>
                        <a:latin typeface="Roboto Condensed"/>
                        <a:cs typeface="Roboto Condensed"/>
                      </a:endParaRPr>
                    </a:p>
                  </a:txBody>
                  <a:tcPr marL="0" marR="0" marT="19050" marB="0"/>
                </a:tc>
                <a:tc>
                  <a:txBody>
                    <a:bodyPr/>
                    <a:lstStyle/>
                    <a:p>
                      <a:pPr marL="168910" marR="64769" indent="-86995" algn="ctr">
                        <a:lnSpc>
                          <a:spcPct val="110000"/>
                        </a:lnSpc>
                        <a:spcBef>
                          <a:spcPts val="30"/>
                        </a:spcBef>
                      </a:pPr>
                      <a:r>
                        <a:rPr sz="1800" b="1" spc="-5" dirty="0">
                          <a:solidFill>
                            <a:srgbClr val="000000"/>
                          </a:solidFill>
                        </a:rPr>
                        <a:t>College  </a:t>
                      </a:r>
                      <a:r>
                        <a:rPr sz="1800" b="1" spc="-60" dirty="0">
                          <a:solidFill>
                            <a:srgbClr val="000000"/>
                          </a:solidFill>
                        </a:rPr>
                        <a:t>GPA</a:t>
                      </a:r>
                      <a:endParaRPr sz="1800" b="1" dirty="0">
                        <a:solidFill>
                          <a:srgbClr val="000000"/>
                        </a:solidFill>
                        <a:latin typeface="Roboto Condensed"/>
                        <a:cs typeface="Roboto Condensed"/>
                      </a:endParaRPr>
                    </a:p>
                  </a:txBody>
                  <a:tcPr marL="0" marR="0" marT="3810" marB="0"/>
                </a:tc>
                <a:tc>
                  <a:txBody>
                    <a:bodyPr/>
                    <a:lstStyle/>
                    <a:p>
                      <a:pPr marL="226060" marR="67945" indent="-139700" algn="ctr">
                        <a:lnSpc>
                          <a:spcPct val="110000"/>
                        </a:lnSpc>
                        <a:spcBef>
                          <a:spcPts val="30"/>
                        </a:spcBef>
                      </a:pPr>
                      <a:r>
                        <a:rPr sz="1800" b="1" dirty="0">
                          <a:solidFill>
                            <a:srgbClr val="000000"/>
                          </a:solidFill>
                        </a:rPr>
                        <a:t>P</a:t>
                      </a:r>
                      <a:r>
                        <a:rPr sz="1800" b="1" spc="-10" dirty="0">
                          <a:solidFill>
                            <a:srgbClr val="000000"/>
                          </a:solidFill>
                        </a:rPr>
                        <a:t>r</a:t>
                      </a:r>
                      <a:r>
                        <a:rPr sz="1800" b="1" dirty="0">
                          <a:solidFill>
                            <a:srgbClr val="000000"/>
                          </a:solidFill>
                        </a:rPr>
                        <a:t>edicted  </a:t>
                      </a:r>
                      <a:r>
                        <a:rPr sz="1800" b="1" spc="-60" dirty="0">
                          <a:solidFill>
                            <a:srgbClr val="000000"/>
                          </a:solidFill>
                        </a:rPr>
                        <a:t>GPA</a:t>
                      </a:r>
                      <a:endParaRPr sz="1800" b="1" dirty="0">
                        <a:solidFill>
                          <a:srgbClr val="000000"/>
                        </a:solidFill>
                        <a:latin typeface="Roboto Condensed"/>
                        <a:cs typeface="Roboto Condensed"/>
                      </a:endParaRPr>
                    </a:p>
                  </a:txBody>
                  <a:tcPr marL="0" marR="0" marT="3810" marB="0"/>
                </a:tc>
                <a:tc>
                  <a:txBody>
                    <a:bodyPr/>
                    <a:lstStyle/>
                    <a:p>
                      <a:pPr algn="ctr">
                        <a:lnSpc>
                          <a:spcPct val="100000"/>
                        </a:lnSpc>
                        <a:spcBef>
                          <a:spcPts val="30"/>
                        </a:spcBef>
                      </a:pPr>
                      <a:endParaRPr sz="1800" b="1" dirty="0">
                        <a:solidFill>
                          <a:srgbClr val="000000"/>
                        </a:solidFill>
                      </a:endParaRPr>
                    </a:p>
                    <a:p>
                      <a:pPr marL="189230" algn="ctr">
                        <a:lnSpc>
                          <a:spcPct val="100000"/>
                        </a:lnSpc>
                      </a:pPr>
                      <a:r>
                        <a:rPr sz="1800" b="1" spc="-5" dirty="0">
                          <a:solidFill>
                            <a:srgbClr val="000000"/>
                          </a:solidFill>
                        </a:rPr>
                        <a:t>Error</a:t>
                      </a:r>
                      <a:endParaRPr sz="1800" b="1" dirty="0">
                        <a:solidFill>
                          <a:srgbClr val="000000"/>
                        </a:solidFill>
                        <a:latin typeface="Roboto Condensed"/>
                        <a:cs typeface="Roboto Condensed"/>
                      </a:endParaRPr>
                    </a:p>
                  </a:txBody>
                  <a:tcPr marL="0" marR="0" marT="3810" marB="0"/>
                </a:tc>
                <a:tc>
                  <a:txBody>
                    <a:bodyPr/>
                    <a:lstStyle/>
                    <a:p>
                      <a:pPr marL="186055" marR="168910" indent="84455" algn="ctr">
                        <a:lnSpc>
                          <a:spcPct val="110000"/>
                        </a:lnSpc>
                        <a:spcBef>
                          <a:spcPts val="30"/>
                        </a:spcBef>
                      </a:pPr>
                      <a:r>
                        <a:rPr sz="1800" b="1" spc="-5" dirty="0">
                          <a:solidFill>
                            <a:srgbClr val="000000"/>
                          </a:solidFill>
                        </a:rPr>
                        <a:t>Error  Squa</a:t>
                      </a:r>
                      <a:r>
                        <a:rPr sz="1800" b="1" spc="-10" dirty="0">
                          <a:solidFill>
                            <a:srgbClr val="000000"/>
                          </a:solidFill>
                        </a:rPr>
                        <a:t>r</a:t>
                      </a:r>
                      <a:r>
                        <a:rPr sz="1800" b="1" dirty="0">
                          <a:solidFill>
                            <a:srgbClr val="000000"/>
                          </a:solidFill>
                        </a:rPr>
                        <a:t>ed</a:t>
                      </a:r>
                      <a:endParaRPr sz="1800" b="1" dirty="0">
                        <a:solidFill>
                          <a:srgbClr val="000000"/>
                        </a:solidFill>
                        <a:latin typeface="Roboto Condensed"/>
                        <a:cs typeface="Roboto Condensed"/>
                      </a:endParaRPr>
                    </a:p>
                  </a:txBody>
                  <a:tcPr marL="0" marR="0" marT="3810" marB="0"/>
                </a:tc>
                <a:extLst>
                  <a:ext uri="{0D108BD9-81ED-4DB2-BD59-A6C34878D82A}">
                    <a16:rowId xmlns:a16="http://schemas.microsoft.com/office/drawing/2014/main" val="10001"/>
                  </a:ext>
                </a:extLst>
              </a:tr>
              <a:tr h="206375">
                <a:tc>
                  <a:txBody>
                    <a:bodyPr/>
                    <a:lstStyle/>
                    <a:p>
                      <a:pPr marL="12065" algn="ctr">
                        <a:lnSpc>
                          <a:spcPct val="100000"/>
                        </a:lnSpc>
                        <a:spcBef>
                          <a:spcPts val="225"/>
                        </a:spcBef>
                      </a:pPr>
                      <a:r>
                        <a:rPr sz="1800" b="1" dirty="0">
                          <a:solidFill>
                            <a:srgbClr val="000000"/>
                          </a:solidFill>
                        </a:rPr>
                        <a:t>23</a:t>
                      </a:r>
                      <a:endParaRPr sz="1800" b="1" dirty="0">
                        <a:solidFill>
                          <a:srgbClr val="000000"/>
                        </a:solidFill>
                        <a:latin typeface="Roboto Condensed"/>
                        <a:cs typeface="Roboto Condensed"/>
                      </a:endParaRPr>
                    </a:p>
                  </a:txBody>
                  <a:tcPr marL="0" marR="0" marT="28575" marB="0"/>
                </a:tc>
                <a:tc>
                  <a:txBody>
                    <a:bodyPr/>
                    <a:lstStyle/>
                    <a:p>
                      <a:pPr marL="11430" algn="ctr">
                        <a:lnSpc>
                          <a:spcPct val="100000"/>
                        </a:lnSpc>
                        <a:spcBef>
                          <a:spcPts val="125"/>
                        </a:spcBef>
                      </a:pPr>
                      <a:r>
                        <a:rPr sz="1800" dirty="0">
                          <a:solidFill>
                            <a:srgbClr val="000000"/>
                          </a:solidFill>
                        </a:rPr>
                        <a:t>642</a:t>
                      </a:r>
                      <a:endParaRPr sz="1800" dirty="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660</a:t>
                      </a:r>
                      <a:endParaRPr sz="1800" dirty="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1302</a:t>
                      </a:r>
                      <a:endParaRPr sz="1800" dirty="0">
                        <a:solidFill>
                          <a:srgbClr val="000000"/>
                        </a:solidFill>
                        <a:latin typeface="STIX"/>
                        <a:cs typeface="STIX"/>
                      </a:endParaRPr>
                    </a:p>
                  </a:txBody>
                  <a:tcPr marL="0" marR="0" marT="15875" marB="0"/>
                </a:tc>
                <a:tc>
                  <a:txBody>
                    <a:bodyPr/>
                    <a:lstStyle/>
                    <a:p>
                      <a:pPr marR="110489" algn="ctr">
                        <a:lnSpc>
                          <a:spcPct val="100000"/>
                        </a:lnSpc>
                        <a:spcBef>
                          <a:spcPts val="125"/>
                        </a:spcBef>
                      </a:pPr>
                      <a:r>
                        <a:rPr sz="1800" dirty="0">
                          <a:solidFill>
                            <a:srgbClr val="000000"/>
                          </a:solidFill>
                        </a:rPr>
                        <a:t>3.39</a:t>
                      </a:r>
                      <a:endParaRPr sz="1800">
                        <a:solidFill>
                          <a:srgbClr val="000000"/>
                        </a:solidFill>
                        <a:latin typeface="STIX"/>
                        <a:cs typeface="STIX"/>
                      </a:endParaRPr>
                    </a:p>
                  </a:txBody>
                  <a:tcPr marL="0" marR="0" marT="15875" marB="0"/>
                </a:tc>
                <a:tc>
                  <a:txBody>
                    <a:bodyPr/>
                    <a:lstStyle/>
                    <a:p>
                      <a:pPr marR="97790" algn="ctr">
                        <a:lnSpc>
                          <a:spcPct val="100000"/>
                        </a:lnSpc>
                        <a:spcBef>
                          <a:spcPts val="125"/>
                        </a:spcBef>
                      </a:pPr>
                      <a:r>
                        <a:rPr sz="1800" dirty="0">
                          <a:solidFill>
                            <a:srgbClr val="000000"/>
                          </a:solidFill>
                        </a:rPr>
                        <a:t>3.0075</a:t>
                      </a:r>
                      <a:endParaRPr sz="1800">
                        <a:solidFill>
                          <a:srgbClr val="000000"/>
                        </a:solidFill>
                        <a:latin typeface="STIX"/>
                        <a:cs typeface="STIX"/>
                      </a:endParaRPr>
                    </a:p>
                  </a:txBody>
                  <a:tcPr marL="0" marR="0" marT="15875" marB="0"/>
                </a:tc>
                <a:tc>
                  <a:txBody>
                    <a:bodyPr/>
                    <a:lstStyle/>
                    <a:p>
                      <a:pPr marR="76835" algn="ctr">
                        <a:lnSpc>
                          <a:spcPct val="100000"/>
                        </a:lnSpc>
                        <a:spcBef>
                          <a:spcPts val="125"/>
                        </a:spcBef>
                      </a:pPr>
                      <a:r>
                        <a:rPr sz="1800" dirty="0">
                          <a:solidFill>
                            <a:srgbClr val="000000"/>
                          </a:solidFill>
                        </a:rPr>
                        <a:t>0.3825</a:t>
                      </a:r>
                      <a:endParaRPr sz="1800" dirty="0">
                        <a:solidFill>
                          <a:srgbClr val="000000"/>
                        </a:solidFill>
                        <a:latin typeface="STIX"/>
                        <a:cs typeface="STIX"/>
                      </a:endParaRPr>
                    </a:p>
                  </a:txBody>
                  <a:tcPr marL="0" marR="0" marT="15875" marB="0"/>
                </a:tc>
                <a:tc>
                  <a:txBody>
                    <a:bodyPr/>
                    <a:lstStyle/>
                    <a:p>
                      <a:pPr marL="5080" algn="ctr">
                        <a:lnSpc>
                          <a:spcPct val="100000"/>
                        </a:lnSpc>
                        <a:spcBef>
                          <a:spcPts val="125"/>
                        </a:spcBef>
                      </a:pPr>
                      <a:r>
                        <a:rPr sz="1800" dirty="0">
                          <a:solidFill>
                            <a:srgbClr val="000000"/>
                          </a:solidFill>
                        </a:rPr>
                        <a:t>0.14630625</a:t>
                      </a:r>
                      <a:endParaRPr sz="1800" dirty="0">
                        <a:solidFill>
                          <a:srgbClr val="000000"/>
                        </a:solidFill>
                        <a:latin typeface="STIX"/>
                        <a:cs typeface="STIX"/>
                      </a:endParaRPr>
                    </a:p>
                  </a:txBody>
                  <a:tcPr marL="0" marR="0" marT="15875" marB="0"/>
                </a:tc>
                <a:extLst>
                  <a:ext uri="{0D108BD9-81ED-4DB2-BD59-A6C34878D82A}">
                    <a16:rowId xmlns:a16="http://schemas.microsoft.com/office/drawing/2014/main" val="10002"/>
                  </a:ext>
                </a:extLst>
              </a:tr>
              <a:tr h="206375">
                <a:tc>
                  <a:txBody>
                    <a:bodyPr/>
                    <a:lstStyle/>
                    <a:p>
                      <a:pPr marL="12065" algn="ctr">
                        <a:lnSpc>
                          <a:spcPct val="100000"/>
                        </a:lnSpc>
                        <a:spcBef>
                          <a:spcPts val="225"/>
                        </a:spcBef>
                      </a:pPr>
                      <a:r>
                        <a:rPr sz="1800" b="1" dirty="0">
                          <a:solidFill>
                            <a:srgbClr val="000000"/>
                          </a:solidFill>
                        </a:rPr>
                        <a:t>24</a:t>
                      </a:r>
                      <a:endParaRPr sz="1800" b="1" dirty="0">
                        <a:solidFill>
                          <a:srgbClr val="000000"/>
                        </a:solidFill>
                        <a:latin typeface="Roboto Condensed"/>
                        <a:cs typeface="Roboto Condensed"/>
                      </a:endParaRPr>
                    </a:p>
                  </a:txBody>
                  <a:tcPr marL="0" marR="0" marT="28575" marB="0"/>
                </a:tc>
                <a:tc>
                  <a:txBody>
                    <a:bodyPr/>
                    <a:lstStyle/>
                    <a:p>
                      <a:pPr marL="11430" algn="ctr">
                        <a:lnSpc>
                          <a:spcPct val="100000"/>
                        </a:lnSpc>
                        <a:spcBef>
                          <a:spcPts val="125"/>
                        </a:spcBef>
                      </a:pPr>
                      <a:r>
                        <a:rPr sz="1800" dirty="0">
                          <a:solidFill>
                            <a:srgbClr val="000000"/>
                          </a:solidFill>
                        </a:rPr>
                        <a:t>542</a:t>
                      </a:r>
                      <a:endParaRPr sz="1800" dirty="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554</a:t>
                      </a:r>
                      <a:endParaRPr sz="1800" dirty="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1096</a:t>
                      </a:r>
                      <a:endParaRPr sz="1800" dirty="0">
                        <a:solidFill>
                          <a:srgbClr val="000000"/>
                        </a:solidFill>
                        <a:latin typeface="STIX"/>
                        <a:cs typeface="STIX"/>
                      </a:endParaRPr>
                    </a:p>
                  </a:txBody>
                  <a:tcPr marL="0" marR="0" marT="15875" marB="0"/>
                </a:tc>
                <a:tc>
                  <a:txBody>
                    <a:bodyPr/>
                    <a:lstStyle/>
                    <a:p>
                      <a:pPr marR="110489" algn="ctr">
                        <a:lnSpc>
                          <a:spcPct val="100000"/>
                        </a:lnSpc>
                        <a:spcBef>
                          <a:spcPts val="125"/>
                        </a:spcBef>
                      </a:pPr>
                      <a:r>
                        <a:rPr sz="1800" dirty="0">
                          <a:solidFill>
                            <a:srgbClr val="000000"/>
                          </a:solidFill>
                        </a:rPr>
                        <a:t>2.34</a:t>
                      </a:r>
                      <a:endParaRPr sz="1800" dirty="0">
                        <a:solidFill>
                          <a:srgbClr val="000000"/>
                        </a:solidFill>
                        <a:latin typeface="STIX"/>
                        <a:cs typeface="STIX"/>
                      </a:endParaRPr>
                    </a:p>
                  </a:txBody>
                  <a:tcPr marL="0" marR="0" marT="15875" marB="0"/>
                </a:tc>
                <a:tc>
                  <a:txBody>
                    <a:bodyPr/>
                    <a:lstStyle/>
                    <a:p>
                      <a:pPr marR="97790" algn="ctr">
                        <a:lnSpc>
                          <a:spcPct val="100000"/>
                        </a:lnSpc>
                        <a:spcBef>
                          <a:spcPts val="125"/>
                        </a:spcBef>
                      </a:pPr>
                      <a:r>
                        <a:rPr sz="1800" dirty="0">
                          <a:solidFill>
                            <a:srgbClr val="000000"/>
                          </a:solidFill>
                        </a:rPr>
                        <a:t>2.5749</a:t>
                      </a:r>
                      <a:endParaRPr sz="1800">
                        <a:solidFill>
                          <a:srgbClr val="000000"/>
                        </a:solidFill>
                        <a:latin typeface="STIX"/>
                        <a:cs typeface="STIX"/>
                      </a:endParaRPr>
                    </a:p>
                  </a:txBody>
                  <a:tcPr marL="0" marR="0" marT="15875" marB="0"/>
                </a:tc>
                <a:tc>
                  <a:txBody>
                    <a:bodyPr/>
                    <a:lstStyle/>
                    <a:p>
                      <a:pPr marR="76200" algn="ctr">
                        <a:lnSpc>
                          <a:spcPct val="100000"/>
                        </a:lnSpc>
                        <a:spcBef>
                          <a:spcPts val="125"/>
                        </a:spcBef>
                      </a:pPr>
                      <a:r>
                        <a:rPr sz="1800" spc="-5" dirty="0">
                          <a:solidFill>
                            <a:srgbClr val="000000"/>
                          </a:solidFill>
                        </a:rPr>
                        <a:t>−</a:t>
                      </a:r>
                      <a:r>
                        <a:rPr sz="1800" dirty="0">
                          <a:solidFill>
                            <a:srgbClr val="000000"/>
                          </a:solidFill>
                        </a:rPr>
                        <a:t>0.2349</a:t>
                      </a:r>
                      <a:endParaRPr sz="1800">
                        <a:solidFill>
                          <a:srgbClr val="000000"/>
                        </a:solidFill>
                        <a:latin typeface="STIX"/>
                        <a:cs typeface="STIX"/>
                      </a:endParaRPr>
                    </a:p>
                  </a:txBody>
                  <a:tcPr marL="0" marR="0" marT="15875" marB="0"/>
                </a:tc>
                <a:tc>
                  <a:txBody>
                    <a:bodyPr/>
                    <a:lstStyle/>
                    <a:p>
                      <a:pPr marL="5080" algn="ctr">
                        <a:lnSpc>
                          <a:spcPct val="100000"/>
                        </a:lnSpc>
                        <a:spcBef>
                          <a:spcPts val="125"/>
                        </a:spcBef>
                      </a:pPr>
                      <a:r>
                        <a:rPr sz="1800" dirty="0">
                          <a:solidFill>
                            <a:srgbClr val="000000"/>
                          </a:solidFill>
                        </a:rPr>
                        <a:t>0.05517801</a:t>
                      </a:r>
                      <a:endParaRPr sz="1800">
                        <a:solidFill>
                          <a:srgbClr val="000000"/>
                        </a:solidFill>
                        <a:latin typeface="STIX"/>
                        <a:cs typeface="STIX"/>
                      </a:endParaRPr>
                    </a:p>
                  </a:txBody>
                  <a:tcPr marL="0" marR="0" marT="15875" marB="0"/>
                </a:tc>
                <a:extLst>
                  <a:ext uri="{0D108BD9-81ED-4DB2-BD59-A6C34878D82A}">
                    <a16:rowId xmlns:a16="http://schemas.microsoft.com/office/drawing/2014/main" val="10003"/>
                  </a:ext>
                </a:extLst>
              </a:tr>
              <a:tr h="206375">
                <a:tc>
                  <a:txBody>
                    <a:bodyPr/>
                    <a:lstStyle/>
                    <a:p>
                      <a:pPr marL="12065" algn="ctr">
                        <a:lnSpc>
                          <a:spcPct val="100000"/>
                        </a:lnSpc>
                        <a:spcBef>
                          <a:spcPts val="225"/>
                        </a:spcBef>
                      </a:pPr>
                      <a:r>
                        <a:rPr sz="1800" b="1" dirty="0">
                          <a:solidFill>
                            <a:srgbClr val="000000"/>
                          </a:solidFill>
                        </a:rPr>
                        <a:t>25</a:t>
                      </a:r>
                      <a:endParaRPr sz="1800" b="1">
                        <a:solidFill>
                          <a:srgbClr val="000000"/>
                        </a:solidFill>
                        <a:latin typeface="Roboto Condensed"/>
                        <a:cs typeface="Roboto Condensed"/>
                      </a:endParaRPr>
                    </a:p>
                  </a:txBody>
                  <a:tcPr marL="0" marR="0" marT="28575" marB="0"/>
                </a:tc>
                <a:tc>
                  <a:txBody>
                    <a:bodyPr/>
                    <a:lstStyle/>
                    <a:p>
                      <a:pPr marL="11430" algn="ctr">
                        <a:lnSpc>
                          <a:spcPct val="100000"/>
                        </a:lnSpc>
                        <a:spcBef>
                          <a:spcPts val="125"/>
                        </a:spcBef>
                      </a:pPr>
                      <a:r>
                        <a:rPr sz="1800" dirty="0">
                          <a:solidFill>
                            <a:srgbClr val="000000"/>
                          </a:solidFill>
                        </a:rPr>
                        <a:t>593</a:t>
                      </a:r>
                      <a:endParaRPr sz="1800" dirty="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664</a:t>
                      </a:r>
                      <a:endParaRPr sz="1800" dirty="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1257</a:t>
                      </a:r>
                      <a:endParaRPr sz="1800" dirty="0">
                        <a:solidFill>
                          <a:srgbClr val="000000"/>
                        </a:solidFill>
                        <a:latin typeface="STIX"/>
                        <a:cs typeface="STIX"/>
                      </a:endParaRPr>
                    </a:p>
                  </a:txBody>
                  <a:tcPr marL="0" marR="0" marT="15875" marB="0"/>
                </a:tc>
                <a:tc>
                  <a:txBody>
                    <a:bodyPr/>
                    <a:lstStyle/>
                    <a:p>
                      <a:pPr marR="110489" algn="ctr">
                        <a:lnSpc>
                          <a:spcPct val="100000"/>
                        </a:lnSpc>
                        <a:spcBef>
                          <a:spcPts val="125"/>
                        </a:spcBef>
                      </a:pPr>
                      <a:r>
                        <a:rPr sz="1800" dirty="0">
                          <a:solidFill>
                            <a:srgbClr val="000000"/>
                          </a:solidFill>
                        </a:rPr>
                        <a:t>2.35</a:t>
                      </a:r>
                      <a:endParaRPr sz="1800" dirty="0">
                        <a:solidFill>
                          <a:srgbClr val="000000"/>
                        </a:solidFill>
                        <a:latin typeface="STIX"/>
                        <a:cs typeface="STIX"/>
                      </a:endParaRPr>
                    </a:p>
                  </a:txBody>
                  <a:tcPr marL="0" marR="0" marT="15875" marB="0"/>
                </a:tc>
                <a:tc>
                  <a:txBody>
                    <a:bodyPr/>
                    <a:lstStyle/>
                    <a:p>
                      <a:pPr marR="97790" algn="ctr">
                        <a:lnSpc>
                          <a:spcPct val="100000"/>
                        </a:lnSpc>
                        <a:spcBef>
                          <a:spcPts val="125"/>
                        </a:spcBef>
                      </a:pPr>
                      <a:r>
                        <a:rPr sz="1800" dirty="0">
                          <a:solidFill>
                            <a:srgbClr val="000000"/>
                          </a:solidFill>
                        </a:rPr>
                        <a:t>2.9130</a:t>
                      </a:r>
                      <a:endParaRPr sz="1800" dirty="0">
                        <a:solidFill>
                          <a:srgbClr val="000000"/>
                        </a:solidFill>
                        <a:latin typeface="STIX"/>
                        <a:cs typeface="STIX"/>
                      </a:endParaRPr>
                    </a:p>
                  </a:txBody>
                  <a:tcPr marL="0" marR="0" marT="15875" marB="0"/>
                </a:tc>
                <a:tc>
                  <a:txBody>
                    <a:bodyPr/>
                    <a:lstStyle/>
                    <a:p>
                      <a:pPr marR="76200" algn="ctr">
                        <a:lnSpc>
                          <a:spcPct val="100000"/>
                        </a:lnSpc>
                        <a:spcBef>
                          <a:spcPts val="125"/>
                        </a:spcBef>
                      </a:pPr>
                      <a:r>
                        <a:rPr sz="1800" spc="-5" dirty="0">
                          <a:solidFill>
                            <a:srgbClr val="000000"/>
                          </a:solidFill>
                        </a:rPr>
                        <a:t>−</a:t>
                      </a:r>
                      <a:r>
                        <a:rPr sz="1800" dirty="0">
                          <a:solidFill>
                            <a:srgbClr val="000000"/>
                          </a:solidFill>
                        </a:rPr>
                        <a:t>0.5630</a:t>
                      </a:r>
                      <a:endParaRPr sz="1800">
                        <a:solidFill>
                          <a:srgbClr val="000000"/>
                        </a:solidFill>
                        <a:latin typeface="STIX"/>
                        <a:cs typeface="STIX"/>
                      </a:endParaRPr>
                    </a:p>
                  </a:txBody>
                  <a:tcPr marL="0" marR="0" marT="15875" marB="0"/>
                </a:tc>
                <a:tc>
                  <a:txBody>
                    <a:bodyPr/>
                    <a:lstStyle/>
                    <a:p>
                      <a:pPr marL="5080" algn="ctr">
                        <a:lnSpc>
                          <a:spcPct val="100000"/>
                        </a:lnSpc>
                        <a:spcBef>
                          <a:spcPts val="125"/>
                        </a:spcBef>
                      </a:pPr>
                      <a:r>
                        <a:rPr sz="1800" dirty="0">
                          <a:solidFill>
                            <a:srgbClr val="000000"/>
                          </a:solidFill>
                        </a:rPr>
                        <a:t>0.31696900</a:t>
                      </a:r>
                      <a:endParaRPr sz="1800">
                        <a:solidFill>
                          <a:srgbClr val="000000"/>
                        </a:solidFill>
                        <a:latin typeface="STIX"/>
                        <a:cs typeface="STIX"/>
                      </a:endParaRPr>
                    </a:p>
                  </a:txBody>
                  <a:tcPr marL="0" marR="0" marT="15875" marB="0"/>
                </a:tc>
                <a:extLst>
                  <a:ext uri="{0D108BD9-81ED-4DB2-BD59-A6C34878D82A}">
                    <a16:rowId xmlns:a16="http://schemas.microsoft.com/office/drawing/2014/main" val="10004"/>
                  </a:ext>
                </a:extLst>
              </a:tr>
              <a:tr h="206375">
                <a:tc>
                  <a:txBody>
                    <a:bodyPr/>
                    <a:lstStyle/>
                    <a:p>
                      <a:pPr marL="12065" algn="ctr">
                        <a:lnSpc>
                          <a:spcPct val="100000"/>
                        </a:lnSpc>
                        <a:spcBef>
                          <a:spcPts val="225"/>
                        </a:spcBef>
                      </a:pPr>
                      <a:r>
                        <a:rPr sz="1800" b="1" dirty="0">
                          <a:solidFill>
                            <a:srgbClr val="000000"/>
                          </a:solidFill>
                        </a:rPr>
                        <a:t>26</a:t>
                      </a:r>
                      <a:endParaRPr sz="1800" b="1">
                        <a:solidFill>
                          <a:srgbClr val="000000"/>
                        </a:solidFill>
                        <a:latin typeface="Roboto Condensed"/>
                        <a:cs typeface="Roboto Condensed"/>
                      </a:endParaRPr>
                    </a:p>
                  </a:txBody>
                  <a:tcPr marL="0" marR="0" marT="28575" marB="0"/>
                </a:tc>
                <a:tc>
                  <a:txBody>
                    <a:bodyPr/>
                    <a:lstStyle/>
                    <a:p>
                      <a:pPr marL="11430" algn="ctr">
                        <a:lnSpc>
                          <a:spcPct val="100000"/>
                        </a:lnSpc>
                        <a:spcBef>
                          <a:spcPts val="125"/>
                        </a:spcBef>
                      </a:pPr>
                      <a:r>
                        <a:rPr sz="1800" dirty="0">
                          <a:solidFill>
                            <a:srgbClr val="000000"/>
                          </a:solidFill>
                        </a:rPr>
                        <a:t>643</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571</a:t>
                      </a:r>
                      <a:endParaRPr sz="1800" dirty="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1214</a:t>
                      </a:r>
                      <a:endParaRPr sz="1800" dirty="0">
                        <a:solidFill>
                          <a:srgbClr val="000000"/>
                        </a:solidFill>
                        <a:latin typeface="STIX"/>
                        <a:cs typeface="STIX"/>
                      </a:endParaRPr>
                    </a:p>
                  </a:txBody>
                  <a:tcPr marL="0" marR="0" marT="15875" marB="0"/>
                </a:tc>
                <a:tc>
                  <a:txBody>
                    <a:bodyPr/>
                    <a:lstStyle/>
                    <a:p>
                      <a:pPr marR="110489" algn="ctr">
                        <a:lnSpc>
                          <a:spcPct val="100000"/>
                        </a:lnSpc>
                        <a:spcBef>
                          <a:spcPts val="125"/>
                        </a:spcBef>
                      </a:pPr>
                      <a:r>
                        <a:rPr sz="1800" dirty="0">
                          <a:solidFill>
                            <a:srgbClr val="000000"/>
                          </a:solidFill>
                        </a:rPr>
                        <a:t>2.40</a:t>
                      </a:r>
                      <a:endParaRPr sz="1800" dirty="0">
                        <a:solidFill>
                          <a:srgbClr val="000000"/>
                        </a:solidFill>
                        <a:latin typeface="STIX"/>
                        <a:cs typeface="STIX"/>
                      </a:endParaRPr>
                    </a:p>
                  </a:txBody>
                  <a:tcPr marL="0" marR="0" marT="15875" marB="0"/>
                </a:tc>
                <a:tc>
                  <a:txBody>
                    <a:bodyPr/>
                    <a:lstStyle/>
                    <a:p>
                      <a:pPr marR="97790" algn="ctr">
                        <a:lnSpc>
                          <a:spcPct val="100000"/>
                        </a:lnSpc>
                        <a:spcBef>
                          <a:spcPts val="125"/>
                        </a:spcBef>
                      </a:pPr>
                      <a:r>
                        <a:rPr sz="1800" dirty="0">
                          <a:solidFill>
                            <a:srgbClr val="000000"/>
                          </a:solidFill>
                        </a:rPr>
                        <a:t>2.8227</a:t>
                      </a:r>
                      <a:endParaRPr sz="1800" dirty="0">
                        <a:solidFill>
                          <a:srgbClr val="000000"/>
                        </a:solidFill>
                        <a:latin typeface="STIX"/>
                        <a:cs typeface="STIX"/>
                      </a:endParaRPr>
                    </a:p>
                  </a:txBody>
                  <a:tcPr marL="0" marR="0" marT="15875" marB="0"/>
                </a:tc>
                <a:tc>
                  <a:txBody>
                    <a:bodyPr/>
                    <a:lstStyle/>
                    <a:p>
                      <a:pPr marR="76200" algn="ctr">
                        <a:lnSpc>
                          <a:spcPct val="100000"/>
                        </a:lnSpc>
                        <a:spcBef>
                          <a:spcPts val="125"/>
                        </a:spcBef>
                      </a:pPr>
                      <a:r>
                        <a:rPr sz="1800" spc="-5" dirty="0">
                          <a:solidFill>
                            <a:srgbClr val="000000"/>
                          </a:solidFill>
                        </a:rPr>
                        <a:t>−</a:t>
                      </a:r>
                      <a:r>
                        <a:rPr sz="1800" dirty="0">
                          <a:solidFill>
                            <a:srgbClr val="000000"/>
                          </a:solidFill>
                        </a:rPr>
                        <a:t>0.4227</a:t>
                      </a:r>
                      <a:endParaRPr sz="1800" dirty="0">
                        <a:solidFill>
                          <a:srgbClr val="000000"/>
                        </a:solidFill>
                        <a:latin typeface="STIX"/>
                        <a:cs typeface="STIX"/>
                      </a:endParaRPr>
                    </a:p>
                  </a:txBody>
                  <a:tcPr marL="0" marR="0" marT="15875" marB="0"/>
                </a:tc>
                <a:tc>
                  <a:txBody>
                    <a:bodyPr/>
                    <a:lstStyle/>
                    <a:p>
                      <a:pPr marL="5080" algn="ctr">
                        <a:lnSpc>
                          <a:spcPct val="100000"/>
                        </a:lnSpc>
                        <a:spcBef>
                          <a:spcPts val="125"/>
                        </a:spcBef>
                      </a:pPr>
                      <a:r>
                        <a:rPr sz="1800" dirty="0">
                          <a:solidFill>
                            <a:srgbClr val="000000"/>
                          </a:solidFill>
                        </a:rPr>
                        <a:t>0.17867529</a:t>
                      </a:r>
                      <a:endParaRPr sz="1800">
                        <a:solidFill>
                          <a:srgbClr val="000000"/>
                        </a:solidFill>
                        <a:latin typeface="STIX"/>
                        <a:cs typeface="STIX"/>
                      </a:endParaRPr>
                    </a:p>
                  </a:txBody>
                  <a:tcPr marL="0" marR="0" marT="15875" marB="0"/>
                </a:tc>
                <a:extLst>
                  <a:ext uri="{0D108BD9-81ED-4DB2-BD59-A6C34878D82A}">
                    <a16:rowId xmlns:a16="http://schemas.microsoft.com/office/drawing/2014/main" val="10005"/>
                  </a:ext>
                </a:extLst>
              </a:tr>
              <a:tr h="206375">
                <a:tc>
                  <a:txBody>
                    <a:bodyPr/>
                    <a:lstStyle/>
                    <a:p>
                      <a:pPr marL="12065" algn="ctr">
                        <a:lnSpc>
                          <a:spcPct val="100000"/>
                        </a:lnSpc>
                        <a:spcBef>
                          <a:spcPts val="225"/>
                        </a:spcBef>
                      </a:pPr>
                      <a:r>
                        <a:rPr sz="1800" b="1" dirty="0">
                          <a:solidFill>
                            <a:srgbClr val="000000"/>
                          </a:solidFill>
                        </a:rPr>
                        <a:t>27</a:t>
                      </a:r>
                      <a:endParaRPr sz="1800" b="1">
                        <a:solidFill>
                          <a:srgbClr val="000000"/>
                        </a:solidFill>
                        <a:latin typeface="Roboto Condensed"/>
                        <a:cs typeface="Roboto Condensed"/>
                      </a:endParaRPr>
                    </a:p>
                  </a:txBody>
                  <a:tcPr marL="0" marR="0" marT="28575" marB="0"/>
                </a:tc>
                <a:tc>
                  <a:txBody>
                    <a:bodyPr/>
                    <a:lstStyle/>
                    <a:p>
                      <a:pPr marL="11430" algn="ctr">
                        <a:lnSpc>
                          <a:spcPct val="100000"/>
                        </a:lnSpc>
                        <a:spcBef>
                          <a:spcPts val="125"/>
                        </a:spcBef>
                      </a:pPr>
                      <a:r>
                        <a:rPr sz="1800" dirty="0">
                          <a:solidFill>
                            <a:srgbClr val="000000"/>
                          </a:solidFill>
                        </a:rPr>
                        <a:t>548</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573</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1121</a:t>
                      </a:r>
                      <a:endParaRPr sz="1800" dirty="0">
                        <a:solidFill>
                          <a:srgbClr val="000000"/>
                        </a:solidFill>
                        <a:latin typeface="STIX"/>
                        <a:cs typeface="STIX"/>
                      </a:endParaRPr>
                    </a:p>
                  </a:txBody>
                  <a:tcPr marL="0" marR="0" marT="15875" marB="0"/>
                </a:tc>
                <a:tc>
                  <a:txBody>
                    <a:bodyPr/>
                    <a:lstStyle/>
                    <a:p>
                      <a:pPr marR="110489" algn="ctr">
                        <a:lnSpc>
                          <a:spcPct val="100000"/>
                        </a:lnSpc>
                        <a:spcBef>
                          <a:spcPts val="125"/>
                        </a:spcBef>
                      </a:pPr>
                      <a:r>
                        <a:rPr sz="1800" dirty="0">
                          <a:solidFill>
                            <a:srgbClr val="000000"/>
                          </a:solidFill>
                        </a:rPr>
                        <a:t>3.20</a:t>
                      </a:r>
                      <a:endParaRPr sz="1800" dirty="0">
                        <a:solidFill>
                          <a:srgbClr val="000000"/>
                        </a:solidFill>
                        <a:latin typeface="STIX"/>
                        <a:cs typeface="STIX"/>
                      </a:endParaRPr>
                    </a:p>
                  </a:txBody>
                  <a:tcPr marL="0" marR="0" marT="15875" marB="0"/>
                </a:tc>
                <a:tc>
                  <a:txBody>
                    <a:bodyPr/>
                    <a:lstStyle/>
                    <a:p>
                      <a:pPr marR="97790" algn="ctr">
                        <a:lnSpc>
                          <a:spcPct val="100000"/>
                        </a:lnSpc>
                        <a:spcBef>
                          <a:spcPts val="125"/>
                        </a:spcBef>
                      </a:pPr>
                      <a:r>
                        <a:rPr sz="1800" dirty="0">
                          <a:solidFill>
                            <a:srgbClr val="000000"/>
                          </a:solidFill>
                        </a:rPr>
                        <a:t>2.6274</a:t>
                      </a:r>
                      <a:endParaRPr sz="1800" dirty="0">
                        <a:solidFill>
                          <a:srgbClr val="000000"/>
                        </a:solidFill>
                        <a:latin typeface="STIX"/>
                        <a:cs typeface="STIX"/>
                      </a:endParaRPr>
                    </a:p>
                  </a:txBody>
                  <a:tcPr marL="0" marR="0" marT="15875" marB="0"/>
                </a:tc>
                <a:tc>
                  <a:txBody>
                    <a:bodyPr/>
                    <a:lstStyle/>
                    <a:p>
                      <a:pPr marR="76835" algn="ctr">
                        <a:lnSpc>
                          <a:spcPct val="100000"/>
                        </a:lnSpc>
                        <a:spcBef>
                          <a:spcPts val="125"/>
                        </a:spcBef>
                      </a:pPr>
                      <a:r>
                        <a:rPr sz="1800" dirty="0">
                          <a:solidFill>
                            <a:srgbClr val="000000"/>
                          </a:solidFill>
                        </a:rPr>
                        <a:t>0.5726</a:t>
                      </a:r>
                      <a:endParaRPr sz="1800" dirty="0">
                        <a:solidFill>
                          <a:srgbClr val="000000"/>
                        </a:solidFill>
                        <a:latin typeface="STIX"/>
                        <a:cs typeface="STIX"/>
                      </a:endParaRPr>
                    </a:p>
                  </a:txBody>
                  <a:tcPr marL="0" marR="0" marT="15875" marB="0"/>
                </a:tc>
                <a:tc>
                  <a:txBody>
                    <a:bodyPr/>
                    <a:lstStyle/>
                    <a:p>
                      <a:pPr marL="5080" algn="ctr">
                        <a:lnSpc>
                          <a:spcPct val="100000"/>
                        </a:lnSpc>
                        <a:spcBef>
                          <a:spcPts val="125"/>
                        </a:spcBef>
                      </a:pPr>
                      <a:r>
                        <a:rPr sz="1800" dirty="0">
                          <a:solidFill>
                            <a:srgbClr val="000000"/>
                          </a:solidFill>
                        </a:rPr>
                        <a:t>0.32787076</a:t>
                      </a:r>
                      <a:endParaRPr sz="1800" dirty="0">
                        <a:solidFill>
                          <a:srgbClr val="000000"/>
                        </a:solidFill>
                        <a:latin typeface="STIX"/>
                        <a:cs typeface="STIX"/>
                      </a:endParaRPr>
                    </a:p>
                  </a:txBody>
                  <a:tcPr marL="0" marR="0" marT="15875" marB="0"/>
                </a:tc>
                <a:extLst>
                  <a:ext uri="{0D108BD9-81ED-4DB2-BD59-A6C34878D82A}">
                    <a16:rowId xmlns:a16="http://schemas.microsoft.com/office/drawing/2014/main" val="10006"/>
                  </a:ext>
                </a:extLst>
              </a:tr>
              <a:tr h="206375">
                <a:tc>
                  <a:txBody>
                    <a:bodyPr/>
                    <a:lstStyle/>
                    <a:p>
                      <a:pPr marL="12065" algn="ctr">
                        <a:lnSpc>
                          <a:spcPct val="100000"/>
                        </a:lnSpc>
                        <a:spcBef>
                          <a:spcPts val="225"/>
                        </a:spcBef>
                      </a:pPr>
                      <a:r>
                        <a:rPr sz="1800" b="1" dirty="0">
                          <a:solidFill>
                            <a:srgbClr val="000000"/>
                          </a:solidFill>
                        </a:rPr>
                        <a:t>28</a:t>
                      </a:r>
                      <a:endParaRPr sz="1800" b="1">
                        <a:solidFill>
                          <a:srgbClr val="000000"/>
                        </a:solidFill>
                        <a:latin typeface="Roboto Condensed"/>
                        <a:cs typeface="Roboto Condensed"/>
                      </a:endParaRPr>
                    </a:p>
                  </a:txBody>
                  <a:tcPr marL="0" marR="0" marT="28575" marB="0"/>
                </a:tc>
                <a:tc>
                  <a:txBody>
                    <a:bodyPr/>
                    <a:lstStyle/>
                    <a:p>
                      <a:pPr marL="11430" algn="ctr">
                        <a:lnSpc>
                          <a:spcPct val="100000"/>
                        </a:lnSpc>
                        <a:spcBef>
                          <a:spcPts val="125"/>
                        </a:spcBef>
                      </a:pPr>
                      <a:r>
                        <a:rPr sz="1800" dirty="0">
                          <a:solidFill>
                            <a:srgbClr val="000000"/>
                          </a:solidFill>
                        </a:rPr>
                        <a:t>548</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574</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1122</a:t>
                      </a:r>
                      <a:endParaRPr sz="1800" dirty="0">
                        <a:solidFill>
                          <a:srgbClr val="000000"/>
                        </a:solidFill>
                        <a:latin typeface="STIX"/>
                        <a:cs typeface="STIX"/>
                      </a:endParaRPr>
                    </a:p>
                  </a:txBody>
                  <a:tcPr marL="0" marR="0" marT="15875" marB="0"/>
                </a:tc>
                <a:tc>
                  <a:txBody>
                    <a:bodyPr/>
                    <a:lstStyle/>
                    <a:p>
                      <a:pPr marR="110489" algn="ctr">
                        <a:lnSpc>
                          <a:spcPct val="100000"/>
                        </a:lnSpc>
                        <a:spcBef>
                          <a:spcPts val="125"/>
                        </a:spcBef>
                      </a:pPr>
                      <a:r>
                        <a:rPr sz="1800" dirty="0">
                          <a:solidFill>
                            <a:srgbClr val="000000"/>
                          </a:solidFill>
                        </a:rPr>
                        <a:t>2.59</a:t>
                      </a:r>
                      <a:endParaRPr sz="1800" dirty="0">
                        <a:solidFill>
                          <a:srgbClr val="000000"/>
                        </a:solidFill>
                        <a:latin typeface="STIX"/>
                        <a:cs typeface="STIX"/>
                      </a:endParaRPr>
                    </a:p>
                  </a:txBody>
                  <a:tcPr marL="0" marR="0" marT="15875" marB="0"/>
                </a:tc>
                <a:tc>
                  <a:txBody>
                    <a:bodyPr/>
                    <a:lstStyle/>
                    <a:p>
                      <a:pPr marR="97790" algn="ctr">
                        <a:lnSpc>
                          <a:spcPct val="100000"/>
                        </a:lnSpc>
                        <a:spcBef>
                          <a:spcPts val="125"/>
                        </a:spcBef>
                      </a:pPr>
                      <a:r>
                        <a:rPr sz="1800" dirty="0">
                          <a:solidFill>
                            <a:srgbClr val="000000"/>
                          </a:solidFill>
                        </a:rPr>
                        <a:t>2.6295</a:t>
                      </a:r>
                      <a:endParaRPr sz="1800" dirty="0">
                        <a:solidFill>
                          <a:srgbClr val="000000"/>
                        </a:solidFill>
                        <a:latin typeface="STIX"/>
                        <a:cs typeface="STIX"/>
                      </a:endParaRPr>
                    </a:p>
                  </a:txBody>
                  <a:tcPr marL="0" marR="0" marT="15875" marB="0"/>
                </a:tc>
                <a:tc>
                  <a:txBody>
                    <a:bodyPr/>
                    <a:lstStyle/>
                    <a:p>
                      <a:pPr marR="76200" algn="ctr">
                        <a:lnSpc>
                          <a:spcPct val="100000"/>
                        </a:lnSpc>
                        <a:spcBef>
                          <a:spcPts val="125"/>
                        </a:spcBef>
                      </a:pPr>
                      <a:r>
                        <a:rPr sz="1800" spc="-5" dirty="0">
                          <a:solidFill>
                            <a:srgbClr val="000000"/>
                          </a:solidFill>
                        </a:rPr>
                        <a:t>−</a:t>
                      </a:r>
                      <a:r>
                        <a:rPr sz="1800" dirty="0">
                          <a:solidFill>
                            <a:srgbClr val="000000"/>
                          </a:solidFill>
                        </a:rPr>
                        <a:t>0.0395</a:t>
                      </a:r>
                      <a:endParaRPr sz="1800" dirty="0">
                        <a:solidFill>
                          <a:srgbClr val="000000"/>
                        </a:solidFill>
                        <a:latin typeface="STIX"/>
                        <a:cs typeface="STIX"/>
                      </a:endParaRPr>
                    </a:p>
                  </a:txBody>
                  <a:tcPr marL="0" marR="0" marT="15875" marB="0"/>
                </a:tc>
                <a:tc>
                  <a:txBody>
                    <a:bodyPr/>
                    <a:lstStyle/>
                    <a:p>
                      <a:pPr marL="5080" algn="ctr">
                        <a:lnSpc>
                          <a:spcPct val="100000"/>
                        </a:lnSpc>
                        <a:spcBef>
                          <a:spcPts val="125"/>
                        </a:spcBef>
                      </a:pPr>
                      <a:r>
                        <a:rPr sz="1800" dirty="0">
                          <a:solidFill>
                            <a:srgbClr val="000000"/>
                          </a:solidFill>
                        </a:rPr>
                        <a:t>0.00156025</a:t>
                      </a:r>
                      <a:endParaRPr sz="1800" dirty="0">
                        <a:solidFill>
                          <a:srgbClr val="000000"/>
                        </a:solidFill>
                        <a:latin typeface="STIX"/>
                        <a:cs typeface="STIX"/>
                      </a:endParaRPr>
                    </a:p>
                  </a:txBody>
                  <a:tcPr marL="0" marR="0" marT="15875" marB="0"/>
                </a:tc>
                <a:extLst>
                  <a:ext uri="{0D108BD9-81ED-4DB2-BD59-A6C34878D82A}">
                    <a16:rowId xmlns:a16="http://schemas.microsoft.com/office/drawing/2014/main" val="10007"/>
                  </a:ext>
                </a:extLst>
              </a:tr>
              <a:tr h="206375">
                <a:tc>
                  <a:txBody>
                    <a:bodyPr/>
                    <a:lstStyle/>
                    <a:p>
                      <a:pPr marL="12065" algn="ctr">
                        <a:lnSpc>
                          <a:spcPct val="100000"/>
                        </a:lnSpc>
                        <a:spcBef>
                          <a:spcPts val="225"/>
                        </a:spcBef>
                      </a:pPr>
                      <a:r>
                        <a:rPr sz="1800" b="1" dirty="0">
                          <a:solidFill>
                            <a:srgbClr val="000000"/>
                          </a:solidFill>
                        </a:rPr>
                        <a:t>29</a:t>
                      </a:r>
                      <a:endParaRPr sz="1800" b="1">
                        <a:solidFill>
                          <a:srgbClr val="000000"/>
                        </a:solidFill>
                        <a:latin typeface="Roboto Condensed"/>
                        <a:cs typeface="Roboto Condensed"/>
                      </a:endParaRPr>
                    </a:p>
                  </a:txBody>
                  <a:tcPr marL="0" marR="0" marT="28575" marB="0"/>
                </a:tc>
                <a:tc>
                  <a:txBody>
                    <a:bodyPr/>
                    <a:lstStyle/>
                    <a:p>
                      <a:pPr marL="11430" algn="ctr">
                        <a:lnSpc>
                          <a:spcPct val="100000"/>
                        </a:lnSpc>
                        <a:spcBef>
                          <a:spcPts val="125"/>
                        </a:spcBef>
                      </a:pPr>
                      <a:r>
                        <a:rPr sz="1800" dirty="0">
                          <a:solidFill>
                            <a:srgbClr val="000000"/>
                          </a:solidFill>
                        </a:rPr>
                        <a:t>549</a:t>
                      </a:r>
                      <a:endParaRPr sz="1800" dirty="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557</a:t>
                      </a:r>
                      <a:endParaRPr sz="1800" dirty="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1106</a:t>
                      </a:r>
                      <a:endParaRPr sz="1800" dirty="0">
                        <a:solidFill>
                          <a:srgbClr val="000000"/>
                        </a:solidFill>
                        <a:latin typeface="STIX"/>
                        <a:cs typeface="STIX"/>
                      </a:endParaRPr>
                    </a:p>
                  </a:txBody>
                  <a:tcPr marL="0" marR="0" marT="15875" marB="0"/>
                </a:tc>
                <a:tc>
                  <a:txBody>
                    <a:bodyPr/>
                    <a:lstStyle/>
                    <a:p>
                      <a:pPr marR="110489" algn="ctr">
                        <a:lnSpc>
                          <a:spcPct val="100000"/>
                        </a:lnSpc>
                        <a:spcBef>
                          <a:spcPts val="125"/>
                        </a:spcBef>
                      </a:pPr>
                      <a:r>
                        <a:rPr sz="1800" dirty="0">
                          <a:solidFill>
                            <a:srgbClr val="000000"/>
                          </a:solidFill>
                        </a:rPr>
                        <a:t>2.37</a:t>
                      </a:r>
                      <a:endParaRPr sz="1800" dirty="0">
                        <a:solidFill>
                          <a:srgbClr val="000000"/>
                        </a:solidFill>
                        <a:latin typeface="STIX"/>
                        <a:cs typeface="STIX"/>
                      </a:endParaRPr>
                    </a:p>
                  </a:txBody>
                  <a:tcPr marL="0" marR="0" marT="15875" marB="0"/>
                </a:tc>
                <a:tc>
                  <a:txBody>
                    <a:bodyPr/>
                    <a:lstStyle/>
                    <a:p>
                      <a:pPr marR="97790" algn="ctr">
                        <a:lnSpc>
                          <a:spcPct val="100000"/>
                        </a:lnSpc>
                        <a:spcBef>
                          <a:spcPts val="125"/>
                        </a:spcBef>
                      </a:pPr>
                      <a:r>
                        <a:rPr sz="1800" dirty="0">
                          <a:solidFill>
                            <a:srgbClr val="000000"/>
                          </a:solidFill>
                        </a:rPr>
                        <a:t>2.5959</a:t>
                      </a:r>
                      <a:endParaRPr sz="1800" dirty="0">
                        <a:solidFill>
                          <a:srgbClr val="000000"/>
                        </a:solidFill>
                        <a:latin typeface="STIX"/>
                        <a:cs typeface="STIX"/>
                      </a:endParaRPr>
                    </a:p>
                  </a:txBody>
                  <a:tcPr marL="0" marR="0" marT="15875" marB="0"/>
                </a:tc>
                <a:tc>
                  <a:txBody>
                    <a:bodyPr/>
                    <a:lstStyle/>
                    <a:p>
                      <a:pPr marR="76200" algn="ctr">
                        <a:lnSpc>
                          <a:spcPct val="100000"/>
                        </a:lnSpc>
                        <a:spcBef>
                          <a:spcPts val="125"/>
                        </a:spcBef>
                      </a:pPr>
                      <a:r>
                        <a:rPr sz="1800" spc="-5" dirty="0">
                          <a:solidFill>
                            <a:srgbClr val="000000"/>
                          </a:solidFill>
                        </a:rPr>
                        <a:t>−</a:t>
                      </a:r>
                      <a:r>
                        <a:rPr sz="1800" dirty="0">
                          <a:solidFill>
                            <a:srgbClr val="000000"/>
                          </a:solidFill>
                        </a:rPr>
                        <a:t>0.2259</a:t>
                      </a:r>
                      <a:endParaRPr sz="1800" dirty="0">
                        <a:solidFill>
                          <a:srgbClr val="000000"/>
                        </a:solidFill>
                        <a:latin typeface="STIX"/>
                        <a:cs typeface="STIX"/>
                      </a:endParaRPr>
                    </a:p>
                  </a:txBody>
                  <a:tcPr marL="0" marR="0" marT="15875" marB="0"/>
                </a:tc>
                <a:tc>
                  <a:txBody>
                    <a:bodyPr/>
                    <a:lstStyle/>
                    <a:p>
                      <a:pPr marL="5080" algn="ctr">
                        <a:lnSpc>
                          <a:spcPct val="100000"/>
                        </a:lnSpc>
                        <a:spcBef>
                          <a:spcPts val="125"/>
                        </a:spcBef>
                      </a:pPr>
                      <a:r>
                        <a:rPr sz="1800" dirty="0">
                          <a:solidFill>
                            <a:srgbClr val="000000"/>
                          </a:solidFill>
                        </a:rPr>
                        <a:t>0.05103081</a:t>
                      </a:r>
                      <a:endParaRPr sz="1800" dirty="0">
                        <a:solidFill>
                          <a:srgbClr val="000000"/>
                        </a:solidFill>
                        <a:latin typeface="STIX"/>
                        <a:cs typeface="STIX"/>
                      </a:endParaRPr>
                    </a:p>
                  </a:txBody>
                  <a:tcPr marL="0" marR="0" marT="15875" marB="0"/>
                </a:tc>
                <a:extLst>
                  <a:ext uri="{0D108BD9-81ED-4DB2-BD59-A6C34878D82A}">
                    <a16:rowId xmlns:a16="http://schemas.microsoft.com/office/drawing/2014/main" val="10008"/>
                  </a:ext>
                </a:extLst>
              </a:tr>
              <a:tr h="205740">
                <a:tc>
                  <a:txBody>
                    <a:bodyPr/>
                    <a:lstStyle/>
                    <a:p>
                      <a:pPr marL="12065" algn="ctr">
                        <a:lnSpc>
                          <a:spcPct val="100000"/>
                        </a:lnSpc>
                        <a:spcBef>
                          <a:spcPts val="225"/>
                        </a:spcBef>
                      </a:pPr>
                      <a:r>
                        <a:rPr sz="1800" b="1" dirty="0">
                          <a:solidFill>
                            <a:srgbClr val="000000"/>
                          </a:solidFill>
                        </a:rPr>
                        <a:t>30</a:t>
                      </a:r>
                      <a:endParaRPr sz="1800" b="1" dirty="0">
                        <a:solidFill>
                          <a:srgbClr val="000000"/>
                        </a:solidFill>
                        <a:latin typeface="Roboto Condensed"/>
                        <a:cs typeface="Roboto Condensed"/>
                      </a:endParaRPr>
                    </a:p>
                  </a:txBody>
                  <a:tcPr marL="0" marR="0" marT="28575" marB="0"/>
                </a:tc>
                <a:tc>
                  <a:txBody>
                    <a:bodyPr/>
                    <a:lstStyle/>
                    <a:p>
                      <a:pPr marL="11430" algn="ctr">
                        <a:lnSpc>
                          <a:spcPct val="100000"/>
                        </a:lnSpc>
                        <a:spcBef>
                          <a:spcPts val="125"/>
                        </a:spcBef>
                      </a:pPr>
                      <a:r>
                        <a:rPr sz="1800" dirty="0">
                          <a:solidFill>
                            <a:srgbClr val="000000"/>
                          </a:solidFill>
                        </a:rPr>
                        <a:t>549</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564</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1113</a:t>
                      </a:r>
                      <a:endParaRPr sz="1800">
                        <a:solidFill>
                          <a:srgbClr val="000000"/>
                        </a:solidFill>
                        <a:latin typeface="STIX"/>
                        <a:cs typeface="STIX"/>
                      </a:endParaRPr>
                    </a:p>
                  </a:txBody>
                  <a:tcPr marL="0" marR="0" marT="15875" marB="0"/>
                </a:tc>
                <a:tc>
                  <a:txBody>
                    <a:bodyPr/>
                    <a:lstStyle/>
                    <a:p>
                      <a:pPr marR="110489" algn="ctr">
                        <a:lnSpc>
                          <a:spcPct val="100000"/>
                        </a:lnSpc>
                        <a:spcBef>
                          <a:spcPts val="125"/>
                        </a:spcBef>
                      </a:pPr>
                      <a:r>
                        <a:rPr sz="1800" dirty="0">
                          <a:solidFill>
                            <a:srgbClr val="000000"/>
                          </a:solidFill>
                        </a:rPr>
                        <a:t>2.34</a:t>
                      </a:r>
                      <a:endParaRPr sz="1800">
                        <a:solidFill>
                          <a:srgbClr val="000000"/>
                        </a:solidFill>
                        <a:latin typeface="STIX"/>
                        <a:cs typeface="STIX"/>
                      </a:endParaRPr>
                    </a:p>
                  </a:txBody>
                  <a:tcPr marL="0" marR="0" marT="15875" marB="0"/>
                </a:tc>
                <a:tc>
                  <a:txBody>
                    <a:bodyPr/>
                    <a:lstStyle/>
                    <a:p>
                      <a:pPr marR="97790" algn="ctr">
                        <a:lnSpc>
                          <a:spcPct val="100000"/>
                        </a:lnSpc>
                        <a:spcBef>
                          <a:spcPts val="125"/>
                        </a:spcBef>
                      </a:pPr>
                      <a:r>
                        <a:rPr sz="1800" dirty="0">
                          <a:solidFill>
                            <a:srgbClr val="000000"/>
                          </a:solidFill>
                        </a:rPr>
                        <a:t>2.6106</a:t>
                      </a:r>
                      <a:endParaRPr sz="1800" dirty="0">
                        <a:solidFill>
                          <a:srgbClr val="000000"/>
                        </a:solidFill>
                        <a:latin typeface="STIX"/>
                        <a:cs typeface="STIX"/>
                      </a:endParaRPr>
                    </a:p>
                  </a:txBody>
                  <a:tcPr marL="0" marR="0" marT="15875" marB="0"/>
                </a:tc>
                <a:tc>
                  <a:txBody>
                    <a:bodyPr/>
                    <a:lstStyle/>
                    <a:p>
                      <a:pPr marR="76200" algn="ctr">
                        <a:lnSpc>
                          <a:spcPct val="100000"/>
                        </a:lnSpc>
                        <a:spcBef>
                          <a:spcPts val="125"/>
                        </a:spcBef>
                      </a:pPr>
                      <a:r>
                        <a:rPr sz="1800" spc="-5" dirty="0">
                          <a:solidFill>
                            <a:srgbClr val="000000"/>
                          </a:solidFill>
                        </a:rPr>
                        <a:t>−</a:t>
                      </a:r>
                      <a:r>
                        <a:rPr sz="1800" dirty="0">
                          <a:solidFill>
                            <a:srgbClr val="000000"/>
                          </a:solidFill>
                        </a:rPr>
                        <a:t>0.2706</a:t>
                      </a:r>
                      <a:endParaRPr sz="1800" dirty="0">
                        <a:solidFill>
                          <a:srgbClr val="000000"/>
                        </a:solidFill>
                        <a:latin typeface="STIX"/>
                        <a:cs typeface="STIX"/>
                      </a:endParaRPr>
                    </a:p>
                  </a:txBody>
                  <a:tcPr marL="0" marR="0" marT="15875" marB="0"/>
                </a:tc>
                <a:tc>
                  <a:txBody>
                    <a:bodyPr/>
                    <a:lstStyle/>
                    <a:p>
                      <a:pPr marL="5080" algn="ctr">
                        <a:lnSpc>
                          <a:spcPct val="100000"/>
                        </a:lnSpc>
                        <a:spcBef>
                          <a:spcPts val="125"/>
                        </a:spcBef>
                      </a:pPr>
                      <a:r>
                        <a:rPr sz="1800" dirty="0">
                          <a:solidFill>
                            <a:srgbClr val="000000"/>
                          </a:solidFill>
                        </a:rPr>
                        <a:t>0.07322436</a:t>
                      </a:r>
                      <a:endParaRPr sz="1800" dirty="0">
                        <a:solidFill>
                          <a:srgbClr val="000000"/>
                        </a:solidFill>
                        <a:latin typeface="STIX"/>
                        <a:cs typeface="STIX"/>
                      </a:endParaRPr>
                    </a:p>
                  </a:txBody>
                  <a:tcPr marL="0" marR="0" marT="15875" marB="0"/>
                </a:tc>
                <a:extLst>
                  <a:ext uri="{0D108BD9-81ED-4DB2-BD59-A6C34878D82A}">
                    <a16:rowId xmlns:a16="http://schemas.microsoft.com/office/drawing/2014/main" val="10009"/>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5.3.1: Using a Least Squares Model to Predict GPA (cont.)</a:t>
            </a:r>
          </a:p>
        </p:txBody>
      </p:sp>
      <p:pic>
        <p:nvPicPr>
          <p:cNvPr id="40962" name="Picture 2"/>
          <p:cNvPicPr>
            <a:picLocks noChangeAspect="1" noChangeArrowheads="1"/>
          </p:cNvPicPr>
          <p:nvPr/>
        </p:nvPicPr>
        <p:blipFill>
          <a:blip r:embed="rId2" cstate="print"/>
          <a:srcRect/>
          <a:stretch>
            <a:fillRect/>
          </a:stretch>
        </p:blipFill>
        <p:spPr bwMode="auto">
          <a:xfrm>
            <a:off x="1219200" y="1295400"/>
            <a:ext cx="6953642" cy="417880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839A-ED80-4C7C-99F5-C05648D35FA2}"/>
              </a:ext>
            </a:extLst>
          </p:cNvPr>
          <p:cNvSpPr>
            <a:spLocks noGrp="1"/>
          </p:cNvSpPr>
          <p:nvPr>
            <p:ph type="title"/>
          </p:nvPr>
        </p:nvSpPr>
        <p:spPr/>
        <p:txBody>
          <a:bodyPr/>
          <a:lstStyle/>
          <a:p>
            <a:r>
              <a:rPr lang="en-US" dirty="0"/>
              <a:t>The Importance of Errors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2E3F7AB-2230-4B5B-A077-54D64547B28C}"/>
                  </a:ext>
                </a:extLst>
              </p:cNvPr>
              <p:cNvSpPr>
                <a:spLocks noGrp="1"/>
              </p:cNvSpPr>
              <p:nvPr>
                <p:ph idx="1"/>
              </p:nvPr>
            </p:nvSpPr>
            <p:spPr/>
            <p:txBody>
              <a:bodyPr>
                <a:norm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𝐸𝑠𝑡𝑖𝑚𝑎𝑡𝑒𝑑</m:t>
                      </m:r>
                      <m:r>
                        <a:rPr lang="en-US" b="0" i="1" smtClean="0">
                          <a:latin typeface="Cambria Math" panose="02040503050406030204" pitchFamily="18" charset="0"/>
                        </a:rPr>
                        <m:t> </m:t>
                      </m:r>
                      <m:r>
                        <a:rPr lang="en-US" b="0" i="1" smtClean="0">
                          <a:latin typeface="Cambria Math" panose="02040503050406030204" pitchFamily="18" charset="0"/>
                        </a:rPr>
                        <m:t>𝐴𝑠𝑘𝑖𝑛𝑔</m:t>
                      </m:r>
                      <m:r>
                        <a:rPr lang="en-US" b="0" i="1" smtClean="0">
                          <a:latin typeface="Cambria Math" panose="02040503050406030204" pitchFamily="18" charset="0"/>
                        </a:rPr>
                        <m:t> </m:t>
                      </m:r>
                      <m:r>
                        <a:rPr lang="en-US" b="0" i="1" smtClean="0">
                          <a:latin typeface="Cambria Math" panose="02040503050406030204" pitchFamily="18" charset="0"/>
                        </a:rPr>
                        <m:t>𝑃𝑟𝑖𝑐𝑒</m:t>
                      </m:r>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r>
                        <a:rPr lang="en-US" b="0" i="1" smtClean="0">
                          <a:latin typeface="Cambria Math" panose="02040503050406030204" pitchFamily="18" charset="0"/>
                        </a:rPr>
                        <m:t>=$47,030.83−$3,846.09</m:t>
                      </m:r>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2</m:t>
                          </m:r>
                        </m:e>
                      </m:d>
                      <m:r>
                        <a:rPr lang="en-US" b="0" i="1" smtClean="0">
                          <a:latin typeface="Cambria Math" panose="02040503050406030204" pitchFamily="18" charset="0"/>
                          <a:ea typeface="Cambria Math" panose="02040503050406030204" pitchFamily="18" charset="0"/>
                        </a:rPr>
                        <m:t>=$39,338.65.</m:t>
                      </m:r>
                    </m:oMath>
                  </m:oMathPara>
                </a14:m>
                <a:endParaRPr lang="en-US" dirty="0"/>
              </a:p>
              <a:p>
                <a:r>
                  <a:rPr lang="en-US" dirty="0"/>
                  <a:t>Since the model is not going to be a perfect predictor, we should incorporate the possibility of error in the model. Thus,</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𝐸𝑠𝑡𝑖𝑚𝑎𝑡𝑒𝑑</m:t>
                      </m:r>
                      <m:r>
                        <a:rPr lang="en-US" b="0" i="1" smtClean="0">
                          <a:latin typeface="Cambria Math" panose="02040503050406030204" pitchFamily="18" charset="0"/>
                        </a:rPr>
                        <m:t> </m:t>
                      </m:r>
                      <m:r>
                        <a:rPr lang="en-US" b="0" i="1" smtClean="0">
                          <a:latin typeface="Cambria Math" panose="02040503050406030204" pitchFamily="18" charset="0"/>
                        </a:rPr>
                        <m:t>𝐴𝑠𝑘𝑖𝑛𝑔</m:t>
                      </m:r>
                      <m:r>
                        <a:rPr lang="en-US" b="0" i="1" smtClean="0">
                          <a:latin typeface="Cambria Math" panose="02040503050406030204" pitchFamily="18" charset="0"/>
                        </a:rPr>
                        <m:t> </m:t>
                      </m:r>
                      <m:r>
                        <a:rPr lang="en-US" b="0" i="1" smtClean="0">
                          <a:latin typeface="Cambria Math" panose="02040503050406030204" pitchFamily="18" charset="0"/>
                        </a:rPr>
                        <m:t>𝑃𝑟𝑖𝑐𝑒</m:t>
                      </m:r>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r>
                        <a:rPr lang="en-US" b="0" i="1" smtClean="0">
                          <a:latin typeface="Cambria Math" panose="02040503050406030204" pitchFamily="18" charset="0"/>
                        </a:rPr>
                        <m:t>=$47,030.83−$3,846.09</m:t>
                      </m:r>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2</m:t>
                          </m:r>
                        </m:e>
                      </m:d>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error</m:t>
                      </m:r>
                      <m:r>
                        <a:rPr lang="en-US" b="0" i="1" smtClean="0">
                          <a:latin typeface="Cambria Math" panose="02040503050406030204" pitchFamily="18" charset="0"/>
                          <a:ea typeface="Cambria Math" panose="02040503050406030204" pitchFamily="18" charset="0"/>
                        </a:rPr>
                        <m:t>=$39,338.65+</m:t>
                      </m:r>
                      <m:r>
                        <m:rPr>
                          <m:sty m:val="p"/>
                        </m:rPr>
                        <a:rPr lang="en-US" b="0" i="0" smtClean="0">
                          <a:latin typeface="Cambria Math" panose="02040503050406030204" pitchFamily="18" charset="0"/>
                          <a:ea typeface="Cambria Math" panose="02040503050406030204" pitchFamily="18" charset="0"/>
                        </a:rPr>
                        <m:t>error</m:t>
                      </m:r>
                    </m:oMath>
                  </m:oMathPara>
                </a14:m>
                <a:endParaRPr lang="en-US" dirty="0"/>
              </a:p>
              <a:p>
                <a:endParaRPr lang="en-US" dirty="0"/>
              </a:p>
            </p:txBody>
          </p:sp>
        </mc:Choice>
        <mc:Fallback xmlns="">
          <p:sp>
            <p:nvSpPr>
              <p:cNvPr id="3" name="Content Placeholder 2">
                <a:extLst>
                  <a:ext uri="{FF2B5EF4-FFF2-40B4-BE49-F238E27FC236}">
                    <a16:creationId xmlns:a16="http://schemas.microsoft.com/office/drawing/2014/main" id="{F2E3F7AB-2230-4B5B-A077-54D64547B28C}"/>
                  </a:ext>
                </a:extLst>
              </p:cNvPr>
              <p:cNvSpPr>
                <a:spLocks noGrp="1" noRot="1" noChangeAspect="1" noMove="1" noResize="1" noEditPoints="1" noAdjustHandles="1" noChangeArrowheads="1" noChangeShapeType="1" noTextEdit="1"/>
              </p:cNvSpPr>
              <p:nvPr>
                <p:ph idx="1"/>
              </p:nvPr>
            </p:nvSpPr>
            <p:spPr>
              <a:blipFill>
                <a:blip r:embed="rId2"/>
                <a:stretch>
                  <a:fillRect l="-1481"/>
                </a:stretch>
              </a:blipFill>
            </p:spPr>
            <p:txBody>
              <a:bodyPr/>
              <a:lstStyle/>
              <a:p>
                <a:r>
                  <a:rPr lang="en-IN">
                    <a:noFill/>
                  </a:rPr>
                  <a:t> </a:t>
                </a:r>
              </a:p>
            </p:txBody>
          </p:sp>
        </mc:Fallback>
      </mc:AlternateContent>
    </p:spTree>
    <p:extLst>
      <p:ext uri="{BB962C8B-B14F-4D97-AF65-F5344CB8AC3E}">
        <p14:creationId xmlns:p14="http://schemas.microsoft.com/office/powerpoint/2010/main" val="27096346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5.3.1: Using a Least Squares Model to Predict GPA (cont.)</a:t>
            </a:r>
          </a:p>
        </p:txBody>
      </p:sp>
      <p:sp>
        <p:nvSpPr>
          <p:cNvPr id="3" name="Content Placeholder 2"/>
          <p:cNvSpPr>
            <a:spLocks noGrp="1"/>
          </p:cNvSpPr>
          <p:nvPr>
            <p:ph idx="1"/>
          </p:nvPr>
        </p:nvSpPr>
        <p:spPr/>
        <p:txBody>
          <a:bodyPr/>
          <a:lstStyle/>
          <a:p>
            <a:r>
              <a:rPr lang="en-US" dirty="0"/>
              <a:t>The scatterplot of the data suggests that as SAT scores increase the GPA tends to increase, although there is a substantial amount of variability in the relationship. The upward sloping pattern of the data suggests a linear model could be constructed. However, a great deal of variation in the model’s errors should be expected. What percent of the variation in final grade point average can be explained by the model relating total SAT score to graduating GPA?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5.3.1: Using a Least Squares Model to Predict GPA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a:t>Solution </a:t>
                </a:r>
              </a:p>
              <a:p>
                <a:r>
                  <a:rPr lang="en-US" dirty="0"/>
                  <a:t>Using the least squares method, the estimated model is given by </a:t>
                </a:r>
              </a:p>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𝐸𝑠𝑡𝑖𝑚𝑎𝑡𝑒𝑑</m:t>
                      </m:r>
                      <m:r>
                        <a:rPr lang="en-US" i="1" dirty="0" smtClean="0">
                          <a:latin typeface="Cambria Math" panose="02040503050406030204" pitchFamily="18" charset="0"/>
                        </a:rPr>
                        <m:t> </m:t>
                      </m:r>
                      <m:r>
                        <a:rPr lang="en-US" i="1" dirty="0" smtClean="0">
                          <a:latin typeface="Cambria Math" panose="02040503050406030204" pitchFamily="18" charset="0"/>
                        </a:rPr>
                        <m:t>𝐺𝑟𝑎𝑑𝑢𝑎𝑡𝑖𝑛𝑔</m:t>
                      </m:r>
                      <m:r>
                        <a:rPr lang="en-US" i="1" dirty="0" smtClean="0">
                          <a:latin typeface="Cambria Math" panose="02040503050406030204" pitchFamily="18" charset="0"/>
                        </a:rPr>
                        <m:t> </m:t>
                      </m:r>
                      <m:r>
                        <a:rPr lang="en-US" i="1" dirty="0" smtClean="0">
                          <a:latin typeface="Cambria Math" panose="02040503050406030204" pitchFamily="18" charset="0"/>
                        </a:rPr>
                        <m:t>𝐺𝑃𝐴</m:t>
                      </m:r>
                      <m:r>
                        <a:rPr lang="en-US" i="1" dirty="0" smtClean="0">
                          <a:latin typeface="Cambria Math" panose="02040503050406030204" pitchFamily="18" charset="0"/>
                        </a:rPr>
                        <m:t> = </m:t>
                      </m:r>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𝑦</m:t>
                          </m:r>
                        </m:e>
                      </m:acc>
                      <m:r>
                        <a:rPr lang="en-US" b="0" i="1" smtClean="0">
                          <a:latin typeface="Cambria Math" panose="02040503050406030204" pitchFamily="18" charset="0"/>
                        </a:rPr>
                        <m:t>=</m:t>
                      </m:r>
                      <m:r>
                        <a:rPr lang="en-US" i="1" dirty="0" smtClean="0">
                          <a:latin typeface="Cambria Math" panose="02040503050406030204" pitchFamily="18" charset="0"/>
                        </a:rPr>
                        <m:t>0.2733 </m:t>
                      </m:r>
                      <m:r>
                        <a:rPr lang="en-US" i="1" dirty="0">
                          <a:latin typeface="Cambria Math" panose="02040503050406030204" pitchFamily="18" charset="0"/>
                        </a:rPr>
                        <m:t>+ 0.0021 </m:t>
                      </m:r>
                      <m:r>
                        <a:rPr lang="en-US" i="1" dirty="0" smtClean="0">
                          <a:latin typeface="Cambria Math" panose="02040503050406030204" pitchFamily="18" charset="0"/>
                        </a:rPr>
                        <m:t>𝑇𝑜𝑡𝑎𝑙</m:t>
                      </m:r>
                      <m:r>
                        <a:rPr lang="en-US" i="1" dirty="0" smtClean="0">
                          <a:latin typeface="Cambria Math" panose="02040503050406030204" pitchFamily="18" charset="0"/>
                        </a:rPr>
                        <m:t> </m:t>
                      </m:r>
                      <m:r>
                        <a:rPr lang="en-US" i="1" dirty="0">
                          <a:latin typeface="Cambria Math" panose="02040503050406030204" pitchFamily="18" charset="0"/>
                        </a:rPr>
                        <m:t>𝑆𝐴𝑇</m:t>
                      </m:r>
                      <m:r>
                        <a:rPr lang="en-US" i="1" dirty="0">
                          <a:latin typeface="Cambria Math" panose="02040503050406030204" pitchFamily="18" charset="0"/>
                        </a:rPr>
                        <m:t> </m:t>
                      </m:r>
                      <m:r>
                        <a:rPr lang="en-US" i="1" dirty="0" smtClean="0">
                          <a:latin typeface="Cambria Math" panose="02040503050406030204" pitchFamily="18" charset="0"/>
                        </a:rPr>
                        <m:t>𝑆𝑐𝑜𝑟𝑒</m:t>
                      </m:r>
                      <m:r>
                        <a:rPr lang="en-US" i="1" dirty="0" smtClean="0">
                          <a:latin typeface="Cambria Math" panose="02040503050406030204" pitchFamily="18" charset="0"/>
                        </a:rPr>
                        <m:t>. </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2222"/>
                </a:stretch>
              </a:blipFill>
            </p:spPr>
            <p:txBody>
              <a:bodyPr/>
              <a:lstStyle/>
              <a:p>
                <a:r>
                  <a:rPr lang="en-IN">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5.3.1: Using a Least Squares Model to Predict GPA (cont.)</a:t>
            </a:r>
          </a:p>
        </p:txBody>
      </p:sp>
      <p:sp>
        <p:nvSpPr>
          <p:cNvPr id="3" name="Content Placeholder 2"/>
          <p:cNvSpPr>
            <a:spLocks noGrp="1"/>
          </p:cNvSpPr>
          <p:nvPr>
            <p:ph idx="1"/>
          </p:nvPr>
        </p:nvSpPr>
        <p:spPr/>
        <p:txBody>
          <a:bodyPr/>
          <a:lstStyle/>
          <a:p>
            <a:r>
              <a:rPr lang="en-US" b="1" dirty="0"/>
              <a:t> </a:t>
            </a:r>
            <a:endParaRPr lang="en-US" dirty="0"/>
          </a:p>
        </p:txBody>
      </p:sp>
      <p:pic>
        <p:nvPicPr>
          <p:cNvPr id="5" name="Picture 4">
            <a:extLst>
              <a:ext uri="{FF2B5EF4-FFF2-40B4-BE49-F238E27FC236}">
                <a16:creationId xmlns:a16="http://schemas.microsoft.com/office/drawing/2014/main" id="{33034C25-0BAD-5DCC-531B-EA49225FB4EA}"/>
              </a:ext>
            </a:extLst>
          </p:cNvPr>
          <p:cNvPicPr>
            <a:picLocks noChangeAspect="1"/>
          </p:cNvPicPr>
          <p:nvPr/>
        </p:nvPicPr>
        <p:blipFill>
          <a:blip r:embed="rId2"/>
          <a:stretch>
            <a:fillRect/>
          </a:stretch>
        </p:blipFill>
        <p:spPr>
          <a:xfrm>
            <a:off x="1684009" y="1203535"/>
            <a:ext cx="5653494" cy="4626428"/>
          </a:xfrm>
          <a:prstGeom prst="rect">
            <a:avLst/>
          </a:prstGeom>
        </p:spPr>
      </p:pic>
    </p:spTree>
    <p:extLst>
      <p:ext uri="{BB962C8B-B14F-4D97-AF65-F5344CB8AC3E}">
        <p14:creationId xmlns:p14="http://schemas.microsoft.com/office/powerpoint/2010/main" val="2473102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5.3.1: Using a Least Squares Model to Predict GPA (cont.)</a:t>
            </a:r>
          </a:p>
        </p:txBody>
      </p:sp>
      <p:sp>
        <p:nvSpPr>
          <p:cNvPr id="3" name="Content Placeholder 2"/>
          <p:cNvSpPr>
            <a:spLocks noGrp="1"/>
          </p:cNvSpPr>
          <p:nvPr>
            <p:ph idx="1"/>
          </p:nvPr>
        </p:nvSpPr>
        <p:spPr/>
        <p:txBody>
          <a:bodyPr/>
          <a:lstStyle/>
          <a:p>
            <a:r>
              <a:rPr lang="en-US" b="1" dirty="0"/>
              <a:t> </a:t>
            </a:r>
            <a:endParaRPr lang="en-US" dirty="0"/>
          </a:p>
        </p:txBody>
      </p:sp>
      <p:pic>
        <p:nvPicPr>
          <p:cNvPr id="6" name="Picture 5">
            <a:extLst>
              <a:ext uri="{FF2B5EF4-FFF2-40B4-BE49-F238E27FC236}">
                <a16:creationId xmlns:a16="http://schemas.microsoft.com/office/drawing/2014/main" id="{2C087D32-8577-17BF-6FFF-812FE97FF935}"/>
              </a:ext>
            </a:extLst>
          </p:cNvPr>
          <p:cNvPicPr>
            <a:picLocks noChangeAspect="1"/>
          </p:cNvPicPr>
          <p:nvPr/>
        </p:nvPicPr>
        <p:blipFill>
          <a:blip r:embed="rId2"/>
          <a:stretch>
            <a:fillRect/>
          </a:stretch>
        </p:blipFill>
        <p:spPr>
          <a:xfrm>
            <a:off x="682565" y="1319364"/>
            <a:ext cx="7920601" cy="4404490"/>
          </a:xfrm>
          <a:prstGeom prst="rect">
            <a:avLst/>
          </a:prstGeom>
        </p:spPr>
      </p:pic>
    </p:spTree>
    <p:extLst>
      <p:ext uri="{BB962C8B-B14F-4D97-AF65-F5344CB8AC3E}">
        <p14:creationId xmlns:p14="http://schemas.microsoft.com/office/powerpoint/2010/main" val="1229166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5.3.1: Using a Least Squares Model to Predict GPA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One of the differences in the Jeep Cherokee Limited model and the SAT/GPA model is the manner in which the models seem to fit the data. In the Jeep Cherokee Limited model, the data seemed to fit closely around the line, while in the SAT/GPA model the data is loosely clustered about the line. While </a:t>
                </a:r>
                <a:r>
                  <a:rPr lang="en-US" i="1" dirty="0"/>
                  <a:t>tight</a:t>
                </a:r>
                <a:r>
                  <a:rPr lang="en-US" dirty="0"/>
                  <a:t> and </a:t>
                </a:r>
                <a:r>
                  <a:rPr lang="en-US" i="1" dirty="0"/>
                  <a:t>loose</a:t>
                </a:r>
                <a:r>
                  <a:rPr lang="en-US" dirty="0"/>
                  <a:t> are interesting portrayals of the relative fit of the models to the data, it would be desirable to have a numerical measure to describe the fit. </a:t>
                </a:r>
                <a14:m>
                  <m:oMath xmlns:m="http://schemas.openxmlformats.org/officeDocument/2006/math">
                    <m:r>
                      <a:rPr lang="en-US" i="1" dirty="0" smtClean="0">
                        <a:latin typeface="Cambria Math" panose="02040503050406030204" pitchFamily="18" charset="0"/>
                      </a:rPr>
                      <m:t>𝑅</m:t>
                    </m:r>
                    <m:r>
                      <a:rPr lang="en-US" i="1" baseline="30000" dirty="0" smtClean="0">
                        <a:latin typeface="Cambria Math" panose="02040503050406030204" pitchFamily="18" charset="0"/>
                      </a:rPr>
                      <m:t>2</m:t>
                    </m:r>
                  </m:oMath>
                </a14:m>
                <a:r>
                  <a:rPr lang="en-US" dirty="0"/>
                  <a:t> is such a measure.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2000"/>
                </a:stretch>
              </a:blipFill>
            </p:spPr>
            <p:txBody>
              <a:bodyPr/>
              <a:lstStyle/>
              <a:p>
                <a:r>
                  <a:rPr lang="en-IN">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5.3.1: Using a Least Squares Model to Predict GPA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SSR</m:t>
                          </m:r>
                        </m:num>
                        <m:den>
                          <m:r>
                            <m:rPr>
                              <m:sty m:val="p"/>
                            </m:rPr>
                            <a:rPr lang="en-US" b="0" i="0" smtClean="0">
                              <a:latin typeface="Cambria Math" panose="02040503050406030204" pitchFamily="18" charset="0"/>
                            </a:rPr>
                            <m:t>Total</m:t>
                          </m:r>
                          <m:r>
                            <a:rPr lang="en-US" b="0" i="0" smtClean="0">
                              <a:latin typeface="Cambria Math" panose="02040503050406030204" pitchFamily="18" charset="0"/>
                            </a:rPr>
                            <m:t> </m:t>
                          </m:r>
                          <m:r>
                            <m:rPr>
                              <m:sty m:val="p"/>
                            </m:rPr>
                            <a:rPr lang="en-US" b="0" i="0" smtClean="0">
                              <a:latin typeface="Cambria Math" panose="02040503050406030204" pitchFamily="18" charset="0"/>
                            </a:rPr>
                            <m:t>SS</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0.8548</m:t>
                          </m:r>
                        </m:num>
                        <m:den>
                          <m:r>
                            <a:rPr lang="en-US" b="0" i="1" smtClean="0">
                              <a:latin typeface="Cambria Math" panose="02040503050406030204" pitchFamily="18" charset="0"/>
                            </a:rPr>
                            <m:t>5.3524</m:t>
                          </m:r>
                        </m:den>
                      </m:f>
                      <m:r>
                        <a:rPr lang="en-US" b="0" i="1" smtClean="0">
                          <a:latin typeface="Cambria Math" panose="02040503050406030204" pitchFamily="18" charset="0"/>
                          <a:ea typeface="Cambria Math" panose="02040503050406030204" pitchFamily="18" charset="0"/>
                        </a:rPr>
                        <m:t>≈0.1597</m:t>
                      </m:r>
                    </m:oMath>
                  </m:oMathPara>
                </a14:m>
                <a:endParaRPr lang="en-US" dirty="0"/>
              </a:p>
              <a:p>
                <a:endParaRPr lang="en-US" dirty="0"/>
              </a:p>
              <a:p>
                <a:r>
                  <a:rPr lang="en-US" dirty="0"/>
                  <a:t>Thus, approximately 16% of the variation in graduating GPA is explained by the independent variable, </a:t>
                </a:r>
                <a:r>
                  <a:rPr lang="en-US" i="1" dirty="0"/>
                  <a:t>Total SAT Score</a:t>
                </a:r>
                <a:r>
                  <a:rPr lang="en-US" dirty="0"/>
                  <a:t>, and the linear model.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r="-1556"/>
                </a:stretch>
              </a:blipFill>
            </p:spPr>
            <p:txBody>
              <a:bodyPr/>
              <a:lstStyle/>
              <a:p>
                <a:r>
                  <a:rPr lang="en-IN">
                    <a:noFill/>
                  </a:rPr>
                  <a:t> </a:t>
                </a:r>
              </a:p>
            </p:txBody>
          </p:sp>
        </mc:Fallback>
      </mc:AlternateContent>
    </p:spTree>
    <p:extLst>
      <p:ext uri="{BB962C8B-B14F-4D97-AF65-F5344CB8AC3E}">
        <p14:creationId xmlns:p14="http://schemas.microsoft.com/office/powerpoint/2010/main" val="4142514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839A-ED80-4C7C-99F5-C05648D35FA2}"/>
              </a:ext>
            </a:extLst>
          </p:cNvPr>
          <p:cNvSpPr>
            <a:spLocks noGrp="1"/>
          </p:cNvSpPr>
          <p:nvPr>
            <p:ph type="title"/>
          </p:nvPr>
        </p:nvSpPr>
        <p:spPr/>
        <p:txBody>
          <a:bodyPr/>
          <a:lstStyle/>
          <a:p>
            <a:r>
              <a:rPr lang="en-US" dirty="0"/>
              <a:t>The Coefficient of Determination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2E3F7AB-2230-4B5B-A077-54D64547B28C}"/>
                  </a:ext>
                </a:extLst>
              </p:cNvPr>
              <p:cNvSpPr>
                <a:spLocks noGrp="1"/>
              </p:cNvSpPr>
              <p:nvPr>
                <p:ph idx="1"/>
              </p:nvPr>
            </p:nvSpPr>
            <p:spPr/>
            <p:txBody>
              <a:bodyPr>
                <a:normAutofit/>
              </a:bodyPr>
              <a:lstStyle/>
              <a:p>
                <a:pPr>
                  <a:spcBef>
                    <a:spcPts val="0"/>
                  </a:spcBef>
                </a:pPr>
                <a:r>
                  <a:rPr lang="en-US" dirty="0"/>
                  <a:t>Because </a:t>
                </a:r>
                <a14:m>
                  <m:oMath xmlns:m="http://schemas.openxmlformats.org/officeDocument/2006/math">
                    <m:r>
                      <a:rPr lang="en-US" i="1" dirty="0" smtClean="0">
                        <a:latin typeface="Cambria Math" panose="02040503050406030204" pitchFamily="18" charset="0"/>
                      </a:rPr>
                      <m:t>𝑅</m:t>
                    </m:r>
                    <m:r>
                      <a:rPr lang="en-US" i="1" baseline="30000" dirty="0" smtClean="0">
                        <a:latin typeface="Cambria Math" panose="02040503050406030204" pitchFamily="18" charset="0"/>
                      </a:rPr>
                      <m:t>2</m:t>
                    </m:r>
                  </m:oMath>
                </a14:m>
                <a:r>
                  <a:rPr lang="en-US" dirty="0"/>
                  <a:t> is a unit-free measure, it can be used to compare the fit of two models. The SAT/GPA model only explains approximately 16% of the variation in the dependent variable. Compared to the Jeep Cherokee Limited model, which explained about 93% of the variation in price (</a:t>
                </a:r>
                <a14:m>
                  <m:oMath xmlns:m="http://schemas.openxmlformats.org/officeDocument/2006/math">
                    <m:r>
                      <a:rPr lang="en-US" i="1" dirty="0">
                        <a:latin typeface="Cambria Math" panose="02040503050406030204" pitchFamily="18" charset="0"/>
                      </a:rPr>
                      <m:t>𝑅</m:t>
                    </m:r>
                    <m:r>
                      <a:rPr lang="en-US" i="1" baseline="30000" dirty="0">
                        <a:latin typeface="Cambria Math" panose="02040503050406030204" pitchFamily="18" charset="0"/>
                      </a:rPr>
                      <m:t>2</m:t>
                    </m:r>
                  </m:oMath>
                </a14:m>
                <a:r>
                  <a:rPr lang="en-US" dirty="0"/>
                  <a:t>= 0.9322), the SAT/GPA model seems dramatically inferior. Using </a:t>
                </a:r>
                <a14:m>
                  <m:oMath xmlns:m="http://schemas.openxmlformats.org/officeDocument/2006/math">
                    <m:r>
                      <a:rPr lang="en-US" i="1" dirty="0">
                        <a:latin typeface="Cambria Math" panose="02040503050406030204" pitchFamily="18" charset="0"/>
                      </a:rPr>
                      <m:t>𝑅</m:t>
                    </m:r>
                    <m:r>
                      <a:rPr lang="en-US" i="1" baseline="30000" dirty="0">
                        <a:latin typeface="Cambria Math" panose="02040503050406030204" pitchFamily="18" charset="0"/>
                      </a:rPr>
                      <m:t>2</m:t>
                    </m:r>
                  </m:oMath>
                </a14:m>
                <a:r>
                  <a:rPr lang="en-US" dirty="0"/>
                  <a:t> as a criterion, the Jeep Cherokee Limited model seems to have a substantially better fit (0.9322 versus 0.1597) than the SAT/GPA model.</a:t>
                </a:r>
              </a:p>
            </p:txBody>
          </p:sp>
        </mc:Choice>
        <mc:Fallback xmlns="">
          <p:sp>
            <p:nvSpPr>
              <p:cNvPr id="3" name="Content Placeholder 2">
                <a:extLst>
                  <a:ext uri="{FF2B5EF4-FFF2-40B4-BE49-F238E27FC236}">
                    <a16:creationId xmlns:a16="http://schemas.microsoft.com/office/drawing/2014/main" id="{F2E3F7AB-2230-4B5B-A077-54D64547B28C}"/>
                  </a:ext>
                </a:extLst>
              </p:cNvPr>
              <p:cNvSpPr>
                <a:spLocks noGrp="1" noRot="1" noChangeAspect="1" noMove="1" noResize="1" noEditPoints="1" noAdjustHandles="1" noChangeArrowheads="1" noChangeShapeType="1" noTextEdit="1"/>
              </p:cNvSpPr>
              <p:nvPr>
                <p:ph idx="1"/>
              </p:nvPr>
            </p:nvSpPr>
            <p:spPr>
              <a:blipFill>
                <a:blip r:embed="rId2"/>
                <a:stretch>
                  <a:fillRect l="-1481" t="-1200" r="-815"/>
                </a:stretch>
              </a:blipFill>
            </p:spPr>
            <p:txBody>
              <a:bodyPr/>
              <a:lstStyle/>
              <a:p>
                <a:r>
                  <a:rPr lang="en-IN">
                    <a:noFill/>
                  </a:rPr>
                  <a:t> </a:t>
                </a:r>
              </a:p>
            </p:txBody>
          </p:sp>
        </mc:Fallback>
      </mc:AlternateContent>
    </p:spTree>
    <p:extLst>
      <p:ext uri="{BB962C8B-B14F-4D97-AF65-F5344CB8AC3E}">
        <p14:creationId xmlns:p14="http://schemas.microsoft.com/office/powerpoint/2010/main" val="22101645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839A-ED80-4C7C-99F5-C05648D35FA2}"/>
              </a:ext>
            </a:extLst>
          </p:cNvPr>
          <p:cNvSpPr>
            <a:spLocks noGrp="1"/>
          </p:cNvSpPr>
          <p:nvPr>
            <p:ph type="title"/>
          </p:nvPr>
        </p:nvSpPr>
        <p:spPr/>
        <p:txBody>
          <a:bodyPr/>
          <a:lstStyle/>
          <a:p>
            <a:r>
              <a:rPr lang="en-US" dirty="0"/>
              <a:t>The Coefficient of Determination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2E3F7AB-2230-4B5B-A077-54D64547B28C}"/>
                  </a:ext>
                </a:extLst>
              </p:cNvPr>
              <p:cNvSpPr>
                <a:spLocks noGrp="1"/>
              </p:cNvSpPr>
              <p:nvPr>
                <p:ph idx="1"/>
              </p:nvPr>
            </p:nvSpPr>
            <p:spPr/>
            <p:txBody>
              <a:bodyPr>
                <a:normAutofit/>
              </a:bodyPr>
              <a:lstStyle/>
              <a:p>
                <a:pPr>
                  <a:spcBef>
                    <a:spcPts val="0"/>
                  </a:spcBef>
                </a:pPr>
                <a:r>
                  <a:rPr lang="en-US" dirty="0"/>
                  <a:t>The real question is whether you can predict more accurately with the model than other available alternatives. If so, models with relatively low coefficients of determination, such as the SAT/GPA model, are useful. If you could develop a model to predict stock prices minute-by-minute, achieving an </a:t>
                </a:r>
                <a14:m>
                  <m:oMath xmlns:m="http://schemas.openxmlformats.org/officeDocument/2006/math">
                    <m:r>
                      <a:rPr lang="en-US" i="1" dirty="0" smtClean="0">
                        <a:latin typeface="Cambria Math" panose="02040503050406030204" pitchFamily="18" charset="0"/>
                      </a:rPr>
                      <m:t>𝑅</m:t>
                    </m:r>
                    <m:r>
                      <a:rPr lang="en-US" i="1" baseline="30000" dirty="0" smtClean="0">
                        <a:latin typeface="Cambria Math" panose="02040503050406030204" pitchFamily="18" charset="0"/>
                      </a:rPr>
                      <m:t>2</m:t>
                    </m:r>
                  </m:oMath>
                </a14:m>
                <a:r>
                  <a:rPr lang="en-US" dirty="0"/>
                  <a:t> value of only 0.20, you could be a very wealthy person.</a:t>
                </a:r>
              </a:p>
              <a:p>
                <a:pPr>
                  <a:spcBef>
                    <a:spcPts val="0"/>
                  </a:spcBef>
                </a:pPr>
                <a14:m>
                  <m:oMath xmlns:m="http://schemas.openxmlformats.org/officeDocument/2006/math">
                    <m:r>
                      <a:rPr lang="en-US" i="1" dirty="0" smtClean="0">
                        <a:latin typeface="Cambria Math" panose="02040503050406030204" pitchFamily="18" charset="0"/>
                      </a:rPr>
                      <m:t>𝑅</m:t>
                    </m:r>
                    <m:r>
                      <a:rPr lang="en-US" i="1" baseline="30000" dirty="0" smtClean="0">
                        <a:latin typeface="Cambria Math" panose="02040503050406030204" pitchFamily="18" charset="0"/>
                      </a:rPr>
                      <m:t>2</m:t>
                    </m:r>
                  </m:oMath>
                </a14:m>
                <a:r>
                  <a:rPr lang="en-US" dirty="0"/>
                  <a:t> can also be found using the following computational formula.</a:t>
                </a:r>
              </a:p>
            </p:txBody>
          </p:sp>
        </mc:Choice>
        <mc:Fallback xmlns="">
          <p:sp>
            <p:nvSpPr>
              <p:cNvPr id="3" name="Content Placeholder 2">
                <a:extLst>
                  <a:ext uri="{FF2B5EF4-FFF2-40B4-BE49-F238E27FC236}">
                    <a16:creationId xmlns:a16="http://schemas.microsoft.com/office/drawing/2014/main" id="{F2E3F7AB-2230-4B5B-A077-54D64547B28C}"/>
                  </a:ext>
                </a:extLst>
              </p:cNvPr>
              <p:cNvSpPr>
                <a:spLocks noGrp="1" noRot="1" noChangeAspect="1" noMove="1" noResize="1" noEditPoints="1" noAdjustHandles="1" noChangeArrowheads="1" noChangeShapeType="1" noTextEdit="1"/>
              </p:cNvSpPr>
              <p:nvPr>
                <p:ph idx="1"/>
              </p:nvPr>
            </p:nvSpPr>
            <p:spPr>
              <a:blipFill>
                <a:blip r:embed="rId2"/>
                <a:stretch>
                  <a:fillRect l="-1481" t="-1200" r="-1556"/>
                </a:stretch>
              </a:blipFill>
            </p:spPr>
            <p:txBody>
              <a:bodyPr/>
              <a:lstStyle/>
              <a:p>
                <a:r>
                  <a:rPr lang="en-IN">
                    <a:noFill/>
                  </a:rPr>
                  <a:t> </a:t>
                </a:r>
              </a:p>
            </p:txBody>
          </p:sp>
        </mc:Fallback>
      </mc:AlternateContent>
    </p:spTree>
    <p:extLst>
      <p:ext uri="{BB962C8B-B14F-4D97-AF65-F5344CB8AC3E}">
        <p14:creationId xmlns:p14="http://schemas.microsoft.com/office/powerpoint/2010/main" val="3615912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 Coefficient of Determination </a:t>
            </a:r>
          </a:p>
        </p:txBody>
      </p:sp>
      <p:sp>
        <p:nvSpPr>
          <p:cNvPr id="4" name="Content Placeholder 2"/>
          <p:cNvSpPr>
            <a:spLocks noGrp="1"/>
          </p:cNvSpPr>
          <p:nvPr>
            <p:ph idx="1"/>
          </p:nvPr>
        </p:nvSpPr>
        <p:spPr>
          <a:xfrm>
            <a:off x="457200" y="1280160"/>
            <a:ext cx="8229600" cy="3022366"/>
          </a:xfrm>
          <a:solidFill>
            <a:srgbClr val="FFFFCC"/>
          </a:solidFill>
          <a:ln w="28575">
            <a:solidFill>
              <a:srgbClr val="000000"/>
            </a:solidFill>
          </a:ln>
        </p:spPr>
        <p:txBody>
          <a:bodyPr>
            <a:spAutoFit/>
          </a:bodyPr>
          <a:lstStyle/>
          <a:p>
            <a:r>
              <a:rPr lang="en-US" dirty="0">
                <a:solidFill>
                  <a:srgbClr val="000000"/>
                </a:solidFill>
              </a:rPr>
              <a:t>The </a:t>
            </a:r>
            <a:r>
              <a:rPr lang="en-US" b="1" dirty="0">
                <a:solidFill>
                  <a:srgbClr val="C00000"/>
                </a:solidFill>
              </a:rPr>
              <a:t>coefficient of determination</a:t>
            </a:r>
            <a:r>
              <a:rPr lang="en-US" dirty="0">
                <a:solidFill>
                  <a:srgbClr val="000000"/>
                </a:solidFill>
              </a:rPr>
              <a:t>, </a:t>
            </a:r>
            <a:r>
              <a:rPr lang="en-US" i="1" dirty="0">
                <a:solidFill>
                  <a:srgbClr val="000000"/>
                </a:solidFill>
              </a:rPr>
              <a:t>R</a:t>
            </a:r>
            <a:r>
              <a:rPr lang="en-US" baseline="30000" dirty="0">
                <a:solidFill>
                  <a:srgbClr val="000000"/>
                </a:solidFill>
              </a:rPr>
              <a:t>2</a:t>
            </a:r>
            <a:r>
              <a:rPr lang="en-US" dirty="0">
                <a:solidFill>
                  <a:srgbClr val="000000"/>
                </a:solidFill>
              </a:rPr>
              <a:t>, can be calculated using the equation: </a:t>
            </a: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p:txBody>
      </p:sp>
      <p:graphicFrame>
        <p:nvGraphicFramePr>
          <p:cNvPr id="45058" name="Object 2"/>
          <p:cNvGraphicFramePr>
            <a:graphicFrameLocks noChangeAspect="1"/>
          </p:cNvGraphicFramePr>
          <p:nvPr>
            <p:extLst>
              <p:ext uri="{D42A27DB-BD31-4B8C-83A1-F6EECF244321}">
                <p14:modId xmlns:p14="http://schemas.microsoft.com/office/powerpoint/2010/main" val="688383828"/>
              </p:ext>
            </p:extLst>
          </p:nvPr>
        </p:nvGraphicFramePr>
        <p:xfrm>
          <a:off x="1143000" y="2387600"/>
          <a:ext cx="6858000" cy="1854200"/>
        </p:xfrm>
        <a:graphic>
          <a:graphicData uri="http://schemas.openxmlformats.org/presentationml/2006/ole">
            <mc:AlternateContent xmlns:mc="http://schemas.openxmlformats.org/markup-compatibility/2006">
              <mc:Choice xmlns:v="urn:schemas-microsoft-com:vml" Requires="v">
                <p:oleObj name="Equation" r:id="rId2" imgW="6858000" imgH="1854000" progId="Equation.DSMT4">
                  <p:embed/>
                </p:oleObj>
              </mc:Choice>
              <mc:Fallback>
                <p:oleObj name="Equation" r:id="rId2" imgW="6858000" imgH="1854000" progId="Equation.DSMT4">
                  <p:embed/>
                  <p:pic>
                    <p:nvPicPr>
                      <p:cNvPr id="0" name="Picture 2"/>
                      <p:cNvPicPr>
                        <a:picLocks noChangeAspect="1" noChangeArrowheads="1"/>
                      </p:cNvPicPr>
                      <p:nvPr/>
                    </p:nvPicPr>
                    <p:blipFill>
                      <a:blip r:embed="rId3"/>
                      <a:srcRect/>
                      <a:stretch>
                        <a:fillRect/>
                      </a:stretch>
                    </p:blipFill>
                    <p:spPr bwMode="auto">
                      <a:xfrm>
                        <a:off x="1143000" y="2387600"/>
                        <a:ext cx="6858000" cy="185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839A-ED80-4C7C-99F5-C05648D35FA2}"/>
              </a:ext>
            </a:extLst>
          </p:cNvPr>
          <p:cNvSpPr>
            <a:spLocks noGrp="1"/>
          </p:cNvSpPr>
          <p:nvPr>
            <p:ph type="title"/>
          </p:nvPr>
        </p:nvSpPr>
        <p:spPr/>
        <p:txBody>
          <a:bodyPr/>
          <a:lstStyle/>
          <a:p>
            <a:r>
              <a:rPr lang="en-US" dirty="0"/>
              <a:t>The Coefficient of Determination (cont.)</a:t>
            </a:r>
          </a:p>
        </p:txBody>
      </p:sp>
      <p:sp>
        <p:nvSpPr>
          <p:cNvPr id="3" name="Content Placeholder 2">
            <a:extLst>
              <a:ext uri="{FF2B5EF4-FFF2-40B4-BE49-F238E27FC236}">
                <a16:creationId xmlns:a16="http://schemas.microsoft.com/office/drawing/2014/main" id="{F2E3F7AB-2230-4B5B-A077-54D64547B28C}"/>
              </a:ext>
            </a:extLst>
          </p:cNvPr>
          <p:cNvSpPr>
            <a:spLocks noGrp="1"/>
          </p:cNvSpPr>
          <p:nvPr>
            <p:ph idx="1"/>
          </p:nvPr>
        </p:nvSpPr>
        <p:spPr/>
        <p:txBody>
          <a:bodyPr>
            <a:normAutofit/>
          </a:bodyPr>
          <a:lstStyle/>
          <a:p>
            <a:pPr>
              <a:spcBef>
                <a:spcPts val="0"/>
              </a:spcBef>
            </a:pPr>
            <a:r>
              <a:rPr lang="en-US" dirty="0"/>
              <a:t>Normally you will not have to use this formula since calculators and computer software can calculate the coefficient of determination. Recall the computational formula for the correlation coefficient that measures the degree of linear relationship between two variables.</a:t>
            </a:r>
          </a:p>
          <a:p>
            <a:pPr>
              <a:spcBef>
                <a:spcPts val="0"/>
              </a:spcBef>
            </a:pPr>
            <a:endParaRPr lang="en-US" dirty="0"/>
          </a:p>
        </p:txBody>
      </p:sp>
      <p:graphicFrame>
        <p:nvGraphicFramePr>
          <p:cNvPr id="4" name="Object 2">
            <a:extLst>
              <a:ext uri="{FF2B5EF4-FFF2-40B4-BE49-F238E27FC236}">
                <a16:creationId xmlns:a16="http://schemas.microsoft.com/office/drawing/2014/main" id="{A618A61F-7C83-E87E-B897-D9171386ABAB}"/>
              </a:ext>
            </a:extLst>
          </p:cNvPr>
          <p:cNvGraphicFramePr>
            <a:graphicFrameLocks noChangeAspect="1"/>
          </p:cNvGraphicFramePr>
          <p:nvPr>
            <p:extLst>
              <p:ext uri="{D42A27DB-BD31-4B8C-83A1-F6EECF244321}">
                <p14:modId xmlns:p14="http://schemas.microsoft.com/office/powerpoint/2010/main" val="1417199902"/>
              </p:ext>
            </p:extLst>
          </p:nvPr>
        </p:nvGraphicFramePr>
        <p:xfrm>
          <a:off x="1574800" y="4003675"/>
          <a:ext cx="5689600" cy="1295400"/>
        </p:xfrm>
        <a:graphic>
          <a:graphicData uri="http://schemas.openxmlformats.org/presentationml/2006/ole">
            <mc:AlternateContent xmlns:mc="http://schemas.openxmlformats.org/markup-compatibility/2006">
              <mc:Choice xmlns:v="urn:schemas-microsoft-com:vml" Requires="v">
                <p:oleObj name="Equation" r:id="rId2" imgW="5689440" imgH="1295280" progId="Equation.DSMT4">
                  <p:embed/>
                </p:oleObj>
              </mc:Choice>
              <mc:Fallback>
                <p:oleObj name="Equation" r:id="rId2" imgW="5689440" imgH="1295280" progId="Equation.DSMT4">
                  <p:embed/>
                  <p:pic>
                    <p:nvPicPr>
                      <p:cNvPr id="45058" name="Object 2"/>
                      <p:cNvPicPr>
                        <a:picLocks noChangeAspect="1" noChangeArrowheads="1"/>
                      </p:cNvPicPr>
                      <p:nvPr/>
                    </p:nvPicPr>
                    <p:blipFill>
                      <a:blip r:embed="rId3"/>
                      <a:srcRect/>
                      <a:stretch>
                        <a:fillRect/>
                      </a:stretch>
                    </p:blipFill>
                    <p:spPr bwMode="auto">
                      <a:xfrm>
                        <a:off x="1574800" y="4003675"/>
                        <a:ext cx="5689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476330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839A-ED80-4C7C-99F5-C05648D35FA2}"/>
              </a:ext>
            </a:extLst>
          </p:cNvPr>
          <p:cNvSpPr>
            <a:spLocks noGrp="1"/>
          </p:cNvSpPr>
          <p:nvPr>
            <p:ph type="title"/>
          </p:nvPr>
        </p:nvSpPr>
        <p:spPr/>
        <p:txBody>
          <a:bodyPr/>
          <a:lstStyle/>
          <a:p>
            <a:r>
              <a:rPr lang="en-US" dirty="0"/>
              <a:t>The Importance of Errors (cont.)</a:t>
            </a:r>
          </a:p>
        </p:txBody>
      </p:sp>
      <p:sp>
        <p:nvSpPr>
          <p:cNvPr id="3" name="Content Placeholder 2">
            <a:extLst>
              <a:ext uri="{FF2B5EF4-FFF2-40B4-BE49-F238E27FC236}">
                <a16:creationId xmlns:a16="http://schemas.microsoft.com/office/drawing/2014/main" id="{F2E3F7AB-2230-4B5B-A077-54D64547B28C}"/>
              </a:ext>
            </a:extLst>
          </p:cNvPr>
          <p:cNvSpPr>
            <a:spLocks noGrp="1"/>
          </p:cNvSpPr>
          <p:nvPr>
            <p:ph idx="1"/>
          </p:nvPr>
        </p:nvSpPr>
        <p:spPr/>
        <p:txBody>
          <a:bodyPr>
            <a:normAutofit lnSpcReduction="10000"/>
          </a:bodyPr>
          <a:lstStyle/>
          <a:p>
            <a:r>
              <a:rPr lang="en-US" dirty="0"/>
              <a:t>would have been a more precise statement. It is important to assess the magnitude of the error when the model is used for predictive purposes. If the errors are too large, then it will not be advantageous to use the model for prediction.</a:t>
            </a:r>
          </a:p>
          <a:p>
            <a:r>
              <a:rPr lang="en-US" b="1" dirty="0"/>
              <a:t>Why Do We Assess the Magnitude of the Errors?</a:t>
            </a:r>
          </a:p>
          <a:p>
            <a:r>
              <a:rPr lang="en-US" dirty="0"/>
              <a:t>You may have wondered why we have been trying to predict observations that we already know. For example, an observation in the Jeep Cherokee Limited data was </a:t>
            </a:r>
            <a:r>
              <a:rPr lang="en-US" i="1" dirty="0"/>
              <a:t>Age</a:t>
            </a:r>
            <a:r>
              <a:rPr lang="en-US" dirty="0"/>
              <a:t> equal to 3 and </a:t>
            </a:r>
            <a:r>
              <a:rPr lang="en-US" i="1" dirty="0"/>
              <a:t>Asking Price </a:t>
            </a:r>
            <a:r>
              <a:rPr lang="en-US" dirty="0"/>
              <a:t>equal to $35,955.</a:t>
            </a:r>
          </a:p>
        </p:txBody>
      </p:sp>
    </p:spTree>
    <p:extLst>
      <p:ext uri="{BB962C8B-B14F-4D97-AF65-F5344CB8AC3E}">
        <p14:creationId xmlns:p14="http://schemas.microsoft.com/office/powerpoint/2010/main" val="35282277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839A-ED80-4C7C-99F5-C05648D35FA2}"/>
              </a:ext>
            </a:extLst>
          </p:cNvPr>
          <p:cNvSpPr>
            <a:spLocks noGrp="1"/>
          </p:cNvSpPr>
          <p:nvPr>
            <p:ph type="title"/>
          </p:nvPr>
        </p:nvSpPr>
        <p:spPr/>
        <p:txBody>
          <a:bodyPr/>
          <a:lstStyle/>
          <a:p>
            <a:r>
              <a:rPr lang="en-US" dirty="0"/>
              <a:t>The Coefficient of Determination (cont.)</a:t>
            </a:r>
          </a:p>
        </p:txBody>
      </p:sp>
      <p:sp>
        <p:nvSpPr>
          <p:cNvPr id="3" name="Content Placeholder 2">
            <a:extLst>
              <a:ext uri="{FF2B5EF4-FFF2-40B4-BE49-F238E27FC236}">
                <a16:creationId xmlns:a16="http://schemas.microsoft.com/office/drawing/2014/main" id="{F2E3F7AB-2230-4B5B-A077-54D64547B28C}"/>
              </a:ext>
            </a:extLst>
          </p:cNvPr>
          <p:cNvSpPr>
            <a:spLocks noGrp="1"/>
          </p:cNvSpPr>
          <p:nvPr>
            <p:ph idx="1"/>
          </p:nvPr>
        </p:nvSpPr>
        <p:spPr/>
        <p:txBody>
          <a:bodyPr>
            <a:normAutofit lnSpcReduction="10000"/>
          </a:bodyPr>
          <a:lstStyle/>
          <a:p>
            <a:pPr>
              <a:spcBef>
                <a:spcPts val="0"/>
              </a:spcBef>
            </a:pPr>
            <a:r>
              <a:rPr lang="en-US" dirty="0"/>
              <a:t>As we discovered in performing a regression analysis of the Jeep Cherokee Limited data, the coefficient of determination is the square of the correlation coefficient. The correlation coefficient can be found by either using the formula given previously or by taking the square root of the coefficient of determination, and adding the sign corresponding to the slope coefficient. Remember that the correlation coefficient takes on values between −1 and 1, where negative values indicate a downward sloping relationship and positive values indicate an upward sloping relationship.</a:t>
            </a:r>
          </a:p>
        </p:txBody>
      </p:sp>
    </p:spTree>
    <p:extLst>
      <p:ext uri="{BB962C8B-B14F-4D97-AF65-F5344CB8AC3E}">
        <p14:creationId xmlns:p14="http://schemas.microsoft.com/office/powerpoint/2010/main" val="30905698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839A-ED80-4C7C-99F5-C05648D35FA2}"/>
              </a:ext>
            </a:extLst>
          </p:cNvPr>
          <p:cNvSpPr>
            <a:spLocks noGrp="1"/>
          </p:cNvSpPr>
          <p:nvPr>
            <p:ph type="title"/>
          </p:nvPr>
        </p:nvSpPr>
        <p:spPr/>
        <p:txBody>
          <a:bodyPr/>
          <a:lstStyle/>
          <a:p>
            <a:r>
              <a:rPr lang="en-US" dirty="0"/>
              <a:t>The Coefficient of Determination (cont.)</a:t>
            </a:r>
          </a:p>
        </p:txBody>
      </p:sp>
      <p:sp>
        <p:nvSpPr>
          <p:cNvPr id="3" name="Content Placeholder 2">
            <a:extLst>
              <a:ext uri="{FF2B5EF4-FFF2-40B4-BE49-F238E27FC236}">
                <a16:creationId xmlns:a16="http://schemas.microsoft.com/office/drawing/2014/main" id="{F2E3F7AB-2230-4B5B-A077-54D64547B28C}"/>
              </a:ext>
            </a:extLst>
          </p:cNvPr>
          <p:cNvSpPr>
            <a:spLocks noGrp="1"/>
          </p:cNvSpPr>
          <p:nvPr>
            <p:ph idx="1"/>
          </p:nvPr>
        </p:nvSpPr>
        <p:spPr/>
        <p:txBody>
          <a:bodyPr>
            <a:normAutofit/>
          </a:bodyPr>
          <a:lstStyle/>
          <a:p>
            <a:pPr>
              <a:spcBef>
                <a:spcPts val="0"/>
              </a:spcBef>
            </a:pPr>
            <a:r>
              <a:rPr lang="en-US" dirty="0"/>
              <a:t>The coefficient of determination </a:t>
            </a:r>
            <a:r>
              <a:rPr lang="en-US"/>
              <a:t>takes on values </a:t>
            </a:r>
            <a:r>
              <a:rPr lang="en-US" dirty="0"/>
              <a:t>between 0 and 1 where values close to 0 indicate a weak linear relationship and values close to 1 indicate a strong linear relationship.</a:t>
            </a:r>
          </a:p>
        </p:txBody>
      </p:sp>
    </p:spTree>
    <p:extLst>
      <p:ext uri="{BB962C8B-B14F-4D97-AF65-F5344CB8AC3E}">
        <p14:creationId xmlns:p14="http://schemas.microsoft.com/office/powerpoint/2010/main" val="3490739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839A-ED80-4C7C-99F5-C05648D35FA2}"/>
              </a:ext>
            </a:extLst>
          </p:cNvPr>
          <p:cNvSpPr>
            <a:spLocks noGrp="1"/>
          </p:cNvSpPr>
          <p:nvPr>
            <p:ph type="title"/>
          </p:nvPr>
        </p:nvSpPr>
        <p:spPr/>
        <p:txBody>
          <a:bodyPr/>
          <a:lstStyle/>
          <a:p>
            <a:r>
              <a:rPr lang="en-US" dirty="0"/>
              <a:t>The Importance of Errors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2E3F7AB-2230-4B5B-A077-54D64547B28C}"/>
                  </a:ext>
                </a:extLst>
              </p:cNvPr>
              <p:cNvSpPr>
                <a:spLocks noGrp="1"/>
              </p:cNvSpPr>
              <p:nvPr>
                <p:ph idx="1"/>
              </p:nvPr>
            </p:nvSpPr>
            <p:spPr/>
            <p:txBody>
              <a:bodyPr>
                <a:normAutofit/>
              </a:bodyPr>
              <a:lstStyle/>
              <a:p>
                <a:r>
                  <a:rPr lang="en-US" dirty="0"/>
                  <a:t>If we already know the price is $35,955 for this three-year-old Jeep Cherokee Limited, why try to predict it? Using the model to predict the observed outcomes of the dependent variable, </a:t>
                </a:r>
                <a14:m>
                  <m:oMath xmlns:m="http://schemas.openxmlformats.org/officeDocument/2006/math">
                    <m:r>
                      <a:rPr lang="en-US" i="1" dirty="0" smtClean="0">
                        <a:latin typeface="Cambria Math" panose="02040503050406030204" pitchFamily="18" charset="0"/>
                      </a:rPr>
                      <m:t>𝑦</m:t>
                    </m:r>
                  </m:oMath>
                </a14:m>
                <a:r>
                  <a:rPr lang="en-US" dirty="0"/>
                  <a:t>, produces error data that can be used to evaluate the errors the model produces. Knowledge of the errors will provide understanding of the predictive quality of the model. For example, suppose a friend wants to sell a four- year-old Jeep Cherokee Limited. How much should she charge?</a:t>
                </a:r>
              </a:p>
            </p:txBody>
          </p:sp>
        </mc:Choice>
        <mc:Fallback xmlns="">
          <p:sp>
            <p:nvSpPr>
              <p:cNvPr id="3" name="Content Placeholder 2">
                <a:extLst>
                  <a:ext uri="{FF2B5EF4-FFF2-40B4-BE49-F238E27FC236}">
                    <a16:creationId xmlns:a16="http://schemas.microsoft.com/office/drawing/2014/main" id="{F2E3F7AB-2230-4B5B-A077-54D64547B28C}"/>
                  </a:ext>
                </a:extLst>
              </p:cNvPr>
              <p:cNvSpPr>
                <a:spLocks noGrp="1" noRot="1" noChangeAspect="1" noMove="1" noResize="1" noEditPoints="1" noAdjustHandles="1" noChangeArrowheads="1" noChangeShapeType="1" noTextEdit="1"/>
              </p:cNvSpPr>
              <p:nvPr>
                <p:ph idx="1"/>
              </p:nvPr>
            </p:nvSpPr>
            <p:spPr>
              <a:blipFill>
                <a:blip r:embed="rId2"/>
                <a:stretch>
                  <a:fillRect l="-1481" t="-1200" r="-2370"/>
                </a:stretch>
              </a:blipFill>
            </p:spPr>
            <p:txBody>
              <a:bodyPr/>
              <a:lstStyle/>
              <a:p>
                <a:r>
                  <a:rPr lang="en-IN">
                    <a:noFill/>
                  </a:rPr>
                  <a:t> </a:t>
                </a:r>
              </a:p>
            </p:txBody>
          </p:sp>
        </mc:Fallback>
      </mc:AlternateContent>
    </p:spTree>
    <p:extLst>
      <p:ext uri="{BB962C8B-B14F-4D97-AF65-F5344CB8AC3E}">
        <p14:creationId xmlns:p14="http://schemas.microsoft.com/office/powerpoint/2010/main" val="1814423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839A-ED80-4C7C-99F5-C05648D35FA2}"/>
              </a:ext>
            </a:extLst>
          </p:cNvPr>
          <p:cNvSpPr>
            <a:spLocks noGrp="1"/>
          </p:cNvSpPr>
          <p:nvPr>
            <p:ph type="title"/>
          </p:nvPr>
        </p:nvSpPr>
        <p:spPr/>
        <p:txBody>
          <a:bodyPr/>
          <a:lstStyle/>
          <a:p>
            <a:r>
              <a:rPr lang="en-US" dirty="0"/>
              <a:t>The Importance of Errors (cont.)</a:t>
            </a:r>
          </a:p>
        </p:txBody>
      </p:sp>
      <p:sp>
        <p:nvSpPr>
          <p:cNvPr id="3" name="Content Placeholder 2">
            <a:extLst>
              <a:ext uri="{FF2B5EF4-FFF2-40B4-BE49-F238E27FC236}">
                <a16:creationId xmlns:a16="http://schemas.microsoft.com/office/drawing/2014/main" id="{F2E3F7AB-2230-4B5B-A077-54D64547B28C}"/>
              </a:ext>
            </a:extLst>
          </p:cNvPr>
          <p:cNvSpPr>
            <a:spLocks noGrp="1"/>
          </p:cNvSpPr>
          <p:nvPr>
            <p:ph idx="1"/>
          </p:nvPr>
        </p:nvSpPr>
        <p:spPr/>
        <p:txBody>
          <a:bodyPr>
            <a:normAutofit/>
          </a:bodyPr>
          <a:lstStyle/>
          <a:p>
            <a:r>
              <a:rPr lang="en-US" b="1" dirty="0"/>
              <a:t>How Do You Summarize the Errors a Model Produces?</a:t>
            </a:r>
          </a:p>
          <a:p>
            <a:r>
              <a:rPr lang="en-US" dirty="0"/>
              <a:t>For the Jeep Cherokee Limited model, the mean error is zero. This is true for all least squares models and hence the mean error won’t provide any useful information. What about the average variation in the error terms? Large variation in the errors would indicate that a model’s prediction is not very reliable. On the other hand, small variation in the errors would indicate that the model is capable of producing more trustworthy predictions.</a:t>
            </a:r>
          </a:p>
        </p:txBody>
      </p:sp>
    </p:spTree>
    <p:extLst>
      <p:ext uri="{BB962C8B-B14F-4D97-AF65-F5344CB8AC3E}">
        <p14:creationId xmlns:p14="http://schemas.microsoft.com/office/powerpoint/2010/main" val="1428052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839A-ED80-4C7C-99F5-C05648D35FA2}"/>
              </a:ext>
            </a:extLst>
          </p:cNvPr>
          <p:cNvSpPr>
            <a:spLocks noGrp="1"/>
          </p:cNvSpPr>
          <p:nvPr>
            <p:ph type="title"/>
          </p:nvPr>
        </p:nvSpPr>
        <p:spPr/>
        <p:txBody>
          <a:bodyPr/>
          <a:lstStyle/>
          <a:p>
            <a:r>
              <a:rPr lang="en-US" dirty="0"/>
              <a:t>The Importance of Errors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2E3F7AB-2230-4B5B-A077-54D64547B28C}"/>
                  </a:ext>
                </a:extLst>
              </p:cNvPr>
              <p:cNvSpPr>
                <a:spLocks noGrp="1"/>
              </p:cNvSpPr>
              <p:nvPr>
                <p:ph idx="1"/>
              </p:nvPr>
            </p:nvSpPr>
            <p:spPr/>
            <p:txBody>
              <a:bodyPr>
                <a:normAutofit fontScale="92500"/>
              </a:bodyPr>
              <a:lstStyle/>
              <a:p>
                <a:r>
                  <a:rPr lang="en-US" dirty="0"/>
                  <a:t>Computing the variation of the error data is not very much different from computing the variation of any data set. Recall that the definition of sample variance is given by</a:t>
                </a:r>
              </a:p>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nary>
                            <m:naryPr>
                              <m:chr m:val="∑"/>
                              <m:subHide m:val="on"/>
                              <m:supHide m:val="on"/>
                              <m:ctrlPr>
                                <a:rPr lang="en-US" b="0" i="1" smtClean="0">
                                  <a:latin typeface="Cambria Math" panose="02040503050406030204" pitchFamily="18" charset="0"/>
                                </a:rPr>
                              </m:ctrlPr>
                            </m:naryPr>
                            <m:sub/>
                            <m:sup/>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d>
                              <m:r>
                                <a:rPr lang="en-US" b="0" i="1" baseline="30000" smtClean="0">
                                  <a:latin typeface="Cambria Math" panose="02040503050406030204" pitchFamily="18" charset="0"/>
                                </a:rPr>
                                <m:t>2</m:t>
                              </m:r>
                            </m:e>
                          </m:nary>
                        </m:num>
                        <m:den>
                          <m:r>
                            <a:rPr lang="en-US" b="0" i="1" smtClean="0">
                              <a:latin typeface="Cambria Math" panose="02040503050406030204" pitchFamily="18" charset="0"/>
                            </a:rPr>
                            <m:t>𝑛</m:t>
                          </m:r>
                          <m:r>
                            <a:rPr lang="en-US" b="0" i="1" smtClean="0">
                              <a:latin typeface="Cambria Math" panose="02040503050406030204" pitchFamily="18" charset="0"/>
                            </a:rPr>
                            <m:t>−1</m:t>
                          </m:r>
                        </m:den>
                      </m:f>
                      <m:r>
                        <a:rPr lang="en-US" b="0" i="1" smtClean="0">
                          <a:latin typeface="Cambria Math" panose="02040503050406030204" pitchFamily="18" charset="0"/>
                        </a:rPr>
                        <m:t>.</m:t>
                      </m:r>
                    </m:oMath>
                  </m:oMathPara>
                </a14:m>
                <a:endParaRPr lang="en-US" dirty="0"/>
              </a:p>
              <a:p>
                <a:r>
                  <a:rPr lang="en-US" dirty="0"/>
                  <a:t>Since we are discussing errors, instead of using </a:t>
                </a:r>
                <a14:m>
                  <m:oMath xmlns:m="http://schemas.openxmlformats.org/officeDocument/2006/math">
                    <m:r>
                      <a:rPr lang="en-US" i="1" dirty="0" smtClean="0">
                        <a:latin typeface="Cambria Math" panose="02040503050406030204" pitchFamily="18" charset="0"/>
                      </a:rPr>
                      <m:t>𝑥</m:t>
                    </m:r>
                  </m:oMath>
                </a14:m>
                <a:r>
                  <a:rPr lang="en-US" dirty="0"/>
                  <a:t> as the variable name, let’s use </a:t>
                </a:r>
                <a14:m>
                  <m:oMath xmlns:m="http://schemas.openxmlformats.org/officeDocument/2006/math">
                    <m:r>
                      <a:rPr lang="en-US" i="1" dirty="0" smtClean="0">
                        <a:latin typeface="Cambria Math" panose="02040503050406030204" pitchFamily="18" charset="0"/>
                      </a:rPr>
                      <m:t>𝑒</m:t>
                    </m:r>
                  </m:oMath>
                </a14:m>
                <a:r>
                  <a:rPr lang="en-US" dirty="0"/>
                  <a:t>. Using the new symbol and making a slight adjustment for degrees of freedom produces the definition for the </a:t>
                </a:r>
                <a:r>
                  <a:rPr lang="en-US" b="1" dirty="0"/>
                  <a:t>variance of the error </a:t>
                </a:r>
                <a:r>
                  <a:rPr lang="en-US" dirty="0"/>
                  <a:t>which is also referred to as the </a:t>
                </a:r>
                <a:r>
                  <a:rPr lang="en-US" b="1" dirty="0"/>
                  <a:t>mean squared error (MSE).</a:t>
                </a:r>
              </a:p>
            </p:txBody>
          </p:sp>
        </mc:Choice>
        <mc:Fallback xmlns="">
          <p:sp>
            <p:nvSpPr>
              <p:cNvPr id="3" name="Content Placeholder 2">
                <a:extLst>
                  <a:ext uri="{FF2B5EF4-FFF2-40B4-BE49-F238E27FC236}">
                    <a16:creationId xmlns:a16="http://schemas.microsoft.com/office/drawing/2014/main" id="{F2E3F7AB-2230-4B5B-A077-54D64547B28C}"/>
                  </a:ext>
                </a:extLst>
              </p:cNvPr>
              <p:cNvSpPr>
                <a:spLocks noGrp="1" noRot="1" noChangeAspect="1" noMove="1" noResize="1" noEditPoints="1" noAdjustHandles="1" noChangeArrowheads="1" noChangeShapeType="1" noTextEdit="1"/>
              </p:cNvSpPr>
              <p:nvPr>
                <p:ph idx="1"/>
              </p:nvPr>
            </p:nvSpPr>
            <p:spPr>
              <a:blipFill>
                <a:blip r:embed="rId2"/>
                <a:stretch>
                  <a:fillRect l="-1333" t="-1067" r="-148"/>
                </a:stretch>
              </a:blipFill>
            </p:spPr>
            <p:txBody>
              <a:bodyPr/>
              <a:lstStyle/>
              <a:p>
                <a:r>
                  <a:rPr lang="en-IN">
                    <a:noFill/>
                  </a:rPr>
                  <a:t> </a:t>
                </a:r>
              </a:p>
            </p:txBody>
          </p:sp>
        </mc:Fallback>
      </mc:AlternateContent>
    </p:spTree>
    <p:extLst>
      <p:ext uri="{BB962C8B-B14F-4D97-AF65-F5344CB8AC3E}">
        <p14:creationId xmlns:p14="http://schemas.microsoft.com/office/powerpoint/2010/main" val="2918240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 Variance of the Error </a:t>
            </a:r>
          </a:p>
        </p:txBody>
      </p:sp>
      <p:sp>
        <p:nvSpPr>
          <p:cNvPr id="4" name="Content Placeholder 2"/>
          <p:cNvSpPr>
            <a:spLocks noGrp="1"/>
          </p:cNvSpPr>
          <p:nvPr>
            <p:ph idx="1"/>
          </p:nvPr>
        </p:nvSpPr>
        <p:spPr>
          <a:xfrm>
            <a:off x="457200" y="1280160"/>
            <a:ext cx="8229600" cy="2074414"/>
          </a:xfrm>
          <a:solidFill>
            <a:srgbClr val="FFFFCC"/>
          </a:solidFill>
          <a:ln w="28575">
            <a:solidFill>
              <a:srgbClr val="000000"/>
            </a:solidFill>
          </a:ln>
        </p:spPr>
        <p:txBody>
          <a:bodyPr>
            <a:spAutoFit/>
          </a:bodyPr>
          <a:lstStyle/>
          <a:p>
            <a:r>
              <a:rPr lang="en-US" dirty="0">
                <a:solidFill>
                  <a:srgbClr val="000000"/>
                </a:solidFill>
              </a:rPr>
              <a:t>The variance of the error is given by</a:t>
            </a:r>
          </a:p>
          <a:p>
            <a:endParaRPr lang="en-US" dirty="0">
              <a:solidFill>
                <a:srgbClr val="000000"/>
              </a:solidFill>
            </a:endParaRPr>
          </a:p>
          <a:p>
            <a:endParaRPr lang="en-US" dirty="0">
              <a:solidFill>
                <a:srgbClr val="000000"/>
              </a:solidFill>
            </a:endParaRPr>
          </a:p>
          <a:p>
            <a:r>
              <a:rPr lang="en-US" dirty="0">
                <a:solidFill>
                  <a:srgbClr val="000000"/>
                </a:solidFill>
              </a:rPr>
              <a:t> </a:t>
            </a:r>
          </a:p>
        </p:txBody>
      </p:sp>
      <p:graphicFrame>
        <p:nvGraphicFramePr>
          <p:cNvPr id="32769" name="Object 1"/>
          <p:cNvGraphicFramePr>
            <a:graphicFrameLocks noChangeAspect="1"/>
          </p:cNvGraphicFramePr>
          <p:nvPr>
            <p:extLst>
              <p:ext uri="{D42A27DB-BD31-4B8C-83A1-F6EECF244321}">
                <p14:modId xmlns:p14="http://schemas.microsoft.com/office/powerpoint/2010/main" val="2587858145"/>
              </p:ext>
            </p:extLst>
          </p:nvPr>
        </p:nvGraphicFramePr>
        <p:xfrm>
          <a:off x="2101850" y="1993900"/>
          <a:ext cx="4546600" cy="977900"/>
        </p:xfrm>
        <a:graphic>
          <a:graphicData uri="http://schemas.openxmlformats.org/presentationml/2006/ole">
            <mc:AlternateContent xmlns:mc="http://schemas.openxmlformats.org/markup-compatibility/2006">
              <mc:Choice xmlns:v="urn:schemas-microsoft-com:vml" Requires="v">
                <p:oleObj name="Equation" r:id="rId2" imgW="4546440" imgH="977760" progId="Equation.DSMT4">
                  <p:embed/>
                </p:oleObj>
              </mc:Choice>
              <mc:Fallback>
                <p:oleObj name="Equation" r:id="rId2" imgW="4546440" imgH="977760" progId="Equation.DSMT4">
                  <p:embed/>
                  <p:pic>
                    <p:nvPicPr>
                      <p:cNvPr id="0" name="Picture 1"/>
                      <p:cNvPicPr>
                        <a:picLocks noChangeAspect="1" noChangeArrowheads="1"/>
                      </p:cNvPicPr>
                      <p:nvPr/>
                    </p:nvPicPr>
                    <p:blipFill>
                      <a:blip r:embed="rId3"/>
                      <a:srcRect/>
                      <a:stretch>
                        <a:fillRect/>
                      </a:stretch>
                    </p:blipFill>
                    <p:spPr bwMode="auto">
                      <a:xfrm>
                        <a:off x="2101850" y="1993900"/>
                        <a:ext cx="45466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17FA3-4AD2-4476-A0D1-35B267142902}"/>
              </a:ext>
            </a:extLst>
          </p:cNvPr>
          <p:cNvSpPr>
            <a:spLocks noGrp="1"/>
          </p:cNvSpPr>
          <p:nvPr>
            <p:ph type="title"/>
          </p:nvPr>
        </p:nvSpPr>
        <p:spPr/>
        <p:txBody>
          <a:bodyPr/>
          <a:lstStyle/>
          <a:p>
            <a:r>
              <a:rPr lang="en-US" dirty="0"/>
              <a:t>The Importance of Errors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A426D69-2F9A-475D-B059-394623A8A86C}"/>
                  </a:ext>
                </a:extLst>
              </p:cNvPr>
              <p:cNvSpPr>
                <a:spLocks noGrp="1"/>
              </p:cNvSpPr>
              <p:nvPr>
                <p:ph idx="1"/>
              </p:nvPr>
            </p:nvSpPr>
            <p:spPr>
              <a:xfrm>
                <a:off x="457200" y="1146810"/>
                <a:ext cx="8229600" cy="4644390"/>
              </a:xfrm>
            </p:spPr>
            <p:txBody>
              <a:bodyPr>
                <a:normAutofit/>
              </a:bodyPr>
              <a:lstStyle/>
              <a:p>
                <a:r>
                  <a:rPr lang="en-US" dirty="0"/>
                  <a:t>The symbol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𝑒</m:t>
                        </m:r>
                      </m:e>
                    </m:acc>
                  </m:oMath>
                </a14:m>
                <a:r>
                  <a:rPr lang="en-US" dirty="0"/>
                  <a:t> refers to the mean of the errors. Because least squares is used to estimate the model,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𝑒</m:t>
                        </m:r>
                      </m:e>
                    </m:acc>
                    <m:r>
                      <a:rPr lang="en-US" b="0" i="0" smtClean="0">
                        <a:latin typeface="Cambria Math" panose="02040503050406030204" pitchFamily="18" charset="0"/>
                      </a:rPr>
                      <m:t>=0</m:t>
                    </m:r>
                  </m:oMath>
                </a14:m>
                <a:r>
                  <a:rPr lang="en-US" dirty="0"/>
                  <a:t>, and therefore the term,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𝑒</m:t>
                        </m:r>
                      </m:e>
                    </m:acc>
                  </m:oMath>
                </a14:m>
                <a:r>
                  <a:rPr lang="en-US" dirty="0"/>
                  <a:t>, disappears from the definition. The numerator is divided by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(the degrees of freedom of the error data) instead of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to account for an additional constraint imposed by least squares estimation. In the Jeep Cherokee Limited data the variance of the errors is</a:t>
                </a:r>
              </a:p>
              <a:p>
                <a:pP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𝑠</m:t>
                          </m:r>
                        </m:e>
                        <m:sub>
                          <m:r>
                            <a:rPr lang="en-US" sz="2800" b="0" i="1" smtClean="0">
                              <a:latin typeface="Cambria Math" panose="02040503050406030204" pitchFamily="18" charset="0"/>
                            </a:rPr>
                            <m:t>𝑒</m:t>
                          </m:r>
                        </m:sub>
                        <m:sup>
                          <m:r>
                            <a:rPr lang="en-US" sz="2800" b="0" i="1" smtClean="0">
                              <a:latin typeface="Cambria Math" panose="02040503050406030204" pitchFamily="18" charset="0"/>
                            </a:rPr>
                            <m:t>2</m:t>
                          </m:r>
                        </m:sup>
                      </m:sSubSup>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46753593.13</m:t>
                          </m:r>
                        </m:num>
                        <m:den>
                          <m:r>
                            <a:rPr lang="en-US" sz="2800" b="0" i="1" smtClean="0">
                              <a:latin typeface="Cambria Math" panose="02040503050406030204" pitchFamily="18" charset="0"/>
                            </a:rPr>
                            <m:t>14−2</m:t>
                          </m:r>
                        </m:den>
                      </m:f>
                      <m:r>
                        <a:rPr lang="en-US" sz="2800"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3896132.76</m:t>
                      </m:r>
                    </m:oMath>
                  </m:oMathPara>
                </a14:m>
                <a:endParaRPr lang="en-US" dirty="0"/>
              </a:p>
              <a:p>
                <a:endParaRPr lang="en-US" dirty="0"/>
              </a:p>
            </p:txBody>
          </p:sp>
        </mc:Choice>
        <mc:Fallback xmlns="">
          <p:sp>
            <p:nvSpPr>
              <p:cNvPr id="3" name="Content Placeholder 2">
                <a:extLst>
                  <a:ext uri="{FF2B5EF4-FFF2-40B4-BE49-F238E27FC236}">
                    <a16:creationId xmlns:a16="http://schemas.microsoft.com/office/drawing/2014/main" id="{4A426D69-2F9A-475D-B059-394623A8A86C}"/>
                  </a:ext>
                </a:extLst>
              </p:cNvPr>
              <p:cNvSpPr>
                <a:spLocks noGrp="1" noRot="1" noChangeAspect="1" noMove="1" noResize="1" noEditPoints="1" noAdjustHandles="1" noChangeArrowheads="1" noChangeShapeType="1" noTextEdit="1"/>
              </p:cNvSpPr>
              <p:nvPr>
                <p:ph idx="1"/>
              </p:nvPr>
            </p:nvSpPr>
            <p:spPr>
              <a:xfrm>
                <a:off x="457200" y="1146810"/>
                <a:ext cx="8229600" cy="4644390"/>
              </a:xfrm>
              <a:blipFill>
                <a:blip r:embed="rId2"/>
                <a:stretch>
                  <a:fillRect l="-1481" t="-1181" r="-1407"/>
                </a:stretch>
              </a:blipFill>
            </p:spPr>
            <p:txBody>
              <a:bodyPr/>
              <a:lstStyle/>
              <a:p>
                <a:r>
                  <a:rPr lang="en-IN">
                    <a:noFill/>
                  </a:rPr>
                  <a:t> </a:t>
                </a:r>
              </a:p>
            </p:txBody>
          </p:sp>
        </mc:Fallback>
      </mc:AlternateContent>
    </p:spTree>
    <p:extLst>
      <p:ext uri="{BB962C8B-B14F-4D97-AF65-F5344CB8AC3E}">
        <p14:creationId xmlns:p14="http://schemas.microsoft.com/office/powerpoint/2010/main" val="4013892292"/>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1527</TotalTime>
  <Words>2972</Words>
  <Application>Microsoft Office PowerPoint</Application>
  <PresentationFormat>On-screen Show (4:3)</PresentationFormat>
  <Paragraphs>406</Paragraphs>
  <Slides>41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41</vt:i4>
      </vt:variant>
    </vt:vector>
  </HeadingPairs>
  <TitlesOfParts>
    <vt:vector size="49" baseType="lpstr">
      <vt:lpstr>Arial</vt:lpstr>
      <vt:lpstr>Calibri</vt:lpstr>
      <vt:lpstr>STIX</vt:lpstr>
      <vt:lpstr>Cambria Math</vt:lpstr>
      <vt:lpstr>Roboto Condensed</vt:lpstr>
      <vt:lpstr>Office Theme</vt:lpstr>
      <vt:lpstr>MathType 6.0 Equation</vt:lpstr>
      <vt:lpstr>Equation</vt:lpstr>
      <vt:lpstr>Section 5.3</vt:lpstr>
      <vt:lpstr>The Importance of Errors</vt:lpstr>
      <vt:lpstr>The Importance of Errors (cont.)</vt:lpstr>
      <vt:lpstr>The Importance of Errors (cont.)</vt:lpstr>
      <vt:lpstr>The Importance of Errors (cont.)</vt:lpstr>
      <vt:lpstr>The Importance of Errors (cont.)</vt:lpstr>
      <vt:lpstr>The Importance of Errors (cont.)</vt:lpstr>
      <vt:lpstr>Formula: Variance of the Error </vt:lpstr>
      <vt:lpstr>The Importance of Errors (cont.)</vt:lpstr>
      <vt:lpstr>The Importance of Errors (cont.)</vt:lpstr>
      <vt:lpstr>The Importance of Errors (cont.)</vt:lpstr>
      <vt:lpstr>The Importance of Errors (cont.)</vt:lpstr>
      <vt:lpstr>The Importance of Errors (cont.)</vt:lpstr>
      <vt:lpstr>The Importance of Errors (cont.)</vt:lpstr>
      <vt:lpstr>The Coefficient of Determination</vt:lpstr>
      <vt:lpstr>Formula: Total Sum of Squares (Total SS)</vt:lpstr>
      <vt:lpstr>The Coefficient of Determination (cont.)</vt:lpstr>
      <vt:lpstr>The Coefficient of Determination (cont.)</vt:lpstr>
      <vt:lpstr>The Coefficient of Determination (cont.)</vt:lpstr>
      <vt:lpstr>The Coefficient of Determination (cont.)</vt:lpstr>
      <vt:lpstr>The Coefficient of Determination (cont.)</vt:lpstr>
      <vt:lpstr>Definition: Coefficient of Determination </vt:lpstr>
      <vt:lpstr>The Coefficient of Determination (cont.)</vt:lpstr>
      <vt:lpstr>The Coefficient of Determination (cont.)</vt:lpstr>
      <vt:lpstr>Example 5.3.1: Using a Least Squares Model to Predict GPA</vt:lpstr>
      <vt:lpstr>Example 5.3.1: Using a Least Squares Model to Predict GPA (cont.)</vt:lpstr>
      <vt:lpstr>Example 5.3.1: Using a Least Squares Model to Predict GPA (cont.)</vt:lpstr>
      <vt:lpstr>Example 5.3.1: Using a Least Squares Model to Predict GPA (cont.)</vt:lpstr>
      <vt:lpstr>Example 5.3.1: Using a Least Squares Model to Predict GPA (cont.)</vt:lpstr>
      <vt:lpstr>Example 5.3.1: Using a Least Squares Model to Predict GPA (cont.)</vt:lpstr>
      <vt:lpstr>Example 5.3.1: Using a Least Squares Model to Predict GPA (cont.)</vt:lpstr>
      <vt:lpstr>Example 5.3.1: Using a Least Squares Model to Predict GPA (cont.)</vt:lpstr>
      <vt:lpstr>Example 5.3.1: Using a Least Squares Model to Predict GPA (cont.)</vt:lpstr>
      <vt:lpstr>Example 5.3.1: Using a Least Squares Model to Predict GPA (cont.)</vt:lpstr>
      <vt:lpstr>Example 5.3.1: Using a Least Squares Model to Predict GPA (cont.)</vt:lpstr>
      <vt:lpstr>The Coefficient of Determination (cont.)</vt:lpstr>
      <vt:lpstr>The Coefficient of Determination (cont.)</vt:lpstr>
      <vt:lpstr>Formula: Coefficient of Determination </vt:lpstr>
      <vt:lpstr>The Coefficient of Determination (cont.)</vt:lpstr>
      <vt:lpstr>The Coefficient of Determination (cont.)</vt:lpstr>
      <vt:lpstr>The Coefficient of Determination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Statistics and Data, 4th Edition</dc:title>
  <dc:creator>Hawkes Learning</dc:creator>
  <cp:lastModifiedBy>Robin Hendrix</cp:lastModifiedBy>
  <cp:revision>151</cp:revision>
  <dcterms:created xsi:type="dcterms:W3CDTF">2013-04-26T14:43:13Z</dcterms:created>
  <dcterms:modified xsi:type="dcterms:W3CDTF">2024-05-10T17:01:21Z</dcterms:modified>
</cp:coreProperties>
</file>