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handoutMasterIdLst>
    <p:handoutMasterId r:id="rId55"/>
  </p:handoutMasterIdLst>
  <p:sldIdLst>
    <p:sldId id="256" r:id="rId2"/>
    <p:sldId id="291" r:id="rId3"/>
    <p:sldId id="310" r:id="rId4"/>
    <p:sldId id="311" r:id="rId5"/>
    <p:sldId id="312" r:id="rId6"/>
    <p:sldId id="313" r:id="rId7"/>
    <p:sldId id="286"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287" r:id="rId27"/>
    <p:sldId id="332" r:id="rId28"/>
    <p:sldId id="333" r:id="rId29"/>
    <p:sldId id="301" r:id="rId30"/>
    <p:sldId id="288" r:id="rId31"/>
    <p:sldId id="334" r:id="rId32"/>
    <p:sldId id="336" r:id="rId33"/>
    <p:sldId id="337" r:id="rId34"/>
    <p:sldId id="474" r:id="rId35"/>
    <p:sldId id="335" r:id="rId36"/>
    <p:sldId id="338" r:id="rId37"/>
    <p:sldId id="339" r:id="rId38"/>
    <p:sldId id="476" r:id="rId39"/>
    <p:sldId id="477" r:id="rId40"/>
    <p:sldId id="478" r:id="rId41"/>
    <p:sldId id="304" r:id="rId42"/>
    <p:sldId id="305" r:id="rId43"/>
    <p:sldId id="479" r:id="rId44"/>
    <p:sldId id="481" r:id="rId45"/>
    <p:sldId id="480" r:id="rId46"/>
    <p:sldId id="482" r:id="rId47"/>
    <p:sldId id="483" r:id="rId48"/>
    <p:sldId id="484" r:id="rId49"/>
    <p:sldId id="485" r:id="rId50"/>
    <p:sldId id="486" r:id="rId51"/>
    <p:sldId id="487" r:id="rId52"/>
    <p:sldId id="289" r:id="rId53"/>
  </p:sldIdLst>
  <p:sldSz cx="9144000" cy="6858000" type="screen4x3"/>
  <p:notesSz cx="6858000" cy="9144000"/>
  <p:embeddedFontLs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1"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FF"/>
    <a:srgbClr val="000000"/>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04" d="100"/>
          <a:sy n="104" d="100"/>
        </p:scale>
        <p:origin x="558"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5/10/2024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Fitting a Linear Model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Linear Equations (cont.)</a:t>
            </a:r>
          </a:p>
        </p:txBody>
      </p:sp>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 	</a:t>
            </a:r>
          </a:p>
        </p:txBody>
      </p:sp>
      <p:pic>
        <p:nvPicPr>
          <p:cNvPr id="9" name="Picture 8">
            <a:extLst>
              <a:ext uri="{FF2B5EF4-FFF2-40B4-BE49-F238E27FC236}">
                <a16:creationId xmlns:a16="http://schemas.microsoft.com/office/drawing/2014/main" id="{A3690FF3-F3AB-1B6F-459A-965C48C79BFF}"/>
              </a:ext>
            </a:extLst>
          </p:cNvPr>
          <p:cNvPicPr>
            <a:picLocks noChangeAspect="1"/>
          </p:cNvPicPr>
          <p:nvPr/>
        </p:nvPicPr>
        <p:blipFill>
          <a:blip r:embed="rId2"/>
          <a:stretch>
            <a:fillRect/>
          </a:stretch>
        </p:blipFill>
        <p:spPr>
          <a:xfrm>
            <a:off x="2743200" y="1447800"/>
            <a:ext cx="3733800" cy="4087419"/>
          </a:xfrm>
          <a:prstGeom prst="rect">
            <a:avLst/>
          </a:prstGeom>
        </p:spPr>
      </p:pic>
    </p:spTree>
    <p:extLst>
      <p:ext uri="{BB962C8B-B14F-4D97-AF65-F5344CB8AC3E}">
        <p14:creationId xmlns:p14="http://schemas.microsoft.com/office/powerpoint/2010/main" val="363179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Traditionally, the notation in statistics uses different symbols for the slope and intercept in the equation of the line. Instead of </a:t>
                </a:r>
                <a14:m>
                  <m:oMath xmlns:m="http://schemas.openxmlformats.org/officeDocument/2006/math">
                    <m:r>
                      <a:rPr lang="en-US" i="1" dirty="0" smtClean="0">
                        <a:latin typeface="Cambria Math" panose="02040503050406030204" pitchFamily="18" charset="0"/>
                      </a:rPr>
                      <m:t>𝑏</m:t>
                    </m:r>
                  </m:oMath>
                </a14:m>
                <a:r>
                  <a:rPr lang="en-US" dirty="0"/>
                  <a:t>, let </a:t>
                </a:r>
                <a14:m>
                  <m:oMath xmlns:m="http://schemas.openxmlformats.org/officeDocument/2006/math">
                    <m:r>
                      <a:rPr lang="en-US" i="1" dirty="0" smtClean="0">
                        <a:latin typeface="Cambria Math" panose="02040503050406030204" pitchFamily="18" charset="0"/>
                      </a:rPr>
                      <m:t>𝑏</m:t>
                    </m:r>
                    <m:r>
                      <a:rPr lang="en-US" i="1" baseline="-25000" dirty="0">
                        <a:latin typeface="Cambria Math" panose="02040503050406030204" pitchFamily="18" charset="0"/>
                      </a:rPr>
                      <m:t>0</m:t>
                    </m:r>
                  </m:oMath>
                </a14:m>
                <a:r>
                  <a:rPr lang="en-US" dirty="0"/>
                  <a:t> be the symbol used to describe the </a:t>
                </a:r>
                <a14:m>
                  <m:oMath xmlns:m="http://schemas.openxmlformats.org/officeDocument/2006/math">
                    <m:r>
                      <a:rPr lang="en-US" i="1" dirty="0" smtClean="0">
                        <a:latin typeface="Cambria Math" panose="02040503050406030204" pitchFamily="18" charset="0"/>
                      </a:rPr>
                      <m:t>𝑦</m:t>
                    </m:r>
                  </m:oMath>
                </a14:m>
                <a:r>
                  <a:rPr lang="en-US" dirty="0"/>
                  <a:t>-intercept and </a:t>
                </a:r>
                <a14:m>
                  <m:oMath xmlns:m="http://schemas.openxmlformats.org/officeDocument/2006/math">
                    <m:r>
                      <a:rPr lang="en-US" i="1" dirty="0" smtClean="0">
                        <a:latin typeface="Cambria Math" panose="02040503050406030204" pitchFamily="18" charset="0"/>
                      </a:rPr>
                      <m:t>𝑏</m:t>
                    </m:r>
                    <m:r>
                      <a:rPr lang="en-US" i="1" baseline="-25000" dirty="0">
                        <a:latin typeface="Cambria Math" panose="02040503050406030204" pitchFamily="18" charset="0"/>
                      </a:rPr>
                      <m:t>1</m:t>
                    </m:r>
                  </m:oMath>
                </a14:m>
                <a:r>
                  <a:rPr lang="en-US" dirty="0"/>
                  <a:t> be the symbol used to represent the slope of the line. Using this new set of symbols, the equation of the line becomes</a:t>
                </a:r>
              </a:p>
              <a:p>
                <a:pPr algn="ct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1</m:t>
                        </m:r>
                      </m:sub>
                    </m:sSub>
                    <m:r>
                      <m:rPr>
                        <m:sty m:val="p"/>
                      </m:rPr>
                      <a:rPr lang="en-US" b="0" i="0" smtClean="0">
                        <a:latin typeface="Cambria Math" panose="02040503050406030204" pitchFamily="18" charset="0"/>
                      </a:rPr>
                      <m:t>x</m:t>
                    </m:r>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E414A5F6-B8EC-42D7-AE8F-A7196095954B}"/>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cxnSp>
        <p:nvCxnSpPr>
          <p:cNvPr id="4" name="Straight Arrow Connector 3">
            <a:extLst>
              <a:ext uri="{FF2B5EF4-FFF2-40B4-BE49-F238E27FC236}">
                <a16:creationId xmlns:a16="http://schemas.microsoft.com/office/drawing/2014/main" id="{5666F602-AE0E-F500-0339-719E1CE31405}"/>
              </a:ext>
            </a:extLst>
          </p:cNvPr>
          <p:cNvCxnSpPr/>
          <p:nvPr/>
        </p:nvCxnSpPr>
        <p:spPr>
          <a:xfrm>
            <a:off x="4371278" y="4397298"/>
            <a:ext cx="0"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CD7927AA-31DD-1C7B-11F9-283FF2232F33}"/>
              </a:ext>
            </a:extLst>
          </p:cNvPr>
          <p:cNvCxnSpPr/>
          <p:nvPr/>
        </p:nvCxnSpPr>
        <p:spPr>
          <a:xfrm>
            <a:off x="5185317" y="4397298"/>
            <a:ext cx="0"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E48F8A2-C72B-FAE6-CD3B-C36C7EBBC0CB}"/>
              </a:ext>
            </a:extLst>
          </p:cNvPr>
          <p:cNvSpPr txBox="1"/>
          <p:nvPr/>
        </p:nvSpPr>
        <p:spPr>
          <a:xfrm>
            <a:off x="3429004" y="4677937"/>
            <a:ext cx="1213622" cy="646331"/>
          </a:xfrm>
          <a:prstGeom prst="rect">
            <a:avLst/>
          </a:prstGeom>
          <a:noFill/>
        </p:spPr>
        <p:txBody>
          <a:bodyPr wrap="square" rtlCol="0">
            <a:spAutoFit/>
          </a:bodyPr>
          <a:lstStyle/>
          <a:p>
            <a:r>
              <a:rPr lang="en-US" dirty="0"/>
              <a:t>Intercept</a:t>
            </a:r>
          </a:p>
          <a:p>
            <a:r>
              <a:rPr lang="en-US" dirty="0"/>
              <a:t>Coefficient</a:t>
            </a:r>
            <a:endParaRPr lang="en-IN" dirty="0"/>
          </a:p>
        </p:txBody>
      </p:sp>
      <p:sp>
        <p:nvSpPr>
          <p:cNvPr id="7" name="TextBox 6">
            <a:extLst>
              <a:ext uri="{FF2B5EF4-FFF2-40B4-BE49-F238E27FC236}">
                <a16:creationId xmlns:a16="http://schemas.microsoft.com/office/drawing/2014/main" id="{CFC87F70-34A2-33CD-8BCE-60E0DC7FF8FF}"/>
              </a:ext>
            </a:extLst>
          </p:cNvPr>
          <p:cNvSpPr txBox="1"/>
          <p:nvPr/>
        </p:nvSpPr>
        <p:spPr>
          <a:xfrm>
            <a:off x="4906535" y="4677937"/>
            <a:ext cx="1213620" cy="646331"/>
          </a:xfrm>
          <a:prstGeom prst="rect">
            <a:avLst/>
          </a:prstGeom>
          <a:noFill/>
        </p:spPr>
        <p:txBody>
          <a:bodyPr wrap="square" rtlCol="0">
            <a:spAutoFit/>
          </a:bodyPr>
          <a:lstStyle/>
          <a:p>
            <a:r>
              <a:rPr lang="en-US" dirty="0"/>
              <a:t>Slope Coefficient</a:t>
            </a:r>
            <a:endParaRPr lang="en-IN" dirty="0"/>
          </a:p>
        </p:txBody>
      </p:sp>
    </p:spTree>
    <p:extLst>
      <p:ext uri="{BB962C8B-B14F-4D97-AF65-F5344CB8AC3E}">
        <p14:creationId xmlns:p14="http://schemas.microsoft.com/office/powerpoint/2010/main" val="64682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Sometimes the order of the terms is switched and written as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baseline="-25000" dirty="0" smtClean="0">
                        <a:latin typeface="Cambria Math" panose="02040503050406030204" pitchFamily="18" charset="0"/>
                      </a:rPr>
                      <m:t>1</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baseline="-25000" dirty="0" smtClean="0">
                        <a:latin typeface="Cambria Math" panose="02040503050406030204" pitchFamily="18" charset="0"/>
                      </a:rPr>
                      <m:t>0</m:t>
                    </m:r>
                  </m:oMath>
                </a14:m>
                <a:r>
                  <a:rPr lang="en-US" dirty="0"/>
                  <a:t>, but it is important to note that the independent variable, </a:t>
                </a:r>
                <a14:m>
                  <m:oMath xmlns:m="http://schemas.openxmlformats.org/officeDocument/2006/math">
                    <m:r>
                      <a:rPr lang="en-US" i="1" dirty="0" smtClean="0">
                        <a:latin typeface="Cambria Math" panose="02040503050406030204" pitchFamily="18" charset="0"/>
                      </a:rPr>
                      <m:t>𝑥</m:t>
                    </m:r>
                  </m:oMath>
                </a14:m>
                <a:r>
                  <a:rPr lang="en-US" dirty="0"/>
                  <a:t>, is always multiplied by the slope coefficient, </a:t>
                </a:r>
                <a14:m>
                  <m:oMath xmlns:m="http://schemas.openxmlformats.org/officeDocument/2006/math">
                    <m:r>
                      <a:rPr lang="en-US" i="1" dirty="0">
                        <a:latin typeface="Cambria Math" panose="02040503050406030204" pitchFamily="18" charset="0"/>
                      </a:rPr>
                      <m:t>𝑏</m:t>
                    </m:r>
                    <m:r>
                      <a:rPr lang="en-US" i="1" baseline="-25000" dirty="0">
                        <a:latin typeface="Cambria Math" panose="02040503050406030204" pitchFamily="18" charset="0"/>
                      </a:rPr>
                      <m:t>1</m:t>
                    </m:r>
                  </m:oMath>
                </a14:m>
                <a:r>
                  <a:rPr lang="en-US" dirty="0"/>
                  <a:t>, and the intercept coefficient, </a:t>
                </a:r>
                <a14:m>
                  <m:oMath xmlns:m="http://schemas.openxmlformats.org/officeDocument/2006/math">
                    <m:r>
                      <a:rPr lang="en-US" i="1" dirty="0">
                        <a:latin typeface="Cambria Math" panose="02040503050406030204" pitchFamily="18" charset="0"/>
                      </a:rPr>
                      <m:t>𝑏</m:t>
                    </m:r>
                    <m:r>
                      <a:rPr lang="en-US" i="1" baseline="-25000" dirty="0">
                        <a:latin typeface="Cambria Math" panose="02040503050406030204" pitchFamily="18" charset="0"/>
                      </a:rPr>
                      <m:t>0</m:t>
                    </m:r>
                  </m:oMath>
                </a14:m>
                <a:r>
                  <a:rPr lang="en-US" dirty="0"/>
                  <a:t>, is added to that term.</a:t>
                </a:r>
              </a:p>
              <a:p>
                <a:r>
                  <a:rPr lang="en-US" dirty="0"/>
                  <a:t>The data in Figure 5.2.3 seems to be related. Specifying the relationship between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with a linear model means finding a line that best fits the data in some way. The problem is that there are many lines that could be interpreted as fitting the data.</a:t>
                </a:r>
              </a:p>
            </p:txBody>
          </p:sp>
        </mc:Choice>
        <mc:Fallback xmlns="">
          <p:sp>
            <p:nvSpPr>
              <p:cNvPr id="3" name="Content Placeholder 2">
                <a:extLst>
                  <a:ext uri="{FF2B5EF4-FFF2-40B4-BE49-F238E27FC236}">
                    <a16:creationId xmlns:a16="http://schemas.microsoft.com/office/drawing/2014/main" id="{E414A5F6-B8EC-42D7-AE8F-A7196095954B}"/>
                  </a:ext>
                </a:extLst>
              </p:cNvPr>
              <p:cNvSpPr>
                <a:spLocks noGrp="1" noRot="1" noChangeAspect="1" noMove="1" noResize="1" noEditPoints="1" noAdjustHandles="1" noChangeArrowheads="1" noChangeShapeType="1" noTextEdit="1"/>
              </p:cNvSpPr>
              <p:nvPr>
                <p:ph idx="1"/>
              </p:nvPr>
            </p:nvSpPr>
            <p:spPr>
              <a:blipFill>
                <a:blip r:embed="rId2"/>
                <a:stretch>
                  <a:fillRect l="-1481" t="-1200" r="-2444" b="-1067"/>
                </a:stretch>
              </a:blipFill>
            </p:spPr>
            <p:txBody>
              <a:bodyPr/>
              <a:lstStyle/>
              <a:p>
                <a:r>
                  <a:rPr lang="en-IN">
                    <a:noFill/>
                  </a:rPr>
                  <a:t> </a:t>
                </a:r>
              </a:p>
            </p:txBody>
          </p:sp>
        </mc:Fallback>
      </mc:AlternateContent>
    </p:spTree>
    <p:extLst>
      <p:ext uri="{BB962C8B-B14F-4D97-AF65-F5344CB8AC3E}">
        <p14:creationId xmlns:p14="http://schemas.microsoft.com/office/powerpoint/2010/main" val="221442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 </a:t>
            </a:r>
          </a:p>
        </p:txBody>
      </p:sp>
      <p:pic>
        <p:nvPicPr>
          <p:cNvPr id="6" name="Picture 5">
            <a:extLst>
              <a:ext uri="{FF2B5EF4-FFF2-40B4-BE49-F238E27FC236}">
                <a16:creationId xmlns:a16="http://schemas.microsoft.com/office/drawing/2014/main" id="{C288418A-385E-9ED3-A311-9C6B5EEC0075}"/>
              </a:ext>
            </a:extLst>
          </p:cNvPr>
          <p:cNvPicPr>
            <a:picLocks noChangeAspect="1"/>
          </p:cNvPicPr>
          <p:nvPr/>
        </p:nvPicPr>
        <p:blipFill>
          <a:blip r:embed="rId2"/>
          <a:stretch>
            <a:fillRect/>
          </a:stretch>
        </p:blipFill>
        <p:spPr>
          <a:xfrm>
            <a:off x="2328730" y="1636638"/>
            <a:ext cx="4486540" cy="3584723"/>
          </a:xfrm>
          <a:prstGeom prst="rect">
            <a:avLst/>
          </a:prstGeom>
        </p:spPr>
      </p:pic>
    </p:spTree>
    <p:extLst>
      <p:ext uri="{BB962C8B-B14F-4D97-AF65-F5344CB8AC3E}">
        <p14:creationId xmlns:p14="http://schemas.microsoft.com/office/powerpoint/2010/main" val="266247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lnSpcReduction="10000"/>
          </a:bodyPr>
          <a:lstStyle/>
          <a:p>
            <a:r>
              <a:rPr lang="en-US" dirty="0"/>
              <a:t>Which one of the lines in Figure 5.2.3 do you think best fits the data? Clearly, Line A doesn’t do a very good job. While the slope of Line A seems to parallel that of the data, the points don’t cluster around the line at all. Lines B and C are very different lines, and they both seem to go through the data in some sense. Line C is “near” the data points but the slope is just too steep. Line B seems to fit the data much better than Line C, but is it the “best” line? To find the best line, we must come up with a method of summarizing how close each line is to the data. </a:t>
            </a:r>
          </a:p>
        </p:txBody>
      </p:sp>
    </p:spTree>
    <p:extLst>
      <p:ext uri="{BB962C8B-B14F-4D97-AF65-F5344CB8AC3E}">
        <p14:creationId xmlns:p14="http://schemas.microsoft.com/office/powerpoint/2010/main" val="1105412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The closeness measure can then be used as a criterion to choose between various lines.</a:t>
                </a:r>
              </a:p>
              <a:p>
                <a:r>
                  <a:rPr lang="en-US" b="1" dirty="0"/>
                  <a:t>How Do We Measure How Close a Line Is to the Data?</a:t>
                </a:r>
              </a:p>
              <a:p>
                <a:r>
                  <a:rPr lang="en-US" dirty="0"/>
                  <a:t>One possible method of choosing the best fitting line is to use the line to predict the </a:t>
                </a:r>
                <a14:m>
                  <m:oMath xmlns:m="http://schemas.openxmlformats.org/officeDocument/2006/math">
                    <m:r>
                      <a:rPr lang="en-US" i="1" dirty="0" smtClean="0">
                        <a:latin typeface="Cambria Math" panose="02040503050406030204" pitchFamily="18" charset="0"/>
                      </a:rPr>
                      <m:t>𝑦</m:t>
                    </m:r>
                  </m:oMath>
                </a14:m>
                <a:r>
                  <a:rPr lang="en-US" dirty="0"/>
                  <a:t>-value for each observation. The superior line is the one that does the best job of predicting the observed </a:t>
                </a:r>
                <a14:m>
                  <m:oMath xmlns:m="http://schemas.openxmlformats.org/officeDocument/2006/math">
                    <m:r>
                      <a:rPr lang="en-US" i="1" dirty="0" smtClean="0">
                        <a:latin typeface="Cambria Math" panose="02040503050406030204" pitchFamily="18" charset="0"/>
                      </a:rPr>
                      <m:t>𝑦</m:t>
                    </m:r>
                  </m:oMath>
                </a14:m>
                <a:r>
                  <a:rPr lang="en-US" dirty="0"/>
                  <a:t>-values. Let’s look at a small data set.</a:t>
                </a:r>
              </a:p>
            </p:txBody>
          </p:sp>
        </mc:Choice>
        <mc:Fallback xmlns="">
          <p:sp>
            <p:nvSpPr>
              <p:cNvPr id="3" name="Content Placeholder 2">
                <a:extLst>
                  <a:ext uri="{FF2B5EF4-FFF2-40B4-BE49-F238E27FC236}">
                    <a16:creationId xmlns:a16="http://schemas.microsoft.com/office/drawing/2014/main" id="{E414A5F6-B8EC-42D7-AE8F-A7196095954B}"/>
                  </a:ext>
                </a:extLst>
              </p:cNvPr>
              <p:cNvSpPr>
                <a:spLocks noGrp="1" noRot="1" noChangeAspect="1" noMove="1" noResize="1" noEditPoints="1" noAdjustHandles="1" noChangeArrowheads="1" noChangeShapeType="1" noTextEdit="1"/>
              </p:cNvSpPr>
              <p:nvPr>
                <p:ph idx="1"/>
              </p:nvPr>
            </p:nvSpPr>
            <p:spPr>
              <a:blipFill>
                <a:blip r:embed="rId2"/>
                <a:stretch>
                  <a:fillRect l="-1481" t="-1200" r="-111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EC07146-1F90-0E91-B5C7-013B3D0F77EC}"/>
                  </a:ext>
                </a:extLst>
              </p:cNvPr>
              <p:cNvGraphicFramePr>
                <a:graphicFrameLocks noGrp="1"/>
              </p:cNvGraphicFramePr>
              <p:nvPr>
                <p:extLst>
                  <p:ext uri="{D42A27DB-BD31-4B8C-83A1-F6EECF244321}">
                    <p14:modId xmlns:p14="http://schemas.microsoft.com/office/powerpoint/2010/main" val="2527410099"/>
                  </p:ext>
                </p:extLst>
              </p:nvPr>
            </p:nvGraphicFramePr>
            <p:xfrm>
              <a:off x="1524000" y="5077026"/>
              <a:ext cx="6096000" cy="74168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189255166"/>
                        </a:ext>
                      </a:extLst>
                    </a:gridCol>
                    <a:gridCol w="1016000">
                      <a:extLst>
                        <a:ext uri="{9D8B030D-6E8A-4147-A177-3AD203B41FA5}">
                          <a16:colId xmlns:a16="http://schemas.microsoft.com/office/drawing/2014/main" val="2249706097"/>
                        </a:ext>
                      </a:extLst>
                    </a:gridCol>
                    <a:gridCol w="1016000">
                      <a:extLst>
                        <a:ext uri="{9D8B030D-6E8A-4147-A177-3AD203B41FA5}">
                          <a16:colId xmlns:a16="http://schemas.microsoft.com/office/drawing/2014/main" val="355166726"/>
                        </a:ext>
                      </a:extLst>
                    </a:gridCol>
                    <a:gridCol w="1016000">
                      <a:extLst>
                        <a:ext uri="{9D8B030D-6E8A-4147-A177-3AD203B41FA5}">
                          <a16:colId xmlns:a16="http://schemas.microsoft.com/office/drawing/2014/main" val="2882606509"/>
                        </a:ext>
                      </a:extLst>
                    </a:gridCol>
                    <a:gridCol w="1016000">
                      <a:extLst>
                        <a:ext uri="{9D8B030D-6E8A-4147-A177-3AD203B41FA5}">
                          <a16:colId xmlns:a16="http://schemas.microsoft.com/office/drawing/2014/main" val="4103033924"/>
                        </a:ext>
                      </a:extLst>
                    </a:gridCol>
                    <a:gridCol w="1016000">
                      <a:extLst>
                        <a:ext uri="{9D8B030D-6E8A-4147-A177-3AD203B41FA5}">
                          <a16:colId xmlns:a16="http://schemas.microsoft.com/office/drawing/2014/main" val="2664748078"/>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IN" dirty="0"/>
                        </a:p>
                      </a:txBody>
                      <a:tcPr/>
                    </a:tc>
                    <a:tc>
                      <a:txBody>
                        <a:bodyPr/>
                        <a:lstStyle/>
                        <a:p>
                          <a:pPr algn="ctr"/>
                          <a:r>
                            <a:rPr lang="en-US" dirty="0"/>
                            <a:t>2</a:t>
                          </a:r>
                          <a:endParaRPr lang="en-IN" dirty="0"/>
                        </a:p>
                      </a:txBody>
                      <a:tcPr/>
                    </a:tc>
                    <a:tc>
                      <a:txBody>
                        <a:bodyPr/>
                        <a:lstStyle/>
                        <a:p>
                          <a:pPr algn="ctr"/>
                          <a:r>
                            <a:rPr lang="en-US" dirty="0"/>
                            <a:t>4</a:t>
                          </a:r>
                          <a:endParaRPr lang="en-IN" dirty="0"/>
                        </a:p>
                      </a:txBody>
                      <a:tcPr/>
                    </a:tc>
                    <a:tc>
                      <a:txBody>
                        <a:bodyPr/>
                        <a:lstStyle/>
                        <a:p>
                          <a:pPr algn="ctr"/>
                          <a:r>
                            <a:rPr lang="en-US" dirty="0"/>
                            <a:t>5</a:t>
                          </a:r>
                          <a:endParaRPr lang="en-IN" dirty="0"/>
                        </a:p>
                      </a:txBody>
                      <a:tcPr/>
                    </a:tc>
                    <a:tc>
                      <a:txBody>
                        <a:bodyPr/>
                        <a:lstStyle/>
                        <a:p>
                          <a:pPr algn="ctr"/>
                          <a:r>
                            <a:rPr lang="en-US" dirty="0"/>
                            <a:t>8</a:t>
                          </a:r>
                          <a:endParaRPr lang="en-IN" dirty="0"/>
                        </a:p>
                      </a:txBody>
                      <a:tcPr/>
                    </a:tc>
                    <a:tc>
                      <a:txBody>
                        <a:bodyPr/>
                        <a:lstStyle/>
                        <a:p>
                          <a:pPr algn="ctr"/>
                          <a:r>
                            <a:rPr lang="en-US" dirty="0"/>
                            <a:t>9</a:t>
                          </a:r>
                          <a:endParaRPr lang="en-IN" dirty="0"/>
                        </a:p>
                      </a:txBody>
                      <a:tcPr/>
                    </a:tc>
                    <a:extLst>
                      <a:ext uri="{0D108BD9-81ED-4DB2-BD59-A6C34878D82A}">
                        <a16:rowId xmlns:a16="http://schemas.microsoft.com/office/drawing/2014/main" val="95287282"/>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en-IN" dirty="0"/>
                        </a:p>
                      </a:txBody>
                      <a:tcPr/>
                    </a:tc>
                    <a:tc>
                      <a:txBody>
                        <a:bodyPr/>
                        <a:lstStyle/>
                        <a:p>
                          <a:pPr algn="ctr"/>
                          <a:r>
                            <a:rPr lang="en-US" dirty="0"/>
                            <a:t>3</a:t>
                          </a:r>
                          <a:endParaRPr lang="en-IN" dirty="0"/>
                        </a:p>
                      </a:txBody>
                      <a:tcPr/>
                    </a:tc>
                    <a:tc>
                      <a:txBody>
                        <a:bodyPr/>
                        <a:lstStyle/>
                        <a:p>
                          <a:pPr algn="ctr"/>
                          <a:r>
                            <a:rPr lang="en-US" dirty="0"/>
                            <a:t>2</a:t>
                          </a:r>
                          <a:endParaRPr lang="en-IN" dirty="0"/>
                        </a:p>
                      </a:txBody>
                      <a:tcPr/>
                    </a:tc>
                    <a:tc>
                      <a:txBody>
                        <a:bodyPr/>
                        <a:lstStyle/>
                        <a:p>
                          <a:pPr algn="ctr"/>
                          <a:r>
                            <a:rPr lang="en-US" dirty="0"/>
                            <a:t>6</a:t>
                          </a:r>
                          <a:endParaRPr lang="en-IN" dirty="0"/>
                        </a:p>
                      </a:txBody>
                      <a:tcPr/>
                    </a:tc>
                    <a:tc>
                      <a:txBody>
                        <a:bodyPr/>
                        <a:lstStyle/>
                        <a:p>
                          <a:pPr algn="ctr"/>
                          <a:r>
                            <a:rPr lang="en-US" dirty="0"/>
                            <a:t>5</a:t>
                          </a:r>
                          <a:endParaRPr lang="en-IN" dirty="0"/>
                        </a:p>
                      </a:txBody>
                      <a:tcPr/>
                    </a:tc>
                    <a:tc>
                      <a:txBody>
                        <a:bodyPr/>
                        <a:lstStyle/>
                        <a:p>
                          <a:pPr algn="ctr"/>
                          <a:r>
                            <a:rPr lang="en-US" dirty="0"/>
                            <a:t>8</a:t>
                          </a:r>
                          <a:endParaRPr lang="en-IN" dirty="0"/>
                        </a:p>
                      </a:txBody>
                      <a:tcPr/>
                    </a:tc>
                    <a:extLst>
                      <a:ext uri="{0D108BD9-81ED-4DB2-BD59-A6C34878D82A}">
                        <a16:rowId xmlns:a16="http://schemas.microsoft.com/office/drawing/2014/main" val="720960002"/>
                      </a:ext>
                    </a:extLst>
                  </a:tr>
                </a:tbl>
              </a:graphicData>
            </a:graphic>
          </p:graphicFrame>
        </mc:Choice>
        <mc:Fallback xmlns="">
          <p:graphicFrame>
            <p:nvGraphicFramePr>
              <p:cNvPr id="4" name="Table 3">
                <a:extLst>
                  <a:ext uri="{FF2B5EF4-FFF2-40B4-BE49-F238E27FC236}">
                    <a16:creationId xmlns:a16="http://schemas.microsoft.com/office/drawing/2014/main" id="{5EC07146-1F90-0E91-B5C7-013B3D0F77EC}"/>
                  </a:ext>
                </a:extLst>
              </p:cNvPr>
              <p:cNvGraphicFramePr>
                <a:graphicFrameLocks noGrp="1"/>
              </p:cNvGraphicFramePr>
              <p:nvPr>
                <p:extLst>
                  <p:ext uri="{D42A27DB-BD31-4B8C-83A1-F6EECF244321}">
                    <p14:modId xmlns:p14="http://schemas.microsoft.com/office/powerpoint/2010/main" val="2527410099"/>
                  </p:ext>
                </p:extLst>
              </p:nvPr>
            </p:nvGraphicFramePr>
            <p:xfrm>
              <a:off x="1524000" y="5077026"/>
              <a:ext cx="6096000" cy="74168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189255166"/>
                        </a:ext>
                      </a:extLst>
                    </a:gridCol>
                    <a:gridCol w="1016000">
                      <a:extLst>
                        <a:ext uri="{9D8B030D-6E8A-4147-A177-3AD203B41FA5}">
                          <a16:colId xmlns:a16="http://schemas.microsoft.com/office/drawing/2014/main" val="2249706097"/>
                        </a:ext>
                      </a:extLst>
                    </a:gridCol>
                    <a:gridCol w="1016000">
                      <a:extLst>
                        <a:ext uri="{9D8B030D-6E8A-4147-A177-3AD203B41FA5}">
                          <a16:colId xmlns:a16="http://schemas.microsoft.com/office/drawing/2014/main" val="355166726"/>
                        </a:ext>
                      </a:extLst>
                    </a:gridCol>
                    <a:gridCol w="1016000">
                      <a:extLst>
                        <a:ext uri="{9D8B030D-6E8A-4147-A177-3AD203B41FA5}">
                          <a16:colId xmlns:a16="http://schemas.microsoft.com/office/drawing/2014/main" val="2882606509"/>
                        </a:ext>
                      </a:extLst>
                    </a:gridCol>
                    <a:gridCol w="1016000">
                      <a:extLst>
                        <a:ext uri="{9D8B030D-6E8A-4147-A177-3AD203B41FA5}">
                          <a16:colId xmlns:a16="http://schemas.microsoft.com/office/drawing/2014/main" val="4103033924"/>
                        </a:ext>
                      </a:extLst>
                    </a:gridCol>
                    <a:gridCol w="1016000">
                      <a:extLst>
                        <a:ext uri="{9D8B030D-6E8A-4147-A177-3AD203B41FA5}">
                          <a16:colId xmlns:a16="http://schemas.microsoft.com/office/drawing/2014/main" val="2664748078"/>
                        </a:ext>
                      </a:extLst>
                    </a:gridCol>
                  </a:tblGrid>
                  <a:tr h="370840">
                    <a:tc>
                      <a:txBody>
                        <a:bodyPr/>
                        <a:lstStyle/>
                        <a:p>
                          <a:endParaRPr lang="en-US"/>
                        </a:p>
                      </a:txBody>
                      <a:tcPr>
                        <a:blipFill>
                          <a:blip r:embed="rId3"/>
                          <a:stretch>
                            <a:fillRect l="-1198" t="-8065" r="-500599" b="-122581"/>
                          </a:stretch>
                        </a:blipFill>
                      </a:tcPr>
                    </a:tc>
                    <a:tc>
                      <a:txBody>
                        <a:bodyPr/>
                        <a:lstStyle/>
                        <a:p>
                          <a:pPr algn="ctr"/>
                          <a:r>
                            <a:rPr lang="en-US" dirty="0"/>
                            <a:t>2</a:t>
                          </a:r>
                          <a:endParaRPr lang="en-IN" dirty="0"/>
                        </a:p>
                      </a:txBody>
                      <a:tcPr/>
                    </a:tc>
                    <a:tc>
                      <a:txBody>
                        <a:bodyPr/>
                        <a:lstStyle/>
                        <a:p>
                          <a:pPr algn="ctr"/>
                          <a:r>
                            <a:rPr lang="en-US" dirty="0"/>
                            <a:t>4</a:t>
                          </a:r>
                          <a:endParaRPr lang="en-IN" dirty="0"/>
                        </a:p>
                      </a:txBody>
                      <a:tcPr/>
                    </a:tc>
                    <a:tc>
                      <a:txBody>
                        <a:bodyPr/>
                        <a:lstStyle/>
                        <a:p>
                          <a:pPr algn="ctr"/>
                          <a:r>
                            <a:rPr lang="en-US" dirty="0"/>
                            <a:t>5</a:t>
                          </a:r>
                          <a:endParaRPr lang="en-IN" dirty="0"/>
                        </a:p>
                      </a:txBody>
                      <a:tcPr/>
                    </a:tc>
                    <a:tc>
                      <a:txBody>
                        <a:bodyPr/>
                        <a:lstStyle/>
                        <a:p>
                          <a:pPr algn="ctr"/>
                          <a:r>
                            <a:rPr lang="en-US" dirty="0"/>
                            <a:t>8</a:t>
                          </a:r>
                          <a:endParaRPr lang="en-IN" dirty="0"/>
                        </a:p>
                      </a:txBody>
                      <a:tcPr/>
                    </a:tc>
                    <a:tc>
                      <a:txBody>
                        <a:bodyPr/>
                        <a:lstStyle/>
                        <a:p>
                          <a:pPr algn="ctr"/>
                          <a:r>
                            <a:rPr lang="en-US" dirty="0"/>
                            <a:t>9</a:t>
                          </a:r>
                          <a:endParaRPr lang="en-IN" dirty="0"/>
                        </a:p>
                      </a:txBody>
                      <a:tcPr/>
                    </a:tc>
                    <a:extLst>
                      <a:ext uri="{0D108BD9-81ED-4DB2-BD59-A6C34878D82A}">
                        <a16:rowId xmlns:a16="http://schemas.microsoft.com/office/drawing/2014/main" val="95287282"/>
                      </a:ext>
                    </a:extLst>
                  </a:tr>
                  <a:tr h="370840">
                    <a:tc>
                      <a:txBody>
                        <a:bodyPr/>
                        <a:lstStyle/>
                        <a:p>
                          <a:endParaRPr lang="en-US"/>
                        </a:p>
                      </a:txBody>
                      <a:tcPr>
                        <a:blipFill>
                          <a:blip r:embed="rId3"/>
                          <a:stretch>
                            <a:fillRect l="-1198" t="-109836" r="-500599" b="-24590"/>
                          </a:stretch>
                        </a:blipFill>
                      </a:tcPr>
                    </a:tc>
                    <a:tc>
                      <a:txBody>
                        <a:bodyPr/>
                        <a:lstStyle/>
                        <a:p>
                          <a:pPr algn="ctr"/>
                          <a:r>
                            <a:rPr lang="en-US" dirty="0"/>
                            <a:t>3</a:t>
                          </a:r>
                          <a:endParaRPr lang="en-IN" dirty="0"/>
                        </a:p>
                      </a:txBody>
                      <a:tcPr/>
                    </a:tc>
                    <a:tc>
                      <a:txBody>
                        <a:bodyPr/>
                        <a:lstStyle/>
                        <a:p>
                          <a:pPr algn="ctr"/>
                          <a:r>
                            <a:rPr lang="en-US" dirty="0"/>
                            <a:t>2</a:t>
                          </a:r>
                          <a:endParaRPr lang="en-IN" dirty="0"/>
                        </a:p>
                      </a:txBody>
                      <a:tcPr/>
                    </a:tc>
                    <a:tc>
                      <a:txBody>
                        <a:bodyPr/>
                        <a:lstStyle/>
                        <a:p>
                          <a:pPr algn="ctr"/>
                          <a:r>
                            <a:rPr lang="en-US" dirty="0"/>
                            <a:t>6</a:t>
                          </a:r>
                          <a:endParaRPr lang="en-IN" dirty="0"/>
                        </a:p>
                      </a:txBody>
                      <a:tcPr/>
                    </a:tc>
                    <a:tc>
                      <a:txBody>
                        <a:bodyPr/>
                        <a:lstStyle/>
                        <a:p>
                          <a:pPr algn="ctr"/>
                          <a:r>
                            <a:rPr lang="en-US" dirty="0"/>
                            <a:t>5</a:t>
                          </a:r>
                          <a:endParaRPr lang="en-IN" dirty="0"/>
                        </a:p>
                      </a:txBody>
                      <a:tcPr/>
                    </a:tc>
                    <a:tc>
                      <a:txBody>
                        <a:bodyPr/>
                        <a:lstStyle/>
                        <a:p>
                          <a:pPr algn="ctr"/>
                          <a:r>
                            <a:rPr lang="en-US" dirty="0"/>
                            <a:t>8</a:t>
                          </a:r>
                          <a:endParaRPr lang="en-IN" dirty="0"/>
                        </a:p>
                      </a:txBody>
                      <a:tcPr/>
                    </a:tc>
                    <a:extLst>
                      <a:ext uri="{0D108BD9-81ED-4DB2-BD59-A6C34878D82A}">
                        <a16:rowId xmlns:a16="http://schemas.microsoft.com/office/drawing/2014/main" val="720960002"/>
                      </a:ext>
                    </a:extLst>
                  </a:tr>
                </a:tbl>
              </a:graphicData>
            </a:graphic>
          </p:graphicFrame>
        </mc:Fallback>
      </mc:AlternateContent>
    </p:spTree>
    <p:extLst>
      <p:ext uri="{BB962C8B-B14F-4D97-AF65-F5344CB8AC3E}">
        <p14:creationId xmlns:p14="http://schemas.microsoft.com/office/powerpoint/2010/main" val="26043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We plotted this data in Figure 5.2.4 and then tried to draw a line through the points. Notice that there is no straight line that passes through all of the data points. However, one line that seems to fit the data reasonably well is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=1+0.7</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E414A5F6-B8EC-42D7-AE8F-A7196095954B}"/>
                  </a:ext>
                </a:extLst>
              </p:cNvPr>
              <p:cNvSpPr>
                <a:spLocks noGrp="1" noRot="1" noChangeAspect="1" noMove="1" noResize="1" noEditPoints="1" noAdjustHandles="1" noChangeArrowheads="1" noChangeShapeType="1" noTextEdit="1"/>
              </p:cNvSpPr>
              <p:nvPr>
                <p:ph idx="1"/>
              </p:nvPr>
            </p:nvSpPr>
            <p:spPr>
              <a:blipFill>
                <a:blip r:embed="rId2"/>
                <a:stretch>
                  <a:fillRect l="-1481" t="-1200" r="-1556"/>
                </a:stretch>
              </a:blipFill>
            </p:spPr>
            <p:txBody>
              <a:bodyPr/>
              <a:lstStyle/>
              <a:p>
                <a:r>
                  <a:rPr lang="en-IN">
                    <a:noFill/>
                  </a:rPr>
                  <a:t> </a:t>
                </a:r>
              </a:p>
            </p:txBody>
          </p:sp>
        </mc:Fallback>
      </mc:AlternateContent>
    </p:spTree>
    <p:extLst>
      <p:ext uri="{BB962C8B-B14F-4D97-AF65-F5344CB8AC3E}">
        <p14:creationId xmlns:p14="http://schemas.microsoft.com/office/powerpoint/2010/main" val="1761495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3099C194-948A-8772-BD75-FD5AA30CA9BC}"/>
              </a:ext>
            </a:extLst>
          </p:cNvPr>
          <p:cNvPicPr>
            <a:picLocks noChangeAspect="1"/>
          </p:cNvPicPr>
          <p:nvPr/>
        </p:nvPicPr>
        <p:blipFill>
          <a:blip r:embed="rId2"/>
          <a:stretch>
            <a:fillRect/>
          </a:stretch>
        </p:blipFill>
        <p:spPr>
          <a:xfrm>
            <a:off x="1905000" y="1397527"/>
            <a:ext cx="4953000" cy="4210050"/>
          </a:xfrm>
          <a:prstGeom prst="rect">
            <a:avLst/>
          </a:prstGeom>
        </p:spPr>
      </p:pic>
    </p:spTree>
    <p:extLst>
      <p:ext uri="{BB962C8B-B14F-4D97-AF65-F5344CB8AC3E}">
        <p14:creationId xmlns:p14="http://schemas.microsoft.com/office/powerpoint/2010/main" val="274204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In order to evaluate how well a given line fits the data we must construct a method of measuring how well any line fits the data. If a reasonable measurement is developed, it can serve as a decision-making criterion which will enable us to look for the </a:t>
                </a:r>
                <a:r>
                  <a:rPr lang="en-US" i="1" dirty="0"/>
                  <a:t>best</a:t>
                </a:r>
                <a:r>
                  <a:rPr lang="en-US" dirty="0"/>
                  <a:t> line. To develop the appropriate criterion we need to examine the purpose of the </a:t>
                </a:r>
                <a:r>
                  <a:rPr lang="en-US" b="1" dirty="0"/>
                  <a:t>regression line</a:t>
                </a:r>
              </a:p>
              <a:p>
                <a:endParaRPr lang="en-US" sz="1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i="1" dirty="0">
                          <a:latin typeface="Cambria Math" panose="02040503050406030204" pitchFamily="18" charset="0"/>
                        </a:rPr>
                        <m:t>𝑏</m:t>
                      </m:r>
                      <m:r>
                        <a:rPr lang="en-US" i="1" baseline="-25000" dirty="0">
                          <a:latin typeface="Cambria Math" panose="02040503050406030204" pitchFamily="18" charset="0"/>
                        </a:rPr>
                        <m:t>0</m:t>
                      </m:r>
                      <m:r>
                        <a:rPr lang="en-US" b="0" i="1" smtClean="0">
                          <a:latin typeface="Cambria Math" panose="02040503050406030204" pitchFamily="18" charset="0"/>
                        </a:rPr>
                        <m:t>+</m:t>
                      </m:r>
                      <m:r>
                        <a:rPr lang="en-US" i="1" dirty="0">
                          <a:latin typeface="Cambria Math" panose="02040503050406030204" pitchFamily="18" charset="0"/>
                        </a:rPr>
                        <m:t>𝑏</m:t>
                      </m:r>
                      <m:r>
                        <a:rPr lang="en-US" i="1" baseline="-25000" dirty="0">
                          <a:latin typeface="Cambria Math" panose="02040503050406030204" pitchFamily="18" charset="0"/>
                        </a:rPr>
                        <m:t>1</m:t>
                      </m:r>
                      <m:r>
                        <a:rPr lang="en-US" i="1" dirty="0">
                          <a:latin typeface="Cambria Math" panose="02040503050406030204" pitchFamily="18" charset="0"/>
                        </a:rPr>
                        <m:t>𝑥</m:t>
                      </m:r>
                      <m:r>
                        <a:rPr lang="en-US" b="0" i="1" smtClean="0">
                          <a:latin typeface="Cambria Math" panose="02040503050406030204" pitchFamily="18" charset="0"/>
                        </a:rPr>
                        <m:t>.</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E414A5F6-B8EC-42D7-AE8F-A7196095954B}"/>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spTree>
    <p:extLst>
      <p:ext uri="{BB962C8B-B14F-4D97-AF65-F5344CB8AC3E}">
        <p14:creationId xmlns:p14="http://schemas.microsoft.com/office/powerpoint/2010/main" val="284706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Although the exact method of estimation has not been discussed, once the coefficients of the model              </a:t>
                </a:r>
                <a14:m>
                  <m:oMath xmlns:m="http://schemas.openxmlformats.org/officeDocument/2006/math">
                    <m:r>
                      <a:rPr lang="en-US" b="0" i="0" dirty="0" smtClean="0">
                        <a:latin typeface="Cambria Math" panose="02040503050406030204" pitchFamily="18" charset="0"/>
                      </a:rPr>
                      <m:t>(</m:t>
                    </m:r>
                    <m:r>
                      <a:rPr lang="en-US" i="1" dirty="0" smtClean="0">
                        <a:latin typeface="Cambria Math" panose="02040503050406030204" pitchFamily="18" charset="0"/>
                      </a:rPr>
                      <m:t>𝑏</m:t>
                    </m:r>
                    <m:r>
                      <a:rPr lang="en-US" i="1" baseline="-25000" dirty="0">
                        <a:latin typeface="Cambria Math" panose="02040503050406030204" pitchFamily="18" charset="0"/>
                      </a:rPr>
                      <m:t>0</m:t>
                    </m:r>
                  </m:oMath>
                </a14:m>
                <a:r>
                  <a:rPr lang="en-US" dirty="0"/>
                  <a:t> and </a:t>
                </a:r>
                <a14:m>
                  <m:oMath xmlns:m="http://schemas.openxmlformats.org/officeDocument/2006/math">
                    <m:r>
                      <a:rPr lang="en-US" i="1" dirty="0">
                        <a:latin typeface="Cambria Math" panose="02040503050406030204" pitchFamily="18" charset="0"/>
                      </a:rPr>
                      <m:t>𝑏</m:t>
                    </m:r>
                    <m:r>
                      <a:rPr lang="en-US" i="1" baseline="-25000" dirty="0">
                        <a:latin typeface="Cambria Math" panose="02040503050406030204" pitchFamily="18" charset="0"/>
                      </a:rPr>
                      <m:t>1</m:t>
                    </m:r>
                    <m:r>
                      <a:rPr lang="en-US" b="0" i="0" dirty="0" smtClean="0">
                        <a:latin typeface="Cambria Math" panose="02040503050406030204" pitchFamily="18" charset="0"/>
                      </a:rPr>
                      <m:t>)</m:t>
                    </m:r>
                  </m:oMath>
                </a14:m>
                <a:r>
                  <a:rPr lang="en-US" dirty="0"/>
                  <a:t> are estimated, they become constants. The value of </a:t>
                </a:r>
                <a14:m>
                  <m:oMath xmlns:m="http://schemas.openxmlformats.org/officeDocument/2006/math">
                    <m:r>
                      <a:rPr lang="en-US" i="1" dirty="0" smtClean="0">
                        <a:latin typeface="Cambria Math" panose="02040503050406030204" pitchFamily="18" charset="0"/>
                      </a:rPr>
                      <m:t>𝑥</m:t>
                    </m:r>
                  </m:oMath>
                </a14:m>
                <a:r>
                  <a:rPr lang="en-US" dirty="0"/>
                  <a:t> is selected by the user of the model. Once the coefficients are estimated and the value of </a:t>
                </a:r>
                <a14:m>
                  <m:oMath xmlns:m="http://schemas.openxmlformats.org/officeDocument/2006/math">
                    <m:r>
                      <a:rPr lang="en-US" i="1" dirty="0" smtClean="0">
                        <a:latin typeface="Cambria Math" panose="02040503050406030204" pitchFamily="18" charset="0"/>
                      </a:rPr>
                      <m:t>𝑥</m:t>
                    </m:r>
                  </m:oMath>
                </a14:m>
                <a:r>
                  <a:rPr lang="en-US" dirty="0"/>
                  <a:t> is chosen, the corresponding value of </a:t>
                </a:r>
                <a14:m>
                  <m:oMath xmlns:m="http://schemas.openxmlformats.org/officeDocument/2006/math">
                    <m:r>
                      <a:rPr lang="en-US" i="1" dirty="0" smtClean="0">
                        <a:latin typeface="Cambria Math" panose="02040503050406030204" pitchFamily="18" charset="0"/>
                      </a:rPr>
                      <m:t>𝑦</m:t>
                    </m:r>
                  </m:oMath>
                </a14:m>
                <a:r>
                  <a:rPr lang="en-US" dirty="0"/>
                  <a:t> is completely determined.</a:t>
                </a:r>
              </a:p>
            </p:txBody>
          </p:sp>
        </mc:Choice>
        <mc:Fallback xmlns="">
          <p:sp>
            <p:nvSpPr>
              <p:cNvPr id="3" name="Content Placeholder 2">
                <a:extLst>
                  <a:ext uri="{FF2B5EF4-FFF2-40B4-BE49-F238E27FC236}">
                    <a16:creationId xmlns:a16="http://schemas.microsoft.com/office/drawing/2014/main" id="{E414A5F6-B8EC-42D7-AE8F-A7196095954B}"/>
                  </a:ext>
                </a:extLst>
              </p:cNvPr>
              <p:cNvSpPr>
                <a:spLocks noGrp="1" noRot="1" noChangeAspect="1" noMove="1" noResize="1" noEditPoints="1" noAdjustHandles="1" noChangeArrowheads="1" noChangeShapeType="1" noTextEdit="1"/>
              </p:cNvSpPr>
              <p:nvPr>
                <p:ph idx="1"/>
              </p:nvPr>
            </p:nvSpPr>
            <p:spPr>
              <a:blipFill>
                <a:blip r:embed="rId2"/>
                <a:stretch>
                  <a:fillRect l="-1481" t="-1200" r="-1185"/>
                </a:stretch>
              </a:blipFill>
            </p:spPr>
            <p:txBody>
              <a:bodyPr/>
              <a:lstStyle/>
              <a:p>
                <a:r>
                  <a:rPr lang="en-IN">
                    <a:noFill/>
                  </a:rPr>
                  <a:t> </a:t>
                </a:r>
              </a:p>
            </p:txBody>
          </p:sp>
        </mc:Fallback>
      </mc:AlternateContent>
    </p:spTree>
    <p:extLst>
      <p:ext uri="{BB962C8B-B14F-4D97-AF65-F5344CB8AC3E}">
        <p14:creationId xmlns:p14="http://schemas.microsoft.com/office/powerpoint/2010/main" val="2422159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Building a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lstStyle/>
              <a:p>
                <a:r>
                  <a:rPr lang="en-US" dirty="0"/>
                  <a:t>Regression modeling is about prediction. In a data-rich world, regression modeling allows you to take a stream of data and turn it into a quantitative model of a relationship between one variable and another. Knowing that relationship enables you to predict the </a:t>
                </a:r>
                <a:r>
                  <a:rPr lang="en-US" b="1" dirty="0"/>
                  <a:t>dependent variable </a:t>
                </a:r>
                <a:r>
                  <a:rPr lang="en-US" dirty="0"/>
                  <a:t>(</a:t>
                </a:r>
                <a14:m>
                  <m:oMath xmlns:m="http://schemas.openxmlformats.org/officeDocument/2006/math">
                    <m:r>
                      <a:rPr lang="en-US" i="1" dirty="0" smtClean="0">
                        <a:latin typeface="Cambria Math" panose="02040503050406030204" pitchFamily="18" charset="0"/>
                      </a:rPr>
                      <m:t>𝑦</m:t>
                    </m:r>
                  </m:oMath>
                </a14:m>
                <a:r>
                  <a:rPr lang="en-US" dirty="0"/>
                  <a:t>) by knowing the value of the </a:t>
                </a:r>
                <a:r>
                  <a:rPr lang="en-US" b="1" dirty="0"/>
                  <a:t>independent variable </a:t>
                </a:r>
                <a:r>
                  <a:rPr lang="en-US" dirty="0"/>
                  <a:t>(</a:t>
                </a:r>
                <a14:m>
                  <m:oMath xmlns:m="http://schemas.openxmlformats.org/officeDocument/2006/math">
                    <m:r>
                      <a:rPr lang="en-US" i="1" dirty="0" smtClean="0">
                        <a:latin typeface="Cambria Math" panose="02040503050406030204" pitchFamily="18" charset="0"/>
                      </a:rPr>
                      <m:t>𝑥</m:t>
                    </m:r>
                  </m:oMath>
                </a14:m>
                <a:r>
                  <a:rPr lang="en-US" dirty="0"/>
                  <a:t>). Prediction is important because it enables us to leverage data to make informed decisions based on data-driven insights. It is empiricism at work.</a:t>
                </a:r>
              </a:p>
            </p:txBody>
          </p:sp>
        </mc:Choice>
        <mc:Fallback xmlns="">
          <p:sp>
            <p:nvSpPr>
              <p:cNvPr id="3" name="Content Placeholder 2">
                <a:extLst>
                  <a:ext uri="{FF2B5EF4-FFF2-40B4-BE49-F238E27FC236}">
                    <a16:creationId xmlns:a16="http://schemas.microsoft.com/office/drawing/2014/main" id="{E414A5F6-B8EC-42D7-AE8F-A7196095954B}"/>
                  </a:ext>
                </a:extLst>
              </p:cNvPr>
              <p:cNvSpPr>
                <a:spLocks noGrp="1" noRot="1" noChangeAspect="1" noMove="1" noResize="1" noEditPoints="1" noAdjustHandles="1" noChangeArrowheads="1" noChangeShapeType="1" noTextEdit="1"/>
              </p:cNvSpPr>
              <p:nvPr>
                <p:ph idx="1"/>
              </p:nvPr>
            </p:nvSpPr>
            <p:spPr>
              <a:blipFill>
                <a:blip r:embed="rId2"/>
                <a:stretch>
                  <a:fillRect l="-1481" t="-1200" r="-1111"/>
                </a:stretch>
              </a:blipFill>
            </p:spPr>
            <p:txBody>
              <a:bodyPr/>
              <a:lstStyle/>
              <a:p>
                <a:r>
                  <a:rPr lang="en-IN">
                    <a:noFill/>
                  </a:rPr>
                  <a:t> </a:t>
                </a:r>
              </a:p>
            </p:txBody>
          </p:sp>
        </mc:Fallback>
      </mc:AlternateContent>
    </p:spTree>
    <p:extLst>
      <p:ext uri="{BB962C8B-B14F-4D97-AF65-F5344CB8AC3E}">
        <p14:creationId xmlns:p14="http://schemas.microsoft.com/office/powerpoint/2010/main" val="1676435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lnSpcReduction="10000"/>
              </a:bodyPr>
              <a:lstStyle/>
              <a:p>
                <a:r>
                  <a:rPr lang="en-US" dirty="0"/>
                  <a:t>Although other lines might do a better job of fitting the data, let’s see how well this line predicts the </a:t>
                </a:r>
                <a14:m>
                  <m:oMath xmlns:m="http://schemas.openxmlformats.org/officeDocument/2006/math">
                    <m:r>
                      <a:rPr lang="en-US" i="1" dirty="0" smtClean="0">
                        <a:latin typeface="Cambria Math" panose="02040503050406030204" pitchFamily="18" charset="0"/>
                      </a:rPr>
                      <m:t>𝑦</m:t>
                    </m:r>
                  </m:oMath>
                </a14:m>
                <a:r>
                  <a:rPr lang="en-US" dirty="0"/>
                  <a:t>-values. For instance, if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=2</m:t>
                    </m:r>
                  </m:oMath>
                </a14:m>
                <a:r>
                  <a:rPr lang="en-US" dirty="0"/>
                  <a:t>, then using the model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=1+0.7</m:t>
                    </m:r>
                    <m:r>
                      <a:rPr lang="en-US" i="1" dirty="0" smtClean="0">
                        <a:latin typeface="Cambria Math" panose="02040503050406030204" pitchFamily="18" charset="0"/>
                      </a:rPr>
                      <m:t>𝑥</m:t>
                    </m:r>
                  </m:oMath>
                </a14:m>
                <a:r>
                  <a:rPr lang="en-US" dirty="0"/>
                  <a:t>, the predicted </a:t>
                </a:r>
                <a14:m>
                  <m:oMath xmlns:m="http://schemas.openxmlformats.org/officeDocument/2006/math">
                    <m:r>
                      <a:rPr lang="en-US" i="1" dirty="0" smtClean="0">
                        <a:latin typeface="Cambria Math" panose="02040503050406030204" pitchFamily="18" charset="0"/>
                      </a:rPr>
                      <m:t>𝑦</m:t>
                    </m:r>
                  </m:oMath>
                </a14:m>
                <a:r>
                  <a:rPr lang="en-US" dirty="0"/>
                  <a:t>-value is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=1+0.7</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=2.4.</m:t>
                      </m:r>
                    </m:oMath>
                  </m:oMathPara>
                </a14:m>
                <a:endParaRPr lang="en-US" dirty="0"/>
              </a:p>
              <a:p>
                <a:r>
                  <a:rPr lang="en-US" dirty="0"/>
                  <a:t>If we take each of the observed values of </a:t>
                </a:r>
                <a14:m>
                  <m:oMath xmlns:m="http://schemas.openxmlformats.org/officeDocument/2006/math">
                    <m:r>
                      <a:rPr lang="en-US" i="1" dirty="0" smtClean="0">
                        <a:latin typeface="Cambria Math" panose="02040503050406030204" pitchFamily="18" charset="0"/>
                      </a:rPr>
                      <m:t>𝑥</m:t>
                    </m:r>
                  </m:oMath>
                </a14:m>
                <a:r>
                  <a:rPr lang="en-US" dirty="0"/>
                  <a:t> in the data and use the regression line to predict the corresponding value of </a:t>
                </a:r>
                <a14:m>
                  <m:oMath xmlns:m="http://schemas.openxmlformats.org/officeDocument/2006/math">
                    <m:r>
                      <a:rPr lang="en-US" i="1" dirty="0" smtClean="0">
                        <a:latin typeface="Cambria Math" panose="02040503050406030204" pitchFamily="18" charset="0"/>
                      </a:rPr>
                      <m:t>𝑦</m:t>
                    </m:r>
                  </m:oMath>
                </a14:m>
                <a:r>
                  <a:rPr lang="en-US" dirty="0"/>
                  <a:t>, we can compare the model’s predicted value of </a:t>
                </a:r>
                <a14:m>
                  <m:oMath xmlns:m="http://schemas.openxmlformats.org/officeDocument/2006/math">
                    <m:r>
                      <a:rPr lang="en-US" i="1" dirty="0" smtClean="0">
                        <a:latin typeface="Cambria Math" panose="02040503050406030204" pitchFamily="18" charset="0"/>
                      </a:rPr>
                      <m:t>𝑦</m:t>
                    </m:r>
                  </m:oMath>
                </a14:m>
                <a:r>
                  <a:rPr lang="en-US" dirty="0"/>
                  <a:t> for each </a:t>
                </a:r>
                <a14:m>
                  <m:oMath xmlns:m="http://schemas.openxmlformats.org/officeDocument/2006/math">
                    <m:r>
                      <a:rPr lang="en-US" i="1" dirty="0" smtClean="0">
                        <a:latin typeface="Cambria Math" panose="02040503050406030204" pitchFamily="18" charset="0"/>
                      </a:rPr>
                      <m:t>𝑥</m:t>
                    </m:r>
                  </m:oMath>
                </a14:m>
                <a:r>
                  <a:rPr lang="en-US" dirty="0"/>
                  <a:t>, to the actual value of </a:t>
                </a:r>
                <a14:m>
                  <m:oMath xmlns:m="http://schemas.openxmlformats.org/officeDocument/2006/math">
                    <m:r>
                      <a:rPr lang="en-US" i="1" dirty="0" smtClean="0">
                        <a:latin typeface="Cambria Math" panose="02040503050406030204" pitchFamily="18" charset="0"/>
                      </a:rPr>
                      <m:t>𝑦</m:t>
                    </m:r>
                  </m:oMath>
                </a14:m>
                <a:r>
                  <a:rPr lang="en-US" dirty="0"/>
                  <a:t> for each </a:t>
                </a:r>
                <a14:m>
                  <m:oMath xmlns:m="http://schemas.openxmlformats.org/officeDocument/2006/math">
                    <m:r>
                      <a:rPr lang="en-US" i="1" dirty="0" smtClean="0">
                        <a:latin typeface="Cambria Math" panose="02040503050406030204" pitchFamily="18" charset="0"/>
                      </a:rPr>
                      <m:t>𝑥</m:t>
                    </m:r>
                  </m:oMath>
                </a14:m>
                <a:r>
                  <a:rPr lang="en-US" dirty="0"/>
                  <a:t>. These calculations are presented in Table 5.2.1.</a:t>
                </a:r>
              </a:p>
            </p:txBody>
          </p:sp>
        </mc:Choice>
        <mc:Fallback xmlns="">
          <p:sp>
            <p:nvSpPr>
              <p:cNvPr id="3" name="Content Placeholder 2">
                <a:extLst>
                  <a:ext uri="{FF2B5EF4-FFF2-40B4-BE49-F238E27FC236}">
                    <a16:creationId xmlns:a16="http://schemas.microsoft.com/office/drawing/2014/main" id="{E414A5F6-B8EC-42D7-AE8F-A7196095954B}"/>
                  </a:ext>
                </a:extLst>
              </p:cNvPr>
              <p:cNvSpPr>
                <a:spLocks noGrp="1" noRot="1" noChangeAspect="1" noMove="1" noResize="1" noEditPoints="1" noAdjustHandles="1" noChangeArrowheads="1" noChangeShapeType="1" noTextEdit="1"/>
              </p:cNvSpPr>
              <p:nvPr>
                <p:ph idx="1"/>
              </p:nvPr>
            </p:nvSpPr>
            <p:spPr>
              <a:blipFill>
                <a:blip r:embed="rId2"/>
                <a:stretch>
                  <a:fillRect l="-1481" t="-2133" r="-1333" b="-1067"/>
                </a:stretch>
              </a:blipFill>
            </p:spPr>
            <p:txBody>
              <a:bodyPr/>
              <a:lstStyle/>
              <a:p>
                <a:r>
                  <a:rPr lang="en-US">
                    <a:noFill/>
                  </a:rPr>
                  <a:t> </a:t>
                </a:r>
              </a:p>
            </p:txBody>
          </p:sp>
        </mc:Fallback>
      </mc:AlternateContent>
    </p:spTree>
    <p:extLst>
      <p:ext uri="{BB962C8B-B14F-4D97-AF65-F5344CB8AC3E}">
        <p14:creationId xmlns:p14="http://schemas.microsoft.com/office/powerpoint/2010/main" val="4014646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7012D28-19DA-24F3-00B7-6673EF0F56CF}"/>
                  </a:ext>
                </a:extLst>
              </p:cNvPr>
              <p:cNvGraphicFramePr>
                <a:graphicFrameLocks noGrp="1"/>
              </p:cNvGraphicFramePr>
              <p:nvPr>
                <p:extLst>
                  <p:ext uri="{D42A27DB-BD31-4B8C-83A1-F6EECF244321}">
                    <p14:modId xmlns:p14="http://schemas.microsoft.com/office/powerpoint/2010/main" val="606691927"/>
                  </p:ext>
                </p:extLst>
              </p:nvPr>
            </p:nvGraphicFramePr>
            <p:xfrm>
              <a:off x="457200" y="1397000"/>
              <a:ext cx="8229600" cy="3620834"/>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186676752"/>
                        </a:ext>
                      </a:extLst>
                    </a:gridCol>
                    <a:gridCol w="1219200">
                      <a:extLst>
                        <a:ext uri="{9D8B030D-6E8A-4147-A177-3AD203B41FA5}">
                          <a16:colId xmlns:a16="http://schemas.microsoft.com/office/drawing/2014/main" val="376392169"/>
                        </a:ext>
                      </a:extLst>
                    </a:gridCol>
                    <a:gridCol w="1828800">
                      <a:extLst>
                        <a:ext uri="{9D8B030D-6E8A-4147-A177-3AD203B41FA5}">
                          <a16:colId xmlns:a16="http://schemas.microsoft.com/office/drawing/2014/main" val="2428659987"/>
                        </a:ext>
                      </a:extLst>
                    </a:gridCol>
                    <a:gridCol w="1981200">
                      <a:extLst>
                        <a:ext uri="{9D8B030D-6E8A-4147-A177-3AD203B41FA5}">
                          <a16:colId xmlns:a16="http://schemas.microsoft.com/office/drawing/2014/main" val="996012301"/>
                        </a:ext>
                      </a:extLst>
                    </a:gridCol>
                    <a:gridCol w="2057400">
                      <a:extLst>
                        <a:ext uri="{9D8B030D-6E8A-4147-A177-3AD203B41FA5}">
                          <a16:colId xmlns:a16="http://schemas.microsoft.com/office/drawing/2014/main" val="2185256032"/>
                        </a:ext>
                      </a:extLst>
                    </a:gridCol>
                  </a:tblGrid>
                  <a:tr h="370840">
                    <a:tc gridSpan="5">
                      <a:txBody>
                        <a:bodyPr/>
                        <a:lstStyle/>
                        <a:p>
                          <a:pPr algn="ctr"/>
                          <a:r>
                            <a:rPr lang="en-US" dirty="0"/>
                            <a:t>Table 5.2.1 – Observed versus Predicted Values</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854623935"/>
                      </a:ext>
                    </a:extLst>
                  </a:tr>
                  <a:tr h="370840">
                    <a:tc>
                      <a:txBody>
                        <a:bodyPr/>
                        <a:lstStyle/>
                        <a:p>
                          <a:pPr algn="ctr"/>
                          <a:r>
                            <a:rPr lang="en-IN" b="1" dirty="0"/>
                            <a:t>Observed</a:t>
                          </a:r>
                        </a:p>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oMath>
                            </m:oMathPara>
                          </a14:m>
                          <a:endParaRPr lang="en-IN" b="1" dirty="0"/>
                        </a:p>
                      </a:txBody>
                      <a:tcPr/>
                    </a:tc>
                    <a:tc>
                      <a:txBody>
                        <a:bodyPr/>
                        <a:lstStyle/>
                        <a:p>
                          <a:pPr algn="ctr"/>
                          <a:r>
                            <a:rPr lang="en-IN" b="1" dirty="0"/>
                            <a:t>Observed</a:t>
                          </a:r>
                        </a:p>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𝒚</m:t>
                                </m:r>
                              </m:oMath>
                            </m:oMathPara>
                          </a14:m>
                          <a:endParaRPr lang="en-IN"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1" dirty="0"/>
                            <a:t>Predicted </a:t>
                          </a:r>
                          <a14:m>
                            <m:oMath xmlns:m="http://schemas.openxmlformats.org/officeDocument/2006/math">
                              <m:r>
                                <a:rPr lang="en-US" b="1" i="1" smtClean="0">
                                  <a:latin typeface="Cambria Math" panose="02040503050406030204" pitchFamily="18" charset="0"/>
                                </a:rPr>
                                <m:t>𝒚</m:t>
                              </m:r>
                            </m:oMath>
                          </a14:m>
                          <a:endParaRPr lang="en-IN" b="1" dirty="0"/>
                        </a:p>
                        <a:p>
                          <a:pPr algn="ctr"/>
                          <a14:m>
                            <m:oMathPara xmlns:m="http://schemas.openxmlformats.org/officeDocument/2006/math">
                              <m:oMathParaPr>
                                <m:jc m:val="centerGroup"/>
                              </m:oMathParaPr>
                              <m:oMath xmlns:m="http://schemas.openxmlformats.org/officeDocument/2006/math">
                                <m:acc>
                                  <m:accPr>
                                    <m:chr m:val="̂"/>
                                    <m:ctrlPr>
                                      <a:rPr lang="en-IN" b="1" i="1" smtClean="0">
                                        <a:latin typeface="Cambria Math" panose="02040503050406030204" pitchFamily="18" charset="0"/>
                                      </a:rPr>
                                    </m:ctrlPr>
                                  </m:accPr>
                                  <m:e>
                                    <m:r>
                                      <a:rPr lang="en-US" b="1" i="1" smtClean="0">
                                        <a:latin typeface="Cambria Math" panose="02040503050406030204" pitchFamily="18" charset="0"/>
                                      </a:rPr>
                                      <m:t>𝒚</m:t>
                                    </m:r>
                                  </m:e>
                                </m:acc>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𝒙</m:t>
                                </m:r>
                              </m:oMath>
                            </m:oMathPara>
                          </a14:m>
                          <a:endParaRPr lang="en-IN" b="1" dirty="0"/>
                        </a:p>
                      </a:txBody>
                      <a:tcPr/>
                    </a:tc>
                    <a:tc>
                      <a:txBody>
                        <a:bodyPr/>
                        <a:lstStyle/>
                        <a:p>
                          <a:pPr algn="ctr"/>
                          <a:r>
                            <a:rPr lang="en-IN" b="1" dirty="0"/>
                            <a:t>Observed </a:t>
                          </a:r>
                          <a14:m>
                            <m:oMath xmlns:m="http://schemas.openxmlformats.org/officeDocument/2006/math">
                              <m:r>
                                <a:rPr lang="en-US" b="1" i="1" smtClean="0">
                                  <a:latin typeface="Cambria Math" panose="02040503050406030204" pitchFamily="18" charset="0"/>
                                </a:rPr>
                                <m:t>𝒚</m:t>
                              </m:r>
                            </m:oMath>
                          </a14:m>
                          <a:r>
                            <a:rPr lang="en-IN" b="1" dirty="0"/>
                            <a:t> – Predicted</a:t>
                          </a:r>
                          <a:r>
                            <a:rPr lang="en-IN" b="1" baseline="0" dirty="0"/>
                            <a:t> </a:t>
                          </a:r>
                          <a14:m>
                            <m:oMath xmlns:m="http://schemas.openxmlformats.org/officeDocument/2006/math">
                              <m:r>
                                <a:rPr lang="en-US" b="1" i="1" smtClean="0">
                                  <a:latin typeface="Cambria Math" panose="02040503050406030204" pitchFamily="18" charset="0"/>
                                </a:rPr>
                                <m:t>𝒚</m:t>
                              </m:r>
                            </m:oMath>
                          </a14:m>
                          <a:r>
                            <a:rPr lang="en-IN" b="1" dirty="0"/>
                            <a:t> = Error</a:t>
                          </a:r>
                        </a:p>
                      </a:txBody>
                      <a:tcPr/>
                    </a:tc>
                    <a:tc>
                      <a:txBody>
                        <a:bodyPr/>
                        <a:lstStyle/>
                        <a:p>
                          <a:pPr algn="ctr"/>
                          <a:r>
                            <a:rPr lang="en-US" b="1" dirty="0"/>
                            <a:t>Error</a:t>
                          </a:r>
                          <a:r>
                            <a:rPr lang="en-US" b="1" baseline="30000" dirty="0"/>
                            <a:t>2</a:t>
                          </a:r>
                          <a:endParaRPr lang="en-IN" b="1" baseline="30000" dirty="0"/>
                        </a:p>
                      </a:txBody>
                      <a:tcPr/>
                    </a:tc>
                    <a:extLst>
                      <a:ext uri="{0D108BD9-81ED-4DB2-BD59-A6C34878D82A}">
                        <a16:rowId xmlns:a16="http://schemas.microsoft.com/office/drawing/2014/main" val="3202502946"/>
                      </a:ext>
                    </a:extLst>
                  </a:tr>
                  <a:tr h="370840">
                    <a:tc>
                      <a:txBody>
                        <a:bodyPr/>
                        <a:lstStyle/>
                        <a:p>
                          <a:pPr algn="ctr"/>
                          <a:r>
                            <a:rPr lang="en-US" dirty="0"/>
                            <a:t>2</a:t>
                          </a:r>
                          <a:endParaRPr lang="en-IN" dirty="0"/>
                        </a:p>
                      </a:txBody>
                      <a:tcPr/>
                    </a:tc>
                    <a:tc>
                      <a:txBody>
                        <a:bodyPr/>
                        <a:lstStyle/>
                        <a:p>
                          <a:pPr algn="ctr"/>
                          <a:r>
                            <a:rPr lang="en-US" dirty="0"/>
                            <a:t>3</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2.4=1+0.7(2)</m:t>
                                </m:r>
                              </m:oMath>
                            </m:oMathPara>
                          </a14:m>
                          <a:endParaRPr lang="en-IN" dirty="0"/>
                        </a:p>
                      </a:txBody>
                      <a:tcPr/>
                    </a:tc>
                    <a:tc>
                      <a:txBody>
                        <a:bodyPr/>
                        <a:lstStyle/>
                        <a:p>
                          <a:pPr algn="l"/>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3−2.4=0.6</m:t>
                                </m:r>
                              </m:oMath>
                            </m:oMathPara>
                          </a14:m>
                          <a:endParaRPr lang="en-IN" dirty="0"/>
                        </a:p>
                      </a:txBody>
                      <a:tcPr/>
                    </a:tc>
                    <a:tc>
                      <a:txBody>
                        <a:bodyPr/>
                        <a:lstStyle/>
                        <a:p>
                          <a:pPr algn="ctr"/>
                          <a:r>
                            <a:rPr lang="en-US" dirty="0"/>
                            <a:t>0.36</a:t>
                          </a:r>
                          <a:endParaRPr lang="en-IN" dirty="0"/>
                        </a:p>
                      </a:txBody>
                      <a:tcPr/>
                    </a:tc>
                    <a:extLst>
                      <a:ext uri="{0D108BD9-81ED-4DB2-BD59-A6C34878D82A}">
                        <a16:rowId xmlns:a16="http://schemas.microsoft.com/office/drawing/2014/main" val="1336536114"/>
                      </a:ext>
                    </a:extLst>
                  </a:tr>
                  <a:tr h="370840">
                    <a:tc>
                      <a:txBody>
                        <a:bodyPr/>
                        <a:lstStyle/>
                        <a:p>
                          <a:pPr algn="ctr"/>
                          <a:r>
                            <a:rPr lang="en-US" dirty="0"/>
                            <a:t>4</a:t>
                          </a:r>
                          <a:endParaRPr lang="en-IN" dirty="0"/>
                        </a:p>
                      </a:txBody>
                      <a:tcPr/>
                    </a:tc>
                    <a:tc>
                      <a:txBody>
                        <a:bodyPr/>
                        <a:lstStyle/>
                        <a:p>
                          <a:pPr algn="ctr"/>
                          <a:r>
                            <a:rPr lang="en-US" dirty="0"/>
                            <a:t>2</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3.8=1+0.7(4)</m:t>
                                </m:r>
                              </m:oMath>
                            </m:oMathPara>
                          </a14:m>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2−3.8=−1.8</m:t>
                                </m:r>
                              </m:oMath>
                            </m:oMathPara>
                          </a14:m>
                          <a:endParaRPr lang="en-IN" dirty="0"/>
                        </a:p>
                      </a:txBody>
                      <a:tcPr/>
                    </a:tc>
                    <a:tc>
                      <a:txBody>
                        <a:bodyPr/>
                        <a:lstStyle/>
                        <a:p>
                          <a:pPr algn="ctr"/>
                          <a:r>
                            <a:rPr lang="en-US" dirty="0"/>
                            <a:t>3.24</a:t>
                          </a:r>
                          <a:endParaRPr lang="en-IN" dirty="0"/>
                        </a:p>
                      </a:txBody>
                      <a:tcPr/>
                    </a:tc>
                    <a:extLst>
                      <a:ext uri="{0D108BD9-81ED-4DB2-BD59-A6C34878D82A}">
                        <a16:rowId xmlns:a16="http://schemas.microsoft.com/office/drawing/2014/main" val="302785738"/>
                      </a:ext>
                    </a:extLst>
                  </a:tr>
                  <a:tr h="370840">
                    <a:tc>
                      <a:txBody>
                        <a:bodyPr/>
                        <a:lstStyle/>
                        <a:p>
                          <a:pPr algn="ctr"/>
                          <a:r>
                            <a:rPr lang="en-US" dirty="0"/>
                            <a:t>5</a:t>
                          </a:r>
                          <a:endParaRPr lang="en-IN" dirty="0"/>
                        </a:p>
                      </a:txBody>
                      <a:tcPr/>
                    </a:tc>
                    <a:tc>
                      <a:txBody>
                        <a:bodyPr/>
                        <a:lstStyle/>
                        <a:p>
                          <a:pPr algn="ctr"/>
                          <a:r>
                            <a:rPr lang="en-US" dirty="0"/>
                            <a:t>6</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4.5=1+0.7(5)</m:t>
                                </m:r>
                              </m:oMath>
                            </m:oMathPara>
                          </a14:m>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6−4.5=1.5</m:t>
                                </m:r>
                              </m:oMath>
                            </m:oMathPara>
                          </a14:m>
                          <a:endParaRPr lang="en-IN" dirty="0"/>
                        </a:p>
                      </a:txBody>
                      <a:tcPr/>
                    </a:tc>
                    <a:tc>
                      <a:txBody>
                        <a:bodyPr/>
                        <a:lstStyle/>
                        <a:p>
                          <a:pPr algn="ctr"/>
                          <a:r>
                            <a:rPr lang="en-US" dirty="0"/>
                            <a:t>2.25</a:t>
                          </a:r>
                          <a:endParaRPr lang="en-IN" dirty="0"/>
                        </a:p>
                      </a:txBody>
                      <a:tcPr/>
                    </a:tc>
                    <a:extLst>
                      <a:ext uri="{0D108BD9-81ED-4DB2-BD59-A6C34878D82A}">
                        <a16:rowId xmlns:a16="http://schemas.microsoft.com/office/drawing/2014/main" val="336982180"/>
                      </a:ext>
                    </a:extLst>
                  </a:tr>
                  <a:tr h="370840">
                    <a:tc>
                      <a:txBody>
                        <a:bodyPr/>
                        <a:lstStyle/>
                        <a:p>
                          <a:pPr algn="ctr"/>
                          <a:r>
                            <a:rPr lang="en-US" dirty="0"/>
                            <a:t>8</a:t>
                          </a:r>
                          <a:endParaRPr lang="en-IN" dirty="0"/>
                        </a:p>
                      </a:txBody>
                      <a:tcPr/>
                    </a:tc>
                    <a:tc>
                      <a:txBody>
                        <a:bodyPr/>
                        <a:lstStyle/>
                        <a:p>
                          <a:pPr algn="ctr"/>
                          <a:r>
                            <a:rPr lang="en-US" dirty="0"/>
                            <a:t>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6.6=1+0.7(8)</m:t>
                                </m:r>
                              </m:oMath>
                            </m:oMathPara>
                          </a14:m>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5−6.6=−1.6</m:t>
                                </m:r>
                              </m:oMath>
                            </m:oMathPara>
                          </a14:m>
                          <a:endParaRPr lang="en-IN" dirty="0"/>
                        </a:p>
                      </a:txBody>
                      <a:tcPr/>
                    </a:tc>
                    <a:tc>
                      <a:txBody>
                        <a:bodyPr/>
                        <a:lstStyle/>
                        <a:p>
                          <a:pPr algn="ctr"/>
                          <a:r>
                            <a:rPr lang="en-US" dirty="0"/>
                            <a:t>2.56</a:t>
                          </a:r>
                          <a:endParaRPr lang="en-IN" dirty="0"/>
                        </a:p>
                      </a:txBody>
                      <a:tcPr/>
                    </a:tc>
                    <a:extLst>
                      <a:ext uri="{0D108BD9-81ED-4DB2-BD59-A6C34878D82A}">
                        <a16:rowId xmlns:a16="http://schemas.microsoft.com/office/drawing/2014/main" val="4110039371"/>
                      </a:ext>
                    </a:extLst>
                  </a:tr>
                  <a:tr h="370840">
                    <a:tc>
                      <a:txBody>
                        <a:bodyPr/>
                        <a:lstStyle/>
                        <a:p>
                          <a:pPr algn="ctr"/>
                          <a:r>
                            <a:rPr lang="en-US" dirty="0"/>
                            <a:t>9</a:t>
                          </a:r>
                          <a:endParaRPr lang="en-IN" dirty="0"/>
                        </a:p>
                      </a:txBody>
                      <a:tcPr/>
                    </a:tc>
                    <a:tc>
                      <a:txBody>
                        <a:bodyPr/>
                        <a:lstStyle/>
                        <a:p>
                          <a:pPr algn="ctr"/>
                          <a:r>
                            <a:rPr lang="en-US" dirty="0"/>
                            <a:t>8</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7.3=1+0.7(9)</m:t>
                                </m:r>
                              </m:oMath>
                            </m:oMathPara>
                          </a14:m>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8−7.3=0.7</m:t>
                                </m:r>
                              </m:oMath>
                            </m:oMathPara>
                          </a14:m>
                          <a:endParaRPr lang="en-IN" dirty="0"/>
                        </a:p>
                      </a:txBody>
                      <a:tcPr/>
                    </a:tc>
                    <a:tc>
                      <a:txBody>
                        <a:bodyPr/>
                        <a:lstStyle/>
                        <a:p>
                          <a:pPr algn="ctr"/>
                          <a:r>
                            <a:rPr lang="en-US" dirty="0"/>
                            <a:t>0.49</a:t>
                          </a:r>
                          <a:endParaRPr lang="en-IN" dirty="0"/>
                        </a:p>
                      </a:txBody>
                      <a:tcPr/>
                    </a:tc>
                    <a:extLst>
                      <a:ext uri="{0D108BD9-81ED-4DB2-BD59-A6C34878D82A}">
                        <a16:rowId xmlns:a16="http://schemas.microsoft.com/office/drawing/2014/main" val="2916654753"/>
                      </a:ext>
                    </a:extLst>
                  </a:tr>
                  <a:tr h="370840">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en-IN" i="1" smtClean="0">
                                        <a:latin typeface="Cambria Math" panose="02040503050406030204" pitchFamily="18" charset="0"/>
                                      </a:rPr>
                                    </m:ctrlPr>
                                  </m:naryPr>
                                  <m:sub/>
                                  <m:sup/>
                                  <m:e>
                                    <m:r>
                                      <m:rPr>
                                        <m:sty m:val="p"/>
                                      </m:rPr>
                                      <a:rPr lang="en-US" b="0" i="0" smtClean="0">
                                        <a:latin typeface="Cambria Math" panose="02040503050406030204" pitchFamily="18" charset="0"/>
                                      </a:rPr>
                                      <m:t>error</m:t>
                                    </m:r>
                                    <m:r>
                                      <a:rPr lang="en-US" b="0" i="1" smtClean="0">
                                        <a:latin typeface="Cambria Math" panose="02040503050406030204" pitchFamily="18" charset="0"/>
                                      </a:rPr>
                                      <m:t>=−0.6</m:t>
                                    </m:r>
                                  </m:e>
                                </m:nary>
                              </m:oMath>
                            </m:oMathPara>
                          </a14:m>
                          <a:endParaRPr lang="en-IN" dirty="0"/>
                        </a:p>
                      </a:txBody>
                      <a:tcPr/>
                    </a:tc>
                    <a:tc>
                      <a:txBody>
                        <a:bodyPr/>
                        <a:lstStyle/>
                        <a:p>
                          <a:pPr algn="ctr"/>
                          <a14:m>
                            <m:oMath xmlns:m="http://schemas.openxmlformats.org/officeDocument/2006/math">
                              <m:r>
                                <m:rPr>
                                  <m:sty m:val="p"/>
                                </m:rPr>
                                <a:rPr lang="en-US" b="0" i="0" smtClean="0">
                                  <a:latin typeface="Cambria Math" panose="02040503050406030204" pitchFamily="18" charset="0"/>
                                </a:rPr>
                                <m:t>SSE</m:t>
                              </m:r>
                              <m:r>
                                <a:rPr lang="en-US" b="0" i="1" smtClean="0">
                                  <a:latin typeface="Cambria Math" panose="02040503050406030204" pitchFamily="18" charset="0"/>
                                </a:rPr>
                                <m:t>= </m:t>
                              </m:r>
                              <m:nary>
                                <m:naryPr>
                                  <m:chr m:val="∑"/>
                                  <m:subHide m:val="on"/>
                                  <m:supHide m:val="on"/>
                                  <m:ctrlPr>
                                    <a:rPr lang="en-US" b="0" i="1" smtClean="0">
                                      <a:latin typeface="Cambria Math" panose="02040503050406030204" pitchFamily="18" charset="0"/>
                                    </a:rPr>
                                  </m:ctrlPr>
                                </m:naryPr>
                                <m:sub/>
                                <m:sup/>
                                <m:e>
                                  <m:r>
                                    <m:rPr>
                                      <m:sty m:val="p"/>
                                    </m:rPr>
                                    <a:rPr lang="en-US" b="0" i="0" smtClean="0">
                                      <a:latin typeface="Cambria Math" panose="02040503050406030204" pitchFamily="18" charset="0"/>
                                    </a:rPr>
                                    <m:t>error</m:t>
                                  </m:r>
                                  <m:r>
                                    <a:rPr lang="en-US" b="0" i="1" baseline="30000" smtClean="0">
                                      <a:latin typeface="Cambria Math" panose="02040503050406030204" pitchFamily="18" charset="0"/>
                                    </a:rPr>
                                    <m:t>2</m:t>
                                  </m:r>
                                </m:e>
                              </m:nary>
                            </m:oMath>
                          </a14:m>
                          <a:r>
                            <a:rPr lang="en-IN" dirty="0"/>
                            <a:t>     </a:t>
                          </a:r>
                          <a14:m>
                            <m:oMath xmlns:m="http://schemas.openxmlformats.org/officeDocument/2006/math">
                              <m:r>
                                <a:rPr lang="en-US" b="0" i="1" smtClean="0">
                                  <a:latin typeface="Cambria Math" panose="02040503050406030204" pitchFamily="18" charset="0"/>
                                </a:rPr>
                                <m:t>=8.90</m:t>
                              </m:r>
                            </m:oMath>
                          </a14:m>
                          <a:endParaRPr lang="en-IN" dirty="0"/>
                        </a:p>
                      </a:txBody>
                      <a:tcPr/>
                    </a:tc>
                    <a:extLst>
                      <a:ext uri="{0D108BD9-81ED-4DB2-BD59-A6C34878D82A}">
                        <a16:rowId xmlns:a16="http://schemas.microsoft.com/office/drawing/2014/main" val="653754266"/>
                      </a:ext>
                    </a:extLst>
                  </a:tr>
                </a:tbl>
              </a:graphicData>
            </a:graphic>
          </p:graphicFrame>
        </mc:Choice>
        <mc:Fallback xmlns="">
          <p:graphicFrame>
            <p:nvGraphicFramePr>
              <p:cNvPr id="4" name="Table 3">
                <a:extLst>
                  <a:ext uri="{FF2B5EF4-FFF2-40B4-BE49-F238E27FC236}">
                    <a16:creationId xmlns:a16="http://schemas.microsoft.com/office/drawing/2014/main" id="{07012D28-19DA-24F3-00B7-6673EF0F56CF}"/>
                  </a:ext>
                </a:extLst>
              </p:cNvPr>
              <p:cNvGraphicFramePr>
                <a:graphicFrameLocks noGrp="1"/>
              </p:cNvGraphicFramePr>
              <p:nvPr>
                <p:extLst>
                  <p:ext uri="{D42A27DB-BD31-4B8C-83A1-F6EECF244321}">
                    <p14:modId xmlns:p14="http://schemas.microsoft.com/office/powerpoint/2010/main" val="606691927"/>
                  </p:ext>
                </p:extLst>
              </p:nvPr>
            </p:nvGraphicFramePr>
            <p:xfrm>
              <a:off x="457200" y="1397000"/>
              <a:ext cx="8229600" cy="3620834"/>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186676752"/>
                        </a:ext>
                      </a:extLst>
                    </a:gridCol>
                    <a:gridCol w="1219200">
                      <a:extLst>
                        <a:ext uri="{9D8B030D-6E8A-4147-A177-3AD203B41FA5}">
                          <a16:colId xmlns:a16="http://schemas.microsoft.com/office/drawing/2014/main" val="376392169"/>
                        </a:ext>
                      </a:extLst>
                    </a:gridCol>
                    <a:gridCol w="1828800">
                      <a:extLst>
                        <a:ext uri="{9D8B030D-6E8A-4147-A177-3AD203B41FA5}">
                          <a16:colId xmlns:a16="http://schemas.microsoft.com/office/drawing/2014/main" val="2428659987"/>
                        </a:ext>
                      </a:extLst>
                    </a:gridCol>
                    <a:gridCol w="1981200">
                      <a:extLst>
                        <a:ext uri="{9D8B030D-6E8A-4147-A177-3AD203B41FA5}">
                          <a16:colId xmlns:a16="http://schemas.microsoft.com/office/drawing/2014/main" val="996012301"/>
                        </a:ext>
                      </a:extLst>
                    </a:gridCol>
                    <a:gridCol w="2057400">
                      <a:extLst>
                        <a:ext uri="{9D8B030D-6E8A-4147-A177-3AD203B41FA5}">
                          <a16:colId xmlns:a16="http://schemas.microsoft.com/office/drawing/2014/main" val="2185256032"/>
                        </a:ext>
                      </a:extLst>
                    </a:gridCol>
                  </a:tblGrid>
                  <a:tr h="370840">
                    <a:tc gridSpan="5">
                      <a:txBody>
                        <a:bodyPr/>
                        <a:lstStyle/>
                        <a:p>
                          <a:pPr algn="ctr"/>
                          <a:r>
                            <a:rPr lang="en-US" dirty="0"/>
                            <a:t>Table 5.2.1 – Observed versus Predicted Values</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854623935"/>
                      </a:ext>
                    </a:extLst>
                  </a:tr>
                  <a:tr h="640080">
                    <a:tc>
                      <a:txBody>
                        <a:bodyPr/>
                        <a:lstStyle/>
                        <a:p>
                          <a:endParaRPr lang="en-US"/>
                        </a:p>
                      </a:txBody>
                      <a:tcPr>
                        <a:blipFill>
                          <a:blip r:embed="rId2"/>
                          <a:stretch>
                            <a:fillRect l="-1064" t="-62857" r="-620745" b="-454286"/>
                          </a:stretch>
                        </a:blipFill>
                      </a:tcPr>
                    </a:tc>
                    <a:tc>
                      <a:txBody>
                        <a:bodyPr/>
                        <a:lstStyle/>
                        <a:p>
                          <a:endParaRPr lang="en-US"/>
                        </a:p>
                      </a:txBody>
                      <a:tcPr>
                        <a:blipFill>
                          <a:blip r:embed="rId2"/>
                          <a:stretch>
                            <a:fillRect l="-95000" t="-62857" r="-483500" b="-454286"/>
                          </a:stretch>
                        </a:blipFill>
                      </a:tcPr>
                    </a:tc>
                    <a:tc>
                      <a:txBody>
                        <a:bodyPr/>
                        <a:lstStyle/>
                        <a:p>
                          <a:endParaRPr lang="en-US"/>
                        </a:p>
                      </a:txBody>
                      <a:tcPr>
                        <a:blipFill>
                          <a:blip r:embed="rId2"/>
                          <a:stretch>
                            <a:fillRect l="-130000" t="-62857" r="-222333" b="-454286"/>
                          </a:stretch>
                        </a:blipFill>
                      </a:tcPr>
                    </a:tc>
                    <a:tc>
                      <a:txBody>
                        <a:bodyPr/>
                        <a:lstStyle/>
                        <a:p>
                          <a:endParaRPr lang="en-US"/>
                        </a:p>
                      </a:txBody>
                      <a:tcPr>
                        <a:blipFill>
                          <a:blip r:embed="rId2"/>
                          <a:stretch>
                            <a:fillRect l="-212308" t="-62857" r="-105231" b="-454286"/>
                          </a:stretch>
                        </a:blipFill>
                      </a:tcPr>
                    </a:tc>
                    <a:tc>
                      <a:txBody>
                        <a:bodyPr/>
                        <a:lstStyle/>
                        <a:p>
                          <a:pPr algn="ctr"/>
                          <a:r>
                            <a:rPr lang="en-US" b="1" dirty="0"/>
                            <a:t>Error</a:t>
                          </a:r>
                          <a:r>
                            <a:rPr lang="en-US" b="1" baseline="30000" dirty="0"/>
                            <a:t>2</a:t>
                          </a:r>
                          <a:endParaRPr lang="en-IN" b="1" baseline="30000" dirty="0"/>
                        </a:p>
                      </a:txBody>
                      <a:tcPr/>
                    </a:tc>
                    <a:extLst>
                      <a:ext uri="{0D108BD9-81ED-4DB2-BD59-A6C34878D82A}">
                        <a16:rowId xmlns:a16="http://schemas.microsoft.com/office/drawing/2014/main" val="3202502946"/>
                      </a:ext>
                    </a:extLst>
                  </a:tr>
                  <a:tr h="370840">
                    <a:tc>
                      <a:txBody>
                        <a:bodyPr/>
                        <a:lstStyle/>
                        <a:p>
                          <a:pPr algn="ctr"/>
                          <a:r>
                            <a:rPr lang="en-US" dirty="0"/>
                            <a:t>2</a:t>
                          </a:r>
                          <a:endParaRPr lang="en-IN" dirty="0"/>
                        </a:p>
                      </a:txBody>
                      <a:tcPr/>
                    </a:tc>
                    <a:tc>
                      <a:txBody>
                        <a:bodyPr/>
                        <a:lstStyle/>
                        <a:p>
                          <a:pPr algn="ctr"/>
                          <a:r>
                            <a:rPr lang="en-US" dirty="0"/>
                            <a:t>3</a:t>
                          </a:r>
                          <a:endParaRPr lang="en-IN" dirty="0"/>
                        </a:p>
                      </a:txBody>
                      <a:tcPr/>
                    </a:tc>
                    <a:tc>
                      <a:txBody>
                        <a:bodyPr/>
                        <a:lstStyle/>
                        <a:p>
                          <a:endParaRPr lang="en-US"/>
                        </a:p>
                      </a:txBody>
                      <a:tcPr>
                        <a:blipFill>
                          <a:blip r:embed="rId2"/>
                          <a:stretch>
                            <a:fillRect l="-130000" t="-280328" r="-222333" b="-681967"/>
                          </a:stretch>
                        </a:blipFill>
                      </a:tcPr>
                    </a:tc>
                    <a:tc>
                      <a:txBody>
                        <a:bodyPr/>
                        <a:lstStyle/>
                        <a:p>
                          <a:endParaRPr lang="en-US"/>
                        </a:p>
                      </a:txBody>
                      <a:tcPr>
                        <a:blipFill>
                          <a:blip r:embed="rId2"/>
                          <a:stretch>
                            <a:fillRect l="-212308" t="-280328" r="-105231" b="-681967"/>
                          </a:stretch>
                        </a:blipFill>
                      </a:tcPr>
                    </a:tc>
                    <a:tc>
                      <a:txBody>
                        <a:bodyPr/>
                        <a:lstStyle/>
                        <a:p>
                          <a:pPr algn="ctr"/>
                          <a:r>
                            <a:rPr lang="en-US" dirty="0"/>
                            <a:t>0.36</a:t>
                          </a:r>
                          <a:endParaRPr lang="en-IN" dirty="0"/>
                        </a:p>
                      </a:txBody>
                      <a:tcPr/>
                    </a:tc>
                    <a:extLst>
                      <a:ext uri="{0D108BD9-81ED-4DB2-BD59-A6C34878D82A}">
                        <a16:rowId xmlns:a16="http://schemas.microsoft.com/office/drawing/2014/main" val="1336536114"/>
                      </a:ext>
                    </a:extLst>
                  </a:tr>
                  <a:tr h="370840">
                    <a:tc>
                      <a:txBody>
                        <a:bodyPr/>
                        <a:lstStyle/>
                        <a:p>
                          <a:pPr algn="ctr"/>
                          <a:r>
                            <a:rPr lang="en-US" dirty="0"/>
                            <a:t>4</a:t>
                          </a:r>
                          <a:endParaRPr lang="en-IN" dirty="0"/>
                        </a:p>
                      </a:txBody>
                      <a:tcPr/>
                    </a:tc>
                    <a:tc>
                      <a:txBody>
                        <a:bodyPr/>
                        <a:lstStyle/>
                        <a:p>
                          <a:pPr algn="ctr"/>
                          <a:r>
                            <a:rPr lang="en-US" dirty="0"/>
                            <a:t>2</a:t>
                          </a:r>
                          <a:endParaRPr lang="en-IN" dirty="0"/>
                        </a:p>
                      </a:txBody>
                      <a:tcPr/>
                    </a:tc>
                    <a:tc>
                      <a:txBody>
                        <a:bodyPr/>
                        <a:lstStyle/>
                        <a:p>
                          <a:endParaRPr lang="en-US"/>
                        </a:p>
                      </a:txBody>
                      <a:tcPr>
                        <a:blipFill>
                          <a:blip r:embed="rId2"/>
                          <a:stretch>
                            <a:fillRect l="-130000" t="-380328" r="-222333" b="-581967"/>
                          </a:stretch>
                        </a:blipFill>
                      </a:tcPr>
                    </a:tc>
                    <a:tc>
                      <a:txBody>
                        <a:bodyPr/>
                        <a:lstStyle/>
                        <a:p>
                          <a:endParaRPr lang="en-US"/>
                        </a:p>
                      </a:txBody>
                      <a:tcPr>
                        <a:blipFill>
                          <a:blip r:embed="rId2"/>
                          <a:stretch>
                            <a:fillRect l="-212308" t="-380328" r="-105231" b="-581967"/>
                          </a:stretch>
                        </a:blipFill>
                      </a:tcPr>
                    </a:tc>
                    <a:tc>
                      <a:txBody>
                        <a:bodyPr/>
                        <a:lstStyle/>
                        <a:p>
                          <a:pPr algn="ctr"/>
                          <a:r>
                            <a:rPr lang="en-US" dirty="0"/>
                            <a:t>3.24</a:t>
                          </a:r>
                          <a:endParaRPr lang="en-IN" dirty="0"/>
                        </a:p>
                      </a:txBody>
                      <a:tcPr/>
                    </a:tc>
                    <a:extLst>
                      <a:ext uri="{0D108BD9-81ED-4DB2-BD59-A6C34878D82A}">
                        <a16:rowId xmlns:a16="http://schemas.microsoft.com/office/drawing/2014/main" val="302785738"/>
                      </a:ext>
                    </a:extLst>
                  </a:tr>
                  <a:tr h="370840">
                    <a:tc>
                      <a:txBody>
                        <a:bodyPr/>
                        <a:lstStyle/>
                        <a:p>
                          <a:pPr algn="ctr"/>
                          <a:r>
                            <a:rPr lang="en-US" dirty="0"/>
                            <a:t>5</a:t>
                          </a:r>
                          <a:endParaRPr lang="en-IN" dirty="0"/>
                        </a:p>
                      </a:txBody>
                      <a:tcPr/>
                    </a:tc>
                    <a:tc>
                      <a:txBody>
                        <a:bodyPr/>
                        <a:lstStyle/>
                        <a:p>
                          <a:pPr algn="ctr"/>
                          <a:r>
                            <a:rPr lang="en-US" dirty="0"/>
                            <a:t>6</a:t>
                          </a:r>
                          <a:endParaRPr lang="en-IN" dirty="0"/>
                        </a:p>
                      </a:txBody>
                      <a:tcPr/>
                    </a:tc>
                    <a:tc>
                      <a:txBody>
                        <a:bodyPr/>
                        <a:lstStyle/>
                        <a:p>
                          <a:endParaRPr lang="en-US"/>
                        </a:p>
                      </a:txBody>
                      <a:tcPr>
                        <a:blipFill>
                          <a:blip r:embed="rId2"/>
                          <a:stretch>
                            <a:fillRect l="-130000" t="-480328" r="-222333" b="-481967"/>
                          </a:stretch>
                        </a:blipFill>
                      </a:tcPr>
                    </a:tc>
                    <a:tc>
                      <a:txBody>
                        <a:bodyPr/>
                        <a:lstStyle/>
                        <a:p>
                          <a:endParaRPr lang="en-US"/>
                        </a:p>
                      </a:txBody>
                      <a:tcPr>
                        <a:blipFill>
                          <a:blip r:embed="rId2"/>
                          <a:stretch>
                            <a:fillRect l="-212308" t="-480328" r="-105231" b="-481967"/>
                          </a:stretch>
                        </a:blipFill>
                      </a:tcPr>
                    </a:tc>
                    <a:tc>
                      <a:txBody>
                        <a:bodyPr/>
                        <a:lstStyle/>
                        <a:p>
                          <a:pPr algn="ctr"/>
                          <a:r>
                            <a:rPr lang="en-US" dirty="0"/>
                            <a:t>2.25</a:t>
                          </a:r>
                          <a:endParaRPr lang="en-IN" dirty="0"/>
                        </a:p>
                      </a:txBody>
                      <a:tcPr/>
                    </a:tc>
                    <a:extLst>
                      <a:ext uri="{0D108BD9-81ED-4DB2-BD59-A6C34878D82A}">
                        <a16:rowId xmlns:a16="http://schemas.microsoft.com/office/drawing/2014/main" val="336982180"/>
                      </a:ext>
                    </a:extLst>
                  </a:tr>
                  <a:tr h="370840">
                    <a:tc>
                      <a:txBody>
                        <a:bodyPr/>
                        <a:lstStyle/>
                        <a:p>
                          <a:pPr algn="ctr"/>
                          <a:r>
                            <a:rPr lang="en-US" dirty="0"/>
                            <a:t>8</a:t>
                          </a:r>
                          <a:endParaRPr lang="en-IN" dirty="0"/>
                        </a:p>
                      </a:txBody>
                      <a:tcPr/>
                    </a:tc>
                    <a:tc>
                      <a:txBody>
                        <a:bodyPr/>
                        <a:lstStyle/>
                        <a:p>
                          <a:pPr algn="ctr"/>
                          <a:r>
                            <a:rPr lang="en-US" dirty="0"/>
                            <a:t>5</a:t>
                          </a:r>
                          <a:endParaRPr lang="en-IN" dirty="0"/>
                        </a:p>
                      </a:txBody>
                      <a:tcPr/>
                    </a:tc>
                    <a:tc>
                      <a:txBody>
                        <a:bodyPr/>
                        <a:lstStyle/>
                        <a:p>
                          <a:endParaRPr lang="en-US"/>
                        </a:p>
                      </a:txBody>
                      <a:tcPr>
                        <a:blipFill>
                          <a:blip r:embed="rId2"/>
                          <a:stretch>
                            <a:fillRect l="-130000" t="-580328" r="-222333" b="-381967"/>
                          </a:stretch>
                        </a:blipFill>
                      </a:tcPr>
                    </a:tc>
                    <a:tc>
                      <a:txBody>
                        <a:bodyPr/>
                        <a:lstStyle/>
                        <a:p>
                          <a:endParaRPr lang="en-US"/>
                        </a:p>
                      </a:txBody>
                      <a:tcPr>
                        <a:blipFill>
                          <a:blip r:embed="rId2"/>
                          <a:stretch>
                            <a:fillRect l="-212308" t="-580328" r="-105231" b="-381967"/>
                          </a:stretch>
                        </a:blipFill>
                      </a:tcPr>
                    </a:tc>
                    <a:tc>
                      <a:txBody>
                        <a:bodyPr/>
                        <a:lstStyle/>
                        <a:p>
                          <a:pPr algn="ctr"/>
                          <a:r>
                            <a:rPr lang="en-US" dirty="0"/>
                            <a:t>2.56</a:t>
                          </a:r>
                          <a:endParaRPr lang="en-IN" dirty="0"/>
                        </a:p>
                      </a:txBody>
                      <a:tcPr/>
                    </a:tc>
                    <a:extLst>
                      <a:ext uri="{0D108BD9-81ED-4DB2-BD59-A6C34878D82A}">
                        <a16:rowId xmlns:a16="http://schemas.microsoft.com/office/drawing/2014/main" val="4110039371"/>
                      </a:ext>
                    </a:extLst>
                  </a:tr>
                  <a:tr h="370840">
                    <a:tc>
                      <a:txBody>
                        <a:bodyPr/>
                        <a:lstStyle/>
                        <a:p>
                          <a:pPr algn="ctr"/>
                          <a:r>
                            <a:rPr lang="en-US" dirty="0"/>
                            <a:t>9</a:t>
                          </a:r>
                          <a:endParaRPr lang="en-IN" dirty="0"/>
                        </a:p>
                      </a:txBody>
                      <a:tcPr/>
                    </a:tc>
                    <a:tc>
                      <a:txBody>
                        <a:bodyPr/>
                        <a:lstStyle/>
                        <a:p>
                          <a:pPr algn="ctr"/>
                          <a:r>
                            <a:rPr lang="en-US" dirty="0"/>
                            <a:t>8</a:t>
                          </a:r>
                          <a:endParaRPr lang="en-IN" dirty="0"/>
                        </a:p>
                      </a:txBody>
                      <a:tcPr/>
                    </a:tc>
                    <a:tc>
                      <a:txBody>
                        <a:bodyPr/>
                        <a:lstStyle/>
                        <a:p>
                          <a:endParaRPr lang="en-US"/>
                        </a:p>
                      </a:txBody>
                      <a:tcPr>
                        <a:blipFill>
                          <a:blip r:embed="rId2"/>
                          <a:stretch>
                            <a:fillRect l="-130000" t="-680328" r="-222333" b="-281967"/>
                          </a:stretch>
                        </a:blipFill>
                      </a:tcPr>
                    </a:tc>
                    <a:tc>
                      <a:txBody>
                        <a:bodyPr/>
                        <a:lstStyle/>
                        <a:p>
                          <a:endParaRPr lang="en-US"/>
                        </a:p>
                      </a:txBody>
                      <a:tcPr>
                        <a:blipFill>
                          <a:blip r:embed="rId2"/>
                          <a:stretch>
                            <a:fillRect l="-212308" t="-680328" r="-105231" b="-281967"/>
                          </a:stretch>
                        </a:blipFill>
                      </a:tcPr>
                    </a:tc>
                    <a:tc>
                      <a:txBody>
                        <a:bodyPr/>
                        <a:lstStyle/>
                        <a:p>
                          <a:pPr algn="ctr"/>
                          <a:r>
                            <a:rPr lang="en-US" dirty="0"/>
                            <a:t>0.49</a:t>
                          </a:r>
                          <a:endParaRPr lang="en-IN" dirty="0"/>
                        </a:p>
                      </a:txBody>
                      <a:tcPr/>
                    </a:tc>
                    <a:extLst>
                      <a:ext uri="{0D108BD9-81ED-4DB2-BD59-A6C34878D82A}">
                        <a16:rowId xmlns:a16="http://schemas.microsoft.com/office/drawing/2014/main" val="2916654753"/>
                      </a:ext>
                    </a:extLst>
                  </a:tr>
                  <a:tr h="755714">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endParaRPr lang="en-US"/>
                        </a:p>
                      </a:txBody>
                      <a:tcPr>
                        <a:blipFill>
                          <a:blip r:embed="rId2"/>
                          <a:stretch>
                            <a:fillRect l="-212308" t="-383871" r="-105231" b="-38710"/>
                          </a:stretch>
                        </a:blipFill>
                      </a:tcPr>
                    </a:tc>
                    <a:tc>
                      <a:txBody>
                        <a:bodyPr/>
                        <a:lstStyle/>
                        <a:p>
                          <a:endParaRPr lang="en-US"/>
                        </a:p>
                      </a:txBody>
                      <a:tcPr>
                        <a:blipFill>
                          <a:blip r:embed="rId2"/>
                          <a:stretch>
                            <a:fillRect l="-301187" t="-383871" r="-1484" b="-38710"/>
                          </a:stretch>
                        </a:blipFill>
                      </a:tcPr>
                    </a:tc>
                    <a:extLst>
                      <a:ext uri="{0D108BD9-81ED-4DB2-BD59-A6C34878D82A}">
                        <a16:rowId xmlns:a16="http://schemas.microsoft.com/office/drawing/2014/main" val="653754266"/>
                      </a:ext>
                    </a:extLst>
                  </a:tr>
                </a:tbl>
              </a:graphicData>
            </a:graphic>
          </p:graphicFrame>
        </mc:Fallback>
      </mc:AlternateContent>
    </p:spTree>
    <p:extLst>
      <p:ext uri="{BB962C8B-B14F-4D97-AF65-F5344CB8AC3E}">
        <p14:creationId xmlns:p14="http://schemas.microsoft.com/office/powerpoint/2010/main" val="2536040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The purpose of the model is to predict </a:t>
                </a:r>
                <a14:m>
                  <m:oMath xmlns:m="http://schemas.openxmlformats.org/officeDocument/2006/math">
                    <m:r>
                      <a:rPr lang="en-US" i="1" dirty="0" smtClean="0">
                        <a:latin typeface="Cambria Math" panose="02040503050406030204" pitchFamily="18" charset="0"/>
                      </a:rPr>
                      <m:t>𝑦</m:t>
                    </m:r>
                  </m:oMath>
                </a14:m>
                <a:r>
                  <a:rPr lang="en-US" dirty="0"/>
                  <a:t> for some given value of </a:t>
                </a:r>
                <a14:m>
                  <m:oMath xmlns:m="http://schemas.openxmlformats.org/officeDocument/2006/math">
                    <m:r>
                      <a:rPr lang="en-US" i="1" dirty="0" smtClean="0">
                        <a:latin typeface="Cambria Math" panose="02040503050406030204" pitchFamily="18" charset="0"/>
                      </a:rPr>
                      <m:t>𝑥</m:t>
                    </m:r>
                  </m:oMath>
                </a14:m>
                <a:r>
                  <a:rPr lang="en-US" dirty="0"/>
                  <a:t>. According to the model, </a:t>
                </a:r>
                <a14:m>
                  <m:oMath xmlns:m="http://schemas.openxmlformats.org/officeDocument/2006/math">
                    <m:r>
                      <a:rPr lang="en-US" i="1" dirty="0" smtClean="0">
                        <a:latin typeface="Cambria Math" panose="02040503050406030204" pitchFamily="18" charset="0"/>
                      </a:rPr>
                      <m:t>𝑦</m:t>
                    </m:r>
                  </m:oMath>
                </a14:m>
                <a:r>
                  <a:rPr lang="en-US" dirty="0"/>
                  <a:t> should be 2.4 when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=2</m:t>
                    </m:r>
                  </m:oMath>
                </a14:m>
                <a:r>
                  <a:rPr lang="en-US" dirty="0"/>
                  <a:t>. But the model is wrong. In the first historical observation, the observed data for </a:t>
                </a:r>
                <a14:m>
                  <m:oMath xmlns:m="http://schemas.openxmlformats.org/officeDocument/2006/math">
                    <m:r>
                      <a:rPr lang="en-US" i="1" dirty="0">
                        <a:latin typeface="Cambria Math" panose="02040503050406030204" pitchFamily="18" charset="0"/>
                      </a:rPr>
                      <m:t>𝑥</m:t>
                    </m:r>
                    <m:r>
                      <a:rPr lang="en-US" i="1" dirty="0">
                        <a:latin typeface="Cambria Math" panose="02040503050406030204" pitchFamily="18" charset="0"/>
                      </a:rPr>
                      <m:t>=2 </m:t>
                    </m:r>
                  </m:oMath>
                </a14:m>
                <a:r>
                  <a:rPr lang="en-US" dirty="0"/>
                  <a:t>is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=3</m:t>
                    </m:r>
                  </m:oMath>
                </a14:m>
                <a:r>
                  <a:rPr lang="en-US" dirty="0"/>
                  <a:t>, not 2.4 as the model predicts. The difference between the observed value of </a:t>
                </a:r>
                <a14:m>
                  <m:oMath xmlns:m="http://schemas.openxmlformats.org/officeDocument/2006/math">
                    <m:r>
                      <a:rPr lang="en-US" i="1" dirty="0" smtClean="0">
                        <a:latin typeface="Cambria Math" panose="02040503050406030204" pitchFamily="18" charset="0"/>
                      </a:rPr>
                      <m:t>𝑦</m:t>
                    </m:r>
                  </m:oMath>
                </a14:m>
                <a:r>
                  <a:rPr lang="en-US" dirty="0"/>
                  <a:t> and the predicted value of </a:t>
                </a:r>
                <a14:m>
                  <m:oMath xmlns:m="http://schemas.openxmlformats.org/officeDocument/2006/math">
                    <m:r>
                      <a:rPr lang="en-US" i="1" dirty="0" smtClean="0">
                        <a:latin typeface="Cambria Math" panose="02040503050406030204" pitchFamily="18" charset="0"/>
                      </a:rPr>
                      <m:t>𝑦</m:t>
                    </m:r>
                  </m:oMath>
                </a14:m>
                <a:r>
                  <a:rPr lang="en-US" dirty="0"/>
                  <a:t> is called the model’s </a:t>
                </a:r>
                <a:r>
                  <a:rPr lang="en-US" b="1" dirty="0"/>
                  <a:t>error</a:t>
                </a:r>
                <a:r>
                  <a:rPr lang="en-US" dirty="0"/>
                  <a:t>.</a:t>
                </a:r>
              </a:p>
              <a:p>
                <a:r>
                  <a:rPr lang="en-US" dirty="0"/>
                  <a:t>For the first observation, the error is given by</a:t>
                </a:r>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error</m:t>
                      </m:r>
                      <m:r>
                        <a:rPr lang="en-US" b="0" i="1" smtClean="0">
                          <a:latin typeface="Cambria Math" panose="02040503050406030204" pitchFamily="18" charset="0"/>
                        </a:rPr>
                        <m:t>=</m:t>
                      </m:r>
                      <m:r>
                        <m:rPr>
                          <m:sty m:val="p"/>
                        </m:rPr>
                        <a:rPr lang="en-US" b="0" i="0" smtClean="0">
                          <a:latin typeface="Cambria Math" panose="02040503050406030204" pitchFamily="18" charset="0"/>
                        </a:rPr>
                        <m:t>observed</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 −</m:t>
                      </m:r>
                      <m:r>
                        <m:rPr>
                          <m:sty m:val="p"/>
                        </m:rPr>
                        <a:rPr lang="en-US" b="0" i="0" smtClean="0">
                          <a:latin typeface="Cambria Math" panose="02040503050406030204" pitchFamily="18" charset="0"/>
                        </a:rPr>
                        <m:t>predicted</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=3−2.4=0.6.</m:t>
                      </m:r>
                    </m:oMath>
                  </m:oMathPara>
                </a14:m>
                <a:endParaRPr lang="en-US" dirty="0"/>
              </a:p>
            </p:txBody>
          </p:sp>
        </mc:Choice>
        <mc:Fallback xmlns="">
          <p:sp>
            <p:nvSpPr>
              <p:cNvPr id="3" name="Content Placeholder 2">
                <a:extLst>
                  <a:ext uri="{FF2B5EF4-FFF2-40B4-BE49-F238E27FC236}">
                    <a16:creationId xmlns:a16="http://schemas.microsoft.com/office/drawing/2014/main" id="{E414A5F6-B8EC-42D7-AE8F-A7196095954B}"/>
                  </a:ext>
                </a:extLst>
              </p:cNvPr>
              <p:cNvSpPr>
                <a:spLocks noGrp="1" noRot="1" noChangeAspect="1" noMove="1" noResize="1" noEditPoints="1" noAdjustHandles="1" noChangeArrowheads="1" noChangeShapeType="1" noTextEdit="1"/>
              </p:cNvSpPr>
              <p:nvPr>
                <p:ph idx="1"/>
              </p:nvPr>
            </p:nvSpPr>
            <p:spPr>
              <a:blipFill>
                <a:blip r:embed="rId2"/>
                <a:stretch>
                  <a:fillRect l="-1481" t="-1200" r="-2222"/>
                </a:stretch>
              </a:blipFill>
            </p:spPr>
            <p:txBody>
              <a:bodyPr/>
              <a:lstStyle/>
              <a:p>
                <a:r>
                  <a:rPr lang="en-IN">
                    <a:noFill/>
                  </a:rPr>
                  <a:t> </a:t>
                </a:r>
              </a:p>
            </p:txBody>
          </p:sp>
        </mc:Fallback>
      </mc:AlternateContent>
    </p:spTree>
    <p:extLst>
      <p:ext uri="{BB962C8B-B14F-4D97-AF65-F5344CB8AC3E}">
        <p14:creationId xmlns:p14="http://schemas.microsoft.com/office/powerpoint/2010/main" val="3834482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The errors reflect how far each observation is from the line. Examining the errors suggests how well the line fits the data.</a:t>
                </a:r>
              </a:p>
              <a:p>
                <a:r>
                  <a:rPr lang="en-US" dirty="0"/>
                  <a:t>If we incorporate the notion of error in our model, it becomes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𝑥</m:t>
                      </m:r>
                      <m:r>
                        <a:rPr lang="en-US" b="0" i="1" smtClean="0">
                          <a:latin typeface="Cambria Math" panose="02040503050406030204" pitchFamily="18" charset="0"/>
                        </a:rPr>
                        <m:t>+</m:t>
                      </m:r>
                      <m:r>
                        <m:rPr>
                          <m:sty m:val="p"/>
                        </m:rPr>
                        <a:rPr lang="en-US" b="0" i="0" smtClean="0">
                          <a:latin typeface="Cambria Math" panose="02040503050406030204" pitchFamily="18" charset="0"/>
                        </a:rPr>
                        <m:t>error</m:t>
                      </m:r>
                      <m:r>
                        <a:rPr lang="en-US" b="0" i="1" smtClean="0">
                          <a:latin typeface="Cambria Math" panose="02040503050406030204" pitchFamily="18" charset="0"/>
                        </a:rPr>
                        <m:t>.</m:t>
                      </m:r>
                    </m:oMath>
                  </m:oMathPara>
                </a14:m>
                <a:endParaRPr lang="en-US" dirty="0"/>
              </a:p>
              <a:p>
                <a:r>
                  <a:rPr lang="en-US" dirty="0"/>
                  <a:t>Once the possibility of error has been acknowledged, the notation in the estimated model changes when the error term is not included:</a:t>
                </a:r>
              </a:p>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E414A5F6-B8EC-42D7-AE8F-A7196095954B}"/>
                  </a:ext>
                </a:extLst>
              </p:cNvPr>
              <p:cNvSpPr>
                <a:spLocks noGrp="1" noRot="1" noChangeAspect="1" noMove="1" noResize="1" noEditPoints="1" noAdjustHandles="1" noChangeArrowheads="1" noChangeShapeType="1" noTextEdit="1"/>
              </p:cNvSpPr>
              <p:nvPr>
                <p:ph idx="1"/>
              </p:nvPr>
            </p:nvSpPr>
            <p:spPr>
              <a:blipFill>
                <a:blip r:embed="rId2"/>
                <a:stretch>
                  <a:fillRect l="-1481" t="-1200" r="-1037"/>
                </a:stretch>
              </a:blipFill>
            </p:spPr>
            <p:txBody>
              <a:bodyPr/>
              <a:lstStyle/>
              <a:p>
                <a:r>
                  <a:rPr lang="en-US">
                    <a:noFill/>
                  </a:rPr>
                  <a:t> </a:t>
                </a:r>
              </a:p>
            </p:txBody>
          </p:sp>
        </mc:Fallback>
      </mc:AlternateContent>
    </p:spTree>
    <p:extLst>
      <p:ext uri="{BB962C8B-B14F-4D97-AF65-F5344CB8AC3E}">
        <p14:creationId xmlns:p14="http://schemas.microsoft.com/office/powerpoint/2010/main" val="750413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lnSpcReduction="10000"/>
              </a:bodyPr>
              <a:lstStyle/>
              <a:p>
                <a:r>
                  <a:rPr lang="en-US" dirty="0"/>
                  <a:t>Specifically, the dependent variable is referred to as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oMath>
                </a14:m>
                <a:r>
                  <a:rPr lang="en-US" dirty="0"/>
                  <a:t> (pronounced </a:t>
                </a:r>
                <a14:m>
                  <m:oMath xmlns:m="http://schemas.openxmlformats.org/officeDocument/2006/math">
                    <m:r>
                      <a:rPr lang="en-US" i="1">
                        <a:latin typeface="Cambria Math" panose="02040503050406030204" pitchFamily="18" charset="0"/>
                      </a:rPr>
                      <m:t>𝑦</m:t>
                    </m:r>
                  </m:oMath>
                </a14:m>
                <a:r>
                  <a:rPr lang="en-US" dirty="0"/>
                  <a:t> </a:t>
                </a:r>
                <a:r>
                  <a:rPr lang="en-US" i="1" dirty="0"/>
                  <a:t>hat</a:t>
                </a:r>
                <a:r>
                  <a:rPr lang="en-US" dirty="0"/>
                  <a:t>), the predicted value of </a:t>
                </a:r>
                <a14:m>
                  <m:oMath xmlns:m="http://schemas.openxmlformats.org/officeDocument/2006/math">
                    <m:r>
                      <a:rPr lang="en-US" i="1">
                        <a:latin typeface="Cambria Math" panose="02040503050406030204" pitchFamily="18" charset="0"/>
                      </a:rPr>
                      <m:t>𝑦</m:t>
                    </m:r>
                  </m:oMath>
                </a14:m>
                <a:r>
                  <a:rPr lang="en-US" dirty="0"/>
                  <a:t>. The symbol </a:t>
                </a:r>
                <a14:m>
                  <m:oMath xmlns:m="http://schemas.openxmlformats.org/officeDocument/2006/math">
                    <m:r>
                      <a:rPr lang="en-US" i="1">
                        <a:latin typeface="Cambria Math" panose="02040503050406030204" pitchFamily="18" charset="0"/>
                      </a:rPr>
                      <m:t>𝑦</m:t>
                    </m:r>
                  </m:oMath>
                </a14:m>
                <a:r>
                  <a:rPr lang="en-US" dirty="0"/>
                  <a:t> is reserved for the observed value of </a:t>
                </a:r>
                <a14:m>
                  <m:oMath xmlns:m="http://schemas.openxmlformats.org/officeDocument/2006/math">
                    <m:r>
                      <a:rPr lang="en-US" i="1">
                        <a:latin typeface="Cambria Math" panose="02040503050406030204" pitchFamily="18" charset="0"/>
                      </a:rPr>
                      <m:t>𝑦</m:t>
                    </m:r>
                  </m:oMath>
                </a14:m>
                <a:r>
                  <a:rPr lang="en-US" dirty="0"/>
                  <a:t>. The model error for any observation is given by</a:t>
                </a:r>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error</m:t>
                      </m:r>
                      <m:r>
                        <a:rPr lang="en-US" b="0" i="1" baseline="-25000" smtClean="0">
                          <a:latin typeface="Cambria Math" panose="02040503050406030204" pitchFamily="18" charset="0"/>
                        </a:rPr>
                        <m:t>𝑖</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a:p>
                <a:r>
                  <a:rPr lang="en-US" dirty="0"/>
                  <a:t>One possible criterion that could be used to compare different lines that might fit the data would be to sum all the errors and choose the line with the smallest sum. But as you can see in the previous table, some of the larger positive errors were canceled out by equally large negative errors.</a:t>
                </a:r>
              </a:p>
            </p:txBody>
          </p:sp>
        </mc:Choice>
        <mc:Fallback xmlns="">
          <p:sp>
            <p:nvSpPr>
              <p:cNvPr id="3" name="Content Placeholder 2">
                <a:extLst>
                  <a:ext uri="{FF2B5EF4-FFF2-40B4-BE49-F238E27FC236}">
                    <a16:creationId xmlns:a16="http://schemas.microsoft.com/office/drawing/2014/main" id="{E414A5F6-B8EC-42D7-AE8F-A7196095954B}"/>
                  </a:ext>
                </a:extLst>
              </p:cNvPr>
              <p:cNvSpPr>
                <a:spLocks noGrp="1" noRot="1" noChangeAspect="1" noMove="1" noResize="1" noEditPoints="1" noAdjustHandles="1" noChangeArrowheads="1" noChangeShapeType="1" noTextEdit="1"/>
              </p:cNvSpPr>
              <p:nvPr>
                <p:ph idx="1"/>
              </p:nvPr>
            </p:nvSpPr>
            <p:spPr>
              <a:blipFill>
                <a:blip r:embed="rId2"/>
                <a:stretch>
                  <a:fillRect l="-1481" t="-2133" b="-1067"/>
                </a:stretch>
              </a:blipFill>
            </p:spPr>
            <p:txBody>
              <a:bodyPr/>
              <a:lstStyle/>
              <a:p>
                <a:r>
                  <a:rPr lang="en-IN">
                    <a:noFill/>
                  </a:rPr>
                  <a:t> </a:t>
                </a:r>
              </a:p>
            </p:txBody>
          </p:sp>
        </mc:Fallback>
      </mc:AlternateContent>
    </p:spTree>
    <p:extLst>
      <p:ext uri="{BB962C8B-B14F-4D97-AF65-F5344CB8AC3E}">
        <p14:creationId xmlns:p14="http://schemas.microsoft.com/office/powerpoint/2010/main" val="1053707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Therefore, it is possible to develop a line that has a small sum of errors, but the errors themselves are quite large. Thus, the sum of the errors is not the criterion we have been looking for, but it is close. However, by squaring the error terms and then adding the squared errors, there are no negative errors to cancel out the positive ones.</a:t>
            </a:r>
          </a:p>
          <a:p>
            <a:r>
              <a:rPr lang="en-US" dirty="0"/>
              <a:t>Let’s examine the measurement of the </a:t>
            </a:r>
            <a:r>
              <a:rPr lang="en-US" b="1" dirty="0"/>
              <a:t>sum of squared errors (SSE)</a:t>
            </a:r>
            <a:r>
              <a:rPr lang="en-US" dirty="0"/>
              <a:t>.</a:t>
            </a:r>
          </a:p>
        </p:txBody>
      </p:sp>
    </p:spTree>
    <p:extLst>
      <p:ext uri="{BB962C8B-B14F-4D97-AF65-F5344CB8AC3E}">
        <p14:creationId xmlns:p14="http://schemas.microsoft.com/office/powerpoint/2010/main" val="3353267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Sum of Squared Errors (SSE) </a:t>
            </a:r>
          </a:p>
        </p:txBody>
      </p:sp>
      <p:sp>
        <p:nvSpPr>
          <p:cNvPr id="4" name="Content Placeholder 2"/>
          <p:cNvSpPr>
            <a:spLocks noGrp="1"/>
          </p:cNvSpPr>
          <p:nvPr>
            <p:ph idx="1"/>
          </p:nvPr>
        </p:nvSpPr>
        <p:spPr>
          <a:xfrm>
            <a:off x="457200" y="1280160"/>
            <a:ext cx="8229600" cy="1557349"/>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C00000"/>
                </a:solidFill>
              </a:rPr>
              <a:t>sum of squared errors (SSE) </a:t>
            </a:r>
            <a:r>
              <a:rPr lang="en-US" dirty="0">
                <a:solidFill>
                  <a:srgbClr val="000000"/>
                </a:solidFill>
              </a:rPr>
              <a:t>is given by </a:t>
            </a:r>
          </a:p>
          <a:p>
            <a:endParaRPr lang="en-US" dirty="0">
              <a:solidFill>
                <a:srgbClr val="000000"/>
              </a:solidFill>
            </a:endParaRPr>
          </a:p>
          <a:p>
            <a:endParaRPr lang="en-US" dirty="0">
              <a:solidFill>
                <a:srgbClr val="000000"/>
              </a:solidFill>
            </a:endParaRPr>
          </a:p>
        </p:txBody>
      </p:sp>
      <p:graphicFrame>
        <p:nvGraphicFramePr>
          <p:cNvPr id="31745" name="Object 1"/>
          <p:cNvGraphicFramePr>
            <a:graphicFrameLocks noChangeAspect="1"/>
          </p:cNvGraphicFramePr>
          <p:nvPr>
            <p:extLst>
              <p:ext uri="{D42A27DB-BD31-4B8C-83A1-F6EECF244321}">
                <p14:modId xmlns:p14="http://schemas.microsoft.com/office/powerpoint/2010/main" val="1638433592"/>
              </p:ext>
            </p:extLst>
          </p:nvPr>
        </p:nvGraphicFramePr>
        <p:xfrm>
          <a:off x="827049" y="2014654"/>
          <a:ext cx="7327900" cy="635000"/>
        </p:xfrm>
        <a:graphic>
          <a:graphicData uri="http://schemas.openxmlformats.org/presentationml/2006/ole">
            <mc:AlternateContent xmlns:mc="http://schemas.openxmlformats.org/markup-compatibility/2006">
              <mc:Choice xmlns:v="urn:schemas-microsoft-com:vml" Requires="v">
                <p:oleObj name="Equation" r:id="rId2" imgW="7327800" imgH="634680" progId="Equation.DSMT4">
                  <p:embed/>
                </p:oleObj>
              </mc:Choice>
              <mc:Fallback>
                <p:oleObj name="Equation" r:id="rId2" imgW="7327800" imgH="6346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49" y="2014654"/>
                        <a:ext cx="73279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SSE can be used as a criterion for selecting the best fitting line through a set of points. If SSE is zero, then the model fits the data exactly and the observed data must lie in a straight line. If Line A’s SSE is larger than Line B’s, then Line B fits the data better than Line A. For the model we have been studying, the value of SSE is 8.90. Without studying other possible lines, there is no way to judge whether this is a large or small value for SSE. </a:t>
            </a:r>
          </a:p>
        </p:txBody>
      </p:sp>
    </p:spTree>
    <p:extLst>
      <p:ext uri="{BB962C8B-B14F-4D97-AF65-F5344CB8AC3E}">
        <p14:creationId xmlns:p14="http://schemas.microsoft.com/office/powerpoint/2010/main" val="1171234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Defining a Linear Relationship in Statistics (cont.)</a:t>
            </a:r>
          </a:p>
        </p:txBody>
      </p:sp>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However, if there were a method that would find the </a:t>
            </a:r>
            <a:r>
              <a:rPr lang="en-US" i="1" dirty="0"/>
              <a:t>best</a:t>
            </a:r>
            <a:r>
              <a:rPr lang="en-US" dirty="0"/>
              <a:t> line (the line with the least sum of squared errors), then our problem would be solved. This best line would be called the </a:t>
            </a:r>
            <a:r>
              <a:rPr lang="en-US" b="1" dirty="0"/>
              <a:t>least squares line </a:t>
            </a:r>
            <a:r>
              <a:rPr lang="en-US" dirty="0"/>
              <a:t>since it would have the smallest SSE.</a:t>
            </a:r>
          </a:p>
        </p:txBody>
      </p:sp>
    </p:spTree>
    <p:extLst>
      <p:ext uri="{BB962C8B-B14F-4D97-AF65-F5344CB8AC3E}">
        <p14:creationId xmlns:p14="http://schemas.microsoft.com/office/powerpoint/2010/main" val="403967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69A3-345F-4020-82E9-4FD852B9FC4F}"/>
              </a:ext>
            </a:extLst>
          </p:cNvPr>
          <p:cNvSpPr>
            <a:spLocks noGrp="1"/>
          </p:cNvSpPr>
          <p:nvPr>
            <p:ph type="title"/>
          </p:nvPr>
        </p:nvSpPr>
        <p:spPr/>
        <p:txBody>
          <a:bodyPr/>
          <a:lstStyle/>
          <a:p>
            <a:r>
              <a:rPr lang="en-US" dirty="0"/>
              <a:t>Finding the Least Squares 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E5EDD7-E88F-4D67-B388-4626DB6B873D}"/>
                  </a:ext>
                </a:extLst>
              </p:cNvPr>
              <p:cNvSpPr>
                <a:spLocks noGrp="1"/>
              </p:cNvSpPr>
              <p:nvPr>
                <p:ph idx="1"/>
              </p:nvPr>
            </p:nvSpPr>
            <p:spPr/>
            <p:txBody>
              <a:bodyPr/>
              <a:lstStyle/>
              <a:p>
                <a:r>
                  <a:rPr lang="en-US" dirty="0"/>
                  <a:t>Fortunately, the problem of finding the least squares line was solved by Carl Gauss several hundred years ago. To define a line, you must specify its slope and     </a:t>
                </a:r>
                <a14:m>
                  <m:oMath xmlns:m="http://schemas.openxmlformats.org/officeDocument/2006/math">
                    <m:r>
                      <a:rPr lang="en-US" i="1" dirty="0" smtClean="0">
                        <a:latin typeface="Cambria Math" panose="02040503050406030204" pitchFamily="18" charset="0"/>
                      </a:rPr>
                      <m:t>𝑦</m:t>
                    </m:r>
                  </m:oMath>
                </a14:m>
                <a:r>
                  <a:rPr lang="en-US" dirty="0"/>
                  <a:t>-intercept. Two methods for determining the slope and intercept coefficients for a least-squares linear regression model are shown here—one using data and one using summary statistics. However, instead of performing numerous, tedious calculations, we highly recommend technology as the preferred method of obtaining </a:t>
                </a:r>
                <a14:m>
                  <m:oMath xmlns:m="http://schemas.openxmlformats.org/officeDocument/2006/math">
                    <m:r>
                      <a:rPr lang="en-US" i="1" dirty="0" smtClean="0">
                        <a:latin typeface="Cambria Math" panose="02040503050406030204" pitchFamily="18" charset="0"/>
                      </a:rPr>
                      <m:t>𝑏</m:t>
                    </m:r>
                    <m:r>
                      <a:rPr lang="en-US" i="1" baseline="-25000" dirty="0" smtClean="0">
                        <a:latin typeface="Cambria Math" panose="02040503050406030204" pitchFamily="18" charset="0"/>
                      </a:rPr>
                      <m:t>0</m:t>
                    </m:r>
                  </m:oMath>
                </a14:m>
                <a:r>
                  <a:rPr lang="en-US" dirty="0"/>
                  <a:t> and </a:t>
                </a:r>
                <a14:m>
                  <m:oMath xmlns:m="http://schemas.openxmlformats.org/officeDocument/2006/math">
                    <m:r>
                      <a:rPr lang="en-US" i="1" dirty="0" smtClean="0">
                        <a:latin typeface="Cambria Math" panose="02040503050406030204" pitchFamily="18" charset="0"/>
                      </a:rPr>
                      <m:t>𝑏</m:t>
                    </m:r>
                    <m:r>
                      <a:rPr lang="en-US" i="1" baseline="-25000" dirty="0"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6CE5EDD7-E88F-4D67-B388-4626DB6B873D}"/>
                  </a:ext>
                </a:extLst>
              </p:cNvPr>
              <p:cNvSpPr>
                <a:spLocks noGrp="1" noRot="1" noChangeAspect="1" noMove="1" noResize="1" noEditPoints="1" noAdjustHandles="1" noChangeArrowheads="1" noChangeShapeType="1" noTextEdit="1"/>
              </p:cNvSpPr>
              <p:nvPr>
                <p:ph idx="1"/>
              </p:nvPr>
            </p:nvSpPr>
            <p:spPr>
              <a:blipFill>
                <a:blip r:embed="rId2"/>
                <a:stretch>
                  <a:fillRect l="-1481" t="-1200" r="-370"/>
                </a:stretch>
              </a:blipFill>
            </p:spPr>
            <p:txBody>
              <a:bodyPr/>
              <a:lstStyle/>
              <a:p>
                <a:r>
                  <a:rPr lang="en-IN">
                    <a:noFill/>
                  </a:rPr>
                  <a:t> </a:t>
                </a:r>
              </a:p>
            </p:txBody>
          </p:sp>
        </mc:Fallback>
      </mc:AlternateContent>
    </p:spTree>
    <p:extLst>
      <p:ext uri="{BB962C8B-B14F-4D97-AF65-F5344CB8AC3E}">
        <p14:creationId xmlns:p14="http://schemas.microsoft.com/office/powerpoint/2010/main" val="176179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Building a Model (cont.)</a:t>
            </a:r>
          </a:p>
        </p:txBody>
      </p:sp>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lstStyle/>
          <a:p>
            <a:r>
              <a:rPr lang="en-US" b="1" dirty="0"/>
              <a:t>Regression model building is a powerful predictive statistical technique!</a:t>
            </a:r>
            <a:r>
              <a:rPr lang="en-US" dirty="0"/>
              <a:t> Recognizing the power of regression-based model building is crucial for anyone seeking to harness the full potential of data-driven methods.</a:t>
            </a:r>
          </a:p>
          <a:p>
            <a:r>
              <a:rPr lang="en-US" dirty="0"/>
              <a:t>Developing a model to fit real-world measurements is not trivial. As we saw in the section on correlation, Nature doesn’t cooperate by requiring all relationships to be straight lines. Seldom, in fact, do plotted pairs of measurements fall on a perfectly straight line.</a:t>
            </a:r>
          </a:p>
        </p:txBody>
      </p:sp>
    </p:spTree>
    <p:extLst>
      <p:ext uri="{BB962C8B-B14F-4D97-AF65-F5344CB8AC3E}">
        <p14:creationId xmlns:p14="http://schemas.microsoft.com/office/powerpoint/2010/main" val="951546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Slope and </a:t>
            </a:r>
            <a:r>
              <a:rPr lang="en-US" i="1" dirty="0"/>
              <a:t>y</a:t>
            </a:r>
            <a:r>
              <a:rPr lang="en-US" dirty="0"/>
              <a:t>-Intercept of the Least Squares Line Using Data</a:t>
            </a:r>
          </a:p>
        </p:txBody>
      </p:sp>
      <p:sp>
        <p:nvSpPr>
          <p:cNvPr id="4" name="Content Placeholder 2"/>
          <p:cNvSpPr>
            <a:spLocks noGrp="1"/>
          </p:cNvSpPr>
          <p:nvPr>
            <p:ph idx="1"/>
          </p:nvPr>
        </p:nvSpPr>
        <p:spPr>
          <a:xfrm>
            <a:off x="457200" y="1280160"/>
            <a:ext cx="8229600" cy="2591479"/>
          </a:xfrm>
          <a:solidFill>
            <a:srgbClr val="FFFFCC"/>
          </a:solidFill>
          <a:ln w="28575">
            <a:solidFill>
              <a:srgbClr val="000000"/>
            </a:solidFill>
          </a:ln>
        </p:spPr>
        <p:txBody>
          <a:bodyPr>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dirty="0">
              <a:solidFill>
                <a:srgbClr val="000000"/>
              </a:solidFill>
            </a:endParaRPr>
          </a:p>
        </p:txBody>
      </p:sp>
      <p:graphicFrame>
        <p:nvGraphicFramePr>
          <p:cNvPr id="39938" name="Object 2"/>
          <p:cNvGraphicFramePr>
            <a:graphicFrameLocks noChangeAspect="1"/>
          </p:cNvGraphicFramePr>
          <p:nvPr>
            <p:extLst>
              <p:ext uri="{D42A27DB-BD31-4B8C-83A1-F6EECF244321}">
                <p14:modId xmlns:p14="http://schemas.microsoft.com/office/powerpoint/2010/main" val="193536032"/>
              </p:ext>
            </p:extLst>
          </p:nvPr>
        </p:nvGraphicFramePr>
        <p:xfrm>
          <a:off x="2252546" y="1510965"/>
          <a:ext cx="4406900" cy="1257300"/>
        </p:xfrm>
        <a:graphic>
          <a:graphicData uri="http://schemas.openxmlformats.org/presentationml/2006/ole">
            <mc:AlternateContent xmlns:mc="http://schemas.openxmlformats.org/markup-compatibility/2006">
              <mc:Choice xmlns:v="urn:schemas-microsoft-com:vml" Requires="v">
                <p:oleObj name="Equation" r:id="rId2" imgW="4406760" imgH="1257120" progId="Equation.DSMT4">
                  <p:embed/>
                </p:oleObj>
              </mc:Choice>
              <mc:Fallback>
                <p:oleObj name="Equation" r:id="rId2" imgW="4406760" imgH="12571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546" y="1510965"/>
                        <a:ext cx="44069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267975884"/>
              </p:ext>
            </p:extLst>
          </p:nvPr>
        </p:nvGraphicFramePr>
        <p:xfrm>
          <a:off x="2244157" y="2929054"/>
          <a:ext cx="3162300" cy="838200"/>
        </p:xfrm>
        <a:graphic>
          <a:graphicData uri="http://schemas.openxmlformats.org/presentationml/2006/ole">
            <mc:AlternateContent xmlns:mc="http://schemas.openxmlformats.org/markup-compatibility/2006">
              <mc:Choice xmlns:v="urn:schemas-microsoft-com:vml" Requires="v">
                <p:oleObj name="Equation" r:id="rId4" imgW="3162240" imgH="838080" progId="Equation.DSMT4">
                  <p:embed/>
                </p:oleObj>
              </mc:Choice>
              <mc:Fallback>
                <p:oleObj name="Equation" r:id="rId4" imgW="316224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4157" y="2929054"/>
                        <a:ext cx="316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69A3-345F-4020-82E9-4FD852B9FC4F}"/>
              </a:ext>
            </a:extLst>
          </p:cNvPr>
          <p:cNvSpPr>
            <a:spLocks noGrp="1"/>
          </p:cNvSpPr>
          <p:nvPr>
            <p:ph type="title"/>
          </p:nvPr>
        </p:nvSpPr>
        <p:spPr/>
        <p:txBody>
          <a:bodyPr/>
          <a:lstStyle/>
          <a:p>
            <a:r>
              <a:rPr lang="en-US" dirty="0"/>
              <a:t>Finding the Least Squares Line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E5EDD7-E88F-4D67-B388-4626DB6B873D}"/>
                  </a:ext>
                </a:extLst>
              </p:cNvPr>
              <p:cNvSpPr>
                <a:spLocks noGrp="1"/>
              </p:cNvSpPr>
              <p:nvPr>
                <p:ph idx="1"/>
              </p:nvPr>
            </p:nvSpPr>
            <p:spPr/>
            <p:txBody>
              <a:bodyPr>
                <a:normAutofit/>
              </a:bodyPr>
              <a:lstStyle/>
              <a:p>
                <a:r>
                  <a:rPr lang="en-US" dirty="0"/>
                  <a:t>The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referred to in the expressions are the observed data values of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respectively. It is important to note that the slope coefficient </a:t>
                </a:r>
                <a14:m>
                  <m:oMath xmlns:m="http://schemas.openxmlformats.org/officeDocument/2006/math">
                    <m:r>
                      <a:rPr lang="en-US" i="1" dirty="0" smtClean="0">
                        <a:latin typeface="Cambria Math" panose="02040503050406030204" pitchFamily="18" charset="0"/>
                      </a:rPr>
                      <m:t>𝑏</m:t>
                    </m:r>
                    <m:r>
                      <a:rPr lang="en-US" i="1" baseline="-25000" dirty="0">
                        <a:latin typeface="Cambria Math" panose="02040503050406030204" pitchFamily="18" charset="0"/>
                      </a:rPr>
                      <m:t>1</m:t>
                    </m:r>
                  </m:oMath>
                </a14:m>
                <a:r>
                  <a:rPr lang="en-US" dirty="0"/>
                  <a:t> must be calculated prior to calculating </a:t>
                </a:r>
                <a14:m>
                  <m:oMath xmlns:m="http://schemas.openxmlformats.org/officeDocument/2006/math">
                    <m:r>
                      <a:rPr lang="en-US" i="1" dirty="0" smtClean="0">
                        <a:latin typeface="Cambria Math" panose="02040503050406030204" pitchFamily="18" charset="0"/>
                      </a:rPr>
                      <m:t>𝑏</m:t>
                    </m:r>
                    <m:r>
                      <a:rPr lang="en-US" i="1" baseline="-25000" dirty="0">
                        <a:latin typeface="Cambria Math" panose="02040503050406030204" pitchFamily="18" charset="0"/>
                      </a:rPr>
                      <m:t>0</m:t>
                    </m:r>
                  </m:oMath>
                </a14:m>
                <a:r>
                  <a:rPr lang="en-US" dirty="0"/>
                  <a:t>.</a:t>
                </a:r>
              </a:p>
              <a:p>
                <a:r>
                  <a:rPr lang="en-US" dirty="0"/>
                  <a:t>An alternative method to calculate these coefficients uses the correlation coefficient (</a:t>
                </a:r>
                <a14:m>
                  <m:oMath xmlns:m="http://schemas.openxmlformats.org/officeDocument/2006/math">
                    <m:r>
                      <a:rPr lang="en-US" i="1" dirty="0" smtClean="0">
                        <a:latin typeface="Cambria Math" panose="02040503050406030204" pitchFamily="18" charset="0"/>
                      </a:rPr>
                      <m:t>𝑟</m:t>
                    </m:r>
                  </m:oMath>
                </a14:m>
                <a:r>
                  <a:rPr lang="en-US" dirty="0"/>
                  <a:t>) and the summary statistics for each of the variables,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a:t>
                </a:r>
              </a:p>
            </p:txBody>
          </p:sp>
        </mc:Choice>
        <mc:Fallback xmlns="">
          <p:sp>
            <p:nvSpPr>
              <p:cNvPr id="3" name="Content Placeholder 2">
                <a:extLst>
                  <a:ext uri="{FF2B5EF4-FFF2-40B4-BE49-F238E27FC236}">
                    <a16:creationId xmlns:a16="http://schemas.microsoft.com/office/drawing/2014/main" id="{6CE5EDD7-E88F-4D67-B388-4626DB6B873D}"/>
                  </a:ext>
                </a:extLst>
              </p:cNvPr>
              <p:cNvSpPr>
                <a:spLocks noGrp="1" noRot="1" noChangeAspect="1" noMove="1" noResize="1" noEditPoints="1" noAdjustHandles="1" noChangeArrowheads="1" noChangeShapeType="1" noTextEdit="1"/>
              </p:cNvSpPr>
              <p:nvPr>
                <p:ph idx="1"/>
              </p:nvPr>
            </p:nvSpPr>
            <p:spPr>
              <a:blipFill>
                <a:blip r:embed="rId2"/>
                <a:stretch>
                  <a:fillRect l="-1481" t="-1200" r="-963"/>
                </a:stretch>
              </a:blipFill>
            </p:spPr>
            <p:txBody>
              <a:bodyPr/>
              <a:lstStyle/>
              <a:p>
                <a:r>
                  <a:rPr lang="en-IN">
                    <a:noFill/>
                  </a:rPr>
                  <a:t> </a:t>
                </a:r>
              </a:p>
            </p:txBody>
          </p:sp>
        </mc:Fallback>
      </mc:AlternateContent>
    </p:spTree>
    <p:extLst>
      <p:ext uri="{BB962C8B-B14F-4D97-AF65-F5344CB8AC3E}">
        <p14:creationId xmlns:p14="http://schemas.microsoft.com/office/powerpoint/2010/main" val="2546484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69A3-345F-4020-82E9-4FD852B9FC4F}"/>
              </a:ext>
            </a:extLst>
          </p:cNvPr>
          <p:cNvSpPr>
            <a:spLocks noGrp="1"/>
          </p:cNvSpPr>
          <p:nvPr>
            <p:ph type="title"/>
          </p:nvPr>
        </p:nvSpPr>
        <p:spPr/>
        <p:txBody>
          <a:bodyPr/>
          <a:lstStyle/>
          <a:p>
            <a:r>
              <a:rPr lang="en-US" dirty="0"/>
              <a:t>Finding the Least Squares Line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E5EDD7-E88F-4D67-B388-4626DB6B873D}"/>
                  </a:ext>
                </a:extLst>
              </p:cNvPr>
              <p:cNvSpPr>
                <a:spLocks noGrp="1"/>
              </p:cNvSpPr>
              <p:nvPr>
                <p:ph idx="1"/>
              </p:nvPr>
            </p:nvSpPr>
            <p:spPr/>
            <p:txBody>
              <a:bodyPr>
                <a:normAutofit/>
              </a:bodyPr>
              <a:lstStyle/>
              <a:p>
                <a:r>
                  <a:rPr lang="en-US" dirty="0"/>
                  <a:t>At times, the means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and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oMath>
                </a14:m>
                <a:r>
                  <a:rPr lang="en-US" dirty="0"/>
                  <a:t>) and standard deviations (</a:t>
                </a:r>
                <a14:m>
                  <m:oMath xmlns:m="http://schemas.openxmlformats.org/officeDocument/2006/math">
                    <m:r>
                      <a:rPr lang="en-US" i="1" dirty="0" smtClean="0">
                        <a:latin typeface="Cambria Math" panose="02040503050406030204" pitchFamily="18" charset="0"/>
                      </a:rPr>
                      <m:t>𝑠</m:t>
                    </m:r>
                    <m:r>
                      <a:rPr lang="en-US" i="1" baseline="-25000"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𝑠</m:t>
                    </m:r>
                    <m:r>
                      <a:rPr lang="en-US" i="1" baseline="-25000" dirty="0" err="1" smtClean="0">
                        <a:latin typeface="Cambria Math" panose="02040503050406030204" pitchFamily="18" charset="0"/>
                      </a:rPr>
                      <m:t>𝑦</m:t>
                    </m:r>
                  </m:oMath>
                </a14:m>
                <a:r>
                  <a:rPr lang="en-US" dirty="0"/>
                  <a:t>) for the independent and dependent variables may be already calculated and can be used in the following formulas to determine the coefficients of the least squares regression model.</a:t>
                </a:r>
              </a:p>
            </p:txBody>
          </p:sp>
        </mc:Choice>
        <mc:Fallback xmlns="">
          <p:sp>
            <p:nvSpPr>
              <p:cNvPr id="3" name="Content Placeholder 2">
                <a:extLst>
                  <a:ext uri="{FF2B5EF4-FFF2-40B4-BE49-F238E27FC236}">
                    <a16:creationId xmlns:a16="http://schemas.microsoft.com/office/drawing/2014/main" id="{6CE5EDD7-E88F-4D67-B388-4626DB6B873D}"/>
                  </a:ext>
                </a:extLst>
              </p:cNvPr>
              <p:cNvSpPr>
                <a:spLocks noGrp="1" noRot="1" noChangeAspect="1" noMove="1" noResize="1" noEditPoints="1" noAdjustHandles="1" noChangeArrowheads="1" noChangeShapeType="1" noTextEdit="1"/>
              </p:cNvSpPr>
              <p:nvPr>
                <p:ph idx="1"/>
              </p:nvPr>
            </p:nvSpPr>
            <p:spPr>
              <a:blipFill>
                <a:blip r:embed="rId2"/>
                <a:stretch>
                  <a:fillRect l="-1481" t="-1200" r="-519"/>
                </a:stretch>
              </a:blipFill>
            </p:spPr>
            <p:txBody>
              <a:bodyPr/>
              <a:lstStyle/>
              <a:p>
                <a:r>
                  <a:rPr lang="en-IN">
                    <a:noFill/>
                  </a:rPr>
                  <a:t> </a:t>
                </a:r>
              </a:p>
            </p:txBody>
          </p:sp>
        </mc:Fallback>
      </mc:AlternateContent>
    </p:spTree>
    <p:extLst>
      <p:ext uri="{BB962C8B-B14F-4D97-AF65-F5344CB8AC3E}">
        <p14:creationId xmlns:p14="http://schemas.microsoft.com/office/powerpoint/2010/main" val="3929263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Slope and </a:t>
            </a:r>
            <a:r>
              <a:rPr lang="en-US" i="1" dirty="0"/>
              <a:t>y</a:t>
            </a:r>
            <a:r>
              <a:rPr lang="en-US" dirty="0"/>
              <a:t>-Intercept of the Least Squares Line Using Summary Statistics</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3625608"/>
              </a:xfrm>
              <a:solidFill>
                <a:srgbClr val="FFFFCC"/>
              </a:solidFill>
              <a:ln w="28575">
                <a:solidFill>
                  <a:srgbClr val="000000"/>
                </a:solidFill>
              </a:ln>
            </p:spPr>
            <p:txBody>
              <a:bodyPr>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r>
                  <a:rPr lang="en-US" dirty="0">
                    <a:solidFill>
                      <a:srgbClr val="000000"/>
                    </a:solidFill>
                  </a:rPr>
                  <a:t>where </a:t>
                </a:r>
                <a14:m>
                  <m:oMath xmlns:m="http://schemas.openxmlformats.org/officeDocument/2006/math">
                    <m:r>
                      <a:rPr lang="en-US" i="1" dirty="0" smtClean="0">
                        <a:solidFill>
                          <a:srgbClr val="000000"/>
                        </a:solidFill>
                        <a:latin typeface="Cambria Math" panose="02040503050406030204" pitchFamily="18" charset="0"/>
                      </a:rPr>
                      <m:t>𝑟</m:t>
                    </m:r>
                  </m:oMath>
                </a14:m>
                <a:r>
                  <a:rPr lang="en-US" dirty="0">
                    <a:solidFill>
                      <a:srgbClr val="000000"/>
                    </a:solidFill>
                  </a:rPr>
                  <a:t> is the correlation coefficient,</a:t>
                </a:r>
              </a:p>
              <a:p>
                <a14:m>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𝑥</m:t>
                        </m:r>
                      </m:e>
                    </m:acc>
                  </m:oMath>
                </a14:m>
                <a:r>
                  <a:rPr lang="en-US" dirty="0">
                    <a:solidFill>
                      <a:srgbClr val="000000"/>
                    </a:solidFill>
                  </a:rPr>
                  <a:t> and </a:t>
                </a:r>
                <a14:m>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𝑦</m:t>
                        </m:r>
                      </m:e>
                    </m:acc>
                  </m:oMath>
                </a14:m>
                <a:r>
                  <a:rPr lang="en-US" dirty="0">
                    <a:solidFill>
                      <a:srgbClr val="000000"/>
                    </a:solidFill>
                  </a:rPr>
                  <a:t> are the means of </a:t>
                </a:r>
                <a14:m>
                  <m:oMath xmlns:m="http://schemas.openxmlformats.org/officeDocument/2006/math">
                    <m:r>
                      <a:rPr lang="en-US" i="1" dirty="0" smtClean="0">
                        <a:solidFill>
                          <a:srgbClr val="000000"/>
                        </a:solidFill>
                        <a:latin typeface="Cambria Math" panose="02040503050406030204" pitchFamily="18" charset="0"/>
                      </a:rPr>
                      <m:t>𝑥</m:t>
                    </m:r>
                  </m:oMath>
                </a14:m>
                <a:r>
                  <a:rPr lang="en-US"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rPr>
                      <m:t>𝑦</m:t>
                    </m:r>
                  </m:oMath>
                </a14:m>
                <a:r>
                  <a:rPr lang="en-US" dirty="0">
                    <a:solidFill>
                      <a:srgbClr val="000000"/>
                    </a:solidFill>
                  </a:rPr>
                  <a:t>, and</a:t>
                </a:r>
              </a:p>
              <a:p>
                <a14:m>
                  <m:oMath xmlns:m="http://schemas.openxmlformats.org/officeDocument/2006/math">
                    <m:r>
                      <a:rPr lang="en-US" i="1" dirty="0" smtClean="0">
                        <a:solidFill>
                          <a:srgbClr val="000000"/>
                        </a:solidFill>
                        <a:latin typeface="Cambria Math" panose="02040503050406030204" pitchFamily="18" charset="0"/>
                      </a:rPr>
                      <m:t>𝑠</m:t>
                    </m:r>
                    <m:r>
                      <a:rPr lang="en-US" i="1" baseline="-25000" dirty="0" smtClean="0">
                        <a:solidFill>
                          <a:srgbClr val="000000"/>
                        </a:solidFill>
                        <a:latin typeface="Cambria Math" panose="02040503050406030204" pitchFamily="18" charset="0"/>
                      </a:rPr>
                      <m:t>𝑥</m:t>
                    </m:r>
                  </m:oMath>
                </a14:m>
                <a:r>
                  <a:rPr lang="en-US"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rPr>
                      <m:t>𝑠</m:t>
                    </m:r>
                    <m:r>
                      <a:rPr lang="en-US" i="1" baseline="-25000" dirty="0" err="1" smtClean="0">
                        <a:solidFill>
                          <a:srgbClr val="000000"/>
                        </a:solidFill>
                        <a:latin typeface="Cambria Math" panose="02040503050406030204" pitchFamily="18" charset="0"/>
                      </a:rPr>
                      <m:t>𝑦</m:t>
                    </m:r>
                  </m:oMath>
                </a14:m>
                <a:r>
                  <a:rPr lang="en-US" dirty="0">
                    <a:solidFill>
                      <a:srgbClr val="000000"/>
                    </a:solidFill>
                  </a:rPr>
                  <a:t> are the standard deviations of </a:t>
                </a:r>
                <a14:m>
                  <m:oMath xmlns:m="http://schemas.openxmlformats.org/officeDocument/2006/math">
                    <m:r>
                      <a:rPr lang="en-US" i="1" dirty="0" smtClean="0">
                        <a:solidFill>
                          <a:srgbClr val="000000"/>
                        </a:solidFill>
                        <a:latin typeface="Cambria Math" panose="02040503050406030204" pitchFamily="18" charset="0"/>
                      </a:rPr>
                      <m:t>𝑥</m:t>
                    </m:r>
                  </m:oMath>
                </a14:m>
                <a:r>
                  <a:rPr lang="en-US"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rPr>
                      <m:t>𝑦</m:t>
                    </m:r>
                  </m:oMath>
                </a14:m>
                <a:r>
                  <a:rPr lang="en-US" dirty="0">
                    <a:solidFill>
                      <a:srgbClr val="000000"/>
                    </a:solidFill>
                  </a:rPr>
                  <a:t>.</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3625608"/>
              </a:xfrm>
              <a:blipFill>
                <a:blip r:embed="rId2"/>
                <a:stretch>
                  <a:fillRect l="-1328" b="-3333"/>
                </a:stretch>
              </a:blipFill>
              <a:ln w="28575">
                <a:solidFill>
                  <a:srgbClr val="000000"/>
                </a:solidFill>
              </a:ln>
            </p:spPr>
            <p:txBody>
              <a:bodyPr/>
              <a:lstStyle/>
              <a:p>
                <a:r>
                  <a:rPr lang="en-IN">
                    <a:noFill/>
                  </a:rPr>
                  <a:t> </a:t>
                </a:r>
              </a:p>
            </p:txBody>
          </p:sp>
        </mc:Fallback>
      </mc:AlternateContent>
      <p:graphicFrame>
        <p:nvGraphicFramePr>
          <p:cNvPr id="39938" name="Object 2"/>
          <p:cNvGraphicFramePr>
            <a:graphicFrameLocks noChangeAspect="1"/>
          </p:cNvGraphicFramePr>
          <p:nvPr>
            <p:extLst>
              <p:ext uri="{D42A27DB-BD31-4B8C-83A1-F6EECF244321}">
                <p14:modId xmlns:p14="http://schemas.microsoft.com/office/powerpoint/2010/main" val="2905265656"/>
              </p:ext>
            </p:extLst>
          </p:nvPr>
        </p:nvGraphicFramePr>
        <p:xfrm>
          <a:off x="3124200" y="1371600"/>
          <a:ext cx="2146300" cy="1739900"/>
        </p:xfrm>
        <a:graphic>
          <a:graphicData uri="http://schemas.openxmlformats.org/presentationml/2006/ole">
            <mc:AlternateContent xmlns:mc="http://schemas.openxmlformats.org/markup-compatibility/2006">
              <mc:Choice xmlns:v="urn:schemas-microsoft-com:vml" Requires="v">
                <p:oleObj name="Equation" r:id="rId3" imgW="2145960" imgH="1739880" progId="Equation.DSMT4">
                  <p:embed/>
                </p:oleObj>
              </mc:Choice>
              <mc:Fallback>
                <p:oleObj name="Equation" r:id="rId3" imgW="2145960" imgH="1739880" progId="Equation.DSMT4">
                  <p:embed/>
                  <p:pic>
                    <p:nvPicPr>
                      <p:cNvPr id="39938" name="Object 2"/>
                      <p:cNvPicPr>
                        <a:picLocks noChangeAspect="1" noChangeArrowheads="1"/>
                      </p:cNvPicPr>
                      <p:nvPr/>
                    </p:nvPicPr>
                    <p:blipFill>
                      <a:blip r:embed="rId4"/>
                      <a:srcRect/>
                      <a:stretch>
                        <a:fillRect/>
                      </a:stretch>
                    </p:blipFill>
                    <p:spPr bwMode="auto">
                      <a:xfrm>
                        <a:off x="3124200" y="1371600"/>
                        <a:ext cx="21463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64076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280160"/>
                <a:ext cx="8229600" cy="954107"/>
              </a:xfrm>
              <a:ln w="28575">
                <a:solidFill>
                  <a:srgbClr val="FF0000"/>
                </a:solidFill>
              </a:ln>
            </p:spPr>
            <p:txBody>
              <a:bodyPr wrap="square">
                <a:spAutoFit/>
              </a:bodyPr>
              <a:lstStyle/>
              <a:p>
                <a:r>
                  <a:rPr lang="en-US" dirty="0">
                    <a:solidFill>
                      <a:srgbClr val="000000"/>
                    </a:solidFill>
                  </a:rPr>
                  <a:t>We strongly suggest using technology to calculate the coefficients of the linear regression model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𝑏</m:t>
                        </m:r>
                      </m:e>
                      <m:sub>
                        <m:r>
                          <a:rPr lang="en-US" b="0" i="1" smtClean="0">
                            <a:solidFill>
                              <a:srgbClr val="000000"/>
                            </a:solidFill>
                            <a:latin typeface="Cambria Math" panose="02040503050406030204" pitchFamily="18" charset="0"/>
                          </a:rPr>
                          <m:t>0</m:t>
                        </m:r>
                      </m:sub>
                    </m:sSub>
                  </m:oMath>
                </a14:m>
                <a:r>
                  <a:rPr lang="en-US" dirty="0">
                    <a:solidFill>
                      <a:srgbClr val="000000"/>
                    </a:solidFill>
                  </a:rPr>
                  <a:t>and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b="0" i="1" smtClean="0">
                            <a:solidFill>
                              <a:srgbClr val="000000"/>
                            </a:solidFill>
                            <a:latin typeface="Cambria Math" panose="02040503050406030204" pitchFamily="18" charset="0"/>
                          </a:rPr>
                          <m:t>1</m:t>
                        </m:r>
                      </m:sub>
                    </m:sSub>
                  </m:oMath>
                </a14:m>
                <a:r>
                  <a:rPr lang="en-US" dirty="0">
                    <a:solidFill>
                      <a:srgbClr val="000000"/>
                    </a:solidFill>
                  </a:rPr>
                  <a:t>).</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280160"/>
                <a:ext cx="8229600" cy="954107"/>
              </a:xfrm>
              <a:blipFill>
                <a:blip r:embed="rId2"/>
                <a:stretch>
                  <a:fillRect l="-1328" t="-4321" b="-14815"/>
                </a:stretch>
              </a:blipFill>
              <a:ln w="28575">
                <a:solidFill>
                  <a:srgbClr val="FF0000"/>
                </a:solidFill>
              </a:ln>
            </p:spPr>
            <p:txBody>
              <a:bodyPr/>
              <a:lstStyle/>
              <a:p>
                <a:r>
                  <a:rPr lang="en-IN">
                    <a:noFill/>
                  </a:rPr>
                  <a:t> </a:t>
                </a:r>
              </a:p>
            </p:txBody>
          </p:sp>
        </mc:Fallback>
      </mc:AlternateContent>
    </p:spTree>
    <p:extLst>
      <p:ext uri="{BB962C8B-B14F-4D97-AF65-F5344CB8AC3E}">
        <p14:creationId xmlns:p14="http://schemas.microsoft.com/office/powerpoint/2010/main" val="2615229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69A3-345F-4020-82E9-4FD852B9FC4F}"/>
              </a:ext>
            </a:extLst>
          </p:cNvPr>
          <p:cNvSpPr>
            <a:spLocks noGrp="1"/>
          </p:cNvSpPr>
          <p:nvPr>
            <p:ph type="title"/>
          </p:nvPr>
        </p:nvSpPr>
        <p:spPr/>
        <p:txBody>
          <a:bodyPr>
            <a:normAutofit fontScale="90000"/>
          </a:bodyPr>
          <a:lstStyle/>
          <a:p>
            <a:r>
              <a:rPr lang="en-US" dirty="0"/>
              <a:t>Example 5.2.1: Determining the Least Squares Line for Temperature and Number of Cricket Chirps</a:t>
            </a:r>
          </a:p>
        </p:txBody>
      </p:sp>
      <p:sp>
        <p:nvSpPr>
          <p:cNvPr id="3" name="Content Placeholder 2">
            <a:extLst>
              <a:ext uri="{FF2B5EF4-FFF2-40B4-BE49-F238E27FC236}">
                <a16:creationId xmlns:a16="http://schemas.microsoft.com/office/drawing/2014/main" id="{6CE5EDD7-E88F-4D67-B388-4626DB6B873D}"/>
              </a:ext>
            </a:extLst>
          </p:cNvPr>
          <p:cNvSpPr>
            <a:spLocks noGrp="1"/>
          </p:cNvSpPr>
          <p:nvPr>
            <p:ph idx="1"/>
          </p:nvPr>
        </p:nvSpPr>
        <p:spPr/>
        <p:txBody>
          <a:bodyPr>
            <a:normAutofit/>
          </a:bodyPr>
          <a:lstStyle/>
          <a:p>
            <a:r>
              <a:rPr lang="en-US" dirty="0"/>
              <a:t>The relationship between the air temperature and the number of chirps produced by crickets can be modeled using a linear regression model. The table contains the summary statistics from a sample of 22 observations taken throughout various times of the day during the month of June. A scatterplot of the data is also shown.</a:t>
            </a:r>
          </a:p>
        </p:txBody>
      </p:sp>
    </p:spTree>
    <p:extLst>
      <p:ext uri="{BB962C8B-B14F-4D97-AF65-F5344CB8AC3E}">
        <p14:creationId xmlns:p14="http://schemas.microsoft.com/office/powerpoint/2010/main" val="2912367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69A3-345F-4020-82E9-4FD852B9FC4F}"/>
              </a:ext>
            </a:extLst>
          </p:cNvPr>
          <p:cNvSpPr>
            <a:spLocks noGrp="1"/>
          </p:cNvSpPr>
          <p:nvPr>
            <p:ph type="title"/>
          </p:nvPr>
        </p:nvSpPr>
        <p:spPr/>
        <p:txBody>
          <a:bodyPr>
            <a:normAutofit fontScale="90000"/>
          </a:bodyPr>
          <a:lstStyle/>
          <a:p>
            <a:r>
              <a:rPr lang="en-US" dirty="0"/>
              <a:t>Example 5.2.1: Determining the Least Squares Line for Temperature and Number of Cricket Chirps (cont.)</a:t>
            </a:r>
          </a:p>
        </p:txBody>
      </p:sp>
      <p:sp>
        <p:nvSpPr>
          <p:cNvPr id="3" name="Content Placeholder 2">
            <a:extLst>
              <a:ext uri="{FF2B5EF4-FFF2-40B4-BE49-F238E27FC236}">
                <a16:creationId xmlns:a16="http://schemas.microsoft.com/office/drawing/2014/main" id="{6CE5EDD7-E88F-4D67-B388-4626DB6B873D}"/>
              </a:ext>
            </a:extLst>
          </p:cNvPr>
          <p:cNvSpPr>
            <a:spLocks noGrp="1"/>
          </p:cNvSpPr>
          <p:nvPr>
            <p:ph idx="1"/>
          </p:nvPr>
        </p:nvSpPr>
        <p:spPr/>
        <p:txBody>
          <a:bodyPr>
            <a:normAutofit/>
          </a:bodyPr>
          <a:lstStyle/>
          <a:p>
            <a:r>
              <a:rPr lang="en-US" dirty="0"/>
              <a:t> </a:t>
            </a:r>
          </a:p>
        </p:txBody>
      </p:sp>
      <p:pic>
        <p:nvPicPr>
          <p:cNvPr id="6" name="Picture 5">
            <a:extLst>
              <a:ext uri="{FF2B5EF4-FFF2-40B4-BE49-F238E27FC236}">
                <a16:creationId xmlns:a16="http://schemas.microsoft.com/office/drawing/2014/main" id="{118100EB-C871-D3DC-6344-FCE6D5ADA235}"/>
              </a:ext>
            </a:extLst>
          </p:cNvPr>
          <p:cNvPicPr>
            <a:picLocks noChangeAspect="1"/>
          </p:cNvPicPr>
          <p:nvPr/>
        </p:nvPicPr>
        <p:blipFill>
          <a:blip r:embed="rId2"/>
          <a:stretch>
            <a:fillRect/>
          </a:stretch>
        </p:blipFill>
        <p:spPr>
          <a:xfrm>
            <a:off x="152400" y="1926788"/>
            <a:ext cx="8534400" cy="3004423"/>
          </a:xfrm>
          <a:prstGeom prst="rect">
            <a:avLst/>
          </a:prstGeom>
        </p:spPr>
      </p:pic>
    </p:spTree>
    <p:extLst>
      <p:ext uri="{BB962C8B-B14F-4D97-AF65-F5344CB8AC3E}">
        <p14:creationId xmlns:p14="http://schemas.microsoft.com/office/powerpoint/2010/main" val="170573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69A3-345F-4020-82E9-4FD852B9FC4F}"/>
              </a:ext>
            </a:extLst>
          </p:cNvPr>
          <p:cNvSpPr>
            <a:spLocks noGrp="1"/>
          </p:cNvSpPr>
          <p:nvPr>
            <p:ph type="title"/>
          </p:nvPr>
        </p:nvSpPr>
        <p:spPr/>
        <p:txBody>
          <a:bodyPr>
            <a:normAutofit fontScale="90000"/>
          </a:bodyPr>
          <a:lstStyle/>
          <a:p>
            <a:r>
              <a:rPr lang="en-US" dirty="0"/>
              <a:t>Example 5.2.1: Determining the Least Squares Line for Temperature and Number of Cricket Chirps (cont.)</a:t>
            </a:r>
          </a:p>
        </p:txBody>
      </p:sp>
      <p:sp>
        <p:nvSpPr>
          <p:cNvPr id="3" name="Content Placeholder 2">
            <a:extLst>
              <a:ext uri="{FF2B5EF4-FFF2-40B4-BE49-F238E27FC236}">
                <a16:creationId xmlns:a16="http://schemas.microsoft.com/office/drawing/2014/main" id="{6CE5EDD7-E88F-4D67-B388-4626DB6B873D}"/>
              </a:ext>
            </a:extLst>
          </p:cNvPr>
          <p:cNvSpPr>
            <a:spLocks noGrp="1"/>
          </p:cNvSpPr>
          <p:nvPr>
            <p:ph idx="1"/>
          </p:nvPr>
        </p:nvSpPr>
        <p:spPr/>
        <p:txBody>
          <a:bodyPr>
            <a:normAutofit lnSpcReduction="10000"/>
          </a:bodyPr>
          <a:lstStyle/>
          <a:p>
            <a:pPr marL="514350" indent="-514350">
              <a:buFont typeface="+mj-lt"/>
              <a:buAutoNum type="alphaLcPeriod"/>
            </a:pPr>
            <a:r>
              <a:rPr lang="en-US" dirty="0"/>
              <a:t>Use the summary statistics to determine the least squares regression equation which predicts air temperature from the number of cricket chirps in 15 seconds.</a:t>
            </a:r>
          </a:p>
          <a:p>
            <a:pPr marL="514350" indent="-514350">
              <a:buFont typeface="+mj-lt"/>
              <a:buAutoNum type="alphaLcPeriod"/>
            </a:pPr>
            <a:r>
              <a:rPr lang="en-US" dirty="0"/>
              <a:t>Verify your results using technology with the data found on the companion website.</a:t>
            </a:r>
          </a:p>
          <a:p>
            <a:pPr marL="514350" indent="-514350">
              <a:buFont typeface="+mj-lt"/>
              <a:buAutoNum type="alphaLcPeriod"/>
            </a:pPr>
            <a:r>
              <a:rPr lang="en-US" dirty="0"/>
              <a:t>Use the equation to predict the air temperature if an observer counted 20 cricket chirps in a fifteen second interval.</a:t>
            </a:r>
          </a:p>
          <a:p>
            <a:pPr marL="514350" indent="-514350">
              <a:buFont typeface="+mj-lt"/>
              <a:buAutoNum type="alphaLcPeriod"/>
            </a:pPr>
            <a:r>
              <a:rPr lang="en-US" dirty="0"/>
              <a:t>What are possible confounding variables for this model?</a:t>
            </a:r>
          </a:p>
        </p:txBody>
      </p:sp>
    </p:spTree>
    <p:extLst>
      <p:ext uri="{BB962C8B-B14F-4D97-AF65-F5344CB8AC3E}">
        <p14:creationId xmlns:p14="http://schemas.microsoft.com/office/powerpoint/2010/main" val="414609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69A3-345F-4020-82E9-4FD852B9FC4F}"/>
              </a:ext>
            </a:extLst>
          </p:cNvPr>
          <p:cNvSpPr>
            <a:spLocks noGrp="1"/>
          </p:cNvSpPr>
          <p:nvPr>
            <p:ph type="title"/>
          </p:nvPr>
        </p:nvSpPr>
        <p:spPr/>
        <p:txBody>
          <a:bodyPr>
            <a:normAutofit fontScale="90000"/>
          </a:bodyPr>
          <a:lstStyle/>
          <a:p>
            <a:r>
              <a:rPr lang="en-US" dirty="0"/>
              <a:t>Example 5.2.1: Determining the Least Squares Line for Temperature and Number of Cricket Chirps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E5EDD7-E88F-4D67-B388-4626DB6B873D}"/>
                  </a:ext>
                </a:extLst>
              </p:cNvPr>
              <p:cNvSpPr>
                <a:spLocks noGrp="1"/>
              </p:cNvSpPr>
              <p:nvPr>
                <p:ph idx="1"/>
              </p:nvPr>
            </p:nvSpPr>
            <p:spPr/>
            <p:txBody>
              <a:bodyPr>
                <a:normAutofit/>
              </a:bodyPr>
              <a:lstStyle/>
              <a:p>
                <a:r>
                  <a:rPr lang="en-US" b="1" dirty="0"/>
                  <a:t>Solution</a:t>
                </a:r>
                <a:endParaRPr lang="en-US" dirty="0"/>
              </a:p>
              <a:p>
                <a:pPr marL="514350" indent="-514350">
                  <a:buFont typeface="+mj-lt"/>
                  <a:buAutoNum type="alphaLcPeriod"/>
                </a:pPr>
                <a:r>
                  <a:rPr lang="en-US" dirty="0"/>
                  <a:t>Given that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=16.68,</m:t>
                    </m:r>
                  </m:oMath>
                </a14:m>
                <a:r>
                  <a:rPr lang="en-US" dirty="0"/>
                  <a:t> </a:t>
                </a:r>
                <a14:m>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𝑦</m:t>
                        </m:r>
                      </m:e>
                    </m:acc>
                    <m:r>
                      <a:rPr lang="en-US" i="1">
                        <a:latin typeface="Cambria Math" panose="02040503050406030204" pitchFamily="18" charset="0"/>
                      </a:rPr>
                      <m:t>=</m:t>
                    </m:r>
                    <m:r>
                      <a:rPr lang="en-US" b="0" i="1" smtClean="0">
                        <a:latin typeface="Cambria Math" panose="02040503050406030204" pitchFamily="18" charset="0"/>
                      </a:rPr>
                      <m:t>78.59,</m:t>
                    </m:r>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𝑠</m:t>
                        </m:r>
                      </m:e>
                      <m:sub>
                        <m:r>
                          <a:rPr lang="en-US" b="0" i="1" dirty="0" smtClean="0">
                            <a:latin typeface="Cambria Math" panose="02040503050406030204" pitchFamily="18" charset="0"/>
                          </a:rPr>
                          <m:t>𝑥</m:t>
                        </m:r>
                      </m:sub>
                    </m:sSub>
                    <m:r>
                      <a:rPr lang="en-US" b="0" i="1" dirty="0" smtClean="0">
                        <a:latin typeface="Cambria Math" panose="02040503050406030204" pitchFamily="18" charset="0"/>
                      </a:rPr>
                      <m:t>=1.94,</m:t>
                    </m:r>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𝑠</m:t>
                        </m:r>
                      </m:e>
                      <m:sub>
                        <m:r>
                          <a:rPr lang="en-US" b="0" i="1" dirty="0" smtClean="0">
                            <a:latin typeface="Cambria Math" panose="02040503050406030204" pitchFamily="18" charset="0"/>
                          </a:rPr>
                          <m:t>𝑦</m:t>
                        </m:r>
                      </m:sub>
                    </m:sSub>
                    <m:r>
                      <a:rPr lang="en-US" b="0" i="1" dirty="0" smtClean="0">
                        <a:latin typeface="Cambria Math" panose="02040503050406030204" pitchFamily="18" charset="0"/>
                      </a:rPr>
                      <m:t>=6.46,</m:t>
                    </m:r>
                  </m:oMath>
                </a14:m>
                <a:r>
                  <a:rPr lang="en-US" dirty="0"/>
                  <a:t> and </a:t>
                </a:r>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=0.8764</m:t>
                    </m:r>
                  </m:oMath>
                </a14:m>
                <a:r>
                  <a:rPr lang="en-US" dirty="0"/>
                  <a:t>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=0.8764</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6.46</m:t>
                            </m:r>
                          </m:num>
                          <m:den>
                            <m:r>
                              <a:rPr lang="en-US" b="0" i="1" smtClean="0">
                                <a:latin typeface="Cambria Math" panose="02040503050406030204" pitchFamily="18" charset="0"/>
                              </a:rPr>
                              <m:t>1.94</m:t>
                            </m:r>
                          </m:den>
                        </m:f>
                      </m:e>
                    </m:d>
                    <m:r>
                      <a:rPr lang="en-US" b="0" i="1" smtClean="0">
                        <a:latin typeface="Cambria Math" panose="02040503050406030204" pitchFamily="18" charset="0"/>
                        <a:ea typeface="Cambria Math" panose="02040503050406030204" pitchFamily="18" charset="0"/>
                      </a:rPr>
                      <m:t>≈2.92</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0</m:t>
                        </m:r>
                      </m:sub>
                    </m:sSub>
                    <m:r>
                      <a:rPr lang="en-US" b="0" i="1" smtClean="0">
                        <a:latin typeface="Cambria Math" panose="02040503050406030204" pitchFamily="18" charset="0"/>
                      </a:rPr>
                      <m:t>=78.59−</m:t>
                    </m:r>
                    <m:d>
                      <m:dPr>
                        <m:ctrlPr>
                          <a:rPr lang="en-US" b="0" i="1" smtClean="0">
                            <a:latin typeface="Cambria Math" panose="02040503050406030204" pitchFamily="18" charset="0"/>
                          </a:rPr>
                        </m:ctrlPr>
                      </m:dPr>
                      <m:e>
                        <m:r>
                          <a:rPr lang="en-US" b="0" i="1" smtClean="0">
                            <a:latin typeface="Cambria Math" panose="02040503050406030204" pitchFamily="18" charset="0"/>
                          </a:rPr>
                          <m:t>2.92</m:t>
                        </m:r>
                      </m:e>
                    </m:d>
                    <m:r>
                      <a:rPr lang="en-US" b="0" i="1" smtClean="0">
                        <a:latin typeface="Cambria Math" panose="02040503050406030204" pitchFamily="18" charset="0"/>
                      </a:rPr>
                      <m:t>16.68</m:t>
                    </m:r>
                    <m:r>
                      <a:rPr lang="en-US" b="0" i="1" smtClean="0">
                        <a:latin typeface="Cambria Math" panose="02040503050406030204" pitchFamily="18" charset="0"/>
                        <a:ea typeface="Cambria Math" panose="02040503050406030204" pitchFamily="18" charset="0"/>
                      </a:rPr>
                      <m:t>≈29.88.</m:t>
                    </m:r>
                  </m:oMath>
                </a14:m>
                <a:r>
                  <a:rPr lang="en-US" dirty="0"/>
                  <a:t> Therefore, the linear regression model is approximately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r>
                      <a:rPr lang="en-US" i="1">
                        <a:latin typeface="Cambria Math" panose="02040503050406030204" pitchFamily="18" charset="0"/>
                      </a:rPr>
                      <m:t>=</m:t>
                    </m:r>
                  </m:oMath>
                </a14:m>
                <a:r>
                  <a:rPr lang="en-US" dirty="0"/>
                  <a:t>29.88+2.92</a:t>
                </a:r>
                <a14:m>
                  <m:oMath xmlns:m="http://schemas.openxmlformats.org/officeDocument/2006/math">
                    <m:r>
                      <a:rPr lang="en-US" i="1" dirty="0" smtClean="0">
                        <a:latin typeface="Cambria Math" panose="02040503050406030204" pitchFamily="18" charset="0"/>
                      </a:rPr>
                      <m:t>𝑥</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6CE5EDD7-E88F-4D67-B388-4626DB6B873D}"/>
                  </a:ext>
                </a:extLst>
              </p:cNvPr>
              <p:cNvSpPr>
                <a:spLocks noGrp="1" noRot="1" noChangeAspect="1" noMove="1" noResize="1" noEditPoints="1" noAdjustHandles="1" noChangeArrowheads="1" noChangeShapeType="1" noTextEdit="1"/>
              </p:cNvSpPr>
              <p:nvPr>
                <p:ph idx="1"/>
              </p:nvPr>
            </p:nvSpPr>
            <p:spPr>
              <a:blipFill>
                <a:blip r:embed="rId2"/>
                <a:stretch>
                  <a:fillRect l="-1556" t="-1200" r="-1407"/>
                </a:stretch>
              </a:blipFill>
            </p:spPr>
            <p:txBody>
              <a:bodyPr/>
              <a:lstStyle/>
              <a:p>
                <a:r>
                  <a:rPr lang="en-IN">
                    <a:noFill/>
                  </a:rPr>
                  <a:t> </a:t>
                </a:r>
              </a:p>
            </p:txBody>
          </p:sp>
        </mc:Fallback>
      </mc:AlternateContent>
    </p:spTree>
    <p:extLst>
      <p:ext uri="{BB962C8B-B14F-4D97-AF65-F5344CB8AC3E}">
        <p14:creationId xmlns:p14="http://schemas.microsoft.com/office/powerpoint/2010/main" val="1239672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69A3-345F-4020-82E9-4FD852B9FC4F}"/>
              </a:ext>
            </a:extLst>
          </p:cNvPr>
          <p:cNvSpPr>
            <a:spLocks noGrp="1"/>
          </p:cNvSpPr>
          <p:nvPr>
            <p:ph type="title"/>
          </p:nvPr>
        </p:nvSpPr>
        <p:spPr/>
        <p:txBody>
          <a:bodyPr>
            <a:normAutofit fontScale="90000"/>
          </a:bodyPr>
          <a:lstStyle/>
          <a:p>
            <a:r>
              <a:rPr lang="en-US" dirty="0"/>
              <a:t>Example 5.2.1: Determining the Least Squares Line for Temperature and Number of Cricket Chirps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E5EDD7-E88F-4D67-B388-4626DB6B873D}"/>
                  </a:ext>
                </a:extLst>
              </p:cNvPr>
              <p:cNvSpPr>
                <a:spLocks noGrp="1"/>
              </p:cNvSpPr>
              <p:nvPr>
                <p:ph idx="1"/>
              </p:nvPr>
            </p:nvSpPr>
            <p:spPr/>
            <p:txBody>
              <a:bodyPr>
                <a:normAutofit/>
              </a:bodyPr>
              <a:lstStyle/>
              <a:p>
                <a:pPr marL="514350" indent="-514350">
                  <a:buFont typeface="+mj-lt"/>
                  <a:buAutoNum type="alphaLcPeriod" startAt="2"/>
                </a:pPr>
                <a:r>
                  <a:rPr lang="en-US" dirty="0"/>
                  <a:t>Inputting the data into Excel (or some other technology) results in the least squares regression equation of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r>
                      <a:rPr lang="en-US" b="0" i="1" dirty="0" smtClean="0">
                        <a:latin typeface="Cambria Math" panose="02040503050406030204" pitchFamily="18" charset="0"/>
                      </a:rPr>
                      <m:t>=29.855+2.922</m:t>
                    </m:r>
                    <m:r>
                      <a:rPr lang="en-US" b="0" i="1" dirty="0" smtClean="0">
                        <a:latin typeface="Cambria Math" panose="02040503050406030204" pitchFamily="18" charset="0"/>
                      </a:rPr>
                      <m:t>𝑥</m:t>
                    </m:r>
                  </m:oMath>
                </a14:m>
                <a:r>
                  <a:rPr lang="en-US" dirty="0"/>
                  <a:t> which is fairly similar to the equation calculated using the formulas in part </a:t>
                </a:r>
                <a:r>
                  <a:rPr lang="en-US" b="1" dirty="0"/>
                  <a:t>a</a:t>
                </a:r>
                <a:r>
                  <a:rPr lang="en-US" dirty="0"/>
                  <a:t>. Differences are due to rounding.</a:t>
                </a:r>
              </a:p>
              <a:p>
                <a:pPr marL="514350" indent="-514350">
                  <a:buFont typeface="+mj-lt"/>
                  <a:buAutoNum type="alphaLcPeriod" startAt="2"/>
                </a:pPr>
                <a:r>
                  <a:rPr lang="en-US" dirty="0"/>
                  <a:t>Letting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=20 </m:t>
                    </m:r>
                  </m:oMath>
                </a14:m>
                <a:r>
                  <a:rPr lang="en-US" dirty="0"/>
                  <a:t>and substituting the value into the regression equation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=29.88+2.92</m:t>
                    </m:r>
                    <m:d>
                      <m:dPr>
                        <m:ctrlPr>
                          <a:rPr lang="en-US" b="0" i="1" smtClean="0">
                            <a:latin typeface="Cambria Math" panose="02040503050406030204" pitchFamily="18" charset="0"/>
                          </a:rPr>
                        </m:ctrlPr>
                      </m:dPr>
                      <m:e>
                        <m:r>
                          <a:rPr lang="en-US" b="0" i="1" smtClean="0">
                            <a:latin typeface="Cambria Math" panose="02040503050406030204" pitchFamily="18" charset="0"/>
                          </a:rPr>
                          <m:t>20</m:t>
                        </m:r>
                      </m:e>
                    </m:d>
                    <m:r>
                      <a:rPr lang="en-US" b="0" i="1" smtClean="0">
                        <a:latin typeface="Cambria Math" panose="02040503050406030204" pitchFamily="18" charset="0"/>
                      </a:rPr>
                      <m:t>=88.28.</m:t>
                    </m:r>
                  </m:oMath>
                </a14:m>
                <a:r>
                  <a:rPr lang="en-US" dirty="0"/>
                  <a:t> The equation predicts that the air temperature is approximately 88°F.</a:t>
                </a:r>
              </a:p>
              <a:p>
                <a:endParaRPr lang="en-US" dirty="0"/>
              </a:p>
            </p:txBody>
          </p:sp>
        </mc:Choice>
        <mc:Fallback xmlns="">
          <p:sp>
            <p:nvSpPr>
              <p:cNvPr id="3" name="Content Placeholder 2">
                <a:extLst>
                  <a:ext uri="{FF2B5EF4-FFF2-40B4-BE49-F238E27FC236}">
                    <a16:creationId xmlns:a16="http://schemas.microsoft.com/office/drawing/2014/main" id="{6CE5EDD7-E88F-4D67-B388-4626DB6B873D}"/>
                  </a:ext>
                </a:extLst>
              </p:cNvPr>
              <p:cNvSpPr>
                <a:spLocks noGrp="1" noRot="1" noChangeAspect="1" noMove="1" noResize="1" noEditPoints="1" noAdjustHandles="1" noChangeArrowheads="1" noChangeShapeType="1" noTextEdit="1"/>
              </p:cNvSpPr>
              <p:nvPr>
                <p:ph idx="1"/>
              </p:nvPr>
            </p:nvSpPr>
            <p:spPr>
              <a:blipFill>
                <a:blip r:embed="rId2"/>
                <a:stretch>
                  <a:fillRect l="-1556" t="-1467"/>
                </a:stretch>
              </a:blipFill>
            </p:spPr>
            <p:txBody>
              <a:bodyPr/>
              <a:lstStyle/>
              <a:p>
                <a:r>
                  <a:rPr lang="en-IN">
                    <a:noFill/>
                  </a:rPr>
                  <a:t> </a:t>
                </a:r>
              </a:p>
            </p:txBody>
          </p:sp>
        </mc:Fallback>
      </mc:AlternateContent>
    </p:spTree>
    <p:extLst>
      <p:ext uri="{BB962C8B-B14F-4D97-AF65-F5344CB8AC3E}">
        <p14:creationId xmlns:p14="http://schemas.microsoft.com/office/powerpoint/2010/main" val="268797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Building a Model (cont.)</a:t>
            </a:r>
          </a:p>
        </p:txBody>
      </p:sp>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lstStyle/>
          <a:p>
            <a:r>
              <a:rPr lang="en-US" dirty="0"/>
              <a:t>If a linear relationship exists, the variables will have some general tendency to move together (as one variable increases so does the other), or in opposite directions (as one variable increases the other decreases), and regression modeling attempts to model that tendency.</a:t>
            </a:r>
          </a:p>
          <a:p>
            <a:r>
              <a:rPr lang="en-US" dirty="0"/>
              <a:t>This chapter introduces the simplest form of regression modeling that analyzes the relationship between two variables.</a:t>
            </a:r>
          </a:p>
        </p:txBody>
      </p:sp>
    </p:spTree>
    <p:extLst>
      <p:ext uri="{BB962C8B-B14F-4D97-AF65-F5344CB8AC3E}">
        <p14:creationId xmlns:p14="http://schemas.microsoft.com/office/powerpoint/2010/main" val="2353063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69A3-345F-4020-82E9-4FD852B9FC4F}"/>
              </a:ext>
            </a:extLst>
          </p:cNvPr>
          <p:cNvSpPr>
            <a:spLocks noGrp="1"/>
          </p:cNvSpPr>
          <p:nvPr>
            <p:ph type="title"/>
          </p:nvPr>
        </p:nvSpPr>
        <p:spPr/>
        <p:txBody>
          <a:bodyPr>
            <a:normAutofit fontScale="90000"/>
          </a:bodyPr>
          <a:lstStyle/>
          <a:p>
            <a:r>
              <a:rPr lang="en-US" dirty="0"/>
              <a:t>Example 5.2.1: Determining the Least Squares Line for Temperature and Number of Cricket Chirps (cont.)</a:t>
            </a:r>
          </a:p>
        </p:txBody>
      </p:sp>
      <p:sp>
        <p:nvSpPr>
          <p:cNvPr id="3" name="Content Placeholder 2">
            <a:extLst>
              <a:ext uri="{FF2B5EF4-FFF2-40B4-BE49-F238E27FC236}">
                <a16:creationId xmlns:a16="http://schemas.microsoft.com/office/drawing/2014/main" id="{6CE5EDD7-E88F-4D67-B388-4626DB6B873D}"/>
              </a:ext>
            </a:extLst>
          </p:cNvPr>
          <p:cNvSpPr>
            <a:spLocks noGrp="1"/>
          </p:cNvSpPr>
          <p:nvPr>
            <p:ph idx="1"/>
          </p:nvPr>
        </p:nvSpPr>
        <p:spPr/>
        <p:txBody>
          <a:bodyPr>
            <a:normAutofit/>
          </a:bodyPr>
          <a:lstStyle/>
          <a:p>
            <a:pPr marL="514350" indent="-514350">
              <a:buFont typeface="+mj-lt"/>
              <a:buAutoNum type="alphaLcPeriod" startAt="4"/>
            </a:pPr>
            <a:r>
              <a:rPr lang="en-US" dirty="0"/>
              <a:t>Some possible confounding factors could include the species of cricket, humidity, or other weather conditions.</a:t>
            </a:r>
          </a:p>
          <a:p>
            <a:r>
              <a:rPr lang="en-US" dirty="0"/>
              <a:t>You may never have to use these formulas, since many calculators and computer programs compute the coefficients of the least squares line and can superimpose the graph of the least squares line onto the data shown in the scatterplot.</a:t>
            </a:r>
          </a:p>
        </p:txBody>
      </p:sp>
    </p:spTree>
    <p:extLst>
      <p:ext uri="{BB962C8B-B14F-4D97-AF65-F5344CB8AC3E}">
        <p14:creationId xmlns:p14="http://schemas.microsoft.com/office/powerpoint/2010/main" val="50319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a Linear Relationship</a:t>
            </a:r>
          </a:p>
        </p:txBody>
      </p:sp>
      <p:sp>
        <p:nvSpPr>
          <p:cNvPr id="3" name="Content Placeholder 2"/>
          <p:cNvSpPr>
            <a:spLocks noGrp="1"/>
          </p:cNvSpPr>
          <p:nvPr>
            <p:ph idx="1"/>
          </p:nvPr>
        </p:nvSpPr>
        <p:spPr/>
        <p:txBody>
          <a:bodyPr/>
          <a:lstStyle/>
          <a:p>
            <a:r>
              <a:rPr lang="en-US" dirty="0"/>
              <a:t>Anyone who has ever purchased a car knows that a relationship exists between the price of a car and its age. In Table 5.2.2, data on age and asking price of a Jeep Cherokee Limited SUV has been gathered from fourteen classified car ads in a local newspaper.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a Linear Relationship (cont.)</a:t>
            </a:r>
          </a:p>
        </p:txBody>
      </p:sp>
      <p:graphicFrame>
        <p:nvGraphicFramePr>
          <p:cNvPr id="3" name="Table 4">
            <a:extLst>
              <a:ext uri="{FF2B5EF4-FFF2-40B4-BE49-F238E27FC236}">
                <a16:creationId xmlns:a16="http://schemas.microsoft.com/office/drawing/2014/main" id="{8C587326-B83A-44C9-8C57-096A2EEEA733}"/>
              </a:ext>
            </a:extLst>
          </p:cNvPr>
          <p:cNvGraphicFramePr>
            <a:graphicFrameLocks noGrp="1"/>
          </p:cNvGraphicFramePr>
          <p:nvPr>
            <p:extLst>
              <p:ext uri="{D42A27DB-BD31-4B8C-83A1-F6EECF244321}">
                <p14:modId xmlns:p14="http://schemas.microsoft.com/office/powerpoint/2010/main" val="2137238040"/>
              </p:ext>
            </p:extLst>
          </p:nvPr>
        </p:nvGraphicFramePr>
        <p:xfrm>
          <a:off x="412750" y="1672166"/>
          <a:ext cx="8128000" cy="333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81977012"/>
                    </a:ext>
                  </a:extLst>
                </a:gridCol>
                <a:gridCol w="2032000">
                  <a:extLst>
                    <a:ext uri="{9D8B030D-6E8A-4147-A177-3AD203B41FA5}">
                      <a16:colId xmlns:a16="http://schemas.microsoft.com/office/drawing/2014/main" val="1311357801"/>
                    </a:ext>
                  </a:extLst>
                </a:gridCol>
                <a:gridCol w="2032000">
                  <a:extLst>
                    <a:ext uri="{9D8B030D-6E8A-4147-A177-3AD203B41FA5}">
                      <a16:colId xmlns:a16="http://schemas.microsoft.com/office/drawing/2014/main" val="2708319053"/>
                    </a:ext>
                  </a:extLst>
                </a:gridCol>
                <a:gridCol w="2032000">
                  <a:extLst>
                    <a:ext uri="{9D8B030D-6E8A-4147-A177-3AD203B41FA5}">
                      <a16:colId xmlns:a16="http://schemas.microsoft.com/office/drawing/2014/main" val="1752418232"/>
                    </a:ext>
                  </a:extLst>
                </a:gridCol>
              </a:tblGrid>
              <a:tr h="370840">
                <a:tc gridSpan="4">
                  <a:txBody>
                    <a:bodyPr/>
                    <a:lstStyle/>
                    <a:p>
                      <a:pPr algn="ctr"/>
                      <a:r>
                        <a:rPr lang="en-US" dirty="0"/>
                        <a:t>Table 5.2.2 – Price of a Jeep Cherokee Limited SUV</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4011874"/>
                  </a:ext>
                </a:extLst>
              </a:tr>
              <a:tr h="370840">
                <a:tc>
                  <a:txBody>
                    <a:bodyPr/>
                    <a:lstStyle/>
                    <a:p>
                      <a:pPr algn="ctr"/>
                      <a:r>
                        <a:rPr lang="en-US" sz="1800" b="1" spc="-15" dirty="0">
                          <a:solidFill>
                            <a:schemeClr val="accent6">
                              <a:lumMod val="10000"/>
                            </a:schemeClr>
                          </a:solidFill>
                        </a:rPr>
                        <a:t>Age (Years) </a:t>
                      </a:r>
                      <a:endParaRPr lang="en-US" b="1" dirty="0">
                        <a:solidFill>
                          <a:schemeClr val="accent6">
                            <a:lumMod val="10000"/>
                          </a:schemeClr>
                        </a:solidFill>
                      </a:endParaRPr>
                    </a:p>
                  </a:txBody>
                  <a:tcPr/>
                </a:tc>
                <a:tc>
                  <a:txBody>
                    <a:bodyPr/>
                    <a:lstStyle/>
                    <a:p>
                      <a:pPr algn="ctr"/>
                      <a:r>
                        <a:rPr lang="en-US" b="1" dirty="0">
                          <a:solidFill>
                            <a:schemeClr val="accent6">
                              <a:lumMod val="10000"/>
                            </a:schemeClr>
                          </a:solidFill>
                        </a:rPr>
                        <a:t>Asking Price</a:t>
                      </a:r>
                    </a:p>
                  </a:txBody>
                  <a:tcPr/>
                </a:tc>
                <a:tc>
                  <a:txBody>
                    <a:bodyPr/>
                    <a:lstStyle/>
                    <a:p>
                      <a:pPr algn="ctr"/>
                      <a:r>
                        <a:rPr lang="en-US" b="1" dirty="0">
                          <a:solidFill>
                            <a:schemeClr val="accent6">
                              <a:lumMod val="10000"/>
                            </a:schemeClr>
                          </a:solidFill>
                        </a:rPr>
                        <a:t>Age (Years)</a:t>
                      </a:r>
                    </a:p>
                  </a:txBody>
                  <a:tcPr/>
                </a:tc>
                <a:tc>
                  <a:txBody>
                    <a:bodyPr/>
                    <a:lstStyle/>
                    <a:p>
                      <a:pPr algn="ctr"/>
                      <a:r>
                        <a:rPr lang="en-US" b="1" dirty="0">
                          <a:solidFill>
                            <a:schemeClr val="accent6">
                              <a:lumMod val="10000"/>
                            </a:schemeClr>
                          </a:solidFill>
                        </a:rPr>
                        <a:t>Asking Price</a:t>
                      </a:r>
                      <a:r>
                        <a:rPr lang="en-US" dirty="0">
                          <a:solidFill>
                            <a:schemeClr val="accent6">
                              <a:lumMod val="10000"/>
                            </a:schemeClr>
                          </a:solidFill>
                        </a:rPr>
                        <a:t> </a:t>
                      </a:r>
                    </a:p>
                  </a:txBody>
                  <a:tcPr/>
                </a:tc>
                <a:extLst>
                  <a:ext uri="{0D108BD9-81ED-4DB2-BD59-A6C34878D82A}">
                    <a16:rowId xmlns:a16="http://schemas.microsoft.com/office/drawing/2014/main" val="2711804851"/>
                  </a:ext>
                </a:extLst>
              </a:tr>
              <a:tr h="370840">
                <a:tc>
                  <a:txBody>
                    <a:bodyPr/>
                    <a:lstStyle/>
                    <a:p>
                      <a:pPr algn="ctr"/>
                      <a:r>
                        <a:rPr lang="en-US" dirty="0">
                          <a:solidFill>
                            <a:schemeClr val="accent6">
                              <a:lumMod val="10000"/>
                            </a:schemeClr>
                          </a:solidFill>
                        </a:rPr>
                        <a:t>1</a:t>
                      </a:r>
                    </a:p>
                  </a:txBody>
                  <a:tcPr/>
                </a:tc>
                <a:tc>
                  <a:txBody>
                    <a:bodyPr/>
                    <a:lstStyle/>
                    <a:p>
                      <a:pPr algn="ctr"/>
                      <a:r>
                        <a:rPr lang="en-US" dirty="0">
                          <a:solidFill>
                            <a:schemeClr val="accent6">
                              <a:lumMod val="10000"/>
                            </a:schemeClr>
                          </a:solidFill>
                        </a:rPr>
                        <a:t>$44,998</a:t>
                      </a:r>
                    </a:p>
                  </a:txBody>
                  <a:tcPr/>
                </a:tc>
                <a:tc>
                  <a:txBody>
                    <a:bodyPr/>
                    <a:lstStyle/>
                    <a:p>
                      <a:pPr algn="ctr"/>
                      <a:r>
                        <a:rPr lang="en-US" dirty="0">
                          <a:solidFill>
                            <a:schemeClr val="accent6">
                              <a:lumMod val="10000"/>
                            </a:schemeClr>
                          </a:solidFill>
                        </a:rPr>
                        <a:t>4</a:t>
                      </a:r>
                    </a:p>
                  </a:txBody>
                  <a:tcPr/>
                </a:tc>
                <a:tc>
                  <a:txBody>
                    <a:bodyPr/>
                    <a:lstStyle/>
                    <a:p>
                      <a:pPr algn="ctr"/>
                      <a:r>
                        <a:rPr lang="en-US" dirty="0">
                          <a:solidFill>
                            <a:schemeClr val="accent6">
                              <a:lumMod val="10000"/>
                            </a:schemeClr>
                          </a:solidFill>
                        </a:rPr>
                        <a:t>$28,997</a:t>
                      </a:r>
                    </a:p>
                  </a:txBody>
                  <a:tcPr/>
                </a:tc>
                <a:extLst>
                  <a:ext uri="{0D108BD9-81ED-4DB2-BD59-A6C34878D82A}">
                    <a16:rowId xmlns:a16="http://schemas.microsoft.com/office/drawing/2014/main" val="1217439894"/>
                  </a:ext>
                </a:extLst>
              </a:tr>
              <a:tr h="370840">
                <a:tc>
                  <a:txBody>
                    <a:bodyPr/>
                    <a:lstStyle/>
                    <a:p>
                      <a:pPr algn="ctr"/>
                      <a:r>
                        <a:rPr lang="en-US" dirty="0">
                          <a:solidFill>
                            <a:schemeClr val="accent6">
                              <a:lumMod val="10000"/>
                            </a:schemeClr>
                          </a:solidFill>
                        </a:rPr>
                        <a:t>1</a:t>
                      </a:r>
                    </a:p>
                  </a:txBody>
                  <a:tcPr/>
                </a:tc>
                <a:tc>
                  <a:txBody>
                    <a:bodyPr/>
                    <a:lstStyle/>
                    <a:p>
                      <a:pPr algn="ctr"/>
                      <a:r>
                        <a:rPr lang="en-US" dirty="0">
                          <a:solidFill>
                            <a:schemeClr val="accent6">
                              <a:lumMod val="10000"/>
                            </a:schemeClr>
                          </a:solidFill>
                        </a:rPr>
                        <a:t>$42,768</a:t>
                      </a:r>
                    </a:p>
                  </a:txBody>
                  <a:tcPr/>
                </a:tc>
                <a:tc>
                  <a:txBody>
                    <a:bodyPr/>
                    <a:lstStyle/>
                    <a:p>
                      <a:pPr algn="ctr"/>
                      <a:r>
                        <a:rPr lang="en-US" dirty="0">
                          <a:solidFill>
                            <a:schemeClr val="accent6">
                              <a:lumMod val="10000"/>
                            </a:schemeClr>
                          </a:solidFill>
                        </a:rPr>
                        <a:t>4</a:t>
                      </a:r>
                    </a:p>
                  </a:txBody>
                  <a:tcPr/>
                </a:tc>
                <a:tc>
                  <a:txBody>
                    <a:bodyPr/>
                    <a:lstStyle/>
                    <a:p>
                      <a:pPr algn="ctr"/>
                      <a:r>
                        <a:rPr lang="en-US" dirty="0">
                          <a:solidFill>
                            <a:schemeClr val="accent6">
                              <a:lumMod val="10000"/>
                            </a:schemeClr>
                          </a:solidFill>
                        </a:rPr>
                        <a:t>$29,850</a:t>
                      </a:r>
                    </a:p>
                  </a:txBody>
                  <a:tcPr/>
                </a:tc>
                <a:extLst>
                  <a:ext uri="{0D108BD9-81ED-4DB2-BD59-A6C34878D82A}">
                    <a16:rowId xmlns:a16="http://schemas.microsoft.com/office/drawing/2014/main" val="2114524219"/>
                  </a:ext>
                </a:extLst>
              </a:tr>
              <a:tr h="370840">
                <a:tc>
                  <a:txBody>
                    <a:bodyPr/>
                    <a:lstStyle/>
                    <a:p>
                      <a:pPr algn="ctr"/>
                      <a:r>
                        <a:rPr lang="en-US" dirty="0">
                          <a:solidFill>
                            <a:schemeClr val="accent6">
                              <a:lumMod val="10000"/>
                            </a:schemeClr>
                          </a:solidFill>
                        </a:rPr>
                        <a:t>2</a:t>
                      </a:r>
                    </a:p>
                  </a:txBody>
                  <a:tcPr/>
                </a:tc>
                <a:tc>
                  <a:txBody>
                    <a:bodyPr/>
                    <a:lstStyle/>
                    <a:p>
                      <a:pPr algn="ctr"/>
                      <a:r>
                        <a:rPr lang="en-US" dirty="0">
                          <a:solidFill>
                            <a:schemeClr val="accent6">
                              <a:lumMod val="10000"/>
                            </a:schemeClr>
                          </a:solidFill>
                        </a:rPr>
                        <a:t>$38,731</a:t>
                      </a:r>
                    </a:p>
                  </a:txBody>
                  <a:tcPr/>
                </a:tc>
                <a:tc>
                  <a:txBody>
                    <a:bodyPr/>
                    <a:lstStyle/>
                    <a:p>
                      <a:pPr algn="ctr"/>
                      <a:r>
                        <a:rPr lang="en-US" dirty="0">
                          <a:solidFill>
                            <a:schemeClr val="accent6">
                              <a:lumMod val="10000"/>
                            </a:schemeClr>
                          </a:solidFill>
                        </a:rPr>
                        <a:t>5</a:t>
                      </a:r>
                    </a:p>
                  </a:txBody>
                  <a:tcPr/>
                </a:tc>
                <a:tc>
                  <a:txBody>
                    <a:bodyPr/>
                    <a:lstStyle/>
                    <a:p>
                      <a:pPr algn="ctr"/>
                      <a:r>
                        <a:rPr lang="en-US" dirty="0">
                          <a:solidFill>
                            <a:schemeClr val="accent6">
                              <a:lumMod val="10000"/>
                            </a:schemeClr>
                          </a:solidFill>
                        </a:rPr>
                        <a:t>$24,750</a:t>
                      </a:r>
                    </a:p>
                  </a:txBody>
                  <a:tcPr/>
                </a:tc>
                <a:extLst>
                  <a:ext uri="{0D108BD9-81ED-4DB2-BD59-A6C34878D82A}">
                    <a16:rowId xmlns:a16="http://schemas.microsoft.com/office/drawing/2014/main" val="870097895"/>
                  </a:ext>
                </a:extLst>
              </a:tr>
              <a:tr h="370840">
                <a:tc>
                  <a:txBody>
                    <a:bodyPr/>
                    <a:lstStyle/>
                    <a:p>
                      <a:pPr algn="ctr"/>
                      <a:r>
                        <a:rPr lang="en-US" dirty="0">
                          <a:solidFill>
                            <a:schemeClr val="accent6">
                              <a:lumMod val="10000"/>
                            </a:schemeClr>
                          </a:solidFill>
                        </a:rPr>
                        <a:t>2</a:t>
                      </a:r>
                    </a:p>
                  </a:txBody>
                  <a:tcPr/>
                </a:tc>
                <a:tc>
                  <a:txBody>
                    <a:bodyPr/>
                    <a:lstStyle/>
                    <a:p>
                      <a:pPr algn="ctr"/>
                      <a:r>
                        <a:rPr lang="en-US" dirty="0">
                          <a:solidFill>
                            <a:schemeClr val="accent6">
                              <a:lumMod val="10000"/>
                            </a:schemeClr>
                          </a:solidFill>
                        </a:rPr>
                        <a:t>$40,999</a:t>
                      </a:r>
                    </a:p>
                  </a:txBody>
                  <a:tcPr/>
                </a:tc>
                <a:tc>
                  <a:txBody>
                    <a:bodyPr/>
                    <a:lstStyle/>
                    <a:p>
                      <a:pPr algn="ctr"/>
                      <a:r>
                        <a:rPr lang="en-US" dirty="0">
                          <a:solidFill>
                            <a:schemeClr val="accent6">
                              <a:lumMod val="10000"/>
                            </a:schemeClr>
                          </a:solidFill>
                        </a:rPr>
                        <a:t>5</a:t>
                      </a:r>
                    </a:p>
                  </a:txBody>
                  <a:tcPr/>
                </a:tc>
                <a:tc>
                  <a:txBody>
                    <a:bodyPr/>
                    <a:lstStyle/>
                    <a:p>
                      <a:pPr algn="ctr"/>
                      <a:r>
                        <a:rPr lang="en-US" dirty="0">
                          <a:solidFill>
                            <a:schemeClr val="accent6">
                              <a:lumMod val="10000"/>
                            </a:schemeClr>
                          </a:solidFill>
                        </a:rPr>
                        <a:t>$27,799</a:t>
                      </a:r>
                    </a:p>
                  </a:txBody>
                  <a:tcPr/>
                </a:tc>
                <a:extLst>
                  <a:ext uri="{0D108BD9-81ED-4DB2-BD59-A6C34878D82A}">
                    <a16:rowId xmlns:a16="http://schemas.microsoft.com/office/drawing/2014/main" val="211994313"/>
                  </a:ext>
                </a:extLst>
              </a:tr>
              <a:tr h="370840">
                <a:tc>
                  <a:txBody>
                    <a:bodyPr/>
                    <a:lstStyle/>
                    <a:p>
                      <a:pPr algn="ctr"/>
                      <a:r>
                        <a:rPr lang="en-US" dirty="0">
                          <a:solidFill>
                            <a:schemeClr val="accent6">
                              <a:lumMod val="10000"/>
                            </a:schemeClr>
                          </a:solidFill>
                        </a:rPr>
                        <a:t>2</a:t>
                      </a:r>
                    </a:p>
                  </a:txBody>
                  <a:tcPr/>
                </a:tc>
                <a:tc>
                  <a:txBody>
                    <a:bodyPr/>
                    <a:lstStyle/>
                    <a:p>
                      <a:pPr algn="ctr"/>
                      <a:r>
                        <a:rPr lang="en-US" dirty="0">
                          <a:solidFill>
                            <a:schemeClr val="accent6">
                              <a:lumMod val="10000"/>
                            </a:schemeClr>
                          </a:solidFill>
                        </a:rPr>
                        <a:t>$37,619</a:t>
                      </a:r>
                    </a:p>
                  </a:txBody>
                  <a:tcPr/>
                </a:tc>
                <a:tc>
                  <a:txBody>
                    <a:bodyPr/>
                    <a:lstStyle/>
                    <a:p>
                      <a:pPr algn="ctr"/>
                      <a:r>
                        <a:rPr lang="en-US" dirty="0">
                          <a:solidFill>
                            <a:schemeClr val="accent6">
                              <a:lumMod val="10000"/>
                            </a:schemeClr>
                          </a:solidFill>
                        </a:rPr>
                        <a:t>6</a:t>
                      </a:r>
                    </a:p>
                  </a:txBody>
                  <a:tcPr/>
                </a:tc>
                <a:tc>
                  <a:txBody>
                    <a:bodyPr/>
                    <a:lstStyle/>
                    <a:p>
                      <a:pPr algn="ctr"/>
                      <a:r>
                        <a:rPr lang="en-US" dirty="0">
                          <a:solidFill>
                            <a:schemeClr val="accent6">
                              <a:lumMod val="10000"/>
                            </a:schemeClr>
                          </a:solidFill>
                        </a:rPr>
                        <a:t>$23,899</a:t>
                      </a:r>
                    </a:p>
                  </a:txBody>
                  <a:tcPr/>
                </a:tc>
                <a:extLst>
                  <a:ext uri="{0D108BD9-81ED-4DB2-BD59-A6C34878D82A}">
                    <a16:rowId xmlns:a16="http://schemas.microsoft.com/office/drawing/2014/main" val="1956688234"/>
                  </a:ext>
                </a:extLst>
              </a:tr>
              <a:tr h="370840">
                <a:tc>
                  <a:txBody>
                    <a:bodyPr/>
                    <a:lstStyle/>
                    <a:p>
                      <a:pPr algn="ctr"/>
                      <a:r>
                        <a:rPr lang="en-US" dirty="0">
                          <a:solidFill>
                            <a:schemeClr val="accent6">
                              <a:lumMod val="10000"/>
                            </a:schemeClr>
                          </a:solidFill>
                        </a:rPr>
                        <a:t>3</a:t>
                      </a:r>
                    </a:p>
                  </a:txBody>
                  <a:tcPr/>
                </a:tc>
                <a:tc>
                  <a:txBody>
                    <a:bodyPr/>
                    <a:lstStyle/>
                    <a:p>
                      <a:pPr algn="ctr"/>
                      <a:r>
                        <a:rPr lang="en-US" dirty="0">
                          <a:solidFill>
                            <a:schemeClr val="accent6">
                              <a:lumMod val="10000"/>
                            </a:schemeClr>
                          </a:solidFill>
                        </a:rPr>
                        <a:t>$37,573</a:t>
                      </a:r>
                    </a:p>
                  </a:txBody>
                  <a:tcPr/>
                </a:tc>
                <a:tc>
                  <a:txBody>
                    <a:bodyPr/>
                    <a:lstStyle/>
                    <a:p>
                      <a:pPr algn="ctr"/>
                      <a:r>
                        <a:rPr lang="en-US" dirty="0">
                          <a:solidFill>
                            <a:schemeClr val="accent6">
                              <a:lumMod val="10000"/>
                            </a:schemeClr>
                          </a:solidFill>
                        </a:rPr>
                        <a:t>6</a:t>
                      </a:r>
                    </a:p>
                  </a:txBody>
                  <a:tcPr/>
                </a:tc>
                <a:tc>
                  <a:txBody>
                    <a:bodyPr/>
                    <a:lstStyle/>
                    <a:p>
                      <a:pPr algn="ctr"/>
                      <a:r>
                        <a:rPr lang="en-US" dirty="0">
                          <a:solidFill>
                            <a:schemeClr val="accent6">
                              <a:lumMod val="10000"/>
                            </a:schemeClr>
                          </a:solidFill>
                        </a:rPr>
                        <a:t>$27,500</a:t>
                      </a:r>
                    </a:p>
                  </a:txBody>
                  <a:tcPr/>
                </a:tc>
                <a:extLst>
                  <a:ext uri="{0D108BD9-81ED-4DB2-BD59-A6C34878D82A}">
                    <a16:rowId xmlns:a16="http://schemas.microsoft.com/office/drawing/2014/main" val="1863542192"/>
                  </a:ext>
                </a:extLst>
              </a:tr>
              <a:tr h="370840">
                <a:tc>
                  <a:txBody>
                    <a:bodyPr/>
                    <a:lstStyle/>
                    <a:p>
                      <a:pPr algn="ctr"/>
                      <a:r>
                        <a:rPr lang="en-US" dirty="0">
                          <a:solidFill>
                            <a:schemeClr val="accent6">
                              <a:lumMod val="10000"/>
                            </a:schemeClr>
                          </a:solidFill>
                        </a:rPr>
                        <a:t>3</a:t>
                      </a:r>
                    </a:p>
                  </a:txBody>
                  <a:tcPr/>
                </a:tc>
                <a:tc>
                  <a:txBody>
                    <a:bodyPr/>
                    <a:lstStyle/>
                    <a:p>
                      <a:pPr algn="ctr"/>
                      <a:r>
                        <a:rPr lang="en-US" dirty="0">
                          <a:solidFill>
                            <a:schemeClr val="accent6">
                              <a:lumMod val="10000"/>
                            </a:schemeClr>
                          </a:solidFill>
                        </a:rPr>
                        <a:t>$35,955</a:t>
                      </a:r>
                    </a:p>
                  </a:txBody>
                  <a:tcPr/>
                </a:tc>
                <a:tc>
                  <a:txBody>
                    <a:bodyPr/>
                    <a:lstStyle/>
                    <a:p>
                      <a:pPr algn="ctr"/>
                      <a:r>
                        <a:rPr lang="en-US" dirty="0">
                          <a:solidFill>
                            <a:schemeClr val="accent6">
                              <a:lumMod val="10000"/>
                            </a:schemeClr>
                          </a:solidFill>
                        </a:rPr>
                        <a:t>6</a:t>
                      </a:r>
                    </a:p>
                  </a:txBody>
                  <a:tcPr/>
                </a:tc>
                <a:tc>
                  <a:txBody>
                    <a:bodyPr/>
                    <a:lstStyle/>
                    <a:p>
                      <a:pPr algn="ctr"/>
                      <a:r>
                        <a:rPr lang="en-US" dirty="0">
                          <a:solidFill>
                            <a:schemeClr val="accent6">
                              <a:lumMod val="10000"/>
                            </a:schemeClr>
                          </a:solidFill>
                        </a:rPr>
                        <a:t>$24,689</a:t>
                      </a:r>
                    </a:p>
                  </a:txBody>
                  <a:tcPr/>
                </a:tc>
                <a:extLst>
                  <a:ext uri="{0D108BD9-81ED-4DB2-BD59-A6C34878D82A}">
                    <a16:rowId xmlns:a16="http://schemas.microsoft.com/office/drawing/2014/main" val="2900208933"/>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a Linear Relationship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Using the least squares equations, we can estimate the following coefficients:</a:t>
                </a:r>
              </a:p>
              <a:p>
                <a:pPr algn="ct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47,030.83</m:t>
                    </m:r>
                  </m:oMath>
                </a14:m>
                <a:r>
                  <a:rPr lang="en-US" dirty="0"/>
                  <a:t> (the </a:t>
                </a:r>
                <a14:m>
                  <m:oMath xmlns:m="http://schemas.openxmlformats.org/officeDocument/2006/math">
                    <m:r>
                      <a:rPr lang="en-US" b="0" i="1" smtClean="0">
                        <a:latin typeface="Cambria Math" panose="02040503050406030204" pitchFamily="18" charset="0"/>
                      </a:rPr>
                      <m:t>𝑦</m:t>
                    </m:r>
                  </m:oMath>
                </a14:m>
                <a:r>
                  <a:rPr lang="en-US" dirty="0"/>
                  <a:t>-intercept)</a:t>
                </a:r>
              </a:p>
              <a:p>
                <a:r>
                  <a:rPr lang="en-US" dirty="0"/>
                  <a:t>and,</a:t>
                </a:r>
              </a:p>
              <a:p>
                <a:pPr algn="ct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−3846.09</m:t>
                    </m:r>
                  </m:oMath>
                </a14:m>
                <a:r>
                  <a:rPr lang="en-US" dirty="0"/>
                  <a:t> (the </a:t>
                </a:r>
                <a14:m>
                  <m:oMath xmlns:m="http://schemas.openxmlformats.org/officeDocument/2006/math">
                    <m:r>
                      <m:rPr>
                        <m:sty m:val="p"/>
                      </m:rPr>
                      <a:rPr lang="en-US" b="0" i="0" smtClean="0">
                        <a:latin typeface="Cambria Math" panose="02040503050406030204" pitchFamily="18" charset="0"/>
                      </a:rPr>
                      <m:t>slope</m:t>
                    </m:r>
                  </m:oMath>
                </a14:m>
                <a:r>
                  <a:rPr lang="en-US" dirty="0"/>
                  <a:t>).</a:t>
                </a:r>
              </a:p>
              <a:p>
                <a:r>
                  <a:rPr lang="en-US" dirty="0"/>
                  <a:t>Therefore, the model to estimate the price of the Jeep Cherokee Limited is:</a:t>
                </a:r>
              </a:p>
              <a:p>
                <a:pPr algn="ct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963"/>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F2A55F11-7624-29E5-E75F-4E27C7B1EDA0}"/>
              </a:ext>
            </a:extLst>
          </p:cNvPr>
          <p:cNvPicPr>
            <a:picLocks noChangeAspect="1"/>
          </p:cNvPicPr>
          <p:nvPr/>
        </p:nvPicPr>
        <p:blipFill>
          <a:blip r:embed="rId3"/>
          <a:stretch>
            <a:fillRect/>
          </a:stretch>
        </p:blipFill>
        <p:spPr>
          <a:xfrm>
            <a:off x="1908718" y="4631175"/>
            <a:ext cx="5257799" cy="1287283"/>
          </a:xfrm>
          <a:prstGeom prst="rect">
            <a:avLst/>
          </a:prstGeom>
        </p:spPr>
      </p:pic>
    </p:spTree>
    <p:extLst>
      <p:ext uri="{BB962C8B-B14F-4D97-AF65-F5344CB8AC3E}">
        <p14:creationId xmlns:p14="http://schemas.microsoft.com/office/powerpoint/2010/main" val="863456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457200" y="1280160"/>
            <a:ext cx="8229600" cy="1384995"/>
          </a:xfrm>
          <a:ln w="28575">
            <a:solidFill>
              <a:srgbClr val="FF0000"/>
            </a:solidFill>
          </a:ln>
        </p:spPr>
        <p:txBody>
          <a:bodyPr wrap="square">
            <a:spAutoFit/>
          </a:bodyPr>
          <a:lstStyle/>
          <a:p>
            <a:r>
              <a:rPr lang="en-US" dirty="0">
                <a:solidFill>
                  <a:srgbClr val="000000"/>
                </a:solidFill>
              </a:rPr>
              <a:t>The slope coefficient will ALWAYS have a meaningful interpretation within the context of the data as a rate of change.</a:t>
            </a:r>
          </a:p>
        </p:txBody>
      </p:sp>
    </p:spTree>
    <p:extLst>
      <p:ext uri="{BB962C8B-B14F-4D97-AF65-F5344CB8AC3E}">
        <p14:creationId xmlns:p14="http://schemas.microsoft.com/office/powerpoint/2010/main" val="617437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a Linear Relationship (cont.)</a:t>
            </a:r>
          </a:p>
        </p:txBody>
      </p:sp>
      <p:sp>
        <p:nvSpPr>
          <p:cNvPr id="3" name="Content Placeholder 2"/>
          <p:cNvSpPr>
            <a:spLocks noGrp="1"/>
          </p:cNvSpPr>
          <p:nvPr>
            <p:ph idx="1"/>
          </p:nvPr>
        </p:nvSpPr>
        <p:spPr/>
        <p:txBody>
          <a:bodyPr/>
          <a:lstStyle/>
          <a:p>
            <a:r>
              <a:rPr lang="en-US" dirty="0"/>
              <a:t>Figure 5.2.5 shows a graph of this model using the estimated coefficients.</a:t>
            </a:r>
          </a:p>
        </p:txBody>
      </p:sp>
      <p:pic>
        <p:nvPicPr>
          <p:cNvPr id="6" name="Picture 5">
            <a:extLst>
              <a:ext uri="{FF2B5EF4-FFF2-40B4-BE49-F238E27FC236}">
                <a16:creationId xmlns:a16="http://schemas.microsoft.com/office/drawing/2014/main" id="{A5B85DFA-7CF0-689A-D3C3-B774F12D4FEF}"/>
              </a:ext>
            </a:extLst>
          </p:cNvPr>
          <p:cNvPicPr>
            <a:picLocks noChangeAspect="1"/>
          </p:cNvPicPr>
          <p:nvPr/>
        </p:nvPicPr>
        <p:blipFill>
          <a:blip r:embed="rId2"/>
          <a:stretch>
            <a:fillRect/>
          </a:stretch>
        </p:blipFill>
        <p:spPr>
          <a:xfrm>
            <a:off x="1173283" y="2190449"/>
            <a:ext cx="6167937" cy="3712261"/>
          </a:xfrm>
          <a:prstGeom prst="rect">
            <a:avLst/>
          </a:prstGeom>
        </p:spPr>
      </p:pic>
    </p:spTree>
    <p:extLst>
      <p:ext uri="{BB962C8B-B14F-4D97-AF65-F5344CB8AC3E}">
        <p14:creationId xmlns:p14="http://schemas.microsoft.com/office/powerpoint/2010/main" val="2222869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a Linear Relationship (cont.)</a:t>
            </a:r>
          </a:p>
        </p:txBody>
      </p:sp>
      <p:sp>
        <p:nvSpPr>
          <p:cNvPr id="3" name="Content Placeholder 2"/>
          <p:cNvSpPr>
            <a:spLocks noGrp="1"/>
          </p:cNvSpPr>
          <p:nvPr>
            <p:ph idx="1"/>
          </p:nvPr>
        </p:nvSpPr>
        <p:spPr>
          <a:xfrm>
            <a:off x="468351" y="1057136"/>
            <a:ext cx="8229600" cy="4572000"/>
          </a:xfrm>
        </p:spPr>
        <p:txBody>
          <a:bodyPr/>
          <a:lstStyle/>
          <a:p>
            <a:r>
              <a:rPr lang="en-US" dirty="0"/>
              <a:t>This model has a smaller SSE for this data than any other line. In Table 5.2.3 we examine the errors produced by the least squares model. Note that the sum of the errors equals zero.</a:t>
            </a:r>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1E68B41-5E37-EAD3-5DA0-523055FAA673}"/>
                  </a:ext>
                </a:extLst>
              </p:cNvPr>
              <p:cNvGraphicFramePr>
                <a:graphicFrameLocks noGrp="1"/>
              </p:cNvGraphicFramePr>
              <p:nvPr>
                <p:extLst>
                  <p:ext uri="{D42A27DB-BD31-4B8C-83A1-F6EECF244321}">
                    <p14:modId xmlns:p14="http://schemas.microsoft.com/office/powerpoint/2010/main" val="884482088"/>
                  </p:ext>
                </p:extLst>
              </p:nvPr>
            </p:nvGraphicFramePr>
            <p:xfrm>
              <a:off x="468351" y="2783345"/>
              <a:ext cx="8229601" cy="3200400"/>
            </p:xfrm>
            <a:graphic>
              <a:graphicData uri="http://schemas.openxmlformats.org/drawingml/2006/table">
                <a:tbl>
                  <a:tblPr firstRow="1" bandRow="1">
                    <a:tableStyleId>{5C22544A-7EE6-4342-B048-85BDC9FD1C3A}</a:tableStyleId>
                  </a:tblPr>
                  <a:tblGrid>
                    <a:gridCol w="641195">
                      <a:extLst>
                        <a:ext uri="{9D8B030D-6E8A-4147-A177-3AD203B41FA5}">
                          <a16:colId xmlns:a16="http://schemas.microsoft.com/office/drawing/2014/main" val="3023153247"/>
                        </a:ext>
                      </a:extLst>
                    </a:gridCol>
                    <a:gridCol w="1143000">
                      <a:extLst>
                        <a:ext uri="{9D8B030D-6E8A-4147-A177-3AD203B41FA5}">
                          <a16:colId xmlns:a16="http://schemas.microsoft.com/office/drawing/2014/main" val="3334251625"/>
                        </a:ext>
                      </a:extLst>
                    </a:gridCol>
                    <a:gridCol w="3276600">
                      <a:extLst>
                        <a:ext uri="{9D8B030D-6E8A-4147-A177-3AD203B41FA5}">
                          <a16:colId xmlns:a16="http://schemas.microsoft.com/office/drawing/2014/main" val="1457091677"/>
                        </a:ext>
                      </a:extLst>
                    </a:gridCol>
                    <a:gridCol w="1522886">
                      <a:extLst>
                        <a:ext uri="{9D8B030D-6E8A-4147-A177-3AD203B41FA5}">
                          <a16:colId xmlns:a16="http://schemas.microsoft.com/office/drawing/2014/main" val="745468836"/>
                        </a:ext>
                      </a:extLst>
                    </a:gridCol>
                    <a:gridCol w="1645920">
                      <a:extLst>
                        <a:ext uri="{9D8B030D-6E8A-4147-A177-3AD203B41FA5}">
                          <a16:colId xmlns:a16="http://schemas.microsoft.com/office/drawing/2014/main" val="4648180"/>
                        </a:ext>
                      </a:extLst>
                    </a:gridCol>
                  </a:tblGrid>
                  <a:tr h="328292">
                    <a:tc gridSpan="5">
                      <a:txBody>
                        <a:bodyPr/>
                        <a:lstStyle/>
                        <a:p>
                          <a:pPr algn="ctr"/>
                          <a:r>
                            <a:rPr lang="en-US" dirty="0"/>
                            <a:t>Table 5.2.3 – Errors Produced by the Least Squares Model</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664361816"/>
                      </a:ext>
                    </a:extLst>
                  </a:tr>
                  <a:tr h="574511">
                    <a:tc>
                      <a:txBody>
                        <a:bodyPr/>
                        <a:lstStyle/>
                        <a:p>
                          <a:pPr algn="ctr"/>
                          <a:r>
                            <a:rPr lang="en-US" b="1" dirty="0"/>
                            <a:t>Age </a:t>
                          </a:r>
                          <a14:m>
                            <m:oMath xmlns:m="http://schemas.openxmlformats.org/officeDocument/2006/math">
                              <m:r>
                                <a:rPr lang="en-US" b="1" i="1" dirty="0" smtClean="0">
                                  <a:latin typeface="Cambria Math" panose="02040503050406030204" pitchFamily="18" charset="0"/>
                                </a:rPr>
                                <m:t>𝒙</m:t>
                              </m:r>
                            </m:oMath>
                          </a14:m>
                          <a:endParaRPr lang="en-IN" b="1" dirty="0"/>
                        </a:p>
                      </a:txBody>
                      <a:tcPr/>
                    </a:tc>
                    <a:tc>
                      <a:txBody>
                        <a:bodyPr/>
                        <a:lstStyle/>
                        <a:p>
                          <a:pPr algn="ctr"/>
                          <a:r>
                            <a:rPr lang="en-IN" b="1" dirty="0"/>
                            <a:t>Asking Price </a:t>
                          </a:r>
                          <a14:m>
                            <m:oMath xmlns:m="http://schemas.openxmlformats.org/officeDocument/2006/math">
                              <m:r>
                                <a:rPr lang="en-IN" b="1" i="1" dirty="0" smtClean="0">
                                  <a:latin typeface="Cambria Math" panose="02040503050406030204" pitchFamily="18" charset="0"/>
                                </a:rPr>
                                <m:t>𝒚</m:t>
                              </m:r>
                            </m:oMath>
                          </a14:m>
                          <a:endParaRPr lang="en-IN" b="1" dirty="0"/>
                        </a:p>
                      </a:txBody>
                      <a:tcPr/>
                    </a:tc>
                    <a:tc>
                      <a:txBody>
                        <a:bodyPr/>
                        <a:lstStyle/>
                        <a:p>
                          <a:pPr algn="ctr"/>
                          <a:r>
                            <a:rPr lang="en-IN" b="1" dirty="0"/>
                            <a:t>Predicted </a:t>
                          </a:r>
                          <a14:m>
                            <m:oMath xmlns:m="http://schemas.openxmlformats.org/officeDocument/2006/math">
                              <m:r>
                                <a:rPr lang="en-IN" b="1" i="1" dirty="0" smtClean="0">
                                  <a:latin typeface="Cambria Math" panose="02040503050406030204" pitchFamily="18" charset="0"/>
                                </a:rPr>
                                <m:t>𝒚</m:t>
                              </m:r>
                            </m:oMath>
                          </a14:m>
                          <a:endParaRPr lang="en-IN" b="1" dirty="0"/>
                        </a:p>
                        <a:p>
                          <a:pPr algn="ctr"/>
                          <a14:m>
                            <m:oMathPara xmlns:m="http://schemas.openxmlformats.org/officeDocument/2006/math">
                              <m:oMathParaPr>
                                <m:jc m:val="centerGroup"/>
                              </m:oMathParaPr>
                              <m:oMath xmlns:m="http://schemas.openxmlformats.org/officeDocument/2006/math">
                                <m:acc>
                                  <m:accPr>
                                    <m:chr m:val="̂"/>
                                    <m:ctrlPr>
                                      <a:rPr lang="en-IN" b="1" i="1" smtClean="0">
                                        <a:latin typeface="Cambria Math" panose="02040503050406030204" pitchFamily="18" charset="0"/>
                                      </a:rPr>
                                    </m:ctrlPr>
                                  </m:accPr>
                                  <m:e>
                                    <m:r>
                                      <a:rPr lang="en-US" b="1" i="1" smtClean="0">
                                        <a:latin typeface="Cambria Math" panose="02040503050406030204" pitchFamily="18" charset="0"/>
                                      </a:rPr>
                                      <m:t>𝒚</m:t>
                                    </m:r>
                                  </m:e>
                                </m:acc>
                                <m:r>
                                  <a:rPr lang="en-US" b="1" i="1" smtClean="0">
                                    <a:latin typeface="Cambria Math" panose="02040503050406030204" pitchFamily="18" charset="0"/>
                                  </a:rPr>
                                  <m:t>=</m:t>
                                </m:r>
                                <m:r>
                                  <a:rPr lang="en-US" b="1" i="1" smtClean="0">
                                    <a:latin typeface="Cambria Math" panose="02040503050406030204" pitchFamily="18" charset="0"/>
                                  </a:rPr>
                                  <m:t>𝟒𝟕</m:t>
                                </m:r>
                                <m:r>
                                  <a:rPr lang="en-US" b="1" i="1" smtClean="0">
                                    <a:latin typeface="Cambria Math" panose="02040503050406030204" pitchFamily="18" charset="0"/>
                                  </a:rPr>
                                  <m:t>,</m:t>
                                </m:r>
                                <m:r>
                                  <a:rPr lang="en-US" b="1" i="1" smtClean="0">
                                    <a:latin typeface="Cambria Math" panose="02040503050406030204" pitchFamily="18" charset="0"/>
                                  </a:rPr>
                                  <m:t>𝟎𝟑𝟎</m:t>
                                </m:r>
                                <m:r>
                                  <a:rPr lang="en-US" b="1" i="1" smtClean="0">
                                    <a:latin typeface="Cambria Math" panose="02040503050406030204" pitchFamily="18" charset="0"/>
                                  </a:rPr>
                                  <m:t>.</m:t>
                                </m:r>
                                <m:r>
                                  <a:rPr lang="en-US" b="1" i="1" smtClean="0">
                                    <a:latin typeface="Cambria Math" panose="02040503050406030204" pitchFamily="18" charset="0"/>
                                  </a:rPr>
                                  <m:t>𝟖𝟑</m:t>
                                </m:r>
                                <m:r>
                                  <a:rPr lang="en-US" b="1" i="1" smtClean="0">
                                    <a:latin typeface="Cambria Math" panose="02040503050406030204" pitchFamily="18" charset="0"/>
                                  </a:rPr>
                                  <m:t> −</m:t>
                                </m:r>
                                <m:r>
                                  <a:rPr lang="en-US" b="1" i="1" smtClean="0">
                                    <a:latin typeface="Cambria Math" panose="02040503050406030204" pitchFamily="18" charset="0"/>
                                  </a:rPr>
                                  <m:t>𝟑</m:t>
                                </m:r>
                                <m:r>
                                  <a:rPr lang="en-US" b="1" i="1" smtClean="0">
                                    <a:latin typeface="Cambria Math" panose="02040503050406030204" pitchFamily="18" charset="0"/>
                                  </a:rPr>
                                  <m:t>,</m:t>
                                </m:r>
                                <m:r>
                                  <a:rPr lang="en-US" b="1" i="1" smtClean="0">
                                    <a:latin typeface="Cambria Math" panose="02040503050406030204" pitchFamily="18" charset="0"/>
                                  </a:rPr>
                                  <m:t>𝟖𝟒𝟔</m:t>
                                </m:r>
                                <m:r>
                                  <a:rPr lang="en-US" b="1" i="1" smtClean="0">
                                    <a:latin typeface="Cambria Math" panose="02040503050406030204" pitchFamily="18" charset="0"/>
                                  </a:rPr>
                                  <m:t>.</m:t>
                                </m:r>
                                <m:r>
                                  <a:rPr lang="en-US" b="1" i="1" smtClean="0">
                                    <a:latin typeface="Cambria Math" panose="02040503050406030204" pitchFamily="18" charset="0"/>
                                  </a:rPr>
                                  <m:t>𝟎𝟗</m:t>
                                </m:r>
                                <m:r>
                                  <a:rPr lang="en-US" b="1" i="1" smtClean="0">
                                    <a:latin typeface="Cambria Math" panose="02040503050406030204" pitchFamily="18" charset="0"/>
                                  </a:rPr>
                                  <m:t>𝒙</m:t>
                                </m:r>
                              </m:oMath>
                            </m:oMathPara>
                          </a14:m>
                          <a:endParaRPr lang="en-IN" b="1" dirty="0"/>
                        </a:p>
                      </a:txBody>
                      <a:tcPr/>
                    </a:tc>
                    <a:tc>
                      <a:txBody>
                        <a:bodyPr/>
                        <a:lstStyle/>
                        <a:p>
                          <a:pPr algn="ctr"/>
                          <a:r>
                            <a:rPr lang="en-US" b="1" dirty="0"/>
                            <a:t>Error = </a:t>
                          </a:r>
                          <a14:m>
                            <m:oMath xmlns:m="http://schemas.openxmlformats.org/officeDocument/2006/math">
                              <m:r>
                                <a:rPr lang="en-US" b="1" i="1" smtClean="0">
                                  <a:latin typeface="Cambria Math" panose="02040503050406030204" pitchFamily="18" charset="0"/>
                                </a:rPr>
                                <m:t>𝒚</m:t>
                              </m:r>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𝒚</m:t>
                                  </m:r>
                                </m:e>
                              </m:acc>
                            </m:oMath>
                          </a14:m>
                          <a:endParaRPr lang="en-IN" b="1" dirty="0"/>
                        </a:p>
                      </a:txBody>
                      <a:tcPr/>
                    </a:tc>
                    <a:tc>
                      <a:txBody>
                        <a:bodyPr/>
                        <a:lstStyle/>
                        <a:p>
                          <a:pPr algn="ctr"/>
                          <a:r>
                            <a:rPr lang="en-US" b="1" dirty="0"/>
                            <a:t>Error</a:t>
                          </a:r>
                          <a:r>
                            <a:rPr lang="en-US" b="1" baseline="30000" dirty="0"/>
                            <a:t>2</a:t>
                          </a:r>
                          <a:endParaRPr lang="en-IN" b="1" baseline="30000" dirty="0"/>
                        </a:p>
                      </a:txBody>
                      <a:tcPr/>
                    </a:tc>
                    <a:extLst>
                      <a:ext uri="{0D108BD9-81ED-4DB2-BD59-A6C34878D82A}">
                        <a16:rowId xmlns:a16="http://schemas.microsoft.com/office/drawing/2014/main" val="3229201465"/>
                      </a:ext>
                    </a:extLst>
                  </a:tr>
                  <a:tr h="328292">
                    <a:tc>
                      <a:txBody>
                        <a:bodyPr/>
                        <a:lstStyle/>
                        <a:p>
                          <a:pPr algn="ctr"/>
                          <a:r>
                            <a:rPr lang="en-US" dirty="0"/>
                            <a:t>1</a:t>
                          </a:r>
                          <a:endParaRPr lang="en-IN" dirty="0"/>
                        </a:p>
                      </a:txBody>
                      <a:tcPr/>
                    </a:tc>
                    <a:tc>
                      <a:txBody>
                        <a:bodyPr/>
                        <a:lstStyle/>
                        <a:p>
                          <a:pPr algn="ctr"/>
                          <a:r>
                            <a:rPr lang="en-IN" dirty="0"/>
                            <a:t>$44,998</a:t>
                          </a:r>
                        </a:p>
                      </a:txBody>
                      <a:tcPr/>
                    </a:tc>
                    <a:tc>
                      <a:txBody>
                        <a:bodyPr/>
                        <a:lstStyle/>
                        <a:p>
                          <a:pPr algn="ctr"/>
                          <a:r>
                            <a:rPr lang="en-IN" dirty="0"/>
                            <a:t>43,184.74</a:t>
                          </a:r>
                        </a:p>
                      </a:txBody>
                      <a:tcPr/>
                    </a:tc>
                    <a:tc>
                      <a:txBody>
                        <a:bodyPr/>
                        <a:lstStyle/>
                        <a:p>
                          <a:pPr algn="r"/>
                          <a:r>
                            <a:rPr lang="en-IN" dirty="0"/>
                            <a:t>1,813.26</a:t>
                          </a:r>
                        </a:p>
                      </a:txBody>
                      <a:tcPr/>
                    </a:tc>
                    <a:tc>
                      <a:txBody>
                        <a:bodyPr/>
                        <a:lstStyle/>
                        <a:p>
                          <a:pPr algn="r"/>
                          <a:r>
                            <a:rPr lang="en-IN" dirty="0"/>
                            <a:t>3287923.28</a:t>
                          </a:r>
                        </a:p>
                      </a:txBody>
                      <a:tcPr/>
                    </a:tc>
                    <a:extLst>
                      <a:ext uri="{0D108BD9-81ED-4DB2-BD59-A6C34878D82A}">
                        <a16:rowId xmlns:a16="http://schemas.microsoft.com/office/drawing/2014/main" val="1883599842"/>
                      </a:ext>
                    </a:extLst>
                  </a:tr>
                  <a:tr h="328292">
                    <a:tc>
                      <a:txBody>
                        <a:bodyPr/>
                        <a:lstStyle/>
                        <a:p>
                          <a:pPr algn="ctr"/>
                          <a:r>
                            <a:rPr lang="en-US" dirty="0"/>
                            <a:t>1</a:t>
                          </a:r>
                          <a:endParaRPr lang="en-IN" dirty="0"/>
                        </a:p>
                      </a:txBody>
                      <a:tcPr/>
                    </a:tc>
                    <a:tc>
                      <a:txBody>
                        <a:bodyPr/>
                        <a:lstStyle/>
                        <a:p>
                          <a:pPr algn="ctr"/>
                          <a:r>
                            <a:rPr lang="en-IN" dirty="0"/>
                            <a:t>$42,768</a:t>
                          </a:r>
                        </a:p>
                      </a:txBody>
                      <a:tcPr/>
                    </a:tc>
                    <a:tc>
                      <a:txBody>
                        <a:bodyPr/>
                        <a:lstStyle/>
                        <a:p>
                          <a:pPr algn="ctr"/>
                          <a:r>
                            <a:rPr lang="en-IN" dirty="0"/>
                            <a:t>43,184.74</a:t>
                          </a:r>
                        </a:p>
                      </a:txBody>
                      <a:tcPr/>
                    </a:tc>
                    <a:tc>
                      <a:txBody>
                        <a:bodyPr/>
                        <a:lstStyle/>
                        <a:p>
                          <a:pPr algn="r"/>
                          <a:r>
                            <a:rPr lang="en-IN" dirty="0"/>
                            <a:t>−416.74</a:t>
                          </a:r>
                        </a:p>
                      </a:txBody>
                      <a:tcPr/>
                    </a:tc>
                    <a:tc>
                      <a:txBody>
                        <a:bodyPr/>
                        <a:lstStyle/>
                        <a:p>
                          <a:pPr algn="r"/>
                          <a:r>
                            <a:rPr lang="en-IN" dirty="0"/>
                            <a:t>173669.60</a:t>
                          </a:r>
                        </a:p>
                      </a:txBody>
                      <a:tcPr/>
                    </a:tc>
                    <a:extLst>
                      <a:ext uri="{0D108BD9-81ED-4DB2-BD59-A6C34878D82A}">
                        <a16:rowId xmlns:a16="http://schemas.microsoft.com/office/drawing/2014/main" val="1851958542"/>
                      </a:ext>
                    </a:extLst>
                  </a:tr>
                  <a:tr h="328292">
                    <a:tc>
                      <a:txBody>
                        <a:bodyPr/>
                        <a:lstStyle/>
                        <a:p>
                          <a:pPr algn="ctr"/>
                          <a:r>
                            <a:rPr lang="en-US" dirty="0"/>
                            <a:t>2</a:t>
                          </a:r>
                          <a:endParaRPr lang="en-IN" dirty="0"/>
                        </a:p>
                      </a:txBody>
                      <a:tcPr/>
                    </a:tc>
                    <a:tc>
                      <a:txBody>
                        <a:bodyPr/>
                        <a:lstStyle/>
                        <a:p>
                          <a:pPr algn="ctr"/>
                          <a:r>
                            <a:rPr lang="en-IN" dirty="0"/>
                            <a:t>$38,731</a:t>
                          </a:r>
                        </a:p>
                      </a:txBody>
                      <a:tcPr/>
                    </a:tc>
                    <a:tc>
                      <a:txBody>
                        <a:bodyPr/>
                        <a:lstStyle/>
                        <a:p>
                          <a:pPr algn="ctr"/>
                          <a:r>
                            <a:rPr lang="en-IN" dirty="0"/>
                            <a:t>39,338.64</a:t>
                          </a:r>
                        </a:p>
                      </a:txBody>
                      <a:tcPr/>
                    </a:tc>
                    <a:tc>
                      <a:txBody>
                        <a:bodyPr/>
                        <a:lstStyle/>
                        <a:p>
                          <a:pPr algn="r"/>
                          <a:r>
                            <a:rPr lang="en-IN" dirty="0"/>
                            <a:t>−607.64</a:t>
                          </a:r>
                        </a:p>
                      </a:txBody>
                      <a:tcPr/>
                    </a:tc>
                    <a:tc>
                      <a:txBody>
                        <a:bodyPr/>
                        <a:lstStyle/>
                        <a:p>
                          <a:pPr algn="r"/>
                          <a:r>
                            <a:rPr lang="en-IN" dirty="0"/>
                            <a:t>369232.13</a:t>
                          </a:r>
                        </a:p>
                      </a:txBody>
                      <a:tcPr/>
                    </a:tc>
                    <a:extLst>
                      <a:ext uri="{0D108BD9-81ED-4DB2-BD59-A6C34878D82A}">
                        <a16:rowId xmlns:a16="http://schemas.microsoft.com/office/drawing/2014/main" val="2584717779"/>
                      </a:ext>
                    </a:extLst>
                  </a:tr>
                  <a:tr h="328292">
                    <a:tc>
                      <a:txBody>
                        <a:bodyPr/>
                        <a:lstStyle/>
                        <a:p>
                          <a:pPr algn="ctr"/>
                          <a:r>
                            <a:rPr lang="en-US" dirty="0"/>
                            <a:t>2</a:t>
                          </a:r>
                          <a:endParaRPr lang="en-IN" dirty="0"/>
                        </a:p>
                      </a:txBody>
                      <a:tcPr/>
                    </a:tc>
                    <a:tc>
                      <a:txBody>
                        <a:bodyPr/>
                        <a:lstStyle/>
                        <a:p>
                          <a:pPr algn="ctr"/>
                          <a:r>
                            <a:rPr lang="en-IN" dirty="0"/>
                            <a:t>$40,999</a:t>
                          </a:r>
                        </a:p>
                      </a:txBody>
                      <a:tcPr/>
                    </a:tc>
                    <a:tc>
                      <a:txBody>
                        <a:bodyPr/>
                        <a:lstStyle/>
                        <a:p>
                          <a:pPr algn="ctr"/>
                          <a:r>
                            <a:rPr lang="en-IN" dirty="0"/>
                            <a:t>39,338.64</a:t>
                          </a:r>
                        </a:p>
                      </a:txBody>
                      <a:tcPr/>
                    </a:tc>
                    <a:tc>
                      <a:txBody>
                        <a:bodyPr/>
                        <a:lstStyle/>
                        <a:p>
                          <a:pPr algn="r"/>
                          <a:r>
                            <a:rPr lang="en-IN" dirty="0"/>
                            <a:t>1,660.36</a:t>
                          </a:r>
                        </a:p>
                      </a:txBody>
                      <a:tcPr/>
                    </a:tc>
                    <a:tc>
                      <a:txBody>
                        <a:bodyPr/>
                        <a:lstStyle/>
                        <a:p>
                          <a:pPr algn="r"/>
                          <a:r>
                            <a:rPr lang="en-IN" dirty="0"/>
                            <a:t>2756779.60</a:t>
                          </a:r>
                        </a:p>
                      </a:txBody>
                      <a:tcPr/>
                    </a:tc>
                    <a:extLst>
                      <a:ext uri="{0D108BD9-81ED-4DB2-BD59-A6C34878D82A}">
                        <a16:rowId xmlns:a16="http://schemas.microsoft.com/office/drawing/2014/main" val="1370150195"/>
                      </a:ext>
                    </a:extLst>
                  </a:tr>
                  <a:tr h="328292">
                    <a:tc>
                      <a:txBody>
                        <a:bodyPr/>
                        <a:lstStyle/>
                        <a:p>
                          <a:pPr algn="ctr"/>
                          <a:r>
                            <a:rPr lang="en-US" dirty="0"/>
                            <a:t>2</a:t>
                          </a:r>
                          <a:endParaRPr lang="en-IN" dirty="0"/>
                        </a:p>
                      </a:txBody>
                      <a:tcPr/>
                    </a:tc>
                    <a:tc>
                      <a:txBody>
                        <a:bodyPr/>
                        <a:lstStyle/>
                        <a:p>
                          <a:pPr algn="ctr"/>
                          <a:r>
                            <a:rPr lang="en-IN" dirty="0"/>
                            <a:t>$37,619</a:t>
                          </a:r>
                        </a:p>
                      </a:txBody>
                      <a:tcPr/>
                    </a:tc>
                    <a:tc>
                      <a:txBody>
                        <a:bodyPr/>
                        <a:lstStyle/>
                        <a:p>
                          <a:pPr algn="ctr"/>
                          <a:r>
                            <a:rPr lang="en-IN" dirty="0"/>
                            <a:t>39,338.64</a:t>
                          </a:r>
                        </a:p>
                      </a:txBody>
                      <a:tcPr/>
                    </a:tc>
                    <a:tc>
                      <a:txBody>
                        <a:bodyPr/>
                        <a:lstStyle/>
                        <a:p>
                          <a:pPr algn="r"/>
                          <a:r>
                            <a:rPr lang="en-IN" dirty="0"/>
                            <a:t>−1,719.64</a:t>
                          </a:r>
                        </a:p>
                      </a:txBody>
                      <a:tcPr/>
                    </a:tc>
                    <a:tc>
                      <a:txBody>
                        <a:bodyPr/>
                        <a:lstStyle/>
                        <a:p>
                          <a:pPr algn="r"/>
                          <a:r>
                            <a:rPr lang="en-IN" dirty="0"/>
                            <a:t>2957178.02</a:t>
                          </a:r>
                        </a:p>
                      </a:txBody>
                      <a:tcPr/>
                    </a:tc>
                    <a:extLst>
                      <a:ext uri="{0D108BD9-81ED-4DB2-BD59-A6C34878D82A}">
                        <a16:rowId xmlns:a16="http://schemas.microsoft.com/office/drawing/2014/main" val="856684830"/>
                      </a:ext>
                    </a:extLst>
                  </a:tr>
                  <a:tr h="328292">
                    <a:tc>
                      <a:txBody>
                        <a:bodyPr/>
                        <a:lstStyle/>
                        <a:p>
                          <a:pPr algn="ctr"/>
                          <a:r>
                            <a:rPr lang="en-US" dirty="0"/>
                            <a:t>3</a:t>
                          </a:r>
                          <a:endParaRPr lang="en-IN" dirty="0"/>
                        </a:p>
                      </a:txBody>
                      <a:tcPr/>
                    </a:tc>
                    <a:tc>
                      <a:txBody>
                        <a:bodyPr/>
                        <a:lstStyle/>
                        <a:p>
                          <a:pPr algn="ctr"/>
                          <a:r>
                            <a:rPr lang="en-IN" dirty="0"/>
                            <a:t>$37,573</a:t>
                          </a:r>
                        </a:p>
                      </a:txBody>
                      <a:tcPr/>
                    </a:tc>
                    <a:tc>
                      <a:txBody>
                        <a:bodyPr/>
                        <a:lstStyle/>
                        <a:p>
                          <a:pPr algn="ctr"/>
                          <a:r>
                            <a:rPr lang="en-IN" dirty="0"/>
                            <a:t>35,492.55</a:t>
                          </a:r>
                        </a:p>
                      </a:txBody>
                      <a:tcPr/>
                    </a:tc>
                    <a:tc>
                      <a:txBody>
                        <a:bodyPr/>
                        <a:lstStyle/>
                        <a:p>
                          <a:pPr algn="r"/>
                          <a:r>
                            <a:rPr lang="en-IN" dirty="0"/>
                            <a:t>2,080.45</a:t>
                          </a:r>
                        </a:p>
                      </a:txBody>
                      <a:tcPr/>
                    </a:tc>
                    <a:tc>
                      <a:txBody>
                        <a:bodyPr/>
                        <a:lstStyle/>
                        <a:p>
                          <a:pPr algn="r"/>
                          <a:r>
                            <a:rPr lang="en-IN" dirty="0"/>
                            <a:t>4328261.25</a:t>
                          </a:r>
                        </a:p>
                      </a:txBody>
                      <a:tcPr/>
                    </a:tc>
                    <a:extLst>
                      <a:ext uri="{0D108BD9-81ED-4DB2-BD59-A6C34878D82A}">
                        <a16:rowId xmlns:a16="http://schemas.microsoft.com/office/drawing/2014/main" val="2111740586"/>
                      </a:ext>
                    </a:extLst>
                  </a:tr>
                </a:tbl>
              </a:graphicData>
            </a:graphic>
          </p:graphicFrame>
        </mc:Choice>
        <mc:Fallback xmlns="">
          <p:graphicFrame>
            <p:nvGraphicFramePr>
              <p:cNvPr id="4" name="Table 3">
                <a:extLst>
                  <a:ext uri="{FF2B5EF4-FFF2-40B4-BE49-F238E27FC236}">
                    <a16:creationId xmlns:a16="http://schemas.microsoft.com/office/drawing/2014/main" id="{71E68B41-5E37-EAD3-5DA0-523055FAA673}"/>
                  </a:ext>
                </a:extLst>
              </p:cNvPr>
              <p:cNvGraphicFramePr>
                <a:graphicFrameLocks noGrp="1"/>
              </p:cNvGraphicFramePr>
              <p:nvPr>
                <p:extLst>
                  <p:ext uri="{D42A27DB-BD31-4B8C-83A1-F6EECF244321}">
                    <p14:modId xmlns:p14="http://schemas.microsoft.com/office/powerpoint/2010/main" val="884482088"/>
                  </p:ext>
                </p:extLst>
              </p:nvPr>
            </p:nvGraphicFramePr>
            <p:xfrm>
              <a:off x="468351" y="2783345"/>
              <a:ext cx="8229601" cy="3200400"/>
            </p:xfrm>
            <a:graphic>
              <a:graphicData uri="http://schemas.openxmlformats.org/drawingml/2006/table">
                <a:tbl>
                  <a:tblPr firstRow="1" bandRow="1">
                    <a:tableStyleId>{5C22544A-7EE6-4342-B048-85BDC9FD1C3A}</a:tableStyleId>
                  </a:tblPr>
                  <a:tblGrid>
                    <a:gridCol w="641195">
                      <a:extLst>
                        <a:ext uri="{9D8B030D-6E8A-4147-A177-3AD203B41FA5}">
                          <a16:colId xmlns:a16="http://schemas.microsoft.com/office/drawing/2014/main" val="3023153247"/>
                        </a:ext>
                      </a:extLst>
                    </a:gridCol>
                    <a:gridCol w="1143000">
                      <a:extLst>
                        <a:ext uri="{9D8B030D-6E8A-4147-A177-3AD203B41FA5}">
                          <a16:colId xmlns:a16="http://schemas.microsoft.com/office/drawing/2014/main" val="3334251625"/>
                        </a:ext>
                      </a:extLst>
                    </a:gridCol>
                    <a:gridCol w="3276600">
                      <a:extLst>
                        <a:ext uri="{9D8B030D-6E8A-4147-A177-3AD203B41FA5}">
                          <a16:colId xmlns:a16="http://schemas.microsoft.com/office/drawing/2014/main" val="1457091677"/>
                        </a:ext>
                      </a:extLst>
                    </a:gridCol>
                    <a:gridCol w="1522886">
                      <a:extLst>
                        <a:ext uri="{9D8B030D-6E8A-4147-A177-3AD203B41FA5}">
                          <a16:colId xmlns:a16="http://schemas.microsoft.com/office/drawing/2014/main" val="745468836"/>
                        </a:ext>
                      </a:extLst>
                    </a:gridCol>
                    <a:gridCol w="1645920">
                      <a:extLst>
                        <a:ext uri="{9D8B030D-6E8A-4147-A177-3AD203B41FA5}">
                          <a16:colId xmlns:a16="http://schemas.microsoft.com/office/drawing/2014/main" val="4648180"/>
                        </a:ext>
                      </a:extLst>
                    </a:gridCol>
                  </a:tblGrid>
                  <a:tr h="365760">
                    <a:tc gridSpan="5">
                      <a:txBody>
                        <a:bodyPr/>
                        <a:lstStyle/>
                        <a:p>
                          <a:pPr algn="ctr"/>
                          <a:r>
                            <a:rPr lang="en-US" dirty="0"/>
                            <a:t>Table 5.2.3 – Errors Produced by the Least Squares Model</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664361816"/>
                      </a:ext>
                    </a:extLst>
                  </a:tr>
                  <a:tr h="640080">
                    <a:tc>
                      <a:txBody>
                        <a:bodyPr/>
                        <a:lstStyle/>
                        <a:p>
                          <a:endParaRPr lang="en-US"/>
                        </a:p>
                      </a:txBody>
                      <a:tcPr>
                        <a:blipFill>
                          <a:blip r:embed="rId2"/>
                          <a:stretch>
                            <a:fillRect l="-952" t="-61905" r="-1190476" b="-359048"/>
                          </a:stretch>
                        </a:blipFill>
                      </a:tcPr>
                    </a:tc>
                    <a:tc>
                      <a:txBody>
                        <a:bodyPr/>
                        <a:lstStyle/>
                        <a:p>
                          <a:endParaRPr lang="en-US"/>
                        </a:p>
                      </a:txBody>
                      <a:tcPr>
                        <a:blipFill>
                          <a:blip r:embed="rId2"/>
                          <a:stretch>
                            <a:fillRect l="-56383" t="-61905" r="-564894" b="-359048"/>
                          </a:stretch>
                        </a:blipFill>
                      </a:tcPr>
                    </a:tc>
                    <a:tc>
                      <a:txBody>
                        <a:bodyPr/>
                        <a:lstStyle/>
                        <a:p>
                          <a:endParaRPr lang="en-US"/>
                        </a:p>
                      </a:txBody>
                      <a:tcPr>
                        <a:blipFill>
                          <a:blip r:embed="rId2"/>
                          <a:stretch>
                            <a:fillRect l="-54647" t="-61905" r="-97398" b="-359048"/>
                          </a:stretch>
                        </a:blipFill>
                      </a:tcPr>
                    </a:tc>
                    <a:tc>
                      <a:txBody>
                        <a:bodyPr/>
                        <a:lstStyle/>
                        <a:p>
                          <a:endParaRPr lang="en-US"/>
                        </a:p>
                      </a:txBody>
                      <a:tcPr>
                        <a:blipFill>
                          <a:blip r:embed="rId2"/>
                          <a:stretch>
                            <a:fillRect l="-332800" t="-61905" r="-109600" b="-359048"/>
                          </a:stretch>
                        </a:blipFill>
                      </a:tcPr>
                    </a:tc>
                    <a:tc>
                      <a:txBody>
                        <a:bodyPr/>
                        <a:lstStyle/>
                        <a:p>
                          <a:pPr algn="ctr"/>
                          <a:r>
                            <a:rPr lang="en-US" b="1" dirty="0"/>
                            <a:t>Error</a:t>
                          </a:r>
                          <a:r>
                            <a:rPr lang="en-US" b="1" baseline="30000" dirty="0"/>
                            <a:t>2</a:t>
                          </a:r>
                          <a:endParaRPr lang="en-IN" b="1" baseline="30000" dirty="0"/>
                        </a:p>
                      </a:txBody>
                      <a:tcPr/>
                    </a:tc>
                    <a:extLst>
                      <a:ext uri="{0D108BD9-81ED-4DB2-BD59-A6C34878D82A}">
                        <a16:rowId xmlns:a16="http://schemas.microsoft.com/office/drawing/2014/main" val="3229201465"/>
                      </a:ext>
                    </a:extLst>
                  </a:tr>
                  <a:tr h="365760">
                    <a:tc>
                      <a:txBody>
                        <a:bodyPr/>
                        <a:lstStyle/>
                        <a:p>
                          <a:pPr algn="ctr"/>
                          <a:r>
                            <a:rPr lang="en-US" dirty="0"/>
                            <a:t>1</a:t>
                          </a:r>
                          <a:endParaRPr lang="en-IN" dirty="0"/>
                        </a:p>
                      </a:txBody>
                      <a:tcPr/>
                    </a:tc>
                    <a:tc>
                      <a:txBody>
                        <a:bodyPr/>
                        <a:lstStyle/>
                        <a:p>
                          <a:pPr algn="ctr"/>
                          <a:r>
                            <a:rPr lang="en-IN" dirty="0"/>
                            <a:t>$44,998</a:t>
                          </a:r>
                        </a:p>
                      </a:txBody>
                      <a:tcPr/>
                    </a:tc>
                    <a:tc>
                      <a:txBody>
                        <a:bodyPr/>
                        <a:lstStyle/>
                        <a:p>
                          <a:pPr algn="ctr"/>
                          <a:r>
                            <a:rPr lang="en-IN" dirty="0"/>
                            <a:t>43,184.74</a:t>
                          </a:r>
                        </a:p>
                      </a:txBody>
                      <a:tcPr/>
                    </a:tc>
                    <a:tc>
                      <a:txBody>
                        <a:bodyPr/>
                        <a:lstStyle/>
                        <a:p>
                          <a:pPr algn="r"/>
                          <a:r>
                            <a:rPr lang="en-IN" dirty="0"/>
                            <a:t>1,813.26</a:t>
                          </a:r>
                        </a:p>
                      </a:txBody>
                      <a:tcPr/>
                    </a:tc>
                    <a:tc>
                      <a:txBody>
                        <a:bodyPr/>
                        <a:lstStyle/>
                        <a:p>
                          <a:pPr algn="r"/>
                          <a:r>
                            <a:rPr lang="en-IN" dirty="0"/>
                            <a:t>3287923.28</a:t>
                          </a:r>
                        </a:p>
                      </a:txBody>
                      <a:tcPr/>
                    </a:tc>
                    <a:extLst>
                      <a:ext uri="{0D108BD9-81ED-4DB2-BD59-A6C34878D82A}">
                        <a16:rowId xmlns:a16="http://schemas.microsoft.com/office/drawing/2014/main" val="1883599842"/>
                      </a:ext>
                    </a:extLst>
                  </a:tr>
                  <a:tr h="365760">
                    <a:tc>
                      <a:txBody>
                        <a:bodyPr/>
                        <a:lstStyle/>
                        <a:p>
                          <a:pPr algn="ctr"/>
                          <a:r>
                            <a:rPr lang="en-US" dirty="0"/>
                            <a:t>1</a:t>
                          </a:r>
                          <a:endParaRPr lang="en-IN" dirty="0"/>
                        </a:p>
                      </a:txBody>
                      <a:tcPr/>
                    </a:tc>
                    <a:tc>
                      <a:txBody>
                        <a:bodyPr/>
                        <a:lstStyle/>
                        <a:p>
                          <a:pPr algn="ctr"/>
                          <a:r>
                            <a:rPr lang="en-IN" dirty="0"/>
                            <a:t>$42,768</a:t>
                          </a:r>
                        </a:p>
                      </a:txBody>
                      <a:tcPr/>
                    </a:tc>
                    <a:tc>
                      <a:txBody>
                        <a:bodyPr/>
                        <a:lstStyle/>
                        <a:p>
                          <a:pPr algn="ctr"/>
                          <a:r>
                            <a:rPr lang="en-IN" dirty="0"/>
                            <a:t>43,184.74</a:t>
                          </a:r>
                        </a:p>
                      </a:txBody>
                      <a:tcPr/>
                    </a:tc>
                    <a:tc>
                      <a:txBody>
                        <a:bodyPr/>
                        <a:lstStyle/>
                        <a:p>
                          <a:pPr algn="r"/>
                          <a:r>
                            <a:rPr lang="en-IN" dirty="0"/>
                            <a:t>−416.74</a:t>
                          </a:r>
                        </a:p>
                      </a:txBody>
                      <a:tcPr/>
                    </a:tc>
                    <a:tc>
                      <a:txBody>
                        <a:bodyPr/>
                        <a:lstStyle/>
                        <a:p>
                          <a:pPr algn="r"/>
                          <a:r>
                            <a:rPr lang="en-IN" dirty="0"/>
                            <a:t>173669.60</a:t>
                          </a:r>
                        </a:p>
                      </a:txBody>
                      <a:tcPr/>
                    </a:tc>
                    <a:extLst>
                      <a:ext uri="{0D108BD9-81ED-4DB2-BD59-A6C34878D82A}">
                        <a16:rowId xmlns:a16="http://schemas.microsoft.com/office/drawing/2014/main" val="1851958542"/>
                      </a:ext>
                    </a:extLst>
                  </a:tr>
                  <a:tr h="365760">
                    <a:tc>
                      <a:txBody>
                        <a:bodyPr/>
                        <a:lstStyle/>
                        <a:p>
                          <a:pPr algn="ctr"/>
                          <a:r>
                            <a:rPr lang="en-US" dirty="0"/>
                            <a:t>2</a:t>
                          </a:r>
                          <a:endParaRPr lang="en-IN" dirty="0"/>
                        </a:p>
                      </a:txBody>
                      <a:tcPr/>
                    </a:tc>
                    <a:tc>
                      <a:txBody>
                        <a:bodyPr/>
                        <a:lstStyle/>
                        <a:p>
                          <a:pPr algn="ctr"/>
                          <a:r>
                            <a:rPr lang="en-IN" dirty="0"/>
                            <a:t>$38,731</a:t>
                          </a:r>
                        </a:p>
                      </a:txBody>
                      <a:tcPr/>
                    </a:tc>
                    <a:tc>
                      <a:txBody>
                        <a:bodyPr/>
                        <a:lstStyle/>
                        <a:p>
                          <a:pPr algn="ctr"/>
                          <a:r>
                            <a:rPr lang="en-IN" dirty="0"/>
                            <a:t>39,338.64</a:t>
                          </a:r>
                        </a:p>
                      </a:txBody>
                      <a:tcPr/>
                    </a:tc>
                    <a:tc>
                      <a:txBody>
                        <a:bodyPr/>
                        <a:lstStyle/>
                        <a:p>
                          <a:pPr algn="r"/>
                          <a:r>
                            <a:rPr lang="en-IN" dirty="0"/>
                            <a:t>−607.64</a:t>
                          </a:r>
                        </a:p>
                      </a:txBody>
                      <a:tcPr/>
                    </a:tc>
                    <a:tc>
                      <a:txBody>
                        <a:bodyPr/>
                        <a:lstStyle/>
                        <a:p>
                          <a:pPr algn="r"/>
                          <a:r>
                            <a:rPr lang="en-IN" dirty="0"/>
                            <a:t>369232.13</a:t>
                          </a:r>
                        </a:p>
                      </a:txBody>
                      <a:tcPr/>
                    </a:tc>
                    <a:extLst>
                      <a:ext uri="{0D108BD9-81ED-4DB2-BD59-A6C34878D82A}">
                        <a16:rowId xmlns:a16="http://schemas.microsoft.com/office/drawing/2014/main" val="2584717779"/>
                      </a:ext>
                    </a:extLst>
                  </a:tr>
                  <a:tr h="365760">
                    <a:tc>
                      <a:txBody>
                        <a:bodyPr/>
                        <a:lstStyle/>
                        <a:p>
                          <a:pPr algn="ctr"/>
                          <a:r>
                            <a:rPr lang="en-US" dirty="0"/>
                            <a:t>2</a:t>
                          </a:r>
                          <a:endParaRPr lang="en-IN" dirty="0"/>
                        </a:p>
                      </a:txBody>
                      <a:tcPr/>
                    </a:tc>
                    <a:tc>
                      <a:txBody>
                        <a:bodyPr/>
                        <a:lstStyle/>
                        <a:p>
                          <a:pPr algn="ctr"/>
                          <a:r>
                            <a:rPr lang="en-IN" dirty="0"/>
                            <a:t>$40,999</a:t>
                          </a:r>
                        </a:p>
                      </a:txBody>
                      <a:tcPr/>
                    </a:tc>
                    <a:tc>
                      <a:txBody>
                        <a:bodyPr/>
                        <a:lstStyle/>
                        <a:p>
                          <a:pPr algn="ctr"/>
                          <a:r>
                            <a:rPr lang="en-IN" dirty="0"/>
                            <a:t>39,338.64</a:t>
                          </a:r>
                        </a:p>
                      </a:txBody>
                      <a:tcPr/>
                    </a:tc>
                    <a:tc>
                      <a:txBody>
                        <a:bodyPr/>
                        <a:lstStyle/>
                        <a:p>
                          <a:pPr algn="r"/>
                          <a:r>
                            <a:rPr lang="en-IN" dirty="0"/>
                            <a:t>1,660.36</a:t>
                          </a:r>
                        </a:p>
                      </a:txBody>
                      <a:tcPr/>
                    </a:tc>
                    <a:tc>
                      <a:txBody>
                        <a:bodyPr/>
                        <a:lstStyle/>
                        <a:p>
                          <a:pPr algn="r"/>
                          <a:r>
                            <a:rPr lang="en-IN" dirty="0"/>
                            <a:t>2756779.60</a:t>
                          </a:r>
                        </a:p>
                      </a:txBody>
                      <a:tcPr/>
                    </a:tc>
                    <a:extLst>
                      <a:ext uri="{0D108BD9-81ED-4DB2-BD59-A6C34878D82A}">
                        <a16:rowId xmlns:a16="http://schemas.microsoft.com/office/drawing/2014/main" val="1370150195"/>
                      </a:ext>
                    </a:extLst>
                  </a:tr>
                  <a:tr h="365760">
                    <a:tc>
                      <a:txBody>
                        <a:bodyPr/>
                        <a:lstStyle/>
                        <a:p>
                          <a:pPr algn="ctr"/>
                          <a:r>
                            <a:rPr lang="en-US" dirty="0"/>
                            <a:t>2</a:t>
                          </a:r>
                          <a:endParaRPr lang="en-IN" dirty="0"/>
                        </a:p>
                      </a:txBody>
                      <a:tcPr/>
                    </a:tc>
                    <a:tc>
                      <a:txBody>
                        <a:bodyPr/>
                        <a:lstStyle/>
                        <a:p>
                          <a:pPr algn="ctr"/>
                          <a:r>
                            <a:rPr lang="en-IN" dirty="0"/>
                            <a:t>$37,619</a:t>
                          </a:r>
                        </a:p>
                      </a:txBody>
                      <a:tcPr/>
                    </a:tc>
                    <a:tc>
                      <a:txBody>
                        <a:bodyPr/>
                        <a:lstStyle/>
                        <a:p>
                          <a:pPr algn="ctr"/>
                          <a:r>
                            <a:rPr lang="en-IN" dirty="0"/>
                            <a:t>39,338.64</a:t>
                          </a:r>
                        </a:p>
                      </a:txBody>
                      <a:tcPr/>
                    </a:tc>
                    <a:tc>
                      <a:txBody>
                        <a:bodyPr/>
                        <a:lstStyle/>
                        <a:p>
                          <a:pPr algn="r"/>
                          <a:r>
                            <a:rPr lang="en-IN" dirty="0"/>
                            <a:t>−1,719.64</a:t>
                          </a:r>
                        </a:p>
                      </a:txBody>
                      <a:tcPr/>
                    </a:tc>
                    <a:tc>
                      <a:txBody>
                        <a:bodyPr/>
                        <a:lstStyle/>
                        <a:p>
                          <a:pPr algn="r"/>
                          <a:r>
                            <a:rPr lang="en-IN" dirty="0"/>
                            <a:t>2957178.02</a:t>
                          </a:r>
                        </a:p>
                      </a:txBody>
                      <a:tcPr/>
                    </a:tc>
                    <a:extLst>
                      <a:ext uri="{0D108BD9-81ED-4DB2-BD59-A6C34878D82A}">
                        <a16:rowId xmlns:a16="http://schemas.microsoft.com/office/drawing/2014/main" val="856684830"/>
                      </a:ext>
                    </a:extLst>
                  </a:tr>
                  <a:tr h="365760">
                    <a:tc>
                      <a:txBody>
                        <a:bodyPr/>
                        <a:lstStyle/>
                        <a:p>
                          <a:pPr algn="ctr"/>
                          <a:r>
                            <a:rPr lang="en-US" dirty="0"/>
                            <a:t>3</a:t>
                          </a:r>
                          <a:endParaRPr lang="en-IN" dirty="0"/>
                        </a:p>
                      </a:txBody>
                      <a:tcPr/>
                    </a:tc>
                    <a:tc>
                      <a:txBody>
                        <a:bodyPr/>
                        <a:lstStyle/>
                        <a:p>
                          <a:pPr algn="ctr"/>
                          <a:r>
                            <a:rPr lang="en-IN" dirty="0"/>
                            <a:t>$37,573</a:t>
                          </a:r>
                        </a:p>
                      </a:txBody>
                      <a:tcPr/>
                    </a:tc>
                    <a:tc>
                      <a:txBody>
                        <a:bodyPr/>
                        <a:lstStyle/>
                        <a:p>
                          <a:pPr algn="ctr"/>
                          <a:r>
                            <a:rPr lang="en-IN" dirty="0"/>
                            <a:t>35,492.55</a:t>
                          </a:r>
                        </a:p>
                      </a:txBody>
                      <a:tcPr/>
                    </a:tc>
                    <a:tc>
                      <a:txBody>
                        <a:bodyPr/>
                        <a:lstStyle/>
                        <a:p>
                          <a:pPr algn="r"/>
                          <a:r>
                            <a:rPr lang="en-IN" dirty="0"/>
                            <a:t>2,080.45</a:t>
                          </a:r>
                        </a:p>
                      </a:txBody>
                      <a:tcPr/>
                    </a:tc>
                    <a:tc>
                      <a:txBody>
                        <a:bodyPr/>
                        <a:lstStyle/>
                        <a:p>
                          <a:pPr algn="r"/>
                          <a:r>
                            <a:rPr lang="en-IN" dirty="0"/>
                            <a:t>4328261.25</a:t>
                          </a:r>
                        </a:p>
                      </a:txBody>
                      <a:tcPr/>
                    </a:tc>
                    <a:extLst>
                      <a:ext uri="{0D108BD9-81ED-4DB2-BD59-A6C34878D82A}">
                        <a16:rowId xmlns:a16="http://schemas.microsoft.com/office/drawing/2014/main" val="2111740586"/>
                      </a:ext>
                    </a:extLst>
                  </a:tr>
                </a:tbl>
              </a:graphicData>
            </a:graphic>
          </p:graphicFrame>
        </mc:Fallback>
      </mc:AlternateContent>
    </p:spTree>
    <p:extLst>
      <p:ext uri="{BB962C8B-B14F-4D97-AF65-F5344CB8AC3E}">
        <p14:creationId xmlns:p14="http://schemas.microsoft.com/office/powerpoint/2010/main" val="3852334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a Linear Relationship (cont.)</a:t>
            </a:r>
          </a:p>
        </p:txBody>
      </p:sp>
      <p:sp>
        <p:nvSpPr>
          <p:cNvPr id="3" name="Content Placeholder 2"/>
          <p:cNvSpPr>
            <a:spLocks noGrp="1"/>
          </p:cNvSpPr>
          <p:nvPr>
            <p:ph idx="1"/>
          </p:nvPr>
        </p:nvSpPr>
        <p:spPr/>
        <p:txBody>
          <a:bodyPr/>
          <a:lstStyle/>
          <a:p>
            <a:r>
              <a:rPr lang="en-US" dirty="0"/>
              <a:t>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1E68B41-5E37-EAD3-5DA0-523055FAA673}"/>
                  </a:ext>
                </a:extLst>
              </p:cNvPr>
              <p:cNvGraphicFramePr>
                <a:graphicFrameLocks noGrp="1"/>
              </p:cNvGraphicFramePr>
              <p:nvPr>
                <p:extLst>
                  <p:ext uri="{D42A27DB-BD31-4B8C-83A1-F6EECF244321}">
                    <p14:modId xmlns:p14="http://schemas.microsoft.com/office/powerpoint/2010/main" val="69450680"/>
                  </p:ext>
                </p:extLst>
              </p:nvPr>
            </p:nvGraphicFramePr>
            <p:xfrm>
              <a:off x="457200" y="1045984"/>
              <a:ext cx="8229601" cy="4961954"/>
            </p:xfrm>
            <a:graphic>
              <a:graphicData uri="http://schemas.openxmlformats.org/drawingml/2006/table">
                <a:tbl>
                  <a:tblPr firstRow="1" bandRow="1">
                    <a:tableStyleId>{5C22544A-7EE6-4342-B048-85BDC9FD1C3A}</a:tableStyleId>
                  </a:tblPr>
                  <a:tblGrid>
                    <a:gridCol w="641195">
                      <a:extLst>
                        <a:ext uri="{9D8B030D-6E8A-4147-A177-3AD203B41FA5}">
                          <a16:colId xmlns:a16="http://schemas.microsoft.com/office/drawing/2014/main" val="3023153247"/>
                        </a:ext>
                      </a:extLst>
                    </a:gridCol>
                    <a:gridCol w="1143000">
                      <a:extLst>
                        <a:ext uri="{9D8B030D-6E8A-4147-A177-3AD203B41FA5}">
                          <a16:colId xmlns:a16="http://schemas.microsoft.com/office/drawing/2014/main" val="3334251625"/>
                        </a:ext>
                      </a:extLst>
                    </a:gridCol>
                    <a:gridCol w="3276600">
                      <a:extLst>
                        <a:ext uri="{9D8B030D-6E8A-4147-A177-3AD203B41FA5}">
                          <a16:colId xmlns:a16="http://schemas.microsoft.com/office/drawing/2014/main" val="1457091677"/>
                        </a:ext>
                      </a:extLst>
                    </a:gridCol>
                    <a:gridCol w="1522886">
                      <a:extLst>
                        <a:ext uri="{9D8B030D-6E8A-4147-A177-3AD203B41FA5}">
                          <a16:colId xmlns:a16="http://schemas.microsoft.com/office/drawing/2014/main" val="745468836"/>
                        </a:ext>
                      </a:extLst>
                    </a:gridCol>
                    <a:gridCol w="1645920">
                      <a:extLst>
                        <a:ext uri="{9D8B030D-6E8A-4147-A177-3AD203B41FA5}">
                          <a16:colId xmlns:a16="http://schemas.microsoft.com/office/drawing/2014/main" val="4648180"/>
                        </a:ext>
                      </a:extLst>
                    </a:gridCol>
                  </a:tblGrid>
                  <a:tr h="337015">
                    <a:tc gridSpan="5">
                      <a:txBody>
                        <a:bodyPr/>
                        <a:lstStyle/>
                        <a:p>
                          <a:pPr algn="ctr"/>
                          <a:r>
                            <a:rPr lang="en-US" dirty="0"/>
                            <a:t>Table 5.2.3 – Errors Produced by the Least Squares Model (cont.)</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664361816"/>
                      </a:ext>
                    </a:extLst>
                  </a:tr>
                  <a:tr h="589777">
                    <a:tc>
                      <a:txBody>
                        <a:bodyPr/>
                        <a:lstStyle/>
                        <a:p>
                          <a:pPr algn="ctr"/>
                          <a:r>
                            <a:rPr lang="en-US" b="1" dirty="0"/>
                            <a:t>Age </a:t>
                          </a:r>
                          <a14:m>
                            <m:oMath xmlns:m="http://schemas.openxmlformats.org/officeDocument/2006/math">
                              <m:r>
                                <a:rPr lang="en-US" b="1" i="1" dirty="0" smtClean="0">
                                  <a:latin typeface="Cambria Math" panose="02040503050406030204" pitchFamily="18" charset="0"/>
                                </a:rPr>
                                <m:t>𝒙</m:t>
                              </m:r>
                            </m:oMath>
                          </a14:m>
                          <a:endParaRPr lang="en-IN" b="1" dirty="0"/>
                        </a:p>
                      </a:txBody>
                      <a:tcPr/>
                    </a:tc>
                    <a:tc>
                      <a:txBody>
                        <a:bodyPr/>
                        <a:lstStyle/>
                        <a:p>
                          <a:pPr algn="ctr"/>
                          <a:r>
                            <a:rPr lang="en-IN" b="1" dirty="0"/>
                            <a:t>Asking Price </a:t>
                          </a:r>
                          <a14:m>
                            <m:oMath xmlns:m="http://schemas.openxmlformats.org/officeDocument/2006/math">
                              <m:r>
                                <a:rPr lang="en-IN" b="1" i="1" dirty="0" smtClean="0">
                                  <a:latin typeface="Cambria Math" panose="02040503050406030204" pitchFamily="18" charset="0"/>
                                </a:rPr>
                                <m:t>𝒚</m:t>
                              </m:r>
                            </m:oMath>
                          </a14:m>
                          <a:endParaRPr lang="en-IN" b="1" dirty="0"/>
                        </a:p>
                      </a:txBody>
                      <a:tcPr/>
                    </a:tc>
                    <a:tc>
                      <a:txBody>
                        <a:bodyPr/>
                        <a:lstStyle/>
                        <a:p>
                          <a:pPr algn="ctr"/>
                          <a:r>
                            <a:rPr lang="en-IN" b="1" dirty="0"/>
                            <a:t>Predicted </a:t>
                          </a:r>
                          <a14:m>
                            <m:oMath xmlns:m="http://schemas.openxmlformats.org/officeDocument/2006/math">
                              <m:r>
                                <a:rPr lang="en-IN" b="1" i="1" dirty="0" smtClean="0">
                                  <a:latin typeface="Cambria Math" panose="02040503050406030204" pitchFamily="18" charset="0"/>
                                </a:rPr>
                                <m:t>𝒚</m:t>
                              </m:r>
                            </m:oMath>
                          </a14:m>
                          <a:endParaRPr lang="en-IN" b="1" dirty="0"/>
                        </a:p>
                        <a:p>
                          <a:pPr algn="ctr"/>
                          <a14:m>
                            <m:oMathPara xmlns:m="http://schemas.openxmlformats.org/officeDocument/2006/math">
                              <m:oMathParaPr>
                                <m:jc m:val="centerGroup"/>
                              </m:oMathParaPr>
                              <m:oMath xmlns:m="http://schemas.openxmlformats.org/officeDocument/2006/math">
                                <m:acc>
                                  <m:accPr>
                                    <m:chr m:val="̂"/>
                                    <m:ctrlPr>
                                      <a:rPr lang="en-IN" b="1" i="1" smtClean="0">
                                        <a:latin typeface="Cambria Math" panose="02040503050406030204" pitchFamily="18" charset="0"/>
                                      </a:rPr>
                                    </m:ctrlPr>
                                  </m:accPr>
                                  <m:e>
                                    <m:r>
                                      <a:rPr lang="en-US" b="1" i="1" smtClean="0">
                                        <a:latin typeface="Cambria Math" panose="02040503050406030204" pitchFamily="18" charset="0"/>
                                      </a:rPr>
                                      <m:t>𝒚</m:t>
                                    </m:r>
                                  </m:e>
                                </m:acc>
                                <m:r>
                                  <a:rPr lang="en-US" b="1" i="1" smtClean="0">
                                    <a:latin typeface="Cambria Math" panose="02040503050406030204" pitchFamily="18" charset="0"/>
                                  </a:rPr>
                                  <m:t>=</m:t>
                                </m:r>
                                <m:r>
                                  <a:rPr lang="en-US" b="1" i="1" smtClean="0">
                                    <a:latin typeface="Cambria Math" panose="02040503050406030204" pitchFamily="18" charset="0"/>
                                  </a:rPr>
                                  <m:t>𝟒𝟕</m:t>
                                </m:r>
                                <m:r>
                                  <a:rPr lang="en-US" b="1" i="1" smtClean="0">
                                    <a:latin typeface="Cambria Math" panose="02040503050406030204" pitchFamily="18" charset="0"/>
                                  </a:rPr>
                                  <m:t>,</m:t>
                                </m:r>
                                <m:r>
                                  <a:rPr lang="en-US" b="1" i="1" smtClean="0">
                                    <a:latin typeface="Cambria Math" panose="02040503050406030204" pitchFamily="18" charset="0"/>
                                  </a:rPr>
                                  <m:t>𝟎𝟑𝟎</m:t>
                                </m:r>
                                <m:r>
                                  <a:rPr lang="en-US" b="1" i="1" smtClean="0">
                                    <a:latin typeface="Cambria Math" panose="02040503050406030204" pitchFamily="18" charset="0"/>
                                  </a:rPr>
                                  <m:t>.</m:t>
                                </m:r>
                                <m:r>
                                  <a:rPr lang="en-US" b="1" i="1" smtClean="0">
                                    <a:latin typeface="Cambria Math" panose="02040503050406030204" pitchFamily="18" charset="0"/>
                                  </a:rPr>
                                  <m:t>𝟖𝟑</m:t>
                                </m:r>
                                <m:r>
                                  <a:rPr lang="en-US" b="1" i="1" smtClean="0">
                                    <a:latin typeface="Cambria Math" panose="02040503050406030204" pitchFamily="18" charset="0"/>
                                  </a:rPr>
                                  <m:t> −</m:t>
                                </m:r>
                                <m:r>
                                  <a:rPr lang="en-US" b="1" i="1" smtClean="0">
                                    <a:latin typeface="Cambria Math" panose="02040503050406030204" pitchFamily="18" charset="0"/>
                                  </a:rPr>
                                  <m:t>𝟑</m:t>
                                </m:r>
                                <m:r>
                                  <a:rPr lang="en-US" b="1" i="1" smtClean="0">
                                    <a:latin typeface="Cambria Math" panose="02040503050406030204" pitchFamily="18" charset="0"/>
                                  </a:rPr>
                                  <m:t>,</m:t>
                                </m:r>
                                <m:r>
                                  <a:rPr lang="en-US" b="1" i="1" smtClean="0">
                                    <a:latin typeface="Cambria Math" panose="02040503050406030204" pitchFamily="18" charset="0"/>
                                  </a:rPr>
                                  <m:t>𝟖𝟒𝟔</m:t>
                                </m:r>
                                <m:r>
                                  <a:rPr lang="en-US" b="1" i="1" smtClean="0">
                                    <a:latin typeface="Cambria Math" panose="02040503050406030204" pitchFamily="18" charset="0"/>
                                  </a:rPr>
                                  <m:t>.</m:t>
                                </m:r>
                                <m:r>
                                  <a:rPr lang="en-US" b="1" i="1" smtClean="0">
                                    <a:latin typeface="Cambria Math" panose="02040503050406030204" pitchFamily="18" charset="0"/>
                                  </a:rPr>
                                  <m:t>𝟎𝟗</m:t>
                                </m:r>
                                <m:r>
                                  <a:rPr lang="en-US" b="1" i="1" smtClean="0">
                                    <a:latin typeface="Cambria Math" panose="02040503050406030204" pitchFamily="18" charset="0"/>
                                  </a:rPr>
                                  <m:t>𝒙</m:t>
                                </m:r>
                              </m:oMath>
                            </m:oMathPara>
                          </a14:m>
                          <a:endParaRPr lang="en-IN" b="1" dirty="0"/>
                        </a:p>
                      </a:txBody>
                      <a:tcPr/>
                    </a:tc>
                    <a:tc>
                      <a:txBody>
                        <a:bodyPr/>
                        <a:lstStyle/>
                        <a:p>
                          <a:pPr algn="ctr"/>
                          <a:r>
                            <a:rPr lang="en-US" b="1" dirty="0"/>
                            <a:t>Error = </a:t>
                          </a:r>
                          <a14:m>
                            <m:oMath xmlns:m="http://schemas.openxmlformats.org/officeDocument/2006/math">
                              <m:r>
                                <a:rPr lang="en-US" b="1" i="1" smtClean="0">
                                  <a:latin typeface="Cambria Math" panose="02040503050406030204" pitchFamily="18" charset="0"/>
                                </a:rPr>
                                <m:t>𝒚</m:t>
                              </m:r>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𝒚</m:t>
                                  </m:r>
                                </m:e>
                              </m:acc>
                            </m:oMath>
                          </a14:m>
                          <a:endParaRPr lang="en-IN" b="1" dirty="0"/>
                        </a:p>
                      </a:txBody>
                      <a:tcPr/>
                    </a:tc>
                    <a:tc>
                      <a:txBody>
                        <a:bodyPr/>
                        <a:lstStyle/>
                        <a:p>
                          <a:pPr algn="ctr"/>
                          <a:r>
                            <a:rPr lang="en-US" b="1" dirty="0"/>
                            <a:t>Error</a:t>
                          </a:r>
                          <a:r>
                            <a:rPr lang="en-US" b="1" baseline="30000" dirty="0"/>
                            <a:t>2</a:t>
                          </a:r>
                          <a:endParaRPr lang="en-IN" b="1" baseline="30000" dirty="0"/>
                        </a:p>
                      </a:txBody>
                      <a:tcPr/>
                    </a:tc>
                    <a:extLst>
                      <a:ext uri="{0D108BD9-81ED-4DB2-BD59-A6C34878D82A}">
                        <a16:rowId xmlns:a16="http://schemas.microsoft.com/office/drawing/2014/main" val="3229201465"/>
                      </a:ext>
                    </a:extLst>
                  </a:tr>
                  <a:tr h="337015">
                    <a:tc>
                      <a:txBody>
                        <a:bodyPr/>
                        <a:lstStyle/>
                        <a:p>
                          <a:pPr algn="ctr"/>
                          <a:r>
                            <a:rPr lang="en-US" dirty="0"/>
                            <a:t>3</a:t>
                          </a:r>
                          <a:endParaRPr lang="en-IN" dirty="0"/>
                        </a:p>
                      </a:txBody>
                      <a:tcPr/>
                    </a:tc>
                    <a:tc>
                      <a:txBody>
                        <a:bodyPr/>
                        <a:lstStyle/>
                        <a:p>
                          <a:pPr algn="ctr"/>
                          <a:r>
                            <a:rPr lang="en-IN" dirty="0"/>
                            <a:t>$35,955</a:t>
                          </a:r>
                        </a:p>
                      </a:txBody>
                      <a:tcPr/>
                    </a:tc>
                    <a:tc>
                      <a:txBody>
                        <a:bodyPr/>
                        <a:lstStyle/>
                        <a:p>
                          <a:pPr algn="ctr"/>
                          <a:r>
                            <a:rPr lang="en-IN" dirty="0"/>
                            <a:t>35,492.55</a:t>
                          </a:r>
                        </a:p>
                      </a:txBody>
                      <a:tcPr/>
                    </a:tc>
                    <a:tc>
                      <a:txBody>
                        <a:bodyPr/>
                        <a:lstStyle/>
                        <a:p>
                          <a:pPr algn="r"/>
                          <a:r>
                            <a:rPr lang="en-IN" dirty="0"/>
                            <a:t>462.45</a:t>
                          </a:r>
                        </a:p>
                      </a:txBody>
                      <a:tcPr/>
                    </a:tc>
                    <a:tc>
                      <a:txBody>
                        <a:bodyPr/>
                        <a:lstStyle/>
                        <a:p>
                          <a:pPr algn="r"/>
                          <a:r>
                            <a:rPr lang="en-IN" dirty="0"/>
                            <a:t>213857.57</a:t>
                          </a:r>
                        </a:p>
                      </a:txBody>
                      <a:tcPr/>
                    </a:tc>
                    <a:extLst>
                      <a:ext uri="{0D108BD9-81ED-4DB2-BD59-A6C34878D82A}">
                        <a16:rowId xmlns:a16="http://schemas.microsoft.com/office/drawing/2014/main" val="1883599842"/>
                      </a:ext>
                    </a:extLst>
                  </a:tr>
                  <a:tr h="337015">
                    <a:tc>
                      <a:txBody>
                        <a:bodyPr/>
                        <a:lstStyle/>
                        <a:p>
                          <a:pPr algn="ctr"/>
                          <a:r>
                            <a:rPr lang="en-US" dirty="0"/>
                            <a:t>4</a:t>
                          </a:r>
                          <a:endParaRPr lang="en-IN" dirty="0"/>
                        </a:p>
                      </a:txBody>
                      <a:tcPr/>
                    </a:tc>
                    <a:tc>
                      <a:txBody>
                        <a:bodyPr/>
                        <a:lstStyle/>
                        <a:p>
                          <a:pPr algn="ctr"/>
                          <a:r>
                            <a:rPr lang="en-IN" dirty="0"/>
                            <a:t>$28,997</a:t>
                          </a:r>
                        </a:p>
                      </a:txBody>
                      <a:tcPr/>
                    </a:tc>
                    <a:tc>
                      <a:txBody>
                        <a:bodyPr/>
                        <a:lstStyle/>
                        <a:p>
                          <a:pPr algn="ctr"/>
                          <a:r>
                            <a:rPr lang="en-IN" dirty="0"/>
                            <a:t>31,646.46</a:t>
                          </a:r>
                        </a:p>
                      </a:txBody>
                      <a:tcPr/>
                    </a:tc>
                    <a:tc>
                      <a:txBody>
                        <a:bodyPr/>
                        <a:lstStyle/>
                        <a:p>
                          <a:pPr algn="r"/>
                          <a:r>
                            <a:rPr lang="en-IN" dirty="0"/>
                            <a:t>−2,649.46</a:t>
                          </a:r>
                        </a:p>
                      </a:txBody>
                      <a:tcPr/>
                    </a:tc>
                    <a:tc>
                      <a:txBody>
                        <a:bodyPr/>
                        <a:lstStyle/>
                        <a:p>
                          <a:pPr algn="r"/>
                          <a:r>
                            <a:rPr lang="en-IN" dirty="0"/>
                            <a:t>7019641.08</a:t>
                          </a:r>
                        </a:p>
                      </a:txBody>
                      <a:tcPr/>
                    </a:tc>
                    <a:extLst>
                      <a:ext uri="{0D108BD9-81ED-4DB2-BD59-A6C34878D82A}">
                        <a16:rowId xmlns:a16="http://schemas.microsoft.com/office/drawing/2014/main" val="1851958542"/>
                      </a:ext>
                    </a:extLst>
                  </a:tr>
                  <a:tr h="337015">
                    <a:tc>
                      <a:txBody>
                        <a:bodyPr/>
                        <a:lstStyle/>
                        <a:p>
                          <a:pPr algn="ctr"/>
                          <a:r>
                            <a:rPr lang="en-US" dirty="0"/>
                            <a:t>4</a:t>
                          </a:r>
                          <a:endParaRPr lang="en-IN" dirty="0"/>
                        </a:p>
                      </a:txBody>
                      <a:tcPr/>
                    </a:tc>
                    <a:tc>
                      <a:txBody>
                        <a:bodyPr/>
                        <a:lstStyle/>
                        <a:p>
                          <a:pPr algn="ctr"/>
                          <a:r>
                            <a:rPr lang="en-IN" dirty="0"/>
                            <a:t>$29,850</a:t>
                          </a:r>
                        </a:p>
                      </a:txBody>
                      <a:tcPr/>
                    </a:tc>
                    <a:tc>
                      <a:txBody>
                        <a:bodyPr/>
                        <a:lstStyle/>
                        <a:p>
                          <a:pPr algn="ctr"/>
                          <a:r>
                            <a:rPr lang="en-IN" dirty="0"/>
                            <a:t>31,646.46</a:t>
                          </a:r>
                        </a:p>
                      </a:txBody>
                      <a:tcPr/>
                    </a:tc>
                    <a:tc>
                      <a:txBody>
                        <a:bodyPr/>
                        <a:lstStyle/>
                        <a:p>
                          <a:pPr algn="r"/>
                          <a:r>
                            <a:rPr lang="en-IN" dirty="0"/>
                            <a:t>−1,796.46</a:t>
                          </a:r>
                        </a:p>
                      </a:txBody>
                      <a:tcPr/>
                    </a:tc>
                    <a:tc>
                      <a:txBody>
                        <a:bodyPr/>
                        <a:lstStyle/>
                        <a:p>
                          <a:pPr algn="r"/>
                          <a:r>
                            <a:rPr lang="en-IN" dirty="0"/>
                            <a:t>3227270.42</a:t>
                          </a:r>
                        </a:p>
                      </a:txBody>
                      <a:tcPr/>
                    </a:tc>
                    <a:extLst>
                      <a:ext uri="{0D108BD9-81ED-4DB2-BD59-A6C34878D82A}">
                        <a16:rowId xmlns:a16="http://schemas.microsoft.com/office/drawing/2014/main" val="2584717779"/>
                      </a:ext>
                    </a:extLst>
                  </a:tr>
                  <a:tr h="337015">
                    <a:tc>
                      <a:txBody>
                        <a:bodyPr/>
                        <a:lstStyle/>
                        <a:p>
                          <a:pPr algn="ctr"/>
                          <a:r>
                            <a:rPr lang="en-US" dirty="0"/>
                            <a:t>5</a:t>
                          </a:r>
                          <a:endParaRPr lang="en-IN" dirty="0"/>
                        </a:p>
                      </a:txBody>
                      <a:tcPr/>
                    </a:tc>
                    <a:tc>
                      <a:txBody>
                        <a:bodyPr/>
                        <a:lstStyle/>
                        <a:p>
                          <a:pPr algn="ctr"/>
                          <a:r>
                            <a:rPr lang="en-IN" dirty="0"/>
                            <a:t>$24,750</a:t>
                          </a:r>
                        </a:p>
                      </a:txBody>
                      <a:tcPr/>
                    </a:tc>
                    <a:tc>
                      <a:txBody>
                        <a:bodyPr/>
                        <a:lstStyle/>
                        <a:p>
                          <a:pPr algn="ctr"/>
                          <a:r>
                            <a:rPr lang="en-IN" dirty="0"/>
                            <a:t>27,800.37</a:t>
                          </a:r>
                        </a:p>
                      </a:txBody>
                      <a:tcPr/>
                    </a:tc>
                    <a:tc>
                      <a:txBody>
                        <a:bodyPr/>
                        <a:lstStyle/>
                        <a:p>
                          <a:pPr algn="r"/>
                          <a:r>
                            <a:rPr lang="en-IN" dirty="0"/>
                            <a:t>−3,050.37</a:t>
                          </a:r>
                        </a:p>
                      </a:txBody>
                      <a:tcPr/>
                    </a:tc>
                    <a:tc>
                      <a:txBody>
                        <a:bodyPr/>
                        <a:lstStyle/>
                        <a:p>
                          <a:pPr algn="r"/>
                          <a:r>
                            <a:rPr lang="en-IN" dirty="0"/>
                            <a:t>9304747.50</a:t>
                          </a:r>
                        </a:p>
                      </a:txBody>
                      <a:tcPr/>
                    </a:tc>
                    <a:extLst>
                      <a:ext uri="{0D108BD9-81ED-4DB2-BD59-A6C34878D82A}">
                        <a16:rowId xmlns:a16="http://schemas.microsoft.com/office/drawing/2014/main" val="1370150195"/>
                      </a:ext>
                    </a:extLst>
                  </a:tr>
                  <a:tr h="337015">
                    <a:tc>
                      <a:txBody>
                        <a:bodyPr/>
                        <a:lstStyle/>
                        <a:p>
                          <a:pPr algn="ctr"/>
                          <a:r>
                            <a:rPr lang="en-US" dirty="0"/>
                            <a:t>5</a:t>
                          </a:r>
                          <a:endParaRPr lang="en-IN" dirty="0"/>
                        </a:p>
                      </a:txBody>
                      <a:tcPr/>
                    </a:tc>
                    <a:tc>
                      <a:txBody>
                        <a:bodyPr/>
                        <a:lstStyle/>
                        <a:p>
                          <a:pPr algn="ctr"/>
                          <a:r>
                            <a:rPr lang="en-IN" dirty="0"/>
                            <a:t>$27,799</a:t>
                          </a:r>
                        </a:p>
                      </a:txBody>
                      <a:tcPr/>
                    </a:tc>
                    <a:tc>
                      <a:txBody>
                        <a:bodyPr/>
                        <a:lstStyle/>
                        <a:p>
                          <a:pPr algn="ctr"/>
                          <a:r>
                            <a:rPr lang="en-IN" dirty="0"/>
                            <a:t>27,800.37</a:t>
                          </a:r>
                        </a:p>
                      </a:txBody>
                      <a:tcPr/>
                    </a:tc>
                    <a:tc>
                      <a:txBody>
                        <a:bodyPr/>
                        <a:lstStyle/>
                        <a:p>
                          <a:pPr algn="r"/>
                          <a:r>
                            <a:rPr lang="en-IN" dirty="0"/>
                            <a:t>−1.37</a:t>
                          </a:r>
                        </a:p>
                      </a:txBody>
                      <a:tcPr/>
                    </a:tc>
                    <a:tc>
                      <a:txBody>
                        <a:bodyPr/>
                        <a:lstStyle/>
                        <a:p>
                          <a:pPr algn="r"/>
                          <a:r>
                            <a:rPr lang="en-IN" dirty="0"/>
                            <a:t>1.87</a:t>
                          </a:r>
                        </a:p>
                      </a:txBody>
                      <a:tcPr/>
                    </a:tc>
                    <a:extLst>
                      <a:ext uri="{0D108BD9-81ED-4DB2-BD59-A6C34878D82A}">
                        <a16:rowId xmlns:a16="http://schemas.microsoft.com/office/drawing/2014/main" val="856684830"/>
                      </a:ext>
                    </a:extLst>
                  </a:tr>
                  <a:tr h="337015">
                    <a:tc>
                      <a:txBody>
                        <a:bodyPr/>
                        <a:lstStyle/>
                        <a:p>
                          <a:pPr algn="ctr"/>
                          <a:r>
                            <a:rPr lang="en-US" dirty="0"/>
                            <a:t>6</a:t>
                          </a:r>
                          <a:endParaRPr lang="en-IN" dirty="0"/>
                        </a:p>
                      </a:txBody>
                      <a:tcPr/>
                    </a:tc>
                    <a:tc>
                      <a:txBody>
                        <a:bodyPr/>
                        <a:lstStyle/>
                        <a:p>
                          <a:pPr algn="ctr"/>
                          <a:r>
                            <a:rPr lang="en-IN" dirty="0"/>
                            <a:t>$23,899</a:t>
                          </a:r>
                        </a:p>
                      </a:txBody>
                      <a:tcPr/>
                    </a:tc>
                    <a:tc>
                      <a:txBody>
                        <a:bodyPr/>
                        <a:lstStyle/>
                        <a:p>
                          <a:pPr algn="ctr"/>
                          <a:r>
                            <a:rPr lang="en-IN" dirty="0"/>
                            <a:t>23,954.28</a:t>
                          </a:r>
                        </a:p>
                      </a:txBody>
                      <a:tcPr/>
                    </a:tc>
                    <a:tc>
                      <a:txBody>
                        <a:bodyPr/>
                        <a:lstStyle/>
                        <a:p>
                          <a:pPr algn="r"/>
                          <a:r>
                            <a:rPr lang="en-IN" dirty="0"/>
                            <a:t>−55.28</a:t>
                          </a:r>
                        </a:p>
                      </a:txBody>
                      <a:tcPr/>
                    </a:tc>
                    <a:tc>
                      <a:txBody>
                        <a:bodyPr/>
                        <a:lstStyle/>
                        <a:p>
                          <a:pPr algn="r"/>
                          <a:r>
                            <a:rPr lang="en-IN" dirty="0"/>
                            <a:t>3055.47</a:t>
                          </a:r>
                        </a:p>
                      </a:txBody>
                      <a:tcPr/>
                    </a:tc>
                    <a:extLst>
                      <a:ext uri="{0D108BD9-81ED-4DB2-BD59-A6C34878D82A}">
                        <a16:rowId xmlns:a16="http://schemas.microsoft.com/office/drawing/2014/main" val="1934267535"/>
                      </a:ext>
                    </a:extLst>
                  </a:tr>
                  <a:tr h="337015">
                    <a:tc>
                      <a:txBody>
                        <a:bodyPr/>
                        <a:lstStyle/>
                        <a:p>
                          <a:pPr algn="ctr"/>
                          <a:r>
                            <a:rPr lang="en-US" dirty="0"/>
                            <a:t>6</a:t>
                          </a:r>
                          <a:endParaRPr lang="en-IN" dirty="0"/>
                        </a:p>
                      </a:txBody>
                      <a:tcPr/>
                    </a:tc>
                    <a:tc>
                      <a:txBody>
                        <a:bodyPr/>
                        <a:lstStyle/>
                        <a:p>
                          <a:pPr algn="ctr"/>
                          <a:r>
                            <a:rPr lang="en-IN" dirty="0"/>
                            <a:t>$27,500</a:t>
                          </a:r>
                        </a:p>
                      </a:txBody>
                      <a:tcPr/>
                    </a:tc>
                    <a:tc>
                      <a:txBody>
                        <a:bodyPr/>
                        <a:lstStyle/>
                        <a:p>
                          <a:pPr algn="ctr"/>
                          <a:r>
                            <a:rPr lang="en-IN" dirty="0"/>
                            <a:t>23,954.28</a:t>
                          </a:r>
                        </a:p>
                      </a:txBody>
                      <a:tcPr/>
                    </a:tc>
                    <a:tc>
                      <a:txBody>
                        <a:bodyPr/>
                        <a:lstStyle/>
                        <a:p>
                          <a:pPr algn="r"/>
                          <a:r>
                            <a:rPr lang="en-IN" dirty="0"/>
                            <a:t>3,545.72</a:t>
                          </a:r>
                        </a:p>
                      </a:txBody>
                      <a:tcPr/>
                    </a:tc>
                    <a:tc>
                      <a:txBody>
                        <a:bodyPr/>
                        <a:lstStyle/>
                        <a:p>
                          <a:pPr algn="r"/>
                          <a:r>
                            <a:rPr lang="en-IN" dirty="0"/>
                            <a:t>12572156.44</a:t>
                          </a:r>
                        </a:p>
                      </a:txBody>
                      <a:tcPr/>
                    </a:tc>
                    <a:extLst>
                      <a:ext uri="{0D108BD9-81ED-4DB2-BD59-A6C34878D82A}">
                        <a16:rowId xmlns:a16="http://schemas.microsoft.com/office/drawing/2014/main" val="3191600727"/>
                      </a:ext>
                    </a:extLst>
                  </a:tr>
                  <a:tr h="337015">
                    <a:tc>
                      <a:txBody>
                        <a:bodyPr/>
                        <a:lstStyle/>
                        <a:p>
                          <a:pPr algn="ctr"/>
                          <a:r>
                            <a:rPr lang="en-US" dirty="0"/>
                            <a:t>6</a:t>
                          </a:r>
                          <a:endParaRPr lang="en-IN" dirty="0"/>
                        </a:p>
                      </a:txBody>
                      <a:tcPr/>
                    </a:tc>
                    <a:tc>
                      <a:txBody>
                        <a:bodyPr/>
                        <a:lstStyle/>
                        <a:p>
                          <a:pPr algn="ctr"/>
                          <a:r>
                            <a:rPr lang="en-IN" dirty="0"/>
                            <a:t>$24,689</a:t>
                          </a:r>
                        </a:p>
                      </a:txBody>
                      <a:tcPr/>
                    </a:tc>
                    <a:tc>
                      <a:txBody>
                        <a:bodyPr/>
                        <a:lstStyle/>
                        <a:p>
                          <a:pPr algn="ctr"/>
                          <a:r>
                            <a:rPr lang="en-IN" dirty="0"/>
                            <a:t>23,954.28</a:t>
                          </a:r>
                        </a:p>
                      </a:txBody>
                      <a:tcPr/>
                    </a:tc>
                    <a:tc>
                      <a:txBody>
                        <a:bodyPr/>
                        <a:lstStyle/>
                        <a:p>
                          <a:pPr algn="r"/>
                          <a:r>
                            <a:rPr lang="en-IN" dirty="0"/>
                            <a:t>734.72</a:t>
                          </a:r>
                        </a:p>
                      </a:txBody>
                      <a:tcPr/>
                    </a:tc>
                    <a:tc>
                      <a:txBody>
                        <a:bodyPr/>
                        <a:lstStyle/>
                        <a:p>
                          <a:pPr algn="r"/>
                          <a:r>
                            <a:rPr lang="en-IN" dirty="0"/>
                            <a:t>539818.89</a:t>
                          </a:r>
                        </a:p>
                      </a:txBody>
                      <a:tcPr/>
                    </a:tc>
                    <a:extLst>
                      <a:ext uri="{0D108BD9-81ED-4DB2-BD59-A6C34878D82A}">
                        <a16:rowId xmlns:a16="http://schemas.microsoft.com/office/drawing/2014/main" val="578726094"/>
                      </a:ext>
                    </a:extLst>
                  </a:tr>
                  <a:tr h="949085">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r"/>
                          <a14:m>
                            <m:oMathPara xmlns:m="http://schemas.openxmlformats.org/officeDocument/2006/math">
                              <m:oMathParaPr>
                                <m:jc m:val="centerGroup"/>
                              </m:oMathParaPr>
                              <m:oMath xmlns:m="http://schemas.openxmlformats.org/officeDocument/2006/math">
                                <m:nary>
                                  <m:naryPr>
                                    <m:chr m:val="∑"/>
                                    <m:subHide m:val="on"/>
                                    <m:supHide m:val="on"/>
                                    <m:ctrlPr>
                                      <a:rPr lang="en-IN" i="1" smtClean="0">
                                        <a:latin typeface="Cambria Math" panose="02040503050406030204" pitchFamily="18" charset="0"/>
                                      </a:rPr>
                                    </m:ctrlPr>
                                  </m:naryPr>
                                  <m:sub/>
                                  <m:sup/>
                                  <m:e>
                                    <m:r>
                                      <m:rPr>
                                        <m:sty m:val="p"/>
                                      </m:rPr>
                                      <a:rPr lang="en-US" b="0" i="0" smtClean="0">
                                        <a:latin typeface="Cambria Math" panose="02040503050406030204" pitchFamily="18" charset="0"/>
                                      </a:rPr>
                                      <m:t>error</m:t>
                                    </m:r>
                                  </m:e>
                                </m:nary>
                                <m:r>
                                  <a:rPr lang="en-US" b="0" i="1" smtClean="0">
                                    <a:latin typeface="Cambria Math" panose="02040503050406030204" pitchFamily="18" charset="0"/>
                                  </a:rPr>
                                  <m:t>=0</m:t>
                                </m:r>
                              </m:oMath>
                            </m:oMathPara>
                          </a14:m>
                          <a:endParaRPr lang="en-IN" dirty="0"/>
                        </a:p>
                      </a:txBody>
                      <a:tcPr/>
                    </a:tc>
                    <a:tc>
                      <a:txBody>
                        <a:bodyPr/>
                        <a:lstStyle/>
                        <a:p>
                          <a:pPr algn="r"/>
                          <a14:m>
                            <m:oMathPara xmlns:m="http://schemas.openxmlformats.org/officeDocument/2006/math">
                              <m:oMathParaPr>
                                <m:jc m:val="centerGroup"/>
                              </m:oMathParaPr>
                              <m:oMath xmlns:m="http://schemas.openxmlformats.org/officeDocument/2006/math">
                                <m:nary>
                                  <m:naryPr>
                                    <m:chr m:val="∑"/>
                                    <m:subHide m:val="on"/>
                                    <m:supHide m:val="on"/>
                                    <m:ctrlPr>
                                      <a:rPr lang="en-IN" i="1" smtClean="0">
                                        <a:latin typeface="Cambria Math" panose="02040503050406030204" pitchFamily="18" charset="0"/>
                                      </a:rPr>
                                    </m:ctrlPr>
                                  </m:naryPr>
                                  <m:sub/>
                                  <m:sup/>
                                  <m:e>
                                    <m:r>
                                      <m:rPr>
                                        <m:sty m:val="p"/>
                                      </m:rPr>
                                      <a:rPr lang="en-US" b="0" i="0" smtClean="0">
                                        <a:latin typeface="Cambria Math" panose="02040503050406030204" pitchFamily="18" charset="0"/>
                                      </a:rPr>
                                      <m:t>error</m:t>
                                    </m:r>
                                    <m:r>
                                      <a:rPr lang="en-US" b="0" i="1" baseline="30000" smtClean="0">
                                        <a:latin typeface="Cambria Math" panose="02040503050406030204" pitchFamily="18" charset="0"/>
                                      </a:rPr>
                                      <m:t>2</m:t>
                                    </m:r>
                                  </m:e>
                                </m:nary>
                                <m:r>
                                  <a:rPr lang="en-US" b="0" i="1" smtClean="0">
                                    <a:latin typeface="Cambria Math" panose="02040503050406030204" pitchFamily="18" charset="0"/>
                                  </a:rPr>
                                  <m:t>=46753593.13</m:t>
                                </m:r>
                              </m:oMath>
                            </m:oMathPara>
                          </a14:m>
                          <a:endParaRPr lang="en-IN" dirty="0"/>
                        </a:p>
                      </a:txBody>
                      <a:tcPr/>
                    </a:tc>
                    <a:extLst>
                      <a:ext uri="{0D108BD9-81ED-4DB2-BD59-A6C34878D82A}">
                        <a16:rowId xmlns:a16="http://schemas.microsoft.com/office/drawing/2014/main" val="700278679"/>
                      </a:ext>
                    </a:extLst>
                  </a:tr>
                </a:tbl>
              </a:graphicData>
            </a:graphic>
          </p:graphicFrame>
        </mc:Choice>
        <mc:Fallback xmlns="">
          <p:graphicFrame>
            <p:nvGraphicFramePr>
              <p:cNvPr id="4" name="Table 3">
                <a:extLst>
                  <a:ext uri="{FF2B5EF4-FFF2-40B4-BE49-F238E27FC236}">
                    <a16:creationId xmlns:a16="http://schemas.microsoft.com/office/drawing/2014/main" id="{71E68B41-5E37-EAD3-5DA0-523055FAA673}"/>
                  </a:ext>
                </a:extLst>
              </p:cNvPr>
              <p:cNvGraphicFramePr>
                <a:graphicFrameLocks noGrp="1"/>
              </p:cNvGraphicFramePr>
              <p:nvPr>
                <p:extLst>
                  <p:ext uri="{D42A27DB-BD31-4B8C-83A1-F6EECF244321}">
                    <p14:modId xmlns:p14="http://schemas.microsoft.com/office/powerpoint/2010/main" val="69450680"/>
                  </p:ext>
                </p:extLst>
              </p:nvPr>
            </p:nvGraphicFramePr>
            <p:xfrm>
              <a:off x="457200" y="1045984"/>
              <a:ext cx="8229601" cy="4961954"/>
            </p:xfrm>
            <a:graphic>
              <a:graphicData uri="http://schemas.openxmlformats.org/drawingml/2006/table">
                <a:tbl>
                  <a:tblPr firstRow="1" bandRow="1">
                    <a:tableStyleId>{5C22544A-7EE6-4342-B048-85BDC9FD1C3A}</a:tableStyleId>
                  </a:tblPr>
                  <a:tblGrid>
                    <a:gridCol w="641195">
                      <a:extLst>
                        <a:ext uri="{9D8B030D-6E8A-4147-A177-3AD203B41FA5}">
                          <a16:colId xmlns:a16="http://schemas.microsoft.com/office/drawing/2014/main" val="3023153247"/>
                        </a:ext>
                      </a:extLst>
                    </a:gridCol>
                    <a:gridCol w="1143000">
                      <a:extLst>
                        <a:ext uri="{9D8B030D-6E8A-4147-A177-3AD203B41FA5}">
                          <a16:colId xmlns:a16="http://schemas.microsoft.com/office/drawing/2014/main" val="3334251625"/>
                        </a:ext>
                      </a:extLst>
                    </a:gridCol>
                    <a:gridCol w="3276600">
                      <a:extLst>
                        <a:ext uri="{9D8B030D-6E8A-4147-A177-3AD203B41FA5}">
                          <a16:colId xmlns:a16="http://schemas.microsoft.com/office/drawing/2014/main" val="1457091677"/>
                        </a:ext>
                      </a:extLst>
                    </a:gridCol>
                    <a:gridCol w="1522886">
                      <a:extLst>
                        <a:ext uri="{9D8B030D-6E8A-4147-A177-3AD203B41FA5}">
                          <a16:colId xmlns:a16="http://schemas.microsoft.com/office/drawing/2014/main" val="745468836"/>
                        </a:ext>
                      </a:extLst>
                    </a:gridCol>
                    <a:gridCol w="1645920">
                      <a:extLst>
                        <a:ext uri="{9D8B030D-6E8A-4147-A177-3AD203B41FA5}">
                          <a16:colId xmlns:a16="http://schemas.microsoft.com/office/drawing/2014/main" val="4648180"/>
                        </a:ext>
                      </a:extLst>
                    </a:gridCol>
                  </a:tblGrid>
                  <a:tr h="365760">
                    <a:tc gridSpan="5">
                      <a:txBody>
                        <a:bodyPr/>
                        <a:lstStyle/>
                        <a:p>
                          <a:pPr algn="ctr"/>
                          <a:r>
                            <a:rPr lang="en-US" dirty="0"/>
                            <a:t>Table 5.2.3 – Errors Produced by the Least Squares Model (cont.)</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664361816"/>
                      </a:ext>
                    </a:extLst>
                  </a:tr>
                  <a:tr h="640080">
                    <a:tc>
                      <a:txBody>
                        <a:bodyPr/>
                        <a:lstStyle/>
                        <a:p>
                          <a:endParaRPr lang="en-US"/>
                        </a:p>
                      </a:txBody>
                      <a:tcPr>
                        <a:blipFill>
                          <a:blip r:embed="rId2"/>
                          <a:stretch>
                            <a:fillRect l="-1905" t="-61905" r="-1190476" b="-620952"/>
                          </a:stretch>
                        </a:blipFill>
                      </a:tcPr>
                    </a:tc>
                    <a:tc>
                      <a:txBody>
                        <a:bodyPr/>
                        <a:lstStyle/>
                        <a:p>
                          <a:endParaRPr lang="en-US"/>
                        </a:p>
                      </a:txBody>
                      <a:tcPr>
                        <a:blipFill>
                          <a:blip r:embed="rId2"/>
                          <a:stretch>
                            <a:fillRect l="-56915" t="-61905" r="-564894" b="-620952"/>
                          </a:stretch>
                        </a:blipFill>
                      </a:tcPr>
                    </a:tc>
                    <a:tc>
                      <a:txBody>
                        <a:bodyPr/>
                        <a:lstStyle/>
                        <a:p>
                          <a:endParaRPr lang="en-US"/>
                        </a:p>
                      </a:txBody>
                      <a:tcPr>
                        <a:blipFill>
                          <a:blip r:embed="rId2"/>
                          <a:stretch>
                            <a:fillRect l="-54833" t="-61905" r="-97398" b="-620952"/>
                          </a:stretch>
                        </a:blipFill>
                      </a:tcPr>
                    </a:tc>
                    <a:tc>
                      <a:txBody>
                        <a:bodyPr/>
                        <a:lstStyle/>
                        <a:p>
                          <a:endParaRPr lang="en-US"/>
                        </a:p>
                      </a:txBody>
                      <a:tcPr>
                        <a:blipFill>
                          <a:blip r:embed="rId2"/>
                          <a:stretch>
                            <a:fillRect l="-333200" t="-61905" r="-109600" b="-620952"/>
                          </a:stretch>
                        </a:blipFill>
                      </a:tcPr>
                    </a:tc>
                    <a:tc>
                      <a:txBody>
                        <a:bodyPr/>
                        <a:lstStyle/>
                        <a:p>
                          <a:pPr algn="ctr"/>
                          <a:r>
                            <a:rPr lang="en-US" b="1" dirty="0"/>
                            <a:t>Error</a:t>
                          </a:r>
                          <a:r>
                            <a:rPr lang="en-US" b="1" baseline="30000" dirty="0"/>
                            <a:t>2</a:t>
                          </a:r>
                          <a:endParaRPr lang="en-IN" b="1" baseline="30000" dirty="0"/>
                        </a:p>
                      </a:txBody>
                      <a:tcPr/>
                    </a:tc>
                    <a:extLst>
                      <a:ext uri="{0D108BD9-81ED-4DB2-BD59-A6C34878D82A}">
                        <a16:rowId xmlns:a16="http://schemas.microsoft.com/office/drawing/2014/main" val="3229201465"/>
                      </a:ext>
                    </a:extLst>
                  </a:tr>
                  <a:tr h="365760">
                    <a:tc>
                      <a:txBody>
                        <a:bodyPr/>
                        <a:lstStyle/>
                        <a:p>
                          <a:pPr algn="ctr"/>
                          <a:r>
                            <a:rPr lang="en-US" dirty="0"/>
                            <a:t>3</a:t>
                          </a:r>
                          <a:endParaRPr lang="en-IN" dirty="0"/>
                        </a:p>
                      </a:txBody>
                      <a:tcPr/>
                    </a:tc>
                    <a:tc>
                      <a:txBody>
                        <a:bodyPr/>
                        <a:lstStyle/>
                        <a:p>
                          <a:pPr algn="ctr"/>
                          <a:r>
                            <a:rPr lang="en-IN" dirty="0"/>
                            <a:t>$35,955</a:t>
                          </a:r>
                        </a:p>
                      </a:txBody>
                      <a:tcPr/>
                    </a:tc>
                    <a:tc>
                      <a:txBody>
                        <a:bodyPr/>
                        <a:lstStyle/>
                        <a:p>
                          <a:pPr algn="ctr"/>
                          <a:r>
                            <a:rPr lang="en-IN" dirty="0"/>
                            <a:t>35,492.55</a:t>
                          </a:r>
                        </a:p>
                      </a:txBody>
                      <a:tcPr/>
                    </a:tc>
                    <a:tc>
                      <a:txBody>
                        <a:bodyPr/>
                        <a:lstStyle/>
                        <a:p>
                          <a:pPr algn="r"/>
                          <a:r>
                            <a:rPr lang="en-IN" dirty="0"/>
                            <a:t>462.45</a:t>
                          </a:r>
                        </a:p>
                      </a:txBody>
                      <a:tcPr/>
                    </a:tc>
                    <a:tc>
                      <a:txBody>
                        <a:bodyPr/>
                        <a:lstStyle/>
                        <a:p>
                          <a:pPr algn="r"/>
                          <a:r>
                            <a:rPr lang="en-IN" dirty="0"/>
                            <a:t>213857.57</a:t>
                          </a:r>
                        </a:p>
                      </a:txBody>
                      <a:tcPr/>
                    </a:tc>
                    <a:extLst>
                      <a:ext uri="{0D108BD9-81ED-4DB2-BD59-A6C34878D82A}">
                        <a16:rowId xmlns:a16="http://schemas.microsoft.com/office/drawing/2014/main" val="1883599842"/>
                      </a:ext>
                    </a:extLst>
                  </a:tr>
                  <a:tr h="365760">
                    <a:tc>
                      <a:txBody>
                        <a:bodyPr/>
                        <a:lstStyle/>
                        <a:p>
                          <a:pPr algn="ctr"/>
                          <a:r>
                            <a:rPr lang="en-US" dirty="0"/>
                            <a:t>4</a:t>
                          </a:r>
                          <a:endParaRPr lang="en-IN" dirty="0"/>
                        </a:p>
                      </a:txBody>
                      <a:tcPr/>
                    </a:tc>
                    <a:tc>
                      <a:txBody>
                        <a:bodyPr/>
                        <a:lstStyle/>
                        <a:p>
                          <a:pPr algn="ctr"/>
                          <a:r>
                            <a:rPr lang="en-IN" dirty="0"/>
                            <a:t>$28,997</a:t>
                          </a:r>
                        </a:p>
                      </a:txBody>
                      <a:tcPr/>
                    </a:tc>
                    <a:tc>
                      <a:txBody>
                        <a:bodyPr/>
                        <a:lstStyle/>
                        <a:p>
                          <a:pPr algn="ctr"/>
                          <a:r>
                            <a:rPr lang="en-IN" dirty="0"/>
                            <a:t>31,646.46</a:t>
                          </a:r>
                        </a:p>
                      </a:txBody>
                      <a:tcPr/>
                    </a:tc>
                    <a:tc>
                      <a:txBody>
                        <a:bodyPr/>
                        <a:lstStyle/>
                        <a:p>
                          <a:pPr algn="r"/>
                          <a:r>
                            <a:rPr lang="en-IN" dirty="0"/>
                            <a:t>−2,649.46</a:t>
                          </a:r>
                        </a:p>
                      </a:txBody>
                      <a:tcPr/>
                    </a:tc>
                    <a:tc>
                      <a:txBody>
                        <a:bodyPr/>
                        <a:lstStyle/>
                        <a:p>
                          <a:pPr algn="r"/>
                          <a:r>
                            <a:rPr lang="en-IN" dirty="0"/>
                            <a:t>7019641.08</a:t>
                          </a:r>
                        </a:p>
                      </a:txBody>
                      <a:tcPr/>
                    </a:tc>
                    <a:extLst>
                      <a:ext uri="{0D108BD9-81ED-4DB2-BD59-A6C34878D82A}">
                        <a16:rowId xmlns:a16="http://schemas.microsoft.com/office/drawing/2014/main" val="1851958542"/>
                      </a:ext>
                    </a:extLst>
                  </a:tr>
                  <a:tr h="365760">
                    <a:tc>
                      <a:txBody>
                        <a:bodyPr/>
                        <a:lstStyle/>
                        <a:p>
                          <a:pPr algn="ctr"/>
                          <a:r>
                            <a:rPr lang="en-US" dirty="0"/>
                            <a:t>4</a:t>
                          </a:r>
                          <a:endParaRPr lang="en-IN" dirty="0"/>
                        </a:p>
                      </a:txBody>
                      <a:tcPr/>
                    </a:tc>
                    <a:tc>
                      <a:txBody>
                        <a:bodyPr/>
                        <a:lstStyle/>
                        <a:p>
                          <a:pPr algn="ctr"/>
                          <a:r>
                            <a:rPr lang="en-IN" dirty="0"/>
                            <a:t>$29,850</a:t>
                          </a:r>
                        </a:p>
                      </a:txBody>
                      <a:tcPr/>
                    </a:tc>
                    <a:tc>
                      <a:txBody>
                        <a:bodyPr/>
                        <a:lstStyle/>
                        <a:p>
                          <a:pPr algn="ctr"/>
                          <a:r>
                            <a:rPr lang="en-IN" dirty="0"/>
                            <a:t>31,646.46</a:t>
                          </a:r>
                        </a:p>
                      </a:txBody>
                      <a:tcPr/>
                    </a:tc>
                    <a:tc>
                      <a:txBody>
                        <a:bodyPr/>
                        <a:lstStyle/>
                        <a:p>
                          <a:pPr algn="r"/>
                          <a:r>
                            <a:rPr lang="en-IN" dirty="0"/>
                            <a:t>−1,796.46</a:t>
                          </a:r>
                        </a:p>
                      </a:txBody>
                      <a:tcPr/>
                    </a:tc>
                    <a:tc>
                      <a:txBody>
                        <a:bodyPr/>
                        <a:lstStyle/>
                        <a:p>
                          <a:pPr algn="r"/>
                          <a:r>
                            <a:rPr lang="en-IN" dirty="0"/>
                            <a:t>3227270.42</a:t>
                          </a:r>
                        </a:p>
                      </a:txBody>
                      <a:tcPr/>
                    </a:tc>
                    <a:extLst>
                      <a:ext uri="{0D108BD9-81ED-4DB2-BD59-A6C34878D82A}">
                        <a16:rowId xmlns:a16="http://schemas.microsoft.com/office/drawing/2014/main" val="2584717779"/>
                      </a:ext>
                    </a:extLst>
                  </a:tr>
                  <a:tr h="365760">
                    <a:tc>
                      <a:txBody>
                        <a:bodyPr/>
                        <a:lstStyle/>
                        <a:p>
                          <a:pPr algn="ctr"/>
                          <a:r>
                            <a:rPr lang="en-US" dirty="0"/>
                            <a:t>5</a:t>
                          </a:r>
                          <a:endParaRPr lang="en-IN" dirty="0"/>
                        </a:p>
                      </a:txBody>
                      <a:tcPr/>
                    </a:tc>
                    <a:tc>
                      <a:txBody>
                        <a:bodyPr/>
                        <a:lstStyle/>
                        <a:p>
                          <a:pPr algn="ctr"/>
                          <a:r>
                            <a:rPr lang="en-IN" dirty="0"/>
                            <a:t>$24,750</a:t>
                          </a:r>
                        </a:p>
                      </a:txBody>
                      <a:tcPr/>
                    </a:tc>
                    <a:tc>
                      <a:txBody>
                        <a:bodyPr/>
                        <a:lstStyle/>
                        <a:p>
                          <a:pPr algn="ctr"/>
                          <a:r>
                            <a:rPr lang="en-IN" dirty="0"/>
                            <a:t>27,800.37</a:t>
                          </a:r>
                        </a:p>
                      </a:txBody>
                      <a:tcPr/>
                    </a:tc>
                    <a:tc>
                      <a:txBody>
                        <a:bodyPr/>
                        <a:lstStyle/>
                        <a:p>
                          <a:pPr algn="r"/>
                          <a:r>
                            <a:rPr lang="en-IN" dirty="0"/>
                            <a:t>−3,050.37</a:t>
                          </a:r>
                        </a:p>
                      </a:txBody>
                      <a:tcPr/>
                    </a:tc>
                    <a:tc>
                      <a:txBody>
                        <a:bodyPr/>
                        <a:lstStyle/>
                        <a:p>
                          <a:pPr algn="r"/>
                          <a:r>
                            <a:rPr lang="en-IN" dirty="0"/>
                            <a:t>9304747.50</a:t>
                          </a:r>
                        </a:p>
                      </a:txBody>
                      <a:tcPr/>
                    </a:tc>
                    <a:extLst>
                      <a:ext uri="{0D108BD9-81ED-4DB2-BD59-A6C34878D82A}">
                        <a16:rowId xmlns:a16="http://schemas.microsoft.com/office/drawing/2014/main" val="1370150195"/>
                      </a:ext>
                    </a:extLst>
                  </a:tr>
                  <a:tr h="365760">
                    <a:tc>
                      <a:txBody>
                        <a:bodyPr/>
                        <a:lstStyle/>
                        <a:p>
                          <a:pPr algn="ctr"/>
                          <a:r>
                            <a:rPr lang="en-US" dirty="0"/>
                            <a:t>5</a:t>
                          </a:r>
                          <a:endParaRPr lang="en-IN" dirty="0"/>
                        </a:p>
                      </a:txBody>
                      <a:tcPr/>
                    </a:tc>
                    <a:tc>
                      <a:txBody>
                        <a:bodyPr/>
                        <a:lstStyle/>
                        <a:p>
                          <a:pPr algn="ctr"/>
                          <a:r>
                            <a:rPr lang="en-IN" dirty="0"/>
                            <a:t>$27,799</a:t>
                          </a:r>
                        </a:p>
                      </a:txBody>
                      <a:tcPr/>
                    </a:tc>
                    <a:tc>
                      <a:txBody>
                        <a:bodyPr/>
                        <a:lstStyle/>
                        <a:p>
                          <a:pPr algn="ctr"/>
                          <a:r>
                            <a:rPr lang="en-IN" dirty="0"/>
                            <a:t>27,800.37</a:t>
                          </a:r>
                        </a:p>
                      </a:txBody>
                      <a:tcPr/>
                    </a:tc>
                    <a:tc>
                      <a:txBody>
                        <a:bodyPr/>
                        <a:lstStyle/>
                        <a:p>
                          <a:pPr algn="r"/>
                          <a:r>
                            <a:rPr lang="en-IN" dirty="0"/>
                            <a:t>−1.37</a:t>
                          </a:r>
                        </a:p>
                      </a:txBody>
                      <a:tcPr/>
                    </a:tc>
                    <a:tc>
                      <a:txBody>
                        <a:bodyPr/>
                        <a:lstStyle/>
                        <a:p>
                          <a:pPr algn="r"/>
                          <a:r>
                            <a:rPr lang="en-IN" dirty="0"/>
                            <a:t>1.87</a:t>
                          </a:r>
                        </a:p>
                      </a:txBody>
                      <a:tcPr/>
                    </a:tc>
                    <a:extLst>
                      <a:ext uri="{0D108BD9-81ED-4DB2-BD59-A6C34878D82A}">
                        <a16:rowId xmlns:a16="http://schemas.microsoft.com/office/drawing/2014/main" val="856684830"/>
                      </a:ext>
                    </a:extLst>
                  </a:tr>
                  <a:tr h="365760">
                    <a:tc>
                      <a:txBody>
                        <a:bodyPr/>
                        <a:lstStyle/>
                        <a:p>
                          <a:pPr algn="ctr"/>
                          <a:r>
                            <a:rPr lang="en-US" dirty="0"/>
                            <a:t>6</a:t>
                          </a:r>
                          <a:endParaRPr lang="en-IN" dirty="0"/>
                        </a:p>
                      </a:txBody>
                      <a:tcPr/>
                    </a:tc>
                    <a:tc>
                      <a:txBody>
                        <a:bodyPr/>
                        <a:lstStyle/>
                        <a:p>
                          <a:pPr algn="ctr"/>
                          <a:r>
                            <a:rPr lang="en-IN" dirty="0"/>
                            <a:t>$23,899</a:t>
                          </a:r>
                        </a:p>
                      </a:txBody>
                      <a:tcPr/>
                    </a:tc>
                    <a:tc>
                      <a:txBody>
                        <a:bodyPr/>
                        <a:lstStyle/>
                        <a:p>
                          <a:pPr algn="ctr"/>
                          <a:r>
                            <a:rPr lang="en-IN" dirty="0"/>
                            <a:t>23,954.28</a:t>
                          </a:r>
                        </a:p>
                      </a:txBody>
                      <a:tcPr/>
                    </a:tc>
                    <a:tc>
                      <a:txBody>
                        <a:bodyPr/>
                        <a:lstStyle/>
                        <a:p>
                          <a:pPr algn="r"/>
                          <a:r>
                            <a:rPr lang="en-IN" dirty="0"/>
                            <a:t>−55.28</a:t>
                          </a:r>
                        </a:p>
                      </a:txBody>
                      <a:tcPr/>
                    </a:tc>
                    <a:tc>
                      <a:txBody>
                        <a:bodyPr/>
                        <a:lstStyle/>
                        <a:p>
                          <a:pPr algn="r"/>
                          <a:r>
                            <a:rPr lang="en-IN" dirty="0"/>
                            <a:t>3055.47</a:t>
                          </a:r>
                        </a:p>
                      </a:txBody>
                      <a:tcPr/>
                    </a:tc>
                    <a:extLst>
                      <a:ext uri="{0D108BD9-81ED-4DB2-BD59-A6C34878D82A}">
                        <a16:rowId xmlns:a16="http://schemas.microsoft.com/office/drawing/2014/main" val="1934267535"/>
                      </a:ext>
                    </a:extLst>
                  </a:tr>
                  <a:tr h="365760">
                    <a:tc>
                      <a:txBody>
                        <a:bodyPr/>
                        <a:lstStyle/>
                        <a:p>
                          <a:pPr algn="ctr"/>
                          <a:r>
                            <a:rPr lang="en-US" dirty="0"/>
                            <a:t>6</a:t>
                          </a:r>
                          <a:endParaRPr lang="en-IN" dirty="0"/>
                        </a:p>
                      </a:txBody>
                      <a:tcPr/>
                    </a:tc>
                    <a:tc>
                      <a:txBody>
                        <a:bodyPr/>
                        <a:lstStyle/>
                        <a:p>
                          <a:pPr algn="ctr"/>
                          <a:r>
                            <a:rPr lang="en-IN" dirty="0"/>
                            <a:t>$27,500</a:t>
                          </a:r>
                        </a:p>
                      </a:txBody>
                      <a:tcPr/>
                    </a:tc>
                    <a:tc>
                      <a:txBody>
                        <a:bodyPr/>
                        <a:lstStyle/>
                        <a:p>
                          <a:pPr algn="ctr"/>
                          <a:r>
                            <a:rPr lang="en-IN" dirty="0"/>
                            <a:t>23,954.28</a:t>
                          </a:r>
                        </a:p>
                      </a:txBody>
                      <a:tcPr/>
                    </a:tc>
                    <a:tc>
                      <a:txBody>
                        <a:bodyPr/>
                        <a:lstStyle/>
                        <a:p>
                          <a:pPr algn="r"/>
                          <a:r>
                            <a:rPr lang="en-IN" dirty="0"/>
                            <a:t>3,545.72</a:t>
                          </a:r>
                        </a:p>
                      </a:txBody>
                      <a:tcPr/>
                    </a:tc>
                    <a:tc>
                      <a:txBody>
                        <a:bodyPr/>
                        <a:lstStyle/>
                        <a:p>
                          <a:pPr algn="r"/>
                          <a:r>
                            <a:rPr lang="en-IN" dirty="0"/>
                            <a:t>12572156.44</a:t>
                          </a:r>
                        </a:p>
                      </a:txBody>
                      <a:tcPr/>
                    </a:tc>
                    <a:extLst>
                      <a:ext uri="{0D108BD9-81ED-4DB2-BD59-A6C34878D82A}">
                        <a16:rowId xmlns:a16="http://schemas.microsoft.com/office/drawing/2014/main" val="3191600727"/>
                      </a:ext>
                    </a:extLst>
                  </a:tr>
                  <a:tr h="365760">
                    <a:tc>
                      <a:txBody>
                        <a:bodyPr/>
                        <a:lstStyle/>
                        <a:p>
                          <a:pPr algn="ctr"/>
                          <a:r>
                            <a:rPr lang="en-US" dirty="0"/>
                            <a:t>6</a:t>
                          </a:r>
                          <a:endParaRPr lang="en-IN" dirty="0"/>
                        </a:p>
                      </a:txBody>
                      <a:tcPr/>
                    </a:tc>
                    <a:tc>
                      <a:txBody>
                        <a:bodyPr/>
                        <a:lstStyle/>
                        <a:p>
                          <a:pPr algn="ctr"/>
                          <a:r>
                            <a:rPr lang="en-IN" dirty="0"/>
                            <a:t>$24,689</a:t>
                          </a:r>
                        </a:p>
                      </a:txBody>
                      <a:tcPr/>
                    </a:tc>
                    <a:tc>
                      <a:txBody>
                        <a:bodyPr/>
                        <a:lstStyle/>
                        <a:p>
                          <a:pPr algn="ctr"/>
                          <a:r>
                            <a:rPr lang="en-IN" dirty="0"/>
                            <a:t>23,954.28</a:t>
                          </a:r>
                        </a:p>
                      </a:txBody>
                      <a:tcPr/>
                    </a:tc>
                    <a:tc>
                      <a:txBody>
                        <a:bodyPr/>
                        <a:lstStyle/>
                        <a:p>
                          <a:pPr algn="r"/>
                          <a:r>
                            <a:rPr lang="en-IN" dirty="0"/>
                            <a:t>734.72</a:t>
                          </a:r>
                        </a:p>
                      </a:txBody>
                      <a:tcPr/>
                    </a:tc>
                    <a:tc>
                      <a:txBody>
                        <a:bodyPr/>
                        <a:lstStyle/>
                        <a:p>
                          <a:pPr algn="r"/>
                          <a:r>
                            <a:rPr lang="en-IN" dirty="0"/>
                            <a:t>539818.89</a:t>
                          </a:r>
                        </a:p>
                      </a:txBody>
                      <a:tcPr/>
                    </a:tc>
                    <a:extLst>
                      <a:ext uri="{0D108BD9-81ED-4DB2-BD59-A6C34878D82A}">
                        <a16:rowId xmlns:a16="http://schemas.microsoft.com/office/drawing/2014/main" val="578726094"/>
                      </a:ext>
                    </a:extLst>
                  </a:tr>
                  <a:tr h="1030034">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endParaRPr lang="en-US"/>
                        </a:p>
                      </a:txBody>
                      <a:tcPr>
                        <a:blipFill>
                          <a:blip r:embed="rId2"/>
                          <a:stretch>
                            <a:fillRect l="-333200" t="-385207" r="-109600" b="-1183"/>
                          </a:stretch>
                        </a:blipFill>
                      </a:tcPr>
                    </a:tc>
                    <a:tc>
                      <a:txBody>
                        <a:bodyPr/>
                        <a:lstStyle/>
                        <a:p>
                          <a:endParaRPr lang="en-US"/>
                        </a:p>
                      </a:txBody>
                      <a:tcPr>
                        <a:blipFill>
                          <a:blip r:embed="rId2"/>
                          <a:stretch>
                            <a:fillRect l="-401111" t="-385207" r="-1481" b="-1183"/>
                          </a:stretch>
                        </a:blipFill>
                      </a:tcPr>
                    </a:tc>
                    <a:extLst>
                      <a:ext uri="{0D108BD9-81ED-4DB2-BD59-A6C34878D82A}">
                        <a16:rowId xmlns:a16="http://schemas.microsoft.com/office/drawing/2014/main" val="700278679"/>
                      </a:ext>
                    </a:extLst>
                  </a:tr>
                </a:tbl>
              </a:graphicData>
            </a:graphic>
          </p:graphicFrame>
        </mc:Fallback>
      </mc:AlternateContent>
    </p:spTree>
    <p:extLst>
      <p:ext uri="{BB962C8B-B14F-4D97-AF65-F5344CB8AC3E}">
        <p14:creationId xmlns:p14="http://schemas.microsoft.com/office/powerpoint/2010/main" val="4184197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a Linear Relationship (cont.)</a:t>
            </a:r>
          </a:p>
        </p:txBody>
      </p:sp>
      <p:sp>
        <p:nvSpPr>
          <p:cNvPr id="3" name="Content Placeholder 2"/>
          <p:cNvSpPr>
            <a:spLocks noGrp="1"/>
          </p:cNvSpPr>
          <p:nvPr>
            <p:ph idx="1"/>
          </p:nvPr>
        </p:nvSpPr>
        <p:spPr/>
        <p:txBody>
          <a:bodyPr/>
          <a:lstStyle/>
          <a:p>
            <a:r>
              <a:rPr lang="en-US" dirty="0"/>
              <a:t>As you can see, in the building of a linear model, there is potential for a great deal of calculation. It is really important to learn to use some type of statistical analysis package or spreadsheet to compute the least squares coefficients as well as related statistics and diagnostic measures. These packages will compute a wealth of other summary and diagnostic measures concerning the estimated model.</a:t>
            </a:r>
          </a:p>
        </p:txBody>
      </p:sp>
    </p:spTree>
    <p:extLst>
      <p:ext uri="{BB962C8B-B14F-4D97-AF65-F5344CB8AC3E}">
        <p14:creationId xmlns:p14="http://schemas.microsoft.com/office/powerpoint/2010/main" val="718462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the Regression Equation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 information is conveyed about the price of a Jeep Cherokee Limited from the resulting linear regression model?</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𝐸𝑠𝑡𝑖𝑚𝑎𝑡𝑒𝑑</m:t>
                      </m:r>
                      <m:r>
                        <a:rPr lang="en-US" b="0" i="1" smtClean="0">
                          <a:latin typeface="Cambria Math" panose="02040503050406030204" pitchFamily="18" charset="0"/>
                        </a:rPr>
                        <m:t> </m:t>
                      </m:r>
                      <m:r>
                        <a:rPr lang="en-US" b="0" i="1" smtClean="0">
                          <a:latin typeface="Cambria Math" panose="02040503050406030204" pitchFamily="18" charset="0"/>
                        </a:rPr>
                        <m:t>𝐴𝑠𝑘𝑖𝑛𝑔</m:t>
                      </m:r>
                      <m:r>
                        <a:rPr lang="en-US" b="0" i="1" smtClean="0">
                          <a:latin typeface="Cambria Math" panose="02040503050406030204" pitchFamily="18" charset="0"/>
                        </a:rPr>
                        <m:t> </m:t>
                      </m:r>
                      <m:r>
                        <a:rPr lang="en-US" b="0" i="1" smtClean="0">
                          <a:latin typeface="Cambria Math" panose="02040503050406030204" pitchFamily="18" charset="0"/>
                        </a:rPr>
                        <m:t>𝑃𝑟𝑖𝑐𝑒</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=$47,030.83−$3,846.09</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=$47,030.83 </m:t>
                      </m:r>
                    </m:oMath>
                  </m:oMathPara>
                </a14:m>
                <a:endParaRPr lang="en-US" dirty="0"/>
              </a:p>
              <a:p>
                <a:r>
                  <a:rPr lang="en-US" dirty="0"/>
                  <a:t>The value of </a:t>
                </a:r>
                <a14:m>
                  <m:oMath xmlns:m="http://schemas.openxmlformats.org/officeDocument/2006/math">
                    <m:r>
                      <a:rPr lang="en-US" i="1" dirty="0" smtClean="0">
                        <a:latin typeface="Cambria Math" panose="02040503050406030204" pitchFamily="18" charset="0"/>
                      </a:rPr>
                      <m:t>𝑏</m:t>
                    </m:r>
                    <m:r>
                      <a:rPr lang="en-US" i="1" baseline="-25000" dirty="0" smtClean="0">
                        <a:latin typeface="Cambria Math" panose="02040503050406030204" pitchFamily="18" charset="0"/>
                      </a:rPr>
                      <m:t>0</m:t>
                    </m:r>
                  </m:oMath>
                </a14:m>
                <a:r>
                  <a:rPr lang="en-US" dirty="0"/>
                  <a:t> represents the average value of the dependent variable when the independent variable has the value of zero. The resulting price of a new Jeep Cherokee Limited is predicted to be $47,030.83, which equals the value of the intercept coefficient.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778" b="-800"/>
                </a:stretch>
              </a:blipFill>
            </p:spPr>
            <p:txBody>
              <a:bodyPr/>
              <a:lstStyle/>
              <a:p>
                <a:r>
                  <a:rPr lang="en-IN">
                    <a:noFill/>
                  </a:rPr>
                  <a:t> </a:t>
                </a:r>
              </a:p>
            </p:txBody>
          </p:sp>
        </mc:Fallback>
      </mc:AlternateContent>
    </p:spTree>
    <p:extLst>
      <p:ext uri="{BB962C8B-B14F-4D97-AF65-F5344CB8AC3E}">
        <p14:creationId xmlns:p14="http://schemas.microsoft.com/office/powerpoint/2010/main" val="89096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Building a Model (cont.)</a:t>
            </a:r>
          </a:p>
        </p:txBody>
      </p:sp>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lstStyle/>
          <a:p>
            <a:r>
              <a:rPr lang="en-US" dirty="0"/>
              <a:t>Chapter 14 discusses the development of more complex models that can incorporate additional independent variables, account for more intricate relationships, and provide a more comprehensive understanding of the data.</a:t>
            </a:r>
          </a:p>
          <a:p>
            <a:r>
              <a:rPr lang="en-US" dirty="0"/>
              <a:t>In the following sections we will look at ways of measuring the degree of a linear relationship between two variables, as well as estimating the parameters (slope and intercept) of a line for a specific set of data.</a:t>
            </a:r>
          </a:p>
        </p:txBody>
      </p:sp>
    </p:spTree>
    <p:extLst>
      <p:ext uri="{BB962C8B-B14F-4D97-AF65-F5344CB8AC3E}">
        <p14:creationId xmlns:p14="http://schemas.microsoft.com/office/powerpoint/2010/main" val="3040915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the Regression Equation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this particular scenario, the value of </a:t>
                </a:r>
                <a14:m>
                  <m:oMath xmlns:m="http://schemas.openxmlformats.org/officeDocument/2006/math">
                    <m:r>
                      <a:rPr lang="en-US" i="1" dirty="0" smtClean="0">
                        <a:latin typeface="Cambria Math" panose="02040503050406030204" pitchFamily="18" charset="0"/>
                      </a:rPr>
                      <m:t>𝑏</m:t>
                    </m:r>
                    <m:r>
                      <a:rPr lang="en-US" i="1" baseline="-25000" dirty="0" smtClean="0">
                        <a:latin typeface="Cambria Math" panose="02040503050406030204" pitchFamily="18" charset="0"/>
                      </a:rPr>
                      <m:t>0</m:t>
                    </m:r>
                  </m:oMath>
                </a14:m>
                <a:r>
                  <a:rPr lang="en-US" dirty="0"/>
                  <a:t> does have a reasonable real-world interpretation which is not always the case for every regression model.</a:t>
                </a:r>
              </a:p>
              <a:p>
                <a:r>
                  <a:rPr lang="en-US" dirty="0"/>
                  <a:t>The coefficient, </a:t>
                </a:r>
                <a14:m>
                  <m:oMath xmlns:m="http://schemas.openxmlformats.org/officeDocument/2006/math">
                    <m:r>
                      <a:rPr lang="en-US" i="1" dirty="0" smtClean="0">
                        <a:latin typeface="Cambria Math" panose="02040503050406030204" pitchFamily="18" charset="0"/>
                      </a:rPr>
                      <m:t>𝑏</m:t>
                    </m:r>
                    <m:r>
                      <a:rPr lang="en-US" i="1" baseline="-25000" dirty="0" smtClean="0">
                        <a:latin typeface="Cambria Math" panose="02040503050406030204" pitchFamily="18" charset="0"/>
                      </a:rPr>
                      <m:t>1</m:t>
                    </m:r>
                  </m:oMath>
                </a14:m>
                <a:r>
                  <a:rPr lang="en-US" dirty="0"/>
                  <a:t>, is the estimated slope of the line, or rate of change in the linear model. In general, the slope is the change in the predicted dependent variable for a one unit change in the independent variable.</a:t>
                </a:r>
              </a:p>
              <a:p>
                <a:r>
                  <a:rPr lang="en-US" dirty="0"/>
                  <a:t>For this particular scenario, the slope coefficient value represent the rate of change in the price of the Jeep Cherokee Limited for a one year increase in age.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704" b="-2933"/>
                </a:stretch>
              </a:blipFill>
            </p:spPr>
            <p:txBody>
              <a:bodyPr/>
              <a:lstStyle/>
              <a:p>
                <a:r>
                  <a:rPr lang="en-IN">
                    <a:noFill/>
                  </a:rPr>
                  <a:t> </a:t>
                </a:r>
              </a:p>
            </p:txBody>
          </p:sp>
        </mc:Fallback>
      </mc:AlternateContent>
    </p:spTree>
    <p:extLst>
      <p:ext uri="{BB962C8B-B14F-4D97-AF65-F5344CB8AC3E}">
        <p14:creationId xmlns:p14="http://schemas.microsoft.com/office/powerpoint/2010/main" val="3442424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the Regression Equation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Therefore, the rate of change represented by the slope coefficient is in dollars per year, using the measurement units for each variable respectively. Since the prices are decreasing as the age of the car increases, the slope is a negative value, </a:t>
                </a:r>
                <a14:m>
                  <m:oMath xmlns:m="http://schemas.openxmlformats.org/officeDocument/2006/math">
                    <m:r>
                      <a:rPr lang="en-US" i="1" dirty="0" smtClean="0">
                        <a:latin typeface="Cambria Math" panose="02040503050406030204" pitchFamily="18" charset="0"/>
                      </a:rPr>
                      <m:t>𝑏</m:t>
                    </m:r>
                    <m:r>
                      <a:rPr lang="en-US" i="1" baseline="-25000" dirty="0" smtClean="0">
                        <a:latin typeface="Cambria Math" panose="02040503050406030204" pitchFamily="18" charset="0"/>
                      </a:rPr>
                      <m:t>1</m:t>
                    </m:r>
                    <m:r>
                      <a:rPr lang="en-US" i="1" dirty="0">
                        <a:latin typeface="Cambria Math" panose="02040503050406030204" pitchFamily="18" charset="0"/>
                      </a:rPr>
                      <m:t>&lt; 0</m:t>
                    </m:r>
                  </m:oMath>
                </a14:m>
                <a:r>
                  <a:rPr lang="en-US" dirty="0"/>
                  <a:t>. Our interpretation of </a:t>
                </a:r>
                <a14:m>
                  <m:oMath xmlns:m="http://schemas.openxmlformats.org/officeDocument/2006/math">
                    <m:r>
                      <a:rPr lang="en-US" i="1" dirty="0" smtClean="0">
                        <a:latin typeface="Cambria Math" panose="02040503050406030204" pitchFamily="18" charset="0"/>
                      </a:rPr>
                      <m:t>𝑏</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a:latin typeface="Cambria Math" panose="02040503050406030204" pitchFamily="18" charset="0"/>
                      </a:rPr>
                      <m:t>3846.09 </m:t>
                    </m:r>
                  </m:oMath>
                </a14:m>
                <a:r>
                  <a:rPr lang="en-US" dirty="0"/>
                  <a:t>is that for every additional year in </a:t>
                </a:r>
                <a:r>
                  <a:rPr lang="en-US" i="1" dirty="0"/>
                  <a:t>Age</a:t>
                </a:r>
                <a:r>
                  <a:rPr lang="en-US" dirty="0"/>
                  <a:t>, the </a:t>
                </a:r>
                <a:r>
                  <a:rPr lang="en-US" i="1" dirty="0"/>
                  <a:t>Asking Price </a:t>
                </a:r>
                <a:r>
                  <a:rPr lang="en-US" dirty="0"/>
                  <a:t>of the car declines by $3,846.09.</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000"/>
                </a:stretch>
              </a:blipFill>
            </p:spPr>
            <p:txBody>
              <a:bodyPr/>
              <a:lstStyle/>
              <a:p>
                <a:r>
                  <a:rPr lang="en-IN">
                    <a:noFill/>
                  </a:rPr>
                  <a:t> </a:t>
                </a:r>
              </a:p>
            </p:txBody>
          </p:sp>
        </mc:Fallback>
      </mc:AlternateContent>
    </p:spTree>
    <p:extLst>
      <p:ext uri="{BB962C8B-B14F-4D97-AF65-F5344CB8AC3E}">
        <p14:creationId xmlns:p14="http://schemas.microsoft.com/office/powerpoint/2010/main" val="1000258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Interpretation </a:t>
            </a:r>
            <a:r>
              <a:rPr lang="en-US" dirty="0"/>
              <a:t>of </a:t>
            </a:r>
            <a:r>
              <a:rPr lang="en-US" i="1" dirty="0"/>
              <a:t>b</a:t>
            </a:r>
            <a:r>
              <a:rPr lang="en-US" i="1" baseline="-25000" dirty="0"/>
              <a:t>0</a:t>
            </a:r>
            <a:r>
              <a:rPr lang="en-US" i="1" dirty="0"/>
              <a:t> </a:t>
            </a:r>
            <a:r>
              <a:rPr lang="en-US" dirty="0"/>
              <a:t>and </a:t>
            </a:r>
            <a:r>
              <a:rPr lang="en-US" i="1" dirty="0"/>
              <a:t>b</a:t>
            </a:r>
            <a:r>
              <a:rPr lang="en-US" baseline="-25000" dirty="0"/>
              <a:t>1</a:t>
            </a:r>
            <a:r>
              <a:rPr lang="en-US" dirty="0"/>
              <a:t> </a:t>
            </a:r>
          </a:p>
        </p:txBody>
      </p:sp>
      <p:sp>
        <p:nvSpPr>
          <p:cNvPr id="4"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r>
              <a:rPr lang="en-US" dirty="0">
                <a:solidFill>
                  <a:srgbClr val="000000"/>
                </a:solidFill>
              </a:rPr>
              <a:t>The intercept coefficient, </a:t>
            </a:r>
            <a:r>
              <a:rPr lang="en-US" i="1" dirty="0">
                <a:solidFill>
                  <a:srgbClr val="000000"/>
                </a:solidFill>
              </a:rPr>
              <a:t>b</a:t>
            </a:r>
            <a:r>
              <a:rPr lang="en-US" baseline="-25000" dirty="0">
                <a:solidFill>
                  <a:srgbClr val="000000"/>
                </a:solidFill>
              </a:rPr>
              <a:t>0</a:t>
            </a:r>
            <a:r>
              <a:rPr lang="en-US" dirty="0">
                <a:solidFill>
                  <a:srgbClr val="000000"/>
                </a:solidFill>
              </a:rPr>
              <a:t>, is the average value of the dependent variable, </a:t>
            </a:r>
            <a:r>
              <a:rPr lang="en-US" i="1" dirty="0">
                <a:solidFill>
                  <a:srgbClr val="000000"/>
                </a:solidFill>
              </a:rPr>
              <a:t>y</a:t>
            </a:r>
            <a:r>
              <a:rPr lang="en-US" dirty="0">
                <a:solidFill>
                  <a:srgbClr val="000000"/>
                </a:solidFill>
              </a:rPr>
              <a:t>, when the independent variable, </a:t>
            </a:r>
            <a:r>
              <a:rPr lang="en-US" i="1" dirty="0">
                <a:solidFill>
                  <a:srgbClr val="000000"/>
                </a:solidFill>
              </a:rPr>
              <a:t>x</a:t>
            </a:r>
            <a:r>
              <a:rPr lang="en-US" dirty="0">
                <a:solidFill>
                  <a:srgbClr val="000000"/>
                </a:solidFill>
              </a:rPr>
              <a:t>, is equal to zero. </a:t>
            </a:r>
          </a:p>
          <a:p>
            <a:r>
              <a:rPr lang="en-US" dirty="0">
                <a:solidFill>
                  <a:srgbClr val="000000"/>
                </a:solidFill>
              </a:rPr>
              <a:t>The slope coefficient, </a:t>
            </a:r>
            <a:r>
              <a:rPr lang="en-US" i="1" dirty="0">
                <a:solidFill>
                  <a:srgbClr val="000000"/>
                </a:solidFill>
              </a:rPr>
              <a:t>b</a:t>
            </a:r>
            <a:r>
              <a:rPr lang="en-US" baseline="-25000" dirty="0">
                <a:solidFill>
                  <a:srgbClr val="000000"/>
                </a:solidFill>
              </a:rPr>
              <a:t>1</a:t>
            </a:r>
            <a:r>
              <a:rPr lang="en-US" dirty="0">
                <a:solidFill>
                  <a:srgbClr val="000000"/>
                </a:solidFill>
              </a:rPr>
              <a:t>, is the average change in the dependent variable, </a:t>
            </a:r>
            <a:r>
              <a:rPr lang="en-US" i="1" dirty="0">
                <a:solidFill>
                  <a:srgbClr val="000000"/>
                </a:solidFill>
              </a:rPr>
              <a:t>y</a:t>
            </a:r>
            <a:r>
              <a:rPr lang="en-US" dirty="0">
                <a:solidFill>
                  <a:srgbClr val="000000"/>
                </a:solidFill>
              </a:rPr>
              <a:t>, for a one unit change in the independent variable, </a:t>
            </a:r>
            <a:r>
              <a:rPr lang="en-US" i="1" dirty="0">
                <a:solidFill>
                  <a:srgbClr val="000000"/>
                </a:solidFill>
              </a:rPr>
              <a:t>x</a:t>
            </a:r>
            <a:r>
              <a:rPr lang="en-US" dirty="0">
                <a:solidFill>
                  <a:srgbClr val="000000"/>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Linear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lstStyle/>
              <a:p>
                <a:r>
                  <a:rPr lang="en-US" dirty="0"/>
                  <a:t>Some basic concepts from algebra appear in a linear regression model. Recall the slope-intercept equation of a line: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smtClean="0">
                        <a:latin typeface="Cambria Math" panose="02040503050406030204" pitchFamily="18" charset="0"/>
                      </a:rPr>
                      <m:t>𝑚𝑥</m:t>
                    </m:r>
                    <m:r>
                      <a:rPr lang="en-US" i="1" dirty="0" err="1" smtClean="0">
                        <a:latin typeface="Cambria Math" panose="02040503050406030204" pitchFamily="18" charset="0"/>
                      </a:rPr>
                      <m:t>+</m:t>
                    </m:r>
                    <m:r>
                      <a:rPr lang="en-US" i="1" dirty="0" err="1" smtClean="0">
                        <a:latin typeface="Cambria Math" panose="02040503050406030204" pitchFamily="18" charset="0"/>
                      </a:rPr>
                      <m:t>𝑏</m:t>
                    </m:r>
                  </m:oMath>
                </a14:m>
                <a:r>
                  <a:rPr lang="en-US" dirty="0"/>
                  <a:t>. Figure 5.2.1 displays these parts of the line.</a:t>
                </a:r>
              </a:p>
            </p:txBody>
          </p:sp>
        </mc:Choice>
        <mc:Fallback xmlns="">
          <p:sp>
            <p:nvSpPr>
              <p:cNvPr id="3" name="Content Placeholder 2">
                <a:extLst>
                  <a:ext uri="{FF2B5EF4-FFF2-40B4-BE49-F238E27FC236}">
                    <a16:creationId xmlns:a16="http://schemas.microsoft.com/office/drawing/2014/main" id="{E414A5F6-B8EC-42D7-AE8F-A7196095954B}"/>
                  </a:ext>
                </a:extLst>
              </p:cNvPr>
              <p:cNvSpPr>
                <a:spLocks noGrp="1" noRot="1" noChangeAspect="1" noMove="1" noResize="1" noEditPoints="1" noAdjustHandles="1" noChangeArrowheads="1" noChangeShapeType="1" noTextEdit="1"/>
              </p:cNvSpPr>
              <p:nvPr>
                <p:ph idx="1"/>
              </p:nvPr>
            </p:nvSpPr>
            <p:spPr>
              <a:blipFill>
                <a:blip r:embed="rId2"/>
                <a:stretch>
                  <a:fillRect l="-1481" t="-1200" r="-741"/>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C3B969C2-EA78-EFF8-732D-BC40FC8CEB86}"/>
              </a:ext>
            </a:extLst>
          </p:cNvPr>
          <p:cNvPicPr>
            <a:picLocks noChangeAspect="1"/>
          </p:cNvPicPr>
          <p:nvPr/>
        </p:nvPicPr>
        <p:blipFill>
          <a:blip r:embed="rId3"/>
          <a:stretch>
            <a:fillRect/>
          </a:stretch>
        </p:blipFill>
        <p:spPr>
          <a:xfrm>
            <a:off x="2471854" y="2661760"/>
            <a:ext cx="4572000" cy="3287058"/>
          </a:xfrm>
          <a:prstGeom prst="rect">
            <a:avLst/>
          </a:prstGeom>
        </p:spPr>
      </p:pic>
    </p:spTree>
    <p:extLst>
      <p:ext uri="{BB962C8B-B14F-4D97-AF65-F5344CB8AC3E}">
        <p14:creationId xmlns:p14="http://schemas.microsoft.com/office/powerpoint/2010/main" val="56271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Linear Relationship </a:t>
            </a:r>
          </a:p>
        </p:txBody>
      </p:sp>
      <p:sp>
        <p:nvSpPr>
          <p:cNvPr id="4" name="Content Placeholder 2"/>
          <p:cNvSpPr>
            <a:spLocks noGrp="1"/>
          </p:cNvSpPr>
          <p:nvPr>
            <p:ph idx="1"/>
          </p:nvPr>
        </p:nvSpPr>
        <p:spPr>
          <a:xfrm>
            <a:off x="457200" y="1280160"/>
            <a:ext cx="8229600" cy="3280898"/>
          </a:xfrm>
          <a:solidFill>
            <a:srgbClr val="FFFFCC"/>
          </a:solidFill>
          <a:ln w="28575">
            <a:solidFill>
              <a:srgbClr val="000000"/>
            </a:solidFill>
          </a:ln>
        </p:spPr>
        <p:txBody>
          <a:bodyPr>
            <a:spAutoFit/>
          </a:bodyPr>
          <a:lstStyle/>
          <a:p>
            <a:r>
              <a:rPr lang="en-US" dirty="0">
                <a:solidFill>
                  <a:srgbClr val="000000"/>
                </a:solidFill>
              </a:rPr>
              <a:t>A </a:t>
            </a:r>
            <a:r>
              <a:rPr lang="en-US" b="1" dirty="0">
                <a:solidFill>
                  <a:srgbClr val="C00000"/>
                </a:solidFill>
              </a:rPr>
              <a:t>linear relationship </a:t>
            </a:r>
            <a:r>
              <a:rPr lang="en-US" dirty="0">
                <a:solidFill>
                  <a:srgbClr val="000000"/>
                </a:solidFill>
              </a:rPr>
              <a:t>is graphically described as a line. Mathematically, a line is a set of points that satisfy the functional relationship </a:t>
            </a:r>
          </a:p>
          <a:p>
            <a:pPr algn="ctr"/>
            <a:r>
              <a:rPr lang="en-US" i="1" dirty="0">
                <a:solidFill>
                  <a:srgbClr val="000000"/>
                </a:solidFill>
              </a:rPr>
              <a:t>y</a:t>
            </a:r>
            <a:r>
              <a:rPr lang="en-US" dirty="0">
                <a:solidFill>
                  <a:srgbClr val="000000"/>
                </a:solidFill>
              </a:rPr>
              <a:t> = </a:t>
            </a:r>
            <a:r>
              <a:rPr lang="en-US" i="1" dirty="0" err="1">
                <a:solidFill>
                  <a:srgbClr val="000000"/>
                </a:solidFill>
              </a:rPr>
              <a:t>mx</a:t>
            </a:r>
            <a:r>
              <a:rPr lang="en-US" dirty="0">
                <a:solidFill>
                  <a:srgbClr val="000000"/>
                </a:solidFill>
              </a:rPr>
              <a:t> + </a:t>
            </a:r>
            <a:r>
              <a:rPr lang="en-US" i="1" dirty="0">
                <a:solidFill>
                  <a:srgbClr val="000000"/>
                </a:solidFill>
              </a:rPr>
              <a:t>b</a:t>
            </a:r>
          </a:p>
          <a:p>
            <a:r>
              <a:rPr lang="en-US" dirty="0">
                <a:solidFill>
                  <a:srgbClr val="000000"/>
                </a:solidFill>
              </a:rPr>
              <a:t>where </a:t>
            </a:r>
            <a:r>
              <a:rPr lang="en-US" b="1" i="1" dirty="0">
                <a:solidFill>
                  <a:srgbClr val="C00000"/>
                </a:solidFill>
              </a:rPr>
              <a:t>m</a:t>
            </a:r>
            <a:r>
              <a:rPr lang="en-US" dirty="0">
                <a:solidFill>
                  <a:srgbClr val="000000"/>
                </a:solidFill>
              </a:rPr>
              <a:t> is the </a:t>
            </a:r>
            <a:r>
              <a:rPr lang="en-US" b="1" dirty="0">
                <a:solidFill>
                  <a:srgbClr val="C00000"/>
                </a:solidFill>
              </a:rPr>
              <a:t>slope</a:t>
            </a:r>
            <a:r>
              <a:rPr lang="en-US" dirty="0">
                <a:solidFill>
                  <a:srgbClr val="000000"/>
                </a:solidFill>
              </a:rPr>
              <a:t> of the line and </a:t>
            </a:r>
            <a:r>
              <a:rPr lang="en-US" b="1" i="1" dirty="0">
                <a:solidFill>
                  <a:srgbClr val="C00000"/>
                </a:solidFill>
              </a:rPr>
              <a:t>b</a:t>
            </a:r>
            <a:r>
              <a:rPr lang="en-US" dirty="0">
                <a:solidFill>
                  <a:srgbClr val="000000"/>
                </a:solidFill>
              </a:rPr>
              <a:t> is the point where the function crosses the </a:t>
            </a:r>
            <a:r>
              <a:rPr lang="en-US" i="1" dirty="0">
                <a:solidFill>
                  <a:srgbClr val="000000"/>
                </a:solidFill>
              </a:rPr>
              <a:t>y</a:t>
            </a:r>
            <a:r>
              <a:rPr lang="en-US" dirty="0">
                <a:solidFill>
                  <a:srgbClr val="000000"/>
                </a:solidFill>
              </a:rPr>
              <a:t>-axis, which is called the </a:t>
            </a:r>
            <a:r>
              <a:rPr lang="en-US" b="1" i="1" dirty="0">
                <a:solidFill>
                  <a:srgbClr val="C00000"/>
                </a:solidFill>
              </a:rPr>
              <a:t>y</a:t>
            </a:r>
            <a:r>
              <a:rPr lang="en-US" b="1" dirty="0">
                <a:solidFill>
                  <a:srgbClr val="C00000"/>
                </a:solidFill>
              </a:rPr>
              <a:t>-intercept</a:t>
            </a:r>
            <a:r>
              <a:rPr lang="en-US" dirty="0">
                <a:solidFill>
                  <a:srgbClr val="000000"/>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Linear Equations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lnSpcReduction="10000"/>
              </a:bodyPr>
              <a:lstStyle/>
              <a:p>
                <a:r>
                  <a:rPr lang="en-US" dirty="0"/>
                  <a:t>The slope and the </a:t>
                </a:r>
                <a14:m>
                  <m:oMath xmlns:m="http://schemas.openxmlformats.org/officeDocument/2006/math">
                    <m:r>
                      <a:rPr lang="en-US" i="1" dirty="0" smtClean="0">
                        <a:latin typeface="Cambria Math" panose="02040503050406030204" pitchFamily="18" charset="0"/>
                      </a:rPr>
                      <m:t>𝑦</m:t>
                    </m:r>
                  </m:oMath>
                </a14:m>
                <a:r>
                  <a:rPr lang="en-US" dirty="0"/>
                  <a:t>-intercept are called </a:t>
                </a:r>
                <a:r>
                  <a:rPr lang="en-US" b="1" dirty="0"/>
                  <a:t>model parameters</a:t>
                </a:r>
                <a:r>
                  <a:rPr lang="en-US" dirty="0"/>
                  <a:t> for the linear model. They completely define the equation of the linear model. The slope determines if the line slopes upward (positive slope) or if the line slopes downward (negative slope). Additionally, the slope is the constant rate of change, or how “steep” the line appears. The </a:t>
                </a:r>
                <a14:m>
                  <m:oMath xmlns:m="http://schemas.openxmlformats.org/officeDocument/2006/math">
                    <m:r>
                      <a:rPr lang="en-US" i="1" dirty="0" smtClean="0">
                        <a:latin typeface="Cambria Math" panose="02040503050406030204" pitchFamily="18" charset="0"/>
                      </a:rPr>
                      <m:t>𝑦</m:t>
                    </m:r>
                  </m:oMath>
                </a14:m>
                <a:r>
                  <a:rPr lang="en-US" dirty="0"/>
                  <a:t>-intercept is where the line crosses the </a:t>
                </a:r>
                <a14:m>
                  <m:oMath xmlns:m="http://schemas.openxmlformats.org/officeDocument/2006/math">
                    <m:r>
                      <a:rPr lang="en-US" i="1" dirty="0" smtClean="0">
                        <a:latin typeface="Cambria Math" panose="02040503050406030204" pitchFamily="18" charset="0"/>
                      </a:rPr>
                      <m:t>𝑦</m:t>
                    </m:r>
                  </m:oMath>
                </a14:m>
                <a:r>
                  <a:rPr lang="en-US" dirty="0"/>
                  <a:t>-axis which corresponds to the point where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=0</m:t>
                    </m:r>
                  </m:oMath>
                </a14:m>
                <a:r>
                  <a:rPr lang="en-US" dirty="0"/>
                  <a:t>. Once the relationship is specified, </a:t>
                </a:r>
                <a14:m>
                  <m:oMath xmlns:m="http://schemas.openxmlformats.org/officeDocument/2006/math">
                    <m:r>
                      <a:rPr lang="en-US" i="1" dirty="0" smtClean="0">
                        <a:latin typeface="Cambria Math" panose="02040503050406030204" pitchFamily="18" charset="0"/>
                      </a:rPr>
                      <m:t>𝑦</m:t>
                    </m:r>
                  </m:oMath>
                </a14:m>
                <a:r>
                  <a:rPr lang="en-US" dirty="0"/>
                  <a:t> (the dependent variable) is completely determined by the value of </a:t>
                </a:r>
                <a14:m>
                  <m:oMath xmlns:m="http://schemas.openxmlformats.org/officeDocument/2006/math">
                    <m:r>
                      <a:rPr lang="en-US" i="1" dirty="0" smtClean="0">
                        <a:latin typeface="Cambria Math" panose="02040503050406030204" pitchFamily="18" charset="0"/>
                      </a:rPr>
                      <m:t>𝑥</m:t>
                    </m:r>
                  </m:oMath>
                </a14:m>
                <a:r>
                  <a:rPr lang="en-US" dirty="0"/>
                  <a:t> (the independent variable).</a:t>
                </a:r>
              </a:p>
            </p:txBody>
          </p:sp>
        </mc:Choice>
        <mc:Fallback xmlns="">
          <p:sp>
            <p:nvSpPr>
              <p:cNvPr id="3" name="Content Placeholder 2">
                <a:extLst>
                  <a:ext uri="{FF2B5EF4-FFF2-40B4-BE49-F238E27FC236}">
                    <a16:creationId xmlns:a16="http://schemas.microsoft.com/office/drawing/2014/main" id="{E414A5F6-B8EC-42D7-AE8F-A7196095954B}"/>
                  </a:ext>
                </a:extLst>
              </p:cNvPr>
              <p:cNvSpPr>
                <a:spLocks noGrp="1" noRot="1" noChangeAspect="1" noMove="1" noResize="1" noEditPoints="1" noAdjustHandles="1" noChangeArrowheads="1" noChangeShapeType="1" noTextEdit="1"/>
              </p:cNvSpPr>
              <p:nvPr>
                <p:ph idx="1"/>
              </p:nvPr>
            </p:nvSpPr>
            <p:spPr>
              <a:blipFill>
                <a:blip r:embed="rId2"/>
                <a:stretch>
                  <a:fillRect l="-1481" t="-2133" r="-2222"/>
                </a:stretch>
              </a:blipFill>
            </p:spPr>
            <p:txBody>
              <a:bodyPr/>
              <a:lstStyle/>
              <a:p>
                <a:r>
                  <a:rPr lang="en-IN">
                    <a:noFill/>
                  </a:rPr>
                  <a:t> </a:t>
                </a:r>
              </a:p>
            </p:txBody>
          </p:sp>
        </mc:Fallback>
      </mc:AlternateContent>
    </p:spTree>
    <p:extLst>
      <p:ext uri="{BB962C8B-B14F-4D97-AF65-F5344CB8AC3E}">
        <p14:creationId xmlns:p14="http://schemas.microsoft.com/office/powerpoint/2010/main" val="75350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F86-C47B-4D09-A6B0-4CC512A7D7F7}"/>
              </a:ext>
            </a:extLst>
          </p:cNvPr>
          <p:cNvSpPr>
            <a:spLocks noGrp="1"/>
          </p:cNvSpPr>
          <p:nvPr>
            <p:ph type="title"/>
          </p:nvPr>
        </p:nvSpPr>
        <p:spPr/>
        <p:txBody>
          <a:bodyPr/>
          <a:lstStyle/>
          <a:p>
            <a:r>
              <a:rPr lang="en-US" dirty="0"/>
              <a:t>Linear Equations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14A5F6-B8EC-42D7-AE8F-A7196095954B}"/>
                  </a:ext>
                </a:extLst>
              </p:cNvPr>
              <p:cNvSpPr>
                <a:spLocks noGrp="1"/>
              </p:cNvSpPr>
              <p:nvPr>
                <p:ph idx="1"/>
              </p:nvPr>
            </p:nvSpPr>
            <p:spPr/>
            <p:txBody>
              <a:bodyPr>
                <a:normAutofit/>
              </a:bodyPr>
              <a:lstStyle/>
              <a:p>
                <a:r>
                  <a:rPr lang="en-US" dirty="0"/>
                  <a:t>The relationship specified in Figure 5.2.2 is the linear equation where </a:t>
                </a:r>
                <a14:m>
                  <m:oMath xmlns:m="http://schemas.openxmlformats.org/officeDocument/2006/math">
                    <m:r>
                      <a:rPr lang="en-US" i="1" dirty="0" smtClean="0">
                        <a:latin typeface="Cambria Math" panose="02040503050406030204" pitchFamily="18" charset="0"/>
                      </a:rPr>
                      <m:t>𝑚</m:t>
                    </m:r>
                    <m:r>
                      <a:rPr lang="en-US" i="1" dirty="0" smtClean="0">
                        <a:latin typeface="Cambria Math" panose="02040503050406030204" pitchFamily="18" charset="0"/>
                      </a:rPr>
                      <m:t>=5</m:t>
                    </m:r>
                  </m:oMath>
                </a14:m>
                <a:r>
                  <a:rPr lang="en-US" dirty="0"/>
                  <a:t> and </a:t>
                </a:r>
                <a14:m>
                  <m:oMath xmlns:m="http://schemas.openxmlformats.org/officeDocument/2006/math">
                    <m:r>
                      <a:rPr lang="en-US" i="1" dirty="0" smtClean="0">
                        <a:latin typeface="Cambria Math" panose="02040503050406030204" pitchFamily="18" charset="0"/>
                      </a:rPr>
                      <m:t>𝑏</m:t>
                    </m:r>
                    <m:r>
                      <a:rPr lang="en-US" i="1" dirty="0" smtClean="0">
                        <a:latin typeface="Cambria Math" panose="02040503050406030204" pitchFamily="18" charset="0"/>
                      </a:rPr>
                      <m:t>=3</m:t>
                    </m:r>
                  </m:oMath>
                </a14:m>
                <a:r>
                  <a:rPr lang="en-US" dirty="0"/>
                  <a:t>.</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+3</m:t>
                      </m:r>
                    </m:oMath>
                  </m:oMathPara>
                </a14:m>
                <a:endParaRPr lang="en-US" dirty="0"/>
              </a:p>
              <a:p>
                <a:r>
                  <a:rPr lang="en-US" dirty="0"/>
                  <a:t>				</a:t>
                </a:r>
              </a:p>
              <a:p>
                <a:r>
                  <a:rPr lang="en-US" dirty="0"/>
                  <a:t>In the equation for the line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=5</m:t>
                    </m:r>
                    <m:r>
                      <a:rPr lang="en-US" i="1" dirty="0" smtClean="0">
                        <a:latin typeface="Cambria Math" panose="02040503050406030204" pitchFamily="18" charset="0"/>
                      </a:rPr>
                      <m:t>𝑥</m:t>
                    </m:r>
                    <m:r>
                      <a:rPr lang="en-US" i="1" dirty="0" smtClean="0">
                        <a:latin typeface="Cambria Math" panose="02040503050406030204" pitchFamily="18" charset="0"/>
                      </a:rPr>
                      <m:t>+3</m:t>
                    </m:r>
                  </m:oMath>
                </a14:m>
                <a:r>
                  <a:rPr lang="en-US" dirty="0"/>
                  <a:t>, if the value of the independent variable is </a:t>
                </a:r>
                <a14:m>
                  <m:oMath xmlns:m="http://schemas.openxmlformats.org/officeDocument/2006/math">
                    <m:r>
                      <a:rPr lang="en-US" i="1" dirty="0" smtClean="0">
                        <a:latin typeface="Cambria Math" panose="02040503050406030204" pitchFamily="18" charset="0"/>
                      </a:rPr>
                      <m:t>10</m:t>
                    </m:r>
                    <m:r>
                      <a:rPr lang="en-US" b="0" i="1" dirty="0" smtClean="0">
                        <a:latin typeface="Cambria Math" panose="02040503050406030204" pitchFamily="18" charset="0"/>
                      </a:rPr>
                      <m:t> </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=10)</m:t>
                    </m:r>
                  </m:oMath>
                </a14:m>
                <a:r>
                  <a:rPr lang="en-US" dirty="0"/>
                  <a:t>, then the formula gives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=5</m:t>
                    </m:r>
                  </m:oMath>
                </a14:m>
                <a:r>
                  <a:rPr lang="en-US" dirty="0"/>
                  <a:t> ⋅ 10 </a:t>
                </a:r>
                <a14:m>
                  <m:oMath xmlns:m="http://schemas.openxmlformats.org/officeDocument/2006/math">
                    <m:r>
                      <a:rPr lang="en-US" i="1" dirty="0" smtClean="0">
                        <a:latin typeface="Cambria Math" panose="02040503050406030204" pitchFamily="18" charset="0"/>
                      </a:rPr>
                      <m:t>+</m:t>
                    </m:r>
                  </m:oMath>
                </a14:m>
                <a:r>
                  <a:rPr lang="en-US" dirty="0"/>
                  <a:t> 3 </a:t>
                </a:r>
                <a14:m>
                  <m:oMath xmlns:m="http://schemas.openxmlformats.org/officeDocument/2006/math">
                    <m:r>
                      <a:rPr lang="en-US" i="1" dirty="0" smtClean="0">
                        <a:latin typeface="Cambria Math" panose="02040503050406030204" pitchFamily="18" charset="0"/>
                      </a:rPr>
                      <m:t>=</m:t>
                    </m:r>
                  </m:oMath>
                </a14:m>
                <a:r>
                  <a:rPr lang="en-US" dirty="0"/>
                  <a:t> 53 as the value of the dependent variable.</a:t>
                </a:r>
              </a:p>
              <a:p>
                <a:r>
                  <a:rPr lang="en-US" dirty="0"/>
                  <a:t>					</a:t>
                </a:r>
              </a:p>
            </p:txBody>
          </p:sp>
        </mc:Choice>
        <mc:Fallback xmlns="">
          <p:sp>
            <p:nvSpPr>
              <p:cNvPr id="3" name="Content Placeholder 2">
                <a:extLst>
                  <a:ext uri="{FF2B5EF4-FFF2-40B4-BE49-F238E27FC236}">
                    <a16:creationId xmlns:a16="http://schemas.microsoft.com/office/drawing/2014/main" id="{E414A5F6-B8EC-42D7-AE8F-A7196095954B}"/>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545ABD6C-5742-0794-7266-3BF5C4D4D102}"/>
              </a:ext>
            </a:extLst>
          </p:cNvPr>
          <p:cNvCxnSpPr/>
          <p:nvPr/>
        </p:nvCxnSpPr>
        <p:spPr>
          <a:xfrm>
            <a:off x="4505092" y="2579649"/>
            <a:ext cx="0"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C221C873-436C-8DBB-439E-96328286BD4D}"/>
              </a:ext>
            </a:extLst>
          </p:cNvPr>
          <p:cNvCxnSpPr/>
          <p:nvPr/>
        </p:nvCxnSpPr>
        <p:spPr>
          <a:xfrm>
            <a:off x="5319131" y="2579649"/>
            <a:ext cx="0"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D80FE14-F77E-8496-D357-A66DEF2CA222}"/>
              </a:ext>
            </a:extLst>
          </p:cNvPr>
          <p:cNvSpPr txBox="1"/>
          <p:nvPr/>
        </p:nvSpPr>
        <p:spPr>
          <a:xfrm>
            <a:off x="4114800" y="2860288"/>
            <a:ext cx="762000" cy="369332"/>
          </a:xfrm>
          <a:prstGeom prst="rect">
            <a:avLst/>
          </a:prstGeom>
          <a:noFill/>
        </p:spPr>
        <p:txBody>
          <a:bodyPr wrap="square" rtlCol="0">
            <a:spAutoFit/>
          </a:bodyPr>
          <a:lstStyle/>
          <a:p>
            <a:r>
              <a:rPr lang="en-US" dirty="0"/>
              <a:t>Slope</a:t>
            </a:r>
            <a:endParaRPr lang="en-IN" dirty="0"/>
          </a:p>
        </p:txBody>
      </p:sp>
      <p:sp>
        <p:nvSpPr>
          <p:cNvPr id="8" name="TextBox 7">
            <a:extLst>
              <a:ext uri="{FF2B5EF4-FFF2-40B4-BE49-F238E27FC236}">
                <a16:creationId xmlns:a16="http://schemas.microsoft.com/office/drawing/2014/main" id="{B92C3A92-C5F9-AAF8-0833-DD8BED8A825D}"/>
              </a:ext>
            </a:extLst>
          </p:cNvPr>
          <p:cNvSpPr txBox="1"/>
          <p:nvPr/>
        </p:nvSpPr>
        <p:spPr>
          <a:xfrm>
            <a:off x="5040349" y="2860288"/>
            <a:ext cx="1081669" cy="369332"/>
          </a:xfrm>
          <a:prstGeom prst="rect">
            <a:avLst/>
          </a:prstGeom>
          <a:noFill/>
        </p:spPr>
        <p:txBody>
          <a:bodyPr wrap="square" rtlCol="0">
            <a:spAutoFit/>
          </a:bodyPr>
          <a:lstStyle/>
          <a:p>
            <a:r>
              <a:rPr lang="en-US" dirty="0"/>
              <a:t>Intercept</a:t>
            </a:r>
            <a:endParaRPr lang="en-IN" dirty="0"/>
          </a:p>
        </p:txBody>
      </p:sp>
    </p:spTree>
    <p:extLst>
      <p:ext uri="{BB962C8B-B14F-4D97-AF65-F5344CB8AC3E}">
        <p14:creationId xmlns:p14="http://schemas.microsoft.com/office/powerpoint/2010/main" val="260061249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3733</Words>
  <Application>Microsoft Office PowerPoint</Application>
  <PresentationFormat>On-screen Show (4:3)</PresentationFormat>
  <Paragraphs>326</Paragraphs>
  <Slides>52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7" baseType="lpstr">
      <vt:lpstr>Arial</vt:lpstr>
      <vt:lpstr>Calibri</vt:lpstr>
      <vt:lpstr>Cambria Math</vt:lpstr>
      <vt:lpstr>Office Theme</vt:lpstr>
      <vt:lpstr>Equation</vt:lpstr>
      <vt:lpstr>Section 5.2</vt:lpstr>
      <vt:lpstr>Building a Model</vt:lpstr>
      <vt:lpstr>Building a Model (cont.)</vt:lpstr>
      <vt:lpstr>Building a Model (cont.)</vt:lpstr>
      <vt:lpstr>Building a Model (cont.)</vt:lpstr>
      <vt:lpstr>Linear Equations</vt:lpstr>
      <vt:lpstr>Definition: Linear Relationship </vt:lpstr>
      <vt:lpstr>Linear Equations (cont.)</vt:lpstr>
      <vt:lpstr>Linear Equations (cont.)</vt:lpstr>
      <vt:lpstr>Linear Equations (cont.)</vt:lpstr>
      <vt:lpstr>Defining a Linear Relationship in Statistics</vt:lpstr>
      <vt:lpstr>Defining a Linear Relationship in Statistics (cont.)</vt:lpstr>
      <vt:lpstr>Defining a Linear Relationship in Statistics (cont.)</vt:lpstr>
      <vt:lpstr>Defining a Linear Relationship in Statistics (cont.)</vt:lpstr>
      <vt:lpstr>Defining a Linear Relationship in Statistics (cont.)</vt:lpstr>
      <vt:lpstr>Defining a Linear Relationship in Statistics (cont.)</vt:lpstr>
      <vt:lpstr>Defining a Linear Relationship in Statistics (cont.)</vt:lpstr>
      <vt:lpstr>Defining a Linear Relationship in Statistics (cont.)</vt:lpstr>
      <vt:lpstr>Defining a Linear Relationship in Statistics (cont.)</vt:lpstr>
      <vt:lpstr>Defining a Linear Relationship in Statistics (cont.)</vt:lpstr>
      <vt:lpstr>Defining a Linear Relationship in Statistics (cont.)</vt:lpstr>
      <vt:lpstr>Defining a Linear Relationship in Statistics (cont.)</vt:lpstr>
      <vt:lpstr>Defining a Linear Relationship in Statistics (cont.)</vt:lpstr>
      <vt:lpstr>Defining a Linear Relationship in Statistics (cont.)</vt:lpstr>
      <vt:lpstr>Defining a Linear Relationship in Statistics (cont.)</vt:lpstr>
      <vt:lpstr>Formula: Sum of Squared Errors (SSE) </vt:lpstr>
      <vt:lpstr>Defining a Linear Relationship in Statistics (cont.)</vt:lpstr>
      <vt:lpstr>Defining a Linear Relationship in Statistics (cont.)</vt:lpstr>
      <vt:lpstr>Finding the Least Squares Line</vt:lpstr>
      <vt:lpstr>Formula: Slope and y-Intercept of the Least Squares Line Using Data</vt:lpstr>
      <vt:lpstr>Finding the Least Squares Line (cont.)</vt:lpstr>
      <vt:lpstr>Finding the Least Squares Line (cont.)</vt:lpstr>
      <vt:lpstr>Formula: Slope and y-Intercept of the Least Squares Line Using Summary Statistics</vt:lpstr>
      <vt:lpstr>Note</vt:lpstr>
      <vt:lpstr>Example 5.2.1: Determining the Least Squares Line for Temperature and Number of Cricket Chirps</vt:lpstr>
      <vt:lpstr>Example 5.2.1: Determining the Least Squares Line for Temperature and Number of Cricket Chirps (cont.)</vt:lpstr>
      <vt:lpstr>Example 5.2.1: Determining the Least Squares Line for Temperature and Number of Cricket Chirps (cont.)</vt:lpstr>
      <vt:lpstr>Example 5.2.1: Determining the Least Squares Line for Temperature and Number of Cricket Chirps (cont.)</vt:lpstr>
      <vt:lpstr>Example 5.2.1: Determining the Least Squares Line for Temperature and Number of Cricket Chirps (cont.)</vt:lpstr>
      <vt:lpstr>Example 5.2.1: Determining the Least Squares Line for Temperature and Number of Cricket Chirps (cont.)</vt:lpstr>
      <vt:lpstr>Estimating a Linear Relationship</vt:lpstr>
      <vt:lpstr>Estimating a Linear Relationship (cont.)</vt:lpstr>
      <vt:lpstr>Estimating a Linear Relationship (cont.)</vt:lpstr>
      <vt:lpstr>Note</vt:lpstr>
      <vt:lpstr>Estimating a Linear Relationship (cont.)</vt:lpstr>
      <vt:lpstr>Estimating a Linear Relationship (cont.)</vt:lpstr>
      <vt:lpstr>Estimating a Linear Relationship (cont.)</vt:lpstr>
      <vt:lpstr>Estimating a Linear Relationship (cont.)</vt:lpstr>
      <vt:lpstr>Interpreting the Regression Equation</vt:lpstr>
      <vt:lpstr>Interpreting the Regression Equation (cont.)</vt:lpstr>
      <vt:lpstr>Interpreting the Regression Equation (cont.)</vt:lpstr>
      <vt:lpstr>Interpretation of b0 and b1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159</cp:revision>
  <dcterms:created xsi:type="dcterms:W3CDTF">2013-04-26T14:43:13Z</dcterms:created>
  <dcterms:modified xsi:type="dcterms:W3CDTF">2024-05-10T19:53:39Z</dcterms:modified>
</cp:coreProperties>
</file>