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9"/>
  </p:notesMasterIdLst>
  <p:handoutMasterIdLst>
    <p:handoutMasterId r:id="rId80"/>
  </p:handoutMasterIdLst>
  <p:sldIdLst>
    <p:sldId id="256" r:id="rId2"/>
    <p:sldId id="260" r:id="rId3"/>
    <p:sldId id="301" r:id="rId4"/>
    <p:sldId id="286" r:id="rId5"/>
    <p:sldId id="302" r:id="rId6"/>
    <p:sldId id="303" r:id="rId7"/>
    <p:sldId id="304" r:id="rId8"/>
    <p:sldId id="305" r:id="rId9"/>
    <p:sldId id="306" r:id="rId10"/>
    <p:sldId id="307" r:id="rId11"/>
    <p:sldId id="308" r:id="rId12"/>
    <p:sldId id="309" r:id="rId13"/>
    <p:sldId id="310" r:id="rId14"/>
    <p:sldId id="311" r:id="rId15"/>
    <p:sldId id="312" r:id="rId16"/>
    <p:sldId id="287" r:id="rId17"/>
    <p:sldId id="313" r:id="rId18"/>
    <p:sldId id="314" r:id="rId19"/>
    <p:sldId id="288" r:id="rId20"/>
    <p:sldId id="316" r:id="rId21"/>
    <p:sldId id="315"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474" r:id="rId38"/>
    <p:sldId id="289" r:id="rId39"/>
    <p:sldId id="475" r:id="rId40"/>
    <p:sldId id="476" r:id="rId41"/>
    <p:sldId id="477" r:id="rId42"/>
    <p:sldId id="478" r:id="rId43"/>
    <p:sldId id="479" r:id="rId44"/>
    <p:sldId id="480" r:id="rId45"/>
    <p:sldId id="481" r:id="rId46"/>
    <p:sldId id="482" r:id="rId47"/>
    <p:sldId id="483" r:id="rId48"/>
    <p:sldId id="484" r:id="rId49"/>
    <p:sldId id="485" r:id="rId50"/>
    <p:sldId id="486" r:id="rId51"/>
    <p:sldId id="487" r:id="rId52"/>
    <p:sldId id="488" r:id="rId53"/>
    <p:sldId id="489" r:id="rId54"/>
    <p:sldId id="490" r:id="rId55"/>
    <p:sldId id="491" r:id="rId56"/>
    <p:sldId id="492" r:id="rId57"/>
    <p:sldId id="296" r:id="rId58"/>
    <p:sldId id="493" r:id="rId59"/>
    <p:sldId id="494" r:id="rId60"/>
    <p:sldId id="495" r:id="rId61"/>
    <p:sldId id="496" r:id="rId62"/>
    <p:sldId id="297" r:id="rId63"/>
    <p:sldId id="497" r:id="rId64"/>
    <p:sldId id="498" r:id="rId65"/>
    <p:sldId id="499" r:id="rId66"/>
    <p:sldId id="500" r:id="rId67"/>
    <p:sldId id="501" r:id="rId68"/>
    <p:sldId id="502" r:id="rId69"/>
    <p:sldId id="503" r:id="rId70"/>
    <p:sldId id="504" r:id="rId71"/>
    <p:sldId id="505" r:id="rId72"/>
    <p:sldId id="506" r:id="rId73"/>
    <p:sldId id="507" r:id="rId74"/>
    <p:sldId id="508" r:id="rId75"/>
    <p:sldId id="509" r:id="rId76"/>
    <p:sldId id="510" r:id="rId77"/>
    <p:sldId id="511" r:id="rId78"/>
  </p:sldIdLst>
  <p:sldSz cx="9144000" cy="6858000" type="screen4x3"/>
  <p:notesSz cx="6858000" cy="9144000"/>
  <p:embeddedFontLst>
    <p:embeddedFont>
      <p:font typeface="Cambria Math" panose="02040503050406030204" pitchFamily="18" charset="0"/>
      <p:regular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Tavormina" initials="AT" lastIdx="3" clrIdx="0">
    <p:extLst>
      <p:ext uri="{19B8F6BF-5375-455C-9EA6-DF929625EA0E}">
        <p15:presenceInfo xmlns:p15="http://schemas.microsoft.com/office/powerpoint/2012/main" userId="S-1-5-21-1482476501-413027322-842925246-27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00"/>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p:scale>
          <a:sx n="110" d="100"/>
          <a:sy n="110" d="100"/>
        </p:scale>
        <p:origin x="1968" y="114"/>
      </p:cViewPr>
      <p:guideLst>
        <p:guide orient="horz" pos="2160"/>
        <p:guide pos="3552"/>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5/10/2024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Scatterplots and Correlation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Bivariate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r>
              <a:rPr lang="en-US" b="1" i="1" dirty="0"/>
              <a:t>Female Literacy Rate</a:t>
            </a:r>
            <a:r>
              <a:rPr lang="en-US" dirty="0"/>
              <a:t>: The percentage of females in a population who are able to read and write.</a:t>
            </a:r>
          </a:p>
          <a:p>
            <a:r>
              <a:rPr lang="en-US" dirty="0"/>
              <a:t>When data on several variables is recorded about an entity, it is called a </a:t>
            </a:r>
            <a:r>
              <a:rPr lang="en-US" b="1" dirty="0"/>
              <a:t>case</a:t>
            </a:r>
            <a:r>
              <a:rPr lang="en-US" dirty="0"/>
              <a:t> or an </a:t>
            </a:r>
            <a:r>
              <a:rPr lang="en-US" b="1" dirty="0"/>
              <a:t>observation</a:t>
            </a:r>
            <a:r>
              <a:rPr lang="en-US" dirty="0"/>
              <a:t>. In Table 5.1.1, each country (entity) has six variables recorded and there are 119 cases. Looking across row 1 of the table, we see the following.</a:t>
            </a:r>
          </a:p>
          <a:p>
            <a:endParaRPr lang="en-US" dirty="0"/>
          </a:p>
        </p:txBody>
      </p:sp>
      <p:graphicFrame>
        <p:nvGraphicFramePr>
          <p:cNvPr id="4" name="Table 3">
            <a:extLst>
              <a:ext uri="{FF2B5EF4-FFF2-40B4-BE49-F238E27FC236}">
                <a16:creationId xmlns:a16="http://schemas.microsoft.com/office/drawing/2014/main" id="{2470A8C2-F096-BB72-6172-C9F0753BF95C}"/>
              </a:ext>
            </a:extLst>
          </p:cNvPr>
          <p:cNvGraphicFramePr>
            <a:graphicFrameLocks noGrp="1"/>
          </p:cNvGraphicFramePr>
          <p:nvPr>
            <p:extLst>
              <p:ext uri="{D42A27DB-BD31-4B8C-83A1-F6EECF244321}">
                <p14:modId xmlns:p14="http://schemas.microsoft.com/office/powerpoint/2010/main" val="3482878644"/>
              </p:ext>
            </p:extLst>
          </p:nvPr>
        </p:nvGraphicFramePr>
        <p:xfrm>
          <a:off x="990600" y="4572000"/>
          <a:ext cx="6781796" cy="37084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512610252"/>
                    </a:ext>
                  </a:extLst>
                </a:gridCol>
                <a:gridCol w="762000">
                  <a:extLst>
                    <a:ext uri="{9D8B030D-6E8A-4147-A177-3AD203B41FA5}">
                      <a16:colId xmlns:a16="http://schemas.microsoft.com/office/drawing/2014/main" val="2484528366"/>
                    </a:ext>
                  </a:extLst>
                </a:gridCol>
                <a:gridCol w="914400">
                  <a:extLst>
                    <a:ext uri="{9D8B030D-6E8A-4147-A177-3AD203B41FA5}">
                      <a16:colId xmlns:a16="http://schemas.microsoft.com/office/drawing/2014/main" val="3295287838"/>
                    </a:ext>
                  </a:extLst>
                </a:gridCol>
                <a:gridCol w="1066800">
                  <a:extLst>
                    <a:ext uri="{9D8B030D-6E8A-4147-A177-3AD203B41FA5}">
                      <a16:colId xmlns:a16="http://schemas.microsoft.com/office/drawing/2014/main" val="2838633838"/>
                    </a:ext>
                  </a:extLst>
                </a:gridCol>
                <a:gridCol w="685800">
                  <a:extLst>
                    <a:ext uri="{9D8B030D-6E8A-4147-A177-3AD203B41FA5}">
                      <a16:colId xmlns:a16="http://schemas.microsoft.com/office/drawing/2014/main" val="1545998485"/>
                    </a:ext>
                  </a:extLst>
                </a:gridCol>
                <a:gridCol w="838200">
                  <a:extLst>
                    <a:ext uri="{9D8B030D-6E8A-4147-A177-3AD203B41FA5}">
                      <a16:colId xmlns:a16="http://schemas.microsoft.com/office/drawing/2014/main" val="551672039"/>
                    </a:ext>
                  </a:extLst>
                </a:gridCol>
                <a:gridCol w="838196">
                  <a:extLst>
                    <a:ext uri="{9D8B030D-6E8A-4147-A177-3AD203B41FA5}">
                      <a16:colId xmlns:a16="http://schemas.microsoft.com/office/drawing/2014/main" val="1510599555"/>
                    </a:ext>
                  </a:extLst>
                </a:gridCol>
              </a:tblGrid>
              <a:tr h="370840">
                <a:tc>
                  <a:txBody>
                    <a:bodyPr/>
                    <a:lstStyle/>
                    <a:p>
                      <a:r>
                        <a:rPr lang="en-IN" b="1" dirty="0"/>
                        <a:t>Afghanistan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36.05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59.75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509.82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76.31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36.8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5199568"/>
                  </a:ext>
                </a:extLst>
              </a:tr>
            </a:tbl>
          </a:graphicData>
        </a:graphic>
      </p:graphicFrame>
    </p:spTree>
    <p:extLst>
      <p:ext uri="{BB962C8B-B14F-4D97-AF65-F5344CB8AC3E}">
        <p14:creationId xmlns:p14="http://schemas.microsoft.com/office/powerpoint/2010/main" val="30506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Bivariate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r>
              <a:rPr lang="en-US" dirty="0"/>
              <a:t>We could have used any country as an example of a case.</a:t>
            </a:r>
          </a:p>
          <a:p>
            <a:r>
              <a:rPr lang="en-US" dirty="0"/>
              <a:t>Let’s explore the relationships between some of the variables in this data set. For example, how does female literacy, child mortality, and GDP per capita relate to level of birth rates in a country? Before we begin looking at the relationships, let’s ask ourselves some questions about the data.</a:t>
            </a:r>
          </a:p>
        </p:txBody>
      </p:sp>
    </p:spTree>
    <p:extLst>
      <p:ext uri="{BB962C8B-B14F-4D97-AF65-F5344CB8AC3E}">
        <p14:creationId xmlns:p14="http://schemas.microsoft.com/office/powerpoint/2010/main" val="419070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Bivariate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r>
              <a:rPr lang="en-US" b="1" dirty="0"/>
              <a:t>What is the Level of Measurement (Nominal, Ordinal, Interval, or Ratio)?</a:t>
            </a:r>
          </a:p>
          <a:p>
            <a:r>
              <a:rPr lang="en-US" dirty="0"/>
              <a:t>The level of measurement of the data will determine how the relationship between two variables is analyzed. If the data is nominal or ordinal, the two methods discussed in this chapter (correlation and regression) will not be applicable. We will discuss how to handle qualitative bivariate data in Chapter 17.</a:t>
            </a:r>
          </a:p>
        </p:txBody>
      </p:sp>
    </p:spTree>
    <p:extLst>
      <p:ext uri="{BB962C8B-B14F-4D97-AF65-F5344CB8AC3E}">
        <p14:creationId xmlns:p14="http://schemas.microsoft.com/office/powerpoint/2010/main" val="81774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Bivariate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r>
              <a:rPr lang="en-US" b="1" dirty="0"/>
              <a:t>How Is Data to Be Collected—Through Observation or Through a Controlled Experiment?</a:t>
            </a:r>
          </a:p>
          <a:p>
            <a:r>
              <a:rPr lang="en-US" dirty="0"/>
              <a:t>The process of collecting data is crucially linked to its usefulness in subsequent analysis. Birth rate data, for instance, is observational and may be susceptible to the influence of confounding variables, which can produce unintended effects on measurements. We will explore the concept of confounding in greater detail later in this chapter. </a:t>
            </a:r>
          </a:p>
        </p:txBody>
      </p:sp>
    </p:spTree>
    <p:extLst>
      <p:ext uri="{BB962C8B-B14F-4D97-AF65-F5344CB8AC3E}">
        <p14:creationId xmlns:p14="http://schemas.microsoft.com/office/powerpoint/2010/main" val="367801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Bivariate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r>
              <a:rPr lang="en-US" dirty="0"/>
              <a:t>Nonetheless, the use of planned data collection experiments (which is not possible in this example) can increase the possibility of establishing causal relationships between variables.</a:t>
            </a:r>
          </a:p>
        </p:txBody>
      </p:sp>
    </p:spTree>
    <p:extLst>
      <p:ext uri="{BB962C8B-B14F-4D97-AF65-F5344CB8AC3E}">
        <p14:creationId xmlns:p14="http://schemas.microsoft.com/office/powerpoint/2010/main" val="330630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r>
              <a:rPr lang="en-US" dirty="0"/>
              <a:t>Detecting a relationship between two variables often begins with a graph. In the case of bivariate data, a </a:t>
            </a:r>
            <a:r>
              <a:rPr lang="en-US" b="1" dirty="0"/>
              <a:t>scatterplot</a:t>
            </a:r>
            <a:r>
              <a:rPr lang="en-US" dirty="0"/>
              <a:t> (or </a:t>
            </a:r>
            <a:r>
              <a:rPr lang="en-US" b="1" dirty="0"/>
              <a:t>scatter diagram</a:t>
            </a:r>
            <a:r>
              <a:rPr lang="en-US" dirty="0"/>
              <a:t>) is the traditional exploratory graphical method used to display the relationship between two variables.</a:t>
            </a:r>
          </a:p>
        </p:txBody>
      </p:sp>
    </p:spTree>
    <p:extLst>
      <p:ext uri="{BB962C8B-B14F-4D97-AF65-F5344CB8AC3E}">
        <p14:creationId xmlns:p14="http://schemas.microsoft.com/office/powerpoint/2010/main" val="24759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Scatterplot </a:t>
            </a:r>
          </a:p>
        </p:txBody>
      </p:sp>
      <p:sp>
        <p:nvSpPr>
          <p:cNvPr id="4" name="Content Placeholder 2"/>
          <p:cNvSpPr>
            <a:spLocks noGrp="1"/>
          </p:cNvSpPr>
          <p:nvPr>
            <p:ph idx="1"/>
          </p:nvPr>
        </p:nvSpPr>
        <p:spPr>
          <a:xfrm>
            <a:off x="457200" y="1280160"/>
            <a:ext cx="8229600" cy="2677656"/>
          </a:xfrm>
          <a:solidFill>
            <a:srgbClr val="FFFFCC"/>
          </a:solidFill>
          <a:ln w="28575">
            <a:solidFill>
              <a:srgbClr val="000000"/>
            </a:solidFill>
          </a:ln>
        </p:spPr>
        <p:txBody>
          <a:bodyPr>
            <a:spAutoFit/>
          </a:bodyPr>
          <a:lstStyle/>
          <a:p>
            <a:r>
              <a:rPr lang="en-US" dirty="0">
                <a:solidFill>
                  <a:srgbClr val="000000"/>
                </a:solidFill>
              </a:rPr>
              <a:t>A </a:t>
            </a:r>
            <a:r>
              <a:rPr lang="en-US" b="1" dirty="0">
                <a:solidFill>
                  <a:srgbClr val="C00000"/>
                </a:solidFill>
              </a:rPr>
              <a:t>scatterplot</a:t>
            </a:r>
            <a:r>
              <a:rPr lang="en-US" dirty="0">
                <a:solidFill>
                  <a:srgbClr val="000000"/>
                </a:solidFill>
              </a:rPr>
              <a:t> is a graph used to display the relationship between two quantitative variables measured on the same entity. Data pairs (</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representing the two variables are plotted as a single point on a graph with </a:t>
            </a:r>
            <a:r>
              <a:rPr lang="en-US" i="1" dirty="0">
                <a:solidFill>
                  <a:srgbClr val="000000"/>
                </a:solidFill>
              </a:rPr>
              <a:t>x</a:t>
            </a:r>
            <a:r>
              <a:rPr lang="en-US" dirty="0">
                <a:solidFill>
                  <a:srgbClr val="000000"/>
                </a:solidFill>
              </a:rPr>
              <a:t> (the </a:t>
            </a:r>
            <a:r>
              <a:rPr lang="en-US" b="1" dirty="0">
                <a:solidFill>
                  <a:srgbClr val="C00000"/>
                </a:solidFill>
              </a:rPr>
              <a:t>explanatory variable</a:t>
            </a:r>
            <a:r>
              <a:rPr lang="en-US" dirty="0">
                <a:solidFill>
                  <a:srgbClr val="000000"/>
                </a:solidFill>
              </a:rPr>
              <a:t>) along the horizontal axis and </a:t>
            </a:r>
            <a:r>
              <a:rPr lang="en-US" i="1" dirty="0">
                <a:solidFill>
                  <a:srgbClr val="000000"/>
                </a:solidFill>
              </a:rPr>
              <a:t>y</a:t>
            </a:r>
            <a:r>
              <a:rPr lang="en-US" dirty="0">
                <a:solidFill>
                  <a:srgbClr val="000000"/>
                </a:solidFill>
              </a:rPr>
              <a:t> (the </a:t>
            </a:r>
            <a:r>
              <a:rPr lang="en-US" b="1" dirty="0">
                <a:solidFill>
                  <a:srgbClr val="C00000"/>
                </a:solidFill>
              </a:rPr>
              <a:t>response variable</a:t>
            </a:r>
            <a:r>
              <a:rPr lang="en-US" dirty="0">
                <a:solidFill>
                  <a:srgbClr val="000000"/>
                </a:solidFill>
              </a:rPr>
              <a:t>) along the vertical axis.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r>
              <a:rPr lang="en-US" dirty="0"/>
              <a:t>When examining a scatterplot, we are trying to draw conclusions concerning the overall pattern of the plotted data points. Does the data roughly follow a linear pattern? If so, is the pattern upward sloping or downward sloping? Are the data values tightly clustered in the pattern or widely dispersed? Are there significant deviations from the pattern?</a:t>
            </a:r>
          </a:p>
        </p:txBody>
      </p:sp>
    </p:spTree>
    <p:extLst>
      <p:ext uri="{BB962C8B-B14F-4D97-AF65-F5344CB8AC3E}">
        <p14:creationId xmlns:p14="http://schemas.microsoft.com/office/powerpoint/2010/main" val="416857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r>
                  <a:rPr lang="en-US" dirty="0"/>
                  <a:t>A number of different scatterplots are shown in the following figures. In the first two scatterplots (Figures 5.1.1 and 5.1.2) the data is strongly related, and, in fact, the data points follow a linear pattern. In Figure 5.1.1, the slope of the linear relationship is </a:t>
                </a:r>
                <a:r>
                  <a:rPr lang="en-US" b="1" dirty="0"/>
                  <a:t>positive</a:t>
                </a:r>
                <a:r>
                  <a:rPr lang="en-US" dirty="0"/>
                  <a:t>; that is, as the </a:t>
                </a:r>
                <a14:m>
                  <m:oMath xmlns:m="http://schemas.openxmlformats.org/officeDocument/2006/math">
                    <m:r>
                      <a:rPr lang="en-US" i="1" dirty="0" smtClean="0">
                        <a:latin typeface="Cambria Math" panose="02040503050406030204" pitchFamily="18" charset="0"/>
                      </a:rPr>
                      <m:t>𝑥</m:t>
                    </m:r>
                  </m:oMath>
                </a14:m>
                <a:r>
                  <a:rPr lang="en-US" dirty="0"/>
                  <a:t> variable increases the </a:t>
                </a:r>
                <a14:m>
                  <m:oMath xmlns:m="http://schemas.openxmlformats.org/officeDocument/2006/math">
                    <m:r>
                      <a:rPr lang="en-US" i="1" dirty="0" smtClean="0">
                        <a:latin typeface="Cambria Math" panose="02040503050406030204" pitchFamily="18" charset="0"/>
                      </a:rPr>
                      <m:t>𝑦</m:t>
                    </m:r>
                  </m:oMath>
                </a14:m>
                <a:r>
                  <a:rPr lang="en-US" dirty="0"/>
                  <a:t> variable also increases. In Figure 5.1.2, the relationship is </a:t>
                </a:r>
                <a:r>
                  <a:rPr lang="en-US" b="1" dirty="0"/>
                  <a:t>negative</a:t>
                </a:r>
                <a:r>
                  <a:rPr lang="en-US" dirty="0"/>
                  <a:t>; as the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m:t>
                    </m:r>
                  </m:oMath>
                </a14:m>
                <a:r>
                  <a:rPr lang="en-US" dirty="0"/>
                  <a:t>variable increases, the </a:t>
                </a:r>
                <a14:m>
                  <m:oMath xmlns:m="http://schemas.openxmlformats.org/officeDocument/2006/math">
                    <m:r>
                      <a:rPr lang="en-US" i="1" dirty="0" smtClean="0">
                        <a:latin typeface="Cambria Math" panose="02040503050406030204" pitchFamily="18" charset="0"/>
                      </a:rPr>
                      <m:t>𝑦</m:t>
                    </m:r>
                  </m:oMath>
                </a14:m>
                <a:r>
                  <a:rPr lang="en-US" dirty="0"/>
                  <a:t> variable decreases. This is also called an </a:t>
                </a:r>
                <a:r>
                  <a:rPr lang="en-US" b="1" dirty="0"/>
                  <a:t>inverse relationship</a:t>
                </a:r>
                <a:r>
                  <a:rPr lang="en-US" dirty="0"/>
                  <a:t>.</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190382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Inverse Relationships </a:t>
            </a:r>
          </a:p>
        </p:txBody>
      </p:sp>
      <p:sp>
        <p:nvSpPr>
          <p:cNvPr id="4"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When there is an </a:t>
            </a:r>
            <a:r>
              <a:rPr lang="en-US" b="1" dirty="0">
                <a:solidFill>
                  <a:srgbClr val="C00000"/>
                </a:solidFill>
              </a:rPr>
              <a:t>inverse relationship </a:t>
            </a:r>
            <a:r>
              <a:rPr lang="en-US" dirty="0">
                <a:solidFill>
                  <a:srgbClr val="000000"/>
                </a:solidFill>
              </a:rPr>
              <a:t>between two variables, as one variable increases, the other variable decreases and vice versa.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Scatterplots and Correlation</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lstStyle/>
          <a:p>
            <a:r>
              <a:rPr lang="en-US" dirty="0"/>
              <a:t>In earlier chapters, all of the statistical summary measurements, like the mean, variance, and proportions, were concerned with describing </a:t>
            </a:r>
            <a:r>
              <a:rPr lang="en-US" b="1" dirty="0"/>
              <a:t>univariate</a:t>
            </a:r>
            <a:r>
              <a:rPr lang="en-US" dirty="0"/>
              <a:t> data (measurements of one variable). In this section we will begin to examine the interplay between two variables.</a:t>
            </a:r>
          </a:p>
        </p:txBody>
      </p:sp>
    </p:spTree>
    <p:extLst>
      <p:ext uri="{BB962C8B-B14F-4D97-AF65-F5344CB8AC3E}">
        <p14:creationId xmlns:p14="http://schemas.microsoft.com/office/powerpoint/2010/main" val="2687110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r>
                  <a:rPr lang="en-US" dirty="0"/>
                  <a:t>Figures 5.1.3 and 5.1.4 show less obvious relationships between the two variables. Figure 5.1.3 reveals a very imprecise relationship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although as </a:t>
                </a:r>
                <a14:m>
                  <m:oMath xmlns:m="http://schemas.openxmlformats.org/officeDocument/2006/math">
                    <m:r>
                      <a:rPr lang="en-US" i="1" dirty="0" smtClean="0">
                        <a:latin typeface="Cambria Math" panose="02040503050406030204" pitchFamily="18" charset="0"/>
                      </a:rPr>
                      <m:t>𝑥</m:t>
                    </m:r>
                  </m:oMath>
                </a14:m>
                <a:r>
                  <a:rPr lang="en-US" dirty="0"/>
                  <a:t> increases, </a:t>
                </a:r>
                <a14:m>
                  <m:oMath xmlns:m="http://schemas.openxmlformats.org/officeDocument/2006/math">
                    <m:r>
                      <a:rPr lang="en-US" i="1" dirty="0" smtClean="0">
                        <a:latin typeface="Cambria Math" panose="02040503050406030204" pitchFamily="18" charset="0"/>
                      </a:rPr>
                      <m:t>𝑦</m:t>
                    </m:r>
                  </m:oMath>
                </a14:m>
                <a:r>
                  <a:rPr lang="en-US" dirty="0"/>
                  <a:t> tends to increase. </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blipFill>
                <a:blip r:embed="rId2"/>
                <a:stretch>
                  <a:fillRect l="-1481" r="-370"/>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BEC7D348-102E-5419-310F-008273C6192F}"/>
              </a:ext>
            </a:extLst>
          </p:cNvPr>
          <p:cNvPicPr>
            <a:picLocks noChangeAspect="1"/>
          </p:cNvPicPr>
          <p:nvPr/>
        </p:nvPicPr>
        <p:blipFill>
          <a:blip r:embed="rId3"/>
          <a:stretch>
            <a:fillRect/>
          </a:stretch>
        </p:blipFill>
        <p:spPr>
          <a:xfrm>
            <a:off x="1180627" y="1097281"/>
            <a:ext cx="6286974" cy="2772626"/>
          </a:xfrm>
          <a:prstGeom prst="rect">
            <a:avLst/>
          </a:prstGeom>
        </p:spPr>
      </p:pic>
    </p:spTree>
    <p:extLst>
      <p:ext uri="{BB962C8B-B14F-4D97-AF65-F5344CB8AC3E}">
        <p14:creationId xmlns:p14="http://schemas.microsoft.com/office/powerpoint/2010/main" val="1224010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r>
                  <a:rPr lang="en-US" dirty="0"/>
                  <a:t>The relationship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is much more apparent in Figure 5.1.4 than in Figure 5.1.3.</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EF3E04D5-943C-DC68-92B3-7EB167EBBBC9}"/>
              </a:ext>
            </a:extLst>
          </p:cNvPr>
          <p:cNvPicPr>
            <a:picLocks noChangeAspect="1"/>
          </p:cNvPicPr>
          <p:nvPr/>
        </p:nvPicPr>
        <p:blipFill>
          <a:blip r:embed="rId3"/>
          <a:stretch>
            <a:fillRect/>
          </a:stretch>
        </p:blipFill>
        <p:spPr>
          <a:xfrm>
            <a:off x="1209205" y="2362200"/>
            <a:ext cx="6725589" cy="3077004"/>
          </a:xfrm>
          <a:prstGeom prst="rect">
            <a:avLst/>
          </a:prstGeom>
        </p:spPr>
      </p:pic>
    </p:spTree>
    <p:extLst>
      <p:ext uri="{BB962C8B-B14F-4D97-AF65-F5344CB8AC3E}">
        <p14:creationId xmlns:p14="http://schemas.microsoft.com/office/powerpoint/2010/main" val="2198854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r>
                  <a:rPr lang="en-US" dirty="0"/>
                  <a:t>Figure 5.1.5 reveals a downward sloping relationship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That is, as </a:t>
                </a:r>
                <a14:m>
                  <m:oMath xmlns:m="http://schemas.openxmlformats.org/officeDocument/2006/math">
                    <m:r>
                      <a:rPr lang="en-US" i="1" dirty="0" smtClean="0">
                        <a:latin typeface="Cambria Math" panose="02040503050406030204" pitchFamily="18" charset="0"/>
                      </a:rPr>
                      <m:t>𝑥</m:t>
                    </m:r>
                  </m:oMath>
                </a14:m>
                <a:r>
                  <a:rPr lang="en-US" dirty="0"/>
                  <a:t> increases </a:t>
                </a:r>
                <a14:m>
                  <m:oMath xmlns:m="http://schemas.openxmlformats.org/officeDocument/2006/math">
                    <m:r>
                      <a:rPr lang="en-US" i="1" dirty="0" smtClean="0">
                        <a:latin typeface="Cambria Math" panose="02040503050406030204" pitchFamily="18" charset="0"/>
                      </a:rPr>
                      <m:t>𝑦</m:t>
                    </m:r>
                  </m:oMath>
                </a14:m>
                <a:r>
                  <a:rPr lang="en-US" dirty="0"/>
                  <a:t> tends to decrease. The inverse relationship is not as exact as the relationship in Figure 5.1.2. In Figure 5.1.6, there is no apparent relationship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That is, there is no tendency for </a:t>
                </a:r>
                <a14:m>
                  <m:oMath xmlns:m="http://schemas.openxmlformats.org/officeDocument/2006/math">
                    <m:r>
                      <a:rPr lang="en-US" i="1" dirty="0" smtClean="0">
                        <a:latin typeface="Cambria Math" panose="02040503050406030204" pitchFamily="18" charset="0"/>
                      </a:rPr>
                      <m:t>𝑦</m:t>
                    </m:r>
                  </m:oMath>
                </a14:m>
                <a:r>
                  <a:rPr lang="en-US" dirty="0"/>
                  <a:t> to increase or decrease as </a:t>
                </a:r>
                <a14:m>
                  <m:oMath xmlns:m="http://schemas.openxmlformats.org/officeDocument/2006/math">
                    <m:r>
                      <a:rPr lang="en-US" i="1" dirty="0" smtClean="0">
                        <a:latin typeface="Cambria Math" panose="02040503050406030204" pitchFamily="18" charset="0"/>
                      </a:rPr>
                      <m:t>𝑥</m:t>
                    </m:r>
                  </m:oMath>
                </a14:m>
                <a:r>
                  <a:rPr lang="en-US" dirty="0"/>
                  <a:t> increases.</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blipFill>
                <a:blip r:embed="rId2"/>
                <a:stretch>
                  <a:fillRect l="-1481" t="-1200" r="-2148"/>
                </a:stretch>
              </a:blipFill>
            </p:spPr>
            <p:txBody>
              <a:bodyPr/>
              <a:lstStyle/>
              <a:p>
                <a:r>
                  <a:rPr lang="en-IN">
                    <a:noFill/>
                  </a:rPr>
                  <a:t> </a:t>
                </a:r>
              </a:p>
            </p:txBody>
          </p:sp>
        </mc:Fallback>
      </mc:AlternateContent>
    </p:spTree>
    <p:extLst>
      <p:ext uri="{BB962C8B-B14F-4D97-AF65-F5344CB8AC3E}">
        <p14:creationId xmlns:p14="http://schemas.microsoft.com/office/powerpoint/2010/main" val="27920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DFFAA510-EF21-1F69-7F5E-0D1EC28D8FA5}"/>
              </a:ext>
            </a:extLst>
          </p:cNvPr>
          <p:cNvPicPr>
            <a:picLocks noChangeAspect="1"/>
          </p:cNvPicPr>
          <p:nvPr/>
        </p:nvPicPr>
        <p:blipFill>
          <a:blip r:embed="rId2"/>
          <a:stretch>
            <a:fillRect/>
          </a:stretch>
        </p:blipFill>
        <p:spPr>
          <a:xfrm>
            <a:off x="1107047" y="1676400"/>
            <a:ext cx="6929905" cy="3105150"/>
          </a:xfrm>
          <a:prstGeom prst="rect">
            <a:avLst/>
          </a:prstGeom>
        </p:spPr>
      </p:pic>
    </p:spTree>
    <p:extLst>
      <p:ext uri="{BB962C8B-B14F-4D97-AF65-F5344CB8AC3E}">
        <p14:creationId xmlns:p14="http://schemas.microsoft.com/office/powerpoint/2010/main" val="1779474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Let’s explore the data in Table 5.1.1 with scatterplots. In all these scatterplots there are data points that will pique your interest. For example, what are the two countries in the top left that have low female literacy and high birth rates? If you saw the graph and experienced that curiosity, the statistical tool (in this case the scatterplot) is doing its job of not only displaying relationships but encouraging curiosity and exploration.</a:t>
            </a:r>
          </a:p>
        </p:txBody>
      </p:sp>
    </p:spTree>
    <p:extLst>
      <p:ext uri="{BB962C8B-B14F-4D97-AF65-F5344CB8AC3E}">
        <p14:creationId xmlns:p14="http://schemas.microsoft.com/office/powerpoint/2010/main" val="186589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Examining Figure 5.1.7 reveals a somewhat downward sloping relationship. That is, as female literacy rates increase, birth rates tend to decline.</a:t>
            </a:r>
          </a:p>
        </p:txBody>
      </p:sp>
      <p:pic>
        <p:nvPicPr>
          <p:cNvPr id="5" name="Picture 4">
            <a:extLst>
              <a:ext uri="{FF2B5EF4-FFF2-40B4-BE49-F238E27FC236}">
                <a16:creationId xmlns:a16="http://schemas.microsoft.com/office/drawing/2014/main" id="{0863ADB9-5E1E-8262-8209-9167E570405E}"/>
              </a:ext>
            </a:extLst>
          </p:cNvPr>
          <p:cNvPicPr>
            <a:picLocks noChangeAspect="1"/>
          </p:cNvPicPr>
          <p:nvPr/>
        </p:nvPicPr>
        <p:blipFill>
          <a:blip r:embed="rId2"/>
          <a:stretch>
            <a:fillRect/>
          </a:stretch>
        </p:blipFill>
        <p:spPr>
          <a:xfrm>
            <a:off x="2133600" y="2614328"/>
            <a:ext cx="3962400" cy="3330600"/>
          </a:xfrm>
          <a:prstGeom prst="rect">
            <a:avLst/>
          </a:prstGeom>
        </p:spPr>
      </p:pic>
    </p:spTree>
    <p:extLst>
      <p:ext uri="{BB962C8B-B14F-4D97-AF65-F5344CB8AC3E}">
        <p14:creationId xmlns:p14="http://schemas.microsoft.com/office/powerpoint/2010/main" val="2908983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While the inverse relationship between birth rate and female literacy rate is fairly strong, it is far from exact. Most nations with high female literacy have relatively lower birth rates. The birth rate versus female literacy relationship is an example of a negative relationship because as one variable increases the other tends to decrease. The relationship between child mortality and birth rate is different, as shown in Figure 5.1.8. As child mortality increases the birth rate tends to increase—a positive relationship.</a:t>
            </a:r>
          </a:p>
        </p:txBody>
      </p:sp>
    </p:spTree>
    <p:extLst>
      <p:ext uri="{BB962C8B-B14F-4D97-AF65-F5344CB8AC3E}">
        <p14:creationId xmlns:p14="http://schemas.microsoft.com/office/powerpoint/2010/main" val="139854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 </a:t>
            </a:r>
          </a:p>
        </p:txBody>
      </p:sp>
      <p:pic>
        <p:nvPicPr>
          <p:cNvPr id="5" name="Picture 4">
            <a:extLst>
              <a:ext uri="{FF2B5EF4-FFF2-40B4-BE49-F238E27FC236}">
                <a16:creationId xmlns:a16="http://schemas.microsoft.com/office/drawing/2014/main" id="{C9C3929B-F631-42F6-3641-48E24331E7A9}"/>
              </a:ext>
            </a:extLst>
          </p:cNvPr>
          <p:cNvPicPr>
            <a:picLocks noChangeAspect="1"/>
          </p:cNvPicPr>
          <p:nvPr/>
        </p:nvPicPr>
        <p:blipFill>
          <a:blip r:embed="rId2"/>
          <a:stretch>
            <a:fillRect/>
          </a:stretch>
        </p:blipFill>
        <p:spPr>
          <a:xfrm>
            <a:off x="2116769" y="1273098"/>
            <a:ext cx="4910461" cy="4365975"/>
          </a:xfrm>
          <a:prstGeom prst="rect">
            <a:avLst/>
          </a:prstGeom>
        </p:spPr>
      </p:pic>
    </p:spTree>
    <p:extLst>
      <p:ext uri="{BB962C8B-B14F-4D97-AF65-F5344CB8AC3E}">
        <p14:creationId xmlns:p14="http://schemas.microsoft.com/office/powerpoint/2010/main" val="2327236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All the variables presented in Table 5.1.1 are potential variables in this observational data that could affect birth rates. However, cultural or religious factors may override the influence of any of these variables on fertility decisions.</a:t>
            </a:r>
          </a:p>
          <a:p>
            <a:r>
              <a:rPr lang="en-US" dirty="0"/>
              <a:t>The development of mathematical or statistical relationships between variables is a creative process in which a basic knowledge of mathematical functions is useful.</a:t>
            </a:r>
          </a:p>
        </p:txBody>
      </p:sp>
    </p:spTree>
    <p:extLst>
      <p:ext uri="{BB962C8B-B14F-4D97-AF65-F5344CB8AC3E}">
        <p14:creationId xmlns:p14="http://schemas.microsoft.com/office/powerpoint/2010/main" val="1864504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 </a:t>
            </a:r>
          </a:p>
        </p:txBody>
      </p:sp>
      <p:pic>
        <p:nvPicPr>
          <p:cNvPr id="5" name="Picture 4">
            <a:extLst>
              <a:ext uri="{FF2B5EF4-FFF2-40B4-BE49-F238E27FC236}">
                <a16:creationId xmlns:a16="http://schemas.microsoft.com/office/drawing/2014/main" id="{2F8A0CF3-5EEF-AA56-CA8B-C80107D25E6C}"/>
              </a:ext>
            </a:extLst>
          </p:cNvPr>
          <p:cNvPicPr>
            <a:picLocks noChangeAspect="1"/>
          </p:cNvPicPr>
          <p:nvPr/>
        </p:nvPicPr>
        <p:blipFill>
          <a:blip r:embed="rId2"/>
          <a:stretch>
            <a:fillRect/>
          </a:stretch>
        </p:blipFill>
        <p:spPr>
          <a:xfrm>
            <a:off x="1676400" y="1371600"/>
            <a:ext cx="5162272" cy="4310345"/>
          </a:xfrm>
          <a:prstGeom prst="rect">
            <a:avLst/>
          </a:prstGeom>
        </p:spPr>
      </p:pic>
    </p:spTree>
    <p:extLst>
      <p:ext uri="{BB962C8B-B14F-4D97-AF65-F5344CB8AC3E}">
        <p14:creationId xmlns:p14="http://schemas.microsoft.com/office/powerpoint/2010/main" val="130629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Bivariate Data</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lstStyle/>
          <a:p>
            <a:r>
              <a:rPr lang="en-US" dirty="0"/>
              <a:t>To understand the relationship between two variables, data on both variables needs to be collected. This type of data is called </a:t>
            </a:r>
            <a:r>
              <a:rPr lang="en-US" b="1" dirty="0"/>
              <a:t>bivariate</a:t>
            </a:r>
            <a:r>
              <a:rPr lang="en-US" dirty="0"/>
              <a:t> data.</a:t>
            </a:r>
          </a:p>
        </p:txBody>
      </p:sp>
    </p:spTree>
    <p:extLst>
      <p:ext uri="{BB962C8B-B14F-4D97-AF65-F5344CB8AC3E}">
        <p14:creationId xmlns:p14="http://schemas.microsoft.com/office/powerpoint/2010/main" val="59121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Although there appears to be a relationship in Figure 5.1.9, it does not appear to be linear. The relationship in the scatterplot suggests a curved function; perhaps a quadratic relationship may fit the data. We will discuss developing this type of model in a later chapter.</a:t>
            </a:r>
          </a:p>
          <a:p>
            <a:r>
              <a:rPr lang="en-US" b="1" dirty="0"/>
              <a:t>Birth Rate and Population Density</a:t>
            </a:r>
          </a:p>
          <a:p>
            <a:r>
              <a:rPr lang="en-US" dirty="0"/>
              <a:t>The population density measures the amount of people per square kilometer of land area. In countries with higher population density, we would expect to find higher birth rates.</a:t>
            </a:r>
          </a:p>
        </p:txBody>
      </p:sp>
    </p:spTree>
    <p:extLst>
      <p:ext uri="{BB962C8B-B14F-4D97-AF65-F5344CB8AC3E}">
        <p14:creationId xmlns:p14="http://schemas.microsoft.com/office/powerpoint/2010/main" val="2444887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This could be due to factors such as increased opportunities for social interaction and access to resources in densely populated areas, as well as cultural and societal norms. These factors could contribute to higher fertility rates in such areas. However, Figure 5.1.10 suggests that no significant relationship between birth rates and population density exists. That is, birth rates are unaffected by the amount of people per square kilometer. </a:t>
            </a:r>
          </a:p>
        </p:txBody>
      </p:sp>
    </p:spTree>
    <p:extLst>
      <p:ext uri="{BB962C8B-B14F-4D97-AF65-F5344CB8AC3E}">
        <p14:creationId xmlns:p14="http://schemas.microsoft.com/office/powerpoint/2010/main" val="777703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Interestingly, Singapore is a huge outlier with a population density of almost 8000 people per square kilometer and has a birth rate below 10. The other four countries with a population density of over 1000 all have a relatively low birth rate.</a:t>
            </a:r>
          </a:p>
        </p:txBody>
      </p:sp>
    </p:spTree>
    <p:extLst>
      <p:ext uri="{BB962C8B-B14F-4D97-AF65-F5344CB8AC3E}">
        <p14:creationId xmlns:p14="http://schemas.microsoft.com/office/powerpoint/2010/main" val="1203404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 </a:t>
            </a:r>
          </a:p>
        </p:txBody>
      </p:sp>
      <p:pic>
        <p:nvPicPr>
          <p:cNvPr id="5" name="Picture 4">
            <a:extLst>
              <a:ext uri="{FF2B5EF4-FFF2-40B4-BE49-F238E27FC236}">
                <a16:creationId xmlns:a16="http://schemas.microsoft.com/office/drawing/2014/main" id="{34C70693-3D67-41CA-29A1-A8068F72C0F4}"/>
              </a:ext>
            </a:extLst>
          </p:cNvPr>
          <p:cNvPicPr>
            <a:picLocks noChangeAspect="1"/>
          </p:cNvPicPr>
          <p:nvPr/>
        </p:nvPicPr>
        <p:blipFill>
          <a:blip r:embed="rId2"/>
          <a:stretch>
            <a:fillRect/>
          </a:stretch>
        </p:blipFill>
        <p:spPr>
          <a:xfrm>
            <a:off x="1981200" y="1261533"/>
            <a:ext cx="4876800" cy="4334933"/>
          </a:xfrm>
          <a:prstGeom prst="rect">
            <a:avLst/>
          </a:prstGeom>
        </p:spPr>
      </p:pic>
    </p:spTree>
    <p:extLst>
      <p:ext uri="{BB962C8B-B14F-4D97-AF65-F5344CB8AC3E}">
        <p14:creationId xmlns:p14="http://schemas.microsoft.com/office/powerpoint/2010/main" val="3799968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Figure 5.1.11 provides a table of summary measures using Minitab for the variables discussed. Similar output from Excel is shown in Figure 5.1.12.</a:t>
            </a:r>
          </a:p>
        </p:txBody>
      </p:sp>
      <p:pic>
        <p:nvPicPr>
          <p:cNvPr id="5" name="Picture 4">
            <a:extLst>
              <a:ext uri="{FF2B5EF4-FFF2-40B4-BE49-F238E27FC236}">
                <a16:creationId xmlns:a16="http://schemas.microsoft.com/office/drawing/2014/main" id="{C9228F88-1695-3AA4-2BAD-F66C6CFE1C81}"/>
              </a:ext>
            </a:extLst>
          </p:cNvPr>
          <p:cNvPicPr>
            <a:picLocks noChangeAspect="1"/>
          </p:cNvPicPr>
          <p:nvPr/>
        </p:nvPicPr>
        <p:blipFill>
          <a:blip r:embed="rId2"/>
          <a:stretch>
            <a:fillRect/>
          </a:stretch>
        </p:blipFill>
        <p:spPr>
          <a:xfrm>
            <a:off x="838200" y="2971800"/>
            <a:ext cx="7115434" cy="1905000"/>
          </a:xfrm>
          <a:prstGeom prst="rect">
            <a:avLst/>
          </a:prstGeom>
        </p:spPr>
      </p:pic>
    </p:spTree>
    <p:extLst>
      <p:ext uri="{BB962C8B-B14F-4D97-AF65-F5344CB8AC3E}">
        <p14:creationId xmlns:p14="http://schemas.microsoft.com/office/powerpoint/2010/main" val="3984369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Looking for Patterns in the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 </a:t>
            </a:r>
          </a:p>
        </p:txBody>
      </p:sp>
      <p:pic>
        <p:nvPicPr>
          <p:cNvPr id="6" name="Picture 5">
            <a:extLst>
              <a:ext uri="{FF2B5EF4-FFF2-40B4-BE49-F238E27FC236}">
                <a16:creationId xmlns:a16="http://schemas.microsoft.com/office/drawing/2014/main" id="{82F4E9FE-BEF3-0EA5-7166-C4454104A021}"/>
              </a:ext>
            </a:extLst>
          </p:cNvPr>
          <p:cNvPicPr>
            <a:picLocks noChangeAspect="1"/>
          </p:cNvPicPr>
          <p:nvPr/>
        </p:nvPicPr>
        <p:blipFill>
          <a:blip r:embed="rId2"/>
          <a:stretch>
            <a:fillRect/>
          </a:stretch>
        </p:blipFill>
        <p:spPr>
          <a:xfrm>
            <a:off x="1452127" y="1156949"/>
            <a:ext cx="6061582" cy="4710451"/>
          </a:xfrm>
          <a:prstGeom prst="rect">
            <a:avLst/>
          </a:prstGeom>
        </p:spPr>
      </p:pic>
    </p:spTree>
    <p:extLst>
      <p:ext uri="{BB962C8B-B14F-4D97-AF65-F5344CB8AC3E}">
        <p14:creationId xmlns:p14="http://schemas.microsoft.com/office/powerpoint/2010/main" val="4294443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Measuring the Degree of Linear Relationship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A scatter diagram is a useful exploratory tool for detecting relationships between two variables. Eventually, however, a researcher will want to know a numerical measure of the strength of the relationship between two variables. In 1896, Karl Pearson developed a measure called the </a:t>
                </a:r>
                <a:r>
                  <a:rPr lang="en-US" b="1" dirty="0"/>
                  <a:t>correlation coefficient</a:t>
                </a:r>
                <a:r>
                  <a:rPr lang="en-US" dirty="0"/>
                  <a:t>, </a:t>
                </a:r>
                <a14:m>
                  <m:oMath xmlns:m="http://schemas.openxmlformats.org/officeDocument/2006/math">
                    <m:r>
                      <a:rPr lang="en-US" i="1" dirty="0" smtClean="0">
                        <a:latin typeface="Cambria Math" panose="02040503050406030204" pitchFamily="18" charset="0"/>
                      </a:rPr>
                      <m:t>𝑟</m:t>
                    </m:r>
                  </m:oMath>
                </a14:m>
                <a:r>
                  <a:rPr lang="en-US" dirty="0"/>
                  <a:t>. The correlation coefficient is an </a:t>
                </a:r>
                <a:r>
                  <a:rPr lang="en-US" b="1" dirty="0"/>
                  <a:t>index number </a:t>
                </a:r>
                <a:r>
                  <a:rPr lang="en-US" dirty="0"/>
                  <a:t>used to summarize the strength of a linear relationship.</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r="-2000"/>
                </a:stretch>
              </a:blipFill>
            </p:spPr>
            <p:txBody>
              <a:bodyPr/>
              <a:lstStyle/>
              <a:p>
                <a:r>
                  <a:rPr lang="en-IN">
                    <a:noFill/>
                  </a:rPr>
                  <a:t> </a:t>
                </a:r>
              </a:p>
            </p:txBody>
          </p:sp>
        </mc:Fallback>
      </mc:AlternateContent>
    </p:spTree>
    <p:extLst>
      <p:ext uri="{BB962C8B-B14F-4D97-AF65-F5344CB8AC3E}">
        <p14:creationId xmlns:p14="http://schemas.microsoft.com/office/powerpoint/2010/main" val="3913739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280160"/>
            <a:ext cx="8229600" cy="1815882"/>
          </a:xfrm>
          <a:ln w="28575">
            <a:solidFill>
              <a:srgbClr val="FF0000"/>
            </a:solidFill>
          </a:ln>
        </p:spPr>
        <p:txBody>
          <a:bodyPr wrap="square">
            <a:spAutoFit/>
          </a:bodyPr>
          <a:lstStyle/>
          <a:p>
            <a:r>
              <a:rPr lang="en-US" dirty="0">
                <a:solidFill>
                  <a:srgbClr val="000000"/>
                </a:solidFill>
              </a:rPr>
              <a:t>An index number is a value that reflects a measurement or quantity as compared to a base or standard value. The best known index number occurs in economics: the Consumer Price Index (CPI).</a:t>
            </a:r>
          </a:p>
        </p:txBody>
      </p:sp>
    </p:spTree>
    <p:extLst>
      <p:ext uri="{BB962C8B-B14F-4D97-AF65-F5344CB8AC3E}">
        <p14:creationId xmlns:p14="http://schemas.microsoft.com/office/powerpoint/2010/main" val="2615229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Correlation Coefficient </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2591479"/>
              </a:xfrm>
              <a:solidFill>
                <a:srgbClr val="FFFFCC"/>
              </a:solidFill>
              <a:ln w="28575">
                <a:solidFill>
                  <a:srgbClr val="000000"/>
                </a:solidFill>
              </a:ln>
            </p:spPr>
            <p:txBody>
              <a:bodyPr>
                <a:spAutoFit/>
              </a:bodyPr>
              <a:lstStyle/>
              <a:p>
                <a:pPr algn="ctr"/>
                <a:endParaRPr lang="en-US" b="1" dirty="0">
                  <a:solidFill>
                    <a:srgbClr val="000000"/>
                  </a:solidFill>
                </a:endParaRPr>
              </a:p>
              <a:p>
                <a:endParaRPr lang="en-US" b="1" dirty="0">
                  <a:solidFill>
                    <a:srgbClr val="000000"/>
                  </a:solidFill>
                </a:endParaRPr>
              </a:p>
              <a:p>
                <a:endParaRPr lang="en-US" b="1" dirty="0">
                  <a:solidFill>
                    <a:srgbClr val="000000"/>
                  </a:solidFill>
                </a:endParaRPr>
              </a:p>
              <a:p>
                <a:r>
                  <a:rPr lang="en-US" dirty="0">
                    <a:solidFill>
                      <a:srgbClr val="000000"/>
                    </a:solidFill>
                  </a:rPr>
                  <a:t>where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is the number of data pairs in the data set.</a:t>
                </a:r>
              </a:p>
              <a:p>
                <a:endParaRPr lang="en-US" dirty="0">
                  <a:solidFill>
                    <a:srgbClr val="000000"/>
                  </a:solidFill>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2591479"/>
              </a:xfrm>
              <a:blipFill>
                <a:blip r:embed="rId2"/>
                <a:stretch>
                  <a:fillRect l="-1328"/>
                </a:stretch>
              </a:blipFill>
              <a:ln w="28575">
                <a:solidFill>
                  <a:srgbClr val="000000"/>
                </a:solidFill>
              </a:ln>
            </p:spPr>
            <p:txBody>
              <a:bodyPr/>
              <a:lstStyle/>
              <a:p>
                <a:r>
                  <a:rPr lang="en-IN">
                    <a:noFill/>
                  </a:rPr>
                  <a:t> </a:t>
                </a:r>
              </a:p>
            </p:txBody>
          </p:sp>
        </mc:Fallback>
      </mc:AlternateContent>
      <p:graphicFrame>
        <p:nvGraphicFramePr>
          <p:cNvPr id="29698" name="Object 2"/>
          <p:cNvGraphicFramePr>
            <a:graphicFrameLocks noChangeAspect="1"/>
          </p:cNvGraphicFramePr>
          <p:nvPr>
            <p:extLst>
              <p:ext uri="{D42A27DB-BD31-4B8C-83A1-F6EECF244321}">
                <p14:modId xmlns:p14="http://schemas.microsoft.com/office/powerpoint/2010/main" val="3921200290"/>
              </p:ext>
            </p:extLst>
          </p:nvPr>
        </p:nvGraphicFramePr>
        <p:xfrm>
          <a:off x="914400" y="1600200"/>
          <a:ext cx="7086600" cy="1168400"/>
        </p:xfrm>
        <a:graphic>
          <a:graphicData uri="http://schemas.openxmlformats.org/presentationml/2006/ole">
            <mc:AlternateContent xmlns:mc="http://schemas.openxmlformats.org/markup-compatibility/2006">
              <mc:Choice xmlns:v="urn:schemas-microsoft-com:vml" Requires="v">
                <p:oleObj name="Equation" r:id="rId3" imgW="7086600" imgH="1168200" progId="Equation.DSMT4">
                  <p:embed/>
                </p:oleObj>
              </mc:Choice>
              <mc:Fallback>
                <p:oleObj name="Equation" r:id="rId3" imgW="7086600" imgH="1168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200"/>
                        <a:ext cx="70866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280160"/>
            <a:ext cx="8229600" cy="1384995"/>
          </a:xfrm>
          <a:ln w="28575">
            <a:solidFill>
              <a:srgbClr val="FF0000"/>
            </a:solidFill>
          </a:ln>
        </p:spPr>
        <p:txBody>
          <a:bodyPr wrap="square">
            <a:spAutoFit/>
          </a:bodyPr>
          <a:lstStyle/>
          <a:p>
            <a:r>
              <a:rPr lang="en-US" dirty="0">
                <a:solidFill>
                  <a:srgbClr val="000000"/>
                </a:solidFill>
              </a:rPr>
              <a:t>The application of statistics is about thinking with statistical measures, not calculating them. We strongly recommend always using technology if it is available.</a:t>
            </a:r>
          </a:p>
        </p:txBody>
      </p:sp>
    </p:spTree>
    <p:extLst>
      <p:ext uri="{BB962C8B-B14F-4D97-AF65-F5344CB8AC3E}">
        <p14:creationId xmlns:p14="http://schemas.microsoft.com/office/powerpoint/2010/main" val="350197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Bivariate Data </a:t>
            </a:r>
          </a:p>
        </p:txBody>
      </p:sp>
      <p:sp>
        <p:nvSpPr>
          <p:cNvPr id="4" name="Content Placeholder 2"/>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r>
              <a:rPr lang="en-US" b="1" dirty="0">
                <a:solidFill>
                  <a:srgbClr val="C00000"/>
                </a:solidFill>
              </a:rPr>
              <a:t>Bivariate</a:t>
            </a:r>
            <a:r>
              <a:rPr lang="en-US" dirty="0">
                <a:solidFill>
                  <a:srgbClr val="000000"/>
                </a:solidFill>
              </a:rPr>
              <a:t> data is data in which two variables are recorded or measured on an entity.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Measuring the Degree of Linear Relationship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There are two familiar expressions in the formula for the correlation coefficient:</a:t>
                </a:r>
              </a:p>
              <a:p>
                <a:pPr algn="ct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 − </m:t>
                        </m:r>
                        <m:acc>
                          <m:accPr>
                            <m:chr m:val="̅"/>
                            <m:ctrlPr>
                              <a:rPr lang="en-US" i="1">
                                <a:latin typeface="Cambria Math" panose="02040503050406030204" pitchFamily="18" charset="0"/>
                              </a:rPr>
                            </m:ctrlPr>
                          </m:accPr>
                          <m:e>
                            <m:r>
                              <a:rPr lang="en-US" i="1">
                                <a:latin typeface="Cambria Math" panose="02040503050406030204" pitchFamily="18" charset="0"/>
                              </a:rPr>
                              <m:t>𝑦</m:t>
                            </m:r>
                          </m:e>
                        </m:acc>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𝑦</m:t>
                            </m:r>
                          </m:sub>
                        </m:sSub>
                      </m:den>
                    </m:f>
                  </m:oMath>
                </a14:m>
                <a:r>
                  <a:rPr lang="en-US" dirty="0"/>
                  <a:t>,</a:t>
                </a:r>
              </a:p>
              <a:p>
                <a:r>
                  <a:rPr lang="en-US" dirty="0"/>
                  <a:t>which is a </a:t>
                </a:r>
                <a14:m>
                  <m:oMath xmlns:m="http://schemas.openxmlformats.org/officeDocument/2006/math">
                    <m:r>
                      <a:rPr lang="en-US" i="1" dirty="0" smtClean="0">
                        <a:latin typeface="Cambria Math" panose="02040503050406030204" pitchFamily="18" charset="0"/>
                      </a:rPr>
                      <m:t>𝑧</m:t>
                    </m:r>
                  </m:oMath>
                </a14:m>
                <a:r>
                  <a:rPr lang="en-US" dirty="0"/>
                  <a:t>-score that shows how far </a:t>
                </a:r>
                <a14:m>
                  <m:oMath xmlns:m="http://schemas.openxmlformats.org/officeDocument/2006/math">
                    <m:r>
                      <a:rPr lang="en-US" i="1" dirty="0" smtClean="0">
                        <a:latin typeface="Cambria Math" panose="02040503050406030204" pitchFamily="18" charset="0"/>
                      </a:rPr>
                      <m:t>𝑦</m:t>
                    </m:r>
                  </m:oMath>
                </a14:m>
                <a:r>
                  <a:rPr lang="en-US" dirty="0"/>
                  <a:t> deviates from its mean measured in standard deviation units (</a:t>
                </a:r>
                <a14:m>
                  <m:oMath xmlns:m="http://schemas.openxmlformats.org/officeDocument/2006/math">
                    <m:r>
                      <a:rPr lang="en-US" i="1" dirty="0" smtClean="0">
                        <a:latin typeface="Cambria Math" panose="02040503050406030204" pitchFamily="18" charset="0"/>
                      </a:rPr>
                      <m:t>𝑠</m:t>
                    </m:r>
                    <m:r>
                      <a:rPr lang="en-US" i="1" baseline="-25000" dirty="0" smtClean="0">
                        <a:latin typeface="Cambria Math" panose="02040503050406030204" pitchFamily="18" charset="0"/>
                      </a:rPr>
                      <m:t>𝑦</m:t>
                    </m:r>
                  </m:oMath>
                </a14:m>
                <a:r>
                  <a:rPr lang="en-US" dirty="0"/>
                  <a:t> is the standard deviation of </a:t>
                </a:r>
                <a14:m>
                  <m:oMath xmlns:m="http://schemas.openxmlformats.org/officeDocument/2006/math">
                    <m:r>
                      <a:rPr lang="en-US" i="1" dirty="0" smtClean="0">
                        <a:latin typeface="Cambria Math" panose="02040503050406030204" pitchFamily="18" charset="0"/>
                      </a:rPr>
                      <m:t>𝑦</m:t>
                    </m:r>
                  </m:oMath>
                </a14:m>
                <a:r>
                  <a:rPr lang="en-US" dirty="0"/>
                  <a:t>), and</a:t>
                </a:r>
              </a:p>
              <a:p>
                <a:pPr algn="ct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𝑥</m:t>
                            </m:r>
                          </m:sub>
                        </m:sSub>
                      </m:den>
                    </m:f>
                  </m:oMath>
                </a14:m>
                <a:r>
                  <a:rPr lang="en-US" dirty="0"/>
                  <a:t>,</a:t>
                </a:r>
              </a:p>
              <a:p>
                <a:endParaRPr lang="en-US" dirty="0"/>
              </a:p>
            </p:txBody>
          </p:sp>
        </mc:Choice>
        <mc:Fallback>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r="-2370"/>
                </a:stretch>
              </a:blipFill>
            </p:spPr>
            <p:txBody>
              <a:bodyPr/>
              <a:lstStyle/>
              <a:p>
                <a:r>
                  <a:rPr lang="en-US">
                    <a:noFill/>
                  </a:rPr>
                  <a:t> </a:t>
                </a:r>
              </a:p>
            </p:txBody>
          </p:sp>
        </mc:Fallback>
      </mc:AlternateContent>
    </p:spTree>
    <p:extLst>
      <p:ext uri="{BB962C8B-B14F-4D97-AF65-F5344CB8AC3E}">
        <p14:creationId xmlns:p14="http://schemas.microsoft.com/office/powerpoint/2010/main" val="248337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Measuring the Degree of Linear Relationship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which is a </a:t>
                </a:r>
                <a14:m>
                  <m:oMath xmlns:m="http://schemas.openxmlformats.org/officeDocument/2006/math">
                    <m:r>
                      <a:rPr lang="en-US" i="1" dirty="0" smtClean="0">
                        <a:latin typeface="Cambria Math" panose="02040503050406030204" pitchFamily="18" charset="0"/>
                      </a:rPr>
                      <m:t>𝑧</m:t>
                    </m:r>
                  </m:oMath>
                </a14:m>
                <a:r>
                  <a:rPr lang="en-US" dirty="0"/>
                  <a:t>-score that shows how far </a:t>
                </a:r>
                <a14:m>
                  <m:oMath xmlns:m="http://schemas.openxmlformats.org/officeDocument/2006/math">
                    <m:r>
                      <a:rPr lang="en-US" i="1" dirty="0" smtClean="0">
                        <a:latin typeface="Cambria Math" panose="02040503050406030204" pitchFamily="18" charset="0"/>
                      </a:rPr>
                      <m:t>𝑥</m:t>
                    </m:r>
                  </m:oMath>
                </a14:m>
                <a:r>
                  <a:rPr lang="en-US" dirty="0"/>
                  <a:t> deviates from its mean measured in standard deviation units (</a:t>
                </a:r>
                <a14:m>
                  <m:oMath xmlns:m="http://schemas.openxmlformats.org/officeDocument/2006/math">
                    <m:r>
                      <a:rPr lang="en-US" i="1" dirty="0" smtClean="0">
                        <a:latin typeface="Cambria Math" panose="02040503050406030204" pitchFamily="18" charset="0"/>
                      </a:rPr>
                      <m:t>𝑠</m:t>
                    </m:r>
                    <m:r>
                      <a:rPr lang="en-US" i="1" baseline="-25000" dirty="0" smtClean="0">
                        <a:latin typeface="Cambria Math" panose="02040503050406030204" pitchFamily="18" charset="0"/>
                      </a:rPr>
                      <m:t>𝑥</m:t>
                    </m:r>
                  </m:oMath>
                </a14:m>
                <a:r>
                  <a:rPr lang="en-US" dirty="0"/>
                  <a:t> is the standard deviation of </a:t>
                </a:r>
                <a14:m>
                  <m:oMath xmlns:m="http://schemas.openxmlformats.org/officeDocument/2006/math">
                    <m:r>
                      <a:rPr lang="en-US" i="1" dirty="0" smtClean="0">
                        <a:latin typeface="Cambria Math" panose="02040503050406030204" pitchFamily="18" charset="0"/>
                      </a:rPr>
                      <m:t>𝑥</m:t>
                    </m:r>
                  </m:oMath>
                </a14:m>
                <a:r>
                  <a:rPr lang="en-US" dirty="0"/>
                  <a:t>). Summing the products of these </a:t>
                </a:r>
                <a:r>
                  <a:rPr lang="en-US" b="1" dirty="0"/>
                  <a:t>deviation measures </a:t>
                </a:r>
                <a:r>
                  <a:rPr lang="en-US" dirty="0"/>
                  <a:t>for each data pair determines the sign of the correlation coefficient. Let’s see why that is.</a:t>
                </a:r>
              </a:p>
              <a:p>
                <a:r>
                  <a:rPr lang="en-US" b="1" dirty="0"/>
                  <a:t>Positive Relationships</a:t>
                </a:r>
              </a:p>
              <a:p>
                <a:r>
                  <a:rPr lang="en-US" dirty="0"/>
                  <a:t>When </a:t>
                </a:r>
                <a14:m>
                  <m:oMath xmlns:m="http://schemas.openxmlformats.org/officeDocument/2006/math">
                    <m:r>
                      <a:rPr lang="en-US" i="1" dirty="0" smtClean="0">
                        <a:latin typeface="Cambria Math" panose="02040503050406030204" pitchFamily="18" charset="0"/>
                      </a:rPr>
                      <m:t>𝑟</m:t>
                    </m:r>
                  </m:oMath>
                </a14:m>
                <a:r>
                  <a:rPr lang="en-US" dirty="0"/>
                  <a:t> is positive, there is a tendency for </a:t>
                </a:r>
                <a14:m>
                  <m:oMath xmlns:m="http://schemas.openxmlformats.org/officeDocument/2006/math">
                    <m:r>
                      <a:rPr lang="en-US" i="1" dirty="0" smtClean="0">
                        <a:latin typeface="Cambria Math" panose="02040503050406030204" pitchFamily="18" charset="0"/>
                      </a:rPr>
                      <m:t>𝑦</m:t>
                    </m:r>
                  </m:oMath>
                </a14:m>
                <a:r>
                  <a:rPr lang="en-US" dirty="0"/>
                  <a:t> to increase as </a:t>
                </a:r>
                <a14:m>
                  <m:oMath xmlns:m="http://schemas.openxmlformats.org/officeDocument/2006/math">
                    <m:r>
                      <a:rPr lang="en-US" i="1" dirty="0" smtClean="0">
                        <a:latin typeface="Cambria Math" panose="02040503050406030204" pitchFamily="18" charset="0"/>
                      </a:rPr>
                      <m:t>𝑥</m:t>
                    </m:r>
                  </m:oMath>
                </a14:m>
                <a:r>
                  <a:rPr lang="en-US" dirty="0"/>
                  <a:t> increases. If both of the deviations are positive, then each of the observations is above its mean.</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r="-2296" b="-2800"/>
                </a:stretch>
              </a:blipFill>
            </p:spPr>
            <p:txBody>
              <a:bodyPr/>
              <a:lstStyle/>
              <a:p>
                <a:r>
                  <a:rPr lang="en-IN">
                    <a:noFill/>
                  </a:rPr>
                  <a:t> </a:t>
                </a:r>
              </a:p>
            </p:txBody>
          </p:sp>
        </mc:Fallback>
      </mc:AlternateContent>
    </p:spTree>
    <p:extLst>
      <p:ext uri="{BB962C8B-B14F-4D97-AF65-F5344CB8AC3E}">
        <p14:creationId xmlns:p14="http://schemas.microsoft.com/office/powerpoint/2010/main" val="933869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Measuring the Degree of Linear Relationship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If both are negative, then each is below its mean. In a positive linear relationship, when one of the variables is above its mean, the other variable tends to be above its mean. Similarly, if one variable is below its mean, the other tends to be below its mean. Such is the case in Figure 5.1.13.</a:t>
            </a:r>
          </a:p>
        </p:txBody>
      </p:sp>
    </p:spTree>
    <p:extLst>
      <p:ext uri="{BB962C8B-B14F-4D97-AF65-F5344CB8AC3E}">
        <p14:creationId xmlns:p14="http://schemas.microsoft.com/office/powerpoint/2010/main" val="661557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Measuring the Degree of Linear Relationship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 </a:t>
            </a:r>
          </a:p>
        </p:txBody>
      </p:sp>
      <p:pic>
        <p:nvPicPr>
          <p:cNvPr id="5" name="Picture 4">
            <a:extLst>
              <a:ext uri="{FF2B5EF4-FFF2-40B4-BE49-F238E27FC236}">
                <a16:creationId xmlns:a16="http://schemas.microsoft.com/office/drawing/2014/main" id="{D7B99565-D1F0-0239-AA71-4B1878B9E5EF}"/>
              </a:ext>
            </a:extLst>
          </p:cNvPr>
          <p:cNvPicPr>
            <a:picLocks noChangeAspect="1"/>
          </p:cNvPicPr>
          <p:nvPr/>
        </p:nvPicPr>
        <p:blipFill>
          <a:blip r:embed="rId2"/>
          <a:stretch>
            <a:fillRect/>
          </a:stretch>
        </p:blipFill>
        <p:spPr>
          <a:xfrm>
            <a:off x="1676400" y="1437287"/>
            <a:ext cx="4953000" cy="3983426"/>
          </a:xfrm>
          <a:prstGeom prst="rect">
            <a:avLst/>
          </a:prstGeom>
        </p:spPr>
      </p:pic>
    </p:spTree>
    <p:extLst>
      <p:ext uri="{BB962C8B-B14F-4D97-AF65-F5344CB8AC3E}">
        <p14:creationId xmlns:p14="http://schemas.microsoft.com/office/powerpoint/2010/main" val="3288290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Measuring the Degree of Linear Relationship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The points in the group labeled </a:t>
                </a:r>
                <a:r>
                  <a:rPr lang="en-US" b="1" dirty="0"/>
                  <a:t>A</a:t>
                </a:r>
                <a:r>
                  <a:rPr lang="en-US" dirty="0"/>
                  <a:t> are points whose     </a:t>
                </a:r>
                <a14:m>
                  <m:oMath xmlns:m="http://schemas.openxmlformats.org/officeDocument/2006/math">
                    <m:r>
                      <a:rPr lang="en-US" i="1" dirty="0" smtClean="0">
                        <a:latin typeface="Cambria Math" panose="02040503050406030204" pitchFamily="18" charset="0"/>
                      </a:rPr>
                      <m:t>𝑥</m:t>
                    </m:r>
                  </m:oMath>
                </a14:m>
                <a:r>
                  <a:rPr lang="en-US" dirty="0"/>
                  <a:t>-values are greater than the mean of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m:t>
                    </m:r>
                  </m:oMath>
                </a14:m>
                <a:r>
                  <a:rPr lang="en-US" dirty="0"/>
                  <a:t>and whose     </a:t>
                </a:r>
                <a14:m>
                  <m:oMath xmlns:m="http://schemas.openxmlformats.org/officeDocument/2006/math">
                    <m:r>
                      <a:rPr lang="en-US" i="1" dirty="0" smtClean="0">
                        <a:latin typeface="Cambria Math" panose="02040503050406030204" pitchFamily="18" charset="0"/>
                      </a:rPr>
                      <m:t>𝑦</m:t>
                    </m:r>
                  </m:oMath>
                </a14:m>
                <a:r>
                  <a:rPr lang="en-US" dirty="0"/>
                  <a:t>-values are greater than the mean of </a:t>
                </a:r>
                <a14:m>
                  <m:oMath xmlns:m="http://schemas.openxmlformats.org/officeDocument/2006/math">
                    <m:r>
                      <a:rPr lang="en-US" i="1" dirty="0" smtClean="0">
                        <a:latin typeface="Cambria Math" panose="02040503050406030204" pitchFamily="18" charset="0"/>
                      </a:rPr>
                      <m:t>𝑦</m:t>
                    </m:r>
                  </m:oMath>
                </a14:m>
                <a:r>
                  <a:rPr lang="en-US" dirty="0"/>
                  <a:t>. Since for each point in group </a:t>
                </a:r>
                <a:r>
                  <a:rPr lang="en-US" b="1" dirty="0"/>
                  <a:t>A</a:t>
                </a:r>
                <a:r>
                  <a:rPr lang="en-US" dirty="0"/>
                  <a:t>, the deviations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oMath>
                </a14:m>
                <a:r>
                  <a:rPr lang="en-US" dirty="0"/>
                  <a:t> will be positive numbers, the expression</a:t>
                </a:r>
              </a:p>
              <a:p>
                <a:r>
                  <a:rPr lang="en-US" dirty="0"/>
                  <a:t>			</a:t>
                </a:r>
                <a14:m>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𝑥</m:t>
                                </m:r>
                              </m:sub>
                            </m:sSub>
                          </m:den>
                        </m:f>
                      </m:e>
                    </m:d>
                  </m:oMath>
                </a14:m>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num>
                          <m:den>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𝑦</m:t>
                                </m:r>
                              </m:sub>
                            </m:sSub>
                          </m:den>
                        </m:f>
                      </m:e>
                    </m:d>
                  </m:oMath>
                </a14:m>
                <a:endParaRPr lang="en-US" dirty="0"/>
              </a:p>
              <a:p>
                <a:r>
                  <a:rPr lang="en-US" dirty="0"/>
                  <a:t>will be the product of two positive numbers, which will be </a:t>
                </a:r>
                <a:r>
                  <a:rPr lang="en-US" i="1" dirty="0"/>
                  <a:t>positive</a:t>
                </a:r>
                <a:r>
                  <a:rPr lang="en-US" dirty="0"/>
                  <a:t>.</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r="-1333"/>
                </a:stretch>
              </a:blipFill>
            </p:spPr>
            <p:txBody>
              <a:bodyPr/>
              <a:lstStyle/>
              <a:p>
                <a:r>
                  <a:rPr lang="en-IN">
                    <a:noFill/>
                  </a:rPr>
                  <a:t> </a:t>
                </a:r>
              </a:p>
            </p:txBody>
          </p:sp>
        </mc:Fallback>
      </mc:AlternateContent>
    </p:spTree>
    <p:extLst>
      <p:ext uri="{BB962C8B-B14F-4D97-AF65-F5344CB8AC3E}">
        <p14:creationId xmlns:p14="http://schemas.microsoft.com/office/powerpoint/2010/main" val="556289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Measuring the Degree of Linear Relationship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The points in the group labeled </a:t>
                </a:r>
                <a:r>
                  <a:rPr lang="en-US" b="1" dirty="0"/>
                  <a:t>B</a:t>
                </a:r>
                <a:r>
                  <a:rPr lang="en-US" dirty="0"/>
                  <a:t> are points whose      </a:t>
                </a:r>
                <a14:m>
                  <m:oMath xmlns:m="http://schemas.openxmlformats.org/officeDocument/2006/math">
                    <m:r>
                      <a:rPr lang="en-US" i="1" dirty="0" smtClean="0">
                        <a:latin typeface="Cambria Math" panose="02040503050406030204" pitchFamily="18" charset="0"/>
                      </a:rPr>
                      <m:t>𝑥</m:t>
                    </m:r>
                  </m:oMath>
                </a14:m>
                <a:r>
                  <a:rPr lang="en-US" dirty="0"/>
                  <a:t>-values are below the mean of </a:t>
                </a:r>
                <a14:m>
                  <m:oMath xmlns:m="http://schemas.openxmlformats.org/officeDocument/2006/math">
                    <m:r>
                      <a:rPr lang="en-US" i="1" dirty="0" smtClean="0">
                        <a:latin typeface="Cambria Math" panose="02040503050406030204" pitchFamily="18" charset="0"/>
                      </a:rPr>
                      <m:t>𝑥</m:t>
                    </m:r>
                  </m:oMath>
                </a14:m>
                <a:r>
                  <a:rPr lang="en-US" dirty="0"/>
                  <a:t> and whose </a:t>
                </a:r>
                <a14:m>
                  <m:oMath xmlns:m="http://schemas.openxmlformats.org/officeDocument/2006/math">
                    <m:r>
                      <a:rPr lang="en-US" i="1" dirty="0" smtClean="0">
                        <a:latin typeface="Cambria Math" panose="02040503050406030204" pitchFamily="18" charset="0"/>
                      </a:rPr>
                      <m:t>𝑦</m:t>
                    </m:r>
                  </m:oMath>
                </a14:m>
                <a:r>
                  <a:rPr lang="en-US" dirty="0"/>
                  <a:t> values are below the mean of </a:t>
                </a:r>
                <a14:m>
                  <m:oMath xmlns:m="http://schemas.openxmlformats.org/officeDocument/2006/math">
                    <m:r>
                      <a:rPr lang="en-US" i="1" dirty="0" smtClean="0">
                        <a:latin typeface="Cambria Math" panose="02040503050406030204" pitchFamily="18" charset="0"/>
                      </a:rPr>
                      <m:t>𝑦</m:t>
                    </m:r>
                  </m:oMath>
                </a14:m>
                <a:r>
                  <a:rPr lang="en-US" dirty="0"/>
                  <a:t>. Since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oMath>
                </a14:m>
                <a:r>
                  <a:rPr lang="en-US" dirty="0"/>
                  <a:t> will both be negative numbers for members of this group, the expression</a:t>
                </a:r>
              </a:p>
              <a:p>
                <a:r>
                  <a:rPr lang="en-US" dirty="0"/>
                  <a:t>			</a:t>
                </a:r>
                <a14:m>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𝑥</m:t>
                                </m:r>
                              </m:sub>
                            </m:sSub>
                          </m:den>
                        </m:f>
                      </m:e>
                    </m:d>
                  </m:oMath>
                </a14:m>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num>
                          <m:den>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𝑦</m:t>
                                </m:r>
                              </m:sub>
                            </m:sSub>
                          </m:den>
                        </m:f>
                      </m:e>
                    </m:d>
                  </m:oMath>
                </a14:m>
                <a:endParaRPr lang="en-US" dirty="0"/>
              </a:p>
              <a:p>
                <a:r>
                  <a:rPr lang="en-US" dirty="0"/>
                  <a:t>will be the product of two positive numbers, which will be </a:t>
                </a:r>
                <a:r>
                  <a:rPr lang="en-US" i="1" dirty="0"/>
                  <a:t>positive</a:t>
                </a:r>
                <a:r>
                  <a:rPr lang="en-US" dirty="0"/>
                  <a:t>.</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r="-889"/>
                </a:stretch>
              </a:blipFill>
            </p:spPr>
            <p:txBody>
              <a:bodyPr/>
              <a:lstStyle/>
              <a:p>
                <a:r>
                  <a:rPr lang="en-IN">
                    <a:noFill/>
                  </a:rPr>
                  <a:t> </a:t>
                </a:r>
              </a:p>
            </p:txBody>
          </p:sp>
        </mc:Fallback>
      </mc:AlternateContent>
    </p:spTree>
    <p:extLst>
      <p:ext uri="{BB962C8B-B14F-4D97-AF65-F5344CB8AC3E}">
        <p14:creationId xmlns:p14="http://schemas.microsoft.com/office/powerpoint/2010/main" val="142342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Measuring the Degree of Linear Relationship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Since all the points fall into either group </a:t>
                </a:r>
                <a:r>
                  <a:rPr lang="en-US" b="1" dirty="0"/>
                  <a:t>A</a:t>
                </a:r>
                <a:r>
                  <a:rPr lang="en-US" dirty="0"/>
                  <a:t> or </a:t>
                </a:r>
                <a:r>
                  <a:rPr lang="en-US" b="1" dirty="0"/>
                  <a:t>B</a:t>
                </a:r>
                <a:r>
                  <a:rPr lang="en-US" dirty="0"/>
                  <a:t>, all the products in the summation are positive. Thus, the correlation measure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𝑟</m:t>
                    </m:r>
                    <m:r>
                      <a:rPr lang="en-US" i="1" dirty="0" smtClean="0">
                        <a:latin typeface="Cambria Math" panose="02040503050406030204" pitchFamily="18" charset="0"/>
                      </a:rPr>
                      <m:t>)</m:t>
                    </m:r>
                  </m:oMath>
                </a14:m>
                <a:r>
                  <a:rPr lang="en-US" dirty="0"/>
                  <a:t> will have a positive value for an upward sloping (positive) relationship. Now, let’s look at a downward sloping relationship.		</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a:stretch>
              </a:blipFill>
            </p:spPr>
            <p:txBody>
              <a:bodyPr/>
              <a:lstStyle/>
              <a:p>
                <a:r>
                  <a:rPr lang="en-IN">
                    <a:noFill/>
                  </a:rPr>
                  <a:t> </a:t>
                </a:r>
              </a:p>
            </p:txBody>
          </p:sp>
        </mc:Fallback>
      </mc:AlternateContent>
    </p:spTree>
    <p:extLst>
      <p:ext uri="{BB962C8B-B14F-4D97-AF65-F5344CB8AC3E}">
        <p14:creationId xmlns:p14="http://schemas.microsoft.com/office/powerpoint/2010/main" val="521758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Measuring the Degree of Linear Relationship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 </a:t>
            </a:r>
            <a:r>
              <a:rPr lang="en-US" b="1" dirty="0"/>
              <a:t>Negative Relationships	</a:t>
            </a:r>
          </a:p>
        </p:txBody>
      </p:sp>
      <p:pic>
        <p:nvPicPr>
          <p:cNvPr id="5" name="Picture 4">
            <a:extLst>
              <a:ext uri="{FF2B5EF4-FFF2-40B4-BE49-F238E27FC236}">
                <a16:creationId xmlns:a16="http://schemas.microsoft.com/office/drawing/2014/main" id="{E0CBC5EF-26D7-B9F2-6693-363FF1FDA5DD}"/>
              </a:ext>
            </a:extLst>
          </p:cNvPr>
          <p:cNvPicPr>
            <a:picLocks noChangeAspect="1"/>
          </p:cNvPicPr>
          <p:nvPr/>
        </p:nvPicPr>
        <p:blipFill>
          <a:blip r:embed="rId2"/>
          <a:stretch>
            <a:fillRect/>
          </a:stretch>
        </p:blipFill>
        <p:spPr>
          <a:xfrm>
            <a:off x="1905000" y="2057400"/>
            <a:ext cx="5181600" cy="3680308"/>
          </a:xfrm>
          <a:prstGeom prst="rect">
            <a:avLst/>
          </a:prstGeom>
        </p:spPr>
      </p:pic>
    </p:spTree>
    <p:extLst>
      <p:ext uri="{BB962C8B-B14F-4D97-AF65-F5344CB8AC3E}">
        <p14:creationId xmlns:p14="http://schemas.microsoft.com/office/powerpoint/2010/main" val="2287462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Measuring the Degree of Linear Relationship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In downward sloping (negative) relationships, a value above the mean for one variable will tend to be associated with a value below the other. In Figure 5.1.14, for every point in group </a:t>
                </a:r>
                <a:r>
                  <a:rPr lang="en-US" b="1" dirty="0"/>
                  <a:t>C</a:t>
                </a:r>
                <a:r>
                  <a:rPr lang="en-US" dirty="0"/>
                  <a:t> the </a:t>
                </a:r>
                <a14:m>
                  <m:oMath xmlns:m="http://schemas.openxmlformats.org/officeDocument/2006/math">
                    <m:r>
                      <a:rPr lang="en-US" i="1" dirty="0" smtClean="0">
                        <a:latin typeface="Cambria Math" panose="02040503050406030204" pitchFamily="18" charset="0"/>
                      </a:rPr>
                      <m:t>𝑦</m:t>
                    </m:r>
                  </m:oMath>
                </a14:m>
                <a:r>
                  <a:rPr lang="en-US" dirty="0"/>
                  <a:t>-values are above the mean of </a:t>
                </a:r>
                <a14:m>
                  <m:oMath xmlns:m="http://schemas.openxmlformats.org/officeDocument/2006/math">
                    <m:r>
                      <a:rPr lang="en-US" i="1" dirty="0" smtClean="0">
                        <a:latin typeface="Cambria Math" panose="02040503050406030204" pitchFamily="18" charset="0"/>
                      </a:rPr>
                      <m:t>𝑦</m:t>
                    </m:r>
                  </m:oMath>
                </a14:m>
                <a:r>
                  <a:rPr lang="en-US" dirty="0"/>
                  <a:t>, but the </a:t>
                </a:r>
                <a14:m>
                  <m:oMath xmlns:m="http://schemas.openxmlformats.org/officeDocument/2006/math">
                    <m:r>
                      <a:rPr lang="en-US" i="1" dirty="0" smtClean="0">
                        <a:latin typeface="Cambria Math" panose="02040503050406030204" pitchFamily="18" charset="0"/>
                      </a:rPr>
                      <m:t>𝑥</m:t>
                    </m:r>
                  </m:oMath>
                </a14:m>
                <a:r>
                  <a:rPr lang="en-US" dirty="0"/>
                  <a:t>-values are below the mean of </a:t>
                </a:r>
                <a14:m>
                  <m:oMath xmlns:m="http://schemas.openxmlformats.org/officeDocument/2006/math">
                    <m:r>
                      <a:rPr lang="en-US" i="1" dirty="0" smtClean="0">
                        <a:latin typeface="Cambria Math" panose="02040503050406030204" pitchFamily="18" charset="0"/>
                      </a:rPr>
                      <m:t>𝑥</m:t>
                    </m:r>
                  </m:oMath>
                </a14:m>
                <a:r>
                  <a:rPr lang="en-US" dirty="0"/>
                  <a:t>. In group </a:t>
                </a:r>
                <a:r>
                  <a:rPr lang="en-US" b="1" dirty="0"/>
                  <a:t>D</a:t>
                </a:r>
                <a:r>
                  <a:rPr lang="en-US" dirty="0"/>
                  <a:t>, the reverse is true. Practically speaking, you see this kind of inverse relationship quite often. For example, consider the relationship between price and quantity sold.</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r="-1407"/>
                </a:stretch>
              </a:blipFill>
            </p:spPr>
            <p:txBody>
              <a:bodyPr/>
              <a:lstStyle/>
              <a:p>
                <a:r>
                  <a:rPr lang="en-IN">
                    <a:noFill/>
                  </a:rPr>
                  <a:t> </a:t>
                </a:r>
              </a:p>
            </p:txBody>
          </p:sp>
        </mc:Fallback>
      </mc:AlternateContent>
    </p:spTree>
    <p:extLst>
      <p:ext uri="{BB962C8B-B14F-4D97-AF65-F5344CB8AC3E}">
        <p14:creationId xmlns:p14="http://schemas.microsoft.com/office/powerpoint/2010/main" val="567283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Measuring the Degree of Linear Relationship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For virtually all </a:t>
                </a:r>
                <a:r>
                  <a:rPr lang="en-US" i="1" dirty="0"/>
                  <a:t>normal</a:t>
                </a:r>
                <a:r>
                  <a:rPr lang="en-US" dirty="0"/>
                  <a:t> goods, as the price increases, the quantity sold will decrease. Examining the correlation measure for negative relationships reveals that the product in the summation,</a:t>
                </a:r>
              </a:p>
              <a:p>
                <a:pPr algn="ctr"/>
                <a14:m>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𝑥</m:t>
                                </m:r>
                              </m:sub>
                            </m:sSub>
                          </m:den>
                        </m:f>
                      </m:e>
                    </m:d>
                  </m:oMath>
                </a14:m>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num>
                          <m:den>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𝑦</m:t>
                                </m:r>
                              </m:sub>
                            </m:sSub>
                          </m:den>
                        </m:f>
                      </m:e>
                    </m:d>
                  </m:oMath>
                </a14:m>
                <a:endParaRPr lang="en-US" b="0" dirty="0"/>
              </a:p>
              <a:p>
                <a:r>
                  <a:rPr lang="en-US" dirty="0"/>
                  <a:t>will be negative for points in groups </a:t>
                </a:r>
                <a:r>
                  <a:rPr lang="en-US" b="1" dirty="0"/>
                  <a:t>C </a:t>
                </a:r>
                <a:r>
                  <a:rPr lang="en-US" dirty="0"/>
                  <a:t>and </a:t>
                </a:r>
                <a:r>
                  <a:rPr lang="en-US" b="1" dirty="0"/>
                  <a:t>D</a:t>
                </a:r>
                <a:r>
                  <a:rPr lang="en-US" dirty="0"/>
                  <a:t>. Since all but one of the points belong to groups </a:t>
                </a:r>
                <a:r>
                  <a:rPr lang="en-US" b="1" dirty="0"/>
                  <a:t>C</a:t>
                </a:r>
                <a:r>
                  <a:rPr lang="en-US" dirty="0"/>
                  <a:t> and </a:t>
                </a:r>
                <a:r>
                  <a:rPr lang="en-US" b="1" dirty="0"/>
                  <a:t>D</a:t>
                </a:r>
                <a:r>
                  <a:rPr lang="en-US" dirty="0"/>
                  <a:t>, then the summation will consist of mostly negative values for</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b="-2667"/>
                </a:stretch>
              </a:blipFill>
            </p:spPr>
            <p:txBody>
              <a:bodyPr/>
              <a:lstStyle/>
              <a:p>
                <a:r>
                  <a:rPr lang="en-IN">
                    <a:noFill/>
                  </a:rPr>
                  <a:t> </a:t>
                </a:r>
              </a:p>
            </p:txBody>
          </p:sp>
        </mc:Fallback>
      </mc:AlternateContent>
    </p:spTree>
    <p:extLst>
      <p:ext uri="{BB962C8B-B14F-4D97-AF65-F5344CB8AC3E}">
        <p14:creationId xmlns:p14="http://schemas.microsoft.com/office/powerpoint/2010/main" val="72065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Bivariate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lstStyle/>
          <a:p>
            <a:r>
              <a:rPr lang="en-US" dirty="0"/>
              <a:t>In Table 5.1.1 we present a subset of data from 2020 on birth rates, female literacy, child mortality, GDP per capita, crime index, and population density in 119 countries. In this table we have six numeric variables and one nominal variable (country name).</a:t>
            </a:r>
          </a:p>
        </p:txBody>
      </p:sp>
    </p:spTree>
    <p:extLst>
      <p:ext uri="{BB962C8B-B14F-4D97-AF65-F5344CB8AC3E}">
        <p14:creationId xmlns:p14="http://schemas.microsoft.com/office/powerpoint/2010/main" val="3744786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Measuring the Degree of Linear Relationship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pPr algn="ctr"/>
                <a14:m>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𝑥</m:t>
                                </m:r>
                              </m:sub>
                            </m:sSub>
                          </m:den>
                        </m:f>
                      </m:e>
                    </m:d>
                  </m:oMath>
                </a14:m>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num>
                          <m:den>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𝑦</m:t>
                                </m:r>
                              </m:sub>
                            </m:sSub>
                          </m:den>
                        </m:f>
                      </m:e>
                    </m:d>
                  </m:oMath>
                </a14:m>
                <a:r>
                  <a:rPr lang="en-US" dirty="0"/>
                  <a:t>;</a:t>
                </a:r>
              </a:p>
              <a:p>
                <a:r>
                  <a:rPr lang="en-US" dirty="0"/>
                  <a:t>therefore, the value of the correlation coefficient will be negative.</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a:stretch>
              </a:blipFill>
            </p:spPr>
            <p:txBody>
              <a:bodyPr/>
              <a:lstStyle/>
              <a:p>
                <a:r>
                  <a:rPr lang="en-IN">
                    <a:noFill/>
                  </a:rPr>
                  <a:t> </a:t>
                </a:r>
              </a:p>
            </p:txBody>
          </p:sp>
        </mc:Fallback>
      </mc:AlternateContent>
    </p:spTree>
    <p:extLst>
      <p:ext uri="{BB962C8B-B14F-4D97-AF65-F5344CB8AC3E}">
        <p14:creationId xmlns:p14="http://schemas.microsoft.com/office/powerpoint/2010/main" val="2161727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Properties of the Correlation Coefficient</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pPr marL="461963" indent="-461963">
                  <a:buFont typeface="Arial" pitchFamily="34" charset="0"/>
                  <a:buChar char="•"/>
                </a:pPr>
                <a:r>
                  <a:rPr lang="en-US" dirty="0">
                    <a:solidFill>
                      <a:srgbClr val="000000"/>
                    </a:solidFill>
                  </a:rPr>
                  <a:t>The correlation coefficient, </a:t>
                </a:r>
                <a14:m>
                  <m:oMath xmlns:m="http://schemas.openxmlformats.org/officeDocument/2006/math">
                    <m:r>
                      <a:rPr lang="en-US" i="1" dirty="0" smtClean="0">
                        <a:solidFill>
                          <a:srgbClr val="000000"/>
                        </a:solidFill>
                        <a:latin typeface="Cambria Math" panose="02040503050406030204" pitchFamily="18" charset="0"/>
                      </a:rPr>
                      <m:t>𝑟</m:t>
                    </m:r>
                  </m:oMath>
                </a14:m>
                <a:r>
                  <a:rPr lang="en-US" dirty="0">
                    <a:solidFill>
                      <a:srgbClr val="000000"/>
                    </a:solidFill>
                  </a:rPr>
                  <a:t>, measures the degree of </a:t>
                </a:r>
                <a:r>
                  <a:rPr lang="en-US" i="1" dirty="0">
                    <a:solidFill>
                      <a:srgbClr val="000000"/>
                    </a:solidFill>
                  </a:rPr>
                  <a:t>linear</a:t>
                </a:r>
                <a:r>
                  <a:rPr lang="en-US" dirty="0">
                    <a:solidFill>
                      <a:srgbClr val="000000"/>
                    </a:solidFill>
                  </a:rPr>
                  <a:t> relationship; i.e., how well the data clusters around a line. If the scatterplot indicates a relationship that is not linear, you cannot use </a:t>
                </a:r>
                <a14:m>
                  <m:oMath xmlns:m="http://schemas.openxmlformats.org/officeDocument/2006/math">
                    <m:r>
                      <a:rPr lang="en-US" i="1" dirty="0" smtClean="0">
                        <a:solidFill>
                          <a:srgbClr val="000000"/>
                        </a:solidFill>
                        <a:latin typeface="Cambria Math" panose="02040503050406030204" pitchFamily="18" charset="0"/>
                      </a:rPr>
                      <m:t>𝑟</m:t>
                    </m:r>
                  </m:oMath>
                </a14:m>
                <a:r>
                  <a:rPr lang="en-US" dirty="0">
                    <a:solidFill>
                      <a:srgbClr val="000000"/>
                    </a:solidFill>
                  </a:rPr>
                  <a:t> to measure the strength of the relationship</a:t>
                </a:r>
              </a:p>
              <a:p>
                <a:pPr marL="461963" indent="-461963">
                  <a:buFont typeface="Arial" pitchFamily="34" charset="0"/>
                  <a:buChar char="•"/>
                </a:pPr>
                <a:r>
                  <a:rPr lang="en-US" dirty="0">
                    <a:solidFill>
                      <a:srgbClr val="000000"/>
                    </a:solidFill>
                  </a:rPr>
                  <a:t>The value of </a:t>
                </a:r>
                <a14:m>
                  <m:oMath xmlns:m="http://schemas.openxmlformats.org/officeDocument/2006/math">
                    <m:r>
                      <a:rPr lang="en-US" i="1" dirty="0" smtClean="0">
                        <a:solidFill>
                          <a:srgbClr val="000000"/>
                        </a:solidFill>
                        <a:latin typeface="Cambria Math" panose="02040503050406030204" pitchFamily="18" charset="0"/>
                      </a:rPr>
                      <m:t>𝑟</m:t>
                    </m:r>
                  </m:oMath>
                </a14:m>
                <a:r>
                  <a:rPr lang="en-US" dirty="0">
                    <a:solidFill>
                      <a:srgbClr val="000000"/>
                    </a:solidFill>
                  </a:rPr>
                  <a:t> is always between −1 and +1. (It is a unitless measurement.) </a:t>
                </a:r>
              </a:p>
              <a:p>
                <a:pPr marL="461963" indent="-461963">
                  <a:buFont typeface="Arial" pitchFamily="34" charset="0"/>
                  <a:buChar char="•"/>
                </a:pPr>
                <a:r>
                  <a:rPr lang="en-US" dirty="0">
                    <a:solidFill>
                      <a:srgbClr val="000000"/>
                    </a:solidFill>
                  </a:rPr>
                  <a:t>A value of </a:t>
                </a:r>
                <a14:m>
                  <m:oMath xmlns:m="http://schemas.openxmlformats.org/officeDocument/2006/math">
                    <m:r>
                      <a:rPr lang="en-US" i="1" dirty="0" smtClean="0">
                        <a:solidFill>
                          <a:srgbClr val="000000"/>
                        </a:solidFill>
                        <a:latin typeface="Cambria Math" panose="02040503050406030204" pitchFamily="18" charset="0"/>
                      </a:rPr>
                      <m:t>𝑟</m:t>
                    </m:r>
                  </m:oMath>
                </a14:m>
                <a:r>
                  <a:rPr lang="en-US" dirty="0">
                    <a:solidFill>
                      <a:srgbClr val="000000"/>
                    </a:solidFill>
                  </a:rPr>
                  <a:t> near −1 or +1 means the data is tightly bundled around a line.</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4142673"/>
              </a:xfrm>
              <a:blipFill>
                <a:blip r:embed="rId2"/>
                <a:stretch>
                  <a:fillRect l="-1181" t="-1022" r="-1697" b="-2774"/>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1831077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Properties of the Correlation Coefficient (cont.)</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3797963"/>
              </a:xfrm>
              <a:solidFill>
                <a:srgbClr val="FFFFCC"/>
              </a:solidFill>
              <a:ln w="28575">
                <a:solidFill>
                  <a:srgbClr val="000000"/>
                </a:solidFill>
              </a:ln>
            </p:spPr>
            <p:txBody>
              <a:bodyPr>
                <a:spAutoFit/>
              </a:bodyPr>
              <a:lstStyle/>
              <a:p>
                <a:pPr marL="461963" indent="-461963">
                  <a:buFont typeface="Arial" pitchFamily="34" charset="0"/>
                  <a:buChar char="•"/>
                </a:pPr>
                <a:r>
                  <a:rPr lang="en-US" dirty="0">
                    <a:solidFill>
                      <a:srgbClr val="000000"/>
                    </a:solidFill>
                  </a:rPr>
                  <a:t>Positive association is indicated by </a:t>
                </a:r>
                <a14:m>
                  <m:oMath xmlns:m="http://schemas.openxmlformats.org/officeDocument/2006/math">
                    <m:r>
                      <a:rPr lang="en-US" i="1" dirty="0" smtClean="0">
                        <a:solidFill>
                          <a:srgbClr val="000000"/>
                        </a:solidFill>
                        <a:latin typeface="Cambria Math" panose="02040503050406030204" pitchFamily="18" charset="0"/>
                      </a:rPr>
                      <m:t>𝑟</m:t>
                    </m:r>
                  </m:oMath>
                </a14:m>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&gt;</m:t>
                    </m:r>
                  </m:oMath>
                </a14:m>
                <a:r>
                  <a:rPr lang="en-US" dirty="0">
                    <a:solidFill>
                      <a:srgbClr val="000000"/>
                    </a:solidFill>
                  </a:rPr>
                  <a:t> 0 and an upward sloping relationship.</a:t>
                </a:r>
              </a:p>
              <a:p>
                <a:pPr marL="461963" indent="-461963">
                  <a:buFont typeface="Arial" pitchFamily="34" charset="0"/>
                  <a:buChar char="•"/>
                </a:pPr>
                <a:r>
                  <a:rPr lang="en-US" dirty="0">
                    <a:solidFill>
                      <a:srgbClr val="000000"/>
                    </a:solidFill>
                  </a:rPr>
                  <a:t>Negative association is indicated by </a:t>
                </a:r>
                <a14:m>
                  <m:oMath xmlns:m="http://schemas.openxmlformats.org/officeDocument/2006/math">
                    <m:r>
                      <a:rPr lang="en-US" i="1" dirty="0" smtClean="0">
                        <a:solidFill>
                          <a:srgbClr val="000000"/>
                        </a:solidFill>
                        <a:latin typeface="Cambria Math" panose="02040503050406030204" pitchFamily="18" charset="0"/>
                      </a:rPr>
                      <m:t>𝑟</m:t>
                    </m:r>
                  </m:oMath>
                </a14:m>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&lt;</m:t>
                    </m:r>
                  </m:oMath>
                </a14:m>
                <a:r>
                  <a:rPr lang="en-US" dirty="0">
                    <a:solidFill>
                      <a:srgbClr val="000000"/>
                    </a:solidFill>
                  </a:rPr>
                  <a:t> 0 and a downward sloping relationship.</a:t>
                </a:r>
              </a:p>
              <a:p>
                <a:pPr marL="461963" indent="-461963">
                  <a:buFont typeface="Arial" pitchFamily="34" charset="0"/>
                  <a:buChar char="•"/>
                </a:pPr>
                <a:r>
                  <a:rPr lang="en-US" dirty="0">
                    <a:solidFill>
                      <a:srgbClr val="000000"/>
                    </a:solidFill>
                  </a:rPr>
                  <a:t>A value of </a:t>
                </a:r>
                <a14:m>
                  <m:oMath xmlns:m="http://schemas.openxmlformats.org/officeDocument/2006/math">
                    <m:r>
                      <a:rPr lang="en-US" i="1" dirty="0" smtClean="0">
                        <a:solidFill>
                          <a:srgbClr val="000000"/>
                        </a:solidFill>
                        <a:latin typeface="Cambria Math" panose="02040503050406030204" pitchFamily="18" charset="0"/>
                      </a:rPr>
                      <m:t>𝑟</m:t>
                    </m:r>
                  </m:oMath>
                </a14:m>
                <a:r>
                  <a:rPr lang="en-US" dirty="0">
                    <a:solidFill>
                      <a:srgbClr val="000000"/>
                    </a:solidFill>
                  </a:rPr>
                  <a:t> near zero means there is no linear relationship between </a:t>
                </a:r>
                <a14:m>
                  <m:oMath xmlns:m="http://schemas.openxmlformats.org/officeDocument/2006/math">
                    <m:r>
                      <a:rPr lang="en-US" i="1" dirty="0" smtClean="0">
                        <a:solidFill>
                          <a:srgbClr val="000000"/>
                        </a:solidFill>
                        <a:latin typeface="Cambria Math" panose="02040503050406030204" pitchFamily="18" charset="0"/>
                      </a:rPr>
                      <m:t>𝑥</m:t>
                    </m:r>
                  </m:oMath>
                </a14:m>
                <a:r>
                  <a:rPr lang="en-US"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𝑦</m:t>
                    </m:r>
                  </m:oMath>
                </a14:m>
                <a:r>
                  <a:rPr lang="en-US" dirty="0">
                    <a:solidFill>
                      <a:srgbClr val="000000"/>
                    </a:solidFill>
                  </a:rPr>
                  <a:t>.</a:t>
                </a:r>
              </a:p>
              <a:p>
                <a:pPr marL="461963" indent="-461963">
                  <a:buFont typeface="Arial" pitchFamily="34" charset="0"/>
                  <a:buChar char="•"/>
                </a:pPr>
                <a:r>
                  <a:rPr lang="en-US" dirty="0">
                    <a:solidFill>
                      <a:srgbClr val="000000"/>
                    </a:solidFill>
                  </a:rPr>
                  <a:t>It does not matter whether you correlate </a:t>
                </a:r>
                <a14:m>
                  <m:oMath xmlns:m="http://schemas.openxmlformats.org/officeDocument/2006/math">
                    <m:r>
                      <a:rPr lang="en-US" i="1" dirty="0" smtClean="0">
                        <a:solidFill>
                          <a:srgbClr val="000000"/>
                        </a:solidFill>
                        <a:latin typeface="Cambria Math" panose="02040503050406030204" pitchFamily="18" charset="0"/>
                      </a:rPr>
                      <m:t>𝑦</m:t>
                    </m:r>
                  </m:oMath>
                </a14:m>
                <a:r>
                  <a:rPr lang="en-US" dirty="0">
                    <a:solidFill>
                      <a:srgbClr val="000000"/>
                    </a:solidFill>
                  </a:rPr>
                  <a:t> with </a:t>
                </a:r>
                <a14:m>
                  <m:oMath xmlns:m="http://schemas.openxmlformats.org/officeDocument/2006/math">
                    <m:r>
                      <a:rPr lang="en-US" i="1" dirty="0" smtClean="0">
                        <a:solidFill>
                          <a:srgbClr val="000000"/>
                        </a:solidFill>
                        <a:latin typeface="Cambria Math" panose="02040503050406030204" pitchFamily="18" charset="0"/>
                      </a:rPr>
                      <m:t>𝑥</m:t>
                    </m:r>
                  </m:oMath>
                </a14:m>
                <a:r>
                  <a:rPr lang="en-US" dirty="0">
                    <a:solidFill>
                      <a:srgbClr val="000000"/>
                    </a:solidFill>
                  </a:rPr>
                  <a:t> or </a:t>
                </a:r>
                <a14:m>
                  <m:oMath xmlns:m="http://schemas.openxmlformats.org/officeDocument/2006/math">
                    <m:r>
                      <a:rPr lang="en-US" i="1" dirty="0" smtClean="0">
                        <a:solidFill>
                          <a:srgbClr val="000000"/>
                        </a:solidFill>
                        <a:latin typeface="Cambria Math" panose="02040503050406030204" pitchFamily="18" charset="0"/>
                      </a:rPr>
                      <m:t>𝑥</m:t>
                    </m:r>
                  </m:oMath>
                </a14:m>
                <a:r>
                  <a:rPr lang="en-US" dirty="0">
                    <a:solidFill>
                      <a:srgbClr val="000000"/>
                    </a:solidFill>
                  </a:rPr>
                  <a:t> with </a:t>
                </a:r>
                <a14:m>
                  <m:oMath xmlns:m="http://schemas.openxmlformats.org/officeDocument/2006/math">
                    <m:r>
                      <a:rPr lang="en-US" i="1" dirty="0" smtClean="0">
                        <a:solidFill>
                          <a:srgbClr val="000000"/>
                        </a:solidFill>
                        <a:latin typeface="Cambria Math" panose="02040503050406030204" pitchFamily="18" charset="0"/>
                      </a:rPr>
                      <m:t>𝑦</m:t>
                    </m:r>
                  </m:oMath>
                </a14:m>
                <a:r>
                  <a:rPr lang="en-US" dirty="0">
                    <a:solidFill>
                      <a:srgbClr val="000000"/>
                    </a:solidFill>
                  </a:rPr>
                  <a:t>; you will still get the same value for </a:t>
                </a:r>
                <a14:m>
                  <m:oMath xmlns:m="http://schemas.openxmlformats.org/officeDocument/2006/math">
                    <m:r>
                      <a:rPr lang="en-US" i="1" dirty="0" smtClean="0">
                        <a:solidFill>
                          <a:srgbClr val="000000"/>
                        </a:solidFill>
                        <a:latin typeface="Cambria Math" panose="02040503050406030204" pitchFamily="18" charset="0"/>
                      </a:rPr>
                      <m:t>𝑟</m:t>
                    </m:r>
                  </m:oMath>
                </a14:m>
                <a:r>
                  <a:rPr lang="en-US" dirty="0">
                    <a:solidFill>
                      <a:srgbClr val="000000"/>
                    </a:solidFill>
                  </a:rPr>
                  <a:t>.</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3797963"/>
              </a:xfrm>
              <a:blipFill>
                <a:blip r:embed="rId2"/>
                <a:stretch>
                  <a:fillRect l="-1181" t="-1115" b="-3185"/>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447874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Properties of the Correlation Coefficient (cont.)</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4401205"/>
              </a:xfrm>
              <a:solidFill>
                <a:srgbClr val="FFFFCC"/>
              </a:solidFill>
              <a:ln w="28575">
                <a:solidFill>
                  <a:srgbClr val="000000"/>
                </a:solidFill>
              </a:ln>
            </p:spPr>
            <p:txBody>
              <a:bodyPr>
                <a:spAutoFit/>
              </a:bodyPr>
              <a:lstStyle/>
              <a:p>
                <a:pPr marL="461963" indent="-461963">
                  <a:buFont typeface="Arial" pitchFamily="34" charset="0"/>
                  <a:buChar char="•"/>
                </a:pPr>
                <a:r>
                  <a:rPr lang="en-US" dirty="0">
                    <a:solidFill>
                      <a:srgbClr val="000000"/>
                    </a:solidFill>
                  </a:rPr>
                  <a:t>If either variable is converted to different units, the value of </a:t>
                </a:r>
                <a14:m>
                  <m:oMath xmlns:m="http://schemas.openxmlformats.org/officeDocument/2006/math">
                    <m:r>
                      <a:rPr lang="en-US" i="1" dirty="0" smtClean="0">
                        <a:solidFill>
                          <a:srgbClr val="000000"/>
                        </a:solidFill>
                        <a:latin typeface="Cambria Math" panose="02040503050406030204" pitchFamily="18" charset="0"/>
                      </a:rPr>
                      <m:t>𝑟</m:t>
                    </m:r>
                  </m:oMath>
                </a14:m>
                <a:r>
                  <a:rPr lang="en-US" dirty="0">
                    <a:solidFill>
                      <a:srgbClr val="000000"/>
                    </a:solidFill>
                  </a:rPr>
                  <a:t> will not change.</a:t>
                </a:r>
              </a:p>
              <a:p>
                <a:pPr marL="461963" indent="-461963">
                  <a:buFont typeface="Arial" pitchFamily="34" charset="0"/>
                  <a:buChar char="•"/>
                </a:pPr>
                <a:r>
                  <a:rPr lang="en-US" dirty="0">
                    <a:solidFill>
                      <a:srgbClr val="000000"/>
                    </a:solidFill>
                  </a:rPr>
                  <a:t>As a statistical measure, </a:t>
                </a:r>
                <a14:m>
                  <m:oMath xmlns:m="http://schemas.openxmlformats.org/officeDocument/2006/math">
                    <m:r>
                      <a:rPr lang="en-US" i="1" dirty="0" smtClean="0">
                        <a:solidFill>
                          <a:srgbClr val="000000"/>
                        </a:solidFill>
                        <a:latin typeface="Cambria Math" panose="02040503050406030204" pitchFamily="18" charset="0"/>
                      </a:rPr>
                      <m:t>𝑟</m:t>
                    </m:r>
                  </m:oMath>
                </a14:m>
                <a:r>
                  <a:rPr lang="en-US" dirty="0">
                    <a:solidFill>
                      <a:srgbClr val="000000"/>
                    </a:solidFill>
                  </a:rPr>
                  <a:t> is very sensitive to the presence of outliers. A single outlier can drastically affect the value of </a:t>
                </a:r>
                <a14:m>
                  <m:oMath xmlns:m="http://schemas.openxmlformats.org/officeDocument/2006/math">
                    <m:r>
                      <a:rPr lang="en-US" i="1" dirty="0" smtClean="0">
                        <a:solidFill>
                          <a:srgbClr val="000000"/>
                        </a:solidFill>
                        <a:latin typeface="Cambria Math" panose="02040503050406030204" pitchFamily="18" charset="0"/>
                      </a:rPr>
                      <m:t>𝑟</m:t>
                    </m:r>
                  </m:oMath>
                </a14:m>
                <a:r>
                  <a:rPr lang="en-US" dirty="0">
                    <a:solidFill>
                      <a:srgbClr val="000000"/>
                    </a:solidFill>
                  </a:rPr>
                  <a:t>.</a:t>
                </a:r>
              </a:p>
              <a:p>
                <a:pPr marL="461963" indent="-461963">
                  <a:buFont typeface="Arial" pitchFamily="34" charset="0"/>
                  <a:buChar char="•"/>
                </a:pPr>
                <a:endParaRPr lang="en-US" dirty="0">
                  <a:solidFill>
                    <a:srgbClr val="000000"/>
                  </a:solidFill>
                </a:endParaRPr>
              </a:p>
              <a:p>
                <a:pPr marL="461963" indent="-461963">
                  <a:buFont typeface="Arial" pitchFamily="34" charset="0"/>
                  <a:buChar char="•"/>
                </a:pPr>
                <a:endParaRPr lang="en-US" dirty="0">
                  <a:solidFill>
                    <a:srgbClr val="000000"/>
                  </a:solidFill>
                </a:endParaRPr>
              </a:p>
              <a:p>
                <a:pPr marL="461963" indent="-461963">
                  <a:buFont typeface="Arial" pitchFamily="34" charset="0"/>
                  <a:buChar char="•"/>
                </a:pPr>
                <a:endParaRPr lang="en-US" dirty="0">
                  <a:solidFill>
                    <a:srgbClr val="000000"/>
                  </a:solidFill>
                </a:endParaRPr>
              </a:p>
              <a:p>
                <a:endParaRPr lang="en-US" dirty="0">
                  <a:solidFill>
                    <a:srgbClr val="000000"/>
                  </a:solidFill>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4401205"/>
              </a:xfrm>
              <a:blipFill>
                <a:blip r:embed="rId2"/>
                <a:stretch>
                  <a:fillRect l="-1181" t="-963"/>
                </a:stretch>
              </a:blipFill>
              <a:ln w="28575">
                <a:solidFill>
                  <a:srgbClr val="000000"/>
                </a:solidFill>
              </a:ln>
            </p:spPr>
            <p:txBody>
              <a:bodyPr/>
              <a:lstStyle/>
              <a:p>
                <a:r>
                  <a:rPr lang="en-IN">
                    <a:noFill/>
                  </a:rPr>
                  <a:t> </a:t>
                </a:r>
              </a:p>
            </p:txBody>
          </p:sp>
        </mc:Fallback>
      </mc:AlternateContent>
      <p:pic>
        <p:nvPicPr>
          <p:cNvPr id="5" name="Picture 4">
            <a:extLst>
              <a:ext uri="{FF2B5EF4-FFF2-40B4-BE49-F238E27FC236}">
                <a16:creationId xmlns:a16="http://schemas.microsoft.com/office/drawing/2014/main" id="{E227C963-9C57-7339-A4F7-9C18BC07A20A}"/>
              </a:ext>
            </a:extLst>
          </p:cNvPr>
          <p:cNvPicPr>
            <a:picLocks noChangeAspect="1"/>
          </p:cNvPicPr>
          <p:nvPr/>
        </p:nvPicPr>
        <p:blipFill>
          <a:blip r:embed="rId3"/>
          <a:stretch>
            <a:fillRect/>
          </a:stretch>
        </p:blipFill>
        <p:spPr>
          <a:xfrm>
            <a:off x="1219200" y="3682100"/>
            <a:ext cx="6544588" cy="1895740"/>
          </a:xfrm>
          <a:prstGeom prst="rect">
            <a:avLst/>
          </a:prstGeom>
        </p:spPr>
      </p:pic>
    </p:spTree>
    <p:extLst>
      <p:ext uri="{BB962C8B-B14F-4D97-AF65-F5344CB8AC3E}">
        <p14:creationId xmlns:p14="http://schemas.microsoft.com/office/powerpoint/2010/main" val="3397449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A high correlation does not imply causation. Suppose that a high correlation has been observed between the weekly sales of ice cream and the number of snake bites each week. It seems unlikely that ice cream sales would cause snakes to bite people or that more snake bites would cause higher ice cream sales. Yet when the data is analyzed, you may find an unexpectedly high correlation. If the two variables aren’t actually related, what could explain such an observed relationship?</a:t>
            </a:r>
          </a:p>
        </p:txBody>
      </p:sp>
    </p:spTree>
    <p:extLst>
      <p:ext uri="{BB962C8B-B14F-4D97-AF65-F5344CB8AC3E}">
        <p14:creationId xmlns:p14="http://schemas.microsoft.com/office/powerpoint/2010/main" val="1960118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Suppose both variables are related to a third variable. In this case the high temperatures in the summer cause increases in both ice cream sales and reptile activity. </a:t>
            </a:r>
          </a:p>
        </p:txBody>
      </p:sp>
      <p:pic>
        <p:nvPicPr>
          <p:cNvPr id="5" name="Picture 4">
            <a:extLst>
              <a:ext uri="{FF2B5EF4-FFF2-40B4-BE49-F238E27FC236}">
                <a16:creationId xmlns:a16="http://schemas.microsoft.com/office/drawing/2014/main" id="{01ACF29A-82F2-7565-C5C9-7779BF18E7AC}"/>
              </a:ext>
            </a:extLst>
          </p:cNvPr>
          <p:cNvPicPr>
            <a:picLocks noChangeAspect="1"/>
          </p:cNvPicPr>
          <p:nvPr/>
        </p:nvPicPr>
        <p:blipFill>
          <a:blip r:embed="rId2"/>
          <a:stretch>
            <a:fillRect/>
          </a:stretch>
        </p:blipFill>
        <p:spPr>
          <a:xfrm>
            <a:off x="2438400" y="1295400"/>
            <a:ext cx="3581400" cy="3004395"/>
          </a:xfrm>
          <a:prstGeom prst="rect">
            <a:avLst/>
          </a:prstGeom>
        </p:spPr>
      </p:pic>
    </p:spTree>
    <p:extLst>
      <p:ext uri="{BB962C8B-B14F-4D97-AF65-F5344CB8AC3E}">
        <p14:creationId xmlns:p14="http://schemas.microsoft.com/office/powerpoint/2010/main" val="3871133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The high summer temperatures would be confounding the relationship between ice cream sales and snake bites. This kind of confounding is caused by a phenomenon called </a:t>
            </a:r>
            <a:r>
              <a:rPr lang="en-US" b="1" dirty="0"/>
              <a:t>common response</a:t>
            </a:r>
            <a:r>
              <a:rPr lang="en-US" dirty="0"/>
              <a:t>.</a:t>
            </a:r>
          </a:p>
        </p:txBody>
      </p:sp>
    </p:spTree>
    <p:extLst>
      <p:ext uri="{BB962C8B-B14F-4D97-AF65-F5344CB8AC3E}">
        <p14:creationId xmlns:p14="http://schemas.microsoft.com/office/powerpoint/2010/main" val="1657098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Common Response </a:t>
            </a:r>
          </a:p>
        </p:txBody>
      </p:sp>
      <p:sp>
        <p:nvSpPr>
          <p:cNvPr id="4"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rPr>
              <a:t>In statistics, </a:t>
            </a:r>
            <a:r>
              <a:rPr lang="en-US" b="1" dirty="0">
                <a:solidFill>
                  <a:srgbClr val="C00000"/>
                </a:solidFill>
              </a:rPr>
              <a:t>common response </a:t>
            </a:r>
            <a:r>
              <a:rPr lang="en-US" dirty="0">
                <a:solidFill>
                  <a:srgbClr val="000000"/>
                </a:solidFill>
              </a:rPr>
              <a:t>refers to the phenomenon where changes in both the explanatory and the response variables result from a change in a third variable.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Sometimes this confounding effect is referred to as a lurking variable. Observational studies are particularly vulnerable to confounding variables. A good design of experiment can minimize the effect of confounding. Some statisticians differentiate between a confounding variable and a lurking variable by whether the researcher is aware of the confounding variable. Lurking variables are confounding variables the researcher is not aware of.</a:t>
            </a:r>
          </a:p>
        </p:txBody>
      </p:sp>
    </p:spTree>
    <p:extLst>
      <p:ext uri="{BB962C8B-B14F-4D97-AF65-F5344CB8AC3E}">
        <p14:creationId xmlns:p14="http://schemas.microsoft.com/office/powerpoint/2010/main" val="3178650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lnSpcReduction="10000"/>
          </a:bodyPr>
          <a:lstStyle/>
          <a:p>
            <a:r>
              <a:rPr lang="en-US" dirty="0"/>
              <a:t>Correlating summary measures, such as means, can also contribute to an inflated correlation measure. Ignoring the variation of the individual values can magnify the correlation measure, leading to a distorted view of the underlying relationship.</a:t>
            </a:r>
          </a:p>
          <a:p>
            <a:r>
              <a:rPr lang="en-US" dirty="0"/>
              <a:t>Suppose there is good reason to believe that a relationship exists between two variables, but when a correlation is performed the value of the correlation is near zero, indicating no association. Does the lack of correlation between the two variables prove no relationship exists? </a:t>
            </a:r>
          </a:p>
        </p:txBody>
      </p:sp>
    </p:spTree>
    <p:extLst>
      <p:ext uri="{BB962C8B-B14F-4D97-AF65-F5344CB8AC3E}">
        <p14:creationId xmlns:p14="http://schemas.microsoft.com/office/powerpoint/2010/main" val="139702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Bivariate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lstStyle/>
          <a:p>
            <a:r>
              <a:rPr lang="en-US" dirty="0"/>
              <a:t>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A846FC9-81B9-9915-20AA-29F016AC576E}"/>
                  </a:ext>
                </a:extLst>
              </p:cNvPr>
              <p:cNvGraphicFramePr>
                <a:graphicFrameLocks noGrp="1"/>
              </p:cNvGraphicFramePr>
              <p:nvPr>
                <p:extLst>
                  <p:ext uri="{D42A27DB-BD31-4B8C-83A1-F6EECF244321}">
                    <p14:modId xmlns:p14="http://schemas.microsoft.com/office/powerpoint/2010/main" val="824179030"/>
                  </p:ext>
                </p:extLst>
              </p:nvPr>
            </p:nvGraphicFramePr>
            <p:xfrm>
              <a:off x="446049" y="1318941"/>
              <a:ext cx="8229599" cy="4429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94770953"/>
                        </a:ext>
                      </a:extLst>
                    </a:gridCol>
                    <a:gridCol w="827314">
                      <a:extLst>
                        <a:ext uri="{9D8B030D-6E8A-4147-A177-3AD203B41FA5}">
                          <a16:colId xmlns:a16="http://schemas.microsoft.com/office/drawing/2014/main" val="3155062002"/>
                        </a:ext>
                      </a:extLst>
                    </a:gridCol>
                    <a:gridCol w="1306286">
                      <a:extLst>
                        <a:ext uri="{9D8B030D-6E8A-4147-A177-3AD203B41FA5}">
                          <a16:colId xmlns:a16="http://schemas.microsoft.com/office/drawing/2014/main" val="920507329"/>
                        </a:ext>
                      </a:extLst>
                    </a:gridCol>
                    <a:gridCol w="1524000">
                      <a:extLst>
                        <a:ext uri="{9D8B030D-6E8A-4147-A177-3AD203B41FA5}">
                          <a16:colId xmlns:a16="http://schemas.microsoft.com/office/drawing/2014/main" val="3060793403"/>
                        </a:ext>
                      </a:extLst>
                    </a:gridCol>
                    <a:gridCol w="1143000">
                      <a:extLst>
                        <a:ext uri="{9D8B030D-6E8A-4147-A177-3AD203B41FA5}">
                          <a16:colId xmlns:a16="http://schemas.microsoft.com/office/drawing/2014/main" val="2077763647"/>
                        </a:ext>
                      </a:extLst>
                    </a:gridCol>
                    <a:gridCol w="849351">
                      <a:extLst>
                        <a:ext uri="{9D8B030D-6E8A-4147-A177-3AD203B41FA5}">
                          <a16:colId xmlns:a16="http://schemas.microsoft.com/office/drawing/2014/main" val="2486508710"/>
                        </a:ext>
                      </a:extLst>
                    </a:gridCol>
                    <a:gridCol w="1055648">
                      <a:extLst>
                        <a:ext uri="{9D8B030D-6E8A-4147-A177-3AD203B41FA5}">
                          <a16:colId xmlns:a16="http://schemas.microsoft.com/office/drawing/2014/main" val="2857856210"/>
                        </a:ext>
                      </a:extLst>
                    </a:gridCol>
                  </a:tblGrid>
                  <a:tr h="370840">
                    <a:tc gridSpan="7">
                      <a:txBody>
                        <a:bodyPr/>
                        <a:lstStyle/>
                        <a:p>
                          <a:pPr algn="ctr"/>
                          <a:r>
                            <a:rPr lang="en-US" dirty="0"/>
                            <a:t>Table 5.1.1 – Global Statistics by Country</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11693436"/>
                      </a:ext>
                    </a:extLst>
                  </a:tr>
                  <a:tr h="464882">
                    <a:tc>
                      <a:txBody>
                        <a:bodyPr/>
                        <a:lstStyle/>
                        <a:p>
                          <a:pPr algn="ctr"/>
                          <a:r>
                            <a:rPr lang="en-IN" b="1" dirty="0"/>
                            <a:t>Country</a:t>
                          </a:r>
                        </a:p>
                      </a:txBody>
                      <a:tcPr/>
                    </a:tc>
                    <a:tc>
                      <a:txBody>
                        <a:bodyPr/>
                        <a:lstStyle/>
                        <a:p>
                          <a:pPr algn="ctr"/>
                          <a:r>
                            <a:rPr lang="en-IN" b="1" dirty="0"/>
                            <a:t>Birth Rate</a:t>
                          </a:r>
                        </a:p>
                      </a:txBody>
                      <a:tcPr/>
                    </a:tc>
                    <a:tc>
                      <a:txBody>
                        <a:bodyPr/>
                        <a:lstStyle/>
                        <a:p>
                          <a:pPr algn="ctr"/>
                          <a:r>
                            <a:rPr lang="en-US" b="1" dirty="0"/>
                            <a:t>Population Density (people per sq. km of land area)</a:t>
                          </a:r>
                          <a:endParaRPr lang="en-IN" b="1" dirty="0"/>
                        </a:p>
                      </a:txBody>
                      <a:tcPr/>
                    </a:tc>
                    <a:tc>
                      <a:txBody>
                        <a:bodyPr/>
                        <a:lstStyle/>
                        <a:p>
                          <a:pPr algn="ctr"/>
                          <a:r>
                            <a:rPr lang="it-IT" b="1" dirty="0"/>
                            <a:t>GDP per Capita, Current Dollars</a:t>
                          </a:r>
                          <a:endParaRPr lang="en-IN" b="1" dirty="0"/>
                        </a:p>
                      </a:txBody>
                      <a:tcPr/>
                    </a:tc>
                    <a:tc>
                      <a:txBody>
                        <a:bodyPr/>
                        <a:lstStyle/>
                        <a:p>
                          <a:pPr algn="ctr"/>
                          <a:r>
                            <a:rPr lang="en-IN" b="1" dirty="0"/>
                            <a:t>Child Mortality</a:t>
                          </a:r>
                        </a:p>
                      </a:txBody>
                      <a:tcPr/>
                    </a:tc>
                    <a:tc>
                      <a:txBody>
                        <a:bodyPr/>
                        <a:lstStyle/>
                        <a:p>
                          <a:pPr algn="ctr"/>
                          <a:r>
                            <a:rPr lang="en-IN" b="1" dirty="0"/>
                            <a:t>Crime Index</a:t>
                          </a:r>
                        </a:p>
                      </a:txBody>
                      <a:tcPr/>
                    </a:tc>
                    <a:tc>
                      <a:txBody>
                        <a:bodyPr/>
                        <a:lstStyle/>
                        <a:p>
                          <a:pPr algn="ctr"/>
                          <a:r>
                            <a:rPr lang="en-IN" b="1" dirty="0"/>
                            <a:t>Female Literacy Rate</a:t>
                          </a:r>
                        </a:p>
                      </a:txBody>
                      <a:tcPr/>
                    </a:tc>
                    <a:extLst>
                      <a:ext uri="{0D108BD9-81ED-4DB2-BD59-A6C34878D82A}">
                        <a16:rowId xmlns:a16="http://schemas.microsoft.com/office/drawing/2014/main" val="2490879823"/>
                      </a:ext>
                    </a:extLst>
                  </a:tr>
                  <a:tr h="370840">
                    <a:tc>
                      <a:txBody>
                        <a:bodyPr/>
                        <a:lstStyle/>
                        <a:p>
                          <a:pPr algn="l"/>
                          <a:r>
                            <a:rPr lang="en-IN" b="1" dirty="0"/>
                            <a:t>Afghanistan</a:t>
                          </a:r>
                        </a:p>
                      </a:txBody>
                      <a:tcPr/>
                    </a:tc>
                    <a:tc>
                      <a:txBody>
                        <a:bodyPr/>
                        <a:lstStyle/>
                        <a:p>
                          <a:pPr algn="ctr"/>
                          <a:r>
                            <a:rPr lang="en-US" dirty="0"/>
                            <a:t>36.05</a:t>
                          </a:r>
                          <a:endParaRPr lang="en-IN" dirty="0"/>
                        </a:p>
                      </a:txBody>
                      <a:tcPr/>
                    </a:tc>
                    <a:tc>
                      <a:txBody>
                        <a:bodyPr/>
                        <a:lstStyle/>
                        <a:p>
                          <a:pPr algn="ctr"/>
                          <a:r>
                            <a:rPr lang="en-US" dirty="0"/>
                            <a:t>59.75</a:t>
                          </a:r>
                          <a:endParaRPr lang="en-IN" dirty="0"/>
                        </a:p>
                      </a:txBody>
                      <a:tcPr/>
                    </a:tc>
                    <a:tc>
                      <a:txBody>
                        <a:bodyPr/>
                        <a:lstStyle/>
                        <a:p>
                          <a:pPr algn="ctr"/>
                          <a:r>
                            <a:rPr lang="en-US" dirty="0"/>
                            <a:t>509.82</a:t>
                          </a:r>
                          <a:endParaRPr lang="en-IN" dirty="0"/>
                        </a:p>
                      </a:txBody>
                      <a:tcPr/>
                    </a:tc>
                    <a:tc>
                      <a:txBody>
                        <a:bodyPr/>
                        <a:lstStyle/>
                        <a:p>
                          <a:pPr algn="ctr"/>
                          <a:r>
                            <a:rPr lang="en-US" dirty="0"/>
                            <a:t>58</a:t>
                          </a:r>
                          <a:endParaRPr lang="en-IN" dirty="0"/>
                        </a:p>
                      </a:txBody>
                      <a:tcPr/>
                    </a:tc>
                    <a:tc>
                      <a:txBody>
                        <a:bodyPr/>
                        <a:lstStyle/>
                        <a:p>
                          <a:pPr algn="ctr"/>
                          <a:r>
                            <a:rPr lang="en-US" dirty="0"/>
                            <a:t>76.31</a:t>
                          </a:r>
                          <a:endParaRPr lang="en-IN" dirty="0"/>
                        </a:p>
                      </a:txBody>
                      <a:tcPr/>
                    </a:tc>
                    <a:tc>
                      <a:txBody>
                        <a:bodyPr/>
                        <a:lstStyle/>
                        <a:p>
                          <a:pPr algn="ctr"/>
                          <a:r>
                            <a:rPr lang="en-US" dirty="0"/>
                            <a:t>36.8</a:t>
                          </a:r>
                          <a:endParaRPr lang="en-IN" dirty="0"/>
                        </a:p>
                      </a:txBody>
                      <a:tcPr/>
                    </a:tc>
                    <a:extLst>
                      <a:ext uri="{0D108BD9-81ED-4DB2-BD59-A6C34878D82A}">
                        <a16:rowId xmlns:a16="http://schemas.microsoft.com/office/drawing/2014/main" val="1983063043"/>
                      </a:ext>
                    </a:extLst>
                  </a:tr>
                  <a:tr h="370840">
                    <a:tc>
                      <a:txBody>
                        <a:bodyPr/>
                        <a:lstStyle/>
                        <a:p>
                          <a:pPr algn="l"/>
                          <a:r>
                            <a:rPr lang="en-IN" b="1" dirty="0"/>
                            <a:t>Albania</a:t>
                          </a:r>
                        </a:p>
                      </a:txBody>
                      <a:tcPr/>
                    </a:tc>
                    <a:tc>
                      <a:txBody>
                        <a:bodyPr/>
                        <a:lstStyle/>
                        <a:p>
                          <a:pPr algn="ctr"/>
                          <a:r>
                            <a:rPr lang="en-US" dirty="0"/>
                            <a:t>10.28</a:t>
                          </a:r>
                          <a:endParaRPr lang="en-IN" dirty="0"/>
                        </a:p>
                      </a:txBody>
                      <a:tcPr/>
                    </a:tc>
                    <a:tc>
                      <a:txBody>
                        <a:bodyPr/>
                        <a:lstStyle/>
                        <a:p>
                          <a:pPr algn="ctr"/>
                          <a:r>
                            <a:rPr lang="en-US" dirty="0"/>
                            <a:t>103.57</a:t>
                          </a:r>
                          <a:endParaRPr lang="en-IN" dirty="0"/>
                        </a:p>
                      </a:txBody>
                      <a:tcPr/>
                    </a:tc>
                    <a:tc>
                      <a:txBody>
                        <a:bodyPr/>
                        <a:lstStyle/>
                        <a:p>
                          <a:pPr algn="ctr"/>
                          <a:r>
                            <a:rPr lang="en-US" dirty="0"/>
                            <a:t>5317.55</a:t>
                          </a:r>
                          <a:endParaRPr lang="en-IN" dirty="0"/>
                        </a:p>
                      </a:txBody>
                      <a:tcPr/>
                    </a:tc>
                    <a:tc>
                      <a:txBody>
                        <a:bodyPr/>
                        <a:lstStyle/>
                        <a:p>
                          <a:pPr algn="ctr"/>
                          <a:r>
                            <a:rPr lang="en-US" dirty="0"/>
                            <a:t>10</a:t>
                          </a:r>
                          <a:endParaRPr lang="en-IN" dirty="0"/>
                        </a:p>
                      </a:txBody>
                      <a:tcPr/>
                    </a:tc>
                    <a:tc>
                      <a:txBody>
                        <a:bodyPr/>
                        <a:lstStyle/>
                        <a:p>
                          <a:pPr algn="ctr"/>
                          <a:r>
                            <a:rPr lang="en-US" dirty="0"/>
                            <a:t>42.53</a:t>
                          </a:r>
                          <a:endParaRPr lang="en-IN" dirty="0"/>
                        </a:p>
                      </a:txBody>
                      <a:tcPr/>
                    </a:tc>
                    <a:tc>
                      <a:txBody>
                        <a:bodyPr/>
                        <a:lstStyle/>
                        <a:p>
                          <a:pPr algn="ctr"/>
                          <a:r>
                            <a:rPr lang="en-US" dirty="0"/>
                            <a:t>96.8</a:t>
                          </a:r>
                          <a:endParaRPr lang="en-IN" dirty="0"/>
                        </a:p>
                      </a:txBody>
                      <a:tcPr/>
                    </a:tc>
                    <a:extLst>
                      <a:ext uri="{0D108BD9-81ED-4DB2-BD59-A6C34878D82A}">
                        <a16:rowId xmlns:a16="http://schemas.microsoft.com/office/drawing/2014/main" val="3075351760"/>
                      </a:ext>
                    </a:extLst>
                  </a:tr>
                  <a:tr h="370840">
                    <a:tc>
                      <a:txBody>
                        <a:bodyPr/>
                        <a:lstStyle/>
                        <a:p>
                          <a:pPr algn="l"/>
                          <a:r>
                            <a:rPr lang="en-IN" b="1" dirty="0"/>
                            <a:t>Algeria</a:t>
                          </a:r>
                        </a:p>
                      </a:txBody>
                      <a:tcPr/>
                    </a:tc>
                    <a:tc>
                      <a:txBody>
                        <a:bodyPr/>
                        <a:lstStyle/>
                        <a:p>
                          <a:pPr algn="ctr"/>
                          <a:r>
                            <a:rPr lang="en-US" dirty="0"/>
                            <a:t>22.43</a:t>
                          </a:r>
                          <a:endParaRPr lang="en-IN" dirty="0"/>
                        </a:p>
                      </a:txBody>
                      <a:tcPr/>
                    </a:tc>
                    <a:tc>
                      <a:txBody>
                        <a:bodyPr/>
                        <a:lstStyle/>
                        <a:p>
                          <a:pPr algn="ctr"/>
                          <a:r>
                            <a:rPr lang="en-US" dirty="0"/>
                            <a:t>18.24</a:t>
                          </a:r>
                          <a:endParaRPr lang="en-IN" dirty="0"/>
                        </a:p>
                      </a:txBody>
                      <a:tcPr/>
                    </a:tc>
                    <a:tc>
                      <a:txBody>
                        <a:bodyPr/>
                        <a:lstStyle/>
                        <a:p>
                          <a:pPr algn="ctr"/>
                          <a:r>
                            <a:rPr lang="en-US" dirty="0"/>
                            <a:t>3822.97</a:t>
                          </a:r>
                          <a:endParaRPr lang="en-IN" dirty="0"/>
                        </a:p>
                      </a:txBody>
                      <a:tcPr/>
                    </a:tc>
                    <a:tc>
                      <a:txBody>
                        <a:bodyPr/>
                        <a:lstStyle/>
                        <a:p>
                          <a:pPr algn="ctr"/>
                          <a:r>
                            <a:rPr lang="en-US" dirty="0"/>
                            <a:t>23</a:t>
                          </a:r>
                          <a:endParaRPr lang="en-IN" dirty="0"/>
                        </a:p>
                      </a:txBody>
                      <a:tcPr/>
                    </a:tc>
                    <a:tc>
                      <a:txBody>
                        <a:bodyPr/>
                        <a:lstStyle/>
                        <a:p>
                          <a:pPr algn="ctr"/>
                          <a:r>
                            <a:rPr lang="en-US" dirty="0"/>
                            <a:t>52.03</a:t>
                          </a:r>
                          <a:endParaRPr lang="en-IN" dirty="0"/>
                        </a:p>
                      </a:txBody>
                      <a:tcPr/>
                    </a:tc>
                    <a:tc>
                      <a:txBody>
                        <a:bodyPr/>
                        <a:lstStyle/>
                        <a:p>
                          <a:pPr algn="ctr"/>
                          <a:r>
                            <a:rPr lang="en-US" dirty="0"/>
                            <a:t>79.6</a:t>
                          </a:r>
                          <a:endParaRPr lang="en-IN" dirty="0"/>
                        </a:p>
                      </a:txBody>
                      <a:tcPr/>
                    </a:tc>
                    <a:extLst>
                      <a:ext uri="{0D108BD9-81ED-4DB2-BD59-A6C34878D82A}">
                        <a16:rowId xmlns:a16="http://schemas.microsoft.com/office/drawing/2014/main" val="796203708"/>
                      </a:ext>
                    </a:extLst>
                  </a:tr>
                  <a:tr h="370840">
                    <a:tc>
                      <a:txBody>
                        <a:bodyPr/>
                        <a:lstStyle/>
                        <a:p>
                          <a:pPr algn="l"/>
                          <a:r>
                            <a:rPr lang="en-IN" b="1" dirty="0"/>
                            <a:t>Angola</a:t>
                          </a:r>
                        </a:p>
                      </a:txBody>
                      <a:tcPr/>
                    </a:tc>
                    <a:tc>
                      <a:txBody>
                        <a:bodyPr/>
                        <a:lstStyle/>
                        <a:p>
                          <a:pPr algn="ctr"/>
                          <a:r>
                            <a:rPr lang="en-US" dirty="0"/>
                            <a:t>39.27</a:t>
                          </a:r>
                          <a:endParaRPr lang="en-IN" dirty="0"/>
                        </a:p>
                      </a:txBody>
                      <a:tcPr/>
                    </a:tc>
                    <a:tc>
                      <a:txBody>
                        <a:bodyPr/>
                        <a:lstStyle/>
                        <a:p>
                          <a:pPr algn="ctr"/>
                          <a:r>
                            <a:rPr lang="en-US" dirty="0"/>
                            <a:t>26.81</a:t>
                          </a:r>
                          <a:endParaRPr lang="en-IN" dirty="0"/>
                        </a:p>
                      </a:txBody>
                      <a:tcPr/>
                    </a:tc>
                    <a:tc>
                      <a:txBody>
                        <a:bodyPr/>
                        <a:lstStyle/>
                        <a:p>
                          <a:pPr algn="ctr"/>
                          <a:r>
                            <a:rPr lang="en-US" dirty="0"/>
                            <a:t>2919.17</a:t>
                          </a:r>
                          <a:endParaRPr lang="en-IN" dirty="0"/>
                        </a:p>
                      </a:txBody>
                      <a:tcPr/>
                    </a:tc>
                    <a:tc>
                      <a:txBody>
                        <a:bodyPr/>
                        <a:lstStyle/>
                        <a:p>
                          <a:pPr algn="ctr"/>
                          <a:r>
                            <a:rPr lang="en-US" dirty="0"/>
                            <a:t>72</a:t>
                          </a:r>
                          <a:endParaRPr lang="en-IN" dirty="0"/>
                        </a:p>
                      </a:txBody>
                      <a:tcPr/>
                    </a:tc>
                    <a:tc>
                      <a:txBody>
                        <a:bodyPr/>
                        <a:lstStyle/>
                        <a:p>
                          <a:pPr algn="ctr"/>
                          <a:r>
                            <a:rPr lang="en-US" dirty="0"/>
                            <a:t>66.48</a:t>
                          </a:r>
                          <a:endParaRPr lang="en-IN" dirty="0"/>
                        </a:p>
                      </a:txBody>
                      <a:tcPr/>
                    </a:tc>
                    <a:tc>
                      <a:txBody>
                        <a:bodyPr/>
                        <a:lstStyle/>
                        <a:p>
                          <a:pPr algn="ctr"/>
                          <a:r>
                            <a:rPr lang="en-US" dirty="0"/>
                            <a:t>63.8</a:t>
                          </a:r>
                          <a:endParaRPr lang="en-IN" dirty="0"/>
                        </a:p>
                      </a:txBody>
                      <a:tcPr/>
                    </a:tc>
                    <a:extLst>
                      <a:ext uri="{0D108BD9-81ED-4DB2-BD59-A6C34878D82A}">
                        <a16:rowId xmlns:a16="http://schemas.microsoft.com/office/drawing/2014/main" val="463928911"/>
                      </a:ext>
                    </a:extLst>
                  </a:tr>
                  <a:tr h="370840">
                    <a:tc>
                      <a:txBody>
                        <a:bodyPr/>
                        <a:lstStyle/>
                        <a:p>
                          <a:pPr algn="l"/>
                          <a14:m>
                            <m:oMathPara xmlns:m="http://schemas.openxmlformats.org/officeDocument/2006/math">
                              <m:oMathParaPr>
                                <m:jc m:val="centerGroup"/>
                              </m:oMathParaPr>
                              <m:oMath xmlns:m="http://schemas.openxmlformats.org/officeDocument/2006/math">
                                <m:r>
                                  <a:rPr lang="en-IN" b="1" i="1" smtClean="0">
                                    <a:latin typeface="Cambria Math" panose="02040503050406030204" pitchFamily="18" charset="0"/>
                                    <a:ea typeface="Cambria Math" panose="02040503050406030204" pitchFamily="18" charset="0"/>
                                  </a:rPr>
                                  <m:t>⋮</m:t>
                                </m:r>
                              </m:oMath>
                            </m:oMathPara>
                          </a14:m>
                          <a:endParaRPr lang="en-IN"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extLst>
                      <a:ext uri="{0D108BD9-81ED-4DB2-BD59-A6C34878D82A}">
                        <a16:rowId xmlns:a16="http://schemas.microsoft.com/office/drawing/2014/main" val="1619486767"/>
                      </a:ext>
                    </a:extLst>
                  </a:tr>
                  <a:tr h="370840">
                    <a:tc>
                      <a:txBody>
                        <a:bodyPr/>
                        <a:lstStyle/>
                        <a:p>
                          <a:pPr algn="l"/>
                          <a:r>
                            <a:rPr lang="en-IN" b="1" dirty="0"/>
                            <a:t>Uruguay</a:t>
                          </a:r>
                        </a:p>
                      </a:txBody>
                      <a:tcPr/>
                    </a:tc>
                    <a:tc>
                      <a:txBody>
                        <a:bodyPr/>
                        <a:lstStyle/>
                        <a:p>
                          <a:pPr algn="ctr"/>
                          <a:r>
                            <a:rPr lang="en-US" dirty="0"/>
                            <a:t>10.34</a:t>
                          </a:r>
                          <a:endParaRPr lang="en-IN" dirty="0"/>
                        </a:p>
                      </a:txBody>
                      <a:tcPr/>
                    </a:tc>
                    <a:tc>
                      <a:txBody>
                        <a:bodyPr/>
                        <a:lstStyle/>
                        <a:p>
                          <a:pPr algn="ctr"/>
                          <a:r>
                            <a:rPr lang="en-US" dirty="0"/>
                            <a:t>19.59</a:t>
                          </a:r>
                          <a:endParaRPr lang="en-IN" dirty="0"/>
                        </a:p>
                      </a:txBody>
                      <a:tcPr/>
                    </a:tc>
                    <a:tc>
                      <a:txBody>
                        <a:bodyPr/>
                        <a:lstStyle/>
                        <a:p>
                          <a:pPr algn="ctr"/>
                          <a:r>
                            <a:rPr lang="en-US" dirty="0"/>
                            <a:t>16076.00</a:t>
                          </a:r>
                          <a:endParaRPr lang="en-IN" dirty="0"/>
                        </a:p>
                      </a:txBody>
                      <a:tcPr/>
                    </a:tc>
                    <a:tc>
                      <a:txBody>
                        <a:bodyPr/>
                        <a:lstStyle/>
                        <a:p>
                          <a:pPr algn="ctr"/>
                          <a:r>
                            <a:rPr lang="en-US" dirty="0"/>
                            <a:t>6</a:t>
                          </a:r>
                          <a:endParaRPr lang="en-IN" dirty="0"/>
                        </a:p>
                      </a:txBody>
                      <a:tcPr/>
                    </a:tc>
                    <a:tc>
                      <a:txBody>
                        <a:bodyPr/>
                        <a:lstStyle/>
                        <a:p>
                          <a:pPr algn="ctr"/>
                          <a:r>
                            <a:rPr lang="en-US" dirty="0"/>
                            <a:t>51.73</a:t>
                          </a:r>
                          <a:endParaRPr lang="en-IN" dirty="0"/>
                        </a:p>
                      </a:txBody>
                      <a:tcPr/>
                    </a:tc>
                    <a:tc>
                      <a:txBody>
                        <a:bodyPr/>
                        <a:lstStyle/>
                        <a:p>
                          <a:pPr algn="ctr"/>
                          <a:r>
                            <a:rPr lang="en-US" dirty="0"/>
                            <a:t>98.0</a:t>
                          </a:r>
                          <a:endParaRPr lang="en-IN" dirty="0"/>
                        </a:p>
                      </a:txBody>
                      <a:tcPr/>
                    </a:tc>
                    <a:extLst>
                      <a:ext uri="{0D108BD9-81ED-4DB2-BD59-A6C34878D82A}">
                        <a16:rowId xmlns:a16="http://schemas.microsoft.com/office/drawing/2014/main" val="280472119"/>
                      </a:ext>
                    </a:extLst>
                  </a:tr>
                  <a:tr h="370840">
                    <a:tc>
                      <a:txBody>
                        <a:bodyPr/>
                        <a:lstStyle/>
                        <a:p>
                          <a:pPr algn="l"/>
                          <a:r>
                            <a:rPr lang="en-IN" b="1" dirty="0"/>
                            <a:t>Uzbekistan</a:t>
                          </a:r>
                        </a:p>
                      </a:txBody>
                      <a:tcPr/>
                    </a:tc>
                    <a:tc>
                      <a:txBody>
                        <a:bodyPr/>
                        <a:lstStyle/>
                        <a:p>
                          <a:pPr algn="ctr"/>
                          <a:r>
                            <a:rPr lang="en-US" dirty="0"/>
                            <a:t>24.60</a:t>
                          </a:r>
                          <a:endParaRPr lang="en-IN" dirty="0"/>
                        </a:p>
                      </a:txBody>
                      <a:tcPr/>
                    </a:tc>
                    <a:tc>
                      <a:txBody>
                        <a:bodyPr/>
                        <a:lstStyle/>
                        <a:p>
                          <a:pPr algn="ctr"/>
                          <a:r>
                            <a:rPr lang="en-US" dirty="0"/>
                            <a:t>77.69</a:t>
                          </a:r>
                          <a:endParaRPr lang="en-IN" dirty="0"/>
                        </a:p>
                      </a:txBody>
                      <a:tcPr/>
                    </a:tc>
                    <a:tc>
                      <a:txBody>
                        <a:bodyPr/>
                        <a:lstStyle/>
                        <a:p>
                          <a:pPr algn="ctr"/>
                          <a:r>
                            <a:rPr lang="en-US" dirty="0"/>
                            <a:t>1726.00</a:t>
                          </a:r>
                          <a:endParaRPr lang="en-IN" dirty="0"/>
                        </a:p>
                      </a:txBody>
                      <a:tcPr/>
                    </a:tc>
                    <a:tc>
                      <a:txBody>
                        <a:bodyPr/>
                        <a:lstStyle/>
                        <a:p>
                          <a:pPr algn="ctr"/>
                          <a:r>
                            <a:rPr lang="en-US" dirty="0"/>
                            <a:t>14</a:t>
                          </a:r>
                          <a:endParaRPr lang="en-IN" dirty="0"/>
                        </a:p>
                      </a:txBody>
                      <a:tcPr/>
                    </a:tc>
                    <a:tc>
                      <a:txBody>
                        <a:bodyPr/>
                        <a:lstStyle/>
                        <a:p>
                          <a:pPr algn="ctr"/>
                          <a:r>
                            <a:rPr lang="en-US" dirty="0"/>
                            <a:t>33.42</a:t>
                          </a:r>
                          <a:endParaRPr lang="en-IN" dirty="0"/>
                        </a:p>
                      </a:txBody>
                      <a:tcPr/>
                    </a:tc>
                    <a:tc>
                      <a:txBody>
                        <a:bodyPr/>
                        <a:lstStyle/>
                        <a:p>
                          <a:pPr algn="ctr"/>
                          <a:r>
                            <a:rPr lang="en-US" dirty="0"/>
                            <a:t>99.0</a:t>
                          </a:r>
                          <a:endParaRPr lang="en-IN" dirty="0"/>
                        </a:p>
                      </a:txBody>
                      <a:tcPr/>
                    </a:tc>
                    <a:extLst>
                      <a:ext uri="{0D108BD9-81ED-4DB2-BD59-A6C34878D82A}">
                        <a16:rowId xmlns:a16="http://schemas.microsoft.com/office/drawing/2014/main" val="38102852"/>
                      </a:ext>
                    </a:extLst>
                  </a:tr>
                </a:tbl>
              </a:graphicData>
            </a:graphic>
          </p:graphicFrame>
        </mc:Choice>
        <mc:Fallback xmlns="">
          <p:graphicFrame>
            <p:nvGraphicFramePr>
              <p:cNvPr id="4" name="Table 3">
                <a:extLst>
                  <a:ext uri="{FF2B5EF4-FFF2-40B4-BE49-F238E27FC236}">
                    <a16:creationId xmlns:a16="http://schemas.microsoft.com/office/drawing/2014/main" id="{EA846FC9-81B9-9915-20AA-29F016AC576E}"/>
                  </a:ext>
                </a:extLst>
              </p:cNvPr>
              <p:cNvGraphicFramePr>
                <a:graphicFrameLocks noGrp="1"/>
              </p:cNvGraphicFramePr>
              <p:nvPr>
                <p:extLst>
                  <p:ext uri="{D42A27DB-BD31-4B8C-83A1-F6EECF244321}">
                    <p14:modId xmlns:p14="http://schemas.microsoft.com/office/powerpoint/2010/main" val="824179030"/>
                  </p:ext>
                </p:extLst>
              </p:nvPr>
            </p:nvGraphicFramePr>
            <p:xfrm>
              <a:off x="446049" y="1318941"/>
              <a:ext cx="8229599" cy="4429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94770953"/>
                        </a:ext>
                      </a:extLst>
                    </a:gridCol>
                    <a:gridCol w="827314">
                      <a:extLst>
                        <a:ext uri="{9D8B030D-6E8A-4147-A177-3AD203B41FA5}">
                          <a16:colId xmlns:a16="http://schemas.microsoft.com/office/drawing/2014/main" val="3155062002"/>
                        </a:ext>
                      </a:extLst>
                    </a:gridCol>
                    <a:gridCol w="1306286">
                      <a:extLst>
                        <a:ext uri="{9D8B030D-6E8A-4147-A177-3AD203B41FA5}">
                          <a16:colId xmlns:a16="http://schemas.microsoft.com/office/drawing/2014/main" val="920507329"/>
                        </a:ext>
                      </a:extLst>
                    </a:gridCol>
                    <a:gridCol w="1524000">
                      <a:extLst>
                        <a:ext uri="{9D8B030D-6E8A-4147-A177-3AD203B41FA5}">
                          <a16:colId xmlns:a16="http://schemas.microsoft.com/office/drawing/2014/main" val="3060793403"/>
                        </a:ext>
                      </a:extLst>
                    </a:gridCol>
                    <a:gridCol w="1143000">
                      <a:extLst>
                        <a:ext uri="{9D8B030D-6E8A-4147-A177-3AD203B41FA5}">
                          <a16:colId xmlns:a16="http://schemas.microsoft.com/office/drawing/2014/main" val="2077763647"/>
                        </a:ext>
                      </a:extLst>
                    </a:gridCol>
                    <a:gridCol w="849351">
                      <a:extLst>
                        <a:ext uri="{9D8B030D-6E8A-4147-A177-3AD203B41FA5}">
                          <a16:colId xmlns:a16="http://schemas.microsoft.com/office/drawing/2014/main" val="2486508710"/>
                        </a:ext>
                      </a:extLst>
                    </a:gridCol>
                    <a:gridCol w="1055648">
                      <a:extLst>
                        <a:ext uri="{9D8B030D-6E8A-4147-A177-3AD203B41FA5}">
                          <a16:colId xmlns:a16="http://schemas.microsoft.com/office/drawing/2014/main" val="2857856210"/>
                        </a:ext>
                      </a:extLst>
                    </a:gridCol>
                  </a:tblGrid>
                  <a:tr h="370840">
                    <a:tc gridSpan="7">
                      <a:txBody>
                        <a:bodyPr/>
                        <a:lstStyle/>
                        <a:p>
                          <a:pPr algn="ctr"/>
                          <a:r>
                            <a:rPr lang="en-US" dirty="0"/>
                            <a:t>Table 5.1.1 – Global Statistics by Country</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11693436"/>
                      </a:ext>
                    </a:extLst>
                  </a:tr>
                  <a:tr h="1463040">
                    <a:tc>
                      <a:txBody>
                        <a:bodyPr/>
                        <a:lstStyle/>
                        <a:p>
                          <a:pPr algn="ctr"/>
                          <a:r>
                            <a:rPr lang="en-IN" b="1" dirty="0"/>
                            <a:t>Country</a:t>
                          </a:r>
                        </a:p>
                      </a:txBody>
                      <a:tcPr/>
                    </a:tc>
                    <a:tc>
                      <a:txBody>
                        <a:bodyPr/>
                        <a:lstStyle/>
                        <a:p>
                          <a:pPr algn="ctr"/>
                          <a:r>
                            <a:rPr lang="en-IN" b="1" dirty="0"/>
                            <a:t>Birth Rate</a:t>
                          </a:r>
                        </a:p>
                      </a:txBody>
                      <a:tcPr/>
                    </a:tc>
                    <a:tc>
                      <a:txBody>
                        <a:bodyPr/>
                        <a:lstStyle/>
                        <a:p>
                          <a:pPr algn="ctr"/>
                          <a:r>
                            <a:rPr lang="en-US" b="1" dirty="0"/>
                            <a:t>Population Density (people per sq. km of land area)</a:t>
                          </a:r>
                          <a:endParaRPr lang="en-IN" b="1" dirty="0"/>
                        </a:p>
                      </a:txBody>
                      <a:tcPr/>
                    </a:tc>
                    <a:tc>
                      <a:txBody>
                        <a:bodyPr/>
                        <a:lstStyle/>
                        <a:p>
                          <a:pPr algn="ctr"/>
                          <a:r>
                            <a:rPr lang="it-IT" b="1" dirty="0"/>
                            <a:t>GDP per Capita, Current Dollars</a:t>
                          </a:r>
                          <a:endParaRPr lang="en-IN" b="1" dirty="0"/>
                        </a:p>
                      </a:txBody>
                      <a:tcPr/>
                    </a:tc>
                    <a:tc>
                      <a:txBody>
                        <a:bodyPr/>
                        <a:lstStyle/>
                        <a:p>
                          <a:pPr algn="ctr"/>
                          <a:r>
                            <a:rPr lang="en-IN" b="1" dirty="0"/>
                            <a:t>Child Mortality</a:t>
                          </a:r>
                        </a:p>
                      </a:txBody>
                      <a:tcPr/>
                    </a:tc>
                    <a:tc>
                      <a:txBody>
                        <a:bodyPr/>
                        <a:lstStyle/>
                        <a:p>
                          <a:pPr algn="ctr"/>
                          <a:r>
                            <a:rPr lang="en-IN" b="1" dirty="0"/>
                            <a:t>Crime Index</a:t>
                          </a:r>
                        </a:p>
                      </a:txBody>
                      <a:tcPr/>
                    </a:tc>
                    <a:tc>
                      <a:txBody>
                        <a:bodyPr/>
                        <a:lstStyle/>
                        <a:p>
                          <a:pPr algn="ctr"/>
                          <a:r>
                            <a:rPr lang="en-IN" b="1" dirty="0"/>
                            <a:t>Female Literacy Rate</a:t>
                          </a:r>
                        </a:p>
                      </a:txBody>
                      <a:tcPr/>
                    </a:tc>
                    <a:extLst>
                      <a:ext uri="{0D108BD9-81ED-4DB2-BD59-A6C34878D82A}">
                        <a16:rowId xmlns:a16="http://schemas.microsoft.com/office/drawing/2014/main" val="2490879823"/>
                      </a:ext>
                    </a:extLst>
                  </a:tr>
                  <a:tr h="370840">
                    <a:tc>
                      <a:txBody>
                        <a:bodyPr/>
                        <a:lstStyle/>
                        <a:p>
                          <a:pPr algn="l"/>
                          <a:r>
                            <a:rPr lang="en-IN" b="1" dirty="0"/>
                            <a:t>Afghanistan</a:t>
                          </a:r>
                        </a:p>
                      </a:txBody>
                      <a:tcPr/>
                    </a:tc>
                    <a:tc>
                      <a:txBody>
                        <a:bodyPr/>
                        <a:lstStyle/>
                        <a:p>
                          <a:pPr algn="ctr"/>
                          <a:r>
                            <a:rPr lang="en-US" dirty="0"/>
                            <a:t>36.05</a:t>
                          </a:r>
                          <a:endParaRPr lang="en-IN" dirty="0"/>
                        </a:p>
                      </a:txBody>
                      <a:tcPr/>
                    </a:tc>
                    <a:tc>
                      <a:txBody>
                        <a:bodyPr/>
                        <a:lstStyle/>
                        <a:p>
                          <a:pPr algn="ctr"/>
                          <a:r>
                            <a:rPr lang="en-US" dirty="0"/>
                            <a:t>59.75</a:t>
                          </a:r>
                          <a:endParaRPr lang="en-IN" dirty="0"/>
                        </a:p>
                      </a:txBody>
                      <a:tcPr/>
                    </a:tc>
                    <a:tc>
                      <a:txBody>
                        <a:bodyPr/>
                        <a:lstStyle/>
                        <a:p>
                          <a:pPr algn="ctr"/>
                          <a:r>
                            <a:rPr lang="en-US" dirty="0"/>
                            <a:t>509.82</a:t>
                          </a:r>
                          <a:endParaRPr lang="en-IN" dirty="0"/>
                        </a:p>
                      </a:txBody>
                      <a:tcPr/>
                    </a:tc>
                    <a:tc>
                      <a:txBody>
                        <a:bodyPr/>
                        <a:lstStyle/>
                        <a:p>
                          <a:pPr algn="ctr"/>
                          <a:r>
                            <a:rPr lang="en-US" dirty="0"/>
                            <a:t>58</a:t>
                          </a:r>
                          <a:endParaRPr lang="en-IN" dirty="0"/>
                        </a:p>
                      </a:txBody>
                      <a:tcPr/>
                    </a:tc>
                    <a:tc>
                      <a:txBody>
                        <a:bodyPr/>
                        <a:lstStyle/>
                        <a:p>
                          <a:pPr algn="ctr"/>
                          <a:r>
                            <a:rPr lang="en-US" dirty="0"/>
                            <a:t>76.31</a:t>
                          </a:r>
                          <a:endParaRPr lang="en-IN" dirty="0"/>
                        </a:p>
                      </a:txBody>
                      <a:tcPr/>
                    </a:tc>
                    <a:tc>
                      <a:txBody>
                        <a:bodyPr/>
                        <a:lstStyle/>
                        <a:p>
                          <a:pPr algn="ctr"/>
                          <a:r>
                            <a:rPr lang="en-US" dirty="0"/>
                            <a:t>36.8</a:t>
                          </a:r>
                          <a:endParaRPr lang="en-IN" dirty="0"/>
                        </a:p>
                      </a:txBody>
                      <a:tcPr/>
                    </a:tc>
                    <a:extLst>
                      <a:ext uri="{0D108BD9-81ED-4DB2-BD59-A6C34878D82A}">
                        <a16:rowId xmlns:a16="http://schemas.microsoft.com/office/drawing/2014/main" val="1983063043"/>
                      </a:ext>
                    </a:extLst>
                  </a:tr>
                  <a:tr h="370840">
                    <a:tc>
                      <a:txBody>
                        <a:bodyPr/>
                        <a:lstStyle/>
                        <a:p>
                          <a:pPr algn="l"/>
                          <a:r>
                            <a:rPr lang="en-IN" b="1" dirty="0"/>
                            <a:t>Albania</a:t>
                          </a:r>
                        </a:p>
                      </a:txBody>
                      <a:tcPr/>
                    </a:tc>
                    <a:tc>
                      <a:txBody>
                        <a:bodyPr/>
                        <a:lstStyle/>
                        <a:p>
                          <a:pPr algn="ctr"/>
                          <a:r>
                            <a:rPr lang="en-US" dirty="0"/>
                            <a:t>10.28</a:t>
                          </a:r>
                          <a:endParaRPr lang="en-IN" dirty="0"/>
                        </a:p>
                      </a:txBody>
                      <a:tcPr/>
                    </a:tc>
                    <a:tc>
                      <a:txBody>
                        <a:bodyPr/>
                        <a:lstStyle/>
                        <a:p>
                          <a:pPr algn="ctr"/>
                          <a:r>
                            <a:rPr lang="en-US" dirty="0"/>
                            <a:t>103.57</a:t>
                          </a:r>
                          <a:endParaRPr lang="en-IN" dirty="0"/>
                        </a:p>
                      </a:txBody>
                      <a:tcPr/>
                    </a:tc>
                    <a:tc>
                      <a:txBody>
                        <a:bodyPr/>
                        <a:lstStyle/>
                        <a:p>
                          <a:pPr algn="ctr"/>
                          <a:r>
                            <a:rPr lang="en-US" dirty="0"/>
                            <a:t>5317.55</a:t>
                          </a:r>
                          <a:endParaRPr lang="en-IN" dirty="0"/>
                        </a:p>
                      </a:txBody>
                      <a:tcPr/>
                    </a:tc>
                    <a:tc>
                      <a:txBody>
                        <a:bodyPr/>
                        <a:lstStyle/>
                        <a:p>
                          <a:pPr algn="ctr"/>
                          <a:r>
                            <a:rPr lang="en-US" dirty="0"/>
                            <a:t>10</a:t>
                          </a:r>
                          <a:endParaRPr lang="en-IN" dirty="0"/>
                        </a:p>
                      </a:txBody>
                      <a:tcPr/>
                    </a:tc>
                    <a:tc>
                      <a:txBody>
                        <a:bodyPr/>
                        <a:lstStyle/>
                        <a:p>
                          <a:pPr algn="ctr"/>
                          <a:r>
                            <a:rPr lang="en-US" dirty="0"/>
                            <a:t>42.53</a:t>
                          </a:r>
                          <a:endParaRPr lang="en-IN" dirty="0"/>
                        </a:p>
                      </a:txBody>
                      <a:tcPr/>
                    </a:tc>
                    <a:tc>
                      <a:txBody>
                        <a:bodyPr/>
                        <a:lstStyle/>
                        <a:p>
                          <a:pPr algn="ctr"/>
                          <a:r>
                            <a:rPr lang="en-US" dirty="0"/>
                            <a:t>96.8</a:t>
                          </a:r>
                          <a:endParaRPr lang="en-IN" dirty="0"/>
                        </a:p>
                      </a:txBody>
                      <a:tcPr/>
                    </a:tc>
                    <a:extLst>
                      <a:ext uri="{0D108BD9-81ED-4DB2-BD59-A6C34878D82A}">
                        <a16:rowId xmlns:a16="http://schemas.microsoft.com/office/drawing/2014/main" val="3075351760"/>
                      </a:ext>
                    </a:extLst>
                  </a:tr>
                  <a:tr h="370840">
                    <a:tc>
                      <a:txBody>
                        <a:bodyPr/>
                        <a:lstStyle/>
                        <a:p>
                          <a:pPr algn="l"/>
                          <a:r>
                            <a:rPr lang="en-IN" b="1" dirty="0"/>
                            <a:t>Algeria</a:t>
                          </a:r>
                        </a:p>
                      </a:txBody>
                      <a:tcPr/>
                    </a:tc>
                    <a:tc>
                      <a:txBody>
                        <a:bodyPr/>
                        <a:lstStyle/>
                        <a:p>
                          <a:pPr algn="ctr"/>
                          <a:r>
                            <a:rPr lang="en-US" dirty="0"/>
                            <a:t>22.43</a:t>
                          </a:r>
                          <a:endParaRPr lang="en-IN" dirty="0"/>
                        </a:p>
                      </a:txBody>
                      <a:tcPr/>
                    </a:tc>
                    <a:tc>
                      <a:txBody>
                        <a:bodyPr/>
                        <a:lstStyle/>
                        <a:p>
                          <a:pPr algn="ctr"/>
                          <a:r>
                            <a:rPr lang="en-US" dirty="0"/>
                            <a:t>18.24</a:t>
                          </a:r>
                          <a:endParaRPr lang="en-IN" dirty="0"/>
                        </a:p>
                      </a:txBody>
                      <a:tcPr/>
                    </a:tc>
                    <a:tc>
                      <a:txBody>
                        <a:bodyPr/>
                        <a:lstStyle/>
                        <a:p>
                          <a:pPr algn="ctr"/>
                          <a:r>
                            <a:rPr lang="en-US" dirty="0"/>
                            <a:t>3822.97</a:t>
                          </a:r>
                          <a:endParaRPr lang="en-IN" dirty="0"/>
                        </a:p>
                      </a:txBody>
                      <a:tcPr/>
                    </a:tc>
                    <a:tc>
                      <a:txBody>
                        <a:bodyPr/>
                        <a:lstStyle/>
                        <a:p>
                          <a:pPr algn="ctr"/>
                          <a:r>
                            <a:rPr lang="en-US" dirty="0"/>
                            <a:t>23</a:t>
                          </a:r>
                          <a:endParaRPr lang="en-IN" dirty="0"/>
                        </a:p>
                      </a:txBody>
                      <a:tcPr/>
                    </a:tc>
                    <a:tc>
                      <a:txBody>
                        <a:bodyPr/>
                        <a:lstStyle/>
                        <a:p>
                          <a:pPr algn="ctr"/>
                          <a:r>
                            <a:rPr lang="en-US" dirty="0"/>
                            <a:t>52.03</a:t>
                          </a:r>
                          <a:endParaRPr lang="en-IN" dirty="0"/>
                        </a:p>
                      </a:txBody>
                      <a:tcPr/>
                    </a:tc>
                    <a:tc>
                      <a:txBody>
                        <a:bodyPr/>
                        <a:lstStyle/>
                        <a:p>
                          <a:pPr algn="ctr"/>
                          <a:r>
                            <a:rPr lang="en-US" dirty="0"/>
                            <a:t>79.6</a:t>
                          </a:r>
                          <a:endParaRPr lang="en-IN" dirty="0"/>
                        </a:p>
                      </a:txBody>
                      <a:tcPr/>
                    </a:tc>
                    <a:extLst>
                      <a:ext uri="{0D108BD9-81ED-4DB2-BD59-A6C34878D82A}">
                        <a16:rowId xmlns:a16="http://schemas.microsoft.com/office/drawing/2014/main" val="796203708"/>
                      </a:ext>
                    </a:extLst>
                  </a:tr>
                  <a:tr h="370840">
                    <a:tc>
                      <a:txBody>
                        <a:bodyPr/>
                        <a:lstStyle/>
                        <a:p>
                          <a:pPr algn="l"/>
                          <a:r>
                            <a:rPr lang="en-IN" b="1" dirty="0"/>
                            <a:t>Angola</a:t>
                          </a:r>
                        </a:p>
                      </a:txBody>
                      <a:tcPr/>
                    </a:tc>
                    <a:tc>
                      <a:txBody>
                        <a:bodyPr/>
                        <a:lstStyle/>
                        <a:p>
                          <a:pPr algn="ctr"/>
                          <a:r>
                            <a:rPr lang="en-US" dirty="0"/>
                            <a:t>39.27</a:t>
                          </a:r>
                          <a:endParaRPr lang="en-IN" dirty="0"/>
                        </a:p>
                      </a:txBody>
                      <a:tcPr/>
                    </a:tc>
                    <a:tc>
                      <a:txBody>
                        <a:bodyPr/>
                        <a:lstStyle/>
                        <a:p>
                          <a:pPr algn="ctr"/>
                          <a:r>
                            <a:rPr lang="en-US" dirty="0"/>
                            <a:t>26.81</a:t>
                          </a:r>
                          <a:endParaRPr lang="en-IN" dirty="0"/>
                        </a:p>
                      </a:txBody>
                      <a:tcPr/>
                    </a:tc>
                    <a:tc>
                      <a:txBody>
                        <a:bodyPr/>
                        <a:lstStyle/>
                        <a:p>
                          <a:pPr algn="ctr"/>
                          <a:r>
                            <a:rPr lang="en-US" dirty="0"/>
                            <a:t>2919.17</a:t>
                          </a:r>
                          <a:endParaRPr lang="en-IN" dirty="0"/>
                        </a:p>
                      </a:txBody>
                      <a:tcPr/>
                    </a:tc>
                    <a:tc>
                      <a:txBody>
                        <a:bodyPr/>
                        <a:lstStyle/>
                        <a:p>
                          <a:pPr algn="ctr"/>
                          <a:r>
                            <a:rPr lang="en-US" dirty="0"/>
                            <a:t>72</a:t>
                          </a:r>
                          <a:endParaRPr lang="en-IN" dirty="0"/>
                        </a:p>
                      </a:txBody>
                      <a:tcPr/>
                    </a:tc>
                    <a:tc>
                      <a:txBody>
                        <a:bodyPr/>
                        <a:lstStyle/>
                        <a:p>
                          <a:pPr algn="ctr"/>
                          <a:r>
                            <a:rPr lang="en-US" dirty="0"/>
                            <a:t>66.48</a:t>
                          </a:r>
                          <a:endParaRPr lang="en-IN" dirty="0"/>
                        </a:p>
                      </a:txBody>
                      <a:tcPr/>
                    </a:tc>
                    <a:tc>
                      <a:txBody>
                        <a:bodyPr/>
                        <a:lstStyle/>
                        <a:p>
                          <a:pPr algn="ctr"/>
                          <a:r>
                            <a:rPr lang="en-US" dirty="0"/>
                            <a:t>63.8</a:t>
                          </a:r>
                          <a:endParaRPr lang="en-IN" dirty="0"/>
                        </a:p>
                      </a:txBody>
                      <a:tcPr/>
                    </a:tc>
                    <a:extLst>
                      <a:ext uri="{0D108BD9-81ED-4DB2-BD59-A6C34878D82A}">
                        <a16:rowId xmlns:a16="http://schemas.microsoft.com/office/drawing/2014/main" val="463928911"/>
                      </a:ext>
                    </a:extLst>
                  </a:tr>
                  <a:tr h="370840">
                    <a:tc>
                      <a:txBody>
                        <a:bodyPr/>
                        <a:lstStyle/>
                        <a:p>
                          <a:endParaRPr lang="en-US"/>
                        </a:p>
                      </a:txBody>
                      <a:tcPr>
                        <a:blipFill>
                          <a:blip r:embed="rId2"/>
                          <a:stretch>
                            <a:fillRect l="-400" t="-901639" r="-442000" b="-222951"/>
                          </a:stretch>
                        </a:blipFill>
                      </a:tcPr>
                    </a:tc>
                    <a:tc>
                      <a:txBody>
                        <a:bodyPr/>
                        <a:lstStyle/>
                        <a:p>
                          <a:endParaRPr lang="en-US"/>
                        </a:p>
                      </a:txBody>
                      <a:tcPr>
                        <a:blipFill>
                          <a:blip r:embed="rId2"/>
                          <a:stretch>
                            <a:fillRect l="-184559" t="-901639" r="-712500" b="-222951"/>
                          </a:stretch>
                        </a:blipFill>
                      </a:tcPr>
                    </a:tc>
                    <a:tc>
                      <a:txBody>
                        <a:bodyPr/>
                        <a:lstStyle/>
                        <a:p>
                          <a:endParaRPr lang="en-US"/>
                        </a:p>
                      </a:txBody>
                      <a:tcPr>
                        <a:blipFill>
                          <a:blip r:embed="rId2"/>
                          <a:stretch>
                            <a:fillRect l="-180841" t="-901639" r="-352804" b="-222951"/>
                          </a:stretch>
                        </a:blipFill>
                      </a:tcPr>
                    </a:tc>
                    <a:tc>
                      <a:txBody>
                        <a:bodyPr/>
                        <a:lstStyle/>
                        <a:p>
                          <a:endParaRPr lang="en-US"/>
                        </a:p>
                      </a:txBody>
                      <a:tcPr>
                        <a:blipFill>
                          <a:blip r:embed="rId2"/>
                          <a:stretch>
                            <a:fillRect l="-239442" t="-901639" r="-200797" b="-222951"/>
                          </a:stretch>
                        </a:blipFill>
                      </a:tcPr>
                    </a:tc>
                    <a:tc>
                      <a:txBody>
                        <a:bodyPr/>
                        <a:lstStyle/>
                        <a:p>
                          <a:endParaRPr lang="en-US"/>
                        </a:p>
                      </a:txBody>
                      <a:tcPr>
                        <a:blipFill>
                          <a:blip r:embed="rId2"/>
                          <a:stretch>
                            <a:fillRect l="-455615" t="-901639" r="-169519" b="-222951"/>
                          </a:stretch>
                        </a:blipFill>
                      </a:tcPr>
                    </a:tc>
                    <a:tc>
                      <a:txBody>
                        <a:bodyPr/>
                        <a:lstStyle/>
                        <a:p>
                          <a:endParaRPr lang="en-US"/>
                        </a:p>
                      </a:txBody>
                      <a:tcPr>
                        <a:blipFill>
                          <a:blip r:embed="rId2"/>
                          <a:stretch>
                            <a:fillRect l="-742143" t="-901639" r="-126429" b="-222951"/>
                          </a:stretch>
                        </a:blipFill>
                      </a:tcPr>
                    </a:tc>
                    <a:tc>
                      <a:txBody>
                        <a:bodyPr/>
                        <a:lstStyle/>
                        <a:p>
                          <a:endParaRPr lang="en-US"/>
                        </a:p>
                      </a:txBody>
                      <a:tcPr>
                        <a:blipFill>
                          <a:blip r:embed="rId2"/>
                          <a:stretch>
                            <a:fillRect l="-681503" t="-901639" r="-2312" b="-222951"/>
                          </a:stretch>
                        </a:blipFill>
                      </a:tcPr>
                    </a:tc>
                    <a:extLst>
                      <a:ext uri="{0D108BD9-81ED-4DB2-BD59-A6C34878D82A}">
                        <a16:rowId xmlns:a16="http://schemas.microsoft.com/office/drawing/2014/main" val="1619486767"/>
                      </a:ext>
                    </a:extLst>
                  </a:tr>
                  <a:tr h="370840">
                    <a:tc>
                      <a:txBody>
                        <a:bodyPr/>
                        <a:lstStyle/>
                        <a:p>
                          <a:pPr algn="l"/>
                          <a:r>
                            <a:rPr lang="en-IN" b="1" dirty="0"/>
                            <a:t>Uruguay</a:t>
                          </a:r>
                        </a:p>
                      </a:txBody>
                      <a:tcPr/>
                    </a:tc>
                    <a:tc>
                      <a:txBody>
                        <a:bodyPr/>
                        <a:lstStyle/>
                        <a:p>
                          <a:pPr algn="ctr"/>
                          <a:r>
                            <a:rPr lang="en-US" dirty="0"/>
                            <a:t>10.34</a:t>
                          </a:r>
                          <a:endParaRPr lang="en-IN" dirty="0"/>
                        </a:p>
                      </a:txBody>
                      <a:tcPr/>
                    </a:tc>
                    <a:tc>
                      <a:txBody>
                        <a:bodyPr/>
                        <a:lstStyle/>
                        <a:p>
                          <a:pPr algn="ctr"/>
                          <a:r>
                            <a:rPr lang="en-US" dirty="0"/>
                            <a:t>19.59</a:t>
                          </a:r>
                          <a:endParaRPr lang="en-IN" dirty="0"/>
                        </a:p>
                      </a:txBody>
                      <a:tcPr/>
                    </a:tc>
                    <a:tc>
                      <a:txBody>
                        <a:bodyPr/>
                        <a:lstStyle/>
                        <a:p>
                          <a:pPr algn="ctr"/>
                          <a:r>
                            <a:rPr lang="en-US" dirty="0"/>
                            <a:t>16076.00</a:t>
                          </a:r>
                          <a:endParaRPr lang="en-IN" dirty="0"/>
                        </a:p>
                      </a:txBody>
                      <a:tcPr/>
                    </a:tc>
                    <a:tc>
                      <a:txBody>
                        <a:bodyPr/>
                        <a:lstStyle/>
                        <a:p>
                          <a:pPr algn="ctr"/>
                          <a:r>
                            <a:rPr lang="en-US" dirty="0"/>
                            <a:t>6</a:t>
                          </a:r>
                          <a:endParaRPr lang="en-IN" dirty="0"/>
                        </a:p>
                      </a:txBody>
                      <a:tcPr/>
                    </a:tc>
                    <a:tc>
                      <a:txBody>
                        <a:bodyPr/>
                        <a:lstStyle/>
                        <a:p>
                          <a:pPr algn="ctr"/>
                          <a:r>
                            <a:rPr lang="en-US" dirty="0"/>
                            <a:t>51.73</a:t>
                          </a:r>
                          <a:endParaRPr lang="en-IN" dirty="0"/>
                        </a:p>
                      </a:txBody>
                      <a:tcPr/>
                    </a:tc>
                    <a:tc>
                      <a:txBody>
                        <a:bodyPr/>
                        <a:lstStyle/>
                        <a:p>
                          <a:pPr algn="ctr"/>
                          <a:r>
                            <a:rPr lang="en-US" dirty="0"/>
                            <a:t>98.0</a:t>
                          </a:r>
                          <a:endParaRPr lang="en-IN" dirty="0"/>
                        </a:p>
                      </a:txBody>
                      <a:tcPr/>
                    </a:tc>
                    <a:extLst>
                      <a:ext uri="{0D108BD9-81ED-4DB2-BD59-A6C34878D82A}">
                        <a16:rowId xmlns:a16="http://schemas.microsoft.com/office/drawing/2014/main" val="280472119"/>
                      </a:ext>
                    </a:extLst>
                  </a:tr>
                  <a:tr h="370840">
                    <a:tc>
                      <a:txBody>
                        <a:bodyPr/>
                        <a:lstStyle/>
                        <a:p>
                          <a:pPr algn="l"/>
                          <a:r>
                            <a:rPr lang="en-IN" b="1" dirty="0"/>
                            <a:t>Uzbekistan</a:t>
                          </a:r>
                        </a:p>
                      </a:txBody>
                      <a:tcPr/>
                    </a:tc>
                    <a:tc>
                      <a:txBody>
                        <a:bodyPr/>
                        <a:lstStyle/>
                        <a:p>
                          <a:pPr algn="ctr"/>
                          <a:r>
                            <a:rPr lang="en-US" dirty="0"/>
                            <a:t>24.60</a:t>
                          </a:r>
                          <a:endParaRPr lang="en-IN" dirty="0"/>
                        </a:p>
                      </a:txBody>
                      <a:tcPr/>
                    </a:tc>
                    <a:tc>
                      <a:txBody>
                        <a:bodyPr/>
                        <a:lstStyle/>
                        <a:p>
                          <a:pPr algn="ctr"/>
                          <a:r>
                            <a:rPr lang="en-US" dirty="0"/>
                            <a:t>77.69</a:t>
                          </a:r>
                          <a:endParaRPr lang="en-IN" dirty="0"/>
                        </a:p>
                      </a:txBody>
                      <a:tcPr/>
                    </a:tc>
                    <a:tc>
                      <a:txBody>
                        <a:bodyPr/>
                        <a:lstStyle/>
                        <a:p>
                          <a:pPr algn="ctr"/>
                          <a:r>
                            <a:rPr lang="en-US" dirty="0"/>
                            <a:t>1726.00</a:t>
                          </a:r>
                          <a:endParaRPr lang="en-IN" dirty="0"/>
                        </a:p>
                      </a:txBody>
                      <a:tcPr/>
                    </a:tc>
                    <a:tc>
                      <a:txBody>
                        <a:bodyPr/>
                        <a:lstStyle/>
                        <a:p>
                          <a:pPr algn="ctr"/>
                          <a:r>
                            <a:rPr lang="en-US" dirty="0"/>
                            <a:t>14</a:t>
                          </a:r>
                          <a:endParaRPr lang="en-IN" dirty="0"/>
                        </a:p>
                      </a:txBody>
                      <a:tcPr/>
                    </a:tc>
                    <a:tc>
                      <a:txBody>
                        <a:bodyPr/>
                        <a:lstStyle/>
                        <a:p>
                          <a:pPr algn="ctr"/>
                          <a:r>
                            <a:rPr lang="en-US" dirty="0"/>
                            <a:t>33.42</a:t>
                          </a:r>
                          <a:endParaRPr lang="en-IN" dirty="0"/>
                        </a:p>
                      </a:txBody>
                      <a:tcPr/>
                    </a:tc>
                    <a:tc>
                      <a:txBody>
                        <a:bodyPr/>
                        <a:lstStyle/>
                        <a:p>
                          <a:pPr algn="ctr"/>
                          <a:r>
                            <a:rPr lang="en-US" dirty="0"/>
                            <a:t>99.0</a:t>
                          </a:r>
                          <a:endParaRPr lang="en-IN" dirty="0"/>
                        </a:p>
                      </a:txBody>
                      <a:tcPr/>
                    </a:tc>
                    <a:extLst>
                      <a:ext uri="{0D108BD9-81ED-4DB2-BD59-A6C34878D82A}">
                        <a16:rowId xmlns:a16="http://schemas.microsoft.com/office/drawing/2014/main" val="38102852"/>
                      </a:ext>
                    </a:extLst>
                  </a:tr>
                </a:tbl>
              </a:graphicData>
            </a:graphic>
          </p:graphicFrame>
        </mc:Fallback>
      </mc:AlternateContent>
    </p:spTree>
    <p:extLst>
      <p:ext uri="{BB962C8B-B14F-4D97-AF65-F5344CB8AC3E}">
        <p14:creationId xmlns:p14="http://schemas.microsoft.com/office/powerpoint/2010/main" val="2501492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There are several reasons why two related variables might not have a high correlation.</a:t>
            </a:r>
          </a:p>
        </p:txBody>
      </p:sp>
      <p:pic>
        <p:nvPicPr>
          <p:cNvPr id="5" name="Picture 4">
            <a:extLst>
              <a:ext uri="{FF2B5EF4-FFF2-40B4-BE49-F238E27FC236}">
                <a16:creationId xmlns:a16="http://schemas.microsoft.com/office/drawing/2014/main" id="{4488019C-D6FF-BCCF-FFBB-413EF433A63A}"/>
              </a:ext>
            </a:extLst>
          </p:cNvPr>
          <p:cNvPicPr>
            <a:picLocks noChangeAspect="1"/>
          </p:cNvPicPr>
          <p:nvPr/>
        </p:nvPicPr>
        <p:blipFill>
          <a:blip r:embed="rId2"/>
          <a:stretch>
            <a:fillRect/>
          </a:stretch>
        </p:blipFill>
        <p:spPr>
          <a:xfrm>
            <a:off x="2286000" y="2304072"/>
            <a:ext cx="4038600" cy="3258528"/>
          </a:xfrm>
          <a:prstGeom prst="rect">
            <a:avLst/>
          </a:prstGeom>
        </p:spPr>
      </p:pic>
    </p:spTree>
    <p:extLst>
      <p:ext uri="{BB962C8B-B14F-4D97-AF65-F5344CB8AC3E}">
        <p14:creationId xmlns:p14="http://schemas.microsoft.com/office/powerpoint/2010/main" val="31075686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In Figure 5.1.16 the relationship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does not follow a linear pattern; therefore, the correlation measure for these points is going to be very close to zero. Yet, there does appear to be a very strong relationship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The kind of relationship exhibited by this data is called a </a:t>
                </a:r>
                <a:r>
                  <a:rPr lang="en-US" b="1" dirty="0"/>
                  <a:t>quadratic relationship</a:t>
                </a:r>
                <a:r>
                  <a:rPr lang="en-US" dirty="0"/>
                  <a:t>. </a:t>
                </a:r>
              </a:p>
              <a:p>
                <a:r>
                  <a:rPr lang="en-US" dirty="0"/>
                  <a:t>Additionally, if there are outliers or influential observations that affect the correlation measure, it can obscure the true relationship between the variables.</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r="-1778"/>
                </a:stretch>
              </a:blipFill>
            </p:spPr>
            <p:txBody>
              <a:bodyPr/>
              <a:lstStyle/>
              <a:p>
                <a:r>
                  <a:rPr lang="en-IN">
                    <a:noFill/>
                  </a:rPr>
                  <a:t> </a:t>
                </a:r>
              </a:p>
            </p:txBody>
          </p:sp>
        </mc:Fallback>
      </mc:AlternateContent>
    </p:spTree>
    <p:extLst>
      <p:ext uri="{BB962C8B-B14F-4D97-AF65-F5344CB8AC3E}">
        <p14:creationId xmlns:p14="http://schemas.microsoft.com/office/powerpoint/2010/main" val="707854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Quadratic Relationship </a:t>
            </a:r>
          </a:p>
        </p:txBody>
      </p:sp>
      <p:sp>
        <p:nvSpPr>
          <p:cNvPr id="4"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rPr>
              <a:t>A </a:t>
            </a:r>
            <a:r>
              <a:rPr lang="en-US" b="1" dirty="0">
                <a:solidFill>
                  <a:srgbClr val="C00000"/>
                </a:solidFill>
              </a:rPr>
              <a:t>quadratic relationship </a:t>
            </a:r>
            <a:r>
              <a:rPr lang="en-US" dirty="0">
                <a:solidFill>
                  <a:srgbClr val="000000"/>
                </a:solidFill>
              </a:rPr>
              <a:t>is a mathematical relationship between two variables that follows the form of a quadratic equation (degree = 2). A </a:t>
            </a:r>
            <a:r>
              <a:rPr lang="en-US" dirty="0" err="1">
                <a:solidFill>
                  <a:srgbClr val="000000"/>
                </a:solidFill>
              </a:rPr>
              <a:t>scatterplot</a:t>
            </a:r>
            <a:r>
              <a:rPr lang="en-US" dirty="0">
                <a:solidFill>
                  <a:srgbClr val="000000"/>
                </a:solidFill>
              </a:rPr>
              <a:t> of the data will look like a parabola.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The range of </a:t>
                </a:r>
                <a14:m>
                  <m:oMath xmlns:m="http://schemas.openxmlformats.org/officeDocument/2006/math">
                    <m:r>
                      <a:rPr lang="en-US" i="1" dirty="0" smtClean="0">
                        <a:latin typeface="Cambria Math" panose="02040503050406030204" pitchFamily="18" charset="0"/>
                      </a:rPr>
                      <m:t>𝑥</m:t>
                    </m:r>
                  </m:oMath>
                </a14:m>
                <a:r>
                  <a:rPr lang="en-US" dirty="0"/>
                  <a:t>-values selected for a study can also significantly affect the value of the correlation coefficient. If the range of the </a:t>
                </a:r>
                <a14:m>
                  <m:oMath xmlns:m="http://schemas.openxmlformats.org/officeDocument/2006/math">
                    <m:r>
                      <a:rPr lang="en-US" i="1" dirty="0" smtClean="0">
                        <a:latin typeface="Cambria Math" panose="02040503050406030204" pitchFamily="18" charset="0"/>
                      </a:rPr>
                      <m:t>𝑥</m:t>
                    </m:r>
                  </m:oMath>
                </a14:m>
                <a:r>
                  <a:rPr lang="en-US" dirty="0"/>
                  <a:t>-values is large, the correlation will usually be greater than if the range of the </a:t>
                </a:r>
                <a14:m>
                  <m:oMath xmlns:m="http://schemas.openxmlformats.org/officeDocument/2006/math">
                    <m:r>
                      <a:rPr lang="en-US" i="1" dirty="0" smtClean="0">
                        <a:latin typeface="Cambria Math" panose="02040503050406030204" pitchFamily="18" charset="0"/>
                      </a:rPr>
                      <m:t>𝑥</m:t>
                    </m:r>
                  </m:oMath>
                </a14:m>
                <a:r>
                  <a:rPr lang="en-US" dirty="0"/>
                  <a:t>-values is small, as shown in Figure 5.1.17. If the points below </a:t>
                </a:r>
                <a14:m>
                  <m:oMath xmlns:m="http://schemas.openxmlformats.org/officeDocument/2006/math">
                    <m:r>
                      <a:rPr lang="en-US" b="1" i="1" dirty="0" smtClean="0">
                        <a:latin typeface="Cambria Math" panose="02040503050406030204" pitchFamily="18" charset="0"/>
                      </a:rPr>
                      <m:t>𝑨</m:t>
                    </m:r>
                  </m:oMath>
                </a14:m>
                <a:r>
                  <a:rPr lang="en-US" dirty="0"/>
                  <a:t> in Figure 5.1.18 were removed and the points above </a:t>
                </a:r>
                <a14:m>
                  <m:oMath xmlns:m="http://schemas.openxmlformats.org/officeDocument/2006/math">
                    <m:r>
                      <a:rPr lang="en-US" b="1" i="1" dirty="0" smtClean="0">
                        <a:latin typeface="Cambria Math" panose="02040503050406030204" pitchFamily="18" charset="0"/>
                      </a:rPr>
                      <m:t>𝑩</m:t>
                    </m:r>
                  </m:oMath>
                </a14:m>
                <a:r>
                  <a:rPr lang="en-US" dirty="0"/>
                  <a:t> were removed from the data (as shown in Figure 5.1.17), the correlation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will be considerably weaker. Thus, when looking at correlation data, you should ask if the data is complete.</a:t>
                </a:r>
              </a:p>
              <a:p>
                <a:endParaRPr lang="en-US" dirty="0"/>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481" t="-1333" r="-1407"/>
                </a:stretch>
              </a:blipFill>
            </p:spPr>
            <p:txBody>
              <a:bodyPr/>
              <a:lstStyle/>
              <a:p>
                <a:r>
                  <a:rPr lang="en-IN">
                    <a:noFill/>
                  </a:rPr>
                  <a:t> </a:t>
                </a:r>
              </a:p>
            </p:txBody>
          </p:sp>
        </mc:Fallback>
      </mc:AlternateContent>
    </p:spTree>
    <p:extLst>
      <p:ext uri="{BB962C8B-B14F-4D97-AF65-F5344CB8AC3E}">
        <p14:creationId xmlns:p14="http://schemas.microsoft.com/office/powerpoint/2010/main" val="2583414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endParaRPr lang="en-US" dirty="0"/>
          </a:p>
          <a:p>
            <a:endParaRPr lang="en-US" dirty="0"/>
          </a:p>
        </p:txBody>
      </p:sp>
      <p:pic>
        <p:nvPicPr>
          <p:cNvPr id="5" name="Picture 4">
            <a:extLst>
              <a:ext uri="{FF2B5EF4-FFF2-40B4-BE49-F238E27FC236}">
                <a16:creationId xmlns:a16="http://schemas.microsoft.com/office/drawing/2014/main" id="{691D0197-653F-839F-D08F-DC56C09BE472}"/>
              </a:ext>
            </a:extLst>
          </p:cNvPr>
          <p:cNvPicPr>
            <a:picLocks noChangeAspect="1"/>
          </p:cNvPicPr>
          <p:nvPr/>
        </p:nvPicPr>
        <p:blipFill>
          <a:blip r:embed="rId2"/>
          <a:stretch>
            <a:fillRect/>
          </a:stretch>
        </p:blipFill>
        <p:spPr>
          <a:xfrm>
            <a:off x="1676400" y="1828800"/>
            <a:ext cx="5943600" cy="3244670"/>
          </a:xfrm>
          <a:prstGeom prst="rect">
            <a:avLst/>
          </a:prstGeom>
        </p:spPr>
      </p:pic>
    </p:spTree>
    <p:extLst>
      <p:ext uri="{BB962C8B-B14F-4D97-AF65-F5344CB8AC3E}">
        <p14:creationId xmlns:p14="http://schemas.microsoft.com/office/powerpoint/2010/main" val="36932048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r>
              <a:rPr lang="en-US" dirty="0"/>
              <a:t>Sometimes unrelated variables are highly correlated. When this occurs the variables are said to have a </a:t>
            </a:r>
            <a:r>
              <a:rPr lang="en-US" b="1" dirty="0"/>
              <a:t>spurious</a:t>
            </a:r>
            <a:r>
              <a:rPr lang="en-US" dirty="0"/>
              <a:t> correlation. For example, the line graphs in Figure 5.1.19a show that both the per capita consumption of cheese in the US and the total revenue generated by US golf courses were both increasing at roughly the same rate. The following graphs display some interesting spurious correlations that have been discovered.</a:t>
            </a:r>
          </a:p>
        </p:txBody>
      </p:sp>
    </p:spTree>
    <p:extLst>
      <p:ext uri="{BB962C8B-B14F-4D97-AF65-F5344CB8AC3E}">
        <p14:creationId xmlns:p14="http://schemas.microsoft.com/office/powerpoint/2010/main" val="22277760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280160"/>
            <a:ext cx="8229600" cy="1815882"/>
          </a:xfrm>
          <a:ln w="28575">
            <a:solidFill>
              <a:srgbClr val="FF0000"/>
            </a:solidFill>
          </a:ln>
        </p:spPr>
        <p:txBody>
          <a:bodyPr wrap="square">
            <a:spAutoFit/>
          </a:bodyPr>
          <a:lstStyle/>
          <a:p>
            <a:r>
              <a:rPr lang="en-US" dirty="0">
                <a:solidFill>
                  <a:srgbClr val="000000"/>
                </a:solidFill>
              </a:rPr>
              <a:t>Figures 5.1.19a and 5.1.19b display the same data, one in time series form (Figure 5.1.19a) and then as a scatterplot (Figure 5.1.19b). Figures 5.1.20a and 5.1.20b are similarly related.</a:t>
            </a:r>
          </a:p>
        </p:txBody>
      </p:sp>
    </p:spTree>
    <p:extLst>
      <p:ext uri="{BB962C8B-B14F-4D97-AF65-F5344CB8AC3E}">
        <p14:creationId xmlns:p14="http://schemas.microsoft.com/office/powerpoint/2010/main" val="19895894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If you plot this data using a scatterplot, there appears to be a very strong linear relationship with a correlation of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=0.9897</m:t>
                    </m:r>
                  </m:oMath>
                </a14:m>
                <a:r>
                  <a:rPr lang="en-US" dirty="0"/>
                  <a:t>.</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295400"/>
                <a:ext cx="8229600" cy="4572000"/>
              </a:xfrm>
              <a:blipFill>
                <a:blip r:embed="rId2"/>
                <a:stretch>
                  <a:fillRect l="-1333" r="-667"/>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E9CC43EB-3E91-376A-5A90-080B43A2452D}"/>
              </a:ext>
            </a:extLst>
          </p:cNvPr>
          <p:cNvPicPr>
            <a:picLocks noChangeAspect="1"/>
          </p:cNvPicPr>
          <p:nvPr/>
        </p:nvPicPr>
        <p:blipFill>
          <a:blip r:embed="rId3"/>
          <a:stretch>
            <a:fillRect/>
          </a:stretch>
        </p:blipFill>
        <p:spPr>
          <a:xfrm>
            <a:off x="1490546" y="1182772"/>
            <a:ext cx="5715000" cy="3181378"/>
          </a:xfrm>
          <a:prstGeom prst="rect">
            <a:avLst/>
          </a:prstGeom>
        </p:spPr>
      </p:pic>
    </p:spTree>
    <p:extLst>
      <p:ext uri="{BB962C8B-B14F-4D97-AF65-F5344CB8AC3E}">
        <p14:creationId xmlns:p14="http://schemas.microsoft.com/office/powerpoint/2010/main" val="10458100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pic>
        <p:nvPicPr>
          <p:cNvPr id="6" name="Picture 5">
            <a:extLst>
              <a:ext uri="{FF2B5EF4-FFF2-40B4-BE49-F238E27FC236}">
                <a16:creationId xmlns:a16="http://schemas.microsoft.com/office/drawing/2014/main" id="{433A0C26-E267-7C1B-165B-04D8DC77B46F}"/>
              </a:ext>
            </a:extLst>
          </p:cNvPr>
          <p:cNvPicPr>
            <a:picLocks noChangeAspect="1"/>
          </p:cNvPicPr>
          <p:nvPr/>
        </p:nvPicPr>
        <p:blipFill>
          <a:blip r:embed="rId2"/>
          <a:stretch>
            <a:fillRect/>
          </a:stretch>
        </p:blipFill>
        <p:spPr>
          <a:xfrm>
            <a:off x="1219199" y="1532466"/>
            <a:ext cx="6477001" cy="4030134"/>
          </a:xfrm>
          <a:prstGeom prst="rect">
            <a:avLst/>
          </a:prstGeom>
        </p:spPr>
      </p:pic>
    </p:spTree>
    <p:extLst>
      <p:ext uri="{BB962C8B-B14F-4D97-AF65-F5344CB8AC3E}">
        <p14:creationId xmlns:p14="http://schemas.microsoft.com/office/powerpoint/2010/main" val="3078817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172736"/>
            <a:ext cx="8229600" cy="4572000"/>
          </a:xfrm>
        </p:spPr>
        <p:txBody>
          <a:bodyPr>
            <a:normAutofit/>
          </a:bodyPr>
          <a:lstStyle/>
          <a:p>
            <a:r>
              <a:rPr lang="en-US" dirty="0"/>
              <a:t>Similarly, there is a very strong relationship between high fructose syrup consumption and Computer Science doctorates awarded.</a:t>
            </a:r>
          </a:p>
        </p:txBody>
      </p:sp>
      <p:pic>
        <p:nvPicPr>
          <p:cNvPr id="6" name="Picture 5">
            <a:extLst>
              <a:ext uri="{FF2B5EF4-FFF2-40B4-BE49-F238E27FC236}">
                <a16:creationId xmlns:a16="http://schemas.microsoft.com/office/drawing/2014/main" id="{8E825988-C3DA-606D-F4FF-C72365E77A56}"/>
              </a:ext>
            </a:extLst>
          </p:cNvPr>
          <p:cNvPicPr>
            <a:picLocks noChangeAspect="1"/>
          </p:cNvPicPr>
          <p:nvPr/>
        </p:nvPicPr>
        <p:blipFill>
          <a:blip r:embed="rId2"/>
          <a:stretch>
            <a:fillRect/>
          </a:stretch>
        </p:blipFill>
        <p:spPr>
          <a:xfrm>
            <a:off x="1464903" y="2568922"/>
            <a:ext cx="5327305" cy="3324498"/>
          </a:xfrm>
          <a:prstGeom prst="rect">
            <a:avLst/>
          </a:prstGeom>
        </p:spPr>
      </p:pic>
    </p:spTree>
    <p:extLst>
      <p:ext uri="{BB962C8B-B14F-4D97-AF65-F5344CB8AC3E}">
        <p14:creationId xmlns:p14="http://schemas.microsoft.com/office/powerpoint/2010/main" val="165365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Bivariate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lstStyle/>
          <a:p>
            <a:r>
              <a:rPr lang="en-US" dirty="0"/>
              <a:t> </a:t>
            </a:r>
          </a:p>
        </p:txBody>
      </p:sp>
      <p:graphicFrame>
        <p:nvGraphicFramePr>
          <p:cNvPr id="4" name="Table 3">
            <a:extLst>
              <a:ext uri="{FF2B5EF4-FFF2-40B4-BE49-F238E27FC236}">
                <a16:creationId xmlns:a16="http://schemas.microsoft.com/office/drawing/2014/main" id="{EA846FC9-81B9-9915-20AA-29F016AC576E}"/>
              </a:ext>
            </a:extLst>
          </p:cNvPr>
          <p:cNvGraphicFramePr>
            <a:graphicFrameLocks noGrp="1"/>
          </p:cNvGraphicFramePr>
          <p:nvPr>
            <p:extLst>
              <p:ext uri="{D42A27DB-BD31-4B8C-83A1-F6EECF244321}">
                <p14:modId xmlns:p14="http://schemas.microsoft.com/office/powerpoint/2010/main" val="2301430685"/>
              </p:ext>
            </p:extLst>
          </p:nvPr>
        </p:nvGraphicFramePr>
        <p:xfrm>
          <a:off x="446049" y="1318941"/>
          <a:ext cx="8229599" cy="2946400"/>
        </p:xfrm>
        <a:graphic>
          <a:graphicData uri="http://schemas.openxmlformats.org/drawingml/2006/table">
            <a:tbl>
              <a:tblPr firstRow="1" bandRow="1">
                <a:tableStyleId>{5C22544A-7EE6-4342-B048-85BDC9FD1C3A}</a:tableStyleId>
              </a:tblPr>
              <a:tblGrid>
                <a:gridCol w="1306551">
                  <a:extLst>
                    <a:ext uri="{9D8B030D-6E8A-4147-A177-3AD203B41FA5}">
                      <a16:colId xmlns:a16="http://schemas.microsoft.com/office/drawing/2014/main" val="2494770953"/>
                    </a:ext>
                  </a:extLst>
                </a:gridCol>
                <a:gridCol w="838200">
                  <a:extLst>
                    <a:ext uri="{9D8B030D-6E8A-4147-A177-3AD203B41FA5}">
                      <a16:colId xmlns:a16="http://schemas.microsoft.com/office/drawing/2014/main" val="3155062002"/>
                    </a:ext>
                  </a:extLst>
                </a:gridCol>
                <a:gridCol w="1371600">
                  <a:extLst>
                    <a:ext uri="{9D8B030D-6E8A-4147-A177-3AD203B41FA5}">
                      <a16:colId xmlns:a16="http://schemas.microsoft.com/office/drawing/2014/main" val="920507329"/>
                    </a:ext>
                  </a:extLst>
                </a:gridCol>
                <a:gridCol w="1447800">
                  <a:extLst>
                    <a:ext uri="{9D8B030D-6E8A-4147-A177-3AD203B41FA5}">
                      <a16:colId xmlns:a16="http://schemas.microsoft.com/office/drawing/2014/main" val="3060793403"/>
                    </a:ext>
                  </a:extLst>
                </a:gridCol>
                <a:gridCol w="1219200">
                  <a:extLst>
                    <a:ext uri="{9D8B030D-6E8A-4147-A177-3AD203B41FA5}">
                      <a16:colId xmlns:a16="http://schemas.microsoft.com/office/drawing/2014/main" val="2077763647"/>
                    </a:ext>
                  </a:extLst>
                </a:gridCol>
                <a:gridCol w="990600">
                  <a:extLst>
                    <a:ext uri="{9D8B030D-6E8A-4147-A177-3AD203B41FA5}">
                      <a16:colId xmlns:a16="http://schemas.microsoft.com/office/drawing/2014/main" val="2486508710"/>
                    </a:ext>
                  </a:extLst>
                </a:gridCol>
                <a:gridCol w="1055648">
                  <a:extLst>
                    <a:ext uri="{9D8B030D-6E8A-4147-A177-3AD203B41FA5}">
                      <a16:colId xmlns:a16="http://schemas.microsoft.com/office/drawing/2014/main" val="2857856210"/>
                    </a:ext>
                  </a:extLst>
                </a:gridCol>
              </a:tblGrid>
              <a:tr h="370840">
                <a:tc gridSpan="7">
                  <a:txBody>
                    <a:bodyPr/>
                    <a:lstStyle/>
                    <a:p>
                      <a:pPr algn="ctr"/>
                      <a:r>
                        <a:rPr lang="en-US" dirty="0"/>
                        <a:t>Table 5.1.1 – Global Statistics by Country (cont.)</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11693436"/>
                  </a:ext>
                </a:extLst>
              </a:tr>
              <a:tr h="464882">
                <a:tc>
                  <a:txBody>
                    <a:bodyPr/>
                    <a:lstStyle/>
                    <a:p>
                      <a:pPr algn="ctr"/>
                      <a:r>
                        <a:rPr lang="en-IN" b="1" dirty="0"/>
                        <a:t>Country</a:t>
                      </a:r>
                    </a:p>
                  </a:txBody>
                  <a:tcPr/>
                </a:tc>
                <a:tc>
                  <a:txBody>
                    <a:bodyPr/>
                    <a:lstStyle/>
                    <a:p>
                      <a:pPr algn="ctr"/>
                      <a:r>
                        <a:rPr lang="en-IN" b="1" dirty="0"/>
                        <a:t>Birth Rate</a:t>
                      </a:r>
                    </a:p>
                  </a:txBody>
                  <a:tcPr/>
                </a:tc>
                <a:tc>
                  <a:txBody>
                    <a:bodyPr/>
                    <a:lstStyle/>
                    <a:p>
                      <a:pPr algn="ctr"/>
                      <a:r>
                        <a:rPr lang="en-US" b="1" dirty="0"/>
                        <a:t>Population Density (people per sq. km of land area)</a:t>
                      </a:r>
                      <a:endParaRPr lang="en-IN" b="1" dirty="0"/>
                    </a:p>
                  </a:txBody>
                  <a:tcPr/>
                </a:tc>
                <a:tc>
                  <a:txBody>
                    <a:bodyPr/>
                    <a:lstStyle/>
                    <a:p>
                      <a:pPr algn="ctr"/>
                      <a:r>
                        <a:rPr lang="it-IT" b="1" dirty="0"/>
                        <a:t>GDP per Capita, Current Dollars</a:t>
                      </a:r>
                      <a:endParaRPr lang="en-IN" b="1" dirty="0"/>
                    </a:p>
                  </a:txBody>
                  <a:tcPr/>
                </a:tc>
                <a:tc>
                  <a:txBody>
                    <a:bodyPr/>
                    <a:lstStyle/>
                    <a:p>
                      <a:pPr algn="ctr"/>
                      <a:r>
                        <a:rPr lang="en-IN" b="1" dirty="0"/>
                        <a:t>Child Mortality</a:t>
                      </a:r>
                    </a:p>
                  </a:txBody>
                  <a:tcPr/>
                </a:tc>
                <a:tc>
                  <a:txBody>
                    <a:bodyPr/>
                    <a:lstStyle/>
                    <a:p>
                      <a:pPr algn="ctr"/>
                      <a:r>
                        <a:rPr lang="en-IN" b="1" dirty="0"/>
                        <a:t>Crime Index</a:t>
                      </a:r>
                    </a:p>
                  </a:txBody>
                  <a:tcPr/>
                </a:tc>
                <a:tc>
                  <a:txBody>
                    <a:bodyPr/>
                    <a:lstStyle/>
                    <a:p>
                      <a:pPr algn="ctr"/>
                      <a:r>
                        <a:rPr lang="en-IN" b="1" dirty="0"/>
                        <a:t>Female Literacy Rate</a:t>
                      </a:r>
                    </a:p>
                  </a:txBody>
                  <a:tcPr/>
                </a:tc>
                <a:extLst>
                  <a:ext uri="{0D108BD9-81ED-4DB2-BD59-A6C34878D82A}">
                    <a16:rowId xmlns:a16="http://schemas.microsoft.com/office/drawing/2014/main" val="2490879823"/>
                  </a:ext>
                </a:extLst>
              </a:tr>
              <a:tr h="370840">
                <a:tc>
                  <a:txBody>
                    <a:bodyPr/>
                    <a:lstStyle/>
                    <a:p>
                      <a:r>
                        <a:rPr lang="en-IN" sz="1800" b="1" i="0" u="none" strike="noStrike" kern="1200" baseline="0" dirty="0">
                          <a:solidFill>
                            <a:schemeClr val="dk1"/>
                          </a:solidFill>
                          <a:latin typeface="+mn-lt"/>
                          <a:ea typeface="+mn-ea"/>
                          <a:cs typeface="+mn-cs"/>
                        </a:rPr>
                        <a:t>Vietnam	</a:t>
                      </a:r>
                    </a:p>
                  </a:txBody>
                  <a:tcPr/>
                </a:tc>
                <a:tc>
                  <a:txBody>
                    <a:bodyPr/>
                    <a:lstStyle/>
                    <a:p>
                      <a:pPr algn="ctr"/>
                      <a:r>
                        <a:rPr lang="en-US" dirty="0"/>
                        <a:t>15.40</a:t>
                      </a:r>
                      <a:endParaRPr lang="en-IN" dirty="0"/>
                    </a:p>
                  </a:txBody>
                  <a:tcPr/>
                </a:tc>
                <a:tc>
                  <a:txBody>
                    <a:bodyPr/>
                    <a:lstStyle/>
                    <a:p>
                      <a:pPr algn="ctr"/>
                      <a:r>
                        <a:rPr lang="en-US" dirty="0"/>
                        <a:t>308.36</a:t>
                      </a:r>
                      <a:endParaRPr lang="en-IN" dirty="0"/>
                    </a:p>
                  </a:txBody>
                  <a:tcPr/>
                </a:tc>
                <a:tc>
                  <a:txBody>
                    <a:bodyPr/>
                    <a:lstStyle/>
                    <a:p>
                      <a:pPr algn="ctr"/>
                      <a:r>
                        <a:rPr lang="en-US" dirty="0"/>
                        <a:t>2779.00</a:t>
                      </a:r>
                      <a:endParaRPr lang="en-IN" dirty="0"/>
                    </a:p>
                  </a:txBody>
                  <a:tcPr/>
                </a:tc>
                <a:tc>
                  <a:txBody>
                    <a:bodyPr/>
                    <a:lstStyle/>
                    <a:p>
                      <a:pPr algn="ctr"/>
                      <a:r>
                        <a:rPr lang="en-US" dirty="0"/>
                        <a:t>21</a:t>
                      </a:r>
                      <a:endParaRPr lang="en-IN" dirty="0"/>
                    </a:p>
                  </a:txBody>
                  <a:tcPr/>
                </a:tc>
                <a:tc>
                  <a:txBody>
                    <a:bodyPr/>
                    <a:lstStyle/>
                    <a:p>
                      <a:pPr algn="ctr"/>
                      <a:r>
                        <a:rPr lang="en-US" dirty="0"/>
                        <a:t>46.19</a:t>
                      </a:r>
                      <a:endParaRPr lang="en-IN" dirty="0"/>
                    </a:p>
                  </a:txBody>
                  <a:tcPr/>
                </a:tc>
                <a:tc>
                  <a:txBody>
                    <a:bodyPr/>
                    <a:lstStyle/>
                    <a:p>
                      <a:pPr algn="ctr"/>
                      <a:r>
                        <a:rPr lang="en-US" dirty="0"/>
                        <a:t>93.0</a:t>
                      </a:r>
                      <a:endParaRPr lang="en-IN" dirty="0"/>
                    </a:p>
                  </a:txBody>
                  <a:tcPr/>
                </a:tc>
                <a:extLst>
                  <a:ext uri="{0D108BD9-81ED-4DB2-BD59-A6C34878D82A}">
                    <a16:rowId xmlns:a16="http://schemas.microsoft.com/office/drawing/2014/main" val="463928911"/>
                  </a:ext>
                </a:extLst>
              </a:tr>
              <a:tr h="370840">
                <a:tc>
                  <a:txBody>
                    <a:bodyPr/>
                    <a:lstStyle/>
                    <a:p>
                      <a:pPr algn="l"/>
                      <a:r>
                        <a:rPr lang="en-IN" b="1" dirty="0"/>
                        <a:t>Zambia</a:t>
                      </a:r>
                    </a:p>
                  </a:txBody>
                  <a:tcPr/>
                </a:tc>
                <a:tc>
                  <a:txBody>
                    <a:bodyPr/>
                    <a:lstStyle/>
                    <a:p>
                      <a:pPr algn="ctr"/>
                      <a:r>
                        <a:rPr lang="en-US" dirty="0"/>
                        <a:t>34.95</a:t>
                      </a:r>
                      <a:endParaRPr lang="en-IN" dirty="0"/>
                    </a:p>
                  </a:txBody>
                  <a:tcPr/>
                </a:tc>
                <a:tc>
                  <a:txBody>
                    <a:bodyPr/>
                    <a:lstStyle/>
                    <a:p>
                      <a:pPr algn="ctr"/>
                      <a:r>
                        <a:rPr lang="en-US" dirty="0"/>
                        <a:t>25.46</a:t>
                      </a:r>
                      <a:endParaRPr lang="en-IN" dirty="0"/>
                    </a:p>
                  </a:txBody>
                  <a:tcPr/>
                </a:tc>
                <a:tc>
                  <a:txBody>
                    <a:bodyPr/>
                    <a:lstStyle/>
                    <a:p>
                      <a:pPr algn="ctr"/>
                      <a:r>
                        <a:rPr lang="en-US" dirty="0"/>
                        <a:t>1281.00</a:t>
                      </a:r>
                      <a:endParaRPr lang="en-IN" dirty="0"/>
                    </a:p>
                  </a:txBody>
                  <a:tcPr/>
                </a:tc>
                <a:tc>
                  <a:txBody>
                    <a:bodyPr/>
                    <a:lstStyle/>
                    <a:p>
                      <a:pPr algn="ctr"/>
                      <a:r>
                        <a:rPr lang="en-US" dirty="0"/>
                        <a:t>61</a:t>
                      </a:r>
                      <a:endParaRPr lang="en-IN" dirty="0"/>
                    </a:p>
                  </a:txBody>
                  <a:tcPr/>
                </a:tc>
                <a:tc>
                  <a:txBody>
                    <a:bodyPr/>
                    <a:lstStyle/>
                    <a:p>
                      <a:pPr algn="ctr"/>
                      <a:r>
                        <a:rPr lang="en-US" dirty="0"/>
                        <a:t>43.62</a:t>
                      </a:r>
                      <a:endParaRPr lang="en-IN" dirty="0"/>
                    </a:p>
                  </a:txBody>
                  <a:tcPr/>
                </a:tc>
                <a:tc>
                  <a:txBody>
                    <a:bodyPr/>
                    <a:lstStyle/>
                    <a:p>
                      <a:pPr algn="ctr"/>
                      <a:r>
                        <a:rPr lang="en-US" dirty="0"/>
                        <a:t>63.0</a:t>
                      </a:r>
                      <a:endParaRPr lang="en-IN" dirty="0"/>
                    </a:p>
                  </a:txBody>
                  <a:tcPr/>
                </a:tc>
                <a:extLst>
                  <a:ext uri="{0D108BD9-81ED-4DB2-BD59-A6C34878D82A}">
                    <a16:rowId xmlns:a16="http://schemas.microsoft.com/office/drawing/2014/main" val="280472119"/>
                  </a:ext>
                </a:extLst>
              </a:tr>
              <a:tr h="370840">
                <a:tc>
                  <a:txBody>
                    <a:bodyPr/>
                    <a:lstStyle/>
                    <a:p>
                      <a:pPr algn="l"/>
                      <a:r>
                        <a:rPr lang="en-IN" b="1" dirty="0"/>
                        <a:t>Zimbabwe</a:t>
                      </a:r>
                    </a:p>
                  </a:txBody>
                  <a:tcPr/>
                </a:tc>
                <a:tc>
                  <a:txBody>
                    <a:bodyPr/>
                    <a:lstStyle/>
                    <a:p>
                      <a:pPr algn="ctr"/>
                      <a:r>
                        <a:rPr lang="en-US" dirty="0"/>
                        <a:t>31.01</a:t>
                      </a:r>
                      <a:endParaRPr lang="en-IN" dirty="0"/>
                    </a:p>
                  </a:txBody>
                  <a:tcPr/>
                </a:tc>
                <a:tc>
                  <a:txBody>
                    <a:bodyPr/>
                    <a:lstStyle/>
                    <a:p>
                      <a:pPr algn="ctr"/>
                      <a:r>
                        <a:rPr lang="en-US" dirty="0"/>
                        <a:t>40.51</a:t>
                      </a:r>
                      <a:endParaRPr lang="en-IN" dirty="0"/>
                    </a:p>
                  </a:txBody>
                  <a:tcPr/>
                </a:tc>
                <a:tc>
                  <a:txBody>
                    <a:bodyPr/>
                    <a:lstStyle/>
                    <a:p>
                      <a:pPr algn="ctr"/>
                      <a:r>
                        <a:rPr lang="en-US" dirty="0"/>
                        <a:t>1111.00</a:t>
                      </a:r>
                      <a:endParaRPr lang="en-IN" dirty="0"/>
                    </a:p>
                  </a:txBody>
                  <a:tcPr/>
                </a:tc>
                <a:tc>
                  <a:txBody>
                    <a:bodyPr/>
                    <a:lstStyle/>
                    <a:p>
                      <a:pPr algn="ctr"/>
                      <a:r>
                        <a:rPr lang="en-US" dirty="0"/>
                        <a:t>54</a:t>
                      </a:r>
                      <a:endParaRPr lang="en-IN" dirty="0"/>
                    </a:p>
                  </a:txBody>
                  <a:tcPr/>
                </a:tc>
                <a:tc>
                  <a:txBody>
                    <a:bodyPr/>
                    <a:lstStyle/>
                    <a:p>
                      <a:pPr algn="ctr"/>
                      <a:r>
                        <a:rPr lang="en-US" dirty="0"/>
                        <a:t>59.30</a:t>
                      </a:r>
                      <a:endParaRPr lang="en-IN" dirty="0"/>
                    </a:p>
                  </a:txBody>
                  <a:tcPr/>
                </a:tc>
                <a:tc>
                  <a:txBody>
                    <a:bodyPr/>
                    <a:lstStyle/>
                    <a:p>
                      <a:pPr algn="ctr"/>
                      <a:r>
                        <a:rPr lang="en-US" dirty="0"/>
                        <a:t>87.0</a:t>
                      </a:r>
                      <a:endParaRPr lang="en-IN" dirty="0"/>
                    </a:p>
                  </a:txBody>
                  <a:tcPr/>
                </a:tc>
                <a:extLst>
                  <a:ext uri="{0D108BD9-81ED-4DB2-BD59-A6C34878D82A}">
                    <a16:rowId xmlns:a16="http://schemas.microsoft.com/office/drawing/2014/main" val="38102852"/>
                  </a:ext>
                </a:extLst>
              </a:tr>
            </a:tbl>
          </a:graphicData>
        </a:graphic>
      </p:graphicFrame>
    </p:spTree>
    <p:extLst>
      <p:ext uri="{BB962C8B-B14F-4D97-AF65-F5344CB8AC3E}">
        <p14:creationId xmlns:p14="http://schemas.microsoft.com/office/powerpoint/2010/main" val="23010629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295400"/>
            <a:ext cx="8229600" cy="45720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pic>
        <p:nvPicPr>
          <p:cNvPr id="5" name="Picture 4">
            <a:extLst>
              <a:ext uri="{FF2B5EF4-FFF2-40B4-BE49-F238E27FC236}">
                <a16:creationId xmlns:a16="http://schemas.microsoft.com/office/drawing/2014/main" id="{4E8B86AC-4495-6D66-003A-2AAAB3364336}"/>
              </a:ext>
            </a:extLst>
          </p:cNvPr>
          <p:cNvPicPr>
            <a:picLocks noChangeAspect="1"/>
          </p:cNvPicPr>
          <p:nvPr/>
        </p:nvPicPr>
        <p:blipFill>
          <a:blip r:embed="rId2"/>
          <a:stretch>
            <a:fillRect/>
          </a:stretch>
        </p:blipFill>
        <p:spPr>
          <a:xfrm>
            <a:off x="1295400" y="1580892"/>
            <a:ext cx="6287377" cy="3696216"/>
          </a:xfrm>
          <a:prstGeom prst="rect">
            <a:avLst/>
          </a:prstGeom>
        </p:spPr>
      </p:pic>
    </p:spTree>
    <p:extLst>
      <p:ext uri="{BB962C8B-B14F-4D97-AF65-F5344CB8AC3E}">
        <p14:creationId xmlns:p14="http://schemas.microsoft.com/office/powerpoint/2010/main" val="3427717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172736"/>
            <a:ext cx="8229600" cy="4572000"/>
          </a:xfrm>
        </p:spPr>
        <p:txBody>
          <a:bodyPr>
            <a:normAutofit/>
          </a:bodyPr>
          <a:lstStyle/>
          <a:p>
            <a:r>
              <a:rPr lang="en-US" dirty="0"/>
              <a:t>There are several websites devoted entirely to spurious correlations. You may enjoy entering the term “spurious correlations” into a search engine and perusing the results.</a:t>
            </a:r>
          </a:p>
          <a:p>
            <a:r>
              <a:rPr lang="en-US" dirty="0"/>
              <a:t>This next example points out the importance of plotting the variables suspected of having a relationship, and to not rely on numerical measures alone.</a:t>
            </a:r>
          </a:p>
        </p:txBody>
      </p:sp>
    </p:spTree>
    <p:extLst>
      <p:ext uri="{BB962C8B-B14F-4D97-AF65-F5344CB8AC3E}">
        <p14:creationId xmlns:p14="http://schemas.microsoft.com/office/powerpoint/2010/main" val="1359137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172736"/>
                <a:ext cx="8229600" cy="4572000"/>
              </a:xfrm>
            </p:spPr>
            <p:txBody>
              <a:bodyPr>
                <a:normAutofit/>
              </a:bodyPr>
              <a:lstStyle/>
              <a:p>
                <a:r>
                  <a:rPr lang="en-US" b="1" dirty="0"/>
                  <a:t>Anscombe’s Quartet</a:t>
                </a:r>
              </a:p>
              <a:p>
                <a:r>
                  <a:rPr lang="en-US" dirty="0"/>
                  <a:t>The Anscombe Quartet is a famous set of four data sets presented in 1973 by the statistician Francis Anscombe. In all four data sets (shown in Table 5.1.3 and labeled I, II, III, IV), all the </a:t>
                </a:r>
                <a14:m>
                  <m:oMath xmlns:m="http://schemas.openxmlformats.org/officeDocument/2006/math">
                    <m:r>
                      <a:rPr lang="en-US" i="1" dirty="0" smtClean="0">
                        <a:latin typeface="Cambria Math" panose="02040503050406030204" pitchFamily="18" charset="0"/>
                      </a:rPr>
                      <m:t>𝑥</m:t>
                    </m:r>
                  </m:oMath>
                </a14:m>
                <a:r>
                  <a:rPr lang="en-US" dirty="0"/>
                  <a:t> variables have the same mean (9) and sample variance (11). All the y variables have the same mean (7.5) and sample variance (4.125). In addition, the correlation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is the same in each of the four data sets (0.816).</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172736"/>
                <a:ext cx="8229600" cy="4572000"/>
              </a:xfrm>
              <a:blipFill>
                <a:blip r:embed="rId2"/>
                <a:stretch>
                  <a:fillRect l="-1481" t="-1200" r="-2000"/>
                </a:stretch>
              </a:blipFill>
            </p:spPr>
            <p:txBody>
              <a:bodyPr/>
              <a:lstStyle/>
              <a:p>
                <a:r>
                  <a:rPr lang="en-IN">
                    <a:noFill/>
                  </a:rPr>
                  <a:t> </a:t>
                </a:r>
              </a:p>
            </p:txBody>
          </p:sp>
        </mc:Fallback>
      </mc:AlternateContent>
    </p:spTree>
    <p:extLst>
      <p:ext uri="{BB962C8B-B14F-4D97-AF65-F5344CB8AC3E}">
        <p14:creationId xmlns:p14="http://schemas.microsoft.com/office/powerpoint/2010/main" val="7206090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172736"/>
            <a:ext cx="8229600" cy="4572000"/>
          </a:xfrm>
        </p:spPr>
        <p:txBody>
          <a:bodyPr>
            <a:normAutofit/>
          </a:bodyPr>
          <a:lstStyle/>
          <a:p>
            <a:r>
              <a:rPr lang="en-US" dirty="0"/>
              <a:t>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356EA69-3EA5-7DBC-518E-CA9B8F50DC80}"/>
                  </a:ext>
                </a:extLst>
              </p:cNvPr>
              <p:cNvGraphicFramePr>
                <a:graphicFrameLocks noGrp="1"/>
              </p:cNvGraphicFramePr>
              <p:nvPr>
                <p:extLst>
                  <p:ext uri="{D42A27DB-BD31-4B8C-83A1-F6EECF244321}">
                    <p14:modId xmlns:p14="http://schemas.microsoft.com/office/powerpoint/2010/main" val="1717713057"/>
                  </p:ext>
                </p:extLst>
              </p:nvPr>
            </p:nvGraphicFramePr>
            <p:xfrm>
              <a:off x="457200" y="1204331"/>
              <a:ext cx="8229600" cy="445008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4261541707"/>
                        </a:ext>
                      </a:extLst>
                    </a:gridCol>
                    <a:gridCol w="1028700">
                      <a:extLst>
                        <a:ext uri="{9D8B030D-6E8A-4147-A177-3AD203B41FA5}">
                          <a16:colId xmlns:a16="http://schemas.microsoft.com/office/drawing/2014/main" val="3398139088"/>
                        </a:ext>
                      </a:extLst>
                    </a:gridCol>
                    <a:gridCol w="1028700">
                      <a:extLst>
                        <a:ext uri="{9D8B030D-6E8A-4147-A177-3AD203B41FA5}">
                          <a16:colId xmlns:a16="http://schemas.microsoft.com/office/drawing/2014/main" val="2712903621"/>
                        </a:ext>
                      </a:extLst>
                    </a:gridCol>
                    <a:gridCol w="1028700">
                      <a:extLst>
                        <a:ext uri="{9D8B030D-6E8A-4147-A177-3AD203B41FA5}">
                          <a16:colId xmlns:a16="http://schemas.microsoft.com/office/drawing/2014/main" val="3836406705"/>
                        </a:ext>
                      </a:extLst>
                    </a:gridCol>
                    <a:gridCol w="1028700">
                      <a:extLst>
                        <a:ext uri="{9D8B030D-6E8A-4147-A177-3AD203B41FA5}">
                          <a16:colId xmlns:a16="http://schemas.microsoft.com/office/drawing/2014/main" val="1242803711"/>
                        </a:ext>
                      </a:extLst>
                    </a:gridCol>
                    <a:gridCol w="1028700">
                      <a:extLst>
                        <a:ext uri="{9D8B030D-6E8A-4147-A177-3AD203B41FA5}">
                          <a16:colId xmlns:a16="http://schemas.microsoft.com/office/drawing/2014/main" val="427793078"/>
                        </a:ext>
                      </a:extLst>
                    </a:gridCol>
                    <a:gridCol w="1028700">
                      <a:extLst>
                        <a:ext uri="{9D8B030D-6E8A-4147-A177-3AD203B41FA5}">
                          <a16:colId xmlns:a16="http://schemas.microsoft.com/office/drawing/2014/main" val="3600216383"/>
                        </a:ext>
                      </a:extLst>
                    </a:gridCol>
                    <a:gridCol w="1028700">
                      <a:extLst>
                        <a:ext uri="{9D8B030D-6E8A-4147-A177-3AD203B41FA5}">
                          <a16:colId xmlns:a16="http://schemas.microsoft.com/office/drawing/2014/main" val="1890447950"/>
                        </a:ext>
                      </a:extLst>
                    </a:gridCol>
                  </a:tblGrid>
                  <a:tr h="370840">
                    <a:tc gridSpan="8">
                      <a:txBody>
                        <a:bodyPr/>
                        <a:lstStyle/>
                        <a:p>
                          <a:pPr algn="ctr"/>
                          <a:r>
                            <a:rPr lang="en-IN" dirty="0"/>
                            <a:t>Table 5.1.3 – Anscombe’s Quartet</a:t>
                          </a:r>
                        </a:p>
                      </a:txBody>
                      <a:tcPr>
                        <a:lnB w="12700" cap="flat" cmpd="sng" algn="ctr">
                          <a:solidFill>
                            <a:schemeClr val="tx1"/>
                          </a:solidFill>
                          <a:prstDash val="solid"/>
                          <a:round/>
                          <a:headEnd type="none" w="med" len="med"/>
                          <a:tailEnd type="none" w="med" len="med"/>
                        </a:lnB>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154537349"/>
                      </a:ext>
                    </a:extLst>
                  </a:tr>
                  <a:tr h="370840">
                    <a:tc gridSpan="2">
                      <a:txBody>
                        <a:bodyPr/>
                        <a:lstStyle/>
                        <a:p>
                          <a:pPr algn="ctr"/>
                          <a:r>
                            <a:rPr lang="en-US" b="1" dirty="0"/>
                            <a:t>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tc gridSpan="2">
                      <a:txBody>
                        <a:bodyPr/>
                        <a:lstStyle/>
                        <a:p>
                          <a:pPr algn="ctr"/>
                          <a:r>
                            <a:rPr lang="en-US" b="1" dirty="0"/>
                            <a:t>II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tc gridSpan="2">
                      <a:txBody>
                        <a:bodyPr/>
                        <a:lstStyle/>
                        <a:p>
                          <a:pPr algn="ctr"/>
                          <a:r>
                            <a:rPr lang="en-US" b="1" dirty="0"/>
                            <a:t>III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tc gridSpan="2">
                      <a:txBody>
                        <a:bodyPr/>
                        <a:lstStyle/>
                        <a:p>
                          <a:pPr algn="ctr"/>
                          <a:r>
                            <a:rPr lang="en-US" b="1" dirty="0"/>
                            <a:t>IV</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extLst>
                      <a:ext uri="{0D108BD9-81ED-4DB2-BD59-A6C34878D82A}">
                        <a16:rowId xmlns:a16="http://schemas.microsoft.com/office/drawing/2014/main" val="258178028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oMath>
                            </m:oMathPara>
                          </a14:m>
                          <a:endParaRPr lang="en-IN" b="1" dirty="0"/>
                        </a:p>
                      </a:txBody>
                      <a:tcPr>
                        <a:lnL w="1270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𝟏</m:t>
                                    </m:r>
                                  </m:sub>
                                </m:sSub>
                              </m:oMath>
                            </m:oMathPara>
                          </a14:m>
                          <a:endParaRPr lang="en-IN" b="1" dirty="0"/>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oMath>
                            </m:oMathPara>
                          </a14:m>
                          <a:endParaRPr lang="en-IN" b="1" dirty="0"/>
                        </a:p>
                      </a:txBody>
                      <a:tcPr>
                        <a:lnL w="1270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𝟐</m:t>
                                    </m:r>
                                  </m:sub>
                                </m:sSub>
                              </m:oMath>
                            </m:oMathPara>
                          </a14:m>
                          <a:endParaRPr lang="en-IN" b="1" dirty="0"/>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𝟑</m:t>
                                    </m:r>
                                  </m:sub>
                                </m:sSub>
                              </m:oMath>
                            </m:oMathPara>
                          </a14:m>
                          <a:endParaRPr lang="en-IN" b="1" dirty="0"/>
                        </a:p>
                      </a:txBody>
                      <a:tcPr>
                        <a:lnL w="1270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𝟑</m:t>
                                    </m:r>
                                  </m:sub>
                                </m:sSub>
                              </m:oMath>
                            </m:oMathPara>
                          </a14:m>
                          <a:endParaRPr lang="en-IN" b="1" dirty="0"/>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𝟒</m:t>
                                    </m:r>
                                  </m:sub>
                                </m:sSub>
                              </m:oMath>
                            </m:oMathPara>
                          </a14:m>
                          <a:endParaRPr lang="en-IN" b="1" dirty="0"/>
                        </a:p>
                      </a:txBody>
                      <a:tcPr>
                        <a:lnL w="1270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𝟒</m:t>
                                    </m:r>
                                  </m:sub>
                                </m:sSub>
                              </m:oMath>
                            </m:oMathPara>
                          </a14:m>
                          <a:endParaRPr lang="en-IN"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305050"/>
                      </a:ext>
                    </a:extLst>
                  </a:tr>
                  <a:tr h="370840">
                    <a:tc>
                      <a:txBody>
                        <a:bodyPr/>
                        <a:lstStyle/>
                        <a:p>
                          <a:pPr algn="ctr"/>
                          <a:r>
                            <a:rPr lang="en-US" dirty="0"/>
                            <a:t>10.00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8.04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10.00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9.14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10.00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7.46</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6.58</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85685"/>
                      </a:ext>
                    </a:extLst>
                  </a:tr>
                  <a:tr h="370840">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6.95</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8.14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6.77</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5.76</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70652477"/>
                      </a:ext>
                    </a:extLst>
                  </a:tr>
                  <a:tr h="370840">
                    <a:tc>
                      <a:txBody>
                        <a:bodyPr/>
                        <a:lstStyle/>
                        <a:p>
                          <a:pPr algn="ctr"/>
                          <a:r>
                            <a:rPr lang="en-US" dirty="0"/>
                            <a:t>13.00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7.58</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13.00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8.74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13.00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12.74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7.71</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14949054"/>
                      </a:ext>
                    </a:extLst>
                  </a:tr>
                  <a:tr h="370840">
                    <a:tc>
                      <a:txBody>
                        <a:bodyPr/>
                        <a:lstStyle/>
                        <a:p>
                          <a:pPr algn="ctr"/>
                          <a:r>
                            <a:rPr lang="en-US" dirty="0"/>
                            <a:t>9.00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8.81</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9.00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8.77</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9.00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7.11</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8.84</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5058524"/>
                      </a:ext>
                    </a:extLst>
                  </a:tr>
                  <a:tr h="370840">
                    <a:tc>
                      <a:txBody>
                        <a:bodyPr/>
                        <a:lstStyle/>
                        <a:p>
                          <a:pPr algn="ctr"/>
                          <a:r>
                            <a:rPr lang="en-US" dirty="0"/>
                            <a:t>11.00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8.33</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11.00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9.26</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11.00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7.81</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8.47</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6375811"/>
                      </a:ext>
                    </a:extLst>
                  </a:tr>
                  <a:tr h="370840">
                    <a:tc>
                      <a:txBody>
                        <a:bodyPr/>
                        <a:lstStyle/>
                        <a:p>
                          <a:pPr algn="ctr"/>
                          <a:r>
                            <a:rPr lang="en-US" dirty="0"/>
                            <a:t>14.00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9.96</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14.00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8.10</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14.00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8.84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7.04</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6934666"/>
                      </a:ext>
                    </a:extLst>
                  </a:tr>
                  <a:tr h="370840">
                    <a:tc>
                      <a:txBody>
                        <a:bodyPr/>
                        <a:lstStyle/>
                        <a:p>
                          <a:pPr algn="ctr"/>
                          <a:r>
                            <a:rPr lang="en-US" dirty="0"/>
                            <a:t>6.00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7.24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6.00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6.13</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6.00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6.08</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5.25</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1851688"/>
                      </a:ext>
                    </a:extLst>
                  </a:tr>
                  <a:tr h="370840">
                    <a:tc>
                      <a:txBody>
                        <a:bodyPr/>
                        <a:lstStyle/>
                        <a:p>
                          <a:pPr algn="ctr"/>
                          <a:r>
                            <a:rPr lang="en-US" dirty="0"/>
                            <a:t>4.00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4.26</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4.00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3.10</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4.00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5.39</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19.00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12.50</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4294554"/>
                      </a:ext>
                    </a:extLst>
                  </a:tr>
                  <a:tr h="370840">
                    <a:tc>
                      <a:txBody>
                        <a:bodyPr/>
                        <a:lstStyle/>
                        <a:p>
                          <a:pPr algn="ctr"/>
                          <a:r>
                            <a:rPr lang="en-US" dirty="0"/>
                            <a:t>12.00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10.84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12.00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9.13</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12.00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8.15</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5.56</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7987383"/>
                      </a:ext>
                    </a:extLst>
                  </a:tr>
                </a:tbl>
              </a:graphicData>
            </a:graphic>
          </p:graphicFrame>
        </mc:Choice>
        <mc:Fallback xmlns="">
          <p:graphicFrame>
            <p:nvGraphicFramePr>
              <p:cNvPr id="4" name="Table 3">
                <a:extLst>
                  <a:ext uri="{FF2B5EF4-FFF2-40B4-BE49-F238E27FC236}">
                    <a16:creationId xmlns:a16="http://schemas.microsoft.com/office/drawing/2014/main" id="{B356EA69-3EA5-7DBC-518E-CA9B8F50DC80}"/>
                  </a:ext>
                </a:extLst>
              </p:cNvPr>
              <p:cNvGraphicFramePr>
                <a:graphicFrameLocks noGrp="1"/>
              </p:cNvGraphicFramePr>
              <p:nvPr>
                <p:extLst>
                  <p:ext uri="{D42A27DB-BD31-4B8C-83A1-F6EECF244321}">
                    <p14:modId xmlns:p14="http://schemas.microsoft.com/office/powerpoint/2010/main" val="1717713057"/>
                  </p:ext>
                </p:extLst>
              </p:nvPr>
            </p:nvGraphicFramePr>
            <p:xfrm>
              <a:off x="457200" y="1204331"/>
              <a:ext cx="8229600" cy="445008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4261541707"/>
                        </a:ext>
                      </a:extLst>
                    </a:gridCol>
                    <a:gridCol w="1028700">
                      <a:extLst>
                        <a:ext uri="{9D8B030D-6E8A-4147-A177-3AD203B41FA5}">
                          <a16:colId xmlns:a16="http://schemas.microsoft.com/office/drawing/2014/main" val="3398139088"/>
                        </a:ext>
                      </a:extLst>
                    </a:gridCol>
                    <a:gridCol w="1028700">
                      <a:extLst>
                        <a:ext uri="{9D8B030D-6E8A-4147-A177-3AD203B41FA5}">
                          <a16:colId xmlns:a16="http://schemas.microsoft.com/office/drawing/2014/main" val="2712903621"/>
                        </a:ext>
                      </a:extLst>
                    </a:gridCol>
                    <a:gridCol w="1028700">
                      <a:extLst>
                        <a:ext uri="{9D8B030D-6E8A-4147-A177-3AD203B41FA5}">
                          <a16:colId xmlns:a16="http://schemas.microsoft.com/office/drawing/2014/main" val="3836406705"/>
                        </a:ext>
                      </a:extLst>
                    </a:gridCol>
                    <a:gridCol w="1028700">
                      <a:extLst>
                        <a:ext uri="{9D8B030D-6E8A-4147-A177-3AD203B41FA5}">
                          <a16:colId xmlns:a16="http://schemas.microsoft.com/office/drawing/2014/main" val="1242803711"/>
                        </a:ext>
                      </a:extLst>
                    </a:gridCol>
                    <a:gridCol w="1028700">
                      <a:extLst>
                        <a:ext uri="{9D8B030D-6E8A-4147-A177-3AD203B41FA5}">
                          <a16:colId xmlns:a16="http://schemas.microsoft.com/office/drawing/2014/main" val="427793078"/>
                        </a:ext>
                      </a:extLst>
                    </a:gridCol>
                    <a:gridCol w="1028700">
                      <a:extLst>
                        <a:ext uri="{9D8B030D-6E8A-4147-A177-3AD203B41FA5}">
                          <a16:colId xmlns:a16="http://schemas.microsoft.com/office/drawing/2014/main" val="3600216383"/>
                        </a:ext>
                      </a:extLst>
                    </a:gridCol>
                    <a:gridCol w="1028700">
                      <a:extLst>
                        <a:ext uri="{9D8B030D-6E8A-4147-A177-3AD203B41FA5}">
                          <a16:colId xmlns:a16="http://schemas.microsoft.com/office/drawing/2014/main" val="1890447950"/>
                        </a:ext>
                      </a:extLst>
                    </a:gridCol>
                  </a:tblGrid>
                  <a:tr h="370840">
                    <a:tc gridSpan="8">
                      <a:txBody>
                        <a:bodyPr/>
                        <a:lstStyle/>
                        <a:p>
                          <a:pPr algn="ctr"/>
                          <a:r>
                            <a:rPr lang="en-IN" dirty="0"/>
                            <a:t>Table 5.1.3 – Anscombe’s Quartet</a:t>
                          </a:r>
                        </a:p>
                      </a:txBody>
                      <a:tcPr>
                        <a:lnB w="12700" cap="flat" cmpd="sng" algn="ctr">
                          <a:solidFill>
                            <a:schemeClr val="tx1"/>
                          </a:solidFill>
                          <a:prstDash val="solid"/>
                          <a:round/>
                          <a:headEnd type="none" w="med" len="med"/>
                          <a:tailEnd type="none" w="med" len="med"/>
                        </a:lnB>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154537349"/>
                      </a:ext>
                    </a:extLst>
                  </a:tr>
                  <a:tr h="370840">
                    <a:tc gridSpan="2">
                      <a:txBody>
                        <a:bodyPr/>
                        <a:lstStyle/>
                        <a:p>
                          <a:pPr algn="ctr"/>
                          <a:r>
                            <a:rPr lang="en-US" b="1" dirty="0"/>
                            <a:t>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tc gridSpan="2">
                      <a:txBody>
                        <a:bodyPr/>
                        <a:lstStyle/>
                        <a:p>
                          <a:pPr algn="ctr"/>
                          <a:r>
                            <a:rPr lang="en-US" b="1" dirty="0"/>
                            <a:t>II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tc gridSpan="2">
                      <a:txBody>
                        <a:bodyPr/>
                        <a:lstStyle/>
                        <a:p>
                          <a:pPr algn="ctr"/>
                          <a:r>
                            <a:rPr lang="en-US" b="1" dirty="0"/>
                            <a:t>III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tc gridSpan="2">
                      <a:txBody>
                        <a:bodyPr/>
                        <a:lstStyle/>
                        <a:p>
                          <a:pPr algn="ctr"/>
                          <a:r>
                            <a:rPr lang="en-US" b="1" dirty="0"/>
                            <a:t>IV</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extLst>
                      <a:ext uri="{0D108BD9-81ED-4DB2-BD59-A6C34878D82A}">
                        <a16:rowId xmlns:a16="http://schemas.microsoft.com/office/drawing/2014/main" val="2581780287"/>
                      </a:ext>
                    </a:extLst>
                  </a:tr>
                  <a:tr h="370840">
                    <a:tc>
                      <a:txBody>
                        <a:bodyPr/>
                        <a:lstStyle/>
                        <a:p>
                          <a:endParaRPr lang="en-US"/>
                        </a:p>
                      </a:txBody>
                      <a:tcPr>
                        <a:lnL w="12700" cap="flat" cmpd="sng" algn="ctr">
                          <a:solidFill>
                            <a:schemeClr val="tx1"/>
                          </a:solidFill>
                          <a:prstDash val="solid"/>
                          <a:round/>
                          <a:headEnd type="none" w="med" len="med"/>
                          <a:tailEnd type="none" w="med" len="med"/>
                        </a:lnL>
                        <a:blipFill>
                          <a:blip r:embed="rId2"/>
                          <a:stretch>
                            <a:fillRect l="-1183" t="-208197" r="-700592" b="-922951"/>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101183" t="-208197" r="-600592" b="-922951"/>
                          </a:stretch>
                        </a:blipFill>
                      </a:tcPr>
                    </a:tc>
                    <a:tc>
                      <a:txBody>
                        <a:bodyPr/>
                        <a:lstStyle/>
                        <a:p>
                          <a:endParaRPr lang="en-US"/>
                        </a:p>
                      </a:txBody>
                      <a:tcPr>
                        <a:lnL w="12700" cap="flat" cmpd="sng" algn="ctr">
                          <a:solidFill>
                            <a:schemeClr val="tx1"/>
                          </a:solidFill>
                          <a:prstDash val="solid"/>
                          <a:round/>
                          <a:headEnd type="none" w="med" len="med"/>
                          <a:tailEnd type="none" w="med" len="med"/>
                        </a:lnL>
                        <a:blipFill>
                          <a:blip r:embed="rId2"/>
                          <a:stretch>
                            <a:fillRect l="-202381" t="-208197" r="-504167" b="-922951"/>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300592" t="-208197" r="-401183" b="-922951"/>
                          </a:stretch>
                        </a:blipFill>
                      </a:tcPr>
                    </a:tc>
                    <a:tc>
                      <a:txBody>
                        <a:bodyPr/>
                        <a:lstStyle/>
                        <a:p>
                          <a:endParaRPr lang="en-US"/>
                        </a:p>
                      </a:txBody>
                      <a:tcPr>
                        <a:lnL w="12700" cap="flat" cmpd="sng" algn="ctr">
                          <a:solidFill>
                            <a:schemeClr val="tx1"/>
                          </a:solidFill>
                          <a:prstDash val="solid"/>
                          <a:round/>
                          <a:headEnd type="none" w="med" len="med"/>
                          <a:tailEnd type="none" w="med" len="med"/>
                        </a:lnL>
                        <a:blipFill>
                          <a:blip r:embed="rId2"/>
                          <a:stretch>
                            <a:fillRect l="-400592" t="-208197" r="-301183" b="-922951"/>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500592" t="-208197" r="-201183" b="-922951"/>
                          </a:stretch>
                        </a:blipFill>
                      </a:tcPr>
                    </a:tc>
                    <a:tc>
                      <a:txBody>
                        <a:bodyPr/>
                        <a:lstStyle/>
                        <a:p>
                          <a:endParaRPr lang="en-US"/>
                        </a:p>
                      </a:txBody>
                      <a:tcPr>
                        <a:lnL w="12700" cap="flat" cmpd="sng" algn="ctr">
                          <a:solidFill>
                            <a:schemeClr val="tx1"/>
                          </a:solidFill>
                          <a:prstDash val="solid"/>
                          <a:round/>
                          <a:headEnd type="none" w="med" len="med"/>
                          <a:tailEnd type="none" w="med" len="med"/>
                        </a:lnL>
                        <a:blipFill>
                          <a:blip r:embed="rId2"/>
                          <a:stretch>
                            <a:fillRect l="-604167" t="-208197" r="-102381" b="-922951"/>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700000" t="-208197" r="-1775" b="-922951"/>
                          </a:stretch>
                        </a:blipFill>
                      </a:tcPr>
                    </a:tc>
                    <a:extLst>
                      <a:ext uri="{0D108BD9-81ED-4DB2-BD59-A6C34878D82A}">
                        <a16:rowId xmlns:a16="http://schemas.microsoft.com/office/drawing/2014/main" val="93305050"/>
                      </a:ext>
                    </a:extLst>
                  </a:tr>
                  <a:tr h="370840">
                    <a:tc>
                      <a:txBody>
                        <a:bodyPr/>
                        <a:lstStyle/>
                        <a:p>
                          <a:pPr algn="ctr"/>
                          <a:r>
                            <a:rPr lang="en-US" dirty="0"/>
                            <a:t>10.00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8.04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10.00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9.14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10.00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7.46</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6.58</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85685"/>
                      </a:ext>
                    </a:extLst>
                  </a:tr>
                  <a:tr h="370840">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6.95</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8.14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6.77</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5.76</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70652477"/>
                      </a:ext>
                    </a:extLst>
                  </a:tr>
                  <a:tr h="370840">
                    <a:tc>
                      <a:txBody>
                        <a:bodyPr/>
                        <a:lstStyle/>
                        <a:p>
                          <a:pPr algn="ctr"/>
                          <a:r>
                            <a:rPr lang="en-US" dirty="0"/>
                            <a:t>13.00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7.58</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13.00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8.74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13.00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12.74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7.71</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14949054"/>
                      </a:ext>
                    </a:extLst>
                  </a:tr>
                  <a:tr h="370840">
                    <a:tc>
                      <a:txBody>
                        <a:bodyPr/>
                        <a:lstStyle/>
                        <a:p>
                          <a:pPr algn="ctr"/>
                          <a:r>
                            <a:rPr lang="en-US" dirty="0"/>
                            <a:t>9.00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8.81</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9.00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8.77</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9.00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7.11</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8.84</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5058524"/>
                      </a:ext>
                    </a:extLst>
                  </a:tr>
                  <a:tr h="370840">
                    <a:tc>
                      <a:txBody>
                        <a:bodyPr/>
                        <a:lstStyle/>
                        <a:p>
                          <a:pPr algn="ctr"/>
                          <a:r>
                            <a:rPr lang="en-US" dirty="0"/>
                            <a:t>11.00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8.33</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11.00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9.26</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11.00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7.81</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8.47</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6375811"/>
                      </a:ext>
                    </a:extLst>
                  </a:tr>
                  <a:tr h="370840">
                    <a:tc>
                      <a:txBody>
                        <a:bodyPr/>
                        <a:lstStyle/>
                        <a:p>
                          <a:pPr algn="ctr"/>
                          <a:r>
                            <a:rPr lang="en-US" dirty="0"/>
                            <a:t>14.00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9.96</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14.00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8.10</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14.00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8.84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7.04</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6934666"/>
                      </a:ext>
                    </a:extLst>
                  </a:tr>
                  <a:tr h="370840">
                    <a:tc>
                      <a:txBody>
                        <a:bodyPr/>
                        <a:lstStyle/>
                        <a:p>
                          <a:pPr algn="ctr"/>
                          <a:r>
                            <a:rPr lang="en-US" dirty="0"/>
                            <a:t>6.00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7.24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6.00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6.13</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6.00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6.08</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5.25</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1851688"/>
                      </a:ext>
                    </a:extLst>
                  </a:tr>
                  <a:tr h="370840">
                    <a:tc>
                      <a:txBody>
                        <a:bodyPr/>
                        <a:lstStyle/>
                        <a:p>
                          <a:pPr algn="ctr"/>
                          <a:r>
                            <a:rPr lang="en-US" dirty="0"/>
                            <a:t>4.00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4.26</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4.00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3.10</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4.00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5.39</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19.00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12.50</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4294554"/>
                      </a:ext>
                    </a:extLst>
                  </a:tr>
                  <a:tr h="370840">
                    <a:tc>
                      <a:txBody>
                        <a:bodyPr/>
                        <a:lstStyle/>
                        <a:p>
                          <a:pPr algn="ctr"/>
                          <a:r>
                            <a:rPr lang="en-US" dirty="0"/>
                            <a:t>12.00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10.84</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12.00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9.13</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12.00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8.15</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5.56</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7987383"/>
                      </a:ext>
                    </a:extLst>
                  </a:tr>
                </a:tbl>
              </a:graphicData>
            </a:graphic>
          </p:graphicFrame>
        </mc:Fallback>
      </mc:AlternateContent>
    </p:spTree>
    <p:extLst>
      <p:ext uri="{BB962C8B-B14F-4D97-AF65-F5344CB8AC3E}">
        <p14:creationId xmlns:p14="http://schemas.microsoft.com/office/powerpoint/2010/main" val="1604729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172736"/>
                <a:ext cx="8229600" cy="4572000"/>
              </a:xfrm>
            </p:spPr>
            <p:txBody>
              <a:bodyPr>
                <a:normAutofit fontScale="92500"/>
              </a:bodyPr>
              <a:lstStyle/>
              <a:p>
                <a:endParaRPr lang="en-US" dirty="0"/>
              </a:p>
              <a:p>
                <a:endParaRPr lang="en-US" dirty="0"/>
              </a:p>
              <a:p>
                <a:endParaRPr lang="en-US" dirty="0"/>
              </a:p>
              <a:p>
                <a:endParaRPr lang="en-US" dirty="0"/>
              </a:p>
              <a:p>
                <a:r>
                  <a:rPr lang="en-US" dirty="0"/>
                  <a:t>By examining the summary statistics of the four data sets in Table 5.1.4, a data analyst might conclude that the data sets were quite similar. However, if we look at the scatterplots of the four data sets in Figure 5.1.21, we observe four quite different structures in the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variables as well as in the relationship between the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variables.</a:t>
                </a:r>
              </a:p>
            </p:txBody>
          </p:sp>
        </mc:Choice>
        <mc:Fallback xmlns="">
          <p:sp>
            <p:nvSpPr>
              <p:cNvPr id="3" name="Content Placeholder 2">
                <a:extLst>
                  <a:ext uri="{FF2B5EF4-FFF2-40B4-BE49-F238E27FC236}">
                    <a16:creationId xmlns:a16="http://schemas.microsoft.com/office/drawing/2014/main" id="{BB26ACF8-F534-4A63-B1A4-FF601AEB0D84}"/>
                  </a:ext>
                </a:extLst>
              </p:cNvPr>
              <p:cNvSpPr>
                <a:spLocks noGrp="1" noRot="1" noChangeAspect="1" noMove="1" noResize="1" noEditPoints="1" noAdjustHandles="1" noChangeArrowheads="1" noChangeShapeType="1" noTextEdit="1"/>
              </p:cNvSpPr>
              <p:nvPr>
                <p:ph idx="1"/>
              </p:nvPr>
            </p:nvSpPr>
            <p:spPr>
              <a:xfrm>
                <a:off x="457200" y="1172736"/>
                <a:ext cx="8229600" cy="4572000"/>
              </a:xfrm>
              <a:blipFill>
                <a:blip r:embed="rId2"/>
                <a:stretch>
                  <a:fillRect l="-1333" r="-2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356EA69-3EA5-7DBC-518E-CA9B8F50DC80}"/>
                  </a:ext>
                </a:extLst>
              </p:cNvPr>
              <p:cNvGraphicFramePr>
                <a:graphicFrameLocks noGrp="1"/>
              </p:cNvGraphicFramePr>
              <p:nvPr>
                <p:extLst>
                  <p:ext uri="{D42A27DB-BD31-4B8C-83A1-F6EECF244321}">
                    <p14:modId xmlns:p14="http://schemas.microsoft.com/office/powerpoint/2010/main" val="3042189071"/>
                  </p:ext>
                </p:extLst>
              </p:nvPr>
            </p:nvGraphicFramePr>
            <p:xfrm>
              <a:off x="457200" y="1204331"/>
              <a:ext cx="8229600" cy="185420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4261541707"/>
                        </a:ext>
                      </a:extLst>
                    </a:gridCol>
                    <a:gridCol w="1028700">
                      <a:extLst>
                        <a:ext uri="{9D8B030D-6E8A-4147-A177-3AD203B41FA5}">
                          <a16:colId xmlns:a16="http://schemas.microsoft.com/office/drawing/2014/main" val="3398139088"/>
                        </a:ext>
                      </a:extLst>
                    </a:gridCol>
                    <a:gridCol w="1028700">
                      <a:extLst>
                        <a:ext uri="{9D8B030D-6E8A-4147-A177-3AD203B41FA5}">
                          <a16:colId xmlns:a16="http://schemas.microsoft.com/office/drawing/2014/main" val="2712903621"/>
                        </a:ext>
                      </a:extLst>
                    </a:gridCol>
                    <a:gridCol w="1028700">
                      <a:extLst>
                        <a:ext uri="{9D8B030D-6E8A-4147-A177-3AD203B41FA5}">
                          <a16:colId xmlns:a16="http://schemas.microsoft.com/office/drawing/2014/main" val="3836406705"/>
                        </a:ext>
                      </a:extLst>
                    </a:gridCol>
                    <a:gridCol w="1028700">
                      <a:extLst>
                        <a:ext uri="{9D8B030D-6E8A-4147-A177-3AD203B41FA5}">
                          <a16:colId xmlns:a16="http://schemas.microsoft.com/office/drawing/2014/main" val="1242803711"/>
                        </a:ext>
                      </a:extLst>
                    </a:gridCol>
                    <a:gridCol w="1028700">
                      <a:extLst>
                        <a:ext uri="{9D8B030D-6E8A-4147-A177-3AD203B41FA5}">
                          <a16:colId xmlns:a16="http://schemas.microsoft.com/office/drawing/2014/main" val="427793078"/>
                        </a:ext>
                      </a:extLst>
                    </a:gridCol>
                    <a:gridCol w="1028700">
                      <a:extLst>
                        <a:ext uri="{9D8B030D-6E8A-4147-A177-3AD203B41FA5}">
                          <a16:colId xmlns:a16="http://schemas.microsoft.com/office/drawing/2014/main" val="3600216383"/>
                        </a:ext>
                      </a:extLst>
                    </a:gridCol>
                    <a:gridCol w="1028700">
                      <a:extLst>
                        <a:ext uri="{9D8B030D-6E8A-4147-A177-3AD203B41FA5}">
                          <a16:colId xmlns:a16="http://schemas.microsoft.com/office/drawing/2014/main" val="1890447950"/>
                        </a:ext>
                      </a:extLst>
                    </a:gridCol>
                  </a:tblGrid>
                  <a:tr h="370840">
                    <a:tc gridSpan="8">
                      <a:txBody>
                        <a:bodyPr/>
                        <a:lstStyle/>
                        <a:p>
                          <a:pPr algn="ctr"/>
                          <a:r>
                            <a:rPr lang="en-IN" dirty="0"/>
                            <a:t>Table 5.1.3 – Anscombe’s Quartet (cont.)</a:t>
                          </a:r>
                        </a:p>
                      </a:txBody>
                      <a:tcPr>
                        <a:lnB w="12700" cap="flat" cmpd="sng" algn="ctr">
                          <a:solidFill>
                            <a:schemeClr val="tx1"/>
                          </a:solidFill>
                          <a:prstDash val="solid"/>
                          <a:round/>
                          <a:headEnd type="none" w="med" len="med"/>
                          <a:tailEnd type="none" w="med" len="med"/>
                        </a:lnB>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154537349"/>
                      </a:ext>
                    </a:extLst>
                  </a:tr>
                  <a:tr h="370840">
                    <a:tc gridSpan="2">
                      <a:txBody>
                        <a:bodyPr/>
                        <a:lstStyle/>
                        <a:p>
                          <a:pPr algn="ctr"/>
                          <a:r>
                            <a:rPr lang="en-US" b="1" dirty="0"/>
                            <a:t>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tc gridSpan="2">
                      <a:txBody>
                        <a:bodyPr/>
                        <a:lstStyle/>
                        <a:p>
                          <a:pPr algn="ctr"/>
                          <a:r>
                            <a:rPr lang="en-US" b="1" dirty="0"/>
                            <a:t>II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tc gridSpan="2">
                      <a:txBody>
                        <a:bodyPr/>
                        <a:lstStyle/>
                        <a:p>
                          <a:pPr algn="ctr"/>
                          <a:r>
                            <a:rPr lang="en-US" b="1" dirty="0"/>
                            <a:t>III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tc gridSpan="2">
                      <a:txBody>
                        <a:bodyPr/>
                        <a:lstStyle/>
                        <a:p>
                          <a:pPr algn="ctr"/>
                          <a:r>
                            <a:rPr lang="en-US" b="1" dirty="0"/>
                            <a:t>IV</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extLst>
                      <a:ext uri="{0D108BD9-81ED-4DB2-BD59-A6C34878D82A}">
                        <a16:rowId xmlns:a16="http://schemas.microsoft.com/office/drawing/2014/main" val="258178028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oMath>
                            </m:oMathPara>
                          </a14:m>
                          <a:endParaRPr lang="en-IN" b="1" dirty="0"/>
                        </a:p>
                      </a:txBody>
                      <a:tcPr>
                        <a:lnL w="1270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𝟏</m:t>
                                    </m:r>
                                  </m:sub>
                                </m:sSub>
                              </m:oMath>
                            </m:oMathPara>
                          </a14:m>
                          <a:endParaRPr lang="en-IN" b="1" dirty="0"/>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oMath>
                            </m:oMathPara>
                          </a14:m>
                          <a:endParaRPr lang="en-IN" b="1" dirty="0"/>
                        </a:p>
                      </a:txBody>
                      <a:tcPr>
                        <a:lnL w="1270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𝟐</m:t>
                                    </m:r>
                                  </m:sub>
                                </m:sSub>
                              </m:oMath>
                            </m:oMathPara>
                          </a14:m>
                          <a:endParaRPr lang="en-IN" b="1" dirty="0"/>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𝟑</m:t>
                                    </m:r>
                                  </m:sub>
                                </m:sSub>
                              </m:oMath>
                            </m:oMathPara>
                          </a14:m>
                          <a:endParaRPr lang="en-IN" b="1" dirty="0"/>
                        </a:p>
                      </a:txBody>
                      <a:tcPr>
                        <a:lnL w="1270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𝟑</m:t>
                                    </m:r>
                                  </m:sub>
                                </m:sSub>
                              </m:oMath>
                            </m:oMathPara>
                          </a14:m>
                          <a:endParaRPr lang="en-IN" b="1" dirty="0"/>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𝟒</m:t>
                                    </m:r>
                                  </m:sub>
                                </m:sSub>
                              </m:oMath>
                            </m:oMathPara>
                          </a14:m>
                          <a:endParaRPr lang="en-IN" b="1" dirty="0"/>
                        </a:p>
                      </a:txBody>
                      <a:tcPr>
                        <a:lnL w="1270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𝟒</m:t>
                                    </m:r>
                                  </m:sub>
                                </m:sSub>
                              </m:oMath>
                            </m:oMathPara>
                          </a14:m>
                          <a:endParaRPr lang="en-IN"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305050"/>
                      </a:ext>
                    </a:extLst>
                  </a:tr>
                  <a:tr h="370840">
                    <a:tc>
                      <a:txBody>
                        <a:bodyPr/>
                        <a:lstStyle/>
                        <a:p>
                          <a:pPr algn="ctr"/>
                          <a:r>
                            <a:rPr lang="en-US" dirty="0"/>
                            <a:t>7.00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4.82</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7.00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7.26</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7.00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6.42</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7.91</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4294554"/>
                      </a:ext>
                    </a:extLst>
                  </a:tr>
                  <a:tr h="370840">
                    <a:tc>
                      <a:txBody>
                        <a:bodyPr/>
                        <a:lstStyle/>
                        <a:p>
                          <a:pPr algn="ctr"/>
                          <a:r>
                            <a:rPr lang="en-US" dirty="0"/>
                            <a:t>5.00</a:t>
                          </a:r>
                          <a:endParaRPr lang="en-IN"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5.68</a:t>
                          </a:r>
                          <a:endParaRPr lang="en-IN"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5.00</a:t>
                          </a:r>
                          <a:endParaRPr lang="en-IN"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4.74</a:t>
                          </a:r>
                          <a:endParaRPr lang="en-IN"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5.00</a:t>
                          </a:r>
                          <a:endParaRPr lang="en-IN"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5.73</a:t>
                          </a:r>
                          <a:endParaRPr lang="en-IN"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6.89</a:t>
                          </a:r>
                          <a:endParaRPr lang="en-IN"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7987383"/>
                      </a:ext>
                    </a:extLst>
                  </a:tr>
                </a:tbl>
              </a:graphicData>
            </a:graphic>
          </p:graphicFrame>
        </mc:Choice>
        <mc:Fallback xmlns="">
          <p:graphicFrame>
            <p:nvGraphicFramePr>
              <p:cNvPr id="4" name="Table 3">
                <a:extLst>
                  <a:ext uri="{FF2B5EF4-FFF2-40B4-BE49-F238E27FC236}">
                    <a16:creationId xmlns:a16="http://schemas.microsoft.com/office/drawing/2014/main" id="{B356EA69-3EA5-7DBC-518E-CA9B8F50DC80}"/>
                  </a:ext>
                </a:extLst>
              </p:cNvPr>
              <p:cNvGraphicFramePr>
                <a:graphicFrameLocks noGrp="1"/>
              </p:cNvGraphicFramePr>
              <p:nvPr>
                <p:extLst>
                  <p:ext uri="{D42A27DB-BD31-4B8C-83A1-F6EECF244321}">
                    <p14:modId xmlns:p14="http://schemas.microsoft.com/office/powerpoint/2010/main" val="3042189071"/>
                  </p:ext>
                </p:extLst>
              </p:nvPr>
            </p:nvGraphicFramePr>
            <p:xfrm>
              <a:off x="457200" y="1204331"/>
              <a:ext cx="8229600" cy="185420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4261541707"/>
                        </a:ext>
                      </a:extLst>
                    </a:gridCol>
                    <a:gridCol w="1028700">
                      <a:extLst>
                        <a:ext uri="{9D8B030D-6E8A-4147-A177-3AD203B41FA5}">
                          <a16:colId xmlns:a16="http://schemas.microsoft.com/office/drawing/2014/main" val="3398139088"/>
                        </a:ext>
                      </a:extLst>
                    </a:gridCol>
                    <a:gridCol w="1028700">
                      <a:extLst>
                        <a:ext uri="{9D8B030D-6E8A-4147-A177-3AD203B41FA5}">
                          <a16:colId xmlns:a16="http://schemas.microsoft.com/office/drawing/2014/main" val="2712903621"/>
                        </a:ext>
                      </a:extLst>
                    </a:gridCol>
                    <a:gridCol w="1028700">
                      <a:extLst>
                        <a:ext uri="{9D8B030D-6E8A-4147-A177-3AD203B41FA5}">
                          <a16:colId xmlns:a16="http://schemas.microsoft.com/office/drawing/2014/main" val="3836406705"/>
                        </a:ext>
                      </a:extLst>
                    </a:gridCol>
                    <a:gridCol w="1028700">
                      <a:extLst>
                        <a:ext uri="{9D8B030D-6E8A-4147-A177-3AD203B41FA5}">
                          <a16:colId xmlns:a16="http://schemas.microsoft.com/office/drawing/2014/main" val="1242803711"/>
                        </a:ext>
                      </a:extLst>
                    </a:gridCol>
                    <a:gridCol w="1028700">
                      <a:extLst>
                        <a:ext uri="{9D8B030D-6E8A-4147-A177-3AD203B41FA5}">
                          <a16:colId xmlns:a16="http://schemas.microsoft.com/office/drawing/2014/main" val="427793078"/>
                        </a:ext>
                      </a:extLst>
                    </a:gridCol>
                    <a:gridCol w="1028700">
                      <a:extLst>
                        <a:ext uri="{9D8B030D-6E8A-4147-A177-3AD203B41FA5}">
                          <a16:colId xmlns:a16="http://schemas.microsoft.com/office/drawing/2014/main" val="3600216383"/>
                        </a:ext>
                      </a:extLst>
                    </a:gridCol>
                    <a:gridCol w="1028700">
                      <a:extLst>
                        <a:ext uri="{9D8B030D-6E8A-4147-A177-3AD203B41FA5}">
                          <a16:colId xmlns:a16="http://schemas.microsoft.com/office/drawing/2014/main" val="1890447950"/>
                        </a:ext>
                      </a:extLst>
                    </a:gridCol>
                  </a:tblGrid>
                  <a:tr h="370840">
                    <a:tc gridSpan="8">
                      <a:txBody>
                        <a:bodyPr/>
                        <a:lstStyle/>
                        <a:p>
                          <a:pPr algn="ctr"/>
                          <a:r>
                            <a:rPr lang="en-IN" dirty="0"/>
                            <a:t>Table 5.1.3 – Anscombe’s Quartet (cont.)</a:t>
                          </a:r>
                        </a:p>
                      </a:txBody>
                      <a:tcPr>
                        <a:lnB w="12700" cap="flat" cmpd="sng" algn="ctr">
                          <a:solidFill>
                            <a:schemeClr val="tx1"/>
                          </a:solidFill>
                          <a:prstDash val="solid"/>
                          <a:round/>
                          <a:headEnd type="none" w="med" len="med"/>
                          <a:tailEnd type="none" w="med" len="med"/>
                        </a:lnB>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154537349"/>
                      </a:ext>
                    </a:extLst>
                  </a:tr>
                  <a:tr h="370840">
                    <a:tc gridSpan="2">
                      <a:txBody>
                        <a:bodyPr/>
                        <a:lstStyle/>
                        <a:p>
                          <a:pPr algn="ctr"/>
                          <a:r>
                            <a:rPr lang="en-US" b="1" dirty="0"/>
                            <a:t>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tc gridSpan="2">
                      <a:txBody>
                        <a:bodyPr/>
                        <a:lstStyle/>
                        <a:p>
                          <a:pPr algn="ctr"/>
                          <a:r>
                            <a:rPr lang="en-US" b="1" dirty="0"/>
                            <a:t>II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tc gridSpan="2">
                      <a:txBody>
                        <a:bodyPr/>
                        <a:lstStyle/>
                        <a:p>
                          <a:pPr algn="ctr"/>
                          <a:r>
                            <a:rPr lang="en-US" b="1" dirty="0"/>
                            <a:t>III</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tc gridSpan="2">
                      <a:txBody>
                        <a:bodyPr/>
                        <a:lstStyle/>
                        <a:p>
                          <a:pPr algn="ctr"/>
                          <a:r>
                            <a:rPr lang="en-US" b="1" dirty="0"/>
                            <a:t>IV</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IN" dirty="0"/>
                        </a:p>
                      </a:txBody>
                      <a:tcPr/>
                    </a:tc>
                    <a:extLst>
                      <a:ext uri="{0D108BD9-81ED-4DB2-BD59-A6C34878D82A}">
                        <a16:rowId xmlns:a16="http://schemas.microsoft.com/office/drawing/2014/main" val="2581780287"/>
                      </a:ext>
                    </a:extLst>
                  </a:tr>
                  <a:tr h="370840">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183" t="-208197" r="-700592" b="-224590"/>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101183" t="-208197" r="-600592" b="-224590"/>
                          </a:stretch>
                        </a:blip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202381" t="-208197" r="-504167" b="-224590"/>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300592" t="-208197" r="-401183" b="-224590"/>
                          </a:stretch>
                        </a:blip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400592" t="-208197" r="-301183" b="-224590"/>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500592" t="-208197" r="-201183" b="-224590"/>
                          </a:stretch>
                        </a:blip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604167" t="-208197" r="-102381" b="-224590"/>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700000" t="-208197" r="-1775" b="-224590"/>
                          </a:stretch>
                        </a:blipFill>
                      </a:tcPr>
                    </a:tc>
                    <a:extLst>
                      <a:ext uri="{0D108BD9-81ED-4DB2-BD59-A6C34878D82A}">
                        <a16:rowId xmlns:a16="http://schemas.microsoft.com/office/drawing/2014/main" val="93305050"/>
                      </a:ext>
                    </a:extLst>
                  </a:tr>
                  <a:tr h="370840">
                    <a:tc>
                      <a:txBody>
                        <a:bodyPr/>
                        <a:lstStyle/>
                        <a:p>
                          <a:pPr algn="ctr"/>
                          <a:r>
                            <a:rPr lang="en-US" dirty="0"/>
                            <a:t>7.00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4.82</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7.00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7.26</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7.00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6.42</a:t>
                          </a:r>
                          <a:endParaRPr lang="en-IN" dirty="0"/>
                        </a:p>
                      </a:txBody>
                      <a:tcPr>
                        <a:lnR w="12700" cap="flat" cmpd="sng" algn="ctr">
                          <a:solidFill>
                            <a:schemeClr val="tx1"/>
                          </a:solidFill>
                          <a:prstDash val="solid"/>
                          <a:round/>
                          <a:headEnd type="none" w="med" len="med"/>
                          <a:tailEnd type="none" w="med" len="med"/>
                        </a:lnR>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US" dirty="0"/>
                            <a:t>7.91</a:t>
                          </a:r>
                          <a:endParaRPr lang="en-IN"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4294554"/>
                      </a:ext>
                    </a:extLst>
                  </a:tr>
                  <a:tr h="370840">
                    <a:tc>
                      <a:txBody>
                        <a:bodyPr/>
                        <a:lstStyle/>
                        <a:p>
                          <a:pPr algn="ctr"/>
                          <a:r>
                            <a:rPr lang="en-US" dirty="0"/>
                            <a:t>5.00</a:t>
                          </a:r>
                          <a:endParaRPr lang="en-IN"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5.68</a:t>
                          </a:r>
                          <a:endParaRPr lang="en-IN"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5.00</a:t>
                          </a:r>
                          <a:endParaRPr lang="en-IN"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4.74</a:t>
                          </a:r>
                          <a:endParaRPr lang="en-IN"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5.00</a:t>
                          </a:r>
                          <a:endParaRPr lang="en-IN"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5.73</a:t>
                          </a:r>
                          <a:endParaRPr lang="en-IN"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8.00</a:t>
                          </a:r>
                          <a:endParaRPr lang="en-IN"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6.89</a:t>
                          </a:r>
                          <a:endParaRPr lang="en-IN"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7987383"/>
                      </a:ext>
                    </a:extLst>
                  </a:tr>
                </a:tbl>
              </a:graphicData>
            </a:graphic>
          </p:graphicFrame>
        </mc:Fallback>
      </mc:AlternateContent>
    </p:spTree>
    <p:extLst>
      <p:ext uri="{BB962C8B-B14F-4D97-AF65-F5344CB8AC3E}">
        <p14:creationId xmlns:p14="http://schemas.microsoft.com/office/powerpoint/2010/main" val="354237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172736"/>
            <a:ext cx="8229600" cy="4572000"/>
          </a:xfrm>
        </p:spPr>
        <p:txBody>
          <a:bodyPr>
            <a:normAutofit/>
          </a:bodyPr>
          <a:lstStyle/>
          <a:p>
            <a:endParaRPr lang="en-US" dirty="0"/>
          </a:p>
          <a:p>
            <a:endParaRPr lang="en-US" dirty="0"/>
          </a:p>
          <a:p>
            <a:endParaRPr lang="en-US" dirty="0"/>
          </a:p>
          <a:p>
            <a:endParaRPr lang="en-US" dirty="0"/>
          </a:p>
          <a:p>
            <a:r>
              <a:rPr lang="en-US" dirty="0"/>
              <a:t> </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D13A141-EDC2-B5A4-0017-559BEADD43A5}"/>
                  </a:ext>
                </a:extLst>
              </p:cNvPr>
              <p:cNvGraphicFramePr>
                <a:graphicFrameLocks noGrp="1"/>
              </p:cNvGraphicFramePr>
              <p:nvPr>
                <p:extLst>
                  <p:ext uri="{D42A27DB-BD31-4B8C-83A1-F6EECF244321}">
                    <p14:modId xmlns:p14="http://schemas.microsoft.com/office/powerpoint/2010/main" val="483003200"/>
                  </p:ext>
                </p:extLst>
              </p:nvPr>
            </p:nvGraphicFramePr>
            <p:xfrm>
              <a:off x="457200" y="1397000"/>
              <a:ext cx="7848600" cy="296672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858618800"/>
                        </a:ext>
                      </a:extLst>
                    </a:gridCol>
                    <a:gridCol w="2438400">
                      <a:extLst>
                        <a:ext uri="{9D8B030D-6E8A-4147-A177-3AD203B41FA5}">
                          <a16:colId xmlns:a16="http://schemas.microsoft.com/office/drawing/2014/main" val="2209114917"/>
                        </a:ext>
                      </a:extLst>
                    </a:gridCol>
                    <a:gridCol w="2209800">
                      <a:extLst>
                        <a:ext uri="{9D8B030D-6E8A-4147-A177-3AD203B41FA5}">
                          <a16:colId xmlns:a16="http://schemas.microsoft.com/office/drawing/2014/main" val="1300959920"/>
                        </a:ext>
                      </a:extLst>
                    </a:gridCol>
                  </a:tblGrid>
                  <a:tr h="370840">
                    <a:tc gridSpan="3">
                      <a:txBody>
                        <a:bodyPr/>
                        <a:lstStyle/>
                        <a:p>
                          <a:pPr algn="ctr"/>
                          <a:r>
                            <a:rPr lang="en-IN" dirty="0"/>
                            <a:t>Table 5.1.4 – Summary Statistics</a:t>
                          </a: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635129956"/>
                      </a:ext>
                    </a:extLst>
                  </a:tr>
                  <a:tr h="370840">
                    <a:tc>
                      <a:txBody>
                        <a:bodyPr/>
                        <a:lstStyle/>
                        <a:p>
                          <a:pPr algn="ctr"/>
                          <a:r>
                            <a:rPr lang="en-IN" b="1" dirty="0"/>
                            <a:t>Property</a:t>
                          </a:r>
                        </a:p>
                      </a:txBody>
                      <a:tcPr/>
                    </a:tc>
                    <a:tc>
                      <a:txBody>
                        <a:bodyPr/>
                        <a:lstStyle/>
                        <a:p>
                          <a:pPr algn="ctr"/>
                          <a:r>
                            <a:rPr lang="en-IN" b="1" dirty="0"/>
                            <a:t>Value</a:t>
                          </a:r>
                        </a:p>
                      </a:txBody>
                      <a:tcPr/>
                    </a:tc>
                    <a:tc>
                      <a:txBody>
                        <a:bodyPr/>
                        <a:lstStyle/>
                        <a:p>
                          <a:pPr algn="ctr"/>
                          <a:r>
                            <a:rPr lang="en-IN" b="1" dirty="0"/>
                            <a:t>Accuracy</a:t>
                          </a:r>
                        </a:p>
                      </a:txBody>
                      <a:tcPr/>
                    </a:tc>
                    <a:extLst>
                      <a:ext uri="{0D108BD9-81ED-4DB2-BD59-A6C34878D82A}">
                        <a16:rowId xmlns:a16="http://schemas.microsoft.com/office/drawing/2014/main" val="1184690402"/>
                      </a:ext>
                    </a:extLst>
                  </a:tr>
                  <a:tr h="370840">
                    <a:tc>
                      <a:txBody>
                        <a:bodyPr/>
                        <a:lstStyle/>
                        <a:p>
                          <a:pPr algn="ctr"/>
                          <a:r>
                            <a:rPr lang="en-IN" dirty="0"/>
                            <a:t>Mean of </a:t>
                          </a:r>
                          <a14:m>
                            <m:oMath xmlns:m="http://schemas.openxmlformats.org/officeDocument/2006/math">
                              <m:r>
                                <a:rPr lang="en-IN" i="1" dirty="0" smtClean="0">
                                  <a:latin typeface="Cambria Math" panose="02040503050406030204" pitchFamily="18" charset="0"/>
                                </a:rPr>
                                <m:t>𝑥</m:t>
                              </m:r>
                            </m:oMath>
                          </a14:m>
                          <a:endParaRPr lang="en-IN" dirty="0"/>
                        </a:p>
                      </a:txBody>
                      <a:tcPr/>
                    </a:tc>
                    <a:tc>
                      <a:txBody>
                        <a:bodyPr/>
                        <a:lstStyle/>
                        <a:p>
                          <a:pPr algn="ctr"/>
                          <a:r>
                            <a:rPr lang="en-US" dirty="0"/>
                            <a:t>9</a:t>
                          </a:r>
                          <a:endParaRPr lang="en-IN" dirty="0"/>
                        </a:p>
                      </a:txBody>
                      <a:tcPr/>
                    </a:tc>
                    <a:tc>
                      <a:txBody>
                        <a:bodyPr/>
                        <a:lstStyle/>
                        <a:p>
                          <a:pPr algn="ctr"/>
                          <a:r>
                            <a:rPr lang="en-IN" dirty="0"/>
                            <a:t>exact</a:t>
                          </a:r>
                        </a:p>
                      </a:txBody>
                      <a:tcPr/>
                    </a:tc>
                    <a:extLst>
                      <a:ext uri="{0D108BD9-81ED-4DB2-BD59-A6C34878D82A}">
                        <a16:rowId xmlns:a16="http://schemas.microsoft.com/office/drawing/2014/main" val="1418866013"/>
                      </a:ext>
                    </a:extLst>
                  </a:tr>
                  <a:tr h="370840">
                    <a:tc>
                      <a:txBody>
                        <a:bodyPr/>
                        <a:lstStyle/>
                        <a:p>
                          <a:pPr algn="ctr"/>
                          <a:r>
                            <a:rPr lang="en-IN" dirty="0"/>
                            <a:t>Sample variance of </a:t>
                          </a:r>
                          <a14:m>
                            <m:oMath xmlns:m="http://schemas.openxmlformats.org/officeDocument/2006/math">
                              <m:r>
                                <a:rPr lang="en-IN" i="1" dirty="0" smtClean="0">
                                  <a:latin typeface="Cambria Math" panose="02040503050406030204" pitchFamily="18" charset="0"/>
                                </a:rPr>
                                <m:t>𝑥</m:t>
                              </m:r>
                            </m:oMath>
                          </a14:m>
                          <a:endParaRPr lang="en-IN" dirty="0"/>
                        </a:p>
                      </a:txBody>
                      <a:tcPr/>
                    </a:tc>
                    <a:tc>
                      <a:txBody>
                        <a:bodyPr/>
                        <a:lstStyle/>
                        <a:p>
                          <a:pPr algn="ctr"/>
                          <a:r>
                            <a:rPr lang="en-US" dirty="0"/>
                            <a:t>11</a:t>
                          </a:r>
                          <a:endParaRPr lang="en-IN" dirty="0"/>
                        </a:p>
                      </a:txBody>
                      <a:tcPr/>
                    </a:tc>
                    <a:tc>
                      <a:txBody>
                        <a:bodyPr/>
                        <a:lstStyle/>
                        <a:p>
                          <a:pPr algn="ctr"/>
                          <a:r>
                            <a:rPr lang="en-IN" dirty="0"/>
                            <a:t>exact</a:t>
                          </a:r>
                        </a:p>
                      </a:txBody>
                      <a:tcPr/>
                    </a:tc>
                    <a:extLst>
                      <a:ext uri="{0D108BD9-81ED-4DB2-BD59-A6C34878D82A}">
                        <a16:rowId xmlns:a16="http://schemas.microsoft.com/office/drawing/2014/main" val="2448115704"/>
                      </a:ext>
                    </a:extLst>
                  </a:tr>
                  <a:tr h="370840">
                    <a:tc>
                      <a:txBody>
                        <a:bodyPr/>
                        <a:lstStyle/>
                        <a:p>
                          <a:pPr algn="ctr"/>
                          <a:r>
                            <a:rPr lang="en-IN" dirty="0"/>
                            <a:t>Mean of </a:t>
                          </a:r>
                          <a14:m>
                            <m:oMath xmlns:m="http://schemas.openxmlformats.org/officeDocument/2006/math">
                              <m:r>
                                <a:rPr lang="en-IN" i="1" dirty="0" smtClean="0">
                                  <a:latin typeface="Cambria Math" panose="02040503050406030204" pitchFamily="18" charset="0"/>
                                </a:rPr>
                                <m:t>𝑦</m:t>
                              </m:r>
                            </m:oMath>
                          </a14:m>
                          <a:endParaRPr lang="en-IN" dirty="0"/>
                        </a:p>
                      </a:txBody>
                      <a:tcPr/>
                    </a:tc>
                    <a:tc>
                      <a:txBody>
                        <a:bodyPr/>
                        <a:lstStyle/>
                        <a:p>
                          <a:pPr algn="ctr"/>
                          <a:r>
                            <a:rPr lang="en-US" dirty="0"/>
                            <a:t>7.50</a:t>
                          </a:r>
                          <a:endParaRPr lang="en-IN" dirty="0"/>
                        </a:p>
                      </a:txBody>
                      <a:tcPr/>
                    </a:tc>
                    <a:tc>
                      <a:txBody>
                        <a:bodyPr/>
                        <a:lstStyle/>
                        <a:p>
                          <a:pPr algn="ctr"/>
                          <a:r>
                            <a:rPr lang="en-IN" dirty="0"/>
                            <a:t>to 2 decimal places</a:t>
                          </a:r>
                        </a:p>
                      </a:txBody>
                      <a:tcPr/>
                    </a:tc>
                    <a:extLst>
                      <a:ext uri="{0D108BD9-81ED-4DB2-BD59-A6C34878D82A}">
                        <a16:rowId xmlns:a16="http://schemas.microsoft.com/office/drawing/2014/main" val="1445227307"/>
                      </a:ext>
                    </a:extLst>
                  </a:tr>
                  <a:tr h="370840">
                    <a:tc>
                      <a:txBody>
                        <a:bodyPr/>
                        <a:lstStyle/>
                        <a:p>
                          <a:pPr algn="ctr"/>
                          <a:r>
                            <a:rPr lang="en-IN" dirty="0"/>
                            <a:t>Sample variance of </a:t>
                          </a:r>
                          <a14:m>
                            <m:oMath xmlns:m="http://schemas.openxmlformats.org/officeDocument/2006/math">
                              <m:r>
                                <a:rPr lang="en-IN" i="1" dirty="0" smtClean="0">
                                  <a:latin typeface="Cambria Math" panose="02040503050406030204" pitchFamily="18" charset="0"/>
                                </a:rPr>
                                <m:t>𝑦</m:t>
                              </m:r>
                            </m:oMath>
                          </a14:m>
                          <a:endParaRPr lang="en-IN" dirty="0"/>
                        </a:p>
                      </a:txBody>
                      <a:tcPr/>
                    </a:tc>
                    <a:tc>
                      <a:txBody>
                        <a:bodyPr/>
                        <a:lstStyle/>
                        <a:p>
                          <a:pPr algn="ctr"/>
                          <a:r>
                            <a:rPr lang="en-US" dirty="0"/>
                            <a:t>4.125</a:t>
                          </a:r>
                          <a:endParaRPr lang="en-IN" dirty="0"/>
                        </a:p>
                      </a:txBody>
                      <a:tcPr/>
                    </a:tc>
                    <a:tc>
                      <a:txBody>
                        <a:bodyPr/>
                        <a:lstStyle/>
                        <a:p>
                          <a:pPr algn="ctr"/>
                          <a:r>
                            <a:rPr lang="en-IN" dirty="0"/>
                            <a:t>+/− 0.003</a:t>
                          </a:r>
                        </a:p>
                      </a:txBody>
                      <a:tcPr/>
                    </a:tc>
                    <a:extLst>
                      <a:ext uri="{0D108BD9-81ED-4DB2-BD59-A6C34878D82A}">
                        <a16:rowId xmlns:a16="http://schemas.microsoft.com/office/drawing/2014/main" val="2668437185"/>
                      </a:ext>
                    </a:extLst>
                  </a:tr>
                  <a:tr h="370840">
                    <a:tc>
                      <a:txBody>
                        <a:bodyPr/>
                        <a:lstStyle/>
                        <a:p>
                          <a:pPr algn="ctr"/>
                          <a:r>
                            <a:rPr lang="en-US" dirty="0"/>
                            <a:t>Correlation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endParaRPr lang="en-IN" dirty="0"/>
                        </a:p>
                      </a:txBody>
                      <a:tcPr/>
                    </a:tc>
                    <a:tc>
                      <a:txBody>
                        <a:bodyPr/>
                        <a:lstStyle/>
                        <a:p>
                          <a:pPr algn="ctr"/>
                          <a:r>
                            <a:rPr lang="en-US" dirty="0"/>
                            <a:t>0.816</a:t>
                          </a:r>
                          <a:endParaRPr lang="en-IN" dirty="0"/>
                        </a:p>
                      </a:txBody>
                      <a:tcPr/>
                    </a:tc>
                    <a:tc>
                      <a:txBody>
                        <a:bodyPr/>
                        <a:lstStyle/>
                        <a:p>
                          <a:pPr algn="ctr"/>
                          <a:r>
                            <a:rPr lang="en-IN" dirty="0"/>
                            <a:t>to 3 decimal places</a:t>
                          </a:r>
                        </a:p>
                      </a:txBody>
                      <a:tcPr/>
                    </a:tc>
                    <a:extLst>
                      <a:ext uri="{0D108BD9-81ED-4DB2-BD59-A6C34878D82A}">
                        <a16:rowId xmlns:a16="http://schemas.microsoft.com/office/drawing/2014/main" val="4157984738"/>
                      </a:ext>
                    </a:extLst>
                  </a:tr>
                  <a:tr h="370840">
                    <a:tc>
                      <a:txBody>
                        <a:bodyPr/>
                        <a:lstStyle/>
                        <a:p>
                          <a:pPr algn="ctr"/>
                          <a:r>
                            <a:rPr lang="en-IN" dirty="0"/>
                            <a:t>Linear regression line</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=3.000+0.500</m:t>
                                </m:r>
                                <m:r>
                                  <a:rPr lang="en-US" b="0" i="1" smtClean="0">
                                    <a:latin typeface="Cambria Math" panose="02040503050406030204" pitchFamily="18" charset="0"/>
                                  </a:rPr>
                                  <m:t>𝑥</m:t>
                                </m:r>
                              </m:oMath>
                            </m:oMathPara>
                          </a14:m>
                          <a:endParaRPr lang="en-IN" dirty="0"/>
                        </a:p>
                      </a:txBody>
                      <a:tcPr/>
                    </a:tc>
                    <a:tc>
                      <a:txBody>
                        <a:bodyPr/>
                        <a:lstStyle/>
                        <a:p>
                          <a:pPr algn="ctr"/>
                          <a:r>
                            <a:rPr lang="en-IN" dirty="0"/>
                            <a:t>to 3 decimal places</a:t>
                          </a:r>
                        </a:p>
                      </a:txBody>
                      <a:tcPr/>
                    </a:tc>
                    <a:extLst>
                      <a:ext uri="{0D108BD9-81ED-4DB2-BD59-A6C34878D82A}">
                        <a16:rowId xmlns:a16="http://schemas.microsoft.com/office/drawing/2014/main" val="4101898381"/>
                      </a:ext>
                    </a:extLst>
                  </a:tr>
                </a:tbl>
              </a:graphicData>
            </a:graphic>
          </p:graphicFrame>
        </mc:Choice>
        <mc:Fallback xmlns="">
          <p:graphicFrame>
            <p:nvGraphicFramePr>
              <p:cNvPr id="5" name="Table 4">
                <a:extLst>
                  <a:ext uri="{FF2B5EF4-FFF2-40B4-BE49-F238E27FC236}">
                    <a16:creationId xmlns:a16="http://schemas.microsoft.com/office/drawing/2014/main" id="{CD13A141-EDC2-B5A4-0017-559BEADD43A5}"/>
                  </a:ext>
                </a:extLst>
              </p:cNvPr>
              <p:cNvGraphicFramePr>
                <a:graphicFrameLocks noGrp="1"/>
              </p:cNvGraphicFramePr>
              <p:nvPr>
                <p:extLst>
                  <p:ext uri="{D42A27DB-BD31-4B8C-83A1-F6EECF244321}">
                    <p14:modId xmlns:p14="http://schemas.microsoft.com/office/powerpoint/2010/main" val="483003200"/>
                  </p:ext>
                </p:extLst>
              </p:nvPr>
            </p:nvGraphicFramePr>
            <p:xfrm>
              <a:off x="457200" y="1397000"/>
              <a:ext cx="7848600" cy="296672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858618800"/>
                        </a:ext>
                      </a:extLst>
                    </a:gridCol>
                    <a:gridCol w="2438400">
                      <a:extLst>
                        <a:ext uri="{9D8B030D-6E8A-4147-A177-3AD203B41FA5}">
                          <a16:colId xmlns:a16="http://schemas.microsoft.com/office/drawing/2014/main" val="2209114917"/>
                        </a:ext>
                      </a:extLst>
                    </a:gridCol>
                    <a:gridCol w="2209800">
                      <a:extLst>
                        <a:ext uri="{9D8B030D-6E8A-4147-A177-3AD203B41FA5}">
                          <a16:colId xmlns:a16="http://schemas.microsoft.com/office/drawing/2014/main" val="1300959920"/>
                        </a:ext>
                      </a:extLst>
                    </a:gridCol>
                  </a:tblGrid>
                  <a:tr h="370840">
                    <a:tc gridSpan="3">
                      <a:txBody>
                        <a:bodyPr/>
                        <a:lstStyle/>
                        <a:p>
                          <a:pPr algn="ctr"/>
                          <a:r>
                            <a:rPr lang="en-IN" dirty="0"/>
                            <a:t>Table 5.1.4 – Summary Statistics</a:t>
                          </a: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635129956"/>
                      </a:ext>
                    </a:extLst>
                  </a:tr>
                  <a:tr h="370840">
                    <a:tc>
                      <a:txBody>
                        <a:bodyPr/>
                        <a:lstStyle/>
                        <a:p>
                          <a:pPr algn="ctr"/>
                          <a:r>
                            <a:rPr lang="en-IN" b="1" dirty="0"/>
                            <a:t>Property</a:t>
                          </a:r>
                        </a:p>
                      </a:txBody>
                      <a:tcPr/>
                    </a:tc>
                    <a:tc>
                      <a:txBody>
                        <a:bodyPr/>
                        <a:lstStyle/>
                        <a:p>
                          <a:pPr algn="ctr"/>
                          <a:r>
                            <a:rPr lang="en-IN" b="1" dirty="0"/>
                            <a:t>Value</a:t>
                          </a:r>
                        </a:p>
                      </a:txBody>
                      <a:tcPr/>
                    </a:tc>
                    <a:tc>
                      <a:txBody>
                        <a:bodyPr/>
                        <a:lstStyle/>
                        <a:p>
                          <a:pPr algn="ctr"/>
                          <a:r>
                            <a:rPr lang="en-IN" b="1" dirty="0"/>
                            <a:t>Accuracy</a:t>
                          </a:r>
                        </a:p>
                      </a:txBody>
                      <a:tcPr/>
                    </a:tc>
                    <a:extLst>
                      <a:ext uri="{0D108BD9-81ED-4DB2-BD59-A6C34878D82A}">
                        <a16:rowId xmlns:a16="http://schemas.microsoft.com/office/drawing/2014/main" val="1184690402"/>
                      </a:ext>
                    </a:extLst>
                  </a:tr>
                  <a:tr h="370840">
                    <a:tc>
                      <a:txBody>
                        <a:bodyPr/>
                        <a:lstStyle/>
                        <a:p>
                          <a:endParaRPr lang="en-US"/>
                        </a:p>
                      </a:txBody>
                      <a:tcPr>
                        <a:blipFill>
                          <a:blip r:embed="rId2"/>
                          <a:stretch>
                            <a:fillRect l="-381" t="-208197" r="-146095" b="-522951"/>
                          </a:stretch>
                        </a:blipFill>
                      </a:tcPr>
                    </a:tc>
                    <a:tc>
                      <a:txBody>
                        <a:bodyPr/>
                        <a:lstStyle/>
                        <a:p>
                          <a:pPr algn="ctr"/>
                          <a:r>
                            <a:rPr lang="en-US" dirty="0"/>
                            <a:t>9</a:t>
                          </a:r>
                          <a:endParaRPr lang="en-IN" dirty="0"/>
                        </a:p>
                      </a:txBody>
                      <a:tcPr/>
                    </a:tc>
                    <a:tc>
                      <a:txBody>
                        <a:bodyPr/>
                        <a:lstStyle/>
                        <a:p>
                          <a:pPr algn="ctr"/>
                          <a:r>
                            <a:rPr lang="en-IN" dirty="0"/>
                            <a:t>exact</a:t>
                          </a:r>
                        </a:p>
                      </a:txBody>
                      <a:tcPr/>
                    </a:tc>
                    <a:extLst>
                      <a:ext uri="{0D108BD9-81ED-4DB2-BD59-A6C34878D82A}">
                        <a16:rowId xmlns:a16="http://schemas.microsoft.com/office/drawing/2014/main" val="1418866013"/>
                      </a:ext>
                    </a:extLst>
                  </a:tr>
                  <a:tr h="370840">
                    <a:tc>
                      <a:txBody>
                        <a:bodyPr/>
                        <a:lstStyle/>
                        <a:p>
                          <a:endParaRPr lang="en-US"/>
                        </a:p>
                      </a:txBody>
                      <a:tcPr>
                        <a:blipFill>
                          <a:blip r:embed="rId2"/>
                          <a:stretch>
                            <a:fillRect l="-381" t="-308197" r="-146095" b="-422951"/>
                          </a:stretch>
                        </a:blipFill>
                      </a:tcPr>
                    </a:tc>
                    <a:tc>
                      <a:txBody>
                        <a:bodyPr/>
                        <a:lstStyle/>
                        <a:p>
                          <a:pPr algn="ctr"/>
                          <a:r>
                            <a:rPr lang="en-US" dirty="0"/>
                            <a:t>11</a:t>
                          </a:r>
                          <a:endParaRPr lang="en-IN" dirty="0"/>
                        </a:p>
                      </a:txBody>
                      <a:tcPr/>
                    </a:tc>
                    <a:tc>
                      <a:txBody>
                        <a:bodyPr/>
                        <a:lstStyle/>
                        <a:p>
                          <a:pPr algn="ctr"/>
                          <a:r>
                            <a:rPr lang="en-IN" dirty="0"/>
                            <a:t>exact</a:t>
                          </a:r>
                        </a:p>
                      </a:txBody>
                      <a:tcPr/>
                    </a:tc>
                    <a:extLst>
                      <a:ext uri="{0D108BD9-81ED-4DB2-BD59-A6C34878D82A}">
                        <a16:rowId xmlns:a16="http://schemas.microsoft.com/office/drawing/2014/main" val="2448115704"/>
                      </a:ext>
                    </a:extLst>
                  </a:tr>
                  <a:tr h="370840">
                    <a:tc>
                      <a:txBody>
                        <a:bodyPr/>
                        <a:lstStyle/>
                        <a:p>
                          <a:endParaRPr lang="en-US"/>
                        </a:p>
                      </a:txBody>
                      <a:tcPr>
                        <a:blipFill>
                          <a:blip r:embed="rId2"/>
                          <a:stretch>
                            <a:fillRect l="-381" t="-415000" r="-146095" b="-330000"/>
                          </a:stretch>
                        </a:blipFill>
                      </a:tcPr>
                    </a:tc>
                    <a:tc>
                      <a:txBody>
                        <a:bodyPr/>
                        <a:lstStyle/>
                        <a:p>
                          <a:pPr algn="ctr"/>
                          <a:r>
                            <a:rPr lang="en-US" dirty="0"/>
                            <a:t>7.50</a:t>
                          </a:r>
                          <a:endParaRPr lang="en-IN" dirty="0"/>
                        </a:p>
                      </a:txBody>
                      <a:tcPr/>
                    </a:tc>
                    <a:tc>
                      <a:txBody>
                        <a:bodyPr/>
                        <a:lstStyle/>
                        <a:p>
                          <a:pPr algn="ctr"/>
                          <a:r>
                            <a:rPr lang="en-IN" dirty="0"/>
                            <a:t>to 2 decimal places</a:t>
                          </a:r>
                        </a:p>
                      </a:txBody>
                      <a:tcPr/>
                    </a:tc>
                    <a:extLst>
                      <a:ext uri="{0D108BD9-81ED-4DB2-BD59-A6C34878D82A}">
                        <a16:rowId xmlns:a16="http://schemas.microsoft.com/office/drawing/2014/main" val="1445227307"/>
                      </a:ext>
                    </a:extLst>
                  </a:tr>
                  <a:tr h="370840">
                    <a:tc>
                      <a:txBody>
                        <a:bodyPr/>
                        <a:lstStyle/>
                        <a:p>
                          <a:endParaRPr lang="en-US"/>
                        </a:p>
                      </a:txBody>
                      <a:tcPr>
                        <a:blipFill>
                          <a:blip r:embed="rId2"/>
                          <a:stretch>
                            <a:fillRect l="-381" t="-506557" r="-146095" b="-224590"/>
                          </a:stretch>
                        </a:blipFill>
                      </a:tcPr>
                    </a:tc>
                    <a:tc>
                      <a:txBody>
                        <a:bodyPr/>
                        <a:lstStyle/>
                        <a:p>
                          <a:pPr algn="ctr"/>
                          <a:r>
                            <a:rPr lang="en-US" dirty="0"/>
                            <a:t>4.125</a:t>
                          </a:r>
                          <a:endParaRPr lang="en-IN" dirty="0"/>
                        </a:p>
                      </a:txBody>
                      <a:tcPr/>
                    </a:tc>
                    <a:tc>
                      <a:txBody>
                        <a:bodyPr/>
                        <a:lstStyle/>
                        <a:p>
                          <a:pPr algn="ctr"/>
                          <a:r>
                            <a:rPr lang="en-IN" dirty="0"/>
                            <a:t>+/− 0.003</a:t>
                          </a:r>
                        </a:p>
                      </a:txBody>
                      <a:tcPr/>
                    </a:tc>
                    <a:extLst>
                      <a:ext uri="{0D108BD9-81ED-4DB2-BD59-A6C34878D82A}">
                        <a16:rowId xmlns:a16="http://schemas.microsoft.com/office/drawing/2014/main" val="2668437185"/>
                      </a:ext>
                    </a:extLst>
                  </a:tr>
                  <a:tr h="370840">
                    <a:tc>
                      <a:txBody>
                        <a:bodyPr/>
                        <a:lstStyle/>
                        <a:p>
                          <a:endParaRPr lang="en-US"/>
                        </a:p>
                      </a:txBody>
                      <a:tcPr>
                        <a:blipFill>
                          <a:blip r:embed="rId2"/>
                          <a:stretch>
                            <a:fillRect l="-381" t="-606557" r="-146095" b="-124590"/>
                          </a:stretch>
                        </a:blipFill>
                      </a:tcPr>
                    </a:tc>
                    <a:tc>
                      <a:txBody>
                        <a:bodyPr/>
                        <a:lstStyle/>
                        <a:p>
                          <a:pPr algn="ctr"/>
                          <a:r>
                            <a:rPr lang="en-US" dirty="0"/>
                            <a:t>0.816</a:t>
                          </a:r>
                          <a:endParaRPr lang="en-IN" dirty="0"/>
                        </a:p>
                      </a:txBody>
                      <a:tcPr/>
                    </a:tc>
                    <a:tc>
                      <a:txBody>
                        <a:bodyPr/>
                        <a:lstStyle/>
                        <a:p>
                          <a:pPr algn="ctr"/>
                          <a:r>
                            <a:rPr lang="en-IN" dirty="0"/>
                            <a:t>to 3 decimal places</a:t>
                          </a:r>
                        </a:p>
                      </a:txBody>
                      <a:tcPr/>
                    </a:tc>
                    <a:extLst>
                      <a:ext uri="{0D108BD9-81ED-4DB2-BD59-A6C34878D82A}">
                        <a16:rowId xmlns:a16="http://schemas.microsoft.com/office/drawing/2014/main" val="4157984738"/>
                      </a:ext>
                    </a:extLst>
                  </a:tr>
                  <a:tr h="370840">
                    <a:tc>
                      <a:txBody>
                        <a:bodyPr/>
                        <a:lstStyle/>
                        <a:p>
                          <a:pPr algn="ctr"/>
                          <a:r>
                            <a:rPr lang="en-IN" dirty="0"/>
                            <a:t>Linear regression line</a:t>
                          </a:r>
                        </a:p>
                      </a:txBody>
                      <a:tcPr/>
                    </a:tc>
                    <a:tc>
                      <a:txBody>
                        <a:bodyPr/>
                        <a:lstStyle/>
                        <a:p>
                          <a:endParaRPr lang="en-US"/>
                        </a:p>
                      </a:txBody>
                      <a:tcPr>
                        <a:blipFill>
                          <a:blip r:embed="rId2"/>
                          <a:stretch>
                            <a:fillRect l="-131750" t="-706557" r="-91750" b="-24590"/>
                          </a:stretch>
                        </a:blipFill>
                      </a:tcPr>
                    </a:tc>
                    <a:tc>
                      <a:txBody>
                        <a:bodyPr/>
                        <a:lstStyle/>
                        <a:p>
                          <a:pPr algn="ctr"/>
                          <a:r>
                            <a:rPr lang="en-IN" dirty="0"/>
                            <a:t>to 3 decimal places</a:t>
                          </a:r>
                        </a:p>
                      </a:txBody>
                      <a:tcPr/>
                    </a:tc>
                    <a:extLst>
                      <a:ext uri="{0D108BD9-81ED-4DB2-BD59-A6C34878D82A}">
                        <a16:rowId xmlns:a16="http://schemas.microsoft.com/office/drawing/2014/main" val="4101898381"/>
                      </a:ext>
                    </a:extLst>
                  </a:tr>
                </a:tbl>
              </a:graphicData>
            </a:graphic>
          </p:graphicFrame>
        </mc:Fallback>
      </mc:AlternateContent>
    </p:spTree>
    <p:extLst>
      <p:ext uri="{BB962C8B-B14F-4D97-AF65-F5344CB8AC3E}">
        <p14:creationId xmlns:p14="http://schemas.microsoft.com/office/powerpoint/2010/main" val="35829557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172736"/>
            <a:ext cx="8229600" cy="4572000"/>
          </a:xfrm>
        </p:spPr>
        <p:txBody>
          <a:bodyPr>
            <a:normAutofit/>
          </a:bodyPr>
          <a:lstStyle/>
          <a:p>
            <a:endParaRPr lang="en-US" dirty="0"/>
          </a:p>
          <a:p>
            <a:endParaRPr lang="en-US" dirty="0"/>
          </a:p>
          <a:p>
            <a:endParaRPr lang="en-US" dirty="0"/>
          </a:p>
          <a:p>
            <a:endParaRPr lang="en-US" dirty="0"/>
          </a:p>
          <a:p>
            <a:r>
              <a:rPr lang="en-US" dirty="0"/>
              <a:t> </a:t>
            </a:r>
          </a:p>
        </p:txBody>
      </p:sp>
      <p:pic>
        <p:nvPicPr>
          <p:cNvPr id="5" name="Picture 4">
            <a:extLst>
              <a:ext uri="{FF2B5EF4-FFF2-40B4-BE49-F238E27FC236}">
                <a16:creationId xmlns:a16="http://schemas.microsoft.com/office/drawing/2014/main" id="{03ECA669-63DF-C8C0-899E-18C3ED6C4E03}"/>
              </a:ext>
            </a:extLst>
          </p:cNvPr>
          <p:cNvPicPr>
            <a:picLocks noChangeAspect="1"/>
          </p:cNvPicPr>
          <p:nvPr/>
        </p:nvPicPr>
        <p:blipFill>
          <a:blip r:embed="rId2"/>
          <a:stretch>
            <a:fillRect/>
          </a:stretch>
        </p:blipFill>
        <p:spPr>
          <a:xfrm>
            <a:off x="1143000" y="1098375"/>
            <a:ext cx="6858000" cy="4720722"/>
          </a:xfrm>
          <a:prstGeom prst="rect">
            <a:avLst/>
          </a:prstGeom>
        </p:spPr>
      </p:pic>
    </p:spTree>
    <p:extLst>
      <p:ext uri="{BB962C8B-B14F-4D97-AF65-F5344CB8AC3E}">
        <p14:creationId xmlns:p14="http://schemas.microsoft.com/office/powerpoint/2010/main" val="3459717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Avoiding Some Correlation Pitfalls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a:xfrm>
            <a:off x="457200" y="1172736"/>
            <a:ext cx="8229600" cy="4572000"/>
          </a:xfrm>
        </p:spPr>
        <p:txBody>
          <a:bodyPr>
            <a:normAutofit/>
          </a:bodyPr>
          <a:lstStyle/>
          <a:p>
            <a:r>
              <a:rPr lang="en-US" dirty="0"/>
              <a:t>The Anscombe Quartet brings out an important data analytic principle. No matter what kind of numeric data is being analyzed, it is critically important to plot it before making any conclusions. For single variables, an analyst should at least be looking at histograms and box plots. When we begin to look for relationships in bivariate or multivariate data, creating scatterplots to display the relationship between the variables is more important than calculating summary measures of linear relationship, i.e., the correlation coefficient.</a:t>
            </a:r>
          </a:p>
        </p:txBody>
      </p:sp>
    </p:spTree>
    <p:extLst>
      <p:ext uri="{BB962C8B-B14F-4D97-AF65-F5344CB8AC3E}">
        <p14:creationId xmlns:p14="http://schemas.microsoft.com/office/powerpoint/2010/main" val="263361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Bivariate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lnSpcReduction="10000"/>
          </a:bodyPr>
          <a:lstStyle/>
          <a:p>
            <a:r>
              <a:rPr lang="en-US" b="1" i="1" dirty="0"/>
              <a:t>Birth Rate</a:t>
            </a:r>
            <a:r>
              <a:rPr lang="en-US" dirty="0"/>
              <a:t>: The number of live births per 1,000 individuals in a population during a given time period, typically expressed as an annual rate.</a:t>
            </a:r>
          </a:p>
          <a:p>
            <a:r>
              <a:rPr lang="en-US" b="1" i="1" dirty="0"/>
              <a:t>Population Density</a:t>
            </a:r>
            <a:r>
              <a:rPr lang="en-US" dirty="0"/>
              <a:t>: Typically measured by dividing the total population of an area by the land area (in square kilometers) of that country. This yields the number of individuals per square kilometer.</a:t>
            </a:r>
          </a:p>
          <a:p>
            <a:r>
              <a:rPr lang="en-US" b="1" i="1" dirty="0"/>
              <a:t>GDP per Capita</a:t>
            </a:r>
            <a:r>
              <a:rPr lang="en-US" dirty="0"/>
              <a:t>: Measure of a country’s economic output that accounts for its population. It is calculated by dividing the country’s gross domestic product (GDP) by its total population.</a:t>
            </a:r>
          </a:p>
        </p:txBody>
      </p:sp>
    </p:spTree>
    <p:extLst>
      <p:ext uri="{BB962C8B-B14F-4D97-AF65-F5344CB8AC3E}">
        <p14:creationId xmlns:p14="http://schemas.microsoft.com/office/powerpoint/2010/main" val="337757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B886-8636-4794-A8AA-23DA15A28B99}"/>
              </a:ext>
            </a:extLst>
          </p:cNvPr>
          <p:cNvSpPr>
            <a:spLocks noGrp="1"/>
          </p:cNvSpPr>
          <p:nvPr>
            <p:ph type="title"/>
          </p:nvPr>
        </p:nvSpPr>
        <p:spPr/>
        <p:txBody>
          <a:bodyPr/>
          <a:lstStyle/>
          <a:p>
            <a:r>
              <a:rPr lang="en-US" dirty="0"/>
              <a:t>Bivariate Data (cont.)</a:t>
            </a:r>
          </a:p>
        </p:txBody>
      </p:sp>
      <p:sp>
        <p:nvSpPr>
          <p:cNvPr id="3" name="Content Placeholder 2">
            <a:extLst>
              <a:ext uri="{FF2B5EF4-FFF2-40B4-BE49-F238E27FC236}">
                <a16:creationId xmlns:a16="http://schemas.microsoft.com/office/drawing/2014/main" id="{BB26ACF8-F534-4A63-B1A4-FF601AEB0D84}"/>
              </a:ext>
            </a:extLst>
          </p:cNvPr>
          <p:cNvSpPr>
            <a:spLocks noGrp="1"/>
          </p:cNvSpPr>
          <p:nvPr>
            <p:ph idx="1"/>
          </p:nvPr>
        </p:nvSpPr>
        <p:spPr/>
        <p:txBody>
          <a:bodyPr>
            <a:normAutofit/>
          </a:bodyPr>
          <a:lstStyle/>
          <a:p>
            <a:r>
              <a:rPr lang="en-US" dirty="0"/>
              <a:t>Higher values for GDP per capita generally correspond to greater access to goods and services, better healthcare, and higher levels of education.</a:t>
            </a:r>
          </a:p>
          <a:p>
            <a:r>
              <a:rPr lang="en-US" b="1" i="1" dirty="0"/>
              <a:t>Child Mortality</a:t>
            </a:r>
            <a:r>
              <a:rPr lang="en-US" dirty="0"/>
              <a:t>: Measure of the number of deaths of children under the age of five per 1,000 live births in a given population during a specific time period, usually a year.</a:t>
            </a:r>
          </a:p>
          <a:p>
            <a:r>
              <a:rPr lang="en-US" b="1" i="1" dirty="0"/>
              <a:t>Crime Index</a:t>
            </a:r>
            <a:r>
              <a:rPr lang="en-US" dirty="0"/>
              <a:t>: Crime rate per 1,000 population for all crimes in a country.</a:t>
            </a:r>
          </a:p>
        </p:txBody>
      </p:sp>
    </p:spTree>
    <p:extLst>
      <p:ext uri="{BB962C8B-B14F-4D97-AF65-F5344CB8AC3E}">
        <p14:creationId xmlns:p14="http://schemas.microsoft.com/office/powerpoint/2010/main" val="24056572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4377</Words>
  <Application>Microsoft Office PowerPoint</Application>
  <PresentationFormat>On-screen Show (4:3)</PresentationFormat>
  <Paragraphs>465</Paragraphs>
  <Slides>77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2" baseType="lpstr">
      <vt:lpstr>Arial</vt:lpstr>
      <vt:lpstr>Calibri</vt:lpstr>
      <vt:lpstr>Cambria Math</vt:lpstr>
      <vt:lpstr>Office Theme</vt:lpstr>
      <vt:lpstr>Equation</vt:lpstr>
      <vt:lpstr>Section 5.1</vt:lpstr>
      <vt:lpstr>Scatterplots and Correlation</vt:lpstr>
      <vt:lpstr>Bivariate Data</vt:lpstr>
      <vt:lpstr>Definition: Bivariate Data </vt:lpstr>
      <vt:lpstr>Bivariate Data (cont.)</vt:lpstr>
      <vt:lpstr>Bivariate Data (cont.)</vt:lpstr>
      <vt:lpstr>Bivariate Data (cont.)</vt:lpstr>
      <vt:lpstr>Bivariate Data (cont.)</vt:lpstr>
      <vt:lpstr>Bivariate Data (cont.)</vt:lpstr>
      <vt:lpstr>Bivariate Data (cont.)</vt:lpstr>
      <vt:lpstr>Bivariate Data (cont.)</vt:lpstr>
      <vt:lpstr>Bivariate Data (cont.)</vt:lpstr>
      <vt:lpstr>Bivariate Data (cont.)</vt:lpstr>
      <vt:lpstr>Bivariate Data (cont.)</vt:lpstr>
      <vt:lpstr>Looking for Patterns in the Data</vt:lpstr>
      <vt:lpstr>Definition: Scatterplot </vt:lpstr>
      <vt:lpstr>Looking for Patterns in the Data (cont.)</vt:lpstr>
      <vt:lpstr>Looking for Patterns in the Data (cont.)</vt:lpstr>
      <vt:lpstr>Definition: Inverse Relationships </vt:lpstr>
      <vt:lpstr>Looking for Patterns in the Data (cont.)</vt:lpstr>
      <vt:lpstr>Looking for Patterns in the Data (cont.)</vt:lpstr>
      <vt:lpstr>Looking for Patterns in the Data (cont.)</vt:lpstr>
      <vt:lpstr>Looking for Patterns in the Data (cont.)</vt:lpstr>
      <vt:lpstr>Looking for Patterns in the Data (cont.)</vt:lpstr>
      <vt:lpstr>Looking for Patterns in the Data (cont.)</vt:lpstr>
      <vt:lpstr>Looking for Patterns in the Data (cont.)</vt:lpstr>
      <vt:lpstr>Looking for Patterns in the Data (cont.)</vt:lpstr>
      <vt:lpstr>Looking for Patterns in the Data (cont.)</vt:lpstr>
      <vt:lpstr>Looking for Patterns in the Data (cont.)</vt:lpstr>
      <vt:lpstr>Looking for Patterns in the Data (cont.)</vt:lpstr>
      <vt:lpstr>Looking for Patterns in the Data (cont.)</vt:lpstr>
      <vt:lpstr>Looking for Patterns in the Data (cont.)</vt:lpstr>
      <vt:lpstr>Looking for Patterns in the Data (cont.)</vt:lpstr>
      <vt:lpstr>Looking for Patterns in the Data (cont.)</vt:lpstr>
      <vt:lpstr>Looking for Patterns in the Data (cont.)</vt:lpstr>
      <vt:lpstr>Measuring the Degree of Linear Relationship</vt:lpstr>
      <vt:lpstr>Note</vt:lpstr>
      <vt:lpstr>Formula: Correlation Coefficient </vt:lpstr>
      <vt:lpstr>Note</vt:lpstr>
      <vt:lpstr>Measuring the Degree of Linear Relationship (cont.)</vt:lpstr>
      <vt:lpstr>Measuring the Degree of Linear Relationship (cont.)</vt:lpstr>
      <vt:lpstr>Measuring the Degree of Linear Relationship (cont.)</vt:lpstr>
      <vt:lpstr>Measuring the Degree of Linear Relationship (cont.)</vt:lpstr>
      <vt:lpstr>Measuring the Degree of Linear Relationship (cont.)</vt:lpstr>
      <vt:lpstr>Measuring the Degree of Linear Relationship (cont.)</vt:lpstr>
      <vt:lpstr>Measuring the Degree of Linear Relationship (cont.)</vt:lpstr>
      <vt:lpstr>Measuring the Degree of Linear Relationship (cont.)</vt:lpstr>
      <vt:lpstr>Measuring the Degree of Linear Relationship (cont.)</vt:lpstr>
      <vt:lpstr>Measuring the Degree of Linear Relationship (cont.)</vt:lpstr>
      <vt:lpstr>Measuring the Degree of Linear Relationship (cont.)</vt:lpstr>
      <vt:lpstr>Properties: Properties of the Correlation Coefficient</vt:lpstr>
      <vt:lpstr>Properties: Properties of the Correlation Coefficient (cont.)</vt:lpstr>
      <vt:lpstr>Properties: Properties of the Correlation Coefficient (cont.)</vt:lpstr>
      <vt:lpstr>Avoiding Some Correlation Pitfalls</vt:lpstr>
      <vt:lpstr>Avoiding Some Correlation Pitfalls (cont.)</vt:lpstr>
      <vt:lpstr>Avoiding Some Correlation Pitfalls (cont.)</vt:lpstr>
      <vt:lpstr>Definition: Common Response </vt:lpstr>
      <vt:lpstr>Avoiding Some Correlation Pitfalls (cont.)</vt:lpstr>
      <vt:lpstr>Avoiding Some Correlation Pitfalls (cont.)</vt:lpstr>
      <vt:lpstr>Avoiding Some Correlation Pitfalls (cont.)</vt:lpstr>
      <vt:lpstr>Avoiding Some Correlation Pitfalls (cont.)</vt:lpstr>
      <vt:lpstr>Definition: Quadratic Relationship </vt:lpstr>
      <vt:lpstr>Avoiding Some Correlation Pitfalls (cont.)</vt:lpstr>
      <vt:lpstr>Avoiding Some Correlation Pitfalls (cont.)</vt:lpstr>
      <vt:lpstr>Avoiding Some Correlation Pitfalls (cont.)</vt:lpstr>
      <vt:lpstr>Note</vt:lpstr>
      <vt:lpstr>Avoiding Some Correlation Pitfalls (cont.)</vt:lpstr>
      <vt:lpstr>Avoiding Some Correlation Pitfalls (cont.)</vt:lpstr>
      <vt:lpstr>Avoiding Some Correlation Pitfalls (cont.)</vt:lpstr>
      <vt:lpstr>Avoiding Some Correlation Pitfalls (cont.)</vt:lpstr>
      <vt:lpstr>Avoiding Some Correlation Pitfalls (cont.)</vt:lpstr>
      <vt:lpstr>Avoiding Some Correlation Pitfalls (cont.)</vt:lpstr>
      <vt:lpstr>Avoiding Some Correlation Pitfalls (cont.)</vt:lpstr>
      <vt:lpstr>Avoiding Some Correlation Pitfalls (cont.)</vt:lpstr>
      <vt:lpstr>Avoiding Some Correlation Pitfalls (cont.)</vt:lpstr>
      <vt:lpstr>Avoiding Some Correlation Pitfalls (cont.)</vt:lpstr>
      <vt:lpstr>Avoiding Some Correlation Pitfalls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Casey Luquet</cp:lastModifiedBy>
  <cp:revision>141</cp:revision>
  <dcterms:created xsi:type="dcterms:W3CDTF">2013-04-26T14:43:13Z</dcterms:created>
  <dcterms:modified xsi:type="dcterms:W3CDTF">2024-05-10T14:12:05Z</dcterms:modified>
</cp:coreProperties>
</file>