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92" r:id="rId3"/>
    <p:sldId id="286" r:id="rId4"/>
    <p:sldId id="291" r:id="rId5"/>
    <p:sldId id="293" r:id="rId6"/>
    <p:sldId id="287" r:id="rId7"/>
    <p:sldId id="288" r:id="rId8"/>
    <p:sldId id="294" r:id="rId9"/>
    <p:sldId id="289" r:id="rId10"/>
    <p:sldId id="290" r:id="rId11"/>
    <p:sldId id="295" r:id="rId12"/>
    <p:sldId id="296" r:id="rId13"/>
  </p:sldIdLst>
  <p:sldSz cx="9144000" cy="6858000" type="screen4x3"/>
  <p:notesSz cx="6858000" cy="9144000"/>
  <p:embeddedFontLst>
    <p:embeddedFont>
      <p:font typeface="Cambria Math" panose="02040503050406030204" pitchFamily="18" charset="0"/>
      <p:regular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00"/>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6" d="100"/>
          <a:sy n="86" d="100"/>
        </p:scale>
        <p:origin x="1716"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5/7/2024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7.wmf"/><Relationship Id="rId5" Type="http://schemas.openxmlformats.org/officeDocument/2006/relationships/oleObject" Target="../embeddings/oleObject4.bin"/><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Proportions and Percentages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4.6.2: Determining a Batting Average (cont.)</a:t>
            </a:r>
          </a:p>
        </p:txBody>
      </p:sp>
      <p:sp>
        <p:nvSpPr>
          <p:cNvPr id="3" name="Content Placeholder 2"/>
          <p:cNvSpPr>
            <a:spLocks noGrp="1"/>
          </p:cNvSpPr>
          <p:nvPr>
            <p:ph idx="1"/>
          </p:nvPr>
        </p:nvSpPr>
        <p:spPr>
          <a:xfrm>
            <a:off x="457200" y="1280160"/>
            <a:ext cx="8305800" cy="4572000"/>
          </a:xfrm>
        </p:spPr>
        <p:txBody>
          <a:bodyPr>
            <a:noAutofit/>
          </a:bodyPr>
          <a:lstStyle/>
          <a:p>
            <a:r>
              <a:rPr lang="en-US" i="1" dirty="0"/>
              <a:t>N</a:t>
            </a:r>
            <a:r>
              <a:rPr lang="en-US" dirty="0"/>
              <a:t> = Plate appearances </a:t>
            </a:r>
            <a:r>
              <a:rPr lang="en-US" dirty="0">
                <a:latin typeface="Symbol" pitchFamily="98" charset="2"/>
              </a:rPr>
              <a:t>-</a:t>
            </a:r>
            <a:r>
              <a:rPr lang="en-US" dirty="0"/>
              <a:t> Walks </a:t>
            </a:r>
            <a:r>
              <a:rPr lang="en-US" dirty="0">
                <a:latin typeface="Symbol" pitchFamily="98" charset="2"/>
              </a:rPr>
              <a:t>- </a:t>
            </a:r>
            <a:r>
              <a:rPr lang="en-US" dirty="0"/>
              <a:t>Sacrifice Hits</a:t>
            </a:r>
          </a:p>
          <a:p>
            <a:r>
              <a:rPr lang="en-US" dirty="0"/>
              <a:t>    = 216 </a:t>
            </a:r>
            <a:r>
              <a:rPr lang="en-US" dirty="0">
                <a:latin typeface="Symbol" pitchFamily="98" charset="2"/>
              </a:rPr>
              <a:t>- </a:t>
            </a:r>
            <a:r>
              <a:rPr lang="en-US" dirty="0"/>
              <a:t>24 </a:t>
            </a:r>
            <a:r>
              <a:rPr lang="en-US" dirty="0">
                <a:latin typeface="Symbol" pitchFamily="98" charset="2"/>
              </a:rPr>
              <a:t>-</a:t>
            </a:r>
            <a:r>
              <a:rPr lang="en-US" dirty="0"/>
              <a:t>7 = 185 at bats.</a:t>
            </a:r>
          </a:p>
          <a:p>
            <a:r>
              <a:rPr lang="en-US" dirty="0"/>
              <a:t>The proportion of times you got a hit (excluding walks and sacrifice hits) is</a:t>
            </a:r>
          </a:p>
          <a:p>
            <a:endParaRPr lang="en-US" dirty="0"/>
          </a:p>
          <a:p>
            <a:endParaRPr lang="en-US" dirty="0"/>
          </a:p>
          <a:p>
            <a:r>
              <a:rPr lang="en-US" dirty="0"/>
              <a:t>Hence your batting average is 0.346.</a:t>
            </a:r>
          </a:p>
        </p:txBody>
      </p:sp>
      <p:graphicFrame>
        <p:nvGraphicFramePr>
          <p:cNvPr id="20482" name="Object 2"/>
          <p:cNvGraphicFramePr>
            <a:graphicFrameLocks noChangeAspect="1"/>
          </p:cNvGraphicFramePr>
          <p:nvPr>
            <p:extLst>
              <p:ext uri="{D42A27DB-BD31-4B8C-83A1-F6EECF244321}">
                <p14:modId xmlns:p14="http://schemas.microsoft.com/office/powerpoint/2010/main" val="296668610"/>
              </p:ext>
            </p:extLst>
          </p:nvPr>
        </p:nvGraphicFramePr>
        <p:xfrm>
          <a:off x="2667000" y="3352800"/>
          <a:ext cx="2336800" cy="838200"/>
        </p:xfrm>
        <a:graphic>
          <a:graphicData uri="http://schemas.openxmlformats.org/presentationml/2006/ole">
            <mc:AlternateContent xmlns:mc="http://schemas.openxmlformats.org/markup-compatibility/2006">
              <mc:Choice xmlns:v="urn:schemas-microsoft-com:vml" Requires="v">
                <p:oleObj name="Equation" r:id="rId2" imgW="2336760" imgH="838080" progId="Equation.DSMT4">
                  <p:embed/>
                </p:oleObj>
              </mc:Choice>
              <mc:Fallback>
                <p:oleObj name="Equation" r:id="rId2" imgW="233676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3352800"/>
                        <a:ext cx="233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4.6.2: Determining a Batting Average (cont.)</a:t>
            </a:r>
          </a:p>
        </p:txBody>
      </p:sp>
      <p:sp>
        <p:nvSpPr>
          <p:cNvPr id="3" name="Content Placeholder 2"/>
          <p:cNvSpPr>
            <a:spLocks noGrp="1"/>
          </p:cNvSpPr>
          <p:nvPr>
            <p:ph idx="1"/>
          </p:nvPr>
        </p:nvSpPr>
        <p:spPr/>
        <p:txBody>
          <a:bodyPr>
            <a:normAutofit/>
          </a:bodyPr>
          <a:lstStyle/>
          <a:p>
            <a:r>
              <a:rPr lang="en-US" dirty="0"/>
              <a:t>For the softball example, you would not convert 0.346 to a percentage because batting averages are always reported as a proportion. In Major League Baseball (MLB) statistics, the zero in front of the decimal point is usually omitted in batting averages. So, if you were in MLB your batting average would be reported as .346.</a:t>
            </a:r>
          </a:p>
          <a:p>
            <a:r>
              <a:rPr lang="en-US" dirty="0"/>
              <a:t>This chapter has been devoted to summarizing data. Yet with the exception of the mode, none of the summary methods discussed should be applied to nominal data. </a:t>
            </a:r>
          </a:p>
        </p:txBody>
      </p:sp>
    </p:spTree>
    <p:extLst>
      <p:ext uri="{BB962C8B-B14F-4D97-AF65-F5344CB8AC3E}">
        <p14:creationId xmlns:p14="http://schemas.microsoft.com/office/powerpoint/2010/main" val="2656657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4.6.2: Determining a Batting Average (cont.)</a:t>
            </a:r>
          </a:p>
        </p:txBody>
      </p:sp>
      <p:sp>
        <p:nvSpPr>
          <p:cNvPr id="3" name="Content Placeholder 2"/>
          <p:cNvSpPr>
            <a:spLocks noGrp="1"/>
          </p:cNvSpPr>
          <p:nvPr>
            <p:ph idx="1"/>
          </p:nvPr>
        </p:nvSpPr>
        <p:spPr/>
        <p:txBody>
          <a:bodyPr>
            <a:normAutofit/>
          </a:bodyPr>
          <a:lstStyle/>
          <a:p>
            <a:r>
              <a:rPr lang="en-US" dirty="0"/>
              <a:t>Using proportions is one of the few summary methods available for analyzing qualitative data.</a:t>
            </a:r>
          </a:p>
        </p:txBody>
      </p:sp>
    </p:spTree>
    <p:extLst>
      <p:ext uri="{BB962C8B-B14F-4D97-AF65-F5344CB8AC3E}">
        <p14:creationId xmlns:p14="http://schemas.microsoft.com/office/powerpoint/2010/main" val="1502387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Proportions</a:t>
            </a:r>
          </a:p>
        </p:txBody>
      </p:sp>
      <p:sp>
        <p:nvSpPr>
          <p:cNvPr id="3" name="Content Placeholder 2"/>
          <p:cNvSpPr>
            <a:spLocks noGrp="1"/>
          </p:cNvSpPr>
          <p:nvPr>
            <p:ph idx="1"/>
          </p:nvPr>
        </p:nvSpPr>
        <p:spPr/>
        <p:txBody>
          <a:bodyPr/>
          <a:lstStyle/>
          <a:p>
            <a:r>
              <a:rPr lang="en-US" dirty="0"/>
              <a:t>A </a:t>
            </a:r>
            <a:r>
              <a:rPr lang="en-US" b="1" dirty="0"/>
              <a:t>proportion</a:t>
            </a:r>
            <a:r>
              <a:rPr lang="en-US" dirty="0"/>
              <a:t> is one of the more common summary measures especially for qualitative data. A proportion can be expressed as a fraction or a percentage.</a:t>
            </a:r>
          </a:p>
        </p:txBody>
      </p:sp>
    </p:spTree>
    <p:extLst>
      <p:ext uri="{BB962C8B-B14F-4D97-AF65-F5344CB8AC3E}">
        <p14:creationId xmlns:p14="http://schemas.microsoft.com/office/powerpoint/2010/main" val="983864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Proportion </a:t>
            </a:r>
          </a:p>
        </p:txBody>
      </p:sp>
      <p:sp>
        <p:nvSpPr>
          <p:cNvPr id="4"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proportion</a:t>
            </a:r>
            <a:r>
              <a:rPr lang="en-US" dirty="0">
                <a:solidFill>
                  <a:srgbClr val="000000"/>
                </a:solidFill>
              </a:rPr>
              <a:t> measures the fraction of a group that possesses some characteristic.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Proportions (cont.)</a:t>
            </a:r>
          </a:p>
        </p:txBody>
      </p:sp>
      <p:sp>
        <p:nvSpPr>
          <p:cNvPr id="3" name="Content Placeholder 2"/>
          <p:cNvSpPr>
            <a:spLocks noGrp="1"/>
          </p:cNvSpPr>
          <p:nvPr>
            <p:ph idx="1"/>
          </p:nvPr>
        </p:nvSpPr>
        <p:spPr>
          <a:xfrm>
            <a:off x="436756" y="1099139"/>
            <a:ext cx="8229600" cy="4572000"/>
          </a:xfrm>
        </p:spPr>
        <p:txBody>
          <a:bodyPr>
            <a:normAutofit/>
          </a:bodyPr>
          <a:lstStyle/>
          <a:p>
            <a:r>
              <a:rPr lang="en-US" dirty="0"/>
              <a:t>To calculate a proportion, simply count the number in the group that possess the characteristic of interest and divide the count by the number in the group. Let</a:t>
            </a:r>
          </a:p>
        </p:txBody>
      </p:sp>
      <p:graphicFrame>
        <p:nvGraphicFramePr>
          <p:cNvPr id="5" name="Object 2"/>
          <p:cNvGraphicFramePr>
            <a:graphicFrameLocks noChangeAspect="1"/>
          </p:cNvGraphicFramePr>
          <p:nvPr>
            <p:extLst>
              <p:ext uri="{D42A27DB-BD31-4B8C-83A1-F6EECF244321}">
                <p14:modId xmlns:p14="http://schemas.microsoft.com/office/powerpoint/2010/main" val="3191242406"/>
              </p:ext>
            </p:extLst>
          </p:nvPr>
        </p:nvGraphicFramePr>
        <p:xfrm>
          <a:off x="1155700" y="2634661"/>
          <a:ext cx="6832600" cy="3124200"/>
        </p:xfrm>
        <a:graphic>
          <a:graphicData uri="http://schemas.openxmlformats.org/presentationml/2006/ole">
            <mc:AlternateContent xmlns:mc="http://schemas.openxmlformats.org/markup-compatibility/2006">
              <mc:Choice xmlns:v="urn:schemas-microsoft-com:vml" Requires="v">
                <p:oleObj name="Equation" r:id="rId2" imgW="6832440" imgH="3124080" progId="Equation.DSMT4">
                  <p:embed/>
                </p:oleObj>
              </mc:Choice>
              <mc:Fallback>
                <p:oleObj name="Equation" r:id="rId2" imgW="6832440" imgH="3124080" progId="Equation.DSMT4">
                  <p:embed/>
                  <p:pic>
                    <p:nvPicPr>
                      <p:cNvPr id="0" name=""/>
                      <p:cNvPicPr>
                        <a:picLocks noChangeAspect="1" noChangeArrowheads="1"/>
                      </p:cNvPicPr>
                      <p:nvPr/>
                    </p:nvPicPr>
                    <p:blipFill>
                      <a:blip r:embed="rId3"/>
                      <a:srcRect/>
                      <a:stretch>
                        <a:fillRect/>
                      </a:stretch>
                    </p:blipFill>
                    <p:spPr bwMode="auto">
                      <a:xfrm>
                        <a:off x="1155700" y="2634661"/>
                        <a:ext cx="6832600" cy="3124200"/>
                      </a:xfrm>
                      <a:prstGeom prst="rect">
                        <a:avLst/>
                      </a:prstGeom>
                      <a:noFill/>
                      <a:ln>
                        <a:noFill/>
                      </a:ln>
                      <a:effectLst/>
                    </p:spPr>
                  </p:pic>
                </p:oleObj>
              </mc:Fallback>
            </mc:AlternateContent>
          </a:graphicData>
        </a:graphic>
      </p:graphicFrame>
    </p:spTree>
    <p:extLst>
      <p:ext uri="{BB962C8B-B14F-4D97-AF65-F5344CB8AC3E}">
        <p14:creationId xmlns:p14="http://schemas.microsoft.com/office/powerpoint/2010/main" val="2804222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Proportions (cont.)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The symbol </a:t>
                </a: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𝑝</m:t>
                        </m:r>
                      </m:e>
                    </m:acc>
                  </m:oMath>
                </a14:m>
                <a:r>
                  <a:rPr lang="en-US" dirty="0"/>
                  <a:t> is pronounced “</a:t>
                </a:r>
                <a14:m>
                  <m:oMath xmlns:m="http://schemas.openxmlformats.org/officeDocument/2006/math">
                    <m:r>
                      <a:rPr lang="en-US" i="1" dirty="0" smtClean="0">
                        <a:latin typeface="Cambria Math" panose="02040503050406030204" pitchFamily="18" charset="0"/>
                      </a:rPr>
                      <m:t>𝑝</m:t>
                    </m:r>
                  </m:oMath>
                </a14:m>
                <a:r>
                  <a:rPr lang="en-US" dirty="0"/>
                  <a:t>-hat”.</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1301318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4.6.1: Determining the Proportion of</a:t>
            </a:r>
            <a:br>
              <a:rPr lang="en-US" dirty="0"/>
            </a:br>
            <a:r>
              <a:rPr lang="en-US" dirty="0"/>
              <a:t>Left-Handed Students</a:t>
            </a:r>
          </a:p>
        </p:txBody>
      </p:sp>
      <p:sp>
        <p:nvSpPr>
          <p:cNvPr id="3" name="Content Placeholder 2"/>
          <p:cNvSpPr>
            <a:spLocks noGrp="1"/>
          </p:cNvSpPr>
          <p:nvPr>
            <p:ph idx="1"/>
          </p:nvPr>
        </p:nvSpPr>
        <p:spPr/>
        <p:txBody>
          <a:bodyPr/>
          <a:lstStyle/>
          <a:p>
            <a:r>
              <a:rPr lang="en-US" dirty="0"/>
              <a:t>Suppose your statistics class is composed of 48 students of which 4 are left-handed. What proportion of the class is left-handed? </a:t>
            </a:r>
          </a:p>
          <a:p>
            <a:r>
              <a:rPr lang="en-US" dirty="0"/>
              <a:t>There are 48 pieces of data in the class. Think of the data as composed of 0s and 1s. Any left-handed person will be a 1, and any right-handed person will be a 0. In our data set, there are four 1s and forty-four 0s. </a:t>
            </a:r>
          </a:p>
          <a:p>
            <a:endParaRPr lang="en-US" dirty="0"/>
          </a:p>
          <a:p>
            <a:endParaRPr lang="en-US" dirty="0"/>
          </a:p>
        </p:txBody>
      </p:sp>
      <p:graphicFrame>
        <p:nvGraphicFramePr>
          <p:cNvPr id="18434" name="Object 2"/>
          <p:cNvGraphicFramePr>
            <a:graphicFrameLocks noChangeAspect="1"/>
          </p:cNvGraphicFramePr>
          <p:nvPr>
            <p:extLst>
              <p:ext uri="{D42A27DB-BD31-4B8C-83A1-F6EECF244321}">
                <p14:modId xmlns:p14="http://schemas.microsoft.com/office/powerpoint/2010/main" val="2953760410"/>
              </p:ext>
            </p:extLst>
          </p:nvPr>
        </p:nvGraphicFramePr>
        <p:xfrm>
          <a:off x="1295400" y="4419600"/>
          <a:ext cx="6045200" cy="850900"/>
        </p:xfrm>
        <a:graphic>
          <a:graphicData uri="http://schemas.openxmlformats.org/presentationml/2006/ole">
            <mc:AlternateContent xmlns:mc="http://schemas.openxmlformats.org/markup-compatibility/2006">
              <mc:Choice xmlns:v="urn:schemas-microsoft-com:vml" Requires="v">
                <p:oleObj name="Equation" r:id="rId2" imgW="6045120" imgH="850680" progId="Equation.DSMT4">
                  <p:embed/>
                </p:oleObj>
              </mc:Choice>
              <mc:Fallback>
                <p:oleObj name="Equation" r:id="rId2" imgW="6045120" imgH="850680" progId="Equation.DSMT4">
                  <p:embed/>
                  <p:pic>
                    <p:nvPicPr>
                      <p:cNvPr id="0" name="Picture 2"/>
                      <p:cNvPicPr>
                        <a:picLocks noChangeAspect="1" noChangeArrowheads="1"/>
                      </p:cNvPicPr>
                      <p:nvPr/>
                    </p:nvPicPr>
                    <p:blipFill>
                      <a:blip r:embed="rId3"/>
                      <a:srcRect/>
                      <a:stretch>
                        <a:fillRect/>
                      </a:stretch>
                    </p:blipFill>
                    <p:spPr bwMode="auto">
                      <a:xfrm>
                        <a:off x="1295400" y="4419600"/>
                        <a:ext cx="6045200" cy="850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4.6.1: Determining the Proportion of</a:t>
            </a:r>
            <a:br>
              <a:rPr lang="en-US" dirty="0"/>
            </a:br>
            <a:r>
              <a:rPr lang="en-US" dirty="0"/>
              <a:t>Left-Handed Students (cont.)</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lnSpcReduction="10000"/>
              </a:bodyPr>
              <a:lstStyle/>
              <a:p>
                <a:r>
                  <a:rPr lang="en-US" dirty="0"/>
                  <a:t>	then</a:t>
                </a:r>
              </a:p>
              <a:p>
                <a:r>
                  <a:rPr lang="en-US" dirty="0"/>
                  <a:t>In the notation we used earlier, </a:t>
                </a:r>
                <a14:m>
                  <m:oMath xmlns:m="http://schemas.openxmlformats.org/officeDocument/2006/math">
                    <m:r>
                      <a:rPr lang="en-US" i="1" dirty="0" smtClean="0">
                        <a:latin typeface="Cambria Math" panose="02040503050406030204" pitchFamily="18" charset="0"/>
                      </a:rPr>
                      <m:t>𝑋</m:t>
                    </m:r>
                  </m:oMath>
                </a14:m>
                <a:r>
                  <a:rPr lang="en-US" dirty="0"/>
                  <a:t> equals the number that possess the characteristic.</a:t>
                </a:r>
              </a:p>
              <a:p>
                <a:r>
                  <a:rPr lang="en-US" dirty="0"/>
                  <a:t>Therefore,</a:t>
                </a:r>
              </a:p>
              <a:p>
                <a:endParaRPr lang="en-US" dirty="0"/>
              </a:p>
              <a:p>
                <a:endParaRPr lang="en-US" dirty="0"/>
              </a:p>
              <a:p>
                <a:endParaRPr lang="en-US" dirty="0"/>
              </a:p>
              <a:p>
                <a:endParaRPr lang="en-US" dirty="0"/>
              </a:p>
              <a:p>
                <a:r>
                  <a:rPr lang="en-US" dirty="0"/>
                  <a:t>Then </a:t>
                </a:r>
                <a:r>
                  <a:rPr lang="en-US" dirty="0">
                    <a:solidFill>
                      <a:srgbClr val="FF0000"/>
                    </a:solidFill>
                  </a:rPr>
                  <a:t>0.083</a:t>
                </a:r>
                <a:r>
                  <a:rPr lang="en-US" dirty="0"/>
                  <a:t> is the proportion of people in the class that are left-handed.</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2133" r="-1037" b="-2933"/>
                </a:stretch>
              </a:blipFill>
            </p:spPr>
            <p:txBody>
              <a:bodyPr/>
              <a:lstStyle/>
              <a:p>
                <a:r>
                  <a:rPr lang="en-IN">
                    <a:noFill/>
                  </a:rPr>
                  <a:t> </a:t>
                </a:r>
              </a:p>
            </p:txBody>
          </p:sp>
        </mc:Fallback>
      </mc:AlternateContent>
      <p:graphicFrame>
        <p:nvGraphicFramePr>
          <p:cNvPr id="19458" name="Object 2"/>
          <p:cNvGraphicFramePr>
            <a:graphicFrameLocks noChangeAspect="1"/>
          </p:cNvGraphicFramePr>
          <p:nvPr>
            <p:extLst>
              <p:ext uri="{D42A27DB-BD31-4B8C-83A1-F6EECF244321}">
                <p14:modId xmlns:p14="http://schemas.microsoft.com/office/powerpoint/2010/main" val="2284156359"/>
              </p:ext>
            </p:extLst>
          </p:nvPr>
        </p:nvGraphicFramePr>
        <p:xfrm>
          <a:off x="2247900" y="1301750"/>
          <a:ext cx="5181600" cy="508000"/>
        </p:xfrm>
        <a:graphic>
          <a:graphicData uri="http://schemas.openxmlformats.org/presentationml/2006/ole">
            <mc:AlternateContent xmlns:mc="http://schemas.openxmlformats.org/markup-compatibility/2006">
              <mc:Choice xmlns:v="urn:schemas-microsoft-com:vml" Requires="v">
                <p:oleObj name="Equation" r:id="rId3" imgW="5181480" imgH="507960" progId="Equation.DSMT4">
                  <p:embed/>
                </p:oleObj>
              </mc:Choice>
              <mc:Fallback>
                <p:oleObj name="Equation" r:id="rId3" imgW="5181480" imgH="507960" progId="Equation.DSMT4">
                  <p:embed/>
                  <p:pic>
                    <p:nvPicPr>
                      <p:cNvPr id="0" name="Picture 2"/>
                      <p:cNvPicPr>
                        <a:picLocks noChangeAspect="1" noChangeArrowheads="1"/>
                      </p:cNvPicPr>
                      <p:nvPr/>
                    </p:nvPicPr>
                    <p:blipFill>
                      <a:blip r:embed="rId4"/>
                      <a:srcRect/>
                      <a:stretch>
                        <a:fillRect/>
                      </a:stretch>
                    </p:blipFill>
                    <p:spPr bwMode="auto">
                      <a:xfrm>
                        <a:off x="2247900" y="1301750"/>
                        <a:ext cx="51816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9" name="Object 3"/>
          <p:cNvGraphicFramePr>
            <a:graphicFrameLocks noChangeAspect="1"/>
          </p:cNvGraphicFramePr>
          <p:nvPr>
            <p:extLst>
              <p:ext uri="{D42A27DB-BD31-4B8C-83A1-F6EECF244321}">
                <p14:modId xmlns:p14="http://schemas.microsoft.com/office/powerpoint/2010/main" val="2487250589"/>
              </p:ext>
            </p:extLst>
          </p:nvPr>
        </p:nvGraphicFramePr>
        <p:xfrm>
          <a:off x="3238500" y="3060700"/>
          <a:ext cx="2578100" cy="520700"/>
        </p:xfrm>
        <a:graphic>
          <a:graphicData uri="http://schemas.openxmlformats.org/presentationml/2006/ole">
            <mc:AlternateContent xmlns:mc="http://schemas.openxmlformats.org/markup-compatibility/2006">
              <mc:Choice xmlns:v="urn:schemas-microsoft-com:vml" Requires="v">
                <p:oleObj name="Equation" r:id="rId5" imgW="2577960" imgH="520560" progId="Equation.DSMT4">
                  <p:embed/>
                </p:oleObj>
              </mc:Choice>
              <mc:Fallback>
                <p:oleObj name="Equation" r:id="rId5" imgW="2577960" imgH="520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8500" y="3060700"/>
                        <a:ext cx="25781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extLst>
              <p:ext uri="{D42A27DB-BD31-4B8C-83A1-F6EECF244321}">
                <p14:modId xmlns:p14="http://schemas.microsoft.com/office/powerpoint/2010/main" val="1123942476"/>
              </p:ext>
            </p:extLst>
          </p:nvPr>
        </p:nvGraphicFramePr>
        <p:xfrm>
          <a:off x="3124200" y="3810000"/>
          <a:ext cx="2806700" cy="838200"/>
        </p:xfrm>
        <a:graphic>
          <a:graphicData uri="http://schemas.openxmlformats.org/presentationml/2006/ole">
            <mc:AlternateContent xmlns:mc="http://schemas.openxmlformats.org/markup-compatibility/2006">
              <mc:Choice xmlns:v="urn:schemas-microsoft-com:vml" Requires="v">
                <p:oleObj name="Equation" r:id="rId7" imgW="2806560" imgH="838080" progId="Equation.DSMT4">
                  <p:embed/>
                </p:oleObj>
              </mc:Choice>
              <mc:Fallback>
                <p:oleObj name="Equation" r:id="rId7" imgW="28065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3810000"/>
                        <a:ext cx="280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Proportions (cont.)</a:t>
            </a:r>
          </a:p>
        </p:txBody>
      </p:sp>
      <p:sp>
        <p:nvSpPr>
          <p:cNvPr id="3" name="Content Placeholder 2"/>
          <p:cNvSpPr>
            <a:spLocks noGrp="1"/>
          </p:cNvSpPr>
          <p:nvPr>
            <p:ph idx="1"/>
          </p:nvPr>
        </p:nvSpPr>
        <p:spPr/>
        <p:txBody>
          <a:bodyPr>
            <a:normAutofit/>
          </a:bodyPr>
          <a:lstStyle/>
          <a:p>
            <a:r>
              <a:rPr lang="en-US" dirty="0"/>
              <a:t>In the previous example, the proportion of people in the class who are left-handed could have been reported as a percentage. Instead of saying that 0.083 is the proportion of people in the class that are left-handed, it could be stated that 8.3% of people in the class are left-handed.</a:t>
            </a:r>
          </a:p>
        </p:txBody>
      </p:sp>
    </p:spTree>
    <p:extLst>
      <p:ext uri="{BB962C8B-B14F-4D97-AF65-F5344CB8AC3E}">
        <p14:creationId xmlns:p14="http://schemas.microsoft.com/office/powerpoint/2010/main" val="50955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4.6.2: Determining a Batting Average</a:t>
            </a:r>
          </a:p>
        </p:txBody>
      </p:sp>
      <p:sp>
        <p:nvSpPr>
          <p:cNvPr id="3" name="Content Placeholder 2"/>
          <p:cNvSpPr>
            <a:spLocks noGrp="1"/>
          </p:cNvSpPr>
          <p:nvPr>
            <p:ph idx="1"/>
          </p:nvPr>
        </p:nvSpPr>
        <p:spPr/>
        <p:txBody>
          <a:bodyPr>
            <a:normAutofit/>
          </a:bodyPr>
          <a:lstStyle/>
          <a:p>
            <a:r>
              <a:rPr lang="en-US" dirty="0"/>
              <a:t>Suppose you have been playing softball and have kept records on each plate appearance. According to your records you have batted 216 times. Of those 216 plate appearances, you have walked 24 times, gotten out on a sacrifice hit 7 times, and reached base on a hit 64 times. Let’s compute your batting average, which is a proportion. The batting average is the proportion of times you reached base on a hit, excluding walks and sacrifice hits. In this case the number in the group of at bats we will consider is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921</TotalTime>
  <Words>579</Words>
  <Application>Microsoft Office PowerPoint</Application>
  <PresentationFormat>On-screen Show (4:3)</PresentationFormat>
  <Paragraphs>38</Paragraphs>
  <Slides>12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12</vt:i4>
      </vt:variant>
    </vt:vector>
  </HeadingPairs>
  <TitlesOfParts>
    <vt:vector size="19" baseType="lpstr">
      <vt:lpstr>Arial</vt:lpstr>
      <vt:lpstr>Calibri</vt:lpstr>
      <vt:lpstr>Cambria Math</vt:lpstr>
      <vt:lpstr>Symbol</vt:lpstr>
      <vt:lpstr>Office Theme</vt:lpstr>
      <vt:lpstr>MathType 6.0 Equation</vt:lpstr>
      <vt:lpstr>Equation</vt:lpstr>
      <vt:lpstr>Section 4.6</vt:lpstr>
      <vt:lpstr>Proportions</vt:lpstr>
      <vt:lpstr>Definition: Proportion </vt:lpstr>
      <vt:lpstr>Proportions (cont.)</vt:lpstr>
      <vt:lpstr>Proportions (cont.)</vt:lpstr>
      <vt:lpstr>Example 4.6.1: Determining the Proportion of Left-Handed Students</vt:lpstr>
      <vt:lpstr>Example 4.6.1: Determining the Proportion of Left-Handed Students (cont.)</vt:lpstr>
      <vt:lpstr>Proportions (cont.)</vt:lpstr>
      <vt:lpstr>Example 4.6.2: Determining a Batting Average</vt:lpstr>
      <vt:lpstr>Example 4.6.2: Determining a Batting Average (cont.)</vt:lpstr>
      <vt:lpstr>Example 4.6.2: Determining a Batting Average (cont.)</vt:lpstr>
      <vt:lpstr>Example 4.6.2: Determining a Batting Average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sujana</cp:lastModifiedBy>
  <cp:revision>134</cp:revision>
  <dcterms:created xsi:type="dcterms:W3CDTF">2013-04-26T14:43:13Z</dcterms:created>
  <dcterms:modified xsi:type="dcterms:W3CDTF">2024-05-07T07:34:52Z</dcterms:modified>
</cp:coreProperties>
</file>