
<file path=[Content_Types].xml><?xml version="1.0" encoding="utf-8"?>
<Types xmlns="http://schemas.openxmlformats.org/package/2006/content-types">
  <Default Extension="bin" ContentType="application/vnd.openxmlformats-officedocument.oleObject"/>
  <Default Extension="fntdata" ContentType="application/x-fontdata"/>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8"/>
  </p:notesMasterIdLst>
  <p:handoutMasterIdLst>
    <p:handoutMasterId r:id="rId19"/>
  </p:handoutMasterIdLst>
  <p:sldIdLst>
    <p:sldId id="256" r:id="rId2"/>
    <p:sldId id="347" r:id="rId3"/>
    <p:sldId id="348" r:id="rId4"/>
    <p:sldId id="286" r:id="rId5"/>
    <p:sldId id="336" r:id="rId6"/>
    <p:sldId id="349" r:id="rId7"/>
    <p:sldId id="337" r:id="rId8"/>
    <p:sldId id="350" r:id="rId9"/>
    <p:sldId id="339" r:id="rId10"/>
    <p:sldId id="340" r:id="rId11"/>
    <p:sldId id="341" r:id="rId12"/>
    <p:sldId id="342" r:id="rId13"/>
    <p:sldId id="343" r:id="rId14"/>
    <p:sldId id="344" r:id="rId15"/>
    <p:sldId id="345" r:id="rId16"/>
    <p:sldId id="351" r:id="rId17"/>
  </p:sldIdLst>
  <p:sldSz cx="9144000" cy="6858000" type="screen4x3"/>
  <p:notesSz cx="6858000" cy="9144000"/>
  <p:embeddedFontLst>
    <p:embeddedFont>
      <p:font typeface="Cambria Math" panose="02040503050406030204" pitchFamily="18" charset="0"/>
      <p:regular r:id="rId20"/>
    </p:embeddedFont>
    <p:embeddedFont>
      <p:font typeface="Roboto Condensed" panose="02000000000000000000" pitchFamily="2" charset="0"/>
      <p:regular r:id="rId21"/>
      <p:bold r:id="rId22"/>
      <p:italic r:id="rId23"/>
      <p:boldItalic r:id="rId2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9B77D73-9C0F-800B-0F43-FAAFFC8EA440}" name="Casey Luquet" initials="CL" userId="S::cluquet@hawkeslearning.com::d0c6d703-2144-47b7-a589-485ad8d2127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000000"/>
    <a:srgbClr val="0000FF"/>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79" autoAdjust="0"/>
    <p:restoredTop sz="94660"/>
  </p:normalViewPr>
  <p:slideViewPr>
    <p:cSldViewPr>
      <p:cViewPr varScale="1">
        <p:scale>
          <a:sx n="104" d="100"/>
          <a:sy n="104" d="100"/>
        </p:scale>
        <p:origin x="558"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font" Target="fonts/font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1.fntdata"/><Relationship Id="rId29"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5.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4.fntdata"/><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3.fntdata"/><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5/10/2024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5/10/2024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wmf"/><Relationship Id="rId7" Type="http://schemas.openxmlformats.org/officeDocument/2006/relationships/image" Target="../media/image12.wmf"/><Relationship Id="rId2" Type="http://schemas.openxmlformats.org/officeDocument/2006/relationships/oleObject" Target="../embeddings/oleObject9.bin"/><Relationship Id="rId1" Type="http://schemas.openxmlformats.org/officeDocument/2006/relationships/slideLayout" Target="../slideLayouts/slideLayout2.xml"/><Relationship Id="rId6" Type="http://schemas.openxmlformats.org/officeDocument/2006/relationships/oleObject" Target="../embeddings/oleObject11.bin"/><Relationship Id="rId5" Type="http://schemas.openxmlformats.org/officeDocument/2006/relationships/image" Target="../media/image11.wmf"/><Relationship Id="rId4" Type="http://schemas.openxmlformats.org/officeDocument/2006/relationships/oleObject" Target="../embeddings/oleObject10.bin"/></Relationships>
</file>

<file path=ppt/slides/_rels/slide13.xml.rels><?xml version="1.0" encoding="UTF-8" standalone="yes"?>
<Relationships xmlns="http://schemas.openxmlformats.org/package/2006/relationships"><Relationship Id="rId3" Type="http://schemas.openxmlformats.org/officeDocument/2006/relationships/image" Target="../media/image13.wmf"/><Relationship Id="rId7" Type="http://schemas.openxmlformats.org/officeDocument/2006/relationships/image" Target="../media/image15.wmf"/><Relationship Id="rId2" Type="http://schemas.openxmlformats.org/officeDocument/2006/relationships/oleObject" Target="../embeddings/oleObject12.bin"/><Relationship Id="rId1" Type="http://schemas.openxmlformats.org/officeDocument/2006/relationships/slideLayout" Target="../slideLayouts/slideLayout2.xml"/><Relationship Id="rId6" Type="http://schemas.openxmlformats.org/officeDocument/2006/relationships/oleObject" Target="../embeddings/oleObject14.bin"/><Relationship Id="rId5" Type="http://schemas.openxmlformats.org/officeDocument/2006/relationships/image" Target="../media/image14.wmf"/><Relationship Id="rId4" Type="http://schemas.openxmlformats.org/officeDocument/2006/relationships/oleObject" Target="../embeddings/oleObject13.bin"/></Relationships>
</file>

<file path=ppt/slides/_rels/slide14.xml.rels><?xml version="1.0" encoding="UTF-8" standalone="yes"?>
<Relationships xmlns="http://schemas.openxmlformats.org/package/2006/relationships"><Relationship Id="rId3" Type="http://schemas.openxmlformats.org/officeDocument/2006/relationships/image" Target="../media/image16.wmf"/><Relationship Id="rId7" Type="http://schemas.openxmlformats.org/officeDocument/2006/relationships/image" Target="../media/image18.wmf"/><Relationship Id="rId2" Type="http://schemas.openxmlformats.org/officeDocument/2006/relationships/oleObject" Target="../embeddings/oleObject15.bin"/><Relationship Id="rId1" Type="http://schemas.openxmlformats.org/officeDocument/2006/relationships/slideLayout" Target="../slideLayouts/slideLayout2.xml"/><Relationship Id="rId6" Type="http://schemas.openxmlformats.org/officeDocument/2006/relationships/oleObject" Target="../embeddings/oleObject17.bin"/><Relationship Id="rId5" Type="http://schemas.openxmlformats.org/officeDocument/2006/relationships/image" Target="../media/image17.wmf"/><Relationship Id="rId4" Type="http://schemas.openxmlformats.org/officeDocument/2006/relationships/oleObject" Target="../embeddings/oleObject16.bin"/></Relationships>
</file>

<file path=ppt/slides/_rels/slide15.xml.rels><?xml version="1.0" encoding="UTF-8" standalone="yes"?>
<Relationships xmlns="http://schemas.openxmlformats.org/package/2006/relationships"><Relationship Id="rId3" Type="http://schemas.openxmlformats.org/officeDocument/2006/relationships/image" Target="../media/image19.wmf"/><Relationship Id="rId7" Type="http://schemas.openxmlformats.org/officeDocument/2006/relationships/image" Target="../media/image21.wmf"/><Relationship Id="rId2" Type="http://schemas.openxmlformats.org/officeDocument/2006/relationships/oleObject" Target="../embeddings/oleObject18.bin"/><Relationship Id="rId1" Type="http://schemas.openxmlformats.org/officeDocument/2006/relationships/slideLayout" Target="../slideLayouts/slideLayout2.xml"/><Relationship Id="rId6" Type="http://schemas.openxmlformats.org/officeDocument/2006/relationships/oleObject" Target="../embeddings/oleObject20.bin"/><Relationship Id="rId5" Type="http://schemas.openxmlformats.org/officeDocument/2006/relationships/image" Target="../media/image20.wmf"/><Relationship Id="rId4" Type="http://schemas.openxmlformats.org/officeDocument/2006/relationships/oleObject" Target="../embeddings/oleObject19.bin"/></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oleObject" Target="../embeddings/oleObject3.bin"/><Relationship Id="rId1" Type="http://schemas.openxmlformats.org/officeDocument/2006/relationships/slideLayout" Target="../slideLayouts/slideLayout2.xml"/><Relationship Id="rId5" Type="http://schemas.openxmlformats.org/officeDocument/2006/relationships/image" Target="../media/image5.wmf"/><Relationship Id="rId4" Type="http://schemas.openxmlformats.org/officeDocument/2006/relationships/oleObject" Target="../embeddings/oleObject4.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oleObject" Target="../embeddings/oleObject5.bin"/><Relationship Id="rId1" Type="http://schemas.openxmlformats.org/officeDocument/2006/relationships/slideLayout" Target="../slideLayouts/slideLayout2.xml"/><Relationship Id="rId5" Type="http://schemas.openxmlformats.org/officeDocument/2006/relationships/image" Target="../media/image7.wmf"/><Relationship Id="rId4" Type="http://schemas.openxmlformats.org/officeDocument/2006/relationships/oleObject" Target="../embeddings/oleObject6.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oleObject" Target="../embeddings/oleObject7.bin"/><Relationship Id="rId1" Type="http://schemas.openxmlformats.org/officeDocument/2006/relationships/slideLayout" Target="../slideLayouts/slideLayout2.xml"/><Relationship Id="rId5" Type="http://schemas.openxmlformats.org/officeDocument/2006/relationships/image" Target="../media/image9.wmf"/><Relationship Id="rId4" Type="http://schemas.openxmlformats.org/officeDocument/2006/relationships/oleObject" Target="../embeddings/oleObject8.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4.5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Analyzing Grouped Data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4.5.1: Calculating the Mean and Variance</a:t>
            </a:r>
            <a:br>
              <a:rPr lang="en-US" dirty="0"/>
            </a:br>
            <a:r>
              <a:rPr lang="en-US" dirty="0"/>
              <a:t>of Grouped Data for Blood Pressure</a:t>
            </a:r>
          </a:p>
        </p:txBody>
      </p:sp>
      <p:sp>
        <p:nvSpPr>
          <p:cNvPr id="3" name="Content Placeholder 2"/>
          <p:cNvSpPr>
            <a:spLocks noGrp="1"/>
          </p:cNvSpPr>
          <p:nvPr>
            <p:ph idx="1"/>
          </p:nvPr>
        </p:nvSpPr>
        <p:spPr>
          <a:xfrm>
            <a:off x="457200" y="1280160"/>
            <a:ext cx="3962400" cy="4572000"/>
          </a:xfrm>
        </p:spPr>
        <p:txBody>
          <a:bodyPr/>
          <a:lstStyle/>
          <a:p>
            <a:r>
              <a:rPr lang="en-US" dirty="0"/>
              <a:t>The table presents the systolic blood pressure reading of 85 patients, in grouped form. Compute the mean and standard deviation for this data. </a:t>
            </a:r>
          </a:p>
          <a:p>
            <a:endParaRPr lang="en-US" dirty="0"/>
          </a:p>
        </p:txBody>
      </p:sp>
      <p:graphicFrame>
        <p:nvGraphicFramePr>
          <p:cNvPr id="4" name="Table 3"/>
          <p:cNvGraphicFramePr>
            <a:graphicFrameLocks noGrp="1"/>
          </p:cNvGraphicFramePr>
          <p:nvPr/>
        </p:nvGraphicFramePr>
        <p:xfrm>
          <a:off x="4572000" y="1295400"/>
          <a:ext cx="4038600" cy="4475480"/>
        </p:xfrm>
        <a:graphic>
          <a:graphicData uri="http://schemas.openxmlformats.org/drawingml/2006/table">
            <a:tbl>
              <a:tblPr firstRow="1" bandRow="1">
                <a:tableStyleId>{5C22544A-7EE6-4342-B048-85BDC9FD1C3A}</a:tableStyleId>
              </a:tblPr>
              <a:tblGrid>
                <a:gridCol w="2439987">
                  <a:extLst>
                    <a:ext uri="{9D8B030D-6E8A-4147-A177-3AD203B41FA5}">
                      <a16:colId xmlns:a16="http://schemas.microsoft.com/office/drawing/2014/main" val="20000"/>
                    </a:ext>
                  </a:extLst>
                </a:gridCol>
                <a:gridCol w="1598613">
                  <a:extLst>
                    <a:ext uri="{9D8B030D-6E8A-4147-A177-3AD203B41FA5}">
                      <a16:colId xmlns:a16="http://schemas.microsoft.com/office/drawing/2014/main" val="20001"/>
                    </a:ext>
                  </a:extLst>
                </a:gridCol>
              </a:tblGrid>
              <a:tr h="370840">
                <a:tc gridSpan="2">
                  <a:txBody>
                    <a:bodyPr/>
                    <a:lstStyle/>
                    <a:p>
                      <a:pPr algn="ctr"/>
                      <a:r>
                        <a:rPr lang="en-US" sz="2000" dirty="0"/>
                        <a:t>Grouped Blood Pressure Data</a:t>
                      </a:r>
                    </a:p>
                  </a:txBody>
                  <a:tcPr/>
                </a:tc>
                <a:tc hMerge="1">
                  <a:txBody>
                    <a:bodyPr/>
                    <a:lstStyle/>
                    <a:p>
                      <a:endParaRPr lang="en-US" dirty="0"/>
                    </a:p>
                  </a:txBody>
                  <a:tcPr/>
                </a:tc>
                <a:extLst>
                  <a:ext uri="{0D108BD9-81ED-4DB2-BD59-A6C34878D82A}">
                    <a16:rowId xmlns:a16="http://schemas.microsoft.com/office/drawing/2014/main" val="10000"/>
                  </a:ext>
                </a:extLst>
              </a:tr>
              <a:tr h="370840">
                <a:tc>
                  <a:txBody>
                    <a:bodyPr/>
                    <a:lstStyle/>
                    <a:p>
                      <a:pPr algn="ctr"/>
                      <a:r>
                        <a:rPr lang="en-US" b="1" dirty="0">
                          <a:solidFill>
                            <a:srgbClr val="000000"/>
                          </a:solidFill>
                        </a:rPr>
                        <a:t>Systolic Blood Pressure</a:t>
                      </a:r>
                    </a:p>
                  </a:txBody>
                  <a:tcPr/>
                </a:tc>
                <a:tc>
                  <a:txBody>
                    <a:bodyPr/>
                    <a:lstStyle/>
                    <a:p>
                      <a:pPr algn="ctr"/>
                      <a:r>
                        <a:rPr lang="en-US" b="1" dirty="0">
                          <a:solidFill>
                            <a:srgbClr val="000000"/>
                          </a:solidFill>
                        </a:rPr>
                        <a:t>Frequency </a:t>
                      </a:r>
                      <a:r>
                        <a:rPr lang="en-US" b="1" i="1" dirty="0" err="1">
                          <a:solidFill>
                            <a:srgbClr val="000000"/>
                          </a:solidFill>
                        </a:rPr>
                        <a:t>f</a:t>
                      </a:r>
                      <a:r>
                        <a:rPr lang="en-US" b="1" i="1" baseline="-25000" dirty="0" err="1">
                          <a:solidFill>
                            <a:srgbClr val="000000"/>
                          </a:solidFill>
                        </a:rPr>
                        <a:t>i</a:t>
                      </a:r>
                      <a:r>
                        <a:rPr lang="en-US" dirty="0">
                          <a:solidFill>
                            <a:srgbClr val="000000"/>
                          </a:solidFill>
                        </a:rPr>
                        <a:t> </a:t>
                      </a:r>
                      <a:endParaRPr lang="en-US" b="1" i="1" dirty="0">
                        <a:solidFill>
                          <a:srgbClr val="000000"/>
                        </a:solidFill>
                      </a:endParaRPr>
                    </a:p>
                  </a:txBody>
                  <a:tcPr/>
                </a:tc>
                <a:extLst>
                  <a:ext uri="{0D108BD9-81ED-4DB2-BD59-A6C34878D82A}">
                    <a16:rowId xmlns:a16="http://schemas.microsoft.com/office/drawing/2014/main" val="10001"/>
                  </a:ext>
                </a:extLst>
              </a:tr>
              <a:tr h="370840">
                <a:tc>
                  <a:txBody>
                    <a:bodyPr/>
                    <a:lstStyle/>
                    <a:p>
                      <a:pPr algn="ctr"/>
                      <a:r>
                        <a:rPr lang="en-US" dirty="0">
                          <a:solidFill>
                            <a:srgbClr val="000000"/>
                          </a:solidFill>
                        </a:rPr>
                        <a:t>106-115</a:t>
                      </a:r>
                    </a:p>
                  </a:txBody>
                  <a:tcPr/>
                </a:tc>
                <a:tc>
                  <a:txBody>
                    <a:bodyPr/>
                    <a:lstStyle/>
                    <a:p>
                      <a:pPr algn="ctr"/>
                      <a:r>
                        <a:rPr lang="en-US" dirty="0">
                          <a:solidFill>
                            <a:srgbClr val="000000"/>
                          </a:solidFill>
                        </a:rPr>
                        <a:t>2</a:t>
                      </a:r>
                    </a:p>
                  </a:txBody>
                  <a:tcPr/>
                </a:tc>
                <a:extLst>
                  <a:ext uri="{0D108BD9-81ED-4DB2-BD59-A6C34878D82A}">
                    <a16:rowId xmlns:a16="http://schemas.microsoft.com/office/drawing/2014/main" val="10002"/>
                  </a:ext>
                </a:extLst>
              </a:tr>
              <a:tr h="370840">
                <a:tc>
                  <a:txBody>
                    <a:bodyPr/>
                    <a:lstStyle/>
                    <a:p>
                      <a:pPr algn="ctr"/>
                      <a:r>
                        <a:rPr lang="en-US" dirty="0">
                          <a:solidFill>
                            <a:srgbClr val="000000"/>
                          </a:solidFill>
                        </a:rPr>
                        <a:t>116-125</a:t>
                      </a:r>
                    </a:p>
                  </a:txBody>
                  <a:tcPr/>
                </a:tc>
                <a:tc>
                  <a:txBody>
                    <a:bodyPr/>
                    <a:lstStyle/>
                    <a:p>
                      <a:pPr algn="ctr"/>
                      <a:r>
                        <a:rPr lang="en-US" dirty="0">
                          <a:solidFill>
                            <a:srgbClr val="000000"/>
                          </a:solidFill>
                        </a:rPr>
                        <a:t>5</a:t>
                      </a:r>
                    </a:p>
                  </a:txBody>
                  <a:tcPr/>
                </a:tc>
                <a:extLst>
                  <a:ext uri="{0D108BD9-81ED-4DB2-BD59-A6C34878D82A}">
                    <a16:rowId xmlns:a16="http://schemas.microsoft.com/office/drawing/2014/main" val="10003"/>
                  </a:ext>
                </a:extLst>
              </a:tr>
              <a:tr h="370840">
                <a:tc>
                  <a:txBody>
                    <a:bodyPr/>
                    <a:lstStyle/>
                    <a:p>
                      <a:pPr algn="ctr"/>
                      <a:r>
                        <a:rPr lang="en-US" dirty="0">
                          <a:solidFill>
                            <a:srgbClr val="000000"/>
                          </a:solidFill>
                        </a:rPr>
                        <a:t>126-135</a:t>
                      </a:r>
                    </a:p>
                  </a:txBody>
                  <a:tcPr/>
                </a:tc>
                <a:tc>
                  <a:txBody>
                    <a:bodyPr/>
                    <a:lstStyle/>
                    <a:p>
                      <a:pPr algn="ctr"/>
                      <a:r>
                        <a:rPr lang="en-US" dirty="0">
                          <a:solidFill>
                            <a:srgbClr val="000000"/>
                          </a:solidFill>
                        </a:rPr>
                        <a:t>13</a:t>
                      </a:r>
                    </a:p>
                  </a:txBody>
                  <a:tcPr/>
                </a:tc>
                <a:extLst>
                  <a:ext uri="{0D108BD9-81ED-4DB2-BD59-A6C34878D82A}">
                    <a16:rowId xmlns:a16="http://schemas.microsoft.com/office/drawing/2014/main" val="10004"/>
                  </a:ext>
                </a:extLst>
              </a:tr>
              <a:tr h="370840">
                <a:tc>
                  <a:txBody>
                    <a:bodyPr/>
                    <a:lstStyle/>
                    <a:p>
                      <a:pPr algn="ctr"/>
                      <a:r>
                        <a:rPr lang="en-US" dirty="0">
                          <a:solidFill>
                            <a:srgbClr val="000000"/>
                          </a:solidFill>
                        </a:rPr>
                        <a:t>136-145</a:t>
                      </a:r>
                    </a:p>
                  </a:txBody>
                  <a:tcPr/>
                </a:tc>
                <a:tc>
                  <a:txBody>
                    <a:bodyPr/>
                    <a:lstStyle/>
                    <a:p>
                      <a:pPr algn="ctr"/>
                      <a:r>
                        <a:rPr lang="en-US" dirty="0">
                          <a:solidFill>
                            <a:srgbClr val="000000"/>
                          </a:solidFill>
                        </a:rPr>
                        <a:t>12</a:t>
                      </a:r>
                    </a:p>
                  </a:txBody>
                  <a:tcPr/>
                </a:tc>
                <a:extLst>
                  <a:ext uri="{0D108BD9-81ED-4DB2-BD59-A6C34878D82A}">
                    <a16:rowId xmlns:a16="http://schemas.microsoft.com/office/drawing/2014/main" val="10005"/>
                  </a:ext>
                </a:extLst>
              </a:tr>
              <a:tr h="370840">
                <a:tc>
                  <a:txBody>
                    <a:bodyPr/>
                    <a:lstStyle/>
                    <a:p>
                      <a:pPr algn="ctr"/>
                      <a:r>
                        <a:rPr lang="en-US" dirty="0">
                          <a:solidFill>
                            <a:srgbClr val="000000"/>
                          </a:solidFill>
                        </a:rPr>
                        <a:t>146-155</a:t>
                      </a:r>
                    </a:p>
                  </a:txBody>
                  <a:tcPr/>
                </a:tc>
                <a:tc>
                  <a:txBody>
                    <a:bodyPr/>
                    <a:lstStyle/>
                    <a:p>
                      <a:pPr algn="ctr"/>
                      <a:r>
                        <a:rPr lang="en-US" dirty="0">
                          <a:solidFill>
                            <a:srgbClr val="000000"/>
                          </a:solidFill>
                        </a:rPr>
                        <a:t>19</a:t>
                      </a:r>
                    </a:p>
                  </a:txBody>
                  <a:tcPr/>
                </a:tc>
                <a:extLst>
                  <a:ext uri="{0D108BD9-81ED-4DB2-BD59-A6C34878D82A}">
                    <a16:rowId xmlns:a16="http://schemas.microsoft.com/office/drawing/2014/main" val="10006"/>
                  </a:ext>
                </a:extLst>
              </a:tr>
              <a:tr h="370840">
                <a:tc>
                  <a:txBody>
                    <a:bodyPr/>
                    <a:lstStyle/>
                    <a:p>
                      <a:pPr algn="ctr"/>
                      <a:r>
                        <a:rPr lang="en-US" dirty="0">
                          <a:solidFill>
                            <a:srgbClr val="000000"/>
                          </a:solidFill>
                        </a:rPr>
                        <a:t>156-165</a:t>
                      </a:r>
                    </a:p>
                  </a:txBody>
                  <a:tcPr/>
                </a:tc>
                <a:tc>
                  <a:txBody>
                    <a:bodyPr/>
                    <a:lstStyle/>
                    <a:p>
                      <a:pPr algn="ctr"/>
                      <a:r>
                        <a:rPr lang="en-US" dirty="0">
                          <a:solidFill>
                            <a:srgbClr val="000000"/>
                          </a:solidFill>
                        </a:rPr>
                        <a:t>9</a:t>
                      </a:r>
                    </a:p>
                  </a:txBody>
                  <a:tcPr/>
                </a:tc>
                <a:extLst>
                  <a:ext uri="{0D108BD9-81ED-4DB2-BD59-A6C34878D82A}">
                    <a16:rowId xmlns:a16="http://schemas.microsoft.com/office/drawing/2014/main" val="10007"/>
                  </a:ext>
                </a:extLst>
              </a:tr>
              <a:tr h="370840">
                <a:tc>
                  <a:txBody>
                    <a:bodyPr/>
                    <a:lstStyle/>
                    <a:p>
                      <a:pPr algn="ctr"/>
                      <a:r>
                        <a:rPr lang="en-US" dirty="0">
                          <a:solidFill>
                            <a:srgbClr val="000000"/>
                          </a:solidFill>
                        </a:rPr>
                        <a:t>166-175</a:t>
                      </a:r>
                    </a:p>
                  </a:txBody>
                  <a:tcPr/>
                </a:tc>
                <a:tc>
                  <a:txBody>
                    <a:bodyPr/>
                    <a:lstStyle/>
                    <a:p>
                      <a:pPr algn="ctr"/>
                      <a:r>
                        <a:rPr lang="en-US" dirty="0">
                          <a:solidFill>
                            <a:srgbClr val="000000"/>
                          </a:solidFill>
                        </a:rPr>
                        <a:t>8</a:t>
                      </a:r>
                    </a:p>
                  </a:txBody>
                  <a:tcPr/>
                </a:tc>
                <a:extLst>
                  <a:ext uri="{0D108BD9-81ED-4DB2-BD59-A6C34878D82A}">
                    <a16:rowId xmlns:a16="http://schemas.microsoft.com/office/drawing/2014/main" val="10008"/>
                  </a:ext>
                </a:extLst>
              </a:tr>
              <a:tr h="370840">
                <a:tc>
                  <a:txBody>
                    <a:bodyPr/>
                    <a:lstStyle/>
                    <a:p>
                      <a:pPr algn="ctr"/>
                      <a:r>
                        <a:rPr lang="en-US" dirty="0">
                          <a:solidFill>
                            <a:srgbClr val="000000"/>
                          </a:solidFill>
                        </a:rPr>
                        <a:t>176-185</a:t>
                      </a:r>
                    </a:p>
                  </a:txBody>
                  <a:tcPr/>
                </a:tc>
                <a:tc>
                  <a:txBody>
                    <a:bodyPr/>
                    <a:lstStyle/>
                    <a:p>
                      <a:pPr algn="ctr"/>
                      <a:r>
                        <a:rPr lang="en-US" dirty="0">
                          <a:solidFill>
                            <a:srgbClr val="000000"/>
                          </a:solidFill>
                        </a:rPr>
                        <a:t>8</a:t>
                      </a:r>
                    </a:p>
                  </a:txBody>
                  <a:tcPr/>
                </a:tc>
                <a:extLst>
                  <a:ext uri="{0D108BD9-81ED-4DB2-BD59-A6C34878D82A}">
                    <a16:rowId xmlns:a16="http://schemas.microsoft.com/office/drawing/2014/main" val="10009"/>
                  </a:ext>
                </a:extLst>
              </a:tr>
              <a:tr h="370840">
                <a:tc>
                  <a:txBody>
                    <a:bodyPr/>
                    <a:lstStyle/>
                    <a:p>
                      <a:pPr algn="ctr"/>
                      <a:r>
                        <a:rPr lang="en-US" dirty="0">
                          <a:solidFill>
                            <a:srgbClr val="000000"/>
                          </a:solidFill>
                        </a:rPr>
                        <a:t>186-195</a:t>
                      </a:r>
                    </a:p>
                  </a:txBody>
                  <a:tcPr/>
                </a:tc>
                <a:tc>
                  <a:txBody>
                    <a:bodyPr/>
                    <a:lstStyle/>
                    <a:p>
                      <a:pPr algn="ctr"/>
                      <a:r>
                        <a:rPr lang="en-US" dirty="0">
                          <a:solidFill>
                            <a:srgbClr val="000000"/>
                          </a:solidFill>
                        </a:rPr>
                        <a:t>7</a:t>
                      </a:r>
                    </a:p>
                  </a:txBody>
                  <a:tcPr/>
                </a:tc>
                <a:extLst>
                  <a:ext uri="{0D108BD9-81ED-4DB2-BD59-A6C34878D82A}">
                    <a16:rowId xmlns:a16="http://schemas.microsoft.com/office/drawing/2014/main" val="10010"/>
                  </a:ext>
                </a:extLst>
              </a:tr>
              <a:tr h="370840">
                <a:tc>
                  <a:txBody>
                    <a:bodyPr/>
                    <a:lstStyle/>
                    <a:p>
                      <a:pPr algn="ctr"/>
                      <a:r>
                        <a:rPr lang="en-US" dirty="0">
                          <a:solidFill>
                            <a:srgbClr val="000000"/>
                          </a:solidFill>
                        </a:rPr>
                        <a:t>196-205</a:t>
                      </a:r>
                    </a:p>
                  </a:txBody>
                  <a:tcPr/>
                </a:tc>
                <a:tc>
                  <a:txBody>
                    <a:bodyPr/>
                    <a:lstStyle/>
                    <a:p>
                      <a:pPr algn="ctr"/>
                      <a:r>
                        <a:rPr lang="en-US" dirty="0">
                          <a:solidFill>
                            <a:srgbClr val="000000"/>
                          </a:solidFill>
                        </a:rPr>
                        <a:t>2</a:t>
                      </a:r>
                    </a:p>
                  </a:txBody>
                  <a:tcPr/>
                </a:tc>
                <a:extLst>
                  <a:ext uri="{0D108BD9-81ED-4DB2-BD59-A6C34878D82A}">
                    <a16:rowId xmlns:a16="http://schemas.microsoft.com/office/drawing/2014/main" val="10011"/>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4.5.1: Calculating the Mean and Variance</a:t>
            </a:r>
            <a:br>
              <a:rPr lang="en-US" dirty="0"/>
            </a:br>
            <a:r>
              <a:rPr lang="en-US" dirty="0"/>
              <a:t>of Grouped Data for Blood Pressure (cont.)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b="1" dirty="0"/>
                  <a:t>Solution</a:t>
                </a:r>
              </a:p>
              <a:p>
                <a:r>
                  <a:rPr lang="en-US" dirty="0"/>
                  <a:t>To compute the mean and standard deviation, the midpoints of each interval must be calculated. The class midpoint is determined as follows.</a:t>
                </a:r>
              </a:p>
              <a:p>
                <a:endParaRPr lang="en-US" dirty="0"/>
              </a:p>
              <a:p>
                <a:pPr/>
                <a14:m>
                  <m:oMathPara xmlns:m="http://schemas.openxmlformats.org/officeDocument/2006/math">
                    <m:oMathParaPr>
                      <m:jc m:val="centerGroup"/>
                    </m:oMathParaPr>
                    <m:oMath xmlns:m="http://schemas.openxmlformats.org/officeDocument/2006/math">
                      <m:r>
                        <m:rPr>
                          <m:nor/>
                        </m:rPr>
                        <a:rPr lang="en-US" b="0" i="0" smtClean="0">
                          <a:latin typeface="Cambria Math" panose="02040503050406030204" pitchFamily="18" charset="0"/>
                        </a:rPr>
                        <m:t>midpoint</m:t>
                      </m:r>
                      <m:r>
                        <a:rPr lang="en-US" b="0" i="1" smtClean="0">
                          <a:latin typeface="Cambria Math" panose="02040503050406030204" pitchFamily="18" charset="0"/>
                        </a:rPr>
                        <m:t>= </m:t>
                      </m:r>
                      <m:f>
                        <m:fPr>
                          <m:ctrlPr>
                            <a:rPr lang="en-US" b="0" i="1" smtClean="0">
                              <a:latin typeface="Cambria Math" panose="02040503050406030204" pitchFamily="18" charset="0"/>
                            </a:rPr>
                          </m:ctrlPr>
                        </m:fPr>
                        <m:num>
                          <m:r>
                            <m:rPr>
                              <m:nor/>
                            </m:rPr>
                            <a:rPr lang="en-US" b="0" i="0" smtClean="0">
                              <a:latin typeface="Cambria Math" panose="02040503050406030204" pitchFamily="18" charset="0"/>
                            </a:rPr>
                            <m:t>lower</m:t>
                          </m:r>
                          <m:r>
                            <m:rPr>
                              <m:nor/>
                            </m:rPr>
                            <a:rPr lang="en-US" b="0" i="0" smtClean="0">
                              <a:latin typeface="Cambria Math" panose="02040503050406030204" pitchFamily="18" charset="0"/>
                            </a:rPr>
                            <m:t> </m:t>
                          </m:r>
                          <m:r>
                            <m:rPr>
                              <m:nor/>
                            </m:rPr>
                            <a:rPr lang="en-US" b="0" i="0" smtClean="0">
                              <a:latin typeface="Cambria Math" panose="02040503050406030204" pitchFamily="18" charset="0"/>
                            </a:rPr>
                            <m:t>class</m:t>
                          </m:r>
                          <m:r>
                            <m:rPr>
                              <m:nor/>
                            </m:rPr>
                            <a:rPr lang="en-US" b="0" i="0" smtClean="0">
                              <a:latin typeface="Cambria Math" panose="02040503050406030204" pitchFamily="18" charset="0"/>
                            </a:rPr>
                            <m:t> </m:t>
                          </m:r>
                          <m:r>
                            <m:rPr>
                              <m:nor/>
                            </m:rPr>
                            <a:rPr lang="en-US" b="0" i="0" smtClean="0">
                              <a:latin typeface="Cambria Math" panose="02040503050406030204" pitchFamily="18" charset="0"/>
                            </a:rPr>
                            <m:t>limit</m:t>
                          </m:r>
                          <m:r>
                            <a:rPr lang="en-US" b="0" i="1" smtClean="0">
                              <a:latin typeface="Cambria Math" panose="02040503050406030204" pitchFamily="18" charset="0"/>
                            </a:rPr>
                            <m:t> + </m:t>
                          </m:r>
                          <m:r>
                            <m:rPr>
                              <m:nor/>
                            </m:rPr>
                            <a:rPr lang="en-US" b="0" i="0" smtClean="0">
                              <a:latin typeface="Cambria Math" panose="02040503050406030204" pitchFamily="18" charset="0"/>
                            </a:rPr>
                            <m:t>upper</m:t>
                          </m:r>
                          <m:r>
                            <m:rPr>
                              <m:nor/>
                            </m:rPr>
                            <a:rPr lang="en-US" b="0" i="0" smtClean="0">
                              <a:latin typeface="Cambria Math" panose="02040503050406030204" pitchFamily="18" charset="0"/>
                            </a:rPr>
                            <m:t> </m:t>
                          </m:r>
                          <m:r>
                            <m:rPr>
                              <m:nor/>
                            </m:rPr>
                            <a:rPr lang="en-US" b="0" i="0" smtClean="0">
                              <a:latin typeface="Cambria Math" panose="02040503050406030204" pitchFamily="18" charset="0"/>
                            </a:rPr>
                            <m:t>class</m:t>
                          </m:r>
                          <m:r>
                            <m:rPr>
                              <m:nor/>
                            </m:rPr>
                            <a:rPr lang="en-US" b="0" i="0" smtClean="0">
                              <a:latin typeface="Cambria Math" panose="02040503050406030204" pitchFamily="18" charset="0"/>
                            </a:rPr>
                            <m:t> </m:t>
                          </m:r>
                          <m:r>
                            <m:rPr>
                              <m:nor/>
                            </m:rPr>
                            <a:rPr lang="en-US" b="0" i="0" smtClean="0">
                              <a:latin typeface="Cambria Math" panose="02040503050406030204" pitchFamily="18" charset="0"/>
                            </a:rPr>
                            <m:t>limit</m:t>
                          </m:r>
                        </m:num>
                        <m:den>
                          <m:r>
                            <a:rPr lang="en-US" b="0" i="1" smtClean="0">
                              <a:latin typeface="Cambria Math" panose="02040503050406030204" pitchFamily="18" charset="0"/>
                            </a:rPr>
                            <m:t>2</m:t>
                          </m:r>
                        </m:den>
                      </m:f>
                    </m:oMath>
                  </m:oMathPara>
                </a14:m>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481" t="-1200" r="-2222"/>
                </a:stretch>
              </a:blipFill>
            </p:spPr>
            <p:txBody>
              <a:bodyPr/>
              <a:lstStyle/>
              <a:p>
                <a:r>
                  <a:rPr lang="en-US">
                    <a:noFill/>
                  </a:rPr>
                  <a:t> </a:t>
                </a:r>
              </a:p>
            </p:txBody>
          </p:sp>
        </mc:Fallback>
      </mc:AlternateContent>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4.5.1: Calculating the Mean and Variance</a:t>
            </a:r>
            <a:br>
              <a:rPr lang="en-US" dirty="0"/>
            </a:br>
            <a:r>
              <a:rPr lang="en-US" dirty="0"/>
              <a:t>of Grouped Data for Blood Pressure (cont.)</a:t>
            </a:r>
          </a:p>
        </p:txBody>
      </p:sp>
      <p:sp>
        <p:nvSpPr>
          <p:cNvPr id="3" name="Content Placeholder 2"/>
          <p:cNvSpPr>
            <a:spLocks noGrp="1"/>
          </p:cNvSpPr>
          <p:nvPr>
            <p:ph idx="1"/>
          </p:nvPr>
        </p:nvSpPr>
        <p:spPr>
          <a:xfrm>
            <a:off x="457200" y="990600"/>
            <a:ext cx="8305800" cy="4572000"/>
          </a:xfrm>
        </p:spPr>
        <p:txBody>
          <a:bodyPr/>
          <a:lstStyle/>
          <a:p>
            <a:r>
              <a:rPr lang="en-US" dirty="0"/>
              <a:t>The midpoints as well as the other required calculations are presented below. </a:t>
            </a:r>
          </a:p>
        </p:txBody>
      </p:sp>
      <p:graphicFrame>
        <p:nvGraphicFramePr>
          <p:cNvPr id="4" name="object 3"/>
          <p:cNvGraphicFramePr>
            <a:graphicFrameLocks noGrp="1"/>
          </p:cNvGraphicFramePr>
          <p:nvPr>
            <p:extLst>
              <p:ext uri="{D42A27DB-BD31-4B8C-83A1-F6EECF244321}">
                <p14:modId xmlns:p14="http://schemas.microsoft.com/office/powerpoint/2010/main" val="2479417075"/>
              </p:ext>
            </p:extLst>
          </p:nvPr>
        </p:nvGraphicFramePr>
        <p:xfrm>
          <a:off x="228600" y="1982470"/>
          <a:ext cx="8686800" cy="3933772"/>
        </p:xfrm>
        <a:graphic>
          <a:graphicData uri="http://schemas.openxmlformats.org/drawingml/2006/table">
            <a:tbl>
              <a:tblPr firstRow="1" bandRow="1">
                <a:tableStyleId>{5C22544A-7EE6-4342-B048-85BDC9FD1C3A}</a:tableStyleId>
              </a:tblPr>
              <a:tblGrid>
                <a:gridCol w="2514600">
                  <a:extLst>
                    <a:ext uri="{9D8B030D-6E8A-4147-A177-3AD203B41FA5}">
                      <a16:colId xmlns:a16="http://schemas.microsoft.com/office/drawing/2014/main" val="20000"/>
                    </a:ext>
                  </a:extLst>
                </a:gridCol>
                <a:gridCol w="1447800">
                  <a:extLst>
                    <a:ext uri="{9D8B030D-6E8A-4147-A177-3AD203B41FA5}">
                      <a16:colId xmlns:a16="http://schemas.microsoft.com/office/drawing/2014/main" val="20001"/>
                    </a:ext>
                  </a:extLst>
                </a:gridCol>
                <a:gridCol w="1295400">
                  <a:extLst>
                    <a:ext uri="{9D8B030D-6E8A-4147-A177-3AD203B41FA5}">
                      <a16:colId xmlns:a16="http://schemas.microsoft.com/office/drawing/2014/main" val="20002"/>
                    </a:ext>
                  </a:extLst>
                </a:gridCol>
                <a:gridCol w="914400">
                  <a:extLst>
                    <a:ext uri="{9D8B030D-6E8A-4147-A177-3AD203B41FA5}">
                      <a16:colId xmlns:a16="http://schemas.microsoft.com/office/drawing/2014/main" val="20003"/>
                    </a:ext>
                  </a:extLst>
                </a:gridCol>
                <a:gridCol w="1219200">
                  <a:extLst>
                    <a:ext uri="{9D8B030D-6E8A-4147-A177-3AD203B41FA5}">
                      <a16:colId xmlns:a16="http://schemas.microsoft.com/office/drawing/2014/main" val="20004"/>
                    </a:ext>
                  </a:extLst>
                </a:gridCol>
                <a:gridCol w="1295400">
                  <a:extLst>
                    <a:ext uri="{9D8B030D-6E8A-4147-A177-3AD203B41FA5}">
                      <a16:colId xmlns:a16="http://schemas.microsoft.com/office/drawing/2014/main" val="20005"/>
                    </a:ext>
                  </a:extLst>
                </a:gridCol>
              </a:tblGrid>
              <a:tr h="381000">
                <a:tc gridSpan="6">
                  <a:txBody>
                    <a:bodyPr/>
                    <a:lstStyle/>
                    <a:p>
                      <a:pPr marL="259079" marR="146050" indent="-137160" algn="ctr" defTabSz="914400" rtl="0" eaLnBrk="1" fontAlgn="auto" latinLnBrk="0" hangingPunct="1">
                        <a:lnSpc>
                          <a:spcPct val="110000"/>
                        </a:lnSpc>
                        <a:spcBef>
                          <a:spcPts val="30"/>
                        </a:spcBef>
                        <a:spcAft>
                          <a:spcPts val="0"/>
                        </a:spcAft>
                        <a:buClrTx/>
                        <a:buSzTx/>
                        <a:buFontTx/>
                        <a:buNone/>
                        <a:tabLst/>
                        <a:defRPr/>
                      </a:pPr>
                      <a:r>
                        <a:rPr lang="en-US" sz="2000" b="1" kern="1200" baseline="0" dirty="0">
                          <a:solidFill>
                            <a:schemeClr val="lt1"/>
                          </a:solidFill>
                          <a:latin typeface="+mn-lt"/>
                          <a:ea typeface="+mn-ea"/>
                          <a:cs typeface="+mn-cs"/>
                        </a:rPr>
                        <a:t>Determining the Mean and Variance of Grouped Data</a:t>
                      </a:r>
                    </a:p>
                  </a:txBody>
                  <a:tcPr marL="0" marR="0" marT="3810" marB="0"/>
                </a:tc>
                <a:tc hMerge="1">
                  <a:txBody>
                    <a:bodyPr/>
                    <a:lstStyle/>
                    <a:p>
                      <a:pPr algn="ctr">
                        <a:lnSpc>
                          <a:spcPct val="100000"/>
                        </a:lnSpc>
                        <a:spcBef>
                          <a:spcPts val="120"/>
                        </a:spcBef>
                      </a:pPr>
                      <a:endParaRPr sz="825" baseline="-25252">
                        <a:latin typeface="Roboto Condensed"/>
                        <a:cs typeface="Roboto Condensed"/>
                      </a:endParaRPr>
                    </a:p>
                  </a:txBody>
                  <a:tcPr marL="0" marR="0" marT="19050" marB="0"/>
                </a:tc>
                <a:tc hMerge="1">
                  <a:txBody>
                    <a:bodyPr/>
                    <a:lstStyle/>
                    <a:p>
                      <a:pPr algn="ctr">
                        <a:lnSpc>
                          <a:spcPct val="100000"/>
                        </a:lnSpc>
                        <a:spcBef>
                          <a:spcPts val="120"/>
                        </a:spcBef>
                      </a:pPr>
                      <a:endParaRPr sz="825" baseline="-25252">
                        <a:latin typeface="Roboto Condensed"/>
                        <a:cs typeface="Roboto Condensed"/>
                      </a:endParaRPr>
                    </a:p>
                  </a:txBody>
                  <a:tcPr marL="0" marR="0" marT="19050" marB="0"/>
                </a:tc>
                <a:tc hMerge="1">
                  <a:txBody>
                    <a:bodyPr/>
                    <a:lstStyle/>
                    <a:p>
                      <a:pPr marL="20320" algn="ctr">
                        <a:lnSpc>
                          <a:spcPct val="100000"/>
                        </a:lnSpc>
                        <a:spcBef>
                          <a:spcPts val="635"/>
                        </a:spcBef>
                      </a:pPr>
                      <a:endParaRPr sz="900" baseline="-27777">
                        <a:latin typeface="STIX"/>
                        <a:cs typeface="STIX"/>
                      </a:endParaRPr>
                    </a:p>
                  </a:txBody>
                  <a:tcPr marL="0" marR="0" marT="80645" marB="0"/>
                </a:tc>
                <a:tc hMerge="1">
                  <a:txBody>
                    <a:bodyPr/>
                    <a:lstStyle/>
                    <a:p>
                      <a:pPr marL="98425" algn="ctr">
                        <a:lnSpc>
                          <a:spcPts val="720"/>
                        </a:lnSpc>
                      </a:pPr>
                      <a:endParaRPr sz="600">
                        <a:latin typeface="STIX"/>
                        <a:cs typeface="STIX"/>
                      </a:endParaRPr>
                    </a:p>
                  </a:txBody>
                  <a:tcPr marL="0" marR="0" marT="24130" marB="0"/>
                </a:tc>
                <a:tc hMerge="1">
                  <a:txBody>
                    <a:bodyPr/>
                    <a:lstStyle/>
                    <a:p>
                      <a:pPr marL="535305">
                        <a:lnSpc>
                          <a:spcPts val="470"/>
                        </a:lnSpc>
                      </a:pPr>
                      <a:endParaRPr sz="600" dirty="0">
                        <a:latin typeface="STIX"/>
                        <a:cs typeface="STIX"/>
                      </a:endParaRPr>
                    </a:p>
                  </a:txBody>
                  <a:tcPr marL="0" marR="0" marT="86995" marB="0"/>
                </a:tc>
                <a:extLst>
                  <a:ext uri="{0D108BD9-81ED-4DB2-BD59-A6C34878D82A}">
                    <a16:rowId xmlns:a16="http://schemas.microsoft.com/office/drawing/2014/main" val="10000"/>
                  </a:ext>
                </a:extLst>
              </a:tr>
              <a:tr h="327607">
                <a:tc>
                  <a:txBody>
                    <a:bodyPr/>
                    <a:lstStyle/>
                    <a:p>
                      <a:pPr marL="259079" marR="146050" indent="-137160" algn="ctr">
                        <a:lnSpc>
                          <a:spcPct val="110000"/>
                        </a:lnSpc>
                        <a:spcBef>
                          <a:spcPts val="30"/>
                        </a:spcBef>
                      </a:pPr>
                      <a:r>
                        <a:rPr sz="1800" b="1" spc="-5" dirty="0">
                          <a:solidFill>
                            <a:srgbClr val="000000"/>
                          </a:solidFill>
                        </a:rPr>
                        <a:t>Systolic</a:t>
                      </a:r>
                      <a:r>
                        <a:rPr sz="1800" b="1" spc="-75" dirty="0">
                          <a:solidFill>
                            <a:srgbClr val="000000"/>
                          </a:solidFill>
                        </a:rPr>
                        <a:t> </a:t>
                      </a:r>
                      <a:r>
                        <a:rPr sz="1800" b="1" spc="-5" dirty="0">
                          <a:solidFill>
                            <a:srgbClr val="000000"/>
                          </a:solidFill>
                        </a:rPr>
                        <a:t>Blood  Pressure</a:t>
                      </a:r>
                      <a:endParaRPr sz="1800" b="1" dirty="0">
                        <a:solidFill>
                          <a:srgbClr val="000000"/>
                        </a:solidFill>
                        <a:latin typeface="Roboto Condensed"/>
                        <a:cs typeface="Roboto Condensed"/>
                      </a:endParaRPr>
                    </a:p>
                  </a:txBody>
                  <a:tcPr marL="0" marR="0" marT="3810" marB="0"/>
                </a:tc>
                <a:tc>
                  <a:txBody>
                    <a:bodyPr/>
                    <a:lstStyle/>
                    <a:p>
                      <a:pPr algn="ctr">
                        <a:lnSpc>
                          <a:spcPct val="100000"/>
                        </a:lnSpc>
                        <a:spcBef>
                          <a:spcPts val="150"/>
                        </a:spcBef>
                      </a:pPr>
                      <a:r>
                        <a:rPr sz="1800" b="1" spc="-5" dirty="0">
                          <a:solidFill>
                            <a:srgbClr val="000000"/>
                          </a:solidFill>
                        </a:rPr>
                        <a:t>Midpoint</a:t>
                      </a:r>
                      <a:r>
                        <a:rPr lang="en-US" sz="1800" b="1" spc="-5" dirty="0">
                          <a:solidFill>
                            <a:srgbClr val="000000"/>
                          </a:solidFill>
                        </a:rPr>
                        <a:t> </a:t>
                      </a:r>
                      <a:r>
                        <a:rPr sz="1800" b="1" i="1" dirty="0">
                          <a:solidFill>
                            <a:srgbClr val="000000"/>
                          </a:solidFill>
                        </a:rPr>
                        <a:t>M</a:t>
                      </a:r>
                      <a:r>
                        <a:rPr sz="1800" b="1" i="1" baseline="-25252" dirty="0">
                          <a:solidFill>
                            <a:srgbClr val="000000"/>
                          </a:solidFill>
                        </a:rPr>
                        <a:t>i</a:t>
                      </a:r>
                      <a:endParaRPr sz="1800" b="1" i="1" baseline="-25252" dirty="0">
                        <a:solidFill>
                          <a:srgbClr val="000000"/>
                        </a:solidFill>
                        <a:latin typeface="Roboto Condensed"/>
                        <a:cs typeface="Roboto Condensed"/>
                      </a:endParaRPr>
                    </a:p>
                  </a:txBody>
                  <a:tcPr marL="0" marR="0" marT="19050" marB="0"/>
                </a:tc>
                <a:tc>
                  <a:txBody>
                    <a:bodyPr/>
                    <a:lstStyle/>
                    <a:p>
                      <a:pPr algn="ctr">
                        <a:lnSpc>
                          <a:spcPct val="100000"/>
                        </a:lnSpc>
                        <a:spcBef>
                          <a:spcPts val="150"/>
                        </a:spcBef>
                      </a:pPr>
                      <a:r>
                        <a:rPr sz="1800" b="1" spc="-5" dirty="0">
                          <a:solidFill>
                            <a:srgbClr val="000000"/>
                          </a:solidFill>
                        </a:rPr>
                        <a:t>Frequency</a:t>
                      </a:r>
                      <a:r>
                        <a:rPr lang="en-US" sz="1800" b="1" spc="-5" dirty="0">
                          <a:solidFill>
                            <a:srgbClr val="000000"/>
                          </a:solidFill>
                        </a:rPr>
                        <a:t> </a:t>
                      </a:r>
                      <a:r>
                        <a:rPr sz="1800" b="1" i="1" dirty="0" err="1">
                          <a:solidFill>
                            <a:srgbClr val="000000"/>
                          </a:solidFill>
                        </a:rPr>
                        <a:t>f</a:t>
                      </a:r>
                      <a:r>
                        <a:rPr sz="1800" b="1" i="1" baseline="-25252" dirty="0" err="1">
                          <a:solidFill>
                            <a:srgbClr val="000000"/>
                          </a:solidFill>
                        </a:rPr>
                        <a:t>i</a:t>
                      </a:r>
                      <a:endParaRPr sz="1800" b="1" i="1" baseline="-25252" dirty="0">
                        <a:solidFill>
                          <a:srgbClr val="000000"/>
                        </a:solidFill>
                        <a:latin typeface="Roboto Condensed"/>
                        <a:cs typeface="Roboto Condensed"/>
                      </a:endParaRPr>
                    </a:p>
                  </a:txBody>
                  <a:tcPr marL="0" marR="0" marT="19050" marB="0"/>
                </a:tc>
                <a:tc>
                  <a:txBody>
                    <a:bodyPr/>
                    <a:lstStyle/>
                    <a:p>
                      <a:pPr marL="20320" algn="ctr">
                        <a:lnSpc>
                          <a:spcPct val="100000"/>
                        </a:lnSpc>
                        <a:spcBef>
                          <a:spcPts val="635"/>
                        </a:spcBef>
                      </a:pPr>
                      <a:endParaRPr sz="1800" b="1" i="1" baseline="-27777" dirty="0">
                        <a:solidFill>
                          <a:srgbClr val="000000"/>
                        </a:solidFill>
                        <a:latin typeface="Calibri" panose="020F0502020204030204" pitchFamily="34" charset="0"/>
                        <a:cs typeface="Calibri" panose="020F0502020204030204" pitchFamily="34" charset="0"/>
                      </a:endParaRPr>
                    </a:p>
                  </a:txBody>
                  <a:tcPr marL="0" marR="0" marT="80645" marB="0"/>
                </a:tc>
                <a:tc>
                  <a:txBody>
                    <a:bodyPr/>
                    <a:lstStyle/>
                    <a:p>
                      <a:pPr marL="98425" algn="ctr">
                        <a:lnSpc>
                          <a:spcPts val="720"/>
                        </a:lnSpc>
                      </a:pPr>
                      <a:endParaRPr sz="1800" b="1" dirty="0">
                        <a:solidFill>
                          <a:srgbClr val="000000"/>
                        </a:solidFill>
                        <a:latin typeface="Calibri" panose="020F0502020204030204" pitchFamily="34" charset="0"/>
                        <a:cs typeface="Calibri" panose="020F0502020204030204" pitchFamily="34" charset="0"/>
                      </a:endParaRPr>
                    </a:p>
                  </a:txBody>
                  <a:tcPr marL="0" marR="0" marT="24130" marB="0"/>
                </a:tc>
                <a:tc>
                  <a:txBody>
                    <a:bodyPr/>
                    <a:lstStyle/>
                    <a:p>
                      <a:pPr marL="535305" algn="ctr">
                        <a:lnSpc>
                          <a:spcPts val="470"/>
                        </a:lnSpc>
                      </a:pPr>
                      <a:endParaRPr sz="1800" b="1" dirty="0">
                        <a:solidFill>
                          <a:srgbClr val="000000"/>
                        </a:solidFill>
                        <a:latin typeface="Calibri" panose="020F0502020204030204" pitchFamily="34" charset="0"/>
                        <a:cs typeface="Calibri" panose="020F0502020204030204" pitchFamily="34" charset="0"/>
                      </a:endParaRPr>
                    </a:p>
                  </a:txBody>
                  <a:tcPr marL="0" marR="0" marT="86995" marB="0"/>
                </a:tc>
                <a:extLst>
                  <a:ext uri="{0D108BD9-81ED-4DB2-BD59-A6C34878D82A}">
                    <a16:rowId xmlns:a16="http://schemas.microsoft.com/office/drawing/2014/main" val="10001"/>
                  </a:ext>
                </a:extLst>
              </a:tr>
              <a:tr h="245954">
                <a:tc>
                  <a:txBody>
                    <a:bodyPr/>
                    <a:lstStyle/>
                    <a:p>
                      <a:pPr marL="88900" algn="ctr">
                        <a:lnSpc>
                          <a:spcPct val="100000"/>
                        </a:lnSpc>
                        <a:spcBef>
                          <a:spcPts val="125"/>
                        </a:spcBef>
                      </a:pPr>
                      <a:r>
                        <a:rPr sz="1800" dirty="0">
                          <a:solidFill>
                            <a:srgbClr val="000000"/>
                          </a:solidFill>
                        </a:rPr>
                        <a:t>105.5 −</a:t>
                      </a:r>
                      <a:r>
                        <a:rPr sz="1800" spc="-40" dirty="0">
                          <a:solidFill>
                            <a:srgbClr val="000000"/>
                          </a:solidFill>
                        </a:rPr>
                        <a:t> </a:t>
                      </a:r>
                      <a:r>
                        <a:rPr sz="1800" dirty="0">
                          <a:solidFill>
                            <a:srgbClr val="000000"/>
                          </a:solidFill>
                        </a:rPr>
                        <a:t>115.5</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1800" dirty="0">
                          <a:solidFill>
                            <a:srgbClr val="000000"/>
                          </a:solidFill>
                        </a:rPr>
                        <a:t>110.5</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1800" dirty="0">
                          <a:solidFill>
                            <a:srgbClr val="000000"/>
                          </a:solidFill>
                        </a:rPr>
                        <a:t>2</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33655" algn="ctr">
                        <a:lnSpc>
                          <a:spcPct val="100000"/>
                        </a:lnSpc>
                        <a:spcBef>
                          <a:spcPts val="125"/>
                        </a:spcBef>
                      </a:pPr>
                      <a:r>
                        <a:rPr sz="1800" dirty="0">
                          <a:solidFill>
                            <a:srgbClr val="000000"/>
                          </a:solidFill>
                        </a:rPr>
                        <a:t>221.0</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1800" dirty="0">
                          <a:solidFill>
                            <a:srgbClr val="000000"/>
                          </a:solidFill>
                        </a:rPr>
                        <a:t>12210.25</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56210" algn="ctr">
                        <a:lnSpc>
                          <a:spcPct val="100000"/>
                        </a:lnSpc>
                        <a:spcBef>
                          <a:spcPts val="125"/>
                        </a:spcBef>
                      </a:pPr>
                      <a:r>
                        <a:rPr sz="1800" dirty="0">
                          <a:solidFill>
                            <a:srgbClr val="000000"/>
                          </a:solidFill>
                        </a:rPr>
                        <a:t>24420.50</a:t>
                      </a:r>
                      <a:endParaRPr sz="18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2"/>
                  </a:ext>
                </a:extLst>
              </a:tr>
              <a:tr h="245954">
                <a:tc>
                  <a:txBody>
                    <a:bodyPr/>
                    <a:lstStyle/>
                    <a:p>
                      <a:pPr marL="88900" algn="ctr">
                        <a:lnSpc>
                          <a:spcPct val="100000"/>
                        </a:lnSpc>
                        <a:spcBef>
                          <a:spcPts val="125"/>
                        </a:spcBef>
                      </a:pPr>
                      <a:r>
                        <a:rPr sz="1800" dirty="0">
                          <a:solidFill>
                            <a:srgbClr val="000000"/>
                          </a:solidFill>
                        </a:rPr>
                        <a:t>115.5 −</a:t>
                      </a:r>
                      <a:r>
                        <a:rPr sz="1800" spc="-40" dirty="0">
                          <a:solidFill>
                            <a:srgbClr val="000000"/>
                          </a:solidFill>
                        </a:rPr>
                        <a:t> </a:t>
                      </a:r>
                      <a:r>
                        <a:rPr sz="1800" dirty="0">
                          <a:solidFill>
                            <a:srgbClr val="000000"/>
                          </a:solidFill>
                        </a:rPr>
                        <a:t>125.5</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1800" dirty="0">
                          <a:solidFill>
                            <a:srgbClr val="000000"/>
                          </a:solidFill>
                        </a:rPr>
                        <a:t>120.5</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1800" dirty="0">
                          <a:solidFill>
                            <a:srgbClr val="000000"/>
                          </a:solidFill>
                        </a:rPr>
                        <a:t>5</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33655" algn="ctr">
                        <a:lnSpc>
                          <a:spcPct val="100000"/>
                        </a:lnSpc>
                        <a:spcBef>
                          <a:spcPts val="125"/>
                        </a:spcBef>
                      </a:pPr>
                      <a:r>
                        <a:rPr sz="1800" dirty="0">
                          <a:solidFill>
                            <a:srgbClr val="000000"/>
                          </a:solidFill>
                        </a:rPr>
                        <a:t>602.5</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1800" dirty="0">
                          <a:solidFill>
                            <a:srgbClr val="000000"/>
                          </a:solidFill>
                        </a:rPr>
                        <a:t>14520.25</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56210" algn="ctr">
                        <a:lnSpc>
                          <a:spcPct val="100000"/>
                        </a:lnSpc>
                        <a:spcBef>
                          <a:spcPts val="125"/>
                        </a:spcBef>
                      </a:pPr>
                      <a:r>
                        <a:rPr sz="1800" dirty="0">
                          <a:solidFill>
                            <a:srgbClr val="000000"/>
                          </a:solidFill>
                        </a:rPr>
                        <a:t>72601.25</a:t>
                      </a:r>
                      <a:endParaRPr sz="18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3"/>
                  </a:ext>
                </a:extLst>
              </a:tr>
              <a:tr h="245954">
                <a:tc>
                  <a:txBody>
                    <a:bodyPr/>
                    <a:lstStyle/>
                    <a:p>
                      <a:pPr marL="88900" algn="ctr">
                        <a:lnSpc>
                          <a:spcPct val="100000"/>
                        </a:lnSpc>
                        <a:spcBef>
                          <a:spcPts val="125"/>
                        </a:spcBef>
                      </a:pPr>
                      <a:r>
                        <a:rPr sz="1800" dirty="0">
                          <a:solidFill>
                            <a:srgbClr val="000000"/>
                          </a:solidFill>
                        </a:rPr>
                        <a:t>125.5 −</a:t>
                      </a:r>
                      <a:r>
                        <a:rPr sz="1800" spc="-40" dirty="0">
                          <a:solidFill>
                            <a:srgbClr val="000000"/>
                          </a:solidFill>
                        </a:rPr>
                        <a:t> </a:t>
                      </a:r>
                      <a:r>
                        <a:rPr sz="1800" dirty="0">
                          <a:solidFill>
                            <a:srgbClr val="000000"/>
                          </a:solidFill>
                        </a:rPr>
                        <a:t>135.5</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1800" dirty="0">
                          <a:solidFill>
                            <a:srgbClr val="000000"/>
                          </a:solidFill>
                        </a:rPr>
                        <a:t>130.5</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1800" dirty="0">
                          <a:solidFill>
                            <a:srgbClr val="000000"/>
                          </a:solidFill>
                        </a:rPr>
                        <a:t>13</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1800" dirty="0">
                          <a:solidFill>
                            <a:srgbClr val="000000"/>
                          </a:solidFill>
                        </a:rPr>
                        <a:t>1696.5</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1800" dirty="0">
                          <a:solidFill>
                            <a:srgbClr val="000000"/>
                          </a:solidFill>
                        </a:rPr>
                        <a:t>17030.25</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04139" algn="ctr">
                        <a:lnSpc>
                          <a:spcPct val="100000"/>
                        </a:lnSpc>
                        <a:spcBef>
                          <a:spcPts val="125"/>
                        </a:spcBef>
                      </a:pPr>
                      <a:r>
                        <a:rPr sz="1800" dirty="0">
                          <a:solidFill>
                            <a:srgbClr val="000000"/>
                          </a:solidFill>
                        </a:rPr>
                        <a:t>221393.25</a:t>
                      </a:r>
                      <a:endParaRPr sz="18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4"/>
                  </a:ext>
                </a:extLst>
              </a:tr>
              <a:tr h="270171">
                <a:tc>
                  <a:txBody>
                    <a:bodyPr/>
                    <a:lstStyle/>
                    <a:p>
                      <a:pPr marL="88900" algn="ctr">
                        <a:lnSpc>
                          <a:spcPct val="100000"/>
                        </a:lnSpc>
                        <a:spcBef>
                          <a:spcPts val="285"/>
                        </a:spcBef>
                      </a:pPr>
                      <a:r>
                        <a:rPr sz="1800" dirty="0">
                          <a:solidFill>
                            <a:srgbClr val="000000"/>
                          </a:solidFill>
                        </a:rPr>
                        <a:t>135.5 −</a:t>
                      </a:r>
                      <a:r>
                        <a:rPr sz="1800" spc="-40" dirty="0">
                          <a:solidFill>
                            <a:srgbClr val="000000"/>
                          </a:solidFill>
                        </a:rPr>
                        <a:t> </a:t>
                      </a:r>
                      <a:r>
                        <a:rPr sz="1800" dirty="0">
                          <a:solidFill>
                            <a:srgbClr val="000000"/>
                          </a:solidFill>
                        </a:rPr>
                        <a:t>145.5</a:t>
                      </a:r>
                      <a:endParaRPr sz="1800" dirty="0">
                        <a:solidFill>
                          <a:srgbClr val="000000"/>
                        </a:solidFill>
                        <a:latin typeface="Calibri" panose="020F0502020204030204" pitchFamily="34" charset="0"/>
                        <a:cs typeface="Calibri" panose="020F0502020204030204" pitchFamily="34" charset="0"/>
                      </a:endParaRPr>
                    </a:p>
                  </a:txBody>
                  <a:tcPr marL="0" marR="0" marT="36195" marB="0"/>
                </a:tc>
                <a:tc>
                  <a:txBody>
                    <a:bodyPr/>
                    <a:lstStyle/>
                    <a:p>
                      <a:pPr algn="ctr">
                        <a:lnSpc>
                          <a:spcPct val="100000"/>
                        </a:lnSpc>
                        <a:spcBef>
                          <a:spcPts val="285"/>
                        </a:spcBef>
                      </a:pPr>
                      <a:r>
                        <a:rPr sz="1800" dirty="0">
                          <a:solidFill>
                            <a:srgbClr val="000000"/>
                          </a:solidFill>
                        </a:rPr>
                        <a:t>140.5</a:t>
                      </a:r>
                      <a:endParaRPr sz="1800" dirty="0">
                        <a:solidFill>
                          <a:srgbClr val="000000"/>
                        </a:solidFill>
                        <a:latin typeface="Calibri" panose="020F0502020204030204" pitchFamily="34" charset="0"/>
                        <a:cs typeface="Calibri" panose="020F0502020204030204" pitchFamily="34" charset="0"/>
                      </a:endParaRPr>
                    </a:p>
                  </a:txBody>
                  <a:tcPr marL="0" marR="0" marT="36195" marB="0"/>
                </a:tc>
                <a:tc>
                  <a:txBody>
                    <a:bodyPr/>
                    <a:lstStyle/>
                    <a:p>
                      <a:pPr algn="ctr">
                        <a:lnSpc>
                          <a:spcPct val="100000"/>
                        </a:lnSpc>
                        <a:spcBef>
                          <a:spcPts val="285"/>
                        </a:spcBef>
                      </a:pPr>
                      <a:r>
                        <a:rPr sz="1800" dirty="0">
                          <a:solidFill>
                            <a:srgbClr val="000000"/>
                          </a:solidFill>
                        </a:rPr>
                        <a:t>12</a:t>
                      </a:r>
                      <a:endParaRPr sz="1800" dirty="0">
                        <a:solidFill>
                          <a:srgbClr val="000000"/>
                        </a:solidFill>
                        <a:latin typeface="Calibri" panose="020F0502020204030204" pitchFamily="34" charset="0"/>
                        <a:cs typeface="Calibri" panose="020F0502020204030204" pitchFamily="34" charset="0"/>
                      </a:endParaRPr>
                    </a:p>
                  </a:txBody>
                  <a:tcPr marL="0" marR="0" marT="36195" marB="0"/>
                </a:tc>
                <a:tc>
                  <a:txBody>
                    <a:bodyPr/>
                    <a:lstStyle/>
                    <a:p>
                      <a:pPr algn="ctr">
                        <a:lnSpc>
                          <a:spcPct val="100000"/>
                        </a:lnSpc>
                        <a:spcBef>
                          <a:spcPts val="285"/>
                        </a:spcBef>
                      </a:pPr>
                      <a:r>
                        <a:rPr sz="1800" dirty="0">
                          <a:solidFill>
                            <a:srgbClr val="000000"/>
                          </a:solidFill>
                        </a:rPr>
                        <a:t>1686.0</a:t>
                      </a:r>
                      <a:endParaRPr sz="1800" dirty="0">
                        <a:solidFill>
                          <a:srgbClr val="000000"/>
                        </a:solidFill>
                        <a:latin typeface="Calibri" panose="020F0502020204030204" pitchFamily="34" charset="0"/>
                        <a:cs typeface="Calibri" panose="020F0502020204030204" pitchFamily="34" charset="0"/>
                      </a:endParaRPr>
                    </a:p>
                  </a:txBody>
                  <a:tcPr marL="0" marR="0" marT="36195" marB="0"/>
                </a:tc>
                <a:tc>
                  <a:txBody>
                    <a:bodyPr/>
                    <a:lstStyle/>
                    <a:p>
                      <a:pPr algn="ctr">
                        <a:lnSpc>
                          <a:spcPct val="100000"/>
                        </a:lnSpc>
                        <a:spcBef>
                          <a:spcPts val="285"/>
                        </a:spcBef>
                      </a:pPr>
                      <a:r>
                        <a:rPr sz="1800" dirty="0">
                          <a:solidFill>
                            <a:srgbClr val="000000"/>
                          </a:solidFill>
                        </a:rPr>
                        <a:t>19740.25</a:t>
                      </a:r>
                      <a:endParaRPr sz="1800" dirty="0">
                        <a:solidFill>
                          <a:srgbClr val="000000"/>
                        </a:solidFill>
                        <a:latin typeface="Calibri" panose="020F0502020204030204" pitchFamily="34" charset="0"/>
                        <a:cs typeface="Calibri" panose="020F0502020204030204" pitchFamily="34" charset="0"/>
                      </a:endParaRPr>
                    </a:p>
                  </a:txBody>
                  <a:tcPr marL="0" marR="0" marT="36195" marB="0"/>
                </a:tc>
                <a:tc>
                  <a:txBody>
                    <a:bodyPr/>
                    <a:lstStyle/>
                    <a:p>
                      <a:pPr marL="104139" algn="ctr">
                        <a:lnSpc>
                          <a:spcPct val="100000"/>
                        </a:lnSpc>
                        <a:spcBef>
                          <a:spcPts val="285"/>
                        </a:spcBef>
                      </a:pPr>
                      <a:r>
                        <a:rPr sz="1800" dirty="0">
                          <a:solidFill>
                            <a:srgbClr val="000000"/>
                          </a:solidFill>
                        </a:rPr>
                        <a:t>236883.00</a:t>
                      </a:r>
                      <a:endParaRPr sz="1800" dirty="0">
                        <a:solidFill>
                          <a:srgbClr val="000000"/>
                        </a:solidFill>
                        <a:latin typeface="Calibri" panose="020F0502020204030204" pitchFamily="34" charset="0"/>
                        <a:cs typeface="Calibri" panose="020F0502020204030204" pitchFamily="34" charset="0"/>
                      </a:endParaRPr>
                    </a:p>
                  </a:txBody>
                  <a:tcPr marL="0" marR="0" marT="36195" marB="0"/>
                </a:tc>
                <a:extLst>
                  <a:ext uri="{0D108BD9-81ED-4DB2-BD59-A6C34878D82A}">
                    <a16:rowId xmlns:a16="http://schemas.microsoft.com/office/drawing/2014/main" val="10005"/>
                  </a:ext>
                </a:extLst>
              </a:tr>
              <a:tr h="245954">
                <a:tc>
                  <a:txBody>
                    <a:bodyPr/>
                    <a:lstStyle/>
                    <a:p>
                      <a:pPr marL="88900" algn="ctr">
                        <a:lnSpc>
                          <a:spcPct val="100000"/>
                        </a:lnSpc>
                        <a:spcBef>
                          <a:spcPts val="125"/>
                        </a:spcBef>
                      </a:pPr>
                      <a:r>
                        <a:rPr sz="1800" dirty="0">
                          <a:solidFill>
                            <a:srgbClr val="000000"/>
                          </a:solidFill>
                        </a:rPr>
                        <a:t>145.5 −</a:t>
                      </a:r>
                      <a:r>
                        <a:rPr sz="1800" spc="-40" dirty="0">
                          <a:solidFill>
                            <a:srgbClr val="000000"/>
                          </a:solidFill>
                        </a:rPr>
                        <a:t> </a:t>
                      </a:r>
                      <a:r>
                        <a:rPr sz="1800" dirty="0">
                          <a:solidFill>
                            <a:srgbClr val="000000"/>
                          </a:solidFill>
                        </a:rPr>
                        <a:t>155.5</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1800" dirty="0">
                          <a:solidFill>
                            <a:srgbClr val="000000"/>
                          </a:solidFill>
                        </a:rPr>
                        <a:t>150.5</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1800" dirty="0">
                          <a:solidFill>
                            <a:srgbClr val="000000"/>
                          </a:solidFill>
                        </a:rPr>
                        <a:t>19</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1800" dirty="0">
                          <a:solidFill>
                            <a:srgbClr val="000000"/>
                          </a:solidFill>
                        </a:rPr>
                        <a:t>2859.5</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1800" dirty="0">
                          <a:solidFill>
                            <a:srgbClr val="000000"/>
                          </a:solidFill>
                        </a:rPr>
                        <a:t>22650.25</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04139" algn="ctr">
                        <a:lnSpc>
                          <a:spcPct val="100000"/>
                        </a:lnSpc>
                        <a:spcBef>
                          <a:spcPts val="125"/>
                        </a:spcBef>
                      </a:pPr>
                      <a:r>
                        <a:rPr sz="1800" dirty="0">
                          <a:solidFill>
                            <a:srgbClr val="000000"/>
                          </a:solidFill>
                        </a:rPr>
                        <a:t>430354.75</a:t>
                      </a:r>
                      <a:endParaRPr sz="18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6"/>
                  </a:ext>
                </a:extLst>
              </a:tr>
              <a:tr h="245954">
                <a:tc>
                  <a:txBody>
                    <a:bodyPr/>
                    <a:lstStyle/>
                    <a:p>
                      <a:pPr marL="88900" algn="ctr">
                        <a:lnSpc>
                          <a:spcPct val="100000"/>
                        </a:lnSpc>
                        <a:spcBef>
                          <a:spcPts val="125"/>
                        </a:spcBef>
                      </a:pPr>
                      <a:r>
                        <a:rPr sz="1800" dirty="0">
                          <a:solidFill>
                            <a:srgbClr val="000000"/>
                          </a:solidFill>
                        </a:rPr>
                        <a:t>155.5 −</a:t>
                      </a:r>
                      <a:r>
                        <a:rPr sz="1800" spc="-40" dirty="0">
                          <a:solidFill>
                            <a:srgbClr val="000000"/>
                          </a:solidFill>
                        </a:rPr>
                        <a:t> </a:t>
                      </a:r>
                      <a:r>
                        <a:rPr sz="1800" dirty="0">
                          <a:solidFill>
                            <a:srgbClr val="000000"/>
                          </a:solidFill>
                        </a:rPr>
                        <a:t>165.5</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1800" dirty="0">
                          <a:solidFill>
                            <a:srgbClr val="000000"/>
                          </a:solidFill>
                        </a:rPr>
                        <a:t>160.5</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1800" dirty="0">
                          <a:solidFill>
                            <a:srgbClr val="000000"/>
                          </a:solidFill>
                        </a:rPr>
                        <a:t>9</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1800" dirty="0">
                          <a:solidFill>
                            <a:srgbClr val="000000"/>
                          </a:solidFill>
                        </a:rPr>
                        <a:t>1444.5</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1800" dirty="0">
                          <a:solidFill>
                            <a:srgbClr val="000000"/>
                          </a:solidFill>
                        </a:rPr>
                        <a:t>25760.25</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04139" algn="ctr">
                        <a:lnSpc>
                          <a:spcPct val="100000"/>
                        </a:lnSpc>
                        <a:spcBef>
                          <a:spcPts val="125"/>
                        </a:spcBef>
                      </a:pPr>
                      <a:r>
                        <a:rPr sz="1800" dirty="0">
                          <a:solidFill>
                            <a:srgbClr val="000000"/>
                          </a:solidFill>
                        </a:rPr>
                        <a:t>231842.25</a:t>
                      </a:r>
                      <a:endParaRPr sz="18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7"/>
                  </a:ext>
                </a:extLst>
              </a:tr>
              <a:tr h="245954">
                <a:tc>
                  <a:txBody>
                    <a:bodyPr/>
                    <a:lstStyle/>
                    <a:p>
                      <a:pPr marL="88900" algn="ctr">
                        <a:lnSpc>
                          <a:spcPct val="100000"/>
                        </a:lnSpc>
                        <a:spcBef>
                          <a:spcPts val="125"/>
                        </a:spcBef>
                      </a:pPr>
                      <a:r>
                        <a:rPr sz="1800" dirty="0">
                          <a:solidFill>
                            <a:srgbClr val="000000"/>
                          </a:solidFill>
                        </a:rPr>
                        <a:t>165.5 −</a:t>
                      </a:r>
                      <a:r>
                        <a:rPr sz="1800" spc="-40" dirty="0">
                          <a:solidFill>
                            <a:srgbClr val="000000"/>
                          </a:solidFill>
                        </a:rPr>
                        <a:t> </a:t>
                      </a:r>
                      <a:r>
                        <a:rPr sz="1800" dirty="0">
                          <a:solidFill>
                            <a:srgbClr val="000000"/>
                          </a:solidFill>
                        </a:rPr>
                        <a:t>175.5</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1800" dirty="0">
                          <a:solidFill>
                            <a:srgbClr val="000000"/>
                          </a:solidFill>
                        </a:rPr>
                        <a:t>170.5</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1800" dirty="0">
                          <a:solidFill>
                            <a:srgbClr val="000000"/>
                          </a:solidFill>
                        </a:rPr>
                        <a:t>8</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1800" dirty="0">
                          <a:solidFill>
                            <a:srgbClr val="000000"/>
                          </a:solidFill>
                        </a:rPr>
                        <a:t>1364.0</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1800" dirty="0">
                          <a:solidFill>
                            <a:srgbClr val="000000"/>
                          </a:solidFill>
                        </a:rPr>
                        <a:t>29070.25</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04139" algn="ctr">
                        <a:lnSpc>
                          <a:spcPct val="100000"/>
                        </a:lnSpc>
                        <a:spcBef>
                          <a:spcPts val="125"/>
                        </a:spcBef>
                      </a:pPr>
                      <a:r>
                        <a:rPr sz="1800" dirty="0">
                          <a:solidFill>
                            <a:srgbClr val="000000"/>
                          </a:solidFill>
                        </a:rPr>
                        <a:t>232562.00</a:t>
                      </a:r>
                      <a:endParaRPr sz="18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8"/>
                  </a:ext>
                </a:extLst>
              </a:tr>
              <a:tr h="245954">
                <a:tc>
                  <a:txBody>
                    <a:bodyPr/>
                    <a:lstStyle/>
                    <a:p>
                      <a:pPr marL="88900" algn="ctr">
                        <a:lnSpc>
                          <a:spcPct val="100000"/>
                        </a:lnSpc>
                        <a:spcBef>
                          <a:spcPts val="125"/>
                        </a:spcBef>
                      </a:pPr>
                      <a:r>
                        <a:rPr sz="1800" dirty="0">
                          <a:solidFill>
                            <a:srgbClr val="000000"/>
                          </a:solidFill>
                        </a:rPr>
                        <a:t>175.5 −</a:t>
                      </a:r>
                      <a:r>
                        <a:rPr sz="1800" spc="-40" dirty="0">
                          <a:solidFill>
                            <a:srgbClr val="000000"/>
                          </a:solidFill>
                        </a:rPr>
                        <a:t> </a:t>
                      </a:r>
                      <a:r>
                        <a:rPr sz="1800" dirty="0">
                          <a:solidFill>
                            <a:srgbClr val="000000"/>
                          </a:solidFill>
                        </a:rPr>
                        <a:t>185.5</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1800" dirty="0">
                          <a:solidFill>
                            <a:srgbClr val="000000"/>
                          </a:solidFill>
                        </a:rPr>
                        <a:t>180.5</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1800" dirty="0">
                          <a:solidFill>
                            <a:srgbClr val="000000"/>
                          </a:solidFill>
                        </a:rPr>
                        <a:t>8</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1800" dirty="0">
                          <a:solidFill>
                            <a:srgbClr val="000000"/>
                          </a:solidFill>
                        </a:rPr>
                        <a:t>1444.0</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1800" dirty="0">
                          <a:solidFill>
                            <a:srgbClr val="000000"/>
                          </a:solidFill>
                        </a:rPr>
                        <a:t>32580.25</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04139" algn="ctr">
                        <a:lnSpc>
                          <a:spcPct val="100000"/>
                        </a:lnSpc>
                        <a:spcBef>
                          <a:spcPts val="125"/>
                        </a:spcBef>
                      </a:pPr>
                      <a:r>
                        <a:rPr sz="1800" dirty="0">
                          <a:solidFill>
                            <a:srgbClr val="000000"/>
                          </a:solidFill>
                        </a:rPr>
                        <a:t>260642.00</a:t>
                      </a:r>
                      <a:endParaRPr sz="18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09"/>
                  </a:ext>
                </a:extLst>
              </a:tr>
              <a:tr h="245954">
                <a:tc>
                  <a:txBody>
                    <a:bodyPr/>
                    <a:lstStyle/>
                    <a:p>
                      <a:pPr marL="88900" algn="ctr">
                        <a:lnSpc>
                          <a:spcPct val="100000"/>
                        </a:lnSpc>
                        <a:spcBef>
                          <a:spcPts val="125"/>
                        </a:spcBef>
                      </a:pPr>
                      <a:r>
                        <a:rPr sz="1800" dirty="0">
                          <a:solidFill>
                            <a:srgbClr val="000000"/>
                          </a:solidFill>
                        </a:rPr>
                        <a:t>185.5 −</a:t>
                      </a:r>
                      <a:r>
                        <a:rPr sz="1800" spc="-40" dirty="0">
                          <a:solidFill>
                            <a:srgbClr val="000000"/>
                          </a:solidFill>
                        </a:rPr>
                        <a:t> </a:t>
                      </a:r>
                      <a:r>
                        <a:rPr sz="1800" dirty="0">
                          <a:solidFill>
                            <a:srgbClr val="000000"/>
                          </a:solidFill>
                        </a:rPr>
                        <a:t>195.5</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1800" dirty="0">
                          <a:solidFill>
                            <a:srgbClr val="000000"/>
                          </a:solidFill>
                        </a:rPr>
                        <a:t>190.5</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1800" dirty="0">
                          <a:solidFill>
                            <a:srgbClr val="000000"/>
                          </a:solidFill>
                        </a:rPr>
                        <a:t>7</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1800" dirty="0">
                          <a:solidFill>
                            <a:srgbClr val="000000"/>
                          </a:solidFill>
                        </a:rPr>
                        <a:t>1333.5</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1800" dirty="0">
                          <a:solidFill>
                            <a:srgbClr val="000000"/>
                          </a:solidFill>
                        </a:rPr>
                        <a:t>36290.25</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04139" algn="ctr">
                        <a:lnSpc>
                          <a:spcPct val="100000"/>
                        </a:lnSpc>
                        <a:spcBef>
                          <a:spcPts val="125"/>
                        </a:spcBef>
                      </a:pPr>
                      <a:r>
                        <a:rPr sz="1800" dirty="0">
                          <a:solidFill>
                            <a:srgbClr val="000000"/>
                          </a:solidFill>
                        </a:rPr>
                        <a:t>254031.75</a:t>
                      </a:r>
                      <a:endParaRPr sz="18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10"/>
                  </a:ext>
                </a:extLst>
              </a:tr>
              <a:tr h="245197">
                <a:tc>
                  <a:txBody>
                    <a:bodyPr/>
                    <a:lstStyle/>
                    <a:p>
                      <a:pPr marL="88900" algn="ctr">
                        <a:lnSpc>
                          <a:spcPct val="100000"/>
                        </a:lnSpc>
                        <a:spcBef>
                          <a:spcPts val="125"/>
                        </a:spcBef>
                      </a:pPr>
                      <a:r>
                        <a:rPr sz="1800" dirty="0">
                          <a:solidFill>
                            <a:srgbClr val="000000"/>
                          </a:solidFill>
                        </a:rPr>
                        <a:t>195.5 −</a:t>
                      </a:r>
                      <a:r>
                        <a:rPr sz="1800" spc="-40" dirty="0">
                          <a:solidFill>
                            <a:srgbClr val="000000"/>
                          </a:solidFill>
                        </a:rPr>
                        <a:t> </a:t>
                      </a:r>
                      <a:r>
                        <a:rPr sz="1800" dirty="0">
                          <a:solidFill>
                            <a:srgbClr val="000000"/>
                          </a:solidFill>
                        </a:rPr>
                        <a:t>205.5</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1800" dirty="0">
                          <a:solidFill>
                            <a:srgbClr val="000000"/>
                          </a:solidFill>
                        </a:rPr>
                        <a:t>200.5</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1800" dirty="0">
                          <a:solidFill>
                            <a:srgbClr val="000000"/>
                          </a:solidFill>
                        </a:rPr>
                        <a:t>2</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33655" algn="ctr">
                        <a:lnSpc>
                          <a:spcPct val="100000"/>
                        </a:lnSpc>
                        <a:spcBef>
                          <a:spcPts val="125"/>
                        </a:spcBef>
                      </a:pPr>
                      <a:r>
                        <a:rPr sz="1800" dirty="0">
                          <a:solidFill>
                            <a:srgbClr val="000000"/>
                          </a:solidFill>
                        </a:rPr>
                        <a:t>401.0</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algn="ctr">
                        <a:lnSpc>
                          <a:spcPct val="100000"/>
                        </a:lnSpc>
                        <a:spcBef>
                          <a:spcPts val="125"/>
                        </a:spcBef>
                      </a:pPr>
                      <a:r>
                        <a:rPr sz="1800" dirty="0">
                          <a:solidFill>
                            <a:srgbClr val="000000"/>
                          </a:solidFill>
                        </a:rPr>
                        <a:t>40200.25</a:t>
                      </a:r>
                      <a:endParaRPr sz="1800" dirty="0">
                        <a:solidFill>
                          <a:srgbClr val="000000"/>
                        </a:solidFill>
                        <a:latin typeface="Calibri" panose="020F0502020204030204" pitchFamily="34" charset="0"/>
                        <a:cs typeface="Calibri" panose="020F0502020204030204" pitchFamily="34" charset="0"/>
                      </a:endParaRPr>
                    </a:p>
                  </a:txBody>
                  <a:tcPr marL="0" marR="0" marT="15875" marB="0"/>
                </a:tc>
                <a:tc>
                  <a:txBody>
                    <a:bodyPr/>
                    <a:lstStyle/>
                    <a:p>
                      <a:pPr marL="156210" algn="ctr">
                        <a:lnSpc>
                          <a:spcPct val="100000"/>
                        </a:lnSpc>
                        <a:spcBef>
                          <a:spcPts val="125"/>
                        </a:spcBef>
                      </a:pPr>
                      <a:r>
                        <a:rPr sz="1800" dirty="0">
                          <a:solidFill>
                            <a:srgbClr val="000000"/>
                          </a:solidFill>
                        </a:rPr>
                        <a:t>80400.50</a:t>
                      </a:r>
                      <a:endParaRPr sz="1800" dirty="0">
                        <a:solidFill>
                          <a:srgbClr val="000000"/>
                        </a:solidFill>
                        <a:latin typeface="Calibri" panose="020F0502020204030204" pitchFamily="34" charset="0"/>
                        <a:cs typeface="Calibri" panose="020F0502020204030204" pitchFamily="34" charset="0"/>
                      </a:endParaRPr>
                    </a:p>
                  </a:txBody>
                  <a:tcPr marL="0" marR="0" marT="15875" marB="0"/>
                </a:tc>
                <a:extLst>
                  <a:ext uri="{0D108BD9-81ED-4DB2-BD59-A6C34878D82A}">
                    <a16:rowId xmlns:a16="http://schemas.microsoft.com/office/drawing/2014/main" val="10011"/>
                  </a:ext>
                </a:extLst>
              </a:tr>
              <a:tr h="245954">
                <a:tc gridSpan="2">
                  <a:txBody>
                    <a:bodyPr/>
                    <a:lstStyle/>
                    <a:p>
                      <a:pPr marR="45085" algn="r">
                        <a:lnSpc>
                          <a:spcPct val="100000"/>
                        </a:lnSpc>
                        <a:spcBef>
                          <a:spcPts val="225"/>
                        </a:spcBef>
                      </a:pPr>
                      <a:r>
                        <a:rPr sz="1800" b="1" spc="15" dirty="0">
                          <a:solidFill>
                            <a:srgbClr val="000000"/>
                          </a:solidFill>
                        </a:rPr>
                        <a:t>T</a:t>
                      </a:r>
                      <a:r>
                        <a:rPr sz="1800" b="1" spc="-10" dirty="0">
                          <a:solidFill>
                            <a:srgbClr val="000000"/>
                          </a:solidFill>
                        </a:rPr>
                        <a:t>O</a:t>
                      </a:r>
                      <a:r>
                        <a:rPr sz="1800" b="1" spc="-25" dirty="0">
                          <a:solidFill>
                            <a:srgbClr val="000000"/>
                          </a:solidFill>
                        </a:rPr>
                        <a:t>T</a:t>
                      </a:r>
                      <a:r>
                        <a:rPr sz="1800" b="1" spc="30" dirty="0">
                          <a:solidFill>
                            <a:srgbClr val="000000"/>
                          </a:solidFill>
                        </a:rPr>
                        <a:t>A</a:t>
                      </a:r>
                      <a:r>
                        <a:rPr sz="1800" b="1" dirty="0">
                          <a:solidFill>
                            <a:srgbClr val="000000"/>
                          </a:solidFill>
                        </a:rPr>
                        <a:t>L</a:t>
                      </a:r>
                      <a:endParaRPr sz="1800" b="1" dirty="0">
                        <a:solidFill>
                          <a:srgbClr val="000000"/>
                        </a:solidFill>
                        <a:latin typeface="Roboto Condensed"/>
                        <a:cs typeface="Roboto Condensed"/>
                      </a:endParaRPr>
                    </a:p>
                  </a:txBody>
                  <a:tcPr marL="0" marR="0" marT="28575" marB="0"/>
                </a:tc>
                <a:tc hMerge="1">
                  <a:txBody>
                    <a:bodyPr/>
                    <a:lstStyle/>
                    <a:p>
                      <a:endParaRPr/>
                    </a:p>
                  </a:txBody>
                  <a:tcPr marL="0" marR="0" marT="0" marB="0"/>
                </a:tc>
                <a:tc>
                  <a:txBody>
                    <a:bodyPr/>
                    <a:lstStyle/>
                    <a:p>
                      <a:pPr algn="ctr">
                        <a:lnSpc>
                          <a:spcPct val="100000"/>
                        </a:lnSpc>
                        <a:spcBef>
                          <a:spcPts val="125"/>
                        </a:spcBef>
                      </a:pPr>
                      <a:r>
                        <a:rPr sz="1800" b="1" dirty="0">
                          <a:solidFill>
                            <a:srgbClr val="000000"/>
                          </a:solidFill>
                        </a:rPr>
                        <a:t>85</a:t>
                      </a:r>
                      <a:endParaRPr sz="1800" b="1" dirty="0">
                        <a:solidFill>
                          <a:srgbClr val="000000"/>
                        </a:solidFill>
                        <a:latin typeface="Roboto Condensed"/>
                        <a:cs typeface="Roboto Condensed"/>
                      </a:endParaRPr>
                    </a:p>
                  </a:txBody>
                  <a:tcPr marL="0" marR="0" marT="15875" marB="0"/>
                </a:tc>
                <a:tc>
                  <a:txBody>
                    <a:bodyPr/>
                    <a:lstStyle/>
                    <a:p>
                      <a:pPr algn="ctr">
                        <a:lnSpc>
                          <a:spcPct val="100000"/>
                        </a:lnSpc>
                        <a:spcBef>
                          <a:spcPts val="125"/>
                        </a:spcBef>
                      </a:pPr>
                      <a:r>
                        <a:rPr sz="1800" b="1" dirty="0">
                          <a:solidFill>
                            <a:srgbClr val="000000"/>
                          </a:solidFill>
                        </a:rPr>
                        <a:t>13052.5</a:t>
                      </a:r>
                      <a:endParaRPr sz="1800" b="1" dirty="0">
                        <a:solidFill>
                          <a:srgbClr val="000000"/>
                        </a:solidFill>
                        <a:latin typeface="Roboto Condensed"/>
                        <a:cs typeface="Roboto Condensed"/>
                      </a:endParaRPr>
                    </a:p>
                  </a:txBody>
                  <a:tcPr marL="0" marR="0" marT="15875" marB="0"/>
                </a:tc>
                <a:tc>
                  <a:txBody>
                    <a:bodyPr/>
                    <a:lstStyle/>
                    <a:p>
                      <a:pPr algn="ctr">
                        <a:lnSpc>
                          <a:spcPct val="100000"/>
                        </a:lnSpc>
                        <a:spcBef>
                          <a:spcPts val="125"/>
                        </a:spcBef>
                      </a:pPr>
                      <a:r>
                        <a:rPr sz="1800" b="1" dirty="0">
                          <a:solidFill>
                            <a:srgbClr val="000000"/>
                          </a:solidFill>
                        </a:rPr>
                        <a:t>250052.5</a:t>
                      </a:r>
                      <a:endParaRPr sz="1800" b="1" dirty="0">
                        <a:solidFill>
                          <a:srgbClr val="000000"/>
                        </a:solidFill>
                        <a:latin typeface="Roboto Condensed"/>
                        <a:cs typeface="Roboto Condensed"/>
                      </a:endParaRPr>
                    </a:p>
                  </a:txBody>
                  <a:tcPr marL="0" marR="0" marT="15875" marB="0"/>
                </a:tc>
                <a:tc>
                  <a:txBody>
                    <a:bodyPr/>
                    <a:lstStyle/>
                    <a:p>
                      <a:pPr marL="75565" algn="ctr">
                        <a:lnSpc>
                          <a:spcPct val="100000"/>
                        </a:lnSpc>
                        <a:spcBef>
                          <a:spcPts val="125"/>
                        </a:spcBef>
                      </a:pPr>
                      <a:r>
                        <a:rPr sz="1800" b="1" dirty="0">
                          <a:solidFill>
                            <a:srgbClr val="000000"/>
                          </a:solidFill>
                        </a:rPr>
                        <a:t>2045131.25</a:t>
                      </a:r>
                      <a:endParaRPr sz="1800" b="1" dirty="0">
                        <a:solidFill>
                          <a:srgbClr val="000000"/>
                        </a:solidFill>
                        <a:latin typeface="Roboto Condensed"/>
                        <a:cs typeface="Roboto Condensed"/>
                      </a:endParaRPr>
                    </a:p>
                  </a:txBody>
                  <a:tcPr marL="0" marR="0" marT="15875" marB="0"/>
                </a:tc>
                <a:extLst>
                  <a:ext uri="{0D108BD9-81ED-4DB2-BD59-A6C34878D82A}">
                    <a16:rowId xmlns:a16="http://schemas.microsoft.com/office/drawing/2014/main" val="10012"/>
                  </a:ext>
                </a:extLst>
              </a:tr>
            </a:tbl>
          </a:graphicData>
        </a:graphic>
      </p:graphicFrame>
      <p:graphicFrame>
        <p:nvGraphicFramePr>
          <p:cNvPr id="7170" name="Object 2"/>
          <p:cNvGraphicFramePr>
            <a:graphicFrameLocks noChangeAspect="1"/>
          </p:cNvGraphicFramePr>
          <p:nvPr/>
        </p:nvGraphicFramePr>
        <p:xfrm>
          <a:off x="6845300" y="2354044"/>
          <a:ext cx="330200" cy="330200"/>
        </p:xfrm>
        <a:graphic>
          <a:graphicData uri="http://schemas.openxmlformats.org/presentationml/2006/ole">
            <mc:AlternateContent xmlns:mc="http://schemas.openxmlformats.org/markup-compatibility/2006">
              <mc:Choice xmlns:v="urn:schemas-microsoft-com:vml" Requires="v">
                <p:oleObj name="Equation" r:id="rId2" imgW="330120" imgH="330120" progId="Equation.DSMT4">
                  <p:embed/>
                </p:oleObj>
              </mc:Choice>
              <mc:Fallback>
                <p:oleObj name="Equation" r:id="rId2" imgW="330120" imgH="33012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45300" y="2354044"/>
                        <a:ext cx="3302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1" name="Object 3"/>
          <p:cNvGraphicFramePr>
            <a:graphicFrameLocks noChangeAspect="1"/>
          </p:cNvGraphicFramePr>
          <p:nvPr/>
        </p:nvGraphicFramePr>
        <p:xfrm>
          <a:off x="8031163" y="2336582"/>
          <a:ext cx="584200" cy="330200"/>
        </p:xfrm>
        <a:graphic>
          <a:graphicData uri="http://schemas.openxmlformats.org/presentationml/2006/ole">
            <mc:AlternateContent xmlns:mc="http://schemas.openxmlformats.org/markup-compatibility/2006">
              <mc:Choice xmlns:v="urn:schemas-microsoft-com:vml" Requires="v">
                <p:oleObj name="Equation" r:id="rId4" imgW="583920" imgH="330120" progId="Equation.DSMT4">
                  <p:embed/>
                </p:oleObj>
              </mc:Choice>
              <mc:Fallback>
                <p:oleObj name="Equation" r:id="rId4" imgW="583920" imgH="33012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031163" y="2336582"/>
                        <a:ext cx="5842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2" name="Object 4"/>
          <p:cNvGraphicFramePr>
            <a:graphicFrameLocks noChangeAspect="1"/>
          </p:cNvGraphicFramePr>
          <p:nvPr/>
        </p:nvGraphicFramePr>
        <p:xfrm>
          <a:off x="5697523" y="2395756"/>
          <a:ext cx="546100" cy="292100"/>
        </p:xfrm>
        <a:graphic>
          <a:graphicData uri="http://schemas.openxmlformats.org/presentationml/2006/ole">
            <mc:AlternateContent xmlns:mc="http://schemas.openxmlformats.org/markup-compatibility/2006">
              <mc:Choice xmlns:v="urn:schemas-microsoft-com:vml" Requires="v">
                <p:oleObj name="Equation" r:id="rId6" imgW="545760" imgH="291960" progId="Equation.DSMT4">
                  <p:embed/>
                </p:oleObj>
              </mc:Choice>
              <mc:Fallback>
                <p:oleObj name="Equation" r:id="rId6" imgW="545760" imgH="29196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697523" y="2395756"/>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17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17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1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4.5.1: Calculating the Mean and Variance</a:t>
            </a:r>
            <a:br>
              <a:rPr lang="en-US" dirty="0"/>
            </a:br>
            <a:r>
              <a:rPr lang="en-US" dirty="0"/>
              <a:t>of Grouped Data for Blood Pressure (cont.)</a:t>
            </a:r>
          </a:p>
        </p:txBody>
      </p:sp>
      <p:sp>
        <p:nvSpPr>
          <p:cNvPr id="3" name="Content Placeholder 2"/>
          <p:cNvSpPr>
            <a:spLocks noGrp="1"/>
          </p:cNvSpPr>
          <p:nvPr>
            <p:ph idx="1"/>
          </p:nvPr>
        </p:nvSpPr>
        <p:spPr/>
        <p:txBody>
          <a:bodyPr/>
          <a:lstStyle/>
          <a:p>
            <a:r>
              <a:rPr lang="en-US" dirty="0"/>
              <a:t>Assuming the data are population data, the mean systolic blood pressure for the 85 patients is calculated as follows. </a:t>
            </a:r>
          </a:p>
          <a:p>
            <a:endParaRPr lang="en-US" dirty="0"/>
          </a:p>
          <a:p>
            <a:endParaRPr lang="en-US" dirty="0"/>
          </a:p>
          <a:p>
            <a:r>
              <a:rPr lang="en-US" dirty="0"/>
              <a:t>The variance of the grouped data is calculated using the computational formula. </a:t>
            </a:r>
          </a:p>
        </p:txBody>
      </p:sp>
      <p:graphicFrame>
        <p:nvGraphicFramePr>
          <p:cNvPr id="8195" name="Object 3"/>
          <p:cNvGraphicFramePr>
            <a:graphicFrameLocks noChangeAspect="1"/>
          </p:cNvGraphicFramePr>
          <p:nvPr>
            <p:extLst>
              <p:ext uri="{D42A27DB-BD31-4B8C-83A1-F6EECF244321}">
                <p14:modId xmlns:p14="http://schemas.microsoft.com/office/powerpoint/2010/main" val="3274732849"/>
              </p:ext>
            </p:extLst>
          </p:nvPr>
        </p:nvGraphicFramePr>
        <p:xfrm>
          <a:off x="2266950" y="2590800"/>
          <a:ext cx="1663700" cy="939800"/>
        </p:xfrm>
        <a:graphic>
          <a:graphicData uri="http://schemas.openxmlformats.org/presentationml/2006/ole">
            <mc:AlternateContent xmlns:mc="http://schemas.openxmlformats.org/markup-compatibility/2006">
              <mc:Choice xmlns:v="urn:schemas-microsoft-com:vml" Requires="v">
                <p:oleObj name="Equation" r:id="rId2" imgW="1663560" imgH="939600" progId="Equation.DSMT4">
                  <p:embed/>
                </p:oleObj>
              </mc:Choice>
              <mc:Fallback>
                <p:oleObj name="Equation" r:id="rId2" imgW="1663560" imgH="939600" progId="Equation.DSMT4">
                  <p:embed/>
                  <p:pic>
                    <p:nvPicPr>
                      <p:cNvPr id="0" name="Picture 3"/>
                      <p:cNvPicPr>
                        <a:picLocks noChangeAspect="1" noChangeArrowheads="1"/>
                      </p:cNvPicPr>
                      <p:nvPr/>
                    </p:nvPicPr>
                    <p:blipFill>
                      <a:blip r:embed="rId3"/>
                      <a:srcRect/>
                      <a:stretch>
                        <a:fillRect/>
                      </a:stretch>
                    </p:blipFill>
                    <p:spPr bwMode="auto">
                      <a:xfrm>
                        <a:off x="2266950" y="2590800"/>
                        <a:ext cx="16637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6" name="Object 4"/>
          <p:cNvGraphicFramePr>
            <a:graphicFrameLocks noChangeAspect="1"/>
          </p:cNvGraphicFramePr>
          <p:nvPr/>
        </p:nvGraphicFramePr>
        <p:xfrm>
          <a:off x="3962400" y="2692167"/>
          <a:ext cx="1612900" cy="838200"/>
        </p:xfrm>
        <a:graphic>
          <a:graphicData uri="http://schemas.openxmlformats.org/presentationml/2006/ole">
            <mc:AlternateContent xmlns:mc="http://schemas.openxmlformats.org/markup-compatibility/2006">
              <mc:Choice xmlns:v="urn:schemas-microsoft-com:vml" Requires="v">
                <p:oleObj name="Equation" r:id="rId4" imgW="1612800" imgH="838080" progId="Equation.DSMT4">
                  <p:embed/>
                </p:oleObj>
              </mc:Choice>
              <mc:Fallback>
                <p:oleObj name="Equation" r:id="rId4" imgW="1612800" imgH="8380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62400" y="2692167"/>
                        <a:ext cx="1612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5588466" y="2980189"/>
          <a:ext cx="1270000" cy="292100"/>
        </p:xfrm>
        <a:graphic>
          <a:graphicData uri="http://schemas.openxmlformats.org/presentationml/2006/ole">
            <mc:AlternateContent xmlns:mc="http://schemas.openxmlformats.org/markup-compatibility/2006">
              <mc:Choice xmlns:v="urn:schemas-microsoft-com:vml" Requires="v">
                <p:oleObj name="Equation" r:id="rId6" imgW="1269720" imgH="291960" progId="Equation.DSMT4">
                  <p:embed/>
                </p:oleObj>
              </mc:Choice>
              <mc:Fallback>
                <p:oleObj name="Equation" r:id="rId6" imgW="1269720" imgH="2919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588466" y="2980189"/>
                        <a:ext cx="1270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4.5.1: Calculating the Mean and Variance</a:t>
            </a:r>
            <a:br>
              <a:rPr lang="en-US" dirty="0"/>
            </a:br>
            <a:r>
              <a:rPr lang="en-US" dirty="0"/>
              <a:t>of Grouped Data for Blood Pressure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endParaRPr lang="en-US" dirty="0"/>
          </a:p>
          <a:p>
            <a:endParaRPr lang="en-US" dirty="0"/>
          </a:p>
          <a:p>
            <a:r>
              <a:rPr lang="en-US" dirty="0"/>
              <a:t>To find the population standard deviation we would then take the square root of the variance, </a:t>
            </a:r>
            <a:r>
              <a:rPr lang="en-US" dirty="0">
                <a:solidFill>
                  <a:srgbClr val="FF0000"/>
                </a:solidFill>
              </a:rPr>
              <a:t>480.06</a:t>
            </a:r>
            <a:r>
              <a:rPr lang="en-US" dirty="0"/>
              <a:t>, to obtain</a:t>
            </a:r>
            <a:r>
              <a:rPr lang="en-US" dirty="0">
                <a:solidFill>
                  <a:srgbClr val="FF0000"/>
                </a:solidFill>
              </a:rPr>
              <a:t> 21.91</a:t>
            </a:r>
            <a:r>
              <a:rPr lang="en-US" dirty="0"/>
              <a:t>. </a:t>
            </a:r>
          </a:p>
        </p:txBody>
      </p:sp>
      <p:graphicFrame>
        <p:nvGraphicFramePr>
          <p:cNvPr id="9218" name="Object 2"/>
          <p:cNvGraphicFramePr>
            <a:graphicFrameLocks noChangeAspect="1"/>
          </p:cNvGraphicFramePr>
          <p:nvPr>
            <p:extLst>
              <p:ext uri="{D42A27DB-BD31-4B8C-83A1-F6EECF244321}">
                <p14:modId xmlns:p14="http://schemas.microsoft.com/office/powerpoint/2010/main" val="3928441407"/>
              </p:ext>
            </p:extLst>
          </p:nvPr>
        </p:nvGraphicFramePr>
        <p:xfrm>
          <a:off x="2609850" y="1263650"/>
          <a:ext cx="3644900" cy="1460500"/>
        </p:xfrm>
        <a:graphic>
          <a:graphicData uri="http://schemas.openxmlformats.org/presentationml/2006/ole">
            <mc:AlternateContent xmlns:mc="http://schemas.openxmlformats.org/markup-compatibility/2006">
              <mc:Choice xmlns:v="urn:schemas-microsoft-com:vml" Requires="v">
                <p:oleObj name="Equation" r:id="rId2" imgW="3644640" imgH="1460160" progId="Equation.DSMT4">
                  <p:embed/>
                </p:oleObj>
              </mc:Choice>
              <mc:Fallback>
                <p:oleObj name="Equation" r:id="rId2" imgW="3644640" imgH="1460160" progId="Equation.DSMT4">
                  <p:embed/>
                  <p:pic>
                    <p:nvPicPr>
                      <p:cNvPr id="0" name="Picture 2"/>
                      <p:cNvPicPr>
                        <a:picLocks noChangeAspect="1" noChangeArrowheads="1"/>
                      </p:cNvPicPr>
                      <p:nvPr/>
                    </p:nvPicPr>
                    <p:blipFill>
                      <a:blip r:embed="rId3"/>
                      <a:srcRect/>
                      <a:stretch>
                        <a:fillRect/>
                      </a:stretch>
                    </p:blipFill>
                    <p:spPr bwMode="auto">
                      <a:xfrm>
                        <a:off x="2609850" y="1263650"/>
                        <a:ext cx="3644900" cy="146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0" name="Object 4"/>
          <p:cNvGraphicFramePr>
            <a:graphicFrameLocks noChangeAspect="1"/>
          </p:cNvGraphicFramePr>
          <p:nvPr/>
        </p:nvGraphicFramePr>
        <p:xfrm>
          <a:off x="3043456" y="2912378"/>
          <a:ext cx="4000500" cy="1282700"/>
        </p:xfrm>
        <a:graphic>
          <a:graphicData uri="http://schemas.openxmlformats.org/presentationml/2006/ole">
            <mc:AlternateContent xmlns:mc="http://schemas.openxmlformats.org/markup-compatibility/2006">
              <mc:Choice xmlns:v="urn:schemas-microsoft-com:vml" Requires="v">
                <p:oleObj name="Equation" r:id="rId4" imgW="4000320" imgH="1282680" progId="Equation.DSMT4">
                  <p:embed/>
                </p:oleObj>
              </mc:Choice>
              <mc:Fallback>
                <p:oleObj name="Equation" r:id="rId4" imgW="4000320" imgH="12826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43456" y="2912378"/>
                        <a:ext cx="4000500" cy="1282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7069822" y="3640822"/>
          <a:ext cx="1282700" cy="292100"/>
        </p:xfrm>
        <a:graphic>
          <a:graphicData uri="http://schemas.openxmlformats.org/presentationml/2006/ole">
            <mc:AlternateContent xmlns:mc="http://schemas.openxmlformats.org/markup-compatibility/2006">
              <mc:Choice xmlns:v="urn:schemas-microsoft-com:vml" Requires="v">
                <p:oleObj name="Equation" r:id="rId6" imgW="1282680" imgH="291960" progId="Equation.DSMT4">
                  <p:embed/>
                </p:oleObj>
              </mc:Choice>
              <mc:Fallback>
                <p:oleObj name="Equation" r:id="rId6" imgW="1282680" imgH="2919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069822" y="3640822"/>
                        <a:ext cx="1282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4.5.1: Calculating the Mean and Variance</a:t>
            </a:r>
            <a:br>
              <a:rPr lang="en-US" dirty="0"/>
            </a:br>
            <a:r>
              <a:rPr lang="en-US" dirty="0"/>
              <a:t>of Grouped Data for Blood Pressure (cont.)</a:t>
            </a:r>
          </a:p>
        </p:txBody>
      </p:sp>
      <p:sp>
        <p:nvSpPr>
          <p:cNvPr id="3" name="Content Placeholder 2"/>
          <p:cNvSpPr>
            <a:spLocks noGrp="1"/>
          </p:cNvSpPr>
          <p:nvPr>
            <p:ph idx="1"/>
          </p:nvPr>
        </p:nvSpPr>
        <p:spPr/>
        <p:txBody>
          <a:bodyPr>
            <a:normAutofit lnSpcReduction="10000"/>
          </a:bodyPr>
          <a:lstStyle/>
          <a:p>
            <a:r>
              <a:rPr lang="en-US" dirty="0"/>
              <a:t>If the data were sample data, then the sample variance would be calculated. </a:t>
            </a:r>
          </a:p>
          <a:p>
            <a:endParaRPr lang="en-US" dirty="0"/>
          </a:p>
          <a:p>
            <a:endParaRPr lang="en-US" dirty="0"/>
          </a:p>
          <a:p>
            <a:endParaRPr lang="en-US" dirty="0"/>
          </a:p>
          <a:p>
            <a:endParaRPr lang="en-US" dirty="0"/>
          </a:p>
          <a:p>
            <a:endParaRPr lang="en-US" dirty="0"/>
          </a:p>
          <a:p>
            <a:endParaRPr lang="en-US" dirty="0"/>
          </a:p>
          <a:p>
            <a:r>
              <a:rPr lang="en-US" dirty="0"/>
              <a:t>The sample standard deviation would then be the square root of </a:t>
            </a:r>
            <a:r>
              <a:rPr lang="en-US" dirty="0">
                <a:solidFill>
                  <a:srgbClr val="FF0000"/>
                </a:solidFill>
              </a:rPr>
              <a:t>485.77</a:t>
            </a:r>
            <a:r>
              <a:rPr lang="en-US" dirty="0"/>
              <a:t> or </a:t>
            </a:r>
            <a:r>
              <a:rPr lang="en-US" dirty="0">
                <a:solidFill>
                  <a:srgbClr val="FF0000"/>
                </a:solidFill>
              </a:rPr>
              <a:t>22.04</a:t>
            </a:r>
            <a:r>
              <a:rPr lang="en-US" dirty="0"/>
              <a:t>. </a:t>
            </a:r>
          </a:p>
          <a:p>
            <a:endParaRPr lang="en-US" dirty="0"/>
          </a:p>
        </p:txBody>
      </p:sp>
      <p:graphicFrame>
        <p:nvGraphicFramePr>
          <p:cNvPr id="10242" name="Object 2"/>
          <p:cNvGraphicFramePr>
            <a:graphicFrameLocks noChangeAspect="1"/>
          </p:cNvGraphicFramePr>
          <p:nvPr>
            <p:extLst>
              <p:ext uri="{D42A27DB-BD31-4B8C-83A1-F6EECF244321}">
                <p14:modId xmlns:p14="http://schemas.microsoft.com/office/powerpoint/2010/main" val="3222614402"/>
              </p:ext>
            </p:extLst>
          </p:nvPr>
        </p:nvGraphicFramePr>
        <p:xfrm>
          <a:off x="2057400" y="2062885"/>
          <a:ext cx="3556000" cy="1460500"/>
        </p:xfrm>
        <a:graphic>
          <a:graphicData uri="http://schemas.openxmlformats.org/presentationml/2006/ole">
            <mc:AlternateContent xmlns:mc="http://schemas.openxmlformats.org/markup-compatibility/2006">
              <mc:Choice xmlns:v="urn:schemas-microsoft-com:vml" Requires="v">
                <p:oleObj name="Equation" r:id="rId2" imgW="3555720" imgH="1460160" progId="Equation.DSMT4">
                  <p:embed/>
                </p:oleObj>
              </mc:Choice>
              <mc:Fallback>
                <p:oleObj name="Equation" r:id="rId2" imgW="3555720" imgH="14601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7400" y="2062885"/>
                        <a:ext cx="3556000" cy="146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4" name="Object 4"/>
          <p:cNvGraphicFramePr>
            <a:graphicFrameLocks noChangeAspect="1"/>
          </p:cNvGraphicFramePr>
          <p:nvPr>
            <p:extLst>
              <p:ext uri="{D42A27DB-BD31-4B8C-83A1-F6EECF244321}">
                <p14:modId xmlns:p14="http://schemas.microsoft.com/office/powerpoint/2010/main" val="3222941237"/>
              </p:ext>
            </p:extLst>
          </p:nvPr>
        </p:nvGraphicFramePr>
        <p:xfrm>
          <a:off x="2412354" y="3572016"/>
          <a:ext cx="4000500" cy="1282700"/>
        </p:xfrm>
        <a:graphic>
          <a:graphicData uri="http://schemas.openxmlformats.org/presentationml/2006/ole">
            <mc:AlternateContent xmlns:mc="http://schemas.openxmlformats.org/markup-compatibility/2006">
              <mc:Choice xmlns:v="urn:schemas-microsoft-com:vml" Requires="v">
                <p:oleObj name="Equation" r:id="rId4" imgW="4000320" imgH="1282680" progId="Equation.DSMT4">
                  <p:embed/>
                </p:oleObj>
              </mc:Choice>
              <mc:Fallback>
                <p:oleObj name="Equation" r:id="rId4" imgW="4000320" imgH="12826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12354" y="3572016"/>
                        <a:ext cx="4000500" cy="1282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5" name="Object 5"/>
          <p:cNvGraphicFramePr>
            <a:graphicFrameLocks noChangeAspect="1"/>
          </p:cNvGraphicFramePr>
          <p:nvPr>
            <p:extLst>
              <p:ext uri="{D42A27DB-BD31-4B8C-83A1-F6EECF244321}">
                <p14:modId xmlns:p14="http://schemas.microsoft.com/office/powerpoint/2010/main" val="393300290"/>
              </p:ext>
            </p:extLst>
          </p:nvPr>
        </p:nvGraphicFramePr>
        <p:xfrm>
          <a:off x="6477000" y="4267200"/>
          <a:ext cx="1270000" cy="292100"/>
        </p:xfrm>
        <a:graphic>
          <a:graphicData uri="http://schemas.openxmlformats.org/presentationml/2006/ole">
            <mc:AlternateContent xmlns:mc="http://schemas.openxmlformats.org/markup-compatibility/2006">
              <mc:Choice xmlns:v="urn:schemas-microsoft-com:vml" Requires="v">
                <p:oleObj name="Equation" r:id="rId6" imgW="1269720" imgH="291960" progId="Equation.DSMT4">
                  <p:embed/>
                </p:oleObj>
              </mc:Choice>
              <mc:Fallback>
                <p:oleObj name="Equation" r:id="rId6" imgW="1269720" imgH="2919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477000" y="4267200"/>
                        <a:ext cx="1270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66008C-4DA1-4728-8281-CE9B6EF249DD}"/>
              </a:ext>
            </a:extLst>
          </p:cNvPr>
          <p:cNvSpPr>
            <a:spLocks noGrp="1"/>
          </p:cNvSpPr>
          <p:nvPr>
            <p:ph type="title"/>
          </p:nvPr>
        </p:nvSpPr>
        <p:spPr/>
        <p:txBody>
          <a:bodyPr/>
          <a:lstStyle/>
          <a:p>
            <a:r>
              <a:rPr lang="en-US" dirty="0"/>
              <a:t>Analyzing Grouped Data (cont.)</a:t>
            </a:r>
          </a:p>
        </p:txBody>
      </p:sp>
      <p:sp>
        <p:nvSpPr>
          <p:cNvPr id="3" name="Content Placeholder 2">
            <a:extLst>
              <a:ext uri="{FF2B5EF4-FFF2-40B4-BE49-F238E27FC236}">
                <a16:creationId xmlns:a16="http://schemas.microsoft.com/office/drawing/2014/main" id="{E344720F-8856-4C09-9FDC-FBE141BE39BD}"/>
              </a:ext>
            </a:extLst>
          </p:cNvPr>
          <p:cNvSpPr>
            <a:spLocks noGrp="1"/>
          </p:cNvSpPr>
          <p:nvPr>
            <p:ph idx="1"/>
          </p:nvPr>
        </p:nvSpPr>
        <p:spPr/>
        <p:txBody>
          <a:bodyPr>
            <a:normAutofit/>
          </a:bodyPr>
          <a:lstStyle/>
          <a:p>
            <a:r>
              <a:rPr lang="en-US" dirty="0"/>
              <a:t>It is important to remember that the calculation of the mean and standard deviation are approximate. That is, if the individual data is available, the actual mean and standard deviation would likely differ from the measures calculated using the grouped data.</a:t>
            </a:r>
          </a:p>
        </p:txBody>
      </p:sp>
    </p:spTree>
    <p:extLst>
      <p:ext uri="{BB962C8B-B14F-4D97-AF65-F5344CB8AC3E}">
        <p14:creationId xmlns:p14="http://schemas.microsoft.com/office/powerpoint/2010/main" val="18359660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66008C-4DA1-4728-8281-CE9B6EF249DD}"/>
              </a:ext>
            </a:extLst>
          </p:cNvPr>
          <p:cNvSpPr>
            <a:spLocks noGrp="1"/>
          </p:cNvSpPr>
          <p:nvPr>
            <p:ph type="title"/>
          </p:nvPr>
        </p:nvSpPr>
        <p:spPr/>
        <p:txBody>
          <a:bodyPr/>
          <a:lstStyle/>
          <a:p>
            <a:r>
              <a:rPr lang="en-US" dirty="0"/>
              <a:t>Analyzing Grouped Data</a:t>
            </a:r>
          </a:p>
        </p:txBody>
      </p:sp>
      <p:sp>
        <p:nvSpPr>
          <p:cNvPr id="3" name="Content Placeholder 2">
            <a:extLst>
              <a:ext uri="{FF2B5EF4-FFF2-40B4-BE49-F238E27FC236}">
                <a16:creationId xmlns:a16="http://schemas.microsoft.com/office/drawing/2014/main" id="{E344720F-8856-4C09-9FDC-FBE141BE39BD}"/>
              </a:ext>
            </a:extLst>
          </p:cNvPr>
          <p:cNvSpPr>
            <a:spLocks noGrp="1"/>
          </p:cNvSpPr>
          <p:nvPr>
            <p:ph idx="1"/>
          </p:nvPr>
        </p:nvSpPr>
        <p:spPr/>
        <p:txBody>
          <a:bodyPr>
            <a:normAutofit/>
          </a:bodyPr>
          <a:lstStyle/>
          <a:p>
            <a:r>
              <a:rPr lang="en-US" dirty="0"/>
              <a:t>All of the statistical measurements we have discussed so far presume that individual data measurements are readily available. However, there may be instances in which only a frequency distribution of the data is available. When data is presented in that form, it is called </a:t>
            </a:r>
            <a:r>
              <a:rPr lang="en-US" b="1" dirty="0"/>
              <a:t>grouped data</a:t>
            </a:r>
            <a:r>
              <a:rPr lang="en-US" dirty="0"/>
              <a:t>. It is important to be able to compute measures such as the mean and standard deviation for this type of data. Note that because the raw data observations are not available, the measures will be approximate.</a:t>
            </a:r>
          </a:p>
        </p:txBody>
      </p:sp>
    </p:spTree>
    <p:extLst>
      <p:ext uri="{BB962C8B-B14F-4D97-AF65-F5344CB8AC3E}">
        <p14:creationId xmlns:p14="http://schemas.microsoft.com/office/powerpoint/2010/main" val="37432711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66008C-4DA1-4728-8281-CE9B6EF249DD}"/>
              </a:ext>
            </a:extLst>
          </p:cNvPr>
          <p:cNvSpPr>
            <a:spLocks noGrp="1"/>
          </p:cNvSpPr>
          <p:nvPr>
            <p:ph type="title"/>
          </p:nvPr>
        </p:nvSpPr>
        <p:spPr/>
        <p:txBody>
          <a:bodyPr/>
          <a:lstStyle/>
          <a:p>
            <a:r>
              <a:rPr lang="en-US" dirty="0"/>
              <a:t>Analyzing Grouped Data (cont.)</a:t>
            </a:r>
          </a:p>
        </p:txBody>
      </p:sp>
      <p:sp>
        <p:nvSpPr>
          <p:cNvPr id="3" name="Content Placeholder 2">
            <a:extLst>
              <a:ext uri="{FF2B5EF4-FFF2-40B4-BE49-F238E27FC236}">
                <a16:creationId xmlns:a16="http://schemas.microsoft.com/office/drawing/2014/main" id="{E344720F-8856-4C09-9FDC-FBE141BE39BD}"/>
              </a:ext>
            </a:extLst>
          </p:cNvPr>
          <p:cNvSpPr>
            <a:spLocks noGrp="1"/>
          </p:cNvSpPr>
          <p:nvPr>
            <p:ph idx="1"/>
          </p:nvPr>
        </p:nvSpPr>
        <p:spPr/>
        <p:txBody>
          <a:bodyPr>
            <a:normAutofit/>
          </a:bodyPr>
          <a:lstStyle/>
          <a:p>
            <a:r>
              <a:rPr lang="en-US" dirty="0"/>
              <a:t>The strategy for finding the mean of grouped data involves finding the midpoint of each of the classes in the frequency distribution and then weighting each of these midpoints by the number of observations in the class.</a:t>
            </a:r>
          </a:p>
        </p:txBody>
      </p:sp>
    </p:spTree>
    <p:extLst>
      <p:ext uri="{BB962C8B-B14F-4D97-AF65-F5344CB8AC3E}">
        <p14:creationId xmlns:p14="http://schemas.microsoft.com/office/powerpoint/2010/main" val="34328328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Formula: Mean of Grouped Data</a:t>
            </a:r>
          </a:p>
        </p:txBody>
      </p:sp>
      <p:sp>
        <p:nvSpPr>
          <p:cNvPr id="4" name="Content Placeholder 2"/>
          <p:cNvSpPr>
            <a:spLocks noGrp="1"/>
          </p:cNvSpPr>
          <p:nvPr>
            <p:ph idx="1"/>
          </p:nvPr>
        </p:nvSpPr>
        <p:spPr>
          <a:xfrm>
            <a:off x="457200" y="1280160"/>
            <a:ext cx="8229600" cy="4142673"/>
          </a:xfrm>
          <a:solidFill>
            <a:srgbClr val="FFFFCC"/>
          </a:solidFill>
          <a:ln w="28575">
            <a:solidFill>
              <a:srgbClr val="000000"/>
            </a:solidFill>
          </a:ln>
        </p:spPr>
        <p:txBody>
          <a:bodyPr>
            <a:spAutoFit/>
          </a:bodyPr>
          <a:lstStyle/>
          <a:p>
            <a:r>
              <a:rPr lang="en-US" dirty="0">
                <a:solidFill>
                  <a:srgbClr val="000000"/>
                </a:solidFill>
              </a:rPr>
              <a:t>The population </a:t>
            </a:r>
            <a:r>
              <a:rPr lang="en-US" b="1" dirty="0">
                <a:solidFill>
                  <a:srgbClr val="C00000"/>
                </a:solidFill>
              </a:rPr>
              <a:t>mean of grouped data </a:t>
            </a:r>
            <a:r>
              <a:rPr lang="en-US" dirty="0">
                <a:solidFill>
                  <a:srgbClr val="000000"/>
                </a:solidFill>
              </a:rPr>
              <a:t>is given by</a:t>
            </a:r>
          </a:p>
          <a:p>
            <a:endParaRPr lang="en-US" dirty="0">
              <a:solidFill>
                <a:srgbClr val="000000"/>
              </a:solidFill>
            </a:endParaRPr>
          </a:p>
          <a:p>
            <a:endParaRPr lang="en-US" dirty="0">
              <a:solidFill>
                <a:srgbClr val="000000"/>
              </a:solidFill>
            </a:endParaRPr>
          </a:p>
          <a:p>
            <a:r>
              <a:rPr lang="en-US" dirty="0">
                <a:solidFill>
                  <a:srgbClr val="000000"/>
                </a:solidFill>
              </a:rPr>
              <a:t>where</a:t>
            </a:r>
          </a:p>
          <a:p>
            <a:r>
              <a:rPr lang="en-US" i="1" dirty="0" err="1">
                <a:solidFill>
                  <a:srgbClr val="000000"/>
                </a:solidFill>
              </a:rPr>
              <a:t>f</a:t>
            </a:r>
            <a:r>
              <a:rPr lang="en-US" i="1" baseline="-25000" dirty="0" err="1">
                <a:solidFill>
                  <a:srgbClr val="000000"/>
                </a:solidFill>
              </a:rPr>
              <a:t>i</a:t>
            </a:r>
            <a:r>
              <a:rPr lang="en-US" i="1" dirty="0">
                <a:solidFill>
                  <a:srgbClr val="000000"/>
                </a:solidFill>
              </a:rPr>
              <a:t> </a:t>
            </a:r>
            <a:r>
              <a:rPr lang="en-US" dirty="0">
                <a:solidFill>
                  <a:srgbClr val="000000"/>
                </a:solidFill>
              </a:rPr>
              <a:t>=</a:t>
            </a:r>
            <a:r>
              <a:rPr lang="en-US" i="1" dirty="0">
                <a:solidFill>
                  <a:srgbClr val="000000"/>
                </a:solidFill>
              </a:rPr>
              <a:t> </a:t>
            </a:r>
            <a:r>
              <a:rPr lang="en-US" dirty="0">
                <a:solidFill>
                  <a:srgbClr val="000000"/>
                </a:solidFill>
              </a:rPr>
              <a:t>the number of observations in the </a:t>
            </a:r>
            <a:r>
              <a:rPr lang="en-US" i="1" dirty="0" err="1">
                <a:solidFill>
                  <a:srgbClr val="000000"/>
                </a:solidFill>
              </a:rPr>
              <a:t>i</a:t>
            </a:r>
            <a:r>
              <a:rPr lang="en-US" baseline="30000" dirty="0" err="1">
                <a:solidFill>
                  <a:srgbClr val="000000"/>
                </a:solidFill>
              </a:rPr>
              <a:t>th</a:t>
            </a:r>
            <a:r>
              <a:rPr lang="en-US" dirty="0">
                <a:solidFill>
                  <a:srgbClr val="000000"/>
                </a:solidFill>
              </a:rPr>
              <a:t> class,</a:t>
            </a:r>
          </a:p>
          <a:p>
            <a:r>
              <a:rPr lang="en-US" i="1" dirty="0">
                <a:solidFill>
                  <a:srgbClr val="000000"/>
                </a:solidFill>
              </a:rPr>
              <a:t>N</a:t>
            </a:r>
            <a:r>
              <a:rPr lang="en-US" dirty="0">
                <a:solidFill>
                  <a:srgbClr val="000000"/>
                </a:solidFill>
              </a:rPr>
              <a:t> = the total number of observations in all classes,</a:t>
            </a:r>
          </a:p>
          <a:p>
            <a:r>
              <a:rPr lang="en-US" dirty="0">
                <a:solidFill>
                  <a:srgbClr val="000000"/>
                </a:solidFill>
              </a:rPr>
              <a:t>	      		 and  </a:t>
            </a:r>
          </a:p>
          <a:p>
            <a:endParaRPr lang="en-US" dirty="0">
              <a:solidFill>
                <a:srgbClr val="000000"/>
              </a:solidFill>
            </a:endParaRPr>
          </a:p>
        </p:txBody>
      </p:sp>
      <p:graphicFrame>
        <p:nvGraphicFramePr>
          <p:cNvPr id="1026" name="Object 2"/>
          <p:cNvGraphicFramePr>
            <a:graphicFrameLocks noChangeAspect="1"/>
          </p:cNvGraphicFramePr>
          <p:nvPr>
            <p:extLst>
              <p:ext uri="{D42A27DB-BD31-4B8C-83A1-F6EECF244321}">
                <p14:modId xmlns:p14="http://schemas.microsoft.com/office/powerpoint/2010/main" val="121227326"/>
              </p:ext>
            </p:extLst>
          </p:nvPr>
        </p:nvGraphicFramePr>
        <p:xfrm>
          <a:off x="3505200" y="2057400"/>
          <a:ext cx="1905000" cy="939800"/>
        </p:xfrm>
        <a:graphic>
          <a:graphicData uri="http://schemas.openxmlformats.org/presentationml/2006/ole">
            <mc:AlternateContent xmlns:mc="http://schemas.openxmlformats.org/markup-compatibility/2006">
              <mc:Choice xmlns:v="urn:schemas-microsoft-com:vml" Requires="v">
                <p:oleObj name="Equation" r:id="rId2" imgW="1904760" imgH="939600" progId="Equation.DSMT4">
                  <p:embed/>
                </p:oleObj>
              </mc:Choice>
              <mc:Fallback>
                <p:oleObj name="Equation" r:id="rId2" imgW="1904760" imgH="939600" progId="Equation.DSMT4">
                  <p:embed/>
                  <p:pic>
                    <p:nvPicPr>
                      <p:cNvPr id="0" name="Picture 2"/>
                      <p:cNvPicPr>
                        <a:picLocks noChangeAspect="1" noChangeArrowheads="1"/>
                      </p:cNvPicPr>
                      <p:nvPr/>
                    </p:nvPicPr>
                    <p:blipFill>
                      <a:blip r:embed="rId3"/>
                      <a:srcRect/>
                      <a:stretch>
                        <a:fillRect/>
                      </a:stretch>
                    </p:blipFill>
                    <p:spPr bwMode="auto">
                      <a:xfrm>
                        <a:off x="3505200" y="2057400"/>
                        <a:ext cx="19050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8" name="Object 4"/>
          <p:cNvGraphicFramePr>
            <a:graphicFrameLocks noChangeAspect="1"/>
          </p:cNvGraphicFramePr>
          <p:nvPr>
            <p:extLst>
              <p:ext uri="{D42A27DB-BD31-4B8C-83A1-F6EECF244321}">
                <p14:modId xmlns:p14="http://schemas.microsoft.com/office/powerpoint/2010/main" val="2038404820"/>
              </p:ext>
            </p:extLst>
          </p:nvPr>
        </p:nvGraphicFramePr>
        <p:xfrm>
          <a:off x="1871444" y="4371533"/>
          <a:ext cx="1422400" cy="520700"/>
        </p:xfrm>
        <a:graphic>
          <a:graphicData uri="http://schemas.openxmlformats.org/presentationml/2006/ole">
            <mc:AlternateContent xmlns:mc="http://schemas.openxmlformats.org/markup-compatibility/2006">
              <mc:Choice xmlns:v="urn:schemas-microsoft-com:vml" Requires="v">
                <p:oleObj name="Equation" r:id="rId4" imgW="1422360" imgH="520560" progId="Equation.DSMT4">
                  <p:embed/>
                </p:oleObj>
              </mc:Choice>
              <mc:Fallback>
                <p:oleObj name="Equation" r:id="rId4" imgW="1422360" imgH="52056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71444" y="4371533"/>
                        <a:ext cx="14224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Formula: Mean of Grouped Data (cont.)</a:t>
            </a:r>
          </a:p>
        </p:txBody>
      </p:sp>
      <p:sp>
        <p:nvSpPr>
          <p:cNvPr id="4" name="Content Placeholder 2"/>
          <p:cNvSpPr>
            <a:spLocks noGrp="1"/>
          </p:cNvSpPr>
          <p:nvPr>
            <p:ph idx="1"/>
          </p:nvPr>
        </p:nvSpPr>
        <p:spPr>
          <a:xfrm>
            <a:off x="457200" y="1280160"/>
            <a:ext cx="8229600" cy="4142673"/>
          </a:xfrm>
          <a:solidFill>
            <a:srgbClr val="FFFFCC"/>
          </a:solidFill>
          <a:ln w="28575">
            <a:solidFill>
              <a:srgbClr val="000000"/>
            </a:solidFill>
          </a:ln>
        </p:spPr>
        <p:txBody>
          <a:bodyPr>
            <a:spAutoFit/>
          </a:bodyPr>
          <a:lstStyle/>
          <a:p>
            <a:r>
              <a:rPr lang="en-US" i="1" dirty="0">
                <a:solidFill>
                  <a:srgbClr val="000000"/>
                </a:solidFill>
              </a:rPr>
              <a:t>M</a:t>
            </a:r>
            <a:r>
              <a:rPr lang="en-US" i="1" baseline="-25000" dirty="0">
                <a:solidFill>
                  <a:srgbClr val="000000"/>
                </a:solidFill>
              </a:rPr>
              <a:t>i</a:t>
            </a:r>
            <a:r>
              <a:rPr lang="en-US" dirty="0">
                <a:solidFill>
                  <a:srgbClr val="000000"/>
                </a:solidFill>
              </a:rPr>
              <a:t> = the midpoint of the </a:t>
            </a:r>
            <a:r>
              <a:rPr lang="en-US" i="1" dirty="0" err="1">
                <a:solidFill>
                  <a:srgbClr val="000000"/>
                </a:solidFill>
              </a:rPr>
              <a:t>i</a:t>
            </a:r>
            <a:r>
              <a:rPr lang="en-US" baseline="30000" dirty="0" err="1">
                <a:solidFill>
                  <a:srgbClr val="000000"/>
                </a:solidFill>
              </a:rPr>
              <a:t>th</a:t>
            </a:r>
            <a:r>
              <a:rPr lang="en-US" dirty="0">
                <a:solidFill>
                  <a:srgbClr val="000000"/>
                </a:solidFill>
              </a:rPr>
              <a:t> class, </a:t>
            </a:r>
          </a:p>
          <a:p>
            <a:endParaRPr lang="en-US" dirty="0">
              <a:solidFill>
                <a:srgbClr val="000000"/>
              </a:solidFill>
            </a:endParaRPr>
          </a:p>
          <a:p>
            <a:endParaRPr lang="en-US" dirty="0">
              <a:solidFill>
                <a:srgbClr val="000000"/>
              </a:solidFill>
            </a:endParaRPr>
          </a:p>
          <a:p>
            <a:endParaRPr lang="en-US" dirty="0">
              <a:solidFill>
                <a:srgbClr val="000000"/>
              </a:solidFill>
            </a:endParaRPr>
          </a:p>
          <a:p>
            <a:r>
              <a:rPr lang="en-US" dirty="0">
                <a:solidFill>
                  <a:srgbClr val="000000"/>
                </a:solidFill>
              </a:rPr>
              <a:t>The sample mean of grouped data is given by</a:t>
            </a:r>
          </a:p>
          <a:p>
            <a:endParaRPr lang="en-US" dirty="0">
              <a:solidFill>
                <a:srgbClr val="000000"/>
              </a:solidFill>
            </a:endParaRPr>
          </a:p>
          <a:p>
            <a:endParaRPr lang="en-US" dirty="0">
              <a:solidFill>
                <a:srgbClr val="000000"/>
              </a:solidFill>
            </a:endParaRPr>
          </a:p>
          <a:p>
            <a:r>
              <a:rPr lang="en-US" dirty="0">
                <a:solidFill>
                  <a:srgbClr val="000000"/>
                </a:solidFill>
              </a:rPr>
              <a:t>where </a:t>
            </a:r>
            <a:r>
              <a:rPr lang="en-US" i="1" dirty="0">
                <a:solidFill>
                  <a:srgbClr val="000000"/>
                </a:solidFill>
              </a:rPr>
              <a:t>n</a:t>
            </a:r>
            <a:r>
              <a:rPr lang="en-US" dirty="0">
                <a:solidFill>
                  <a:srgbClr val="000000"/>
                </a:solidFill>
              </a:rPr>
              <a:t> is the number of observations in the sample. </a:t>
            </a:r>
          </a:p>
        </p:txBody>
      </p:sp>
      <p:graphicFrame>
        <p:nvGraphicFramePr>
          <p:cNvPr id="2050" name="Object 2"/>
          <p:cNvGraphicFramePr>
            <a:graphicFrameLocks noChangeAspect="1"/>
          </p:cNvGraphicFramePr>
          <p:nvPr>
            <p:extLst>
              <p:ext uri="{D42A27DB-BD31-4B8C-83A1-F6EECF244321}">
                <p14:modId xmlns:p14="http://schemas.microsoft.com/office/powerpoint/2010/main" val="619585079"/>
              </p:ext>
            </p:extLst>
          </p:nvPr>
        </p:nvGraphicFramePr>
        <p:xfrm>
          <a:off x="2971800" y="3962400"/>
          <a:ext cx="2006600" cy="939800"/>
        </p:xfrm>
        <a:graphic>
          <a:graphicData uri="http://schemas.openxmlformats.org/presentationml/2006/ole">
            <mc:AlternateContent xmlns:mc="http://schemas.openxmlformats.org/markup-compatibility/2006">
              <mc:Choice xmlns:v="urn:schemas-microsoft-com:vml" Requires="v">
                <p:oleObj name="Equation" r:id="rId2" imgW="2006280" imgH="939600" progId="Equation.DSMT4">
                  <p:embed/>
                </p:oleObj>
              </mc:Choice>
              <mc:Fallback>
                <p:oleObj name="Equation" r:id="rId2" imgW="2006280" imgH="9396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1800" y="3962400"/>
                        <a:ext cx="20066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2">
            <a:extLst>
              <a:ext uri="{FF2B5EF4-FFF2-40B4-BE49-F238E27FC236}">
                <a16:creationId xmlns:a16="http://schemas.microsoft.com/office/drawing/2014/main" id="{65F40789-68CA-5BEA-4742-8C870EC22B6B}"/>
              </a:ext>
            </a:extLst>
          </p:cNvPr>
          <p:cNvGraphicFramePr>
            <a:graphicFrameLocks noChangeAspect="1"/>
          </p:cNvGraphicFramePr>
          <p:nvPr>
            <p:extLst>
              <p:ext uri="{D42A27DB-BD31-4B8C-83A1-F6EECF244321}">
                <p14:modId xmlns:p14="http://schemas.microsoft.com/office/powerpoint/2010/main" val="1856022854"/>
              </p:ext>
            </p:extLst>
          </p:nvPr>
        </p:nvGraphicFramePr>
        <p:xfrm>
          <a:off x="914400" y="2070100"/>
          <a:ext cx="5943600" cy="825500"/>
        </p:xfrm>
        <a:graphic>
          <a:graphicData uri="http://schemas.openxmlformats.org/presentationml/2006/ole">
            <mc:AlternateContent xmlns:mc="http://schemas.openxmlformats.org/markup-compatibility/2006">
              <mc:Choice xmlns:v="urn:schemas-microsoft-com:vml" Requires="v">
                <p:oleObj name="Equation" r:id="rId4" imgW="5943600" imgH="825480" progId="Equation.DSMT4">
                  <p:embed/>
                </p:oleObj>
              </mc:Choice>
              <mc:Fallback>
                <p:oleObj name="Equation" r:id="rId4" imgW="5943600" imgH="825480" progId="Equation.DSMT4">
                  <p:embed/>
                  <p:pic>
                    <p:nvPicPr>
                      <p:cNvPr id="2050" name="Object 2"/>
                      <p:cNvPicPr>
                        <a:picLocks noChangeAspect="1" noChangeArrowheads="1"/>
                      </p:cNvPicPr>
                      <p:nvPr/>
                    </p:nvPicPr>
                    <p:blipFill>
                      <a:blip r:embed="rId5"/>
                      <a:srcRect/>
                      <a:stretch>
                        <a:fillRect/>
                      </a:stretch>
                    </p:blipFill>
                    <p:spPr bwMode="auto">
                      <a:xfrm>
                        <a:off x="914400" y="2070100"/>
                        <a:ext cx="5943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66008C-4DA1-4728-8281-CE9B6EF249DD}"/>
              </a:ext>
            </a:extLst>
          </p:cNvPr>
          <p:cNvSpPr>
            <a:spLocks noGrp="1"/>
          </p:cNvSpPr>
          <p:nvPr>
            <p:ph type="title"/>
          </p:nvPr>
        </p:nvSpPr>
        <p:spPr/>
        <p:txBody>
          <a:bodyPr/>
          <a:lstStyle/>
          <a:p>
            <a:r>
              <a:rPr lang="en-US" dirty="0"/>
              <a:t>Analyzing Grouped Data (cont.)</a:t>
            </a:r>
          </a:p>
        </p:txBody>
      </p:sp>
      <p:sp>
        <p:nvSpPr>
          <p:cNvPr id="3" name="Content Placeholder 2">
            <a:extLst>
              <a:ext uri="{FF2B5EF4-FFF2-40B4-BE49-F238E27FC236}">
                <a16:creationId xmlns:a16="http://schemas.microsoft.com/office/drawing/2014/main" id="{E344720F-8856-4C09-9FDC-FBE141BE39BD}"/>
              </a:ext>
            </a:extLst>
          </p:cNvPr>
          <p:cNvSpPr>
            <a:spLocks noGrp="1"/>
          </p:cNvSpPr>
          <p:nvPr>
            <p:ph idx="1"/>
          </p:nvPr>
        </p:nvSpPr>
        <p:spPr/>
        <p:txBody>
          <a:bodyPr>
            <a:normAutofit/>
          </a:bodyPr>
          <a:lstStyle/>
          <a:p>
            <a:r>
              <a:rPr lang="en-US" dirty="0"/>
              <a:t>We can also estimate the variance and standard deviation of grouped data using the following formulas.</a:t>
            </a:r>
          </a:p>
        </p:txBody>
      </p:sp>
    </p:spTree>
    <p:extLst>
      <p:ext uri="{BB962C8B-B14F-4D97-AF65-F5344CB8AC3E}">
        <p14:creationId xmlns:p14="http://schemas.microsoft.com/office/powerpoint/2010/main" val="2760319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Formula: Variance of Grouped Data</a:t>
            </a:r>
          </a:p>
        </p:txBody>
      </p:sp>
      <p:sp>
        <p:nvSpPr>
          <p:cNvPr id="4" name="Content Placeholder 2"/>
          <p:cNvSpPr>
            <a:spLocks noGrp="1"/>
          </p:cNvSpPr>
          <p:nvPr>
            <p:ph idx="1"/>
          </p:nvPr>
        </p:nvSpPr>
        <p:spPr>
          <a:xfrm>
            <a:off x="457200" y="1280160"/>
            <a:ext cx="8229600" cy="4401205"/>
          </a:xfrm>
          <a:solidFill>
            <a:srgbClr val="FFFFCC"/>
          </a:solidFill>
          <a:ln w="28575">
            <a:solidFill>
              <a:srgbClr val="000000"/>
            </a:solidFill>
          </a:ln>
        </p:spPr>
        <p:txBody>
          <a:bodyPr>
            <a:spAutoFit/>
          </a:bodyPr>
          <a:lstStyle/>
          <a:p>
            <a:r>
              <a:rPr lang="en-US" dirty="0">
                <a:solidFill>
                  <a:srgbClr val="000000"/>
                </a:solidFill>
              </a:rPr>
              <a:t>The population </a:t>
            </a:r>
            <a:r>
              <a:rPr lang="en-US" b="1" dirty="0">
                <a:solidFill>
                  <a:srgbClr val="C00000"/>
                </a:solidFill>
              </a:rPr>
              <a:t>variance of grouped data</a:t>
            </a:r>
            <a:r>
              <a:rPr lang="en-US" dirty="0">
                <a:solidFill>
                  <a:srgbClr val="000000"/>
                </a:solidFill>
              </a:rPr>
              <a:t> is given by the following expression.</a:t>
            </a:r>
          </a:p>
          <a:p>
            <a:endParaRPr lang="en-US" dirty="0">
              <a:solidFill>
                <a:srgbClr val="000000"/>
              </a:solidFill>
            </a:endParaRPr>
          </a:p>
          <a:p>
            <a:endParaRPr lang="en-US" dirty="0">
              <a:solidFill>
                <a:srgbClr val="000000"/>
              </a:solidFill>
            </a:endParaRPr>
          </a:p>
          <a:p>
            <a:r>
              <a:rPr lang="en-US" dirty="0">
                <a:solidFill>
                  <a:srgbClr val="000000"/>
                </a:solidFill>
              </a:rPr>
              <a:t>The corresponding formula for the sample variance is as follows.</a:t>
            </a:r>
          </a:p>
          <a:p>
            <a:endParaRPr lang="en-US" dirty="0">
              <a:solidFill>
                <a:srgbClr val="000000"/>
              </a:solidFill>
            </a:endParaRPr>
          </a:p>
          <a:p>
            <a:r>
              <a:rPr lang="en-US" dirty="0">
                <a:solidFill>
                  <a:srgbClr val="000000"/>
                </a:solidFill>
              </a:rPr>
              <a:t>where</a:t>
            </a:r>
            <a:r>
              <a:rPr lang="en-US" i="1" dirty="0">
                <a:solidFill>
                  <a:srgbClr val="000000"/>
                </a:solidFill>
              </a:rPr>
              <a:t> n </a:t>
            </a:r>
            <a:r>
              <a:rPr lang="en-US" dirty="0">
                <a:solidFill>
                  <a:srgbClr val="000000"/>
                </a:solidFill>
              </a:rPr>
              <a:t>equals the total number of observations in the sample.</a:t>
            </a:r>
          </a:p>
        </p:txBody>
      </p:sp>
      <p:graphicFrame>
        <p:nvGraphicFramePr>
          <p:cNvPr id="3074" name="Object 2"/>
          <p:cNvGraphicFramePr>
            <a:graphicFrameLocks noChangeAspect="1"/>
          </p:cNvGraphicFramePr>
          <p:nvPr>
            <p:extLst>
              <p:ext uri="{D42A27DB-BD31-4B8C-83A1-F6EECF244321}">
                <p14:modId xmlns:p14="http://schemas.microsoft.com/office/powerpoint/2010/main" val="3790927691"/>
              </p:ext>
            </p:extLst>
          </p:nvPr>
        </p:nvGraphicFramePr>
        <p:xfrm>
          <a:off x="2590800" y="2286000"/>
          <a:ext cx="2730500" cy="990600"/>
        </p:xfrm>
        <a:graphic>
          <a:graphicData uri="http://schemas.openxmlformats.org/presentationml/2006/ole">
            <mc:AlternateContent xmlns:mc="http://schemas.openxmlformats.org/markup-compatibility/2006">
              <mc:Choice xmlns:v="urn:schemas-microsoft-com:vml" Requires="v">
                <p:oleObj name="Equation" r:id="rId2" imgW="2730240" imgH="990360" progId="Equation.DSMT4">
                  <p:embed/>
                </p:oleObj>
              </mc:Choice>
              <mc:Fallback>
                <p:oleObj name="Equation" r:id="rId2" imgW="2730240" imgH="990360" progId="Equation.DSMT4">
                  <p:embed/>
                  <p:pic>
                    <p:nvPicPr>
                      <p:cNvPr id="0" name="Picture 2"/>
                      <p:cNvPicPr>
                        <a:picLocks noChangeAspect="1" noChangeArrowheads="1"/>
                      </p:cNvPicPr>
                      <p:nvPr/>
                    </p:nvPicPr>
                    <p:blipFill>
                      <a:blip r:embed="rId3"/>
                      <a:srcRect/>
                      <a:stretch>
                        <a:fillRect/>
                      </a:stretch>
                    </p:blipFill>
                    <p:spPr bwMode="auto">
                      <a:xfrm>
                        <a:off x="2590800" y="2286000"/>
                        <a:ext cx="2730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2">
            <a:extLst>
              <a:ext uri="{FF2B5EF4-FFF2-40B4-BE49-F238E27FC236}">
                <a16:creationId xmlns:a16="http://schemas.microsoft.com/office/drawing/2014/main" id="{FC085982-5D68-2BF8-B28C-E07D479305F8}"/>
              </a:ext>
            </a:extLst>
          </p:cNvPr>
          <p:cNvGraphicFramePr>
            <a:graphicFrameLocks noChangeAspect="1"/>
          </p:cNvGraphicFramePr>
          <p:nvPr>
            <p:extLst>
              <p:ext uri="{D42A27DB-BD31-4B8C-83A1-F6EECF244321}">
                <p14:modId xmlns:p14="http://schemas.microsoft.com/office/powerpoint/2010/main" val="2499269684"/>
              </p:ext>
            </p:extLst>
          </p:nvPr>
        </p:nvGraphicFramePr>
        <p:xfrm>
          <a:off x="2692400" y="3787140"/>
          <a:ext cx="2628900" cy="990600"/>
        </p:xfrm>
        <a:graphic>
          <a:graphicData uri="http://schemas.openxmlformats.org/presentationml/2006/ole">
            <mc:AlternateContent xmlns:mc="http://schemas.openxmlformats.org/markup-compatibility/2006">
              <mc:Choice xmlns:v="urn:schemas-microsoft-com:vml" Requires="v">
                <p:oleObj name="Equation" r:id="rId4" imgW="2628720" imgH="990360" progId="Equation.DSMT4">
                  <p:embed/>
                </p:oleObj>
              </mc:Choice>
              <mc:Fallback>
                <p:oleObj name="Equation" r:id="rId4" imgW="2628720" imgH="990360" progId="Equation.DSMT4">
                  <p:embed/>
                  <p:pic>
                    <p:nvPicPr>
                      <p:cNvPr id="4098"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92400" y="3787140"/>
                        <a:ext cx="26289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66008C-4DA1-4728-8281-CE9B6EF249DD}"/>
              </a:ext>
            </a:extLst>
          </p:cNvPr>
          <p:cNvSpPr>
            <a:spLocks noGrp="1"/>
          </p:cNvSpPr>
          <p:nvPr>
            <p:ph type="title"/>
          </p:nvPr>
        </p:nvSpPr>
        <p:spPr/>
        <p:txBody>
          <a:bodyPr/>
          <a:lstStyle/>
          <a:p>
            <a:r>
              <a:rPr lang="en-US" dirty="0"/>
              <a:t>Analyzing Grouped Data (cont.)</a:t>
            </a:r>
          </a:p>
        </p:txBody>
      </p:sp>
      <p:sp>
        <p:nvSpPr>
          <p:cNvPr id="3" name="Content Placeholder 2">
            <a:extLst>
              <a:ext uri="{FF2B5EF4-FFF2-40B4-BE49-F238E27FC236}">
                <a16:creationId xmlns:a16="http://schemas.microsoft.com/office/drawing/2014/main" id="{E344720F-8856-4C09-9FDC-FBE141BE39BD}"/>
              </a:ext>
            </a:extLst>
          </p:cNvPr>
          <p:cNvSpPr>
            <a:spLocks noGrp="1"/>
          </p:cNvSpPr>
          <p:nvPr>
            <p:ph idx="1"/>
          </p:nvPr>
        </p:nvSpPr>
        <p:spPr/>
        <p:txBody>
          <a:bodyPr>
            <a:normAutofit/>
          </a:bodyPr>
          <a:lstStyle/>
          <a:p>
            <a:r>
              <a:rPr lang="en-US" dirty="0"/>
              <a:t>There are also computational formulas that can be used to calculate the variance of grouped data. These formulas may make it easier to calculate the variance by hand. These formulas will be used in the example that follows. We do highly recommend the use of technology instead of manual calculations when possible.</a:t>
            </a:r>
          </a:p>
        </p:txBody>
      </p:sp>
    </p:spTree>
    <p:extLst>
      <p:ext uri="{BB962C8B-B14F-4D97-AF65-F5344CB8AC3E}">
        <p14:creationId xmlns:p14="http://schemas.microsoft.com/office/powerpoint/2010/main" val="6164753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Formula: Computational Formulas for the Variance </a:t>
            </a:r>
          </a:p>
        </p:txBody>
      </p:sp>
      <p:sp>
        <p:nvSpPr>
          <p:cNvPr id="4" name="Content Placeholder 2"/>
          <p:cNvSpPr>
            <a:spLocks noGrp="1"/>
          </p:cNvSpPr>
          <p:nvPr>
            <p:ph idx="1"/>
          </p:nvPr>
        </p:nvSpPr>
        <p:spPr>
          <a:xfrm>
            <a:off x="457200" y="1280160"/>
            <a:ext cx="8229600" cy="4056495"/>
          </a:xfrm>
          <a:solidFill>
            <a:srgbClr val="FFFFCC"/>
          </a:solidFill>
          <a:ln w="28575">
            <a:solidFill>
              <a:srgbClr val="000000"/>
            </a:solidFill>
          </a:ln>
        </p:spPr>
        <p:txBody>
          <a:bodyPr>
            <a:spAutoFit/>
          </a:bodyPr>
          <a:lstStyle/>
          <a:p>
            <a:r>
              <a:rPr lang="en-US" dirty="0">
                <a:solidFill>
                  <a:srgbClr val="000000"/>
                </a:solidFill>
              </a:rPr>
              <a:t>The computational formulas for the population and sample variances of grouped data are as follows. </a:t>
            </a: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p:txBody>
      </p:sp>
      <p:graphicFrame>
        <p:nvGraphicFramePr>
          <p:cNvPr id="5122" name="Object 2"/>
          <p:cNvGraphicFramePr>
            <a:graphicFrameLocks noChangeAspect="1"/>
          </p:cNvGraphicFramePr>
          <p:nvPr>
            <p:extLst>
              <p:ext uri="{D42A27DB-BD31-4B8C-83A1-F6EECF244321}">
                <p14:modId xmlns:p14="http://schemas.microsoft.com/office/powerpoint/2010/main" val="2507202000"/>
              </p:ext>
            </p:extLst>
          </p:nvPr>
        </p:nvGraphicFramePr>
        <p:xfrm>
          <a:off x="788988" y="2211388"/>
          <a:ext cx="7083425" cy="1611312"/>
        </p:xfrm>
        <a:graphic>
          <a:graphicData uri="http://schemas.openxmlformats.org/presentationml/2006/ole">
            <mc:AlternateContent xmlns:mc="http://schemas.openxmlformats.org/markup-compatibility/2006">
              <mc:Choice xmlns:v="urn:schemas-microsoft-com:vml" Requires="v">
                <p:oleObj name="Equation" r:id="rId2" imgW="6870600" imgH="1562040" progId="Equation.DSMT4">
                  <p:embed/>
                </p:oleObj>
              </mc:Choice>
              <mc:Fallback>
                <p:oleObj name="Equation" r:id="rId2" imgW="6870600" imgH="1562040" progId="Equation.DSMT4">
                  <p:embed/>
                  <p:pic>
                    <p:nvPicPr>
                      <p:cNvPr id="0" name="Picture 2"/>
                      <p:cNvPicPr>
                        <a:picLocks noChangeAspect="1" noChangeArrowheads="1"/>
                      </p:cNvPicPr>
                      <p:nvPr/>
                    </p:nvPicPr>
                    <p:blipFill>
                      <a:blip r:embed="rId3"/>
                      <a:srcRect/>
                      <a:stretch>
                        <a:fillRect/>
                      </a:stretch>
                    </p:blipFill>
                    <p:spPr bwMode="auto">
                      <a:xfrm>
                        <a:off x="788988" y="2211388"/>
                        <a:ext cx="7083425" cy="1611312"/>
                      </a:xfrm>
                      <a:prstGeom prst="rect">
                        <a:avLst/>
                      </a:prstGeom>
                      <a:noFill/>
                      <a:ln>
                        <a:noFill/>
                      </a:ln>
                      <a:effectLst/>
                    </p:spPr>
                  </p:pic>
                </p:oleObj>
              </mc:Fallback>
            </mc:AlternateContent>
          </a:graphicData>
        </a:graphic>
      </p:graphicFrame>
      <p:graphicFrame>
        <p:nvGraphicFramePr>
          <p:cNvPr id="5123" name="Object 3"/>
          <p:cNvGraphicFramePr>
            <a:graphicFrameLocks noChangeAspect="1"/>
          </p:cNvGraphicFramePr>
          <p:nvPr>
            <p:extLst>
              <p:ext uri="{D42A27DB-BD31-4B8C-83A1-F6EECF244321}">
                <p14:modId xmlns:p14="http://schemas.microsoft.com/office/powerpoint/2010/main" val="3257925594"/>
              </p:ext>
            </p:extLst>
          </p:nvPr>
        </p:nvGraphicFramePr>
        <p:xfrm>
          <a:off x="2425390" y="3792680"/>
          <a:ext cx="3530600" cy="1460500"/>
        </p:xfrm>
        <a:graphic>
          <a:graphicData uri="http://schemas.openxmlformats.org/presentationml/2006/ole">
            <mc:AlternateContent xmlns:mc="http://schemas.openxmlformats.org/markup-compatibility/2006">
              <mc:Choice xmlns:v="urn:schemas-microsoft-com:vml" Requires="v">
                <p:oleObj name="Equation" r:id="rId4" imgW="3530520" imgH="1460160" progId="Equation.DSMT4">
                  <p:embed/>
                </p:oleObj>
              </mc:Choice>
              <mc:Fallback>
                <p:oleObj name="Equation" r:id="rId4" imgW="3530520" imgH="146016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25390" y="3792680"/>
                        <a:ext cx="3530600" cy="146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1125</TotalTime>
  <Words>814</Words>
  <Application>Microsoft Office PowerPoint</Application>
  <PresentationFormat>On-screen Show (4:3)</PresentationFormat>
  <Paragraphs>165</Paragraphs>
  <Slides>16</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16</vt:i4>
      </vt:variant>
    </vt:vector>
  </HeadingPairs>
  <TitlesOfParts>
    <vt:vector size="23" baseType="lpstr">
      <vt:lpstr>Arial</vt:lpstr>
      <vt:lpstr>Calibri</vt:lpstr>
      <vt:lpstr>Cambria Math</vt:lpstr>
      <vt:lpstr>Roboto Condensed</vt:lpstr>
      <vt:lpstr>Office Theme</vt:lpstr>
      <vt:lpstr>Equation</vt:lpstr>
      <vt:lpstr>MathType 6.0 Equation</vt:lpstr>
      <vt:lpstr>Section 4.5</vt:lpstr>
      <vt:lpstr>Analyzing Grouped Data</vt:lpstr>
      <vt:lpstr>Analyzing Grouped Data (cont.)</vt:lpstr>
      <vt:lpstr>Formula: Mean of Grouped Data</vt:lpstr>
      <vt:lpstr>Formula: Mean of Grouped Data (cont.)</vt:lpstr>
      <vt:lpstr>Analyzing Grouped Data (cont.)</vt:lpstr>
      <vt:lpstr>Formula: Variance of Grouped Data</vt:lpstr>
      <vt:lpstr>Analyzing Grouped Data (cont.)</vt:lpstr>
      <vt:lpstr>Formula: Computational Formulas for the Variance </vt:lpstr>
      <vt:lpstr>Example 4.5.1: Calculating the Mean and Variance of Grouped Data for Blood Pressure</vt:lpstr>
      <vt:lpstr>Example 4.5.1: Calculating the Mean and Variance of Grouped Data for Blood Pressure (cont.)</vt:lpstr>
      <vt:lpstr>Example 4.5.1: Calculating the Mean and Variance of Grouped Data for Blood Pressure (cont.)</vt:lpstr>
      <vt:lpstr>Example 4.5.1: Calculating the Mean and Variance of Grouped Data for Blood Pressure (cont.)</vt:lpstr>
      <vt:lpstr>Example 4.5.1: Calculating the Mean and Variance of Grouped Data for Blood Pressure (cont.)</vt:lpstr>
      <vt:lpstr>Example 4.5.1: Calculating the Mean and Variance of Grouped Data for Blood Pressure (cont.)</vt:lpstr>
      <vt:lpstr>Analyzing Grouped Data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4th Edition</dc:title>
  <dc:creator>Hawkes Learning</dc:creator>
  <cp:lastModifiedBy>Allison Conger</cp:lastModifiedBy>
  <cp:revision>128</cp:revision>
  <dcterms:created xsi:type="dcterms:W3CDTF">2013-04-26T14:43:13Z</dcterms:created>
  <dcterms:modified xsi:type="dcterms:W3CDTF">2024-05-10T19:59:22Z</dcterms:modified>
</cp:coreProperties>
</file>