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1"/>
  </p:notesMasterIdLst>
  <p:handoutMasterIdLst>
    <p:handoutMasterId r:id="rId32"/>
  </p:handoutMasterIdLst>
  <p:sldIdLst>
    <p:sldId id="256" r:id="rId2"/>
    <p:sldId id="336" r:id="rId3"/>
    <p:sldId id="337" r:id="rId4"/>
    <p:sldId id="338" r:id="rId5"/>
    <p:sldId id="339" r:id="rId6"/>
    <p:sldId id="340" r:id="rId7"/>
    <p:sldId id="341" r:id="rId8"/>
    <p:sldId id="342" r:id="rId9"/>
    <p:sldId id="343" r:id="rId10"/>
    <p:sldId id="344" r:id="rId11"/>
    <p:sldId id="345" r:id="rId12"/>
    <p:sldId id="286" r:id="rId13"/>
    <p:sldId id="346" r:id="rId14"/>
    <p:sldId id="347" r:id="rId15"/>
    <p:sldId id="348" r:id="rId16"/>
    <p:sldId id="349" r:id="rId17"/>
    <p:sldId id="350" r:id="rId18"/>
    <p:sldId id="351" r:id="rId19"/>
    <p:sldId id="352" r:id="rId20"/>
    <p:sldId id="353" r:id="rId21"/>
    <p:sldId id="354" r:id="rId22"/>
    <p:sldId id="328" r:id="rId23"/>
    <p:sldId id="329" r:id="rId24"/>
    <p:sldId id="355" r:id="rId25"/>
    <p:sldId id="356" r:id="rId26"/>
    <p:sldId id="357" r:id="rId27"/>
    <p:sldId id="333" r:id="rId28"/>
    <p:sldId id="358" r:id="rId29"/>
    <p:sldId id="359" r:id="rId30"/>
  </p:sldIdLst>
  <p:sldSz cx="9144000" cy="6858000" type="screen4x3"/>
  <p:notesSz cx="6858000" cy="9144000"/>
  <p:embeddedFontLst>
    <p:embeddedFont>
      <p:font typeface="Cambria Math" panose="02040503050406030204" pitchFamily="18" charset="0"/>
      <p:regular r:id="rId3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000000"/>
    <a:srgbClr val="0000FF"/>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979" autoAdjust="0"/>
    <p:restoredTop sz="94660"/>
  </p:normalViewPr>
  <p:slideViewPr>
    <p:cSldViewPr>
      <p:cViewPr varScale="1">
        <p:scale>
          <a:sx n="111" d="100"/>
          <a:sy n="111" d="100"/>
        </p:scale>
        <p:origin x="1938"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5/8/2024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5/8/2024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4.4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Data Subsetting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Describing Dispersion of the Tuition Data (cont.)</a:t>
            </a:r>
          </a:p>
        </p:txBody>
      </p:sp>
      <p:sp>
        <p:nvSpPr>
          <p:cNvPr id="3" name="Content Placeholder 2"/>
          <p:cNvSpPr>
            <a:spLocks noGrp="1"/>
          </p:cNvSpPr>
          <p:nvPr>
            <p:ph idx="1"/>
          </p:nvPr>
        </p:nvSpPr>
        <p:spPr/>
        <p:txBody>
          <a:bodyPr>
            <a:normAutofit/>
          </a:bodyPr>
          <a:lstStyle/>
          <a:p>
            <a:r>
              <a:rPr lang="en-US" dirty="0"/>
              <a:t>If we could separate these distributions, we might be able to get a clearer picture of the tuition data. One potential characteristic that may explain some of the variability in tuition costs is that some schools are state-supported and others are privately funded. This notion concerning the variability in tuition costs could be checked rather easily if the data is divided or </a:t>
            </a:r>
            <a:r>
              <a:rPr lang="en-US" b="1" dirty="0"/>
              <a:t>subsetted</a:t>
            </a:r>
            <a:r>
              <a:rPr lang="en-US" dirty="0"/>
              <a:t> into private and state-supported schools.</a:t>
            </a:r>
          </a:p>
        </p:txBody>
      </p:sp>
    </p:spTree>
    <p:extLst>
      <p:ext uri="{BB962C8B-B14F-4D97-AF65-F5344CB8AC3E}">
        <p14:creationId xmlns:p14="http://schemas.microsoft.com/office/powerpoint/2010/main" val="18469232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Subsetting</a:t>
            </a:r>
          </a:p>
        </p:txBody>
      </p:sp>
      <p:sp>
        <p:nvSpPr>
          <p:cNvPr id="3" name="Content Placeholder 2"/>
          <p:cNvSpPr>
            <a:spLocks noGrp="1"/>
          </p:cNvSpPr>
          <p:nvPr>
            <p:ph idx="1"/>
          </p:nvPr>
        </p:nvSpPr>
        <p:spPr/>
        <p:txBody>
          <a:bodyPr>
            <a:normAutofit/>
          </a:bodyPr>
          <a:lstStyle/>
          <a:p>
            <a:r>
              <a:rPr lang="en-US" dirty="0"/>
              <a:t>The original data contained the annual tuition cost of private and state-funded institutions. Out-of-state tuition was used for the state-supported schools.</a:t>
            </a:r>
          </a:p>
        </p:txBody>
      </p:sp>
    </p:spTree>
    <p:extLst>
      <p:ext uri="{BB962C8B-B14F-4D97-AF65-F5344CB8AC3E}">
        <p14:creationId xmlns:p14="http://schemas.microsoft.com/office/powerpoint/2010/main" val="8386860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Subsetting </a:t>
            </a:r>
          </a:p>
        </p:txBody>
      </p:sp>
      <p:sp>
        <p:nvSpPr>
          <p:cNvPr id="4" name="Content Placeholder 2"/>
          <p:cNvSpPr>
            <a:spLocks noGrp="1"/>
          </p:cNvSpPr>
          <p:nvPr>
            <p:ph idx="1"/>
          </p:nvPr>
        </p:nvSpPr>
        <p:spPr>
          <a:xfrm>
            <a:off x="457200" y="1280160"/>
            <a:ext cx="8229600" cy="1384995"/>
          </a:xfrm>
          <a:solidFill>
            <a:srgbClr val="FFFFCC"/>
          </a:solidFill>
          <a:ln w="28575">
            <a:solidFill>
              <a:srgbClr val="000000"/>
            </a:solidFill>
          </a:ln>
        </p:spPr>
        <p:txBody>
          <a:bodyPr>
            <a:spAutoFit/>
          </a:bodyPr>
          <a:lstStyle/>
          <a:p>
            <a:r>
              <a:rPr lang="en-US" dirty="0">
                <a:solidFill>
                  <a:srgbClr val="000000"/>
                </a:solidFill>
              </a:rPr>
              <a:t>The structure of a set of data is often exposed by using another variable to break the data into smaller groups. This is called </a:t>
            </a:r>
            <a:r>
              <a:rPr lang="en-US" b="1" dirty="0">
                <a:solidFill>
                  <a:srgbClr val="C00000"/>
                </a:solidFill>
              </a:rPr>
              <a:t>subsetting</a:t>
            </a:r>
            <a:r>
              <a:rPr lang="en-US" dirty="0">
                <a:solidFill>
                  <a:srgbClr val="000000"/>
                </a:solidFill>
              </a:rPr>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Subsetting (cont.)</a:t>
            </a:r>
          </a:p>
        </p:txBody>
      </p:sp>
      <p:sp>
        <p:nvSpPr>
          <p:cNvPr id="3" name="Content Placeholder 2"/>
          <p:cNvSpPr>
            <a:spLocks noGrp="1"/>
          </p:cNvSpPr>
          <p:nvPr>
            <p:ph idx="1"/>
          </p:nvPr>
        </p:nvSpPr>
        <p:spPr/>
        <p:txBody>
          <a:bodyPr>
            <a:normAutofit/>
          </a:bodyPr>
          <a:lstStyle/>
          <a:p>
            <a:r>
              <a:rPr lang="en-US" dirty="0"/>
              <a:t>A natural structuring of the tuition data can be obtained by subsetting the data into private and state-supported institutions.</a:t>
            </a:r>
          </a:p>
        </p:txBody>
      </p:sp>
      <p:pic>
        <p:nvPicPr>
          <p:cNvPr id="5" name="Picture 4">
            <a:extLst>
              <a:ext uri="{FF2B5EF4-FFF2-40B4-BE49-F238E27FC236}">
                <a16:creationId xmlns:a16="http://schemas.microsoft.com/office/drawing/2014/main" id="{498ED23C-A87E-A62B-9787-B3F72722965E}"/>
              </a:ext>
            </a:extLst>
          </p:cNvPr>
          <p:cNvPicPr>
            <a:picLocks noChangeAspect="1"/>
          </p:cNvPicPr>
          <p:nvPr/>
        </p:nvPicPr>
        <p:blipFill>
          <a:blip r:embed="rId2"/>
          <a:stretch>
            <a:fillRect/>
          </a:stretch>
        </p:blipFill>
        <p:spPr>
          <a:xfrm>
            <a:off x="2276154" y="2743200"/>
            <a:ext cx="4591691" cy="3200847"/>
          </a:xfrm>
          <a:prstGeom prst="rect">
            <a:avLst/>
          </a:prstGeom>
        </p:spPr>
      </p:pic>
    </p:spTree>
    <p:extLst>
      <p:ext uri="{BB962C8B-B14F-4D97-AF65-F5344CB8AC3E}">
        <p14:creationId xmlns:p14="http://schemas.microsoft.com/office/powerpoint/2010/main" val="34610021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Subsetting (cont.)</a:t>
            </a:r>
          </a:p>
        </p:txBody>
      </p:sp>
      <p:sp>
        <p:nvSpPr>
          <p:cNvPr id="3" name="Content Placeholder 2"/>
          <p:cNvSpPr>
            <a:spLocks noGrp="1"/>
          </p:cNvSpPr>
          <p:nvPr>
            <p:ph idx="1"/>
          </p:nvPr>
        </p:nvSpPr>
        <p:spPr/>
        <p:txBody>
          <a:bodyPr>
            <a:normAutofit/>
          </a:bodyPr>
          <a:lstStyle/>
          <a:p>
            <a:r>
              <a:rPr lang="en-US" dirty="0"/>
              <a:t> </a:t>
            </a:r>
          </a:p>
        </p:txBody>
      </p:sp>
      <mc:AlternateContent xmlns:mc="http://schemas.openxmlformats.org/markup-compatibility/2006" xmlns:a14="http://schemas.microsoft.com/office/drawing/2010/main">
        <mc:Choice Requires="a14">
          <p:graphicFrame>
            <p:nvGraphicFramePr>
              <p:cNvPr id="4" name="Table 3">
                <a:extLst>
                  <a:ext uri="{FF2B5EF4-FFF2-40B4-BE49-F238E27FC236}">
                    <a16:creationId xmlns:a16="http://schemas.microsoft.com/office/drawing/2014/main" id="{F7122FBE-8BB3-6149-2A61-21CEA896341C}"/>
                  </a:ext>
                </a:extLst>
              </p:cNvPr>
              <p:cNvGraphicFramePr>
                <a:graphicFrameLocks noGrp="1"/>
              </p:cNvGraphicFramePr>
              <p:nvPr>
                <p:extLst>
                  <p:ext uri="{D42A27DB-BD31-4B8C-83A1-F6EECF244321}">
                    <p14:modId xmlns:p14="http://schemas.microsoft.com/office/powerpoint/2010/main" val="2426418216"/>
                  </p:ext>
                </p:extLst>
              </p:nvPr>
            </p:nvGraphicFramePr>
            <p:xfrm>
              <a:off x="1828800" y="1280160"/>
              <a:ext cx="4800600" cy="3708400"/>
            </p:xfrm>
            <a:graphic>
              <a:graphicData uri="http://schemas.openxmlformats.org/drawingml/2006/table">
                <a:tbl>
                  <a:tblPr firstRow="1" bandRow="1">
                    <a:tableStyleId>{5C22544A-7EE6-4342-B048-85BDC9FD1C3A}</a:tableStyleId>
                  </a:tblPr>
                  <a:tblGrid>
                    <a:gridCol w="2400300">
                      <a:extLst>
                        <a:ext uri="{9D8B030D-6E8A-4147-A177-3AD203B41FA5}">
                          <a16:colId xmlns:a16="http://schemas.microsoft.com/office/drawing/2014/main" val="2218885240"/>
                        </a:ext>
                      </a:extLst>
                    </a:gridCol>
                    <a:gridCol w="2400300">
                      <a:extLst>
                        <a:ext uri="{9D8B030D-6E8A-4147-A177-3AD203B41FA5}">
                          <a16:colId xmlns:a16="http://schemas.microsoft.com/office/drawing/2014/main" val="205676862"/>
                        </a:ext>
                      </a:extLst>
                    </a:gridCol>
                  </a:tblGrid>
                  <a:tr h="370840">
                    <a:tc gridSpan="2">
                      <a:txBody>
                        <a:bodyPr/>
                        <a:lstStyle/>
                        <a:p>
                          <a:pPr algn="ctr"/>
                          <a:r>
                            <a:rPr lang="en-IN" dirty="0"/>
                            <a:t>Private Institutions</a:t>
                          </a:r>
                        </a:p>
                      </a:txBody>
                      <a:tcPr/>
                    </a:tc>
                    <a:tc hMerge="1">
                      <a:txBody>
                        <a:bodyPr/>
                        <a:lstStyle/>
                        <a:p>
                          <a:endParaRPr lang="en-IN" dirty="0"/>
                        </a:p>
                      </a:txBody>
                      <a:tcPr/>
                    </a:tc>
                    <a:extLst>
                      <a:ext uri="{0D108BD9-81ED-4DB2-BD59-A6C34878D82A}">
                        <a16:rowId xmlns:a16="http://schemas.microsoft.com/office/drawing/2014/main" val="1947763643"/>
                      </a:ext>
                    </a:extLst>
                  </a:tr>
                  <a:tr h="370840">
                    <a:tc gridSpan="2">
                      <a:txBody>
                        <a:bodyPr/>
                        <a:lstStyle/>
                        <a:p>
                          <a:pPr algn="ctr"/>
                          <a:r>
                            <a:rPr lang="en-IN" b="1" dirty="0"/>
                            <a:t>(Private Tuition </a:t>
                          </a:r>
                          <a14:m>
                            <m:oMath xmlns:m="http://schemas.openxmlformats.org/officeDocument/2006/math">
                              <m:r>
                                <a:rPr lang="en-IN" b="1" i="1" dirty="0" smtClean="0">
                                  <a:latin typeface="Cambria Math" panose="02040503050406030204" pitchFamily="18" charset="0"/>
                                </a:rPr>
                                <m:t>𝒏</m:t>
                              </m:r>
                            </m:oMath>
                          </a14:m>
                          <a:r>
                            <a:rPr lang="en-IN" b="1" dirty="0"/>
                            <a:t> = 686)</a:t>
                          </a:r>
                        </a:p>
                      </a:txBody>
                      <a:tcPr/>
                    </a:tc>
                    <a:tc hMerge="1">
                      <a:txBody>
                        <a:bodyPr/>
                        <a:lstStyle/>
                        <a:p>
                          <a:endParaRPr lang="en-IN" dirty="0"/>
                        </a:p>
                      </a:txBody>
                      <a:tcPr/>
                    </a:tc>
                    <a:extLst>
                      <a:ext uri="{0D108BD9-81ED-4DB2-BD59-A6C34878D82A}">
                        <a16:rowId xmlns:a16="http://schemas.microsoft.com/office/drawing/2014/main" val="3928907434"/>
                      </a:ext>
                    </a:extLst>
                  </a:tr>
                  <a:tr h="370840">
                    <a:tc>
                      <a:txBody>
                        <a:bodyPr/>
                        <a:lstStyle/>
                        <a:p>
                          <a:r>
                            <a:rPr lang="en-IN" b="1" dirty="0"/>
                            <a:t>Mean Tuition</a:t>
                          </a:r>
                        </a:p>
                      </a:txBody>
                      <a:tcPr/>
                    </a:tc>
                    <a:tc>
                      <a:txBody>
                        <a:bodyPr/>
                        <a:lstStyle/>
                        <a:p>
                          <a:pPr algn="r"/>
                          <a:r>
                            <a:rPr lang="en-IN" dirty="0"/>
                            <a:t>$38,500.52</a:t>
                          </a:r>
                        </a:p>
                      </a:txBody>
                      <a:tcPr/>
                    </a:tc>
                    <a:extLst>
                      <a:ext uri="{0D108BD9-81ED-4DB2-BD59-A6C34878D82A}">
                        <a16:rowId xmlns:a16="http://schemas.microsoft.com/office/drawing/2014/main" val="4023481233"/>
                      </a:ext>
                    </a:extLst>
                  </a:tr>
                  <a:tr h="370840">
                    <a:tc>
                      <a:txBody>
                        <a:bodyPr/>
                        <a:lstStyle/>
                        <a:p>
                          <a:r>
                            <a:rPr lang="en-IN" b="1" dirty="0"/>
                            <a:t>Median Tuition</a:t>
                          </a:r>
                        </a:p>
                      </a:txBody>
                      <a:tcPr/>
                    </a:tc>
                    <a:tc>
                      <a:txBody>
                        <a:bodyPr/>
                        <a:lstStyle/>
                        <a:p>
                          <a:pPr algn="r"/>
                          <a:r>
                            <a:rPr lang="en-IN" dirty="0"/>
                            <a:t>$37,355.00</a:t>
                          </a:r>
                        </a:p>
                      </a:txBody>
                      <a:tcPr/>
                    </a:tc>
                    <a:extLst>
                      <a:ext uri="{0D108BD9-81ED-4DB2-BD59-A6C34878D82A}">
                        <a16:rowId xmlns:a16="http://schemas.microsoft.com/office/drawing/2014/main" val="1035849242"/>
                      </a:ext>
                    </a:extLst>
                  </a:tr>
                  <a:tr h="370840">
                    <a:tc>
                      <a:txBody>
                        <a:bodyPr/>
                        <a:lstStyle/>
                        <a:p>
                          <a:r>
                            <a:rPr lang="en-IN" b="1" dirty="0"/>
                            <a:t>10% Trimmed Mean</a:t>
                          </a:r>
                        </a:p>
                      </a:txBody>
                      <a:tcPr/>
                    </a:tc>
                    <a:tc>
                      <a:txBody>
                        <a:bodyPr/>
                        <a:lstStyle/>
                        <a:p>
                          <a:pPr algn="r"/>
                          <a:r>
                            <a:rPr lang="en-IN" dirty="0"/>
                            <a:t>$38,681.52</a:t>
                          </a:r>
                        </a:p>
                      </a:txBody>
                      <a:tcPr/>
                    </a:tc>
                    <a:extLst>
                      <a:ext uri="{0D108BD9-81ED-4DB2-BD59-A6C34878D82A}">
                        <a16:rowId xmlns:a16="http://schemas.microsoft.com/office/drawing/2014/main" val="166850042"/>
                      </a:ext>
                    </a:extLst>
                  </a:tr>
                  <a:tr h="370840">
                    <a:tc>
                      <a:txBody>
                        <a:bodyPr/>
                        <a:lstStyle/>
                        <a:p>
                          <a:r>
                            <a:rPr lang="en-IN" b="1" dirty="0"/>
                            <a:t>Standard Deviation</a:t>
                          </a:r>
                        </a:p>
                      </a:txBody>
                      <a:tcPr/>
                    </a:tc>
                    <a:tc>
                      <a:txBody>
                        <a:bodyPr/>
                        <a:lstStyle/>
                        <a:p>
                          <a:pPr algn="r"/>
                          <a:r>
                            <a:rPr lang="en-IN" dirty="0"/>
                            <a:t>$13,019.50</a:t>
                          </a:r>
                        </a:p>
                      </a:txBody>
                      <a:tcPr/>
                    </a:tc>
                    <a:extLst>
                      <a:ext uri="{0D108BD9-81ED-4DB2-BD59-A6C34878D82A}">
                        <a16:rowId xmlns:a16="http://schemas.microsoft.com/office/drawing/2014/main" val="3852775789"/>
                      </a:ext>
                    </a:extLst>
                  </a:tr>
                  <a:tr h="370840">
                    <a:tc>
                      <a:txBody>
                        <a:bodyPr/>
                        <a:lstStyle/>
                        <a:p>
                          <a:r>
                            <a:rPr lang="en-IN" b="1" dirty="0"/>
                            <a:t>Minimum</a:t>
                          </a:r>
                        </a:p>
                      </a:txBody>
                      <a:tcPr/>
                    </a:tc>
                    <a:tc>
                      <a:txBody>
                        <a:bodyPr/>
                        <a:lstStyle/>
                        <a:p>
                          <a:pPr algn="r"/>
                          <a:r>
                            <a:rPr lang="en-IN" dirty="0"/>
                            <a:t>$4,416.00</a:t>
                          </a:r>
                        </a:p>
                      </a:txBody>
                      <a:tcPr/>
                    </a:tc>
                    <a:extLst>
                      <a:ext uri="{0D108BD9-81ED-4DB2-BD59-A6C34878D82A}">
                        <a16:rowId xmlns:a16="http://schemas.microsoft.com/office/drawing/2014/main" val="690603226"/>
                      </a:ext>
                    </a:extLst>
                  </a:tr>
                  <a:tr h="370840">
                    <a:tc>
                      <a:txBody>
                        <a:bodyPr/>
                        <a:lstStyle/>
                        <a:p>
                          <a:r>
                            <a:rPr lang="en-IN" b="1" dirty="0"/>
                            <a:t>Q</a:t>
                          </a:r>
                          <a:r>
                            <a:rPr lang="en-IN" b="1" baseline="-25000" dirty="0"/>
                            <a:t>1</a:t>
                          </a:r>
                        </a:p>
                      </a:txBody>
                      <a:tcPr/>
                    </a:tc>
                    <a:tc>
                      <a:txBody>
                        <a:bodyPr/>
                        <a:lstStyle/>
                        <a:p>
                          <a:pPr algn="r"/>
                          <a:r>
                            <a:rPr lang="en-IN" dirty="0"/>
                            <a:t>$30,160.50</a:t>
                          </a:r>
                        </a:p>
                      </a:txBody>
                      <a:tcPr/>
                    </a:tc>
                    <a:extLst>
                      <a:ext uri="{0D108BD9-81ED-4DB2-BD59-A6C34878D82A}">
                        <a16:rowId xmlns:a16="http://schemas.microsoft.com/office/drawing/2014/main" val="4062845999"/>
                      </a:ext>
                    </a:extLst>
                  </a:tr>
                  <a:tr h="370840">
                    <a:tc>
                      <a:txBody>
                        <a:bodyPr/>
                        <a:lstStyle/>
                        <a:p>
                          <a:r>
                            <a:rPr lang="en-IN" b="1" dirty="0"/>
                            <a:t>Q</a:t>
                          </a:r>
                          <a:r>
                            <a:rPr lang="en-IN" b="1" baseline="-25000" dirty="0"/>
                            <a:t>3</a:t>
                          </a:r>
                        </a:p>
                      </a:txBody>
                      <a:tcPr/>
                    </a:tc>
                    <a:tc>
                      <a:txBody>
                        <a:bodyPr/>
                        <a:lstStyle/>
                        <a:p>
                          <a:pPr algn="r"/>
                          <a:r>
                            <a:rPr lang="en-IN" dirty="0"/>
                            <a:t>$48,219.50</a:t>
                          </a:r>
                        </a:p>
                      </a:txBody>
                      <a:tcPr/>
                    </a:tc>
                    <a:extLst>
                      <a:ext uri="{0D108BD9-81ED-4DB2-BD59-A6C34878D82A}">
                        <a16:rowId xmlns:a16="http://schemas.microsoft.com/office/drawing/2014/main" val="3976184111"/>
                      </a:ext>
                    </a:extLst>
                  </a:tr>
                  <a:tr h="370840">
                    <a:tc>
                      <a:txBody>
                        <a:bodyPr/>
                        <a:lstStyle/>
                        <a:p>
                          <a:r>
                            <a:rPr lang="en-IN" b="1" dirty="0"/>
                            <a:t>Maximum</a:t>
                          </a:r>
                        </a:p>
                      </a:txBody>
                      <a:tcPr/>
                    </a:tc>
                    <a:tc>
                      <a:txBody>
                        <a:bodyPr/>
                        <a:lstStyle/>
                        <a:p>
                          <a:pPr algn="r"/>
                          <a:r>
                            <a:rPr lang="en-IN" dirty="0"/>
                            <a:t>$63,530.00</a:t>
                          </a:r>
                        </a:p>
                      </a:txBody>
                      <a:tcPr/>
                    </a:tc>
                    <a:extLst>
                      <a:ext uri="{0D108BD9-81ED-4DB2-BD59-A6C34878D82A}">
                        <a16:rowId xmlns:a16="http://schemas.microsoft.com/office/drawing/2014/main" val="3714022518"/>
                      </a:ext>
                    </a:extLst>
                  </a:tr>
                </a:tbl>
              </a:graphicData>
            </a:graphic>
          </p:graphicFrame>
        </mc:Choice>
        <mc:Fallback xmlns="">
          <p:graphicFrame>
            <p:nvGraphicFramePr>
              <p:cNvPr id="4" name="Table 3">
                <a:extLst>
                  <a:ext uri="{FF2B5EF4-FFF2-40B4-BE49-F238E27FC236}">
                    <a16:creationId xmlns:a16="http://schemas.microsoft.com/office/drawing/2014/main" id="{F7122FBE-8BB3-6149-2A61-21CEA896341C}"/>
                  </a:ext>
                </a:extLst>
              </p:cNvPr>
              <p:cNvGraphicFramePr>
                <a:graphicFrameLocks noGrp="1"/>
              </p:cNvGraphicFramePr>
              <p:nvPr>
                <p:extLst>
                  <p:ext uri="{D42A27DB-BD31-4B8C-83A1-F6EECF244321}">
                    <p14:modId xmlns:p14="http://schemas.microsoft.com/office/powerpoint/2010/main" val="2426418216"/>
                  </p:ext>
                </p:extLst>
              </p:nvPr>
            </p:nvGraphicFramePr>
            <p:xfrm>
              <a:off x="1828800" y="1280160"/>
              <a:ext cx="4800600" cy="3708400"/>
            </p:xfrm>
            <a:graphic>
              <a:graphicData uri="http://schemas.openxmlformats.org/drawingml/2006/table">
                <a:tbl>
                  <a:tblPr firstRow="1" bandRow="1">
                    <a:tableStyleId>{5C22544A-7EE6-4342-B048-85BDC9FD1C3A}</a:tableStyleId>
                  </a:tblPr>
                  <a:tblGrid>
                    <a:gridCol w="2400300">
                      <a:extLst>
                        <a:ext uri="{9D8B030D-6E8A-4147-A177-3AD203B41FA5}">
                          <a16:colId xmlns:a16="http://schemas.microsoft.com/office/drawing/2014/main" val="2218885240"/>
                        </a:ext>
                      </a:extLst>
                    </a:gridCol>
                    <a:gridCol w="2400300">
                      <a:extLst>
                        <a:ext uri="{9D8B030D-6E8A-4147-A177-3AD203B41FA5}">
                          <a16:colId xmlns:a16="http://schemas.microsoft.com/office/drawing/2014/main" val="205676862"/>
                        </a:ext>
                      </a:extLst>
                    </a:gridCol>
                  </a:tblGrid>
                  <a:tr h="370840">
                    <a:tc gridSpan="2">
                      <a:txBody>
                        <a:bodyPr/>
                        <a:lstStyle/>
                        <a:p>
                          <a:pPr algn="ctr"/>
                          <a:r>
                            <a:rPr lang="en-IN" dirty="0"/>
                            <a:t>Private Institutions</a:t>
                          </a:r>
                        </a:p>
                      </a:txBody>
                      <a:tcPr/>
                    </a:tc>
                    <a:tc hMerge="1">
                      <a:txBody>
                        <a:bodyPr/>
                        <a:lstStyle/>
                        <a:p>
                          <a:endParaRPr lang="en-IN" dirty="0"/>
                        </a:p>
                      </a:txBody>
                      <a:tcPr/>
                    </a:tc>
                    <a:extLst>
                      <a:ext uri="{0D108BD9-81ED-4DB2-BD59-A6C34878D82A}">
                        <a16:rowId xmlns:a16="http://schemas.microsoft.com/office/drawing/2014/main" val="1947763643"/>
                      </a:ext>
                    </a:extLst>
                  </a:tr>
                  <a:tr h="370840">
                    <a:tc gridSpan="2">
                      <a:txBody>
                        <a:bodyPr/>
                        <a:lstStyle/>
                        <a:p>
                          <a:endParaRPr lang="en-US"/>
                        </a:p>
                      </a:txBody>
                      <a:tcPr>
                        <a:blipFill>
                          <a:blip r:embed="rId2"/>
                          <a:stretch>
                            <a:fillRect l="-254" t="-108197" r="-508" b="-821311"/>
                          </a:stretch>
                        </a:blipFill>
                      </a:tcPr>
                    </a:tc>
                    <a:tc hMerge="1">
                      <a:txBody>
                        <a:bodyPr/>
                        <a:lstStyle/>
                        <a:p>
                          <a:endParaRPr lang="en-IN" dirty="0"/>
                        </a:p>
                      </a:txBody>
                      <a:tcPr/>
                    </a:tc>
                    <a:extLst>
                      <a:ext uri="{0D108BD9-81ED-4DB2-BD59-A6C34878D82A}">
                        <a16:rowId xmlns:a16="http://schemas.microsoft.com/office/drawing/2014/main" val="3928907434"/>
                      </a:ext>
                    </a:extLst>
                  </a:tr>
                  <a:tr h="370840">
                    <a:tc>
                      <a:txBody>
                        <a:bodyPr/>
                        <a:lstStyle/>
                        <a:p>
                          <a:r>
                            <a:rPr lang="en-IN" b="1" dirty="0"/>
                            <a:t>Mean Tuition</a:t>
                          </a:r>
                        </a:p>
                      </a:txBody>
                      <a:tcPr/>
                    </a:tc>
                    <a:tc>
                      <a:txBody>
                        <a:bodyPr/>
                        <a:lstStyle/>
                        <a:p>
                          <a:pPr algn="r"/>
                          <a:r>
                            <a:rPr lang="en-IN" dirty="0"/>
                            <a:t>$38,500.52</a:t>
                          </a:r>
                        </a:p>
                      </a:txBody>
                      <a:tcPr/>
                    </a:tc>
                    <a:extLst>
                      <a:ext uri="{0D108BD9-81ED-4DB2-BD59-A6C34878D82A}">
                        <a16:rowId xmlns:a16="http://schemas.microsoft.com/office/drawing/2014/main" val="4023481233"/>
                      </a:ext>
                    </a:extLst>
                  </a:tr>
                  <a:tr h="370840">
                    <a:tc>
                      <a:txBody>
                        <a:bodyPr/>
                        <a:lstStyle/>
                        <a:p>
                          <a:r>
                            <a:rPr lang="en-IN" b="1" dirty="0"/>
                            <a:t>Median Tuition</a:t>
                          </a:r>
                        </a:p>
                      </a:txBody>
                      <a:tcPr/>
                    </a:tc>
                    <a:tc>
                      <a:txBody>
                        <a:bodyPr/>
                        <a:lstStyle/>
                        <a:p>
                          <a:pPr algn="r"/>
                          <a:r>
                            <a:rPr lang="en-IN" dirty="0"/>
                            <a:t>$37,355.00</a:t>
                          </a:r>
                        </a:p>
                      </a:txBody>
                      <a:tcPr/>
                    </a:tc>
                    <a:extLst>
                      <a:ext uri="{0D108BD9-81ED-4DB2-BD59-A6C34878D82A}">
                        <a16:rowId xmlns:a16="http://schemas.microsoft.com/office/drawing/2014/main" val="1035849242"/>
                      </a:ext>
                    </a:extLst>
                  </a:tr>
                  <a:tr h="370840">
                    <a:tc>
                      <a:txBody>
                        <a:bodyPr/>
                        <a:lstStyle/>
                        <a:p>
                          <a:r>
                            <a:rPr lang="en-IN" b="1" dirty="0"/>
                            <a:t>10% Trimmed Mean</a:t>
                          </a:r>
                        </a:p>
                      </a:txBody>
                      <a:tcPr/>
                    </a:tc>
                    <a:tc>
                      <a:txBody>
                        <a:bodyPr/>
                        <a:lstStyle/>
                        <a:p>
                          <a:pPr algn="r"/>
                          <a:r>
                            <a:rPr lang="en-IN" dirty="0"/>
                            <a:t>$38,681.52</a:t>
                          </a:r>
                        </a:p>
                      </a:txBody>
                      <a:tcPr/>
                    </a:tc>
                    <a:extLst>
                      <a:ext uri="{0D108BD9-81ED-4DB2-BD59-A6C34878D82A}">
                        <a16:rowId xmlns:a16="http://schemas.microsoft.com/office/drawing/2014/main" val="166850042"/>
                      </a:ext>
                    </a:extLst>
                  </a:tr>
                  <a:tr h="370840">
                    <a:tc>
                      <a:txBody>
                        <a:bodyPr/>
                        <a:lstStyle/>
                        <a:p>
                          <a:r>
                            <a:rPr lang="en-IN" b="1" dirty="0"/>
                            <a:t>Standard Deviation</a:t>
                          </a:r>
                        </a:p>
                      </a:txBody>
                      <a:tcPr/>
                    </a:tc>
                    <a:tc>
                      <a:txBody>
                        <a:bodyPr/>
                        <a:lstStyle/>
                        <a:p>
                          <a:pPr algn="r"/>
                          <a:r>
                            <a:rPr lang="en-IN" dirty="0"/>
                            <a:t>$13,019.50</a:t>
                          </a:r>
                        </a:p>
                      </a:txBody>
                      <a:tcPr/>
                    </a:tc>
                    <a:extLst>
                      <a:ext uri="{0D108BD9-81ED-4DB2-BD59-A6C34878D82A}">
                        <a16:rowId xmlns:a16="http://schemas.microsoft.com/office/drawing/2014/main" val="3852775789"/>
                      </a:ext>
                    </a:extLst>
                  </a:tr>
                  <a:tr h="370840">
                    <a:tc>
                      <a:txBody>
                        <a:bodyPr/>
                        <a:lstStyle/>
                        <a:p>
                          <a:r>
                            <a:rPr lang="en-IN" b="1" dirty="0"/>
                            <a:t>Minimum</a:t>
                          </a:r>
                        </a:p>
                      </a:txBody>
                      <a:tcPr/>
                    </a:tc>
                    <a:tc>
                      <a:txBody>
                        <a:bodyPr/>
                        <a:lstStyle/>
                        <a:p>
                          <a:pPr algn="r"/>
                          <a:r>
                            <a:rPr lang="en-IN" dirty="0"/>
                            <a:t>$4,416.00</a:t>
                          </a:r>
                        </a:p>
                      </a:txBody>
                      <a:tcPr/>
                    </a:tc>
                    <a:extLst>
                      <a:ext uri="{0D108BD9-81ED-4DB2-BD59-A6C34878D82A}">
                        <a16:rowId xmlns:a16="http://schemas.microsoft.com/office/drawing/2014/main" val="690603226"/>
                      </a:ext>
                    </a:extLst>
                  </a:tr>
                  <a:tr h="370840">
                    <a:tc>
                      <a:txBody>
                        <a:bodyPr/>
                        <a:lstStyle/>
                        <a:p>
                          <a:r>
                            <a:rPr lang="en-IN" b="1" dirty="0"/>
                            <a:t>Q</a:t>
                          </a:r>
                          <a:r>
                            <a:rPr lang="en-IN" b="1" baseline="-25000" dirty="0"/>
                            <a:t>1</a:t>
                          </a:r>
                        </a:p>
                      </a:txBody>
                      <a:tcPr/>
                    </a:tc>
                    <a:tc>
                      <a:txBody>
                        <a:bodyPr/>
                        <a:lstStyle/>
                        <a:p>
                          <a:pPr algn="r"/>
                          <a:r>
                            <a:rPr lang="en-IN" dirty="0"/>
                            <a:t>$30,160.50</a:t>
                          </a:r>
                        </a:p>
                      </a:txBody>
                      <a:tcPr/>
                    </a:tc>
                    <a:extLst>
                      <a:ext uri="{0D108BD9-81ED-4DB2-BD59-A6C34878D82A}">
                        <a16:rowId xmlns:a16="http://schemas.microsoft.com/office/drawing/2014/main" val="4062845999"/>
                      </a:ext>
                    </a:extLst>
                  </a:tr>
                  <a:tr h="370840">
                    <a:tc>
                      <a:txBody>
                        <a:bodyPr/>
                        <a:lstStyle/>
                        <a:p>
                          <a:r>
                            <a:rPr lang="en-IN" b="1" dirty="0"/>
                            <a:t>Q</a:t>
                          </a:r>
                          <a:r>
                            <a:rPr lang="en-IN" b="1" baseline="-25000" dirty="0"/>
                            <a:t>3</a:t>
                          </a:r>
                        </a:p>
                      </a:txBody>
                      <a:tcPr/>
                    </a:tc>
                    <a:tc>
                      <a:txBody>
                        <a:bodyPr/>
                        <a:lstStyle/>
                        <a:p>
                          <a:pPr algn="r"/>
                          <a:r>
                            <a:rPr lang="en-IN" dirty="0"/>
                            <a:t>$48,219.50</a:t>
                          </a:r>
                        </a:p>
                      </a:txBody>
                      <a:tcPr/>
                    </a:tc>
                    <a:extLst>
                      <a:ext uri="{0D108BD9-81ED-4DB2-BD59-A6C34878D82A}">
                        <a16:rowId xmlns:a16="http://schemas.microsoft.com/office/drawing/2014/main" val="3976184111"/>
                      </a:ext>
                    </a:extLst>
                  </a:tr>
                  <a:tr h="370840">
                    <a:tc>
                      <a:txBody>
                        <a:bodyPr/>
                        <a:lstStyle/>
                        <a:p>
                          <a:r>
                            <a:rPr lang="en-IN" b="1" dirty="0"/>
                            <a:t>Maximum</a:t>
                          </a:r>
                        </a:p>
                      </a:txBody>
                      <a:tcPr/>
                    </a:tc>
                    <a:tc>
                      <a:txBody>
                        <a:bodyPr/>
                        <a:lstStyle/>
                        <a:p>
                          <a:pPr algn="r"/>
                          <a:r>
                            <a:rPr lang="en-IN" dirty="0"/>
                            <a:t>$63,530.00</a:t>
                          </a:r>
                        </a:p>
                      </a:txBody>
                      <a:tcPr/>
                    </a:tc>
                    <a:extLst>
                      <a:ext uri="{0D108BD9-81ED-4DB2-BD59-A6C34878D82A}">
                        <a16:rowId xmlns:a16="http://schemas.microsoft.com/office/drawing/2014/main" val="3714022518"/>
                      </a:ext>
                    </a:extLst>
                  </a:tr>
                </a:tbl>
              </a:graphicData>
            </a:graphic>
          </p:graphicFrame>
        </mc:Fallback>
      </mc:AlternateContent>
    </p:spTree>
    <p:extLst>
      <p:ext uri="{BB962C8B-B14F-4D97-AF65-F5344CB8AC3E}">
        <p14:creationId xmlns:p14="http://schemas.microsoft.com/office/powerpoint/2010/main" val="12040322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Subsetting (cont.)</a:t>
            </a:r>
          </a:p>
        </p:txBody>
      </p:sp>
      <p:sp>
        <p:nvSpPr>
          <p:cNvPr id="3" name="Content Placeholder 2"/>
          <p:cNvSpPr>
            <a:spLocks noGrp="1"/>
          </p:cNvSpPr>
          <p:nvPr>
            <p:ph idx="1"/>
          </p:nvPr>
        </p:nvSpPr>
        <p:spPr/>
        <p:txBody>
          <a:bodyPr>
            <a:normAutofit/>
          </a:bodyPr>
          <a:lstStyle/>
          <a:p>
            <a:r>
              <a:rPr lang="en-US" dirty="0"/>
              <a:t> </a:t>
            </a:r>
          </a:p>
        </p:txBody>
      </p:sp>
      <p:pic>
        <p:nvPicPr>
          <p:cNvPr id="6" name="Picture 5">
            <a:extLst>
              <a:ext uri="{FF2B5EF4-FFF2-40B4-BE49-F238E27FC236}">
                <a16:creationId xmlns:a16="http://schemas.microsoft.com/office/drawing/2014/main" id="{5230C63E-4EF4-2B7B-6D94-B67245098D3A}"/>
              </a:ext>
            </a:extLst>
          </p:cNvPr>
          <p:cNvPicPr>
            <a:picLocks noChangeAspect="1"/>
          </p:cNvPicPr>
          <p:nvPr/>
        </p:nvPicPr>
        <p:blipFill>
          <a:blip r:embed="rId2"/>
          <a:stretch>
            <a:fillRect/>
          </a:stretch>
        </p:blipFill>
        <p:spPr>
          <a:xfrm>
            <a:off x="1905000" y="1293170"/>
            <a:ext cx="5111050" cy="4040830"/>
          </a:xfrm>
          <a:prstGeom prst="rect">
            <a:avLst/>
          </a:prstGeom>
        </p:spPr>
      </p:pic>
    </p:spTree>
    <p:extLst>
      <p:ext uri="{BB962C8B-B14F-4D97-AF65-F5344CB8AC3E}">
        <p14:creationId xmlns:p14="http://schemas.microsoft.com/office/powerpoint/2010/main" val="33679207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Subsetting (cont.)</a:t>
            </a:r>
          </a:p>
        </p:txBody>
      </p:sp>
      <p:sp>
        <p:nvSpPr>
          <p:cNvPr id="3" name="Content Placeholder 2"/>
          <p:cNvSpPr>
            <a:spLocks noGrp="1"/>
          </p:cNvSpPr>
          <p:nvPr>
            <p:ph idx="1"/>
          </p:nvPr>
        </p:nvSpPr>
        <p:spPr/>
        <p:txBody>
          <a:bodyPr>
            <a:normAutofit/>
          </a:bodyPr>
          <a:lstStyle/>
          <a:p>
            <a:r>
              <a:rPr lang="en-US" dirty="0"/>
              <a:t> </a:t>
            </a:r>
          </a:p>
        </p:txBody>
      </p:sp>
      <mc:AlternateContent xmlns:mc="http://schemas.openxmlformats.org/markup-compatibility/2006" xmlns:a14="http://schemas.microsoft.com/office/drawing/2010/main">
        <mc:Choice Requires="a14">
          <p:graphicFrame>
            <p:nvGraphicFramePr>
              <p:cNvPr id="4" name="Table 3">
                <a:extLst>
                  <a:ext uri="{FF2B5EF4-FFF2-40B4-BE49-F238E27FC236}">
                    <a16:creationId xmlns:a16="http://schemas.microsoft.com/office/drawing/2014/main" id="{F7122FBE-8BB3-6149-2A61-21CEA896341C}"/>
                  </a:ext>
                </a:extLst>
              </p:cNvPr>
              <p:cNvGraphicFramePr>
                <a:graphicFrameLocks noGrp="1"/>
              </p:cNvGraphicFramePr>
              <p:nvPr>
                <p:extLst>
                  <p:ext uri="{D42A27DB-BD31-4B8C-83A1-F6EECF244321}">
                    <p14:modId xmlns:p14="http://schemas.microsoft.com/office/powerpoint/2010/main" val="25586089"/>
                  </p:ext>
                </p:extLst>
              </p:nvPr>
            </p:nvGraphicFramePr>
            <p:xfrm>
              <a:off x="1828800" y="1280160"/>
              <a:ext cx="4800600" cy="3708400"/>
            </p:xfrm>
            <a:graphic>
              <a:graphicData uri="http://schemas.openxmlformats.org/drawingml/2006/table">
                <a:tbl>
                  <a:tblPr firstRow="1" bandRow="1">
                    <a:tableStyleId>{5C22544A-7EE6-4342-B048-85BDC9FD1C3A}</a:tableStyleId>
                  </a:tblPr>
                  <a:tblGrid>
                    <a:gridCol w="2400300">
                      <a:extLst>
                        <a:ext uri="{9D8B030D-6E8A-4147-A177-3AD203B41FA5}">
                          <a16:colId xmlns:a16="http://schemas.microsoft.com/office/drawing/2014/main" val="2218885240"/>
                        </a:ext>
                      </a:extLst>
                    </a:gridCol>
                    <a:gridCol w="2400300">
                      <a:extLst>
                        <a:ext uri="{9D8B030D-6E8A-4147-A177-3AD203B41FA5}">
                          <a16:colId xmlns:a16="http://schemas.microsoft.com/office/drawing/2014/main" val="205676862"/>
                        </a:ext>
                      </a:extLst>
                    </a:gridCol>
                  </a:tblGrid>
                  <a:tr h="370840">
                    <a:tc gridSpan="2">
                      <a:txBody>
                        <a:bodyPr/>
                        <a:lstStyle/>
                        <a:p>
                          <a:pPr algn="ctr"/>
                          <a:r>
                            <a:rPr lang="en-IN" dirty="0"/>
                            <a:t>State-Supported Institutions</a:t>
                          </a:r>
                        </a:p>
                      </a:txBody>
                      <a:tcPr/>
                    </a:tc>
                    <a:tc hMerge="1">
                      <a:txBody>
                        <a:bodyPr/>
                        <a:lstStyle/>
                        <a:p>
                          <a:endParaRPr lang="en-IN" dirty="0"/>
                        </a:p>
                      </a:txBody>
                      <a:tcPr/>
                    </a:tc>
                    <a:extLst>
                      <a:ext uri="{0D108BD9-81ED-4DB2-BD59-A6C34878D82A}">
                        <a16:rowId xmlns:a16="http://schemas.microsoft.com/office/drawing/2014/main" val="1947763643"/>
                      </a:ext>
                    </a:extLst>
                  </a:tr>
                  <a:tr h="370840">
                    <a:tc gridSpan="2">
                      <a:txBody>
                        <a:bodyPr/>
                        <a:lstStyle/>
                        <a:p>
                          <a:pPr algn="ctr"/>
                          <a:r>
                            <a:rPr lang="en-IN" b="1" dirty="0"/>
                            <a:t>(Out-of-State Tuition </a:t>
                          </a:r>
                          <a14:m>
                            <m:oMath xmlns:m="http://schemas.openxmlformats.org/officeDocument/2006/math">
                              <m:r>
                                <a:rPr lang="en-IN" b="1" i="1" dirty="0" smtClean="0">
                                  <a:latin typeface="Cambria Math" panose="02040503050406030204" pitchFamily="18" charset="0"/>
                                </a:rPr>
                                <m:t>𝒏</m:t>
                              </m:r>
                            </m:oMath>
                          </a14:m>
                          <a:r>
                            <a:rPr lang="en-IN" b="1" dirty="0"/>
                            <a:t> = 522)</a:t>
                          </a:r>
                        </a:p>
                      </a:txBody>
                      <a:tcPr/>
                    </a:tc>
                    <a:tc hMerge="1">
                      <a:txBody>
                        <a:bodyPr/>
                        <a:lstStyle/>
                        <a:p>
                          <a:endParaRPr lang="en-IN" dirty="0"/>
                        </a:p>
                      </a:txBody>
                      <a:tcPr/>
                    </a:tc>
                    <a:extLst>
                      <a:ext uri="{0D108BD9-81ED-4DB2-BD59-A6C34878D82A}">
                        <a16:rowId xmlns:a16="http://schemas.microsoft.com/office/drawing/2014/main" val="3928907434"/>
                      </a:ext>
                    </a:extLst>
                  </a:tr>
                  <a:tr h="370840">
                    <a:tc>
                      <a:txBody>
                        <a:bodyPr/>
                        <a:lstStyle/>
                        <a:p>
                          <a:r>
                            <a:rPr lang="en-IN" b="1" dirty="0"/>
                            <a:t>Mean Tuition</a:t>
                          </a:r>
                        </a:p>
                      </a:txBody>
                      <a:tcPr/>
                    </a:tc>
                    <a:tc>
                      <a:txBody>
                        <a:bodyPr/>
                        <a:lstStyle/>
                        <a:p>
                          <a:pPr algn="r"/>
                          <a:r>
                            <a:rPr lang="en-IN" dirty="0"/>
                            <a:t>$21,888.12</a:t>
                          </a:r>
                        </a:p>
                      </a:txBody>
                      <a:tcPr/>
                    </a:tc>
                    <a:extLst>
                      <a:ext uri="{0D108BD9-81ED-4DB2-BD59-A6C34878D82A}">
                        <a16:rowId xmlns:a16="http://schemas.microsoft.com/office/drawing/2014/main" val="4023481233"/>
                      </a:ext>
                    </a:extLst>
                  </a:tr>
                  <a:tr h="370840">
                    <a:tc>
                      <a:txBody>
                        <a:bodyPr/>
                        <a:lstStyle/>
                        <a:p>
                          <a:r>
                            <a:rPr lang="en-IN" b="1" dirty="0"/>
                            <a:t>Median Tuition</a:t>
                          </a:r>
                        </a:p>
                      </a:txBody>
                      <a:tcPr/>
                    </a:tc>
                    <a:tc>
                      <a:txBody>
                        <a:bodyPr/>
                        <a:lstStyle/>
                        <a:p>
                          <a:pPr algn="r"/>
                          <a:r>
                            <a:rPr lang="en-IN" dirty="0"/>
                            <a:t>$19,991.00</a:t>
                          </a:r>
                        </a:p>
                      </a:txBody>
                      <a:tcPr/>
                    </a:tc>
                    <a:extLst>
                      <a:ext uri="{0D108BD9-81ED-4DB2-BD59-A6C34878D82A}">
                        <a16:rowId xmlns:a16="http://schemas.microsoft.com/office/drawing/2014/main" val="1035849242"/>
                      </a:ext>
                    </a:extLst>
                  </a:tr>
                  <a:tr h="370840">
                    <a:tc>
                      <a:txBody>
                        <a:bodyPr/>
                        <a:lstStyle/>
                        <a:p>
                          <a:r>
                            <a:rPr lang="en-IN" b="1" dirty="0"/>
                            <a:t>10% Trimmed Mean</a:t>
                          </a:r>
                        </a:p>
                      </a:txBody>
                      <a:tcPr/>
                    </a:tc>
                    <a:tc>
                      <a:txBody>
                        <a:bodyPr/>
                        <a:lstStyle/>
                        <a:p>
                          <a:pPr algn="r"/>
                          <a:r>
                            <a:rPr lang="en-IN" dirty="0"/>
                            <a:t>$21,101.08</a:t>
                          </a:r>
                        </a:p>
                      </a:txBody>
                      <a:tcPr/>
                    </a:tc>
                    <a:extLst>
                      <a:ext uri="{0D108BD9-81ED-4DB2-BD59-A6C34878D82A}">
                        <a16:rowId xmlns:a16="http://schemas.microsoft.com/office/drawing/2014/main" val="166850042"/>
                      </a:ext>
                    </a:extLst>
                  </a:tr>
                  <a:tr h="370840">
                    <a:tc>
                      <a:txBody>
                        <a:bodyPr/>
                        <a:lstStyle/>
                        <a:p>
                          <a:r>
                            <a:rPr lang="en-IN" b="1" dirty="0"/>
                            <a:t>Standard Deviation</a:t>
                          </a:r>
                        </a:p>
                      </a:txBody>
                      <a:tcPr/>
                    </a:tc>
                    <a:tc>
                      <a:txBody>
                        <a:bodyPr/>
                        <a:lstStyle/>
                        <a:p>
                          <a:pPr algn="r"/>
                          <a:r>
                            <a:rPr lang="en-IN" dirty="0"/>
                            <a:t>$8,286.28</a:t>
                          </a:r>
                        </a:p>
                      </a:txBody>
                      <a:tcPr/>
                    </a:tc>
                    <a:extLst>
                      <a:ext uri="{0D108BD9-81ED-4DB2-BD59-A6C34878D82A}">
                        <a16:rowId xmlns:a16="http://schemas.microsoft.com/office/drawing/2014/main" val="3852775789"/>
                      </a:ext>
                    </a:extLst>
                  </a:tr>
                  <a:tr h="370840">
                    <a:tc>
                      <a:txBody>
                        <a:bodyPr/>
                        <a:lstStyle/>
                        <a:p>
                          <a:r>
                            <a:rPr lang="en-IN" b="1" dirty="0"/>
                            <a:t>Minimum</a:t>
                          </a:r>
                        </a:p>
                      </a:txBody>
                      <a:tcPr/>
                    </a:tc>
                    <a:tc>
                      <a:txBody>
                        <a:bodyPr/>
                        <a:lstStyle/>
                        <a:p>
                          <a:pPr algn="r"/>
                          <a:r>
                            <a:rPr lang="en-IN" dirty="0"/>
                            <a:t>$7,068.00</a:t>
                          </a:r>
                        </a:p>
                      </a:txBody>
                      <a:tcPr/>
                    </a:tc>
                    <a:extLst>
                      <a:ext uri="{0D108BD9-81ED-4DB2-BD59-A6C34878D82A}">
                        <a16:rowId xmlns:a16="http://schemas.microsoft.com/office/drawing/2014/main" val="690603226"/>
                      </a:ext>
                    </a:extLst>
                  </a:tr>
                  <a:tr h="370840">
                    <a:tc>
                      <a:txBody>
                        <a:bodyPr/>
                        <a:lstStyle/>
                        <a:p>
                          <a:r>
                            <a:rPr lang="en-IN" b="1" dirty="0"/>
                            <a:t>Q</a:t>
                          </a:r>
                          <a:r>
                            <a:rPr lang="en-IN" b="1" baseline="-25000" dirty="0"/>
                            <a:t>1</a:t>
                          </a:r>
                        </a:p>
                      </a:txBody>
                      <a:tcPr/>
                    </a:tc>
                    <a:tc>
                      <a:txBody>
                        <a:bodyPr/>
                        <a:lstStyle/>
                        <a:p>
                          <a:pPr algn="r"/>
                          <a:r>
                            <a:rPr lang="en-IN" dirty="0"/>
                            <a:t>$16,421.75</a:t>
                          </a:r>
                        </a:p>
                      </a:txBody>
                      <a:tcPr/>
                    </a:tc>
                    <a:extLst>
                      <a:ext uri="{0D108BD9-81ED-4DB2-BD59-A6C34878D82A}">
                        <a16:rowId xmlns:a16="http://schemas.microsoft.com/office/drawing/2014/main" val="4062845999"/>
                      </a:ext>
                    </a:extLst>
                  </a:tr>
                  <a:tr h="370840">
                    <a:tc>
                      <a:txBody>
                        <a:bodyPr/>
                        <a:lstStyle/>
                        <a:p>
                          <a:r>
                            <a:rPr lang="en-IN" b="1" dirty="0"/>
                            <a:t>Q</a:t>
                          </a:r>
                          <a:r>
                            <a:rPr lang="en-IN" b="1" baseline="-25000" dirty="0"/>
                            <a:t>3</a:t>
                          </a:r>
                        </a:p>
                      </a:txBody>
                      <a:tcPr/>
                    </a:tc>
                    <a:tc>
                      <a:txBody>
                        <a:bodyPr/>
                        <a:lstStyle/>
                        <a:p>
                          <a:pPr algn="r"/>
                          <a:r>
                            <a:rPr lang="en-IN" dirty="0"/>
                            <a:t>$25,990.00</a:t>
                          </a:r>
                        </a:p>
                      </a:txBody>
                      <a:tcPr/>
                    </a:tc>
                    <a:extLst>
                      <a:ext uri="{0D108BD9-81ED-4DB2-BD59-A6C34878D82A}">
                        <a16:rowId xmlns:a16="http://schemas.microsoft.com/office/drawing/2014/main" val="3976184111"/>
                      </a:ext>
                    </a:extLst>
                  </a:tr>
                  <a:tr h="370840">
                    <a:tc>
                      <a:txBody>
                        <a:bodyPr/>
                        <a:lstStyle/>
                        <a:p>
                          <a:r>
                            <a:rPr lang="en-IN" b="1" dirty="0"/>
                            <a:t>Maximum</a:t>
                          </a:r>
                        </a:p>
                      </a:txBody>
                      <a:tcPr/>
                    </a:tc>
                    <a:tc>
                      <a:txBody>
                        <a:bodyPr/>
                        <a:lstStyle/>
                        <a:p>
                          <a:pPr algn="r"/>
                          <a:r>
                            <a:rPr lang="en-IN" dirty="0"/>
                            <a:t>$53,626.00</a:t>
                          </a:r>
                        </a:p>
                      </a:txBody>
                      <a:tcPr/>
                    </a:tc>
                    <a:extLst>
                      <a:ext uri="{0D108BD9-81ED-4DB2-BD59-A6C34878D82A}">
                        <a16:rowId xmlns:a16="http://schemas.microsoft.com/office/drawing/2014/main" val="3714022518"/>
                      </a:ext>
                    </a:extLst>
                  </a:tr>
                </a:tbl>
              </a:graphicData>
            </a:graphic>
          </p:graphicFrame>
        </mc:Choice>
        <mc:Fallback xmlns="">
          <p:graphicFrame>
            <p:nvGraphicFramePr>
              <p:cNvPr id="4" name="Table 3">
                <a:extLst>
                  <a:ext uri="{FF2B5EF4-FFF2-40B4-BE49-F238E27FC236}">
                    <a16:creationId xmlns:a16="http://schemas.microsoft.com/office/drawing/2014/main" id="{F7122FBE-8BB3-6149-2A61-21CEA896341C}"/>
                  </a:ext>
                </a:extLst>
              </p:cNvPr>
              <p:cNvGraphicFramePr>
                <a:graphicFrameLocks noGrp="1"/>
              </p:cNvGraphicFramePr>
              <p:nvPr>
                <p:extLst>
                  <p:ext uri="{D42A27DB-BD31-4B8C-83A1-F6EECF244321}">
                    <p14:modId xmlns:p14="http://schemas.microsoft.com/office/powerpoint/2010/main" val="25586089"/>
                  </p:ext>
                </p:extLst>
              </p:nvPr>
            </p:nvGraphicFramePr>
            <p:xfrm>
              <a:off x="1828800" y="1280160"/>
              <a:ext cx="4800600" cy="3708400"/>
            </p:xfrm>
            <a:graphic>
              <a:graphicData uri="http://schemas.openxmlformats.org/drawingml/2006/table">
                <a:tbl>
                  <a:tblPr firstRow="1" bandRow="1">
                    <a:tableStyleId>{5C22544A-7EE6-4342-B048-85BDC9FD1C3A}</a:tableStyleId>
                  </a:tblPr>
                  <a:tblGrid>
                    <a:gridCol w="2400300">
                      <a:extLst>
                        <a:ext uri="{9D8B030D-6E8A-4147-A177-3AD203B41FA5}">
                          <a16:colId xmlns:a16="http://schemas.microsoft.com/office/drawing/2014/main" val="2218885240"/>
                        </a:ext>
                      </a:extLst>
                    </a:gridCol>
                    <a:gridCol w="2400300">
                      <a:extLst>
                        <a:ext uri="{9D8B030D-6E8A-4147-A177-3AD203B41FA5}">
                          <a16:colId xmlns:a16="http://schemas.microsoft.com/office/drawing/2014/main" val="205676862"/>
                        </a:ext>
                      </a:extLst>
                    </a:gridCol>
                  </a:tblGrid>
                  <a:tr h="370840">
                    <a:tc gridSpan="2">
                      <a:txBody>
                        <a:bodyPr/>
                        <a:lstStyle/>
                        <a:p>
                          <a:pPr algn="ctr"/>
                          <a:r>
                            <a:rPr lang="en-IN" dirty="0"/>
                            <a:t>State-Supported Institutions</a:t>
                          </a:r>
                        </a:p>
                      </a:txBody>
                      <a:tcPr/>
                    </a:tc>
                    <a:tc hMerge="1">
                      <a:txBody>
                        <a:bodyPr/>
                        <a:lstStyle/>
                        <a:p>
                          <a:endParaRPr lang="en-IN" dirty="0"/>
                        </a:p>
                      </a:txBody>
                      <a:tcPr/>
                    </a:tc>
                    <a:extLst>
                      <a:ext uri="{0D108BD9-81ED-4DB2-BD59-A6C34878D82A}">
                        <a16:rowId xmlns:a16="http://schemas.microsoft.com/office/drawing/2014/main" val="1947763643"/>
                      </a:ext>
                    </a:extLst>
                  </a:tr>
                  <a:tr h="370840">
                    <a:tc gridSpan="2">
                      <a:txBody>
                        <a:bodyPr/>
                        <a:lstStyle/>
                        <a:p>
                          <a:endParaRPr lang="en-US"/>
                        </a:p>
                      </a:txBody>
                      <a:tcPr>
                        <a:blipFill>
                          <a:blip r:embed="rId2"/>
                          <a:stretch>
                            <a:fillRect l="-254" t="-108197" r="-508" b="-821311"/>
                          </a:stretch>
                        </a:blipFill>
                      </a:tcPr>
                    </a:tc>
                    <a:tc hMerge="1">
                      <a:txBody>
                        <a:bodyPr/>
                        <a:lstStyle/>
                        <a:p>
                          <a:endParaRPr lang="en-IN" dirty="0"/>
                        </a:p>
                      </a:txBody>
                      <a:tcPr/>
                    </a:tc>
                    <a:extLst>
                      <a:ext uri="{0D108BD9-81ED-4DB2-BD59-A6C34878D82A}">
                        <a16:rowId xmlns:a16="http://schemas.microsoft.com/office/drawing/2014/main" val="3928907434"/>
                      </a:ext>
                    </a:extLst>
                  </a:tr>
                  <a:tr h="370840">
                    <a:tc>
                      <a:txBody>
                        <a:bodyPr/>
                        <a:lstStyle/>
                        <a:p>
                          <a:r>
                            <a:rPr lang="en-IN" b="1" dirty="0"/>
                            <a:t>Mean Tuition</a:t>
                          </a:r>
                        </a:p>
                      </a:txBody>
                      <a:tcPr/>
                    </a:tc>
                    <a:tc>
                      <a:txBody>
                        <a:bodyPr/>
                        <a:lstStyle/>
                        <a:p>
                          <a:pPr algn="r"/>
                          <a:r>
                            <a:rPr lang="en-IN" dirty="0"/>
                            <a:t>$21,888.12</a:t>
                          </a:r>
                        </a:p>
                      </a:txBody>
                      <a:tcPr/>
                    </a:tc>
                    <a:extLst>
                      <a:ext uri="{0D108BD9-81ED-4DB2-BD59-A6C34878D82A}">
                        <a16:rowId xmlns:a16="http://schemas.microsoft.com/office/drawing/2014/main" val="4023481233"/>
                      </a:ext>
                    </a:extLst>
                  </a:tr>
                  <a:tr h="370840">
                    <a:tc>
                      <a:txBody>
                        <a:bodyPr/>
                        <a:lstStyle/>
                        <a:p>
                          <a:r>
                            <a:rPr lang="en-IN" b="1" dirty="0"/>
                            <a:t>Median Tuition</a:t>
                          </a:r>
                        </a:p>
                      </a:txBody>
                      <a:tcPr/>
                    </a:tc>
                    <a:tc>
                      <a:txBody>
                        <a:bodyPr/>
                        <a:lstStyle/>
                        <a:p>
                          <a:pPr algn="r"/>
                          <a:r>
                            <a:rPr lang="en-IN" dirty="0"/>
                            <a:t>$19,991.00</a:t>
                          </a:r>
                        </a:p>
                      </a:txBody>
                      <a:tcPr/>
                    </a:tc>
                    <a:extLst>
                      <a:ext uri="{0D108BD9-81ED-4DB2-BD59-A6C34878D82A}">
                        <a16:rowId xmlns:a16="http://schemas.microsoft.com/office/drawing/2014/main" val="1035849242"/>
                      </a:ext>
                    </a:extLst>
                  </a:tr>
                  <a:tr h="370840">
                    <a:tc>
                      <a:txBody>
                        <a:bodyPr/>
                        <a:lstStyle/>
                        <a:p>
                          <a:r>
                            <a:rPr lang="en-IN" b="1" dirty="0"/>
                            <a:t>10% Trimmed Mean</a:t>
                          </a:r>
                        </a:p>
                      </a:txBody>
                      <a:tcPr/>
                    </a:tc>
                    <a:tc>
                      <a:txBody>
                        <a:bodyPr/>
                        <a:lstStyle/>
                        <a:p>
                          <a:pPr algn="r"/>
                          <a:r>
                            <a:rPr lang="en-IN" dirty="0"/>
                            <a:t>$21,101.08</a:t>
                          </a:r>
                        </a:p>
                      </a:txBody>
                      <a:tcPr/>
                    </a:tc>
                    <a:extLst>
                      <a:ext uri="{0D108BD9-81ED-4DB2-BD59-A6C34878D82A}">
                        <a16:rowId xmlns:a16="http://schemas.microsoft.com/office/drawing/2014/main" val="166850042"/>
                      </a:ext>
                    </a:extLst>
                  </a:tr>
                  <a:tr h="370840">
                    <a:tc>
                      <a:txBody>
                        <a:bodyPr/>
                        <a:lstStyle/>
                        <a:p>
                          <a:r>
                            <a:rPr lang="en-IN" b="1" dirty="0"/>
                            <a:t>Standard Deviation</a:t>
                          </a:r>
                        </a:p>
                      </a:txBody>
                      <a:tcPr/>
                    </a:tc>
                    <a:tc>
                      <a:txBody>
                        <a:bodyPr/>
                        <a:lstStyle/>
                        <a:p>
                          <a:pPr algn="r"/>
                          <a:r>
                            <a:rPr lang="en-IN" dirty="0"/>
                            <a:t>$8,286.28</a:t>
                          </a:r>
                        </a:p>
                      </a:txBody>
                      <a:tcPr/>
                    </a:tc>
                    <a:extLst>
                      <a:ext uri="{0D108BD9-81ED-4DB2-BD59-A6C34878D82A}">
                        <a16:rowId xmlns:a16="http://schemas.microsoft.com/office/drawing/2014/main" val="3852775789"/>
                      </a:ext>
                    </a:extLst>
                  </a:tr>
                  <a:tr h="370840">
                    <a:tc>
                      <a:txBody>
                        <a:bodyPr/>
                        <a:lstStyle/>
                        <a:p>
                          <a:r>
                            <a:rPr lang="en-IN" b="1" dirty="0"/>
                            <a:t>Minimum</a:t>
                          </a:r>
                        </a:p>
                      </a:txBody>
                      <a:tcPr/>
                    </a:tc>
                    <a:tc>
                      <a:txBody>
                        <a:bodyPr/>
                        <a:lstStyle/>
                        <a:p>
                          <a:pPr algn="r"/>
                          <a:r>
                            <a:rPr lang="en-IN" dirty="0"/>
                            <a:t>$7,068.00</a:t>
                          </a:r>
                        </a:p>
                      </a:txBody>
                      <a:tcPr/>
                    </a:tc>
                    <a:extLst>
                      <a:ext uri="{0D108BD9-81ED-4DB2-BD59-A6C34878D82A}">
                        <a16:rowId xmlns:a16="http://schemas.microsoft.com/office/drawing/2014/main" val="690603226"/>
                      </a:ext>
                    </a:extLst>
                  </a:tr>
                  <a:tr h="370840">
                    <a:tc>
                      <a:txBody>
                        <a:bodyPr/>
                        <a:lstStyle/>
                        <a:p>
                          <a:r>
                            <a:rPr lang="en-IN" b="1" dirty="0"/>
                            <a:t>Q</a:t>
                          </a:r>
                          <a:r>
                            <a:rPr lang="en-IN" b="1" baseline="-25000" dirty="0"/>
                            <a:t>1</a:t>
                          </a:r>
                        </a:p>
                      </a:txBody>
                      <a:tcPr/>
                    </a:tc>
                    <a:tc>
                      <a:txBody>
                        <a:bodyPr/>
                        <a:lstStyle/>
                        <a:p>
                          <a:pPr algn="r"/>
                          <a:r>
                            <a:rPr lang="en-IN" dirty="0"/>
                            <a:t>$16,421.75</a:t>
                          </a:r>
                        </a:p>
                      </a:txBody>
                      <a:tcPr/>
                    </a:tc>
                    <a:extLst>
                      <a:ext uri="{0D108BD9-81ED-4DB2-BD59-A6C34878D82A}">
                        <a16:rowId xmlns:a16="http://schemas.microsoft.com/office/drawing/2014/main" val="4062845999"/>
                      </a:ext>
                    </a:extLst>
                  </a:tr>
                  <a:tr h="370840">
                    <a:tc>
                      <a:txBody>
                        <a:bodyPr/>
                        <a:lstStyle/>
                        <a:p>
                          <a:r>
                            <a:rPr lang="en-IN" b="1" dirty="0"/>
                            <a:t>Q</a:t>
                          </a:r>
                          <a:r>
                            <a:rPr lang="en-IN" b="1" baseline="-25000" dirty="0"/>
                            <a:t>3</a:t>
                          </a:r>
                        </a:p>
                      </a:txBody>
                      <a:tcPr/>
                    </a:tc>
                    <a:tc>
                      <a:txBody>
                        <a:bodyPr/>
                        <a:lstStyle/>
                        <a:p>
                          <a:pPr algn="r"/>
                          <a:r>
                            <a:rPr lang="en-IN" dirty="0"/>
                            <a:t>$25,990.00</a:t>
                          </a:r>
                        </a:p>
                      </a:txBody>
                      <a:tcPr/>
                    </a:tc>
                    <a:extLst>
                      <a:ext uri="{0D108BD9-81ED-4DB2-BD59-A6C34878D82A}">
                        <a16:rowId xmlns:a16="http://schemas.microsoft.com/office/drawing/2014/main" val="3976184111"/>
                      </a:ext>
                    </a:extLst>
                  </a:tr>
                  <a:tr h="370840">
                    <a:tc>
                      <a:txBody>
                        <a:bodyPr/>
                        <a:lstStyle/>
                        <a:p>
                          <a:r>
                            <a:rPr lang="en-IN" b="1" dirty="0"/>
                            <a:t>Maximum</a:t>
                          </a:r>
                        </a:p>
                      </a:txBody>
                      <a:tcPr/>
                    </a:tc>
                    <a:tc>
                      <a:txBody>
                        <a:bodyPr/>
                        <a:lstStyle/>
                        <a:p>
                          <a:pPr algn="r"/>
                          <a:r>
                            <a:rPr lang="en-IN" dirty="0"/>
                            <a:t>$53,626.00</a:t>
                          </a:r>
                        </a:p>
                      </a:txBody>
                      <a:tcPr/>
                    </a:tc>
                    <a:extLst>
                      <a:ext uri="{0D108BD9-81ED-4DB2-BD59-A6C34878D82A}">
                        <a16:rowId xmlns:a16="http://schemas.microsoft.com/office/drawing/2014/main" val="3714022518"/>
                      </a:ext>
                    </a:extLst>
                  </a:tr>
                </a:tbl>
              </a:graphicData>
            </a:graphic>
          </p:graphicFrame>
        </mc:Fallback>
      </mc:AlternateContent>
    </p:spTree>
    <p:extLst>
      <p:ext uri="{BB962C8B-B14F-4D97-AF65-F5344CB8AC3E}">
        <p14:creationId xmlns:p14="http://schemas.microsoft.com/office/powerpoint/2010/main" val="11018373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Subsetting (cont.)</a:t>
            </a:r>
          </a:p>
        </p:txBody>
      </p:sp>
      <p:sp>
        <p:nvSpPr>
          <p:cNvPr id="3" name="Content Placeholder 2"/>
          <p:cNvSpPr>
            <a:spLocks noGrp="1"/>
          </p:cNvSpPr>
          <p:nvPr>
            <p:ph idx="1"/>
          </p:nvPr>
        </p:nvSpPr>
        <p:spPr/>
        <p:txBody>
          <a:bodyPr>
            <a:normAutofit/>
          </a:bodyPr>
          <a:lstStyle/>
          <a:p>
            <a:r>
              <a:rPr lang="en-US" dirty="0"/>
              <a:t> </a:t>
            </a:r>
          </a:p>
        </p:txBody>
      </p:sp>
      <p:pic>
        <p:nvPicPr>
          <p:cNvPr id="5" name="Picture 4">
            <a:extLst>
              <a:ext uri="{FF2B5EF4-FFF2-40B4-BE49-F238E27FC236}">
                <a16:creationId xmlns:a16="http://schemas.microsoft.com/office/drawing/2014/main" id="{FD397BEF-929E-C3A2-4257-0836C5BE22C2}"/>
              </a:ext>
            </a:extLst>
          </p:cNvPr>
          <p:cNvPicPr>
            <a:picLocks noChangeAspect="1"/>
          </p:cNvPicPr>
          <p:nvPr/>
        </p:nvPicPr>
        <p:blipFill>
          <a:blip r:embed="rId2"/>
          <a:stretch>
            <a:fillRect/>
          </a:stretch>
        </p:blipFill>
        <p:spPr>
          <a:xfrm>
            <a:off x="1752600" y="1676400"/>
            <a:ext cx="5257800" cy="3267797"/>
          </a:xfrm>
          <a:prstGeom prst="rect">
            <a:avLst/>
          </a:prstGeom>
        </p:spPr>
      </p:pic>
    </p:spTree>
    <p:extLst>
      <p:ext uri="{BB962C8B-B14F-4D97-AF65-F5344CB8AC3E}">
        <p14:creationId xmlns:p14="http://schemas.microsoft.com/office/powerpoint/2010/main" val="25268774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Subsetting (cont.)</a:t>
            </a:r>
          </a:p>
        </p:txBody>
      </p:sp>
      <p:sp>
        <p:nvSpPr>
          <p:cNvPr id="3" name="Content Placeholder 2"/>
          <p:cNvSpPr>
            <a:spLocks noGrp="1"/>
          </p:cNvSpPr>
          <p:nvPr>
            <p:ph idx="1"/>
          </p:nvPr>
        </p:nvSpPr>
        <p:spPr/>
        <p:txBody>
          <a:bodyPr>
            <a:normAutofit/>
          </a:bodyPr>
          <a:lstStyle/>
          <a:p>
            <a:r>
              <a:rPr lang="en-US" dirty="0"/>
              <a:t> </a:t>
            </a:r>
          </a:p>
        </p:txBody>
      </p:sp>
      <mc:AlternateContent xmlns:mc="http://schemas.openxmlformats.org/markup-compatibility/2006" xmlns:a14="http://schemas.microsoft.com/office/drawing/2010/main">
        <mc:Choice Requires="a14">
          <p:graphicFrame>
            <p:nvGraphicFramePr>
              <p:cNvPr id="4" name="Table 3">
                <a:extLst>
                  <a:ext uri="{FF2B5EF4-FFF2-40B4-BE49-F238E27FC236}">
                    <a16:creationId xmlns:a16="http://schemas.microsoft.com/office/drawing/2014/main" id="{F7122FBE-8BB3-6149-2A61-21CEA896341C}"/>
                  </a:ext>
                </a:extLst>
              </p:cNvPr>
              <p:cNvGraphicFramePr>
                <a:graphicFrameLocks noGrp="1"/>
              </p:cNvGraphicFramePr>
              <p:nvPr>
                <p:extLst>
                  <p:ext uri="{D42A27DB-BD31-4B8C-83A1-F6EECF244321}">
                    <p14:modId xmlns:p14="http://schemas.microsoft.com/office/powerpoint/2010/main" val="3456097593"/>
                  </p:ext>
                </p:extLst>
              </p:nvPr>
            </p:nvGraphicFramePr>
            <p:xfrm>
              <a:off x="1828800" y="1280160"/>
              <a:ext cx="4800600" cy="3992880"/>
            </p:xfrm>
            <a:graphic>
              <a:graphicData uri="http://schemas.openxmlformats.org/drawingml/2006/table">
                <a:tbl>
                  <a:tblPr firstRow="1" bandRow="1">
                    <a:tableStyleId>{5C22544A-7EE6-4342-B048-85BDC9FD1C3A}</a:tableStyleId>
                  </a:tblPr>
                  <a:tblGrid>
                    <a:gridCol w="2400300">
                      <a:extLst>
                        <a:ext uri="{9D8B030D-6E8A-4147-A177-3AD203B41FA5}">
                          <a16:colId xmlns:a16="http://schemas.microsoft.com/office/drawing/2014/main" val="2218885240"/>
                        </a:ext>
                      </a:extLst>
                    </a:gridCol>
                    <a:gridCol w="2400300">
                      <a:extLst>
                        <a:ext uri="{9D8B030D-6E8A-4147-A177-3AD203B41FA5}">
                          <a16:colId xmlns:a16="http://schemas.microsoft.com/office/drawing/2014/main" val="205676862"/>
                        </a:ext>
                      </a:extLst>
                    </a:gridCol>
                  </a:tblGrid>
                  <a:tr h="370840">
                    <a:tc gridSpan="2">
                      <a:txBody>
                        <a:bodyPr/>
                        <a:lstStyle/>
                        <a:p>
                          <a:pPr algn="ctr"/>
                          <a:r>
                            <a:rPr lang="en-IN" dirty="0"/>
                            <a:t>State-Supported Institutions</a:t>
                          </a:r>
                        </a:p>
                      </a:txBody>
                      <a:tcPr/>
                    </a:tc>
                    <a:tc hMerge="1">
                      <a:txBody>
                        <a:bodyPr/>
                        <a:lstStyle/>
                        <a:p>
                          <a:endParaRPr lang="en-IN" dirty="0"/>
                        </a:p>
                      </a:txBody>
                      <a:tcPr/>
                    </a:tc>
                    <a:extLst>
                      <a:ext uri="{0D108BD9-81ED-4DB2-BD59-A6C34878D82A}">
                        <a16:rowId xmlns:a16="http://schemas.microsoft.com/office/drawing/2014/main" val="1947763643"/>
                      </a:ext>
                    </a:extLst>
                  </a:tr>
                  <a:tr h="370840">
                    <a:tc gridSpan="2">
                      <a:txBody>
                        <a:bodyPr/>
                        <a:lstStyle/>
                        <a:p>
                          <a:pPr algn="ctr"/>
                          <a:r>
                            <a:rPr lang="en-US" b="1" dirty="0"/>
                            <a:t>(In-State Tuition </a:t>
                          </a:r>
                          <a14:m>
                            <m:oMath xmlns:m="http://schemas.openxmlformats.org/officeDocument/2006/math">
                              <m:r>
                                <a:rPr lang="en-US" b="1" i="1" dirty="0" smtClean="0">
                                  <a:latin typeface="Cambria Math" panose="02040503050406030204" pitchFamily="18" charset="0"/>
                                </a:rPr>
                                <m:t>𝒏</m:t>
                              </m:r>
                            </m:oMath>
                          </a14:m>
                          <a:r>
                            <a:rPr lang="en-US" b="1" dirty="0"/>
                            <a:t> = 522, not</a:t>
                          </a:r>
                        </a:p>
                        <a:p>
                          <a:pPr algn="ctr"/>
                          <a:r>
                            <a:rPr lang="en-US" b="1" dirty="0"/>
                            <a:t>included in the original data set)</a:t>
                          </a:r>
                          <a:endParaRPr lang="en-IN" b="1" dirty="0"/>
                        </a:p>
                      </a:txBody>
                      <a:tcPr/>
                    </a:tc>
                    <a:tc hMerge="1">
                      <a:txBody>
                        <a:bodyPr/>
                        <a:lstStyle/>
                        <a:p>
                          <a:endParaRPr lang="en-IN" dirty="0"/>
                        </a:p>
                      </a:txBody>
                      <a:tcPr/>
                    </a:tc>
                    <a:extLst>
                      <a:ext uri="{0D108BD9-81ED-4DB2-BD59-A6C34878D82A}">
                        <a16:rowId xmlns:a16="http://schemas.microsoft.com/office/drawing/2014/main" val="3928907434"/>
                      </a:ext>
                    </a:extLst>
                  </a:tr>
                  <a:tr h="370840">
                    <a:tc>
                      <a:txBody>
                        <a:bodyPr/>
                        <a:lstStyle/>
                        <a:p>
                          <a:r>
                            <a:rPr lang="en-IN" b="1" dirty="0"/>
                            <a:t>Mean Tuition</a:t>
                          </a:r>
                        </a:p>
                      </a:txBody>
                      <a:tcPr/>
                    </a:tc>
                    <a:tc>
                      <a:txBody>
                        <a:bodyPr/>
                        <a:lstStyle/>
                        <a:p>
                          <a:pPr algn="r"/>
                          <a:r>
                            <a:rPr lang="en-IN" dirty="0"/>
                            <a:t>$9,960.90</a:t>
                          </a:r>
                        </a:p>
                      </a:txBody>
                      <a:tcPr/>
                    </a:tc>
                    <a:extLst>
                      <a:ext uri="{0D108BD9-81ED-4DB2-BD59-A6C34878D82A}">
                        <a16:rowId xmlns:a16="http://schemas.microsoft.com/office/drawing/2014/main" val="4023481233"/>
                      </a:ext>
                    </a:extLst>
                  </a:tr>
                  <a:tr h="386080">
                    <a:tc>
                      <a:txBody>
                        <a:bodyPr/>
                        <a:lstStyle/>
                        <a:p>
                          <a:r>
                            <a:rPr lang="en-IN" b="1" dirty="0"/>
                            <a:t>Median Tuition</a:t>
                          </a:r>
                        </a:p>
                      </a:txBody>
                      <a:tcPr/>
                    </a:tc>
                    <a:tc>
                      <a:txBody>
                        <a:bodyPr/>
                        <a:lstStyle/>
                        <a:p>
                          <a:pPr algn="r"/>
                          <a:r>
                            <a:rPr lang="en-IN" dirty="0"/>
                            <a:t>$9,231.50</a:t>
                          </a:r>
                        </a:p>
                      </a:txBody>
                      <a:tcPr/>
                    </a:tc>
                    <a:extLst>
                      <a:ext uri="{0D108BD9-81ED-4DB2-BD59-A6C34878D82A}">
                        <a16:rowId xmlns:a16="http://schemas.microsoft.com/office/drawing/2014/main" val="1035849242"/>
                      </a:ext>
                    </a:extLst>
                  </a:tr>
                  <a:tr h="370840">
                    <a:tc>
                      <a:txBody>
                        <a:bodyPr/>
                        <a:lstStyle/>
                        <a:p>
                          <a:r>
                            <a:rPr lang="en-IN" b="1" dirty="0"/>
                            <a:t>10% Trimmed Mean</a:t>
                          </a:r>
                        </a:p>
                      </a:txBody>
                      <a:tcPr/>
                    </a:tc>
                    <a:tc>
                      <a:txBody>
                        <a:bodyPr/>
                        <a:lstStyle/>
                        <a:p>
                          <a:pPr algn="r"/>
                          <a:r>
                            <a:rPr lang="en-IN" dirty="0"/>
                            <a:t>$9,704.31</a:t>
                          </a:r>
                        </a:p>
                      </a:txBody>
                      <a:tcPr/>
                    </a:tc>
                    <a:extLst>
                      <a:ext uri="{0D108BD9-81ED-4DB2-BD59-A6C34878D82A}">
                        <a16:rowId xmlns:a16="http://schemas.microsoft.com/office/drawing/2014/main" val="166850042"/>
                      </a:ext>
                    </a:extLst>
                  </a:tr>
                  <a:tr h="370840">
                    <a:tc>
                      <a:txBody>
                        <a:bodyPr/>
                        <a:lstStyle/>
                        <a:p>
                          <a:r>
                            <a:rPr lang="en-IN" b="1" dirty="0"/>
                            <a:t>Standard Deviation</a:t>
                          </a:r>
                        </a:p>
                      </a:txBody>
                      <a:tcPr/>
                    </a:tc>
                    <a:tc>
                      <a:txBody>
                        <a:bodyPr/>
                        <a:lstStyle/>
                        <a:p>
                          <a:pPr algn="r"/>
                          <a:r>
                            <a:rPr lang="en-IN" dirty="0"/>
                            <a:t>$2,986.30</a:t>
                          </a:r>
                        </a:p>
                      </a:txBody>
                      <a:tcPr/>
                    </a:tc>
                    <a:extLst>
                      <a:ext uri="{0D108BD9-81ED-4DB2-BD59-A6C34878D82A}">
                        <a16:rowId xmlns:a16="http://schemas.microsoft.com/office/drawing/2014/main" val="3852775789"/>
                      </a:ext>
                    </a:extLst>
                  </a:tr>
                  <a:tr h="370840">
                    <a:tc>
                      <a:txBody>
                        <a:bodyPr/>
                        <a:lstStyle/>
                        <a:p>
                          <a:r>
                            <a:rPr lang="en-IN" b="1" dirty="0"/>
                            <a:t>Minimum</a:t>
                          </a:r>
                        </a:p>
                      </a:txBody>
                      <a:tcPr/>
                    </a:tc>
                    <a:tc>
                      <a:txBody>
                        <a:bodyPr/>
                        <a:lstStyle/>
                        <a:p>
                          <a:pPr algn="r"/>
                          <a:r>
                            <a:rPr lang="en-IN" dirty="0"/>
                            <a:t>$3,326.00</a:t>
                          </a:r>
                        </a:p>
                      </a:txBody>
                      <a:tcPr/>
                    </a:tc>
                    <a:extLst>
                      <a:ext uri="{0D108BD9-81ED-4DB2-BD59-A6C34878D82A}">
                        <a16:rowId xmlns:a16="http://schemas.microsoft.com/office/drawing/2014/main" val="690603226"/>
                      </a:ext>
                    </a:extLst>
                  </a:tr>
                  <a:tr h="370840">
                    <a:tc>
                      <a:txBody>
                        <a:bodyPr/>
                        <a:lstStyle/>
                        <a:p>
                          <a:r>
                            <a:rPr lang="en-IN" b="1" dirty="0"/>
                            <a:t>Q</a:t>
                          </a:r>
                          <a:r>
                            <a:rPr lang="en-IN" b="1" baseline="-25000" dirty="0"/>
                            <a:t>1</a:t>
                          </a:r>
                        </a:p>
                      </a:txBody>
                      <a:tcPr/>
                    </a:tc>
                    <a:tc>
                      <a:txBody>
                        <a:bodyPr/>
                        <a:lstStyle/>
                        <a:p>
                          <a:pPr algn="r"/>
                          <a:r>
                            <a:rPr lang="en-IN" dirty="0"/>
                            <a:t>$7,827.00</a:t>
                          </a:r>
                        </a:p>
                      </a:txBody>
                      <a:tcPr/>
                    </a:tc>
                    <a:extLst>
                      <a:ext uri="{0D108BD9-81ED-4DB2-BD59-A6C34878D82A}">
                        <a16:rowId xmlns:a16="http://schemas.microsoft.com/office/drawing/2014/main" val="4062845999"/>
                      </a:ext>
                    </a:extLst>
                  </a:tr>
                  <a:tr h="370840">
                    <a:tc>
                      <a:txBody>
                        <a:bodyPr/>
                        <a:lstStyle/>
                        <a:p>
                          <a:r>
                            <a:rPr lang="en-IN" b="1" dirty="0"/>
                            <a:t>Q</a:t>
                          </a:r>
                          <a:r>
                            <a:rPr lang="en-IN" b="1" baseline="-25000" dirty="0"/>
                            <a:t>3</a:t>
                          </a:r>
                        </a:p>
                      </a:txBody>
                      <a:tcPr/>
                    </a:tc>
                    <a:tc>
                      <a:txBody>
                        <a:bodyPr/>
                        <a:lstStyle/>
                        <a:p>
                          <a:pPr algn="r"/>
                          <a:r>
                            <a:rPr lang="en-IN" dirty="0"/>
                            <a:t>$11.686.25</a:t>
                          </a:r>
                        </a:p>
                      </a:txBody>
                      <a:tcPr/>
                    </a:tc>
                    <a:extLst>
                      <a:ext uri="{0D108BD9-81ED-4DB2-BD59-A6C34878D82A}">
                        <a16:rowId xmlns:a16="http://schemas.microsoft.com/office/drawing/2014/main" val="3976184111"/>
                      </a:ext>
                    </a:extLst>
                  </a:tr>
                  <a:tr h="370840">
                    <a:tc>
                      <a:txBody>
                        <a:bodyPr/>
                        <a:lstStyle/>
                        <a:p>
                          <a:r>
                            <a:rPr lang="en-IN" b="1" dirty="0"/>
                            <a:t>Maximum</a:t>
                          </a:r>
                        </a:p>
                      </a:txBody>
                      <a:tcPr/>
                    </a:tc>
                    <a:tc>
                      <a:txBody>
                        <a:bodyPr/>
                        <a:lstStyle/>
                        <a:p>
                          <a:pPr algn="r"/>
                          <a:r>
                            <a:rPr lang="en-IN" dirty="0"/>
                            <a:t>$23,812.00</a:t>
                          </a:r>
                        </a:p>
                      </a:txBody>
                      <a:tcPr/>
                    </a:tc>
                    <a:extLst>
                      <a:ext uri="{0D108BD9-81ED-4DB2-BD59-A6C34878D82A}">
                        <a16:rowId xmlns:a16="http://schemas.microsoft.com/office/drawing/2014/main" val="3714022518"/>
                      </a:ext>
                    </a:extLst>
                  </a:tr>
                </a:tbl>
              </a:graphicData>
            </a:graphic>
          </p:graphicFrame>
        </mc:Choice>
        <mc:Fallback xmlns="">
          <p:graphicFrame>
            <p:nvGraphicFramePr>
              <p:cNvPr id="4" name="Table 3">
                <a:extLst>
                  <a:ext uri="{FF2B5EF4-FFF2-40B4-BE49-F238E27FC236}">
                    <a16:creationId xmlns:a16="http://schemas.microsoft.com/office/drawing/2014/main" id="{F7122FBE-8BB3-6149-2A61-21CEA896341C}"/>
                  </a:ext>
                </a:extLst>
              </p:cNvPr>
              <p:cNvGraphicFramePr>
                <a:graphicFrameLocks noGrp="1"/>
              </p:cNvGraphicFramePr>
              <p:nvPr>
                <p:extLst>
                  <p:ext uri="{D42A27DB-BD31-4B8C-83A1-F6EECF244321}">
                    <p14:modId xmlns:p14="http://schemas.microsoft.com/office/powerpoint/2010/main" val="3456097593"/>
                  </p:ext>
                </p:extLst>
              </p:nvPr>
            </p:nvGraphicFramePr>
            <p:xfrm>
              <a:off x="1828800" y="1280160"/>
              <a:ext cx="4800600" cy="3992880"/>
            </p:xfrm>
            <a:graphic>
              <a:graphicData uri="http://schemas.openxmlformats.org/drawingml/2006/table">
                <a:tbl>
                  <a:tblPr firstRow="1" bandRow="1">
                    <a:tableStyleId>{5C22544A-7EE6-4342-B048-85BDC9FD1C3A}</a:tableStyleId>
                  </a:tblPr>
                  <a:tblGrid>
                    <a:gridCol w="2400300">
                      <a:extLst>
                        <a:ext uri="{9D8B030D-6E8A-4147-A177-3AD203B41FA5}">
                          <a16:colId xmlns:a16="http://schemas.microsoft.com/office/drawing/2014/main" val="2218885240"/>
                        </a:ext>
                      </a:extLst>
                    </a:gridCol>
                    <a:gridCol w="2400300">
                      <a:extLst>
                        <a:ext uri="{9D8B030D-6E8A-4147-A177-3AD203B41FA5}">
                          <a16:colId xmlns:a16="http://schemas.microsoft.com/office/drawing/2014/main" val="205676862"/>
                        </a:ext>
                      </a:extLst>
                    </a:gridCol>
                  </a:tblGrid>
                  <a:tr h="370840">
                    <a:tc gridSpan="2">
                      <a:txBody>
                        <a:bodyPr/>
                        <a:lstStyle/>
                        <a:p>
                          <a:pPr algn="ctr"/>
                          <a:r>
                            <a:rPr lang="en-IN" dirty="0"/>
                            <a:t>State-Supported Institutions</a:t>
                          </a:r>
                        </a:p>
                      </a:txBody>
                      <a:tcPr/>
                    </a:tc>
                    <a:tc hMerge="1">
                      <a:txBody>
                        <a:bodyPr/>
                        <a:lstStyle/>
                        <a:p>
                          <a:endParaRPr lang="en-IN" dirty="0"/>
                        </a:p>
                      </a:txBody>
                      <a:tcPr/>
                    </a:tc>
                    <a:extLst>
                      <a:ext uri="{0D108BD9-81ED-4DB2-BD59-A6C34878D82A}">
                        <a16:rowId xmlns:a16="http://schemas.microsoft.com/office/drawing/2014/main" val="1947763643"/>
                      </a:ext>
                    </a:extLst>
                  </a:tr>
                  <a:tr h="640080">
                    <a:tc gridSpan="2">
                      <a:txBody>
                        <a:bodyPr/>
                        <a:lstStyle/>
                        <a:p>
                          <a:endParaRPr lang="en-US"/>
                        </a:p>
                      </a:txBody>
                      <a:tcPr>
                        <a:blipFill>
                          <a:blip r:embed="rId2"/>
                          <a:stretch>
                            <a:fillRect l="-254" t="-62857" r="-508" b="-480000"/>
                          </a:stretch>
                        </a:blipFill>
                      </a:tcPr>
                    </a:tc>
                    <a:tc hMerge="1">
                      <a:txBody>
                        <a:bodyPr/>
                        <a:lstStyle/>
                        <a:p>
                          <a:endParaRPr lang="en-IN" dirty="0"/>
                        </a:p>
                      </a:txBody>
                      <a:tcPr/>
                    </a:tc>
                    <a:extLst>
                      <a:ext uri="{0D108BD9-81ED-4DB2-BD59-A6C34878D82A}">
                        <a16:rowId xmlns:a16="http://schemas.microsoft.com/office/drawing/2014/main" val="3928907434"/>
                      </a:ext>
                    </a:extLst>
                  </a:tr>
                  <a:tr h="370840">
                    <a:tc>
                      <a:txBody>
                        <a:bodyPr/>
                        <a:lstStyle/>
                        <a:p>
                          <a:r>
                            <a:rPr lang="en-IN" b="1" dirty="0"/>
                            <a:t>Mean Tuition</a:t>
                          </a:r>
                        </a:p>
                      </a:txBody>
                      <a:tcPr/>
                    </a:tc>
                    <a:tc>
                      <a:txBody>
                        <a:bodyPr/>
                        <a:lstStyle/>
                        <a:p>
                          <a:pPr algn="r"/>
                          <a:r>
                            <a:rPr lang="en-IN" dirty="0"/>
                            <a:t>$9,960.90</a:t>
                          </a:r>
                        </a:p>
                      </a:txBody>
                      <a:tcPr/>
                    </a:tc>
                    <a:extLst>
                      <a:ext uri="{0D108BD9-81ED-4DB2-BD59-A6C34878D82A}">
                        <a16:rowId xmlns:a16="http://schemas.microsoft.com/office/drawing/2014/main" val="4023481233"/>
                      </a:ext>
                    </a:extLst>
                  </a:tr>
                  <a:tr h="386080">
                    <a:tc>
                      <a:txBody>
                        <a:bodyPr/>
                        <a:lstStyle/>
                        <a:p>
                          <a:r>
                            <a:rPr lang="en-IN" b="1" dirty="0"/>
                            <a:t>Median Tuition</a:t>
                          </a:r>
                        </a:p>
                      </a:txBody>
                      <a:tcPr/>
                    </a:tc>
                    <a:tc>
                      <a:txBody>
                        <a:bodyPr/>
                        <a:lstStyle/>
                        <a:p>
                          <a:pPr algn="r"/>
                          <a:r>
                            <a:rPr lang="en-IN" dirty="0"/>
                            <a:t>$9,231.50</a:t>
                          </a:r>
                        </a:p>
                      </a:txBody>
                      <a:tcPr/>
                    </a:tc>
                    <a:extLst>
                      <a:ext uri="{0D108BD9-81ED-4DB2-BD59-A6C34878D82A}">
                        <a16:rowId xmlns:a16="http://schemas.microsoft.com/office/drawing/2014/main" val="1035849242"/>
                      </a:ext>
                    </a:extLst>
                  </a:tr>
                  <a:tr h="370840">
                    <a:tc>
                      <a:txBody>
                        <a:bodyPr/>
                        <a:lstStyle/>
                        <a:p>
                          <a:r>
                            <a:rPr lang="en-IN" b="1" dirty="0"/>
                            <a:t>10% Trimmed Mean</a:t>
                          </a:r>
                        </a:p>
                      </a:txBody>
                      <a:tcPr/>
                    </a:tc>
                    <a:tc>
                      <a:txBody>
                        <a:bodyPr/>
                        <a:lstStyle/>
                        <a:p>
                          <a:pPr algn="r"/>
                          <a:r>
                            <a:rPr lang="en-IN" dirty="0"/>
                            <a:t>$9,704.31</a:t>
                          </a:r>
                        </a:p>
                      </a:txBody>
                      <a:tcPr/>
                    </a:tc>
                    <a:extLst>
                      <a:ext uri="{0D108BD9-81ED-4DB2-BD59-A6C34878D82A}">
                        <a16:rowId xmlns:a16="http://schemas.microsoft.com/office/drawing/2014/main" val="166850042"/>
                      </a:ext>
                    </a:extLst>
                  </a:tr>
                  <a:tr h="370840">
                    <a:tc>
                      <a:txBody>
                        <a:bodyPr/>
                        <a:lstStyle/>
                        <a:p>
                          <a:r>
                            <a:rPr lang="en-IN" b="1" dirty="0"/>
                            <a:t>Standard Deviation</a:t>
                          </a:r>
                        </a:p>
                      </a:txBody>
                      <a:tcPr/>
                    </a:tc>
                    <a:tc>
                      <a:txBody>
                        <a:bodyPr/>
                        <a:lstStyle/>
                        <a:p>
                          <a:pPr algn="r"/>
                          <a:r>
                            <a:rPr lang="en-IN" dirty="0"/>
                            <a:t>$2,986.30</a:t>
                          </a:r>
                        </a:p>
                      </a:txBody>
                      <a:tcPr/>
                    </a:tc>
                    <a:extLst>
                      <a:ext uri="{0D108BD9-81ED-4DB2-BD59-A6C34878D82A}">
                        <a16:rowId xmlns:a16="http://schemas.microsoft.com/office/drawing/2014/main" val="3852775789"/>
                      </a:ext>
                    </a:extLst>
                  </a:tr>
                  <a:tr h="370840">
                    <a:tc>
                      <a:txBody>
                        <a:bodyPr/>
                        <a:lstStyle/>
                        <a:p>
                          <a:r>
                            <a:rPr lang="en-IN" b="1" dirty="0"/>
                            <a:t>Minimum</a:t>
                          </a:r>
                        </a:p>
                      </a:txBody>
                      <a:tcPr/>
                    </a:tc>
                    <a:tc>
                      <a:txBody>
                        <a:bodyPr/>
                        <a:lstStyle/>
                        <a:p>
                          <a:pPr algn="r"/>
                          <a:r>
                            <a:rPr lang="en-IN" dirty="0"/>
                            <a:t>$3,326.00</a:t>
                          </a:r>
                        </a:p>
                      </a:txBody>
                      <a:tcPr/>
                    </a:tc>
                    <a:extLst>
                      <a:ext uri="{0D108BD9-81ED-4DB2-BD59-A6C34878D82A}">
                        <a16:rowId xmlns:a16="http://schemas.microsoft.com/office/drawing/2014/main" val="690603226"/>
                      </a:ext>
                    </a:extLst>
                  </a:tr>
                  <a:tr h="370840">
                    <a:tc>
                      <a:txBody>
                        <a:bodyPr/>
                        <a:lstStyle/>
                        <a:p>
                          <a:r>
                            <a:rPr lang="en-IN" b="1" dirty="0"/>
                            <a:t>Q</a:t>
                          </a:r>
                          <a:r>
                            <a:rPr lang="en-IN" b="1" baseline="-25000" dirty="0"/>
                            <a:t>1</a:t>
                          </a:r>
                        </a:p>
                      </a:txBody>
                      <a:tcPr/>
                    </a:tc>
                    <a:tc>
                      <a:txBody>
                        <a:bodyPr/>
                        <a:lstStyle/>
                        <a:p>
                          <a:pPr algn="r"/>
                          <a:r>
                            <a:rPr lang="en-IN" dirty="0"/>
                            <a:t>$7,827.00</a:t>
                          </a:r>
                        </a:p>
                      </a:txBody>
                      <a:tcPr/>
                    </a:tc>
                    <a:extLst>
                      <a:ext uri="{0D108BD9-81ED-4DB2-BD59-A6C34878D82A}">
                        <a16:rowId xmlns:a16="http://schemas.microsoft.com/office/drawing/2014/main" val="4062845999"/>
                      </a:ext>
                    </a:extLst>
                  </a:tr>
                  <a:tr h="370840">
                    <a:tc>
                      <a:txBody>
                        <a:bodyPr/>
                        <a:lstStyle/>
                        <a:p>
                          <a:r>
                            <a:rPr lang="en-IN" b="1" dirty="0"/>
                            <a:t>Q</a:t>
                          </a:r>
                          <a:r>
                            <a:rPr lang="en-IN" b="1" baseline="-25000" dirty="0"/>
                            <a:t>3</a:t>
                          </a:r>
                        </a:p>
                      </a:txBody>
                      <a:tcPr/>
                    </a:tc>
                    <a:tc>
                      <a:txBody>
                        <a:bodyPr/>
                        <a:lstStyle/>
                        <a:p>
                          <a:pPr algn="r"/>
                          <a:r>
                            <a:rPr lang="en-IN" dirty="0"/>
                            <a:t>$11.686.25</a:t>
                          </a:r>
                        </a:p>
                      </a:txBody>
                      <a:tcPr/>
                    </a:tc>
                    <a:extLst>
                      <a:ext uri="{0D108BD9-81ED-4DB2-BD59-A6C34878D82A}">
                        <a16:rowId xmlns:a16="http://schemas.microsoft.com/office/drawing/2014/main" val="3976184111"/>
                      </a:ext>
                    </a:extLst>
                  </a:tr>
                  <a:tr h="370840">
                    <a:tc>
                      <a:txBody>
                        <a:bodyPr/>
                        <a:lstStyle/>
                        <a:p>
                          <a:r>
                            <a:rPr lang="en-IN" b="1" dirty="0"/>
                            <a:t>Maximum</a:t>
                          </a:r>
                        </a:p>
                      </a:txBody>
                      <a:tcPr/>
                    </a:tc>
                    <a:tc>
                      <a:txBody>
                        <a:bodyPr/>
                        <a:lstStyle/>
                        <a:p>
                          <a:pPr algn="r"/>
                          <a:r>
                            <a:rPr lang="en-IN" dirty="0"/>
                            <a:t>$23,812.00</a:t>
                          </a:r>
                        </a:p>
                      </a:txBody>
                      <a:tcPr/>
                    </a:tc>
                    <a:extLst>
                      <a:ext uri="{0D108BD9-81ED-4DB2-BD59-A6C34878D82A}">
                        <a16:rowId xmlns:a16="http://schemas.microsoft.com/office/drawing/2014/main" val="3714022518"/>
                      </a:ext>
                    </a:extLst>
                  </a:tr>
                </a:tbl>
              </a:graphicData>
            </a:graphic>
          </p:graphicFrame>
        </mc:Fallback>
      </mc:AlternateContent>
    </p:spTree>
    <p:extLst>
      <p:ext uri="{BB962C8B-B14F-4D97-AF65-F5344CB8AC3E}">
        <p14:creationId xmlns:p14="http://schemas.microsoft.com/office/powerpoint/2010/main" val="37342083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Subsetting (cont.)</a:t>
            </a:r>
          </a:p>
        </p:txBody>
      </p:sp>
      <p:sp>
        <p:nvSpPr>
          <p:cNvPr id="3" name="Content Placeholder 2"/>
          <p:cNvSpPr>
            <a:spLocks noGrp="1"/>
          </p:cNvSpPr>
          <p:nvPr>
            <p:ph idx="1"/>
          </p:nvPr>
        </p:nvSpPr>
        <p:spPr/>
        <p:txBody>
          <a:bodyPr>
            <a:normAutofit fontScale="92500"/>
          </a:bodyPr>
          <a:lstStyle/>
          <a:p>
            <a:r>
              <a:rPr lang="en-US" dirty="0"/>
              <a:t>The data subsetting suggests that the heavy concentration of tuition costs in the lower two-thirds of the data range that was evident in the histogram in Figure 4.4.1, is the result of merging data from different kinds of educational institutions. Once the data is subsetted, we can see different pictures of tuition costs. Looking at the mean costs for each group, from a tuition point of view, state-supported schools are substantially less expensive than private schools. There is a mean difference of over $16,000 in annual tuition fees between private schools and the out-of-state tuition charged by state-supported colleges.</a:t>
            </a:r>
          </a:p>
        </p:txBody>
      </p:sp>
    </p:spTree>
    <p:extLst>
      <p:ext uri="{BB962C8B-B14F-4D97-AF65-F5344CB8AC3E}">
        <p14:creationId xmlns:p14="http://schemas.microsoft.com/office/powerpoint/2010/main" val="2435873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Subsetting</a:t>
            </a:r>
          </a:p>
        </p:txBody>
      </p:sp>
      <p:sp>
        <p:nvSpPr>
          <p:cNvPr id="3" name="Content Placeholder 2"/>
          <p:cNvSpPr>
            <a:spLocks noGrp="1"/>
          </p:cNvSpPr>
          <p:nvPr>
            <p:ph idx="1"/>
          </p:nvPr>
        </p:nvSpPr>
        <p:spPr/>
        <p:txBody>
          <a:bodyPr/>
          <a:lstStyle/>
          <a:p>
            <a:r>
              <a:rPr lang="en-US" dirty="0"/>
              <a:t>Looking at the 2021–2022 tuition data presented in Figure 4.4.1 provides some idea about the </a:t>
            </a:r>
            <a:r>
              <a:rPr lang="en-US" b="1" dirty="0"/>
              <a:t>location</a:t>
            </a:r>
            <a:r>
              <a:rPr lang="en-US" dirty="0"/>
              <a:t> and </a:t>
            </a:r>
            <a:r>
              <a:rPr lang="en-US" b="1" dirty="0"/>
              <a:t>dispersion</a:t>
            </a:r>
            <a:r>
              <a:rPr lang="en-US" dirty="0"/>
              <a:t> of the data, but nothing specific. Histograms are outstanding at defining the </a:t>
            </a:r>
            <a:r>
              <a:rPr lang="en-US" b="1" dirty="0"/>
              <a:t>shape</a:t>
            </a:r>
            <a:r>
              <a:rPr lang="en-US" dirty="0"/>
              <a:t> of a set of data.</a:t>
            </a:r>
          </a:p>
        </p:txBody>
      </p:sp>
    </p:spTree>
    <p:extLst>
      <p:ext uri="{BB962C8B-B14F-4D97-AF65-F5344CB8AC3E}">
        <p14:creationId xmlns:p14="http://schemas.microsoft.com/office/powerpoint/2010/main" val="3983030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Subsetting (cont.)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r>
                  <a:rPr lang="en-US" dirty="0"/>
                  <a:t>There is roughly a $28,000 mean annual tuition difference between private colleges and in-state tuition at state-supported schools. </a:t>
                </a:r>
              </a:p>
              <a:p>
                <a:r>
                  <a:rPr lang="en-US" dirty="0"/>
                  <a:t>Another data characteristic should stimulate our interest. One of the data values for state-supported, out-of-state tuition is $53,232. Is this a mistake? The   </a:t>
                </a:r>
                <a14:m>
                  <m:oMath xmlns:m="http://schemas.openxmlformats.org/officeDocument/2006/math">
                    <m:r>
                      <a:rPr lang="en-US" i="1" dirty="0" smtClean="0">
                        <a:latin typeface="Cambria Math" panose="02040503050406030204" pitchFamily="18" charset="0"/>
                      </a:rPr>
                      <m:t>𝑧</m:t>
                    </m:r>
                  </m:oMath>
                </a14:m>
                <a:r>
                  <a:rPr lang="en-US" dirty="0"/>
                  <a:t>-score for this data value is</a:t>
                </a:r>
              </a:p>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𝑧</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53232−21888.12</m:t>
                          </m:r>
                        </m:num>
                        <m:den>
                          <m:r>
                            <a:rPr lang="en-US" b="0" i="1" smtClean="0">
                              <a:latin typeface="Cambria Math" panose="02040503050406030204" pitchFamily="18" charset="0"/>
                            </a:rPr>
                            <m:t>8286.28</m:t>
                          </m:r>
                        </m:den>
                      </m:f>
                      <m:r>
                        <a:rPr lang="en-US" b="0" i="1" smtClean="0">
                          <a:latin typeface="Cambria Math" panose="02040503050406030204" pitchFamily="18" charset="0"/>
                          <a:ea typeface="Cambria Math" panose="02040503050406030204" pitchFamily="18" charset="0"/>
                        </a:rPr>
                        <m:t>≈3.78,</m:t>
                      </m:r>
                    </m:oMath>
                  </m:oMathPara>
                </a14:m>
                <a:endParaRPr lang="en-US" dirty="0"/>
              </a:p>
              <a:p>
                <a:r>
                  <a:rPr lang="en-US" dirty="0"/>
                  <a:t>which would indicate that the value may be an outlier.</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481" t="-1200" r="-1481" b="-2000"/>
                </a:stretch>
              </a:blipFill>
            </p:spPr>
            <p:txBody>
              <a:bodyPr/>
              <a:lstStyle/>
              <a:p>
                <a:r>
                  <a:rPr lang="en-IN">
                    <a:noFill/>
                  </a:rPr>
                  <a:t> </a:t>
                </a:r>
              </a:p>
            </p:txBody>
          </p:sp>
        </mc:Fallback>
      </mc:AlternateContent>
    </p:spTree>
    <p:extLst>
      <p:ext uri="{BB962C8B-B14F-4D97-AF65-F5344CB8AC3E}">
        <p14:creationId xmlns:p14="http://schemas.microsoft.com/office/powerpoint/2010/main" val="38297654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Subsetting (cont.)</a:t>
            </a:r>
          </a:p>
        </p:txBody>
      </p:sp>
      <p:sp>
        <p:nvSpPr>
          <p:cNvPr id="3" name="Content Placeholder 2"/>
          <p:cNvSpPr>
            <a:spLocks noGrp="1"/>
          </p:cNvSpPr>
          <p:nvPr>
            <p:ph idx="1"/>
          </p:nvPr>
        </p:nvSpPr>
        <p:spPr/>
        <p:txBody>
          <a:bodyPr>
            <a:normAutofit/>
          </a:bodyPr>
          <a:lstStyle/>
          <a:p>
            <a:r>
              <a:rPr lang="en-US" dirty="0"/>
              <a:t>Any value that is 3.78 standard deviation units from the mean is worth investigating. In this case the value is correct. The tuition cost corresponds to the University of Michigan in Ann Arbor.</a:t>
            </a:r>
          </a:p>
        </p:txBody>
      </p:sp>
    </p:spTree>
    <p:extLst>
      <p:ext uri="{BB962C8B-B14F-4D97-AF65-F5344CB8AC3E}">
        <p14:creationId xmlns:p14="http://schemas.microsoft.com/office/powerpoint/2010/main" val="15037857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4.4.1: An Example of Simpson’s Paradox</a:t>
            </a:r>
          </a:p>
        </p:txBody>
      </p:sp>
      <p:sp>
        <p:nvSpPr>
          <p:cNvPr id="3" name="Content Placeholder 2"/>
          <p:cNvSpPr>
            <a:spLocks noGrp="1"/>
          </p:cNvSpPr>
          <p:nvPr>
            <p:ph idx="1"/>
          </p:nvPr>
        </p:nvSpPr>
        <p:spPr/>
        <p:txBody>
          <a:bodyPr>
            <a:normAutofit/>
          </a:bodyPr>
          <a:lstStyle/>
          <a:p>
            <a:r>
              <a:rPr lang="en-US" dirty="0"/>
              <a:t>A discrimination lawsuit was filed against the California Department of Developmental Services (DDS). The California DDS provides funding for developmentally-disabled individuals within the state. The lawsuit claimed that White Non-Hispanics were receiving more funding than Hispanics. If this was true, the DDS would face some serious legal and financial ramifications, so they hired several statisticians to analyze the data behind the issue. Were these claims of discrimination by a state department actually true?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4.4.1: An Example of Simpson’s Paradox (cont.)</a:t>
            </a:r>
          </a:p>
        </p:txBody>
      </p:sp>
      <p:sp>
        <p:nvSpPr>
          <p:cNvPr id="3" name="Content Placeholder 2"/>
          <p:cNvSpPr>
            <a:spLocks noGrp="1"/>
          </p:cNvSpPr>
          <p:nvPr>
            <p:ph idx="1"/>
          </p:nvPr>
        </p:nvSpPr>
        <p:spPr/>
        <p:txBody>
          <a:bodyPr/>
          <a:lstStyle/>
          <a:p>
            <a:r>
              <a:rPr lang="en-US" b="1" dirty="0"/>
              <a:t>Solution </a:t>
            </a:r>
          </a:p>
          <a:p>
            <a:r>
              <a:rPr lang="en-US" dirty="0"/>
              <a:t>First, we will create box plots to visualize how the lawsuit arose. We will look at the relationship between ethnicity and expenditure per person by plotting the expenditures grouped by the different ethnicities.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4.4.1: An Example of Simpson’s Paradox (cont.)</a:t>
            </a:r>
          </a:p>
        </p:txBody>
      </p:sp>
      <p:sp>
        <p:nvSpPr>
          <p:cNvPr id="3" name="Content Placeholder 2"/>
          <p:cNvSpPr>
            <a:spLocks noGrp="1"/>
          </p:cNvSpPr>
          <p:nvPr>
            <p:ph idx="1"/>
          </p:nvPr>
        </p:nvSpPr>
        <p:spPr/>
        <p:txBody>
          <a:bodyPr/>
          <a:lstStyle/>
          <a:p>
            <a:r>
              <a:rPr lang="en-US" b="1" dirty="0"/>
              <a:t> </a:t>
            </a:r>
            <a:endParaRPr lang="en-US" dirty="0"/>
          </a:p>
        </p:txBody>
      </p:sp>
      <p:pic>
        <p:nvPicPr>
          <p:cNvPr id="5" name="Picture 4">
            <a:extLst>
              <a:ext uri="{FF2B5EF4-FFF2-40B4-BE49-F238E27FC236}">
                <a16:creationId xmlns:a16="http://schemas.microsoft.com/office/drawing/2014/main" id="{0B016E7D-05E1-41B3-6E83-9F7FB4ABC743}"/>
              </a:ext>
            </a:extLst>
          </p:cNvPr>
          <p:cNvPicPr>
            <a:picLocks noChangeAspect="1"/>
          </p:cNvPicPr>
          <p:nvPr/>
        </p:nvPicPr>
        <p:blipFill>
          <a:blip r:embed="rId2"/>
          <a:stretch>
            <a:fillRect/>
          </a:stretch>
        </p:blipFill>
        <p:spPr>
          <a:xfrm>
            <a:off x="1524000" y="1524000"/>
            <a:ext cx="6052456" cy="3124200"/>
          </a:xfrm>
          <a:prstGeom prst="rect">
            <a:avLst/>
          </a:prstGeom>
        </p:spPr>
      </p:pic>
    </p:spTree>
    <p:extLst>
      <p:ext uri="{BB962C8B-B14F-4D97-AF65-F5344CB8AC3E}">
        <p14:creationId xmlns:p14="http://schemas.microsoft.com/office/powerpoint/2010/main" val="26343998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4.4.1: An Example of Simpson’s Paradox (cont.)</a:t>
            </a:r>
          </a:p>
        </p:txBody>
      </p:sp>
      <p:sp>
        <p:nvSpPr>
          <p:cNvPr id="3" name="Content Placeholder 2"/>
          <p:cNvSpPr>
            <a:spLocks noGrp="1"/>
          </p:cNvSpPr>
          <p:nvPr>
            <p:ph idx="1"/>
          </p:nvPr>
        </p:nvSpPr>
        <p:spPr/>
        <p:txBody>
          <a:bodyPr>
            <a:normAutofit/>
          </a:bodyPr>
          <a:lstStyle/>
          <a:p>
            <a:r>
              <a:rPr lang="en-US" dirty="0"/>
              <a:t>If the data is examined on a purely ethnic basis, then the figure above suggests that there is discrimination towards multiple different ethnic groups. But, now we need to think about any variables that could be confounding this picture.</a:t>
            </a:r>
          </a:p>
          <a:p>
            <a:r>
              <a:rPr lang="en-US" dirty="0"/>
              <a:t>The statisticians discovered that age played a massive role in the expenditure per person, because more costs are associated with caring for older developmentally-disabled individuals.</a:t>
            </a:r>
          </a:p>
        </p:txBody>
      </p:sp>
    </p:spTree>
    <p:extLst>
      <p:ext uri="{BB962C8B-B14F-4D97-AF65-F5344CB8AC3E}">
        <p14:creationId xmlns:p14="http://schemas.microsoft.com/office/powerpoint/2010/main" val="29504583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4.4.1: An Example of Simpson’s Paradox (cont.)</a:t>
            </a:r>
          </a:p>
        </p:txBody>
      </p:sp>
      <p:sp>
        <p:nvSpPr>
          <p:cNvPr id="3" name="Content Placeholder 2"/>
          <p:cNvSpPr>
            <a:spLocks noGrp="1"/>
          </p:cNvSpPr>
          <p:nvPr>
            <p:ph idx="1"/>
          </p:nvPr>
        </p:nvSpPr>
        <p:spPr/>
        <p:txBody>
          <a:bodyPr>
            <a:normAutofit/>
          </a:bodyPr>
          <a:lstStyle/>
          <a:p>
            <a:r>
              <a:rPr lang="en-US" dirty="0"/>
              <a:t>To account for the variation in expenditure between different ages, the statisticians decided to subset the whole data set into six different age groups, and then examine the expenditure by ethnicity within each age group to see if the discrimination claim still held true. The box plots in the following figure illustrate their findings.</a:t>
            </a:r>
          </a:p>
        </p:txBody>
      </p:sp>
    </p:spTree>
    <p:extLst>
      <p:ext uri="{BB962C8B-B14F-4D97-AF65-F5344CB8AC3E}">
        <p14:creationId xmlns:p14="http://schemas.microsoft.com/office/powerpoint/2010/main" val="7397966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4.4.1: An Example of Simpson’s Paradox (cont.)</a:t>
            </a:r>
          </a:p>
        </p:txBody>
      </p:sp>
      <p:pic>
        <p:nvPicPr>
          <p:cNvPr id="5" name="Picture 4">
            <a:extLst>
              <a:ext uri="{FF2B5EF4-FFF2-40B4-BE49-F238E27FC236}">
                <a16:creationId xmlns:a16="http://schemas.microsoft.com/office/drawing/2014/main" id="{9DCC0E64-6E2F-9F89-4670-E4674E7045C9}"/>
              </a:ext>
            </a:extLst>
          </p:cNvPr>
          <p:cNvPicPr>
            <a:picLocks noChangeAspect="1"/>
          </p:cNvPicPr>
          <p:nvPr/>
        </p:nvPicPr>
        <p:blipFill>
          <a:blip r:embed="rId2"/>
          <a:stretch>
            <a:fillRect/>
          </a:stretch>
        </p:blipFill>
        <p:spPr>
          <a:xfrm>
            <a:off x="914400" y="1219200"/>
            <a:ext cx="7087132" cy="4686366"/>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4.4.1: An Example of Simpson’s Paradox (cont.)</a:t>
            </a:r>
          </a:p>
        </p:txBody>
      </p:sp>
      <p:sp>
        <p:nvSpPr>
          <p:cNvPr id="3" name="Content Placeholder 2"/>
          <p:cNvSpPr>
            <a:spLocks noGrp="1"/>
          </p:cNvSpPr>
          <p:nvPr>
            <p:ph idx="1"/>
          </p:nvPr>
        </p:nvSpPr>
        <p:spPr/>
        <p:txBody>
          <a:bodyPr>
            <a:normAutofit/>
          </a:bodyPr>
          <a:lstStyle/>
          <a:p>
            <a:r>
              <a:rPr lang="en-US" dirty="0"/>
              <a:t>To the surprise of many involved, the box plots were roughly the same for each ethnic group once age was considered. There was no evidence of discrimination once the confounding variable “age” was accounted for.</a:t>
            </a:r>
          </a:p>
          <a:p>
            <a:r>
              <a:rPr lang="en-US" dirty="0"/>
              <a:t>This is a classic example of Simpson’s paradox, which states that the perceived association between two variables (ethnicity and expenditures per person in this case) can be drastically affected (confounded) by a third variable.</a:t>
            </a:r>
          </a:p>
        </p:txBody>
      </p:sp>
    </p:spTree>
    <p:extLst>
      <p:ext uri="{BB962C8B-B14F-4D97-AF65-F5344CB8AC3E}">
        <p14:creationId xmlns:p14="http://schemas.microsoft.com/office/powerpoint/2010/main" val="17622689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4.4.1: An Example of Simpson’s Paradox (cont.)</a:t>
            </a:r>
          </a:p>
        </p:txBody>
      </p:sp>
      <p:sp>
        <p:nvSpPr>
          <p:cNvPr id="3" name="Content Placeholder 2"/>
          <p:cNvSpPr>
            <a:spLocks noGrp="1"/>
          </p:cNvSpPr>
          <p:nvPr>
            <p:ph idx="1"/>
          </p:nvPr>
        </p:nvSpPr>
        <p:spPr/>
        <p:txBody>
          <a:bodyPr>
            <a:normAutofit/>
          </a:bodyPr>
          <a:lstStyle/>
          <a:p>
            <a:r>
              <a:rPr lang="en-US" dirty="0"/>
              <a:t>When the data is partitioned by the third variable (age in our case) the “alleged” relationship may not exist or be just the opposite. We encountered this in Chapter 2 when we discussed the gender discrimination lawsuit regarding admissions at the University of California, Berkeley. When analyzing data, it is good to keep in mind Oscar Wilde’s cautionary quote, “the truth is rarely pure, and never simple”. </a:t>
            </a:r>
            <a:r>
              <a:rPr lang="en-US" b="1" dirty="0"/>
              <a:t>We must always be very cautious when attributing causation.</a:t>
            </a:r>
          </a:p>
        </p:txBody>
      </p:sp>
    </p:spTree>
    <p:extLst>
      <p:ext uri="{BB962C8B-B14F-4D97-AF65-F5344CB8AC3E}">
        <p14:creationId xmlns:p14="http://schemas.microsoft.com/office/powerpoint/2010/main" val="37779362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Subsetting (cont.)</a:t>
            </a:r>
          </a:p>
        </p:txBody>
      </p:sp>
      <p:sp>
        <p:nvSpPr>
          <p:cNvPr id="3" name="Content Placeholder 2"/>
          <p:cNvSpPr>
            <a:spLocks noGrp="1"/>
          </p:cNvSpPr>
          <p:nvPr>
            <p:ph idx="1"/>
          </p:nvPr>
        </p:nvSpPr>
        <p:spPr/>
        <p:txBody>
          <a:bodyPr/>
          <a:lstStyle/>
          <a:p>
            <a:r>
              <a:rPr lang="en-US" dirty="0"/>
              <a:t> </a:t>
            </a:r>
          </a:p>
        </p:txBody>
      </p:sp>
      <p:pic>
        <p:nvPicPr>
          <p:cNvPr id="6" name="Picture 5">
            <a:extLst>
              <a:ext uri="{FF2B5EF4-FFF2-40B4-BE49-F238E27FC236}">
                <a16:creationId xmlns:a16="http://schemas.microsoft.com/office/drawing/2014/main" id="{2E147F64-75BC-00BE-9135-1BF355C087AD}"/>
              </a:ext>
            </a:extLst>
          </p:cNvPr>
          <p:cNvPicPr>
            <a:picLocks noChangeAspect="1"/>
          </p:cNvPicPr>
          <p:nvPr/>
        </p:nvPicPr>
        <p:blipFill>
          <a:blip r:embed="rId2"/>
          <a:stretch>
            <a:fillRect/>
          </a:stretch>
        </p:blipFill>
        <p:spPr>
          <a:xfrm>
            <a:off x="1393382" y="1280160"/>
            <a:ext cx="6357236" cy="4381824"/>
          </a:xfrm>
          <a:prstGeom prst="rect">
            <a:avLst/>
          </a:prstGeom>
        </p:spPr>
      </p:pic>
    </p:spTree>
    <p:extLst>
      <p:ext uri="{BB962C8B-B14F-4D97-AF65-F5344CB8AC3E}">
        <p14:creationId xmlns:p14="http://schemas.microsoft.com/office/powerpoint/2010/main" val="10984729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Subsetting (cont.)</a:t>
            </a:r>
          </a:p>
        </p:txBody>
      </p:sp>
      <p:sp>
        <p:nvSpPr>
          <p:cNvPr id="3" name="Content Placeholder 2"/>
          <p:cNvSpPr>
            <a:spLocks noGrp="1"/>
          </p:cNvSpPr>
          <p:nvPr>
            <p:ph idx="1"/>
          </p:nvPr>
        </p:nvSpPr>
        <p:spPr/>
        <p:txBody>
          <a:bodyPr>
            <a:normAutofit/>
          </a:bodyPr>
          <a:lstStyle/>
          <a:p>
            <a:r>
              <a:rPr lang="en-US" dirty="0"/>
              <a:t>There are several measurements that can be used to describe the location or central value of the tuition data (see Table 4.4.1). The mode is not considered because the data is quantitative and there are a large number of observations. Moreover, the mode is not a very informative measure of central tendency. Since the mean of the data is somewhat larger than both the median and the 10% trimmed mean, the choice of central value in this case will make a difference. </a:t>
            </a:r>
          </a:p>
        </p:txBody>
      </p:sp>
    </p:spTree>
    <p:extLst>
      <p:ext uri="{BB962C8B-B14F-4D97-AF65-F5344CB8AC3E}">
        <p14:creationId xmlns:p14="http://schemas.microsoft.com/office/powerpoint/2010/main" val="16121963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Subsetting (cont.)</a:t>
            </a:r>
          </a:p>
        </p:txBody>
      </p:sp>
      <p:sp>
        <p:nvSpPr>
          <p:cNvPr id="3" name="Content Placeholder 2"/>
          <p:cNvSpPr>
            <a:spLocks noGrp="1"/>
          </p:cNvSpPr>
          <p:nvPr>
            <p:ph idx="1"/>
          </p:nvPr>
        </p:nvSpPr>
        <p:spPr/>
        <p:txBody>
          <a:bodyPr>
            <a:normAutofit lnSpcReduction="10000"/>
          </a:bodyPr>
          <a:lstStyle/>
          <a:p>
            <a:r>
              <a:rPr lang="en-US" dirty="0"/>
              <a:t>The histogram suggests that the difference is due to the skewness of the data to the right caused by schools with tuition costs greater than $40,000. As mentioned previously, the mean is more sensitive to the presence of outliers than either the median or the trimmed mean. So, which one of the three candidate measurements should be considered as the central value of the data?</a:t>
            </a:r>
          </a:p>
          <a:p>
            <a:r>
              <a:rPr lang="en-US" dirty="0"/>
              <a:t>There is no overwhelming reason to select the mean, trimmed mean, or median. You are justified in selecting any of the three statistical measures. </a:t>
            </a:r>
          </a:p>
        </p:txBody>
      </p:sp>
    </p:spTree>
    <p:extLst>
      <p:ext uri="{BB962C8B-B14F-4D97-AF65-F5344CB8AC3E}">
        <p14:creationId xmlns:p14="http://schemas.microsoft.com/office/powerpoint/2010/main" val="33764730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Subsetting (cont.)</a:t>
            </a:r>
          </a:p>
        </p:txBody>
      </p:sp>
      <p:sp>
        <p:nvSpPr>
          <p:cNvPr id="3" name="Content Placeholder 2"/>
          <p:cNvSpPr>
            <a:spLocks noGrp="1"/>
          </p:cNvSpPr>
          <p:nvPr>
            <p:ph idx="1"/>
          </p:nvPr>
        </p:nvSpPr>
        <p:spPr/>
        <p:txBody>
          <a:bodyPr>
            <a:normAutofit/>
          </a:bodyPr>
          <a:lstStyle/>
          <a:p>
            <a:r>
              <a:rPr lang="en-US" dirty="0"/>
              <a:t>Reporting all three would confirm the data has a well-defined central value around $30,000. If only one measure is reported, identify the measure as the mean or the median, or trimmed mean rather than the average. The term average is a bit too ambiguous in current usage.</a:t>
            </a:r>
          </a:p>
        </p:txBody>
      </p:sp>
      <p:graphicFrame>
        <p:nvGraphicFramePr>
          <p:cNvPr id="4" name="Table 3">
            <a:extLst>
              <a:ext uri="{FF2B5EF4-FFF2-40B4-BE49-F238E27FC236}">
                <a16:creationId xmlns:a16="http://schemas.microsoft.com/office/drawing/2014/main" id="{85A66655-6345-BA22-F509-A92B11EB5157}"/>
              </a:ext>
            </a:extLst>
          </p:cNvPr>
          <p:cNvGraphicFramePr>
            <a:graphicFrameLocks noGrp="1"/>
          </p:cNvGraphicFramePr>
          <p:nvPr>
            <p:extLst>
              <p:ext uri="{D42A27DB-BD31-4B8C-83A1-F6EECF244321}">
                <p14:modId xmlns:p14="http://schemas.microsoft.com/office/powerpoint/2010/main" val="64486137"/>
              </p:ext>
            </p:extLst>
          </p:nvPr>
        </p:nvGraphicFramePr>
        <p:xfrm>
          <a:off x="1436649" y="3953355"/>
          <a:ext cx="6096000" cy="185420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36624713"/>
                    </a:ext>
                  </a:extLst>
                </a:gridCol>
                <a:gridCol w="3048000">
                  <a:extLst>
                    <a:ext uri="{9D8B030D-6E8A-4147-A177-3AD203B41FA5}">
                      <a16:colId xmlns:a16="http://schemas.microsoft.com/office/drawing/2014/main" val="1886924273"/>
                    </a:ext>
                  </a:extLst>
                </a:gridCol>
              </a:tblGrid>
              <a:tr h="370840">
                <a:tc gridSpan="2">
                  <a:txBody>
                    <a:bodyPr/>
                    <a:lstStyle/>
                    <a:p>
                      <a:pPr algn="ctr"/>
                      <a:r>
                        <a:rPr lang="en-IN" dirty="0"/>
                        <a:t>Table 4.4.1 – Tuition Data</a:t>
                      </a:r>
                    </a:p>
                  </a:txBody>
                  <a:tcPr/>
                </a:tc>
                <a:tc hMerge="1">
                  <a:txBody>
                    <a:bodyPr/>
                    <a:lstStyle/>
                    <a:p>
                      <a:endParaRPr lang="en-IN" dirty="0"/>
                    </a:p>
                  </a:txBody>
                  <a:tcPr/>
                </a:tc>
                <a:extLst>
                  <a:ext uri="{0D108BD9-81ED-4DB2-BD59-A6C34878D82A}">
                    <a16:rowId xmlns:a16="http://schemas.microsoft.com/office/drawing/2014/main" val="3349345099"/>
                  </a:ext>
                </a:extLst>
              </a:tr>
              <a:tr h="370840">
                <a:tc>
                  <a:txBody>
                    <a:bodyPr/>
                    <a:lstStyle/>
                    <a:p>
                      <a:r>
                        <a:rPr lang="en-IN" b="1" dirty="0"/>
                        <a:t>Location Measurement</a:t>
                      </a:r>
                    </a:p>
                  </a:txBody>
                  <a:tcPr/>
                </a:tc>
                <a:tc>
                  <a:txBody>
                    <a:bodyPr/>
                    <a:lstStyle/>
                    <a:p>
                      <a:pPr algn="ctr"/>
                      <a:r>
                        <a:rPr lang="en-IN" b="1" dirty="0"/>
                        <a:t>Value</a:t>
                      </a:r>
                    </a:p>
                  </a:txBody>
                  <a:tcPr/>
                </a:tc>
                <a:extLst>
                  <a:ext uri="{0D108BD9-81ED-4DB2-BD59-A6C34878D82A}">
                    <a16:rowId xmlns:a16="http://schemas.microsoft.com/office/drawing/2014/main" val="2318828231"/>
                  </a:ext>
                </a:extLst>
              </a:tr>
              <a:tr h="370840">
                <a:tc>
                  <a:txBody>
                    <a:bodyPr/>
                    <a:lstStyle/>
                    <a:p>
                      <a:r>
                        <a:rPr lang="en-IN" b="1" dirty="0"/>
                        <a:t>Mean</a:t>
                      </a:r>
                    </a:p>
                  </a:txBody>
                  <a:tcPr/>
                </a:tc>
                <a:tc>
                  <a:txBody>
                    <a:bodyPr/>
                    <a:lstStyle/>
                    <a:p>
                      <a:pPr algn="ctr"/>
                      <a:r>
                        <a:rPr lang="en-IN" dirty="0"/>
                        <a:t>$31,321.98</a:t>
                      </a:r>
                    </a:p>
                  </a:txBody>
                  <a:tcPr/>
                </a:tc>
                <a:extLst>
                  <a:ext uri="{0D108BD9-81ED-4DB2-BD59-A6C34878D82A}">
                    <a16:rowId xmlns:a16="http://schemas.microsoft.com/office/drawing/2014/main" val="1424821684"/>
                  </a:ext>
                </a:extLst>
              </a:tr>
              <a:tr h="370840">
                <a:tc>
                  <a:txBody>
                    <a:bodyPr/>
                    <a:lstStyle/>
                    <a:p>
                      <a:r>
                        <a:rPr lang="en-IN" b="1" dirty="0"/>
                        <a:t>Median</a:t>
                      </a:r>
                    </a:p>
                  </a:txBody>
                  <a:tcPr/>
                </a:tc>
                <a:tc>
                  <a:txBody>
                    <a:bodyPr/>
                    <a:lstStyle/>
                    <a:p>
                      <a:pPr algn="ctr"/>
                      <a:r>
                        <a:rPr lang="en-IN" dirty="0"/>
                        <a:t>$29,923.00</a:t>
                      </a:r>
                    </a:p>
                  </a:txBody>
                  <a:tcPr/>
                </a:tc>
                <a:extLst>
                  <a:ext uri="{0D108BD9-81ED-4DB2-BD59-A6C34878D82A}">
                    <a16:rowId xmlns:a16="http://schemas.microsoft.com/office/drawing/2014/main" val="4016358678"/>
                  </a:ext>
                </a:extLst>
              </a:tr>
              <a:tr h="370840">
                <a:tc>
                  <a:txBody>
                    <a:bodyPr/>
                    <a:lstStyle/>
                    <a:p>
                      <a:r>
                        <a:rPr lang="en-IN" b="1" dirty="0"/>
                        <a:t>10% Trimmed Mean</a:t>
                      </a:r>
                    </a:p>
                  </a:txBody>
                  <a:tcPr/>
                </a:tc>
                <a:tc>
                  <a:txBody>
                    <a:bodyPr/>
                    <a:lstStyle/>
                    <a:p>
                      <a:pPr algn="ctr"/>
                      <a:r>
                        <a:rPr lang="en-IN" dirty="0"/>
                        <a:t>$30,435.47</a:t>
                      </a:r>
                    </a:p>
                  </a:txBody>
                  <a:tcPr/>
                </a:tc>
                <a:extLst>
                  <a:ext uri="{0D108BD9-81ED-4DB2-BD59-A6C34878D82A}">
                    <a16:rowId xmlns:a16="http://schemas.microsoft.com/office/drawing/2014/main" val="2322702636"/>
                  </a:ext>
                </a:extLst>
              </a:tr>
            </a:tbl>
          </a:graphicData>
        </a:graphic>
      </p:graphicFrame>
    </p:spTree>
    <p:extLst>
      <p:ext uri="{BB962C8B-B14F-4D97-AF65-F5344CB8AC3E}">
        <p14:creationId xmlns:p14="http://schemas.microsoft.com/office/powerpoint/2010/main" val="33591254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Describing Dispersion of the Tuition Data</a:t>
            </a:r>
          </a:p>
        </p:txBody>
      </p:sp>
      <p:sp>
        <p:nvSpPr>
          <p:cNvPr id="3" name="Content Placeholder 2"/>
          <p:cNvSpPr>
            <a:spLocks noGrp="1"/>
          </p:cNvSpPr>
          <p:nvPr>
            <p:ph idx="1"/>
          </p:nvPr>
        </p:nvSpPr>
        <p:spPr/>
        <p:txBody>
          <a:bodyPr>
            <a:normAutofit/>
          </a:bodyPr>
          <a:lstStyle/>
          <a:p>
            <a:r>
              <a:rPr lang="en-US" dirty="0"/>
              <a:t>Several measurements which assess variation have been discussed, including variance, standard deviation, mean absolute deviation, and percentiles. Since the variance and standard deviation are different forms of the same measurement, usually only the standard deviation is reported. For the tuition data, a reasonable description of dispersion for the 1208 values would be given by the following statistics.</a:t>
            </a:r>
          </a:p>
        </p:txBody>
      </p:sp>
    </p:spTree>
    <p:extLst>
      <p:ext uri="{BB962C8B-B14F-4D97-AF65-F5344CB8AC3E}">
        <p14:creationId xmlns:p14="http://schemas.microsoft.com/office/powerpoint/2010/main" val="35577598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Describing Dispersion of the Tuition Data (cont.)</a:t>
            </a:r>
          </a:p>
        </p:txBody>
      </p:sp>
      <p:sp>
        <p:nvSpPr>
          <p:cNvPr id="3" name="Content Placeholder 2"/>
          <p:cNvSpPr>
            <a:spLocks noGrp="1"/>
          </p:cNvSpPr>
          <p:nvPr>
            <p:ph idx="1"/>
          </p:nvPr>
        </p:nvSpPr>
        <p:spPr/>
        <p:txBody>
          <a:bodyPr>
            <a:normAutofit/>
          </a:bodyPr>
          <a:lstStyle/>
          <a:p>
            <a:r>
              <a:rPr lang="en-US" dirty="0"/>
              <a:t> </a:t>
            </a:r>
          </a:p>
        </p:txBody>
      </p:sp>
      <p:graphicFrame>
        <p:nvGraphicFramePr>
          <p:cNvPr id="4" name="Table 3">
            <a:extLst>
              <a:ext uri="{FF2B5EF4-FFF2-40B4-BE49-F238E27FC236}">
                <a16:creationId xmlns:a16="http://schemas.microsoft.com/office/drawing/2014/main" id="{C54172C1-00B2-BB1E-410D-1F37AB2964F4}"/>
              </a:ext>
            </a:extLst>
          </p:cNvPr>
          <p:cNvGraphicFramePr>
            <a:graphicFrameLocks noGrp="1"/>
          </p:cNvGraphicFramePr>
          <p:nvPr>
            <p:extLst>
              <p:ext uri="{D42A27DB-BD31-4B8C-83A1-F6EECF244321}">
                <p14:modId xmlns:p14="http://schemas.microsoft.com/office/powerpoint/2010/main" val="491302612"/>
              </p:ext>
            </p:extLst>
          </p:nvPr>
        </p:nvGraphicFramePr>
        <p:xfrm>
          <a:off x="457199" y="1272726"/>
          <a:ext cx="3657601" cy="2595880"/>
        </p:xfrm>
        <a:graphic>
          <a:graphicData uri="http://schemas.openxmlformats.org/drawingml/2006/table">
            <a:tbl>
              <a:tblPr firstRow="1" bandRow="1">
                <a:tableStyleId>{5C22544A-7EE6-4342-B048-85BDC9FD1C3A}</a:tableStyleId>
              </a:tblPr>
              <a:tblGrid>
                <a:gridCol w="2209801">
                  <a:extLst>
                    <a:ext uri="{9D8B030D-6E8A-4147-A177-3AD203B41FA5}">
                      <a16:colId xmlns:a16="http://schemas.microsoft.com/office/drawing/2014/main" val="136624713"/>
                    </a:ext>
                  </a:extLst>
                </a:gridCol>
                <a:gridCol w="1447800">
                  <a:extLst>
                    <a:ext uri="{9D8B030D-6E8A-4147-A177-3AD203B41FA5}">
                      <a16:colId xmlns:a16="http://schemas.microsoft.com/office/drawing/2014/main" val="1886924273"/>
                    </a:ext>
                  </a:extLst>
                </a:gridCol>
              </a:tblGrid>
              <a:tr h="370840">
                <a:tc gridSpan="2">
                  <a:txBody>
                    <a:bodyPr/>
                    <a:lstStyle/>
                    <a:p>
                      <a:pPr algn="ctr"/>
                      <a:r>
                        <a:rPr lang="en-IN" dirty="0"/>
                        <a:t>Table 4.4.2 – Tuition Data</a:t>
                      </a:r>
                    </a:p>
                  </a:txBody>
                  <a:tcPr/>
                </a:tc>
                <a:tc hMerge="1">
                  <a:txBody>
                    <a:bodyPr/>
                    <a:lstStyle/>
                    <a:p>
                      <a:endParaRPr lang="en-IN" dirty="0"/>
                    </a:p>
                  </a:txBody>
                  <a:tcPr/>
                </a:tc>
                <a:extLst>
                  <a:ext uri="{0D108BD9-81ED-4DB2-BD59-A6C34878D82A}">
                    <a16:rowId xmlns:a16="http://schemas.microsoft.com/office/drawing/2014/main" val="3349345099"/>
                  </a:ext>
                </a:extLst>
              </a:tr>
              <a:tr h="370840">
                <a:tc>
                  <a:txBody>
                    <a:bodyPr/>
                    <a:lstStyle/>
                    <a:p>
                      <a:r>
                        <a:rPr lang="en-IN" b="1" dirty="0"/>
                        <a:t>Standard Deviation</a:t>
                      </a:r>
                    </a:p>
                  </a:txBody>
                  <a:tcPr/>
                </a:tc>
                <a:tc>
                  <a:txBody>
                    <a:bodyPr/>
                    <a:lstStyle/>
                    <a:p>
                      <a:pPr algn="ctr"/>
                      <a:r>
                        <a:rPr lang="en-IN" b="0" dirty="0"/>
                        <a:t>$13,914.55</a:t>
                      </a:r>
                    </a:p>
                  </a:txBody>
                  <a:tcPr/>
                </a:tc>
                <a:extLst>
                  <a:ext uri="{0D108BD9-81ED-4DB2-BD59-A6C34878D82A}">
                    <a16:rowId xmlns:a16="http://schemas.microsoft.com/office/drawing/2014/main" val="2318828231"/>
                  </a:ext>
                </a:extLst>
              </a:tr>
              <a:tr h="370840">
                <a:tc>
                  <a:txBody>
                    <a:bodyPr/>
                    <a:lstStyle/>
                    <a:p>
                      <a:r>
                        <a:rPr lang="en-IN" b="1" dirty="0"/>
                        <a:t>Minimum</a:t>
                      </a:r>
                    </a:p>
                  </a:txBody>
                  <a:tcPr/>
                </a:tc>
                <a:tc>
                  <a:txBody>
                    <a:bodyPr/>
                    <a:lstStyle/>
                    <a:p>
                      <a:pPr algn="ctr"/>
                      <a:r>
                        <a:rPr lang="en-IN" dirty="0"/>
                        <a:t>$4,416.00</a:t>
                      </a:r>
                    </a:p>
                  </a:txBody>
                  <a:tcPr/>
                </a:tc>
                <a:extLst>
                  <a:ext uri="{0D108BD9-81ED-4DB2-BD59-A6C34878D82A}">
                    <a16:rowId xmlns:a16="http://schemas.microsoft.com/office/drawing/2014/main" val="1424821684"/>
                  </a:ext>
                </a:extLst>
              </a:tr>
              <a:tr h="370840">
                <a:tc>
                  <a:txBody>
                    <a:bodyPr/>
                    <a:lstStyle/>
                    <a:p>
                      <a:r>
                        <a:rPr lang="en-IN" b="1" dirty="0"/>
                        <a:t>First Quartile</a:t>
                      </a:r>
                    </a:p>
                  </a:txBody>
                  <a:tcPr/>
                </a:tc>
                <a:tc>
                  <a:txBody>
                    <a:bodyPr/>
                    <a:lstStyle/>
                    <a:p>
                      <a:pPr algn="ctr"/>
                      <a:r>
                        <a:rPr lang="en-IN" dirty="0"/>
                        <a:t>$19,508.00</a:t>
                      </a:r>
                    </a:p>
                  </a:txBody>
                  <a:tcPr/>
                </a:tc>
                <a:extLst>
                  <a:ext uri="{0D108BD9-81ED-4DB2-BD59-A6C34878D82A}">
                    <a16:rowId xmlns:a16="http://schemas.microsoft.com/office/drawing/2014/main" val="4016358678"/>
                  </a:ext>
                </a:extLst>
              </a:tr>
              <a:tr h="370840">
                <a:tc>
                  <a:txBody>
                    <a:bodyPr/>
                    <a:lstStyle/>
                    <a:p>
                      <a:r>
                        <a:rPr lang="en-IN" b="1" dirty="0"/>
                        <a:t>Median</a:t>
                      </a:r>
                    </a:p>
                  </a:txBody>
                  <a:tcPr/>
                </a:tc>
                <a:tc>
                  <a:txBody>
                    <a:bodyPr/>
                    <a:lstStyle/>
                    <a:p>
                      <a:pPr algn="ctr"/>
                      <a:r>
                        <a:rPr lang="en-IN" dirty="0"/>
                        <a:t>$29,923.00</a:t>
                      </a:r>
                    </a:p>
                  </a:txBody>
                  <a:tcPr/>
                </a:tc>
                <a:extLst>
                  <a:ext uri="{0D108BD9-81ED-4DB2-BD59-A6C34878D82A}">
                    <a16:rowId xmlns:a16="http://schemas.microsoft.com/office/drawing/2014/main" val="2322702636"/>
                  </a:ext>
                </a:extLst>
              </a:tr>
              <a:tr h="370840">
                <a:tc>
                  <a:txBody>
                    <a:bodyPr/>
                    <a:lstStyle/>
                    <a:p>
                      <a:r>
                        <a:rPr lang="en-IN" b="1" dirty="0"/>
                        <a:t>Third Quartile</a:t>
                      </a:r>
                    </a:p>
                  </a:txBody>
                  <a:tcPr/>
                </a:tc>
                <a:tc>
                  <a:txBody>
                    <a:bodyPr/>
                    <a:lstStyle/>
                    <a:p>
                      <a:pPr algn="ctr"/>
                      <a:r>
                        <a:rPr lang="en-IN" dirty="0"/>
                        <a:t>$40,380.00</a:t>
                      </a:r>
                    </a:p>
                  </a:txBody>
                  <a:tcPr/>
                </a:tc>
                <a:extLst>
                  <a:ext uri="{0D108BD9-81ED-4DB2-BD59-A6C34878D82A}">
                    <a16:rowId xmlns:a16="http://schemas.microsoft.com/office/drawing/2014/main" val="3179980373"/>
                  </a:ext>
                </a:extLst>
              </a:tr>
              <a:tr h="370840">
                <a:tc>
                  <a:txBody>
                    <a:bodyPr/>
                    <a:lstStyle/>
                    <a:p>
                      <a:r>
                        <a:rPr lang="en-IN" b="1" dirty="0"/>
                        <a:t>Maximum</a:t>
                      </a:r>
                    </a:p>
                  </a:txBody>
                  <a:tcPr/>
                </a:tc>
                <a:tc>
                  <a:txBody>
                    <a:bodyPr/>
                    <a:lstStyle/>
                    <a:p>
                      <a:pPr algn="ctr"/>
                      <a:r>
                        <a:rPr lang="en-IN" dirty="0"/>
                        <a:t>$63,530.00</a:t>
                      </a:r>
                    </a:p>
                  </a:txBody>
                  <a:tcPr/>
                </a:tc>
                <a:extLst>
                  <a:ext uri="{0D108BD9-81ED-4DB2-BD59-A6C34878D82A}">
                    <a16:rowId xmlns:a16="http://schemas.microsoft.com/office/drawing/2014/main" val="1348035229"/>
                  </a:ext>
                </a:extLst>
              </a:tr>
            </a:tbl>
          </a:graphicData>
        </a:graphic>
      </p:graphicFrame>
      <p:graphicFrame>
        <p:nvGraphicFramePr>
          <p:cNvPr id="5" name="Table 4">
            <a:extLst>
              <a:ext uri="{FF2B5EF4-FFF2-40B4-BE49-F238E27FC236}">
                <a16:creationId xmlns:a16="http://schemas.microsoft.com/office/drawing/2014/main" id="{2870F603-7433-8831-59E3-67EA73BF7C1C}"/>
              </a:ext>
            </a:extLst>
          </p:cNvPr>
          <p:cNvGraphicFramePr>
            <a:graphicFrameLocks noGrp="1"/>
          </p:cNvGraphicFramePr>
          <p:nvPr>
            <p:extLst>
              <p:ext uri="{D42A27DB-BD31-4B8C-83A1-F6EECF244321}">
                <p14:modId xmlns:p14="http://schemas.microsoft.com/office/powerpoint/2010/main" val="3194429233"/>
              </p:ext>
            </p:extLst>
          </p:nvPr>
        </p:nvGraphicFramePr>
        <p:xfrm>
          <a:off x="5029200" y="1272726"/>
          <a:ext cx="3592552" cy="4348480"/>
        </p:xfrm>
        <a:graphic>
          <a:graphicData uri="http://schemas.openxmlformats.org/drawingml/2006/table">
            <a:tbl>
              <a:tblPr firstRow="1" bandRow="1">
                <a:tableStyleId>{5C22544A-7EE6-4342-B048-85BDC9FD1C3A}</a:tableStyleId>
              </a:tblPr>
              <a:tblGrid>
                <a:gridCol w="2133600">
                  <a:extLst>
                    <a:ext uri="{9D8B030D-6E8A-4147-A177-3AD203B41FA5}">
                      <a16:colId xmlns:a16="http://schemas.microsoft.com/office/drawing/2014/main" val="136624713"/>
                    </a:ext>
                  </a:extLst>
                </a:gridCol>
                <a:gridCol w="1458952">
                  <a:extLst>
                    <a:ext uri="{9D8B030D-6E8A-4147-A177-3AD203B41FA5}">
                      <a16:colId xmlns:a16="http://schemas.microsoft.com/office/drawing/2014/main" val="1886924273"/>
                    </a:ext>
                  </a:extLst>
                </a:gridCol>
              </a:tblGrid>
              <a:tr h="370840">
                <a:tc gridSpan="2">
                  <a:txBody>
                    <a:bodyPr/>
                    <a:lstStyle/>
                    <a:p>
                      <a:pPr algn="ctr"/>
                      <a:r>
                        <a:rPr lang="en-IN" dirty="0"/>
                        <a:t>Table 4.4.3 – </a:t>
                      </a:r>
                      <a:r>
                        <a:rPr lang="en-US" dirty="0"/>
                        <a:t>Percentiles</a:t>
                      </a:r>
                    </a:p>
                    <a:p>
                      <a:pPr algn="ctr"/>
                      <a:r>
                        <a:rPr lang="en-US" dirty="0"/>
                        <a:t>for the Tuition Data</a:t>
                      </a:r>
                      <a:endParaRPr lang="en-IN" dirty="0"/>
                    </a:p>
                  </a:txBody>
                  <a:tcPr/>
                </a:tc>
                <a:tc hMerge="1">
                  <a:txBody>
                    <a:bodyPr/>
                    <a:lstStyle/>
                    <a:p>
                      <a:endParaRPr lang="en-IN" dirty="0"/>
                    </a:p>
                  </a:txBody>
                  <a:tcPr/>
                </a:tc>
                <a:extLst>
                  <a:ext uri="{0D108BD9-81ED-4DB2-BD59-A6C34878D82A}">
                    <a16:rowId xmlns:a16="http://schemas.microsoft.com/office/drawing/2014/main" val="3349345099"/>
                  </a:ext>
                </a:extLst>
              </a:tr>
              <a:tr h="370840">
                <a:tc>
                  <a:txBody>
                    <a:bodyPr/>
                    <a:lstStyle/>
                    <a:p>
                      <a:r>
                        <a:rPr lang="en-IN" b="1" dirty="0"/>
                        <a:t>Percentile</a:t>
                      </a:r>
                    </a:p>
                  </a:txBody>
                  <a:tcPr/>
                </a:tc>
                <a:tc>
                  <a:txBody>
                    <a:bodyPr/>
                    <a:lstStyle/>
                    <a:p>
                      <a:pPr algn="ctr"/>
                      <a:r>
                        <a:rPr lang="en-IN" b="1" dirty="0"/>
                        <a:t>Value</a:t>
                      </a:r>
                    </a:p>
                  </a:txBody>
                  <a:tcPr/>
                </a:tc>
                <a:extLst>
                  <a:ext uri="{0D108BD9-81ED-4DB2-BD59-A6C34878D82A}">
                    <a16:rowId xmlns:a16="http://schemas.microsoft.com/office/drawing/2014/main" val="2318828231"/>
                  </a:ext>
                </a:extLst>
              </a:tr>
              <a:tr h="370840">
                <a:tc>
                  <a:txBody>
                    <a:bodyPr/>
                    <a:lstStyle/>
                    <a:p>
                      <a:r>
                        <a:rPr lang="en-IN" b="1" dirty="0"/>
                        <a:t>100</a:t>
                      </a:r>
                      <a:r>
                        <a:rPr lang="en-IN" b="1" baseline="30000" dirty="0"/>
                        <a:t>th</a:t>
                      </a:r>
                      <a:r>
                        <a:rPr lang="en-IN" b="1" dirty="0"/>
                        <a:t> (maximum)</a:t>
                      </a:r>
                    </a:p>
                  </a:txBody>
                  <a:tcPr/>
                </a:tc>
                <a:tc>
                  <a:txBody>
                    <a:bodyPr/>
                    <a:lstStyle/>
                    <a:p>
                      <a:pPr algn="r"/>
                      <a:r>
                        <a:rPr lang="en-IN" dirty="0"/>
                        <a:t>$63,530.00</a:t>
                      </a:r>
                    </a:p>
                  </a:txBody>
                  <a:tcPr/>
                </a:tc>
                <a:extLst>
                  <a:ext uri="{0D108BD9-81ED-4DB2-BD59-A6C34878D82A}">
                    <a16:rowId xmlns:a16="http://schemas.microsoft.com/office/drawing/2014/main" val="1424821684"/>
                  </a:ext>
                </a:extLst>
              </a:tr>
              <a:tr h="370840">
                <a:tc>
                  <a:txBody>
                    <a:bodyPr/>
                    <a:lstStyle/>
                    <a:p>
                      <a:r>
                        <a:rPr lang="en-IN" b="1" dirty="0"/>
                        <a:t>95</a:t>
                      </a:r>
                      <a:r>
                        <a:rPr lang="en-IN" b="1" baseline="30000" dirty="0"/>
                        <a:t>th</a:t>
                      </a:r>
                      <a:r>
                        <a:rPr lang="en-IN" b="1" dirty="0"/>
                        <a:t> </a:t>
                      </a:r>
                    </a:p>
                  </a:txBody>
                  <a:tcPr/>
                </a:tc>
                <a:tc>
                  <a:txBody>
                    <a:bodyPr/>
                    <a:lstStyle/>
                    <a:p>
                      <a:pPr algn="r"/>
                      <a:r>
                        <a:rPr lang="en-IN" dirty="0"/>
                        <a:t>$58,389.60</a:t>
                      </a:r>
                    </a:p>
                  </a:txBody>
                  <a:tcPr/>
                </a:tc>
                <a:extLst>
                  <a:ext uri="{0D108BD9-81ED-4DB2-BD59-A6C34878D82A}">
                    <a16:rowId xmlns:a16="http://schemas.microsoft.com/office/drawing/2014/main" val="4016358678"/>
                  </a:ext>
                </a:extLst>
              </a:tr>
              <a:tr h="370840">
                <a:tc>
                  <a:txBody>
                    <a:bodyPr/>
                    <a:lstStyle/>
                    <a:p>
                      <a:r>
                        <a:rPr lang="en-IN" b="1" dirty="0"/>
                        <a:t>90</a:t>
                      </a:r>
                      <a:r>
                        <a:rPr lang="en-IN" b="1" baseline="30000" dirty="0"/>
                        <a:t>th</a:t>
                      </a:r>
                      <a:r>
                        <a:rPr lang="en-IN" b="1" dirty="0"/>
                        <a:t> </a:t>
                      </a:r>
                    </a:p>
                  </a:txBody>
                  <a:tcPr/>
                </a:tc>
                <a:tc>
                  <a:txBody>
                    <a:bodyPr/>
                    <a:lstStyle/>
                    <a:p>
                      <a:pPr algn="r"/>
                      <a:r>
                        <a:rPr lang="en-IN" dirty="0"/>
                        <a:t>$52,788.40</a:t>
                      </a:r>
                    </a:p>
                  </a:txBody>
                  <a:tcPr/>
                </a:tc>
                <a:extLst>
                  <a:ext uri="{0D108BD9-81ED-4DB2-BD59-A6C34878D82A}">
                    <a16:rowId xmlns:a16="http://schemas.microsoft.com/office/drawing/2014/main" val="2322702636"/>
                  </a:ext>
                </a:extLst>
              </a:tr>
              <a:tr h="370840">
                <a:tc>
                  <a:txBody>
                    <a:bodyPr/>
                    <a:lstStyle/>
                    <a:p>
                      <a:r>
                        <a:rPr lang="en-US" b="1" dirty="0"/>
                        <a:t>75</a:t>
                      </a:r>
                      <a:r>
                        <a:rPr lang="en-US" b="1" baseline="30000" dirty="0"/>
                        <a:t>th</a:t>
                      </a:r>
                      <a:r>
                        <a:rPr lang="en-US" b="1" dirty="0"/>
                        <a:t> </a:t>
                      </a:r>
                      <a:endParaRPr lang="en-IN" b="1" dirty="0"/>
                    </a:p>
                  </a:txBody>
                  <a:tcPr/>
                </a:tc>
                <a:tc>
                  <a:txBody>
                    <a:bodyPr/>
                    <a:lstStyle/>
                    <a:p>
                      <a:pPr algn="r"/>
                      <a:r>
                        <a:rPr lang="en-IN" dirty="0"/>
                        <a:t>$40,380.00</a:t>
                      </a:r>
                    </a:p>
                  </a:txBody>
                  <a:tcPr/>
                </a:tc>
                <a:extLst>
                  <a:ext uri="{0D108BD9-81ED-4DB2-BD59-A6C34878D82A}">
                    <a16:rowId xmlns:a16="http://schemas.microsoft.com/office/drawing/2014/main" val="2347823015"/>
                  </a:ext>
                </a:extLst>
              </a:tr>
              <a:tr h="370840">
                <a:tc>
                  <a:txBody>
                    <a:bodyPr/>
                    <a:lstStyle/>
                    <a:p>
                      <a:r>
                        <a:rPr lang="en-US" b="1" dirty="0"/>
                        <a:t>50</a:t>
                      </a:r>
                      <a:r>
                        <a:rPr lang="en-US" b="1" baseline="30000" dirty="0"/>
                        <a:t>th</a:t>
                      </a:r>
                      <a:r>
                        <a:rPr lang="en-US" b="1" dirty="0"/>
                        <a:t> </a:t>
                      </a:r>
                      <a:endParaRPr lang="en-IN" b="1" dirty="0"/>
                    </a:p>
                  </a:txBody>
                  <a:tcPr/>
                </a:tc>
                <a:tc>
                  <a:txBody>
                    <a:bodyPr/>
                    <a:lstStyle/>
                    <a:p>
                      <a:pPr algn="r"/>
                      <a:r>
                        <a:rPr lang="en-IN" dirty="0"/>
                        <a:t>$29,923.00</a:t>
                      </a:r>
                    </a:p>
                  </a:txBody>
                  <a:tcPr/>
                </a:tc>
                <a:extLst>
                  <a:ext uri="{0D108BD9-81ED-4DB2-BD59-A6C34878D82A}">
                    <a16:rowId xmlns:a16="http://schemas.microsoft.com/office/drawing/2014/main" val="3160398242"/>
                  </a:ext>
                </a:extLst>
              </a:tr>
              <a:tr h="370840">
                <a:tc>
                  <a:txBody>
                    <a:bodyPr/>
                    <a:lstStyle/>
                    <a:p>
                      <a:r>
                        <a:rPr lang="en-US" b="1" dirty="0"/>
                        <a:t>25</a:t>
                      </a:r>
                      <a:r>
                        <a:rPr lang="en-US" b="1" baseline="30000" dirty="0"/>
                        <a:t>th</a:t>
                      </a:r>
                      <a:r>
                        <a:rPr lang="en-US" b="1" dirty="0"/>
                        <a:t> </a:t>
                      </a:r>
                      <a:endParaRPr lang="en-IN" b="1" dirty="0"/>
                    </a:p>
                  </a:txBody>
                  <a:tcPr/>
                </a:tc>
                <a:tc>
                  <a:txBody>
                    <a:bodyPr/>
                    <a:lstStyle/>
                    <a:p>
                      <a:pPr algn="r"/>
                      <a:r>
                        <a:rPr lang="en-IN" dirty="0"/>
                        <a:t>$19,508.00</a:t>
                      </a:r>
                    </a:p>
                  </a:txBody>
                  <a:tcPr/>
                </a:tc>
                <a:extLst>
                  <a:ext uri="{0D108BD9-81ED-4DB2-BD59-A6C34878D82A}">
                    <a16:rowId xmlns:a16="http://schemas.microsoft.com/office/drawing/2014/main" val="2632299389"/>
                  </a:ext>
                </a:extLst>
              </a:tr>
              <a:tr h="370840">
                <a:tc>
                  <a:txBody>
                    <a:bodyPr/>
                    <a:lstStyle/>
                    <a:p>
                      <a:r>
                        <a:rPr lang="en-US" b="1" dirty="0"/>
                        <a:t>10</a:t>
                      </a:r>
                      <a:r>
                        <a:rPr lang="en-US" b="1" baseline="30000" dirty="0"/>
                        <a:t>th</a:t>
                      </a:r>
                      <a:r>
                        <a:rPr lang="en-US" b="1" dirty="0"/>
                        <a:t> </a:t>
                      </a:r>
                      <a:endParaRPr lang="en-IN" b="1" dirty="0"/>
                    </a:p>
                  </a:txBody>
                  <a:tcPr/>
                </a:tc>
                <a:tc>
                  <a:txBody>
                    <a:bodyPr/>
                    <a:lstStyle/>
                    <a:p>
                      <a:pPr algn="r"/>
                      <a:r>
                        <a:rPr lang="en-IN" dirty="0"/>
                        <a:t>$15,259.60</a:t>
                      </a:r>
                    </a:p>
                  </a:txBody>
                  <a:tcPr/>
                </a:tc>
                <a:extLst>
                  <a:ext uri="{0D108BD9-81ED-4DB2-BD59-A6C34878D82A}">
                    <a16:rowId xmlns:a16="http://schemas.microsoft.com/office/drawing/2014/main" val="2041833836"/>
                  </a:ext>
                </a:extLst>
              </a:tr>
              <a:tr h="370840">
                <a:tc>
                  <a:txBody>
                    <a:bodyPr/>
                    <a:lstStyle/>
                    <a:p>
                      <a:r>
                        <a:rPr lang="en-US" b="1" dirty="0"/>
                        <a:t>5</a:t>
                      </a:r>
                      <a:r>
                        <a:rPr lang="en-US" b="1" baseline="30000" dirty="0"/>
                        <a:t>th</a:t>
                      </a:r>
                      <a:r>
                        <a:rPr lang="en-US" b="1" dirty="0"/>
                        <a:t> </a:t>
                      </a:r>
                      <a:endParaRPr lang="en-IN" b="1" dirty="0"/>
                    </a:p>
                  </a:txBody>
                  <a:tcPr/>
                </a:tc>
                <a:tc>
                  <a:txBody>
                    <a:bodyPr/>
                    <a:lstStyle/>
                    <a:p>
                      <a:pPr algn="r"/>
                      <a:r>
                        <a:rPr lang="en-IN" dirty="0"/>
                        <a:t>$12,440.30</a:t>
                      </a:r>
                    </a:p>
                  </a:txBody>
                  <a:tcPr/>
                </a:tc>
                <a:extLst>
                  <a:ext uri="{0D108BD9-81ED-4DB2-BD59-A6C34878D82A}">
                    <a16:rowId xmlns:a16="http://schemas.microsoft.com/office/drawing/2014/main" val="1490063740"/>
                  </a:ext>
                </a:extLst>
              </a:tr>
              <a:tr h="370840">
                <a:tc>
                  <a:txBody>
                    <a:bodyPr/>
                    <a:lstStyle/>
                    <a:p>
                      <a:r>
                        <a:rPr lang="en-US" b="1" dirty="0"/>
                        <a:t>0</a:t>
                      </a:r>
                      <a:r>
                        <a:rPr lang="en-US" b="1" baseline="30000" dirty="0"/>
                        <a:t>th</a:t>
                      </a:r>
                      <a:r>
                        <a:rPr lang="en-US" b="1" dirty="0"/>
                        <a:t> (minimum)</a:t>
                      </a:r>
                      <a:endParaRPr lang="en-IN" b="1" dirty="0"/>
                    </a:p>
                  </a:txBody>
                  <a:tcPr/>
                </a:tc>
                <a:tc>
                  <a:txBody>
                    <a:bodyPr/>
                    <a:lstStyle/>
                    <a:p>
                      <a:pPr algn="r"/>
                      <a:r>
                        <a:rPr lang="en-IN" dirty="0"/>
                        <a:t>$4,416.00</a:t>
                      </a:r>
                    </a:p>
                  </a:txBody>
                  <a:tcPr/>
                </a:tc>
                <a:extLst>
                  <a:ext uri="{0D108BD9-81ED-4DB2-BD59-A6C34878D82A}">
                    <a16:rowId xmlns:a16="http://schemas.microsoft.com/office/drawing/2014/main" val="2947154563"/>
                  </a:ext>
                </a:extLst>
              </a:tr>
            </a:tbl>
          </a:graphicData>
        </a:graphic>
      </p:graphicFrame>
    </p:spTree>
    <p:extLst>
      <p:ext uri="{BB962C8B-B14F-4D97-AF65-F5344CB8AC3E}">
        <p14:creationId xmlns:p14="http://schemas.microsoft.com/office/powerpoint/2010/main" val="4512755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Describing Dispersion of the Tuition Data (cont.)</a:t>
            </a:r>
          </a:p>
        </p:txBody>
      </p:sp>
      <p:sp>
        <p:nvSpPr>
          <p:cNvPr id="3" name="Content Placeholder 2"/>
          <p:cNvSpPr>
            <a:spLocks noGrp="1"/>
          </p:cNvSpPr>
          <p:nvPr>
            <p:ph idx="1"/>
          </p:nvPr>
        </p:nvSpPr>
        <p:spPr/>
        <p:txBody>
          <a:bodyPr>
            <a:normAutofit lnSpcReduction="10000"/>
          </a:bodyPr>
          <a:lstStyle/>
          <a:p>
            <a:r>
              <a:rPr lang="en-US" dirty="0"/>
              <a:t>The histogram of the tuition data in Figure 4.4.1, reveals a heavy concentration of tuition costs from $12,000 to $40,000, with the distribution being skewed to the right. If you have ever researched colleges, perhaps to determine which ones to apply to, then you already know that tuition costs vary widely from one institution to another. What might be the reason(s) for the heavy concentration in tuition costs in the lower two-thirds of the data range? Looking at the shape of this histogram, it appears that there may be multiple underlying distributions. </a:t>
            </a:r>
          </a:p>
        </p:txBody>
      </p:sp>
    </p:spTree>
    <p:extLst>
      <p:ext uri="{BB962C8B-B14F-4D97-AF65-F5344CB8AC3E}">
        <p14:creationId xmlns:p14="http://schemas.microsoft.com/office/powerpoint/2010/main" val="3287083472"/>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935</TotalTime>
  <Words>1643</Words>
  <Application>Microsoft Office PowerPoint</Application>
  <PresentationFormat>On-screen Show (4:3)</PresentationFormat>
  <Paragraphs>163</Paragraphs>
  <Slides>29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Arial</vt:lpstr>
      <vt:lpstr>Calibri</vt:lpstr>
      <vt:lpstr>Cambria Math</vt:lpstr>
      <vt:lpstr>Office Theme</vt:lpstr>
      <vt:lpstr>Section 4.4</vt:lpstr>
      <vt:lpstr>Data Subsetting</vt:lpstr>
      <vt:lpstr>Data Subsetting (cont.)</vt:lpstr>
      <vt:lpstr>Data Subsetting (cont.)</vt:lpstr>
      <vt:lpstr>Data Subsetting (cont.)</vt:lpstr>
      <vt:lpstr>Data Subsetting (cont.)</vt:lpstr>
      <vt:lpstr>Describing Dispersion of the Tuition Data</vt:lpstr>
      <vt:lpstr>Describing Dispersion of the Tuition Data (cont.)</vt:lpstr>
      <vt:lpstr>Describing Dispersion of the Tuition Data (cont.)</vt:lpstr>
      <vt:lpstr>Describing Dispersion of the Tuition Data (cont.)</vt:lpstr>
      <vt:lpstr>Data Subsetting</vt:lpstr>
      <vt:lpstr>Definition: Subsetting </vt:lpstr>
      <vt:lpstr>Data Subsetting (cont.)</vt:lpstr>
      <vt:lpstr>Data Subsetting (cont.)</vt:lpstr>
      <vt:lpstr>Data Subsetting (cont.)</vt:lpstr>
      <vt:lpstr>Data Subsetting (cont.)</vt:lpstr>
      <vt:lpstr>Data Subsetting (cont.)</vt:lpstr>
      <vt:lpstr>Data Subsetting (cont.)</vt:lpstr>
      <vt:lpstr>Data Subsetting (cont.)</vt:lpstr>
      <vt:lpstr>Data Subsetting (cont.)</vt:lpstr>
      <vt:lpstr>Data Subsetting (cont.)</vt:lpstr>
      <vt:lpstr>Example 4.4.1: An Example of Simpson’s Paradox</vt:lpstr>
      <vt:lpstr>Example 4.4.1: An Example of Simpson’s Paradox (cont.)</vt:lpstr>
      <vt:lpstr>Example 4.4.1: An Example of Simpson’s Paradox (cont.)</vt:lpstr>
      <vt:lpstr>Example 4.4.1: An Example of Simpson’s Paradox (cont.)</vt:lpstr>
      <vt:lpstr>Example 4.4.1: An Example of Simpson’s Paradox (cont.)</vt:lpstr>
      <vt:lpstr>Example 4.4.1: An Example of Simpson’s Paradox (cont.)</vt:lpstr>
      <vt:lpstr>Example 4.4.1: An Example of Simpson’s Paradox (cont.)</vt:lpstr>
      <vt:lpstr>Example 4.4.1: An Example of Simpson’s Paradox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4th Edition</dc:title>
  <dc:creator>Hawkes Learning</dc:creator>
  <cp:lastModifiedBy>Casey Luquet</cp:lastModifiedBy>
  <cp:revision>113</cp:revision>
  <dcterms:created xsi:type="dcterms:W3CDTF">2013-04-26T14:43:13Z</dcterms:created>
  <dcterms:modified xsi:type="dcterms:W3CDTF">2024-05-08T20:49:14Z</dcterms:modified>
</cp:coreProperties>
</file>