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handoutMasterIdLst>
    <p:handoutMasterId r:id="rId62"/>
  </p:handoutMasterIdLst>
  <p:sldIdLst>
    <p:sldId id="256" r:id="rId2"/>
    <p:sldId id="379" r:id="rId3"/>
    <p:sldId id="380" r:id="rId4"/>
    <p:sldId id="351" r:id="rId5"/>
    <p:sldId id="415" r:id="rId6"/>
    <p:sldId id="381" r:id="rId7"/>
    <p:sldId id="352" r:id="rId8"/>
    <p:sldId id="353" r:id="rId9"/>
    <p:sldId id="382" r:id="rId10"/>
    <p:sldId id="286" r:id="rId11"/>
    <p:sldId id="383" r:id="rId12"/>
    <p:sldId id="354" r:id="rId13"/>
    <p:sldId id="355" r:id="rId14"/>
    <p:sldId id="356" r:id="rId15"/>
    <p:sldId id="357" r:id="rId16"/>
    <p:sldId id="358" r:id="rId17"/>
    <p:sldId id="359" r:id="rId18"/>
    <p:sldId id="360" r:id="rId19"/>
    <p:sldId id="384" r:id="rId20"/>
    <p:sldId id="361" r:id="rId21"/>
    <p:sldId id="385" r:id="rId22"/>
    <p:sldId id="386" r:id="rId23"/>
    <p:sldId id="387" r:id="rId24"/>
    <p:sldId id="362" r:id="rId25"/>
    <p:sldId id="388" r:id="rId26"/>
    <p:sldId id="389" r:id="rId27"/>
    <p:sldId id="390" r:id="rId28"/>
    <p:sldId id="391" r:id="rId29"/>
    <p:sldId id="363" r:id="rId30"/>
    <p:sldId id="392" r:id="rId31"/>
    <p:sldId id="393" r:id="rId32"/>
    <p:sldId id="394" r:id="rId33"/>
    <p:sldId id="364" r:id="rId34"/>
    <p:sldId id="416" r:id="rId35"/>
    <p:sldId id="395" r:id="rId36"/>
    <p:sldId id="396" r:id="rId37"/>
    <p:sldId id="365" r:id="rId38"/>
    <p:sldId id="377" r:id="rId39"/>
    <p:sldId id="366" r:id="rId40"/>
    <p:sldId id="397" r:id="rId41"/>
    <p:sldId id="398" r:id="rId42"/>
    <p:sldId id="399" r:id="rId43"/>
    <p:sldId id="400" r:id="rId44"/>
    <p:sldId id="401" r:id="rId45"/>
    <p:sldId id="402" r:id="rId46"/>
    <p:sldId id="403" r:id="rId47"/>
    <p:sldId id="368" r:id="rId48"/>
    <p:sldId id="404" r:id="rId49"/>
    <p:sldId id="405" r:id="rId50"/>
    <p:sldId id="406" r:id="rId51"/>
    <p:sldId id="407" r:id="rId52"/>
    <p:sldId id="408" r:id="rId53"/>
    <p:sldId id="409" r:id="rId54"/>
    <p:sldId id="410" r:id="rId55"/>
    <p:sldId id="411" r:id="rId56"/>
    <p:sldId id="412" r:id="rId57"/>
    <p:sldId id="413" r:id="rId58"/>
    <p:sldId id="414" r:id="rId59"/>
    <p:sldId id="376" r:id="rId60"/>
  </p:sldIdLst>
  <p:sldSz cx="9144000" cy="6858000" type="screen4x3"/>
  <p:notesSz cx="6858000" cy="9144000"/>
  <p:embeddedFontLst>
    <p:embeddedFont>
      <p:font typeface="Cambria Math" panose="02040503050406030204" pitchFamily="18"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092"/>
    <a:srgbClr val="1F497D"/>
    <a:srgbClr val="0000FF"/>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0" autoAdjust="0"/>
    <p:restoredTop sz="94660"/>
  </p:normalViewPr>
  <p:slideViewPr>
    <p:cSldViewPr>
      <p:cViewPr varScale="1">
        <p:scale>
          <a:sx n="111" d="100"/>
          <a:sy n="111" d="100"/>
        </p:scale>
        <p:origin x="188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5/8/2024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061864"/>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Measures of Relative Position, Box Plots, and Outliers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mc:AlternateContent xmlns:mc="http://schemas.openxmlformats.org/markup-compatibility/2006" xmlns:a14="http://schemas.microsoft.com/office/drawing/2010/main">
        <mc:Choice Requires="a14">
          <p:sp>
            <p:nvSpPr>
              <p:cNvPr id="6" name="Content Placeholder 3"/>
              <p:cNvSpPr>
                <a:spLocks noGrp="1"/>
              </p:cNvSpPr>
              <p:nvPr>
                <p:ph idx="1"/>
              </p:nvPr>
            </p:nvSpPr>
            <p:spPr>
              <a:xfrm>
                <a:off x="457200" y="1280160"/>
                <a:ext cx="8229600" cy="1384995"/>
              </a:xfrm>
              <a:ln w="28575">
                <a:solidFill>
                  <a:srgbClr val="FF0000"/>
                </a:solidFill>
              </a:ln>
            </p:spPr>
            <p:txBody>
              <a:bodyPr>
                <a:spAutoFit/>
              </a:bodyPr>
              <a:lstStyle/>
              <a:p>
                <a:r>
                  <a:rPr lang="en-US" dirty="0">
                    <a:solidFill>
                      <a:srgbClr val="000000"/>
                    </a:solidFill>
                  </a:rPr>
                  <a:t>It is important to remember that when you find the value of </a:t>
                </a:r>
                <a14:m>
                  <m:oMath xmlns:m="http://schemas.openxmlformats.org/officeDocument/2006/math">
                    <m:r>
                      <a:rPr lang="en-US" i="1" dirty="0" smtClean="0">
                        <a:solidFill>
                          <a:srgbClr val="000000"/>
                        </a:solidFill>
                        <a:latin typeface="Cambria Math" panose="02040503050406030204" pitchFamily="18" charset="0"/>
                      </a:rPr>
                      <m:t>𝓁</m:t>
                    </m:r>
                  </m:oMath>
                </a14:m>
                <a:r>
                  <a:rPr lang="en-US" dirty="0">
                    <a:solidFill>
                      <a:srgbClr val="000000"/>
                    </a:solidFill>
                  </a:rPr>
                  <a:t>, this result is not the percentile. It is the location of the percentile in the ordered array.</a:t>
                </a:r>
                <a:endParaRPr lang="en-US" dirty="0">
                  <a:solidFill>
                    <a:srgbClr val="000000"/>
                  </a:solidFill>
                  <a:latin typeface="Calibri" pitchFamily="34" charset="0"/>
                </a:endParaRPr>
              </a:p>
            </p:txBody>
          </p:sp>
        </mc:Choice>
        <mc:Fallback xmlns="">
          <p:sp>
            <p:nvSpPr>
              <p:cNvPr id="6" name="Content Placeholder 3"/>
              <p:cNvSpPr>
                <a:spLocks noGrp="1" noRot="1" noChangeAspect="1" noMove="1" noResize="1" noEditPoints="1" noAdjustHandles="1" noChangeArrowheads="1" noChangeShapeType="1" noTextEdit="1"/>
              </p:cNvSpPr>
              <p:nvPr>
                <p:ph idx="1"/>
              </p:nvPr>
            </p:nvSpPr>
            <p:spPr>
              <a:xfrm>
                <a:off x="457200" y="1280160"/>
                <a:ext cx="8229600" cy="1384995"/>
              </a:xfrm>
              <a:blipFill>
                <a:blip r:embed="rId2"/>
                <a:stretch>
                  <a:fillRect l="-1328" t="-3017" b="-10345"/>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6" name="Content Placeholder 3"/>
          <p:cNvSpPr>
            <a:spLocks noGrp="1"/>
          </p:cNvSpPr>
          <p:nvPr>
            <p:ph idx="1"/>
          </p:nvPr>
        </p:nvSpPr>
        <p:spPr>
          <a:xfrm>
            <a:off x="457200" y="1280160"/>
            <a:ext cx="8229600" cy="1815882"/>
          </a:xfrm>
          <a:ln w="28575">
            <a:solidFill>
              <a:srgbClr val="FF0000"/>
            </a:solidFill>
          </a:ln>
        </p:spPr>
        <p:txBody>
          <a:bodyPr>
            <a:spAutoFit/>
          </a:bodyPr>
          <a:lstStyle/>
          <a:p>
            <a:r>
              <a:rPr lang="en-US" dirty="0">
                <a:solidFill>
                  <a:srgbClr val="000000"/>
                </a:solidFill>
              </a:rPr>
              <a:t>Percentile questions are based on the methodology presented in this text. Excel percentile functions will not always provide correct answers because they use algorithms that do not align with our methodology.</a:t>
            </a:r>
            <a:endParaRPr lang="en-US" dirty="0">
              <a:solidFill>
                <a:srgbClr val="000000"/>
              </a:solidFill>
              <a:latin typeface="Calibri" pitchFamily="34" charset="0"/>
            </a:endParaRPr>
          </a:p>
        </p:txBody>
      </p:sp>
    </p:spTree>
    <p:extLst>
      <p:ext uri="{BB962C8B-B14F-4D97-AF65-F5344CB8AC3E}">
        <p14:creationId xmlns:p14="http://schemas.microsoft.com/office/powerpoint/2010/main" val="286744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4.3.1: Determining the Percentile of</a:t>
            </a:r>
            <a:br>
              <a:rPr lang="en-US" dirty="0"/>
            </a:br>
            <a:r>
              <a:rPr lang="en-US" dirty="0"/>
              <a:t>Spelling Errors</a:t>
            </a:r>
          </a:p>
        </p:txBody>
      </p:sp>
      <p:sp>
        <p:nvSpPr>
          <p:cNvPr id="3" name="Content Placeholder 2"/>
          <p:cNvSpPr>
            <a:spLocks noGrp="1"/>
          </p:cNvSpPr>
          <p:nvPr>
            <p:ph idx="1"/>
          </p:nvPr>
        </p:nvSpPr>
        <p:spPr/>
        <p:txBody>
          <a:bodyPr/>
          <a:lstStyle/>
          <a:p>
            <a:r>
              <a:rPr lang="en-US" dirty="0"/>
              <a:t>Find the 50</a:t>
            </a:r>
            <a:r>
              <a:rPr lang="en-US" baseline="30000" dirty="0"/>
              <a:t>th</a:t>
            </a:r>
            <a:r>
              <a:rPr lang="en-US" dirty="0"/>
              <a:t> percentile for the following data on the number of spelling errors found on 7 pages of a web site.</a:t>
            </a:r>
          </a:p>
          <a:p>
            <a:endParaRPr lang="en-US" dirty="0"/>
          </a:p>
          <a:p>
            <a:r>
              <a:rPr lang="en-US" b="1" dirty="0"/>
              <a:t>Solution</a:t>
            </a:r>
          </a:p>
          <a:p>
            <a:r>
              <a:rPr lang="en-US" dirty="0"/>
              <a:t>Number of observations, </a:t>
            </a:r>
            <a:r>
              <a:rPr lang="en-US" i="1" dirty="0">
                <a:solidFill>
                  <a:schemeClr val="accent1"/>
                </a:solidFill>
              </a:rPr>
              <a:t>n </a:t>
            </a:r>
            <a:r>
              <a:rPr lang="en-US" dirty="0">
                <a:solidFill>
                  <a:schemeClr val="accent1"/>
                </a:solidFill>
              </a:rPr>
              <a:t>= 7</a:t>
            </a:r>
            <a:r>
              <a:rPr lang="en-US" dirty="0"/>
              <a:t>.</a:t>
            </a:r>
          </a:p>
          <a:p>
            <a:r>
              <a:rPr lang="en-US" dirty="0"/>
              <a:t>The percentile, </a:t>
            </a:r>
            <a:r>
              <a:rPr lang="en-US" i="1" dirty="0">
                <a:solidFill>
                  <a:schemeClr val="accent1"/>
                </a:solidFill>
              </a:rPr>
              <a:t>P </a:t>
            </a:r>
            <a:r>
              <a:rPr lang="en-US" dirty="0">
                <a:solidFill>
                  <a:schemeClr val="accent1"/>
                </a:solidFill>
              </a:rPr>
              <a:t>= 50</a:t>
            </a:r>
            <a:r>
              <a:rPr lang="en-US" dirty="0"/>
              <a:t>.</a:t>
            </a:r>
          </a:p>
          <a:p>
            <a:r>
              <a:rPr lang="en-US" dirty="0"/>
              <a:t>The location of the percentile, </a:t>
            </a:r>
          </a:p>
          <a:p>
            <a:endParaRPr lang="en-US" dirty="0"/>
          </a:p>
        </p:txBody>
      </p:sp>
      <p:graphicFrame>
        <p:nvGraphicFramePr>
          <p:cNvPr id="58370" name="Object 2"/>
          <p:cNvGraphicFramePr>
            <a:graphicFrameLocks noChangeAspect="1"/>
          </p:cNvGraphicFramePr>
          <p:nvPr/>
        </p:nvGraphicFramePr>
        <p:xfrm>
          <a:off x="5003334" y="4537745"/>
          <a:ext cx="2641600" cy="927100"/>
        </p:xfrm>
        <a:graphic>
          <a:graphicData uri="http://schemas.openxmlformats.org/presentationml/2006/ole">
            <mc:AlternateContent xmlns:mc="http://schemas.openxmlformats.org/markup-compatibility/2006">
              <mc:Choice xmlns:v="urn:schemas-microsoft-com:vml" Requires="v">
                <p:oleObj name="Equation" r:id="rId2" imgW="2641320" imgH="927000" progId="Equation.DSMT4">
                  <p:embed/>
                </p:oleObj>
              </mc:Choice>
              <mc:Fallback>
                <p:oleObj name="Equation" r:id="rId2" imgW="264132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334" y="4537745"/>
                        <a:ext cx="2641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F8B6F95E-00CE-FC33-4D4E-F0A455596219}"/>
              </a:ext>
            </a:extLst>
          </p:cNvPr>
          <p:cNvPicPr>
            <a:picLocks noChangeAspect="1"/>
          </p:cNvPicPr>
          <p:nvPr/>
        </p:nvPicPr>
        <p:blipFill>
          <a:blip r:embed="rId4"/>
          <a:stretch>
            <a:fillRect/>
          </a:stretch>
        </p:blipFill>
        <p:spPr>
          <a:xfrm>
            <a:off x="1318721" y="2362200"/>
            <a:ext cx="6506557" cy="757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42BE77-3EF3-F64E-B5AB-15F6D57D90CB}"/>
              </a:ext>
            </a:extLst>
          </p:cNvPr>
          <p:cNvSpPr/>
          <p:nvPr/>
        </p:nvSpPr>
        <p:spPr>
          <a:xfrm>
            <a:off x="4435398" y="3205079"/>
            <a:ext cx="228600" cy="4001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 name="Title 1"/>
          <p:cNvSpPr>
            <a:spLocks noGrp="1"/>
          </p:cNvSpPr>
          <p:nvPr>
            <p:ph type="title"/>
          </p:nvPr>
        </p:nvSpPr>
        <p:spPr/>
        <p:txBody>
          <a:bodyPr/>
          <a:lstStyle/>
          <a:p>
            <a:r>
              <a:rPr lang="en-US" dirty="0"/>
              <a:t>Example 4.3.1: Determining the Percentile of</a:t>
            </a:r>
            <a:br>
              <a:rPr lang="en-US" dirty="0"/>
            </a:br>
            <a:r>
              <a:rPr lang="en-US" dirty="0"/>
              <a:t>Spelling Errors (cont.)</a:t>
            </a:r>
          </a:p>
        </p:txBody>
      </p:sp>
      <p:sp>
        <p:nvSpPr>
          <p:cNvPr id="3" name="Content Placeholder 2"/>
          <p:cNvSpPr>
            <a:spLocks noGrp="1"/>
          </p:cNvSpPr>
          <p:nvPr>
            <p:ph idx="1"/>
          </p:nvPr>
        </p:nvSpPr>
        <p:spPr/>
        <p:txBody>
          <a:bodyPr/>
          <a:lstStyle/>
          <a:p>
            <a:r>
              <a:rPr lang="en-US" dirty="0"/>
              <a:t>Since the location of the percentile is not an integer, the value is rounded up to 4.</a:t>
            </a:r>
          </a:p>
          <a:p>
            <a:r>
              <a:rPr lang="en-US" dirty="0"/>
              <a:t>Thus, the fourth observation in the ordered array is the 50</a:t>
            </a:r>
            <a:r>
              <a:rPr lang="en-US" baseline="30000" dirty="0"/>
              <a:t>th</a:t>
            </a:r>
            <a:r>
              <a:rPr lang="en-US" dirty="0"/>
              <a:t> percentile.</a:t>
            </a:r>
          </a:p>
          <a:p>
            <a:pPr algn="ctr"/>
            <a:r>
              <a:rPr lang="en-US" dirty="0"/>
              <a:t>0, 1, 2, </a:t>
            </a:r>
            <a:r>
              <a:rPr lang="en-US" dirty="0">
                <a:solidFill>
                  <a:srgbClr val="C00000"/>
                </a:solidFill>
              </a:rPr>
              <a:t>3</a:t>
            </a:r>
            <a:r>
              <a:rPr lang="en-US" dirty="0"/>
              <a:t>, 5, 7, 9</a:t>
            </a:r>
          </a:p>
          <a:p>
            <a:pPr algn="ctr"/>
            <a:endParaRPr lang="en-US" dirty="0"/>
          </a:p>
          <a:p>
            <a:pPr algn="ctr"/>
            <a:endParaRPr lang="en-US" dirty="0"/>
          </a:p>
          <a:p>
            <a:r>
              <a:rPr lang="en-US" dirty="0"/>
              <a:t>Therefore, the median value (which is the 50</a:t>
            </a:r>
            <a:r>
              <a:rPr lang="en-US" baseline="30000" dirty="0"/>
              <a:t>th</a:t>
            </a:r>
            <a:r>
              <a:rPr lang="en-US" dirty="0"/>
              <a:t> percentile) is 3.</a:t>
            </a:r>
          </a:p>
        </p:txBody>
      </p:sp>
      <p:sp>
        <p:nvSpPr>
          <p:cNvPr id="4" name="Rectangle 3"/>
          <p:cNvSpPr/>
          <p:nvPr/>
        </p:nvSpPr>
        <p:spPr>
          <a:xfrm>
            <a:off x="3514725" y="4115517"/>
            <a:ext cx="2124075" cy="400110"/>
          </a:xfrm>
          <a:prstGeom prst="rect">
            <a:avLst/>
          </a:prstGeom>
        </p:spPr>
        <p:txBody>
          <a:bodyPr wrap="square">
            <a:spAutoFit/>
          </a:bodyPr>
          <a:lstStyle/>
          <a:p>
            <a:r>
              <a:rPr lang="en-US" sz="2000" dirty="0">
                <a:solidFill>
                  <a:srgbClr val="FF0000"/>
                </a:solidFill>
              </a:rPr>
              <a:t>fourth observation</a:t>
            </a:r>
          </a:p>
        </p:txBody>
      </p:sp>
      <p:cxnSp>
        <p:nvCxnSpPr>
          <p:cNvPr id="5" name="Straight Arrow Connector 4"/>
          <p:cNvCxnSpPr/>
          <p:nvPr/>
        </p:nvCxnSpPr>
        <p:spPr>
          <a:xfrm flipV="1">
            <a:off x="4572000" y="3657600"/>
            <a:ext cx="0" cy="4572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4.3.2: Determining Percentiles of Screening Test Scores</a:t>
            </a:r>
          </a:p>
        </p:txBody>
      </p:sp>
      <p:sp>
        <p:nvSpPr>
          <p:cNvPr id="3" name="Content Placeholder 2"/>
          <p:cNvSpPr>
            <a:spLocks noGrp="1"/>
          </p:cNvSpPr>
          <p:nvPr>
            <p:ph idx="1"/>
          </p:nvPr>
        </p:nvSpPr>
        <p:spPr/>
        <p:txBody>
          <a:bodyPr/>
          <a:lstStyle/>
          <a:p>
            <a:r>
              <a:rPr lang="en-US" dirty="0"/>
              <a:t>Suppose that 40 members of your company are given a screening test for a new position. These scores are reported in the table on the left below. To inform potential employees of their screening test performance you may wish to report various percentiles for the test scores. Find the 10</a:t>
            </a:r>
            <a:r>
              <a:rPr lang="en-US" baseline="30000" dirty="0"/>
              <a:t>th</a:t>
            </a:r>
            <a:r>
              <a:rPr lang="en-US" dirty="0"/>
              <a:t> and 88</a:t>
            </a:r>
            <a:r>
              <a:rPr lang="en-US" baseline="30000" dirty="0"/>
              <a:t>th </a:t>
            </a:r>
            <a:r>
              <a:rPr lang="en-US" dirty="0"/>
              <a:t>percentiles for the test.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4.3.2: Determining Percentiles of Screening Test Scores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Table 3"/>
          <p:cNvGraphicFramePr>
            <a:graphicFrameLocks noGrp="1"/>
          </p:cNvGraphicFramePr>
          <p:nvPr/>
        </p:nvGraphicFramePr>
        <p:xfrm>
          <a:off x="1295400" y="1371600"/>
          <a:ext cx="2590800" cy="41046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70840">
                <a:tc gridSpan="4">
                  <a:txBody>
                    <a:bodyPr/>
                    <a:lstStyle/>
                    <a:p>
                      <a:pPr algn="ctr"/>
                      <a:r>
                        <a:rPr lang="en-US" sz="2000" dirty="0"/>
                        <a:t>Test Scores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solidFill>
                            <a:srgbClr val="000000"/>
                          </a:solidFill>
                        </a:rPr>
                        <a:t>67</a:t>
                      </a:r>
                    </a:p>
                  </a:txBody>
                  <a:tcPr/>
                </a:tc>
                <a:tc>
                  <a:txBody>
                    <a:bodyPr/>
                    <a:lstStyle/>
                    <a:p>
                      <a:pPr algn="ctr"/>
                      <a:r>
                        <a:rPr lang="en-US" dirty="0">
                          <a:solidFill>
                            <a:srgbClr val="000000"/>
                          </a:solidFill>
                        </a:rPr>
                        <a:t>45</a:t>
                      </a:r>
                    </a:p>
                  </a:txBody>
                  <a:tcPr/>
                </a:tc>
                <a:tc>
                  <a:txBody>
                    <a:bodyPr/>
                    <a:lstStyle/>
                    <a:p>
                      <a:pPr algn="ctr"/>
                      <a:r>
                        <a:rPr lang="en-US" dirty="0">
                          <a:solidFill>
                            <a:srgbClr val="000000"/>
                          </a:solidFill>
                        </a:rPr>
                        <a:t>18</a:t>
                      </a:r>
                    </a:p>
                  </a:txBody>
                  <a:tcPr/>
                </a:tc>
                <a:tc>
                  <a:txBody>
                    <a:bodyPr/>
                    <a:lstStyle/>
                    <a:p>
                      <a:pPr algn="ctr"/>
                      <a:r>
                        <a:rPr lang="en-US" dirty="0">
                          <a:solidFill>
                            <a:srgbClr val="000000"/>
                          </a:solidFill>
                        </a:rPr>
                        <a:t>82</a:t>
                      </a:r>
                    </a:p>
                  </a:txBody>
                  <a:tcPr/>
                </a:tc>
                <a:extLst>
                  <a:ext uri="{0D108BD9-81ED-4DB2-BD59-A6C34878D82A}">
                    <a16:rowId xmlns:a16="http://schemas.microsoft.com/office/drawing/2014/main" val="10001"/>
                  </a:ext>
                </a:extLst>
              </a:tr>
              <a:tr h="370840">
                <a:tc>
                  <a:txBody>
                    <a:bodyPr/>
                    <a:lstStyle/>
                    <a:p>
                      <a:pPr algn="ctr"/>
                      <a:r>
                        <a:rPr lang="en-US" dirty="0">
                          <a:solidFill>
                            <a:srgbClr val="000000"/>
                          </a:solidFill>
                        </a:rPr>
                        <a:t>45</a:t>
                      </a:r>
                    </a:p>
                  </a:txBody>
                  <a:tcPr/>
                </a:tc>
                <a:tc>
                  <a:txBody>
                    <a:bodyPr/>
                    <a:lstStyle/>
                    <a:p>
                      <a:pPr algn="ctr"/>
                      <a:r>
                        <a:rPr lang="en-US" dirty="0">
                          <a:solidFill>
                            <a:srgbClr val="000000"/>
                          </a:solidFill>
                        </a:rPr>
                        <a:t>54</a:t>
                      </a:r>
                    </a:p>
                  </a:txBody>
                  <a:tcPr/>
                </a:tc>
                <a:tc>
                  <a:txBody>
                    <a:bodyPr/>
                    <a:lstStyle/>
                    <a:p>
                      <a:pPr algn="ctr"/>
                      <a:r>
                        <a:rPr lang="en-US" dirty="0">
                          <a:solidFill>
                            <a:srgbClr val="000000"/>
                          </a:solidFill>
                        </a:rPr>
                        <a:t>61</a:t>
                      </a:r>
                    </a:p>
                  </a:txBody>
                  <a:tcPr/>
                </a:tc>
                <a:tc>
                  <a:txBody>
                    <a:bodyPr/>
                    <a:lstStyle/>
                    <a:p>
                      <a:pPr algn="ctr"/>
                      <a:r>
                        <a:rPr lang="en-US" dirty="0">
                          <a:solidFill>
                            <a:srgbClr val="000000"/>
                          </a:solidFill>
                        </a:rPr>
                        <a:t>55</a:t>
                      </a:r>
                    </a:p>
                  </a:txBody>
                  <a:tcPr/>
                </a:tc>
                <a:extLst>
                  <a:ext uri="{0D108BD9-81ED-4DB2-BD59-A6C34878D82A}">
                    <a16:rowId xmlns:a16="http://schemas.microsoft.com/office/drawing/2014/main" val="10002"/>
                  </a:ext>
                </a:extLst>
              </a:tr>
              <a:tr h="370840">
                <a:tc>
                  <a:txBody>
                    <a:bodyPr/>
                    <a:lstStyle/>
                    <a:p>
                      <a:pPr algn="ctr"/>
                      <a:r>
                        <a:rPr lang="en-US" dirty="0">
                          <a:solidFill>
                            <a:srgbClr val="000000"/>
                          </a:solidFill>
                        </a:rPr>
                        <a:t>63</a:t>
                      </a:r>
                    </a:p>
                  </a:txBody>
                  <a:tcPr/>
                </a:tc>
                <a:tc>
                  <a:txBody>
                    <a:bodyPr/>
                    <a:lstStyle/>
                    <a:p>
                      <a:pPr algn="ctr"/>
                      <a:r>
                        <a:rPr lang="en-US" dirty="0">
                          <a:solidFill>
                            <a:srgbClr val="000000"/>
                          </a:solidFill>
                        </a:rPr>
                        <a:t>47</a:t>
                      </a:r>
                    </a:p>
                  </a:txBody>
                  <a:tcPr/>
                </a:tc>
                <a:tc>
                  <a:txBody>
                    <a:bodyPr/>
                    <a:lstStyle/>
                    <a:p>
                      <a:pPr algn="ctr"/>
                      <a:r>
                        <a:rPr lang="en-US" dirty="0">
                          <a:solidFill>
                            <a:srgbClr val="000000"/>
                          </a:solidFill>
                        </a:rPr>
                        <a:t>21</a:t>
                      </a:r>
                    </a:p>
                  </a:txBody>
                  <a:tcPr/>
                </a:tc>
                <a:tc>
                  <a:txBody>
                    <a:bodyPr/>
                    <a:lstStyle/>
                    <a:p>
                      <a:pPr algn="ctr"/>
                      <a:r>
                        <a:rPr lang="en-US" dirty="0">
                          <a:solidFill>
                            <a:srgbClr val="000000"/>
                          </a:solidFill>
                        </a:rPr>
                        <a:t>31</a:t>
                      </a:r>
                    </a:p>
                  </a:txBody>
                  <a:tcPr/>
                </a:tc>
                <a:extLst>
                  <a:ext uri="{0D108BD9-81ED-4DB2-BD59-A6C34878D82A}">
                    <a16:rowId xmlns:a16="http://schemas.microsoft.com/office/drawing/2014/main" val="10003"/>
                  </a:ext>
                </a:extLst>
              </a:tr>
              <a:tr h="370840">
                <a:tc>
                  <a:txBody>
                    <a:bodyPr/>
                    <a:lstStyle/>
                    <a:p>
                      <a:pPr algn="ctr"/>
                      <a:r>
                        <a:rPr lang="en-US" dirty="0">
                          <a:solidFill>
                            <a:srgbClr val="000000"/>
                          </a:solidFill>
                        </a:rPr>
                        <a:t>58</a:t>
                      </a:r>
                    </a:p>
                  </a:txBody>
                  <a:tcPr/>
                </a:tc>
                <a:tc>
                  <a:txBody>
                    <a:bodyPr/>
                    <a:lstStyle/>
                    <a:p>
                      <a:pPr algn="ctr"/>
                      <a:r>
                        <a:rPr lang="en-US" dirty="0">
                          <a:solidFill>
                            <a:srgbClr val="000000"/>
                          </a:solidFill>
                        </a:rPr>
                        <a:t>46</a:t>
                      </a:r>
                    </a:p>
                  </a:txBody>
                  <a:tcPr/>
                </a:tc>
                <a:tc>
                  <a:txBody>
                    <a:bodyPr/>
                    <a:lstStyle/>
                    <a:p>
                      <a:pPr algn="ctr"/>
                      <a:r>
                        <a:rPr lang="en-US" dirty="0">
                          <a:solidFill>
                            <a:srgbClr val="000000"/>
                          </a:solidFill>
                        </a:rPr>
                        <a:t>43</a:t>
                      </a:r>
                    </a:p>
                  </a:txBody>
                  <a:tcPr/>
                </a:tc>
                <a:tc>
                  <a:txBody>
                    <a:bodyPr/>
                    <a:lstStyle/>
                    <a:p>
                      <a:pPr algn="ctr"/>
                      <a:r>
                        <a:rPr lang="en-US" dirty="0">
                          <a:solidFill>
                            <a:srgbClr val="000000"/>
                          </a:solidFill>
                        </a:rPr>
                        <a:t>49</a:t>
                      </a:r>
                    </a:p>
                  </a:txBody>
                  <a:tcPr/>
                </a:tc>
                <a:extLst>
                  <a:ext uri="{0D108BD9-81ED-4DB2-BD59-A6C34878D82A}">
                    <a16:rowId xmlns:a16="http://schemas.microsoft.com/office/drawing/2014/main" val="10004"/>
                  </a:ext>
                </a:extLst>
              </a:tr>
              <a:tr h="370840">
                <a:tc>
                  <a:txBody>
                    <a:bodyPr/>
                    <a:lstStyle/>
                    <a:p>
                      <a:pPr algn="ctr"/>
                      <a:r>
                        <a:rPr lang="en-US" dirty="0">
                          <a:solidFill>
                            <a:srgbClr val="000000"/>
                          </a:solidFill>
                        </a:rPr>
                        <a:t>34</a:t>
                      </a:r>
                    </a:p>
                  </a:txBody>
                  <a:tcPr/>
                </a:tc>
                <a:tc>
                  <a:txBody>
                    <a:bodyPr/>
                    <a:lstStyle/>
                    <a:p>
                      <a:pPr algn="ctr"/>
                      <a:r>
                        <a:rPr lang="en-US" dirty="0">
                          <a:solidFill>
                            <a:srgbClr val="000000"/>
                          </a:solidFill>
                        </a:rPr>
                        <a:t>71</a:t>
                      </a:r>
                    </a:p>
                  </a:txBody>
                  <a:tcPr/>
                </a:tc>
                <a:tc>
                  <a:txBody>
                    <a:bodyPr/>
                    <a:lstStyle/>
                    <a:p>
                      <a:pPr algn="ctr"/>
                      <a:r>
                        <a:rPr lang="en-US" dirty="0">
                          <a:solidFill>
                            <a:srgbClr val="000000"/>
                          </a:solidFill>
                        </a:rPr>
                        <a:t>69</a:t>
                      </a:r>
                    </a:p>
                  </a:txBody>
                  <a:tcPr/>
                </a:tc>
                <a:tc>
                  <a:txBody>
                    <a:bodyPr/>
                    <a:lstStyle/>
                    <a:p>
                      <a:pPr algn="ctr"/>
                      <a:r>
                        <a:rPr lang="en-US" dirty="0">
                          <a:solidFill>
                            <a:srgbClr val="000000"/>
                          </a:solidFill>
                        </a:rPr>
                        <a:t>56</a:t>
                      </a:r>
                    </a:p>
                  </a:txBody>
                  <a:tcPr/>
                </a:tc>
                <a:extLst>
                  <a:ext uri="{0D108BD9-81ED-4DB2-BD59-A6C34878D82A}">
                    <a16:rowId xmlns:a16="http://schemas.microsoft.com/office/drawing/2014/main" val="10005"/>
                  </a:ext>
                </a:extLst>
              </a:tr>
              <a:tr h="370840">
                <a:tc>
                  <a:txBody>
                    <a:bodyPr/>
                    <a:lstStyle/>
                    <a:p>
                      <a:pPr algn="ctr"/>
                      <a:r>
                        <a:rPr lang="en-US" dirty="0">
                          <a:solidFill>
                            <a:srgbClr val="000000"/>
                          </a:solidFill>
                        </a:rPr>
                        <a:t>54</a:t>
                      </a:r>
                    </a:p>
                  </a:txBody>
                  <a:tcPr/>
                </a:tc>
                <a:tc>
                  <a:txBody>
                    <a:bodyPr/>
                    <a:lstStyle/>
                    <a:p>
                      <a:pPr algn="ctr"/>
                      <a:r>
                        <a:rPr lang="en-US" dirty="0">
                          <a:solidFill>
                            <a:srgbClr val="000000"/>
                          </a:solidFill>
                        </a:rPr>
                        <a:t>80</a:t>
                      </a:r>
                    </a:p>
                  </a:txBody>
                  <a:tcPr/>
                </a:tc>
                <a:tc>
                  <a:txBody>
                    <a:bodyPr/>
                    <a:lstStyle/>
                    <a:p>
                      <a:pPr algn="ctr"/>
                      <a:r>
                        <a:rPr lang="en-US" dirty="0">
                          <a:solidFill>
                            <a:srgbClr val="000000"/>
                          </a:solidFill>
                        </a:rPr>
                        <a:t>73</a:t>
                      </a:r>
                    </a:p>
                  </a:txBody>
                  <a:tcPr/>
                </a:tc>
                <a:tc>
                  <a:txBody>
                    <a:bodyPr/>
                    <a:lstStyle/>
                    <a:p>
                      <a:pPr algn="ctr"/>
                      <a:r>
                        <a:rPr lang="en-US" dirty="0">
                          <a:solidFill>
                            <a:srgbClr val="000000"/>
                          </a:solidFill>
                        </a:rPr>
                        <a:t>77</a:t>
                      </a:r>
                    </a:p>
                  </a:txBody>
                  <a:tcPr/>
                </a:tc>
                <a:extLst>
                  <a:ext uri="{0D108BD9-81ED-4DB2-BD59-A6C34878D82A}">
                    <a16:rowId xmlns:a16="http://schemas.microsoft.com/office/drawing/2014/main" val="10006"/>
                  </a:ext>
                </a:extLst>
              </a:tr>
              <a:tr h="370840">
                <a:tc>
                  <a:txBody>
                    <a:bodyPr/>
                    <a:lstStyle/>
                    <a:p>
                      <a:pPr algn="ctr"/>
                      <a:r>
                        <a:rPr lang="en-US" dirty="0">
                          <a:solidFill>
                            <a:srgbClr val="000000"/>
                          </a:solidFill>
                        </a:rPr>
                        <a:t>27</a:t>
                      </a:r>
                    </a:p>
                  </a:txBody>
                  <a:tcPr/>
                </a:tc>
                <a:tc>
                  <a:txBody>
                    <a:bodyPr/>
                    <a:lstStyle/>
                    <a:p>
                      <a:pPr algn="ctr"/>
                      <a:r>
                        <a:rPr lang="en-US" dirty="0">
                          <a:solidFill>
                            <a:srgbClr val="000000"/>
                          </a:solidFill>
                        </a:rPr>
                        <a:t>70</a:t>
                      </a:r>
                    </a:p>
                  </a:txBody>
                  <a:tcPr/>
                </a:tc>
                <a:tc>
                  <a:txBody>
                    <a:bodyPr/>
                    <a:lstStyle/>
                    <a:p>
                      <a:pPr algn="ctr"/>
                      <a:r>
                        <a:rPr lang="en-US" dirty="0">
                          <a:solidFill>
                            <a:srgbClr val="000000"/>
                          </a:solidFill>
                        </a:rPr>
                        <a:t>41</a:t>
                      </a:r>
                    </a:p>
                  </a:txBody>
                  <a:tcPr/>
                </a:tc>
                <a:tc>
                  <a:txBody>
                    <a:bodyPr/>
                    <a:lstStyle/>
                    <a:p>
                      <a:pPr algn="ctr"/>
                      <a:r>
                        <a:rPr lang="en-US" dirty="0">
                          <a:solidFill>
                            <a:srgbClr val="000000"/>
                          </a:solidFill>
                        </a:rPr>
                        <a:t>29</a:t>
                      </a:r>
                    </a:p>
                  </a:txBody>
                  <a:tcPr/>
                </a:tc>
                <a:extLst>
                  <a:ext uri="{0D108BD9-81ED-4DB2-BD59-A6C34878D82A}">
                    <a16:rowId xmlns:a16="http://schemas.microsoft.com/office/drawing/2014/main" val="10007"/>
                  </a:ext>
                </a:extLst>
              </a:tr>
              <a:tr h="370840">
                <a:tc>
                  <a:txBody>
                    <a:bodyPr/>
                    <a:lstStyle/>
                    <a:p>
                      <a:pPr algn="ctr"/>
                      <a:r>
                        <a:rPr lang="en-US" dirty="0">
                          <a:solidFill>
                            <a:srgbClr val="000000"/>
                          </a:solidFill>
                        </a:rPr>
                        <a:t>66</a:t>
                      </a:r>
                    </a:p>
                  </a:txBody>
                  <a:tcPr/>
                </a:tc>
                <a:tc>
                  <a:txBody>
                    <a:bodyPr/>
                    <a:lstStyle/>
                    <a:p>
                      <a:pPr algn="ctr"/>
                      <a:r>
                        <a:rPr lang="en-US" dirty="0">
                          <a:solidFill>
                            <a:srgbClr val="000000"/>
                          </a:solidFill>
                        </a:rPr>
                        <a:t>32</a:t>
                      </a:r>
                    </a:p>
                  </a:txBody>
                  <a:tcPr/>
                </a:tc>
                <a:tc>
                  <a:txBody>
                    <a:bodyPr/>
                    <a:lstStyle/>
                    <a:p>
                      <a:pPr algn="ctr"/>
                      <a:r>
                        <a:rPr lang="en-US" dirty="0">
                          <a:solidFill>
                            <a:srgbClr val="000000"/>
                          </a:solidFill>
                        </a:rPr>
                        <a:t>44</a:t>
                      </a:r>
                    </a:p>
                  </a:txBody>
                  <a:tcPr/>
                </a:tc>
                <a:tc>
                  <a:txBody>
                    <a:bodyPr/>
                    <a:lstStyle/>
                    <a:p>
                      <a:pPr algn="ctr"/>
                      <a:r>
                        <a:rPr lang="en-US" dirty="0">
                          <a:solidFill>
                            <a:srgbClr val="000000"/>
                          </a:solidFill>
                        </a:rPr>
                        <a:t>33</a:t>
                      </a:r>
                    </a:p>
                  </a:txBody>
                  <a:tcPr/>
                </a:tc>
                <a:extLst>
                  <a:ext uri="{0D108BD9-81ED-4DB2-BD59-A6C34878D82A}">
                    <a16:rowId xmlns:a16="http://schemas.microsoft.com/office/drawing/2014/main" val="10008"/>
                  </a:ext>
                </a:extLst>
              </a:tr>
              <a:tr h="370840">
                <a:tc>
                  <a:txBody>
                    <a:bodyPr/>
                    <a:lstStyle/>
                    <a:p>
                      <a:pPr algn="ctr"/>
                      <a:r>
                        <a:rPr lang="en-US" dirty="0">
                          <a:solidFill>
                            <a:srgbClr val="000000"/>
                          </a:solidFill>
                        </a:rPr>
                        <a:t>21</a:t>
                      </a:r>
                    </a:p>
                  </a:txBody>
                  <a:tcPr/>
                </a:tc>
                <a:tc>
                  <a:txBody>
                    <a:bodyPr/>
                    <a:lstStyle/>
                    <a:p>
                      <a:pPr algn="ctr"/>
                      <a:r>
                        <a:rPr lang="en-US" dirty="0">
                          <a:solidFill>
                            <a:srgbClr val="000000"/>
                          </a:solidFill>
                        </a:rPr>
                        <a:t>64</a:t>
                      </a:r>
                    </a:p>
                  </a:txBody>
                  <a:tcPr/>
                </a:tc>
                <a:tc>
                  <a:txBody>
                    <a:bodyPr/>
                    <a:lstStyle/>
                    <a:p>
                      <a:pPr algn="ctr"/>
                      <a:r>
                        <a:rPr lang="en-US" dirty="0">
                          <a:solidFill>
                            <a:srgbClr val="000000"/>
                          </a:solidFill>
                        </a:rPr>
                        <a:t>52</a:t>
                      </a:r>
                    </a:p>
                  </a:txBody>
                  <a:tcPr/>
                </a:tc>
                <a:tc>
                  <a:txBody>
                    <a:bodyPr/>
                    <a:lstStyle/>
                    <a:p>
                      <a:pPr algn="ctr"/>
                      <a:r>
                        <a:rPr lang="en-US" dirty="0">
                          <a:solidFill>
                            <a:srgbClr val="000000"/>
                          </a:solidFill>
                        </a:rPr>
                        <a:t>81</a:t>
                      </a:r>
                    </a:p>
                  </a:txBody>
                  <a:tcPr/>
                </a:tc>
                <a:extLst>
                  <a:ext uri="{0D108BD9-81ED-4DB2-BD59-A6C34878D82A}">
                    <a16:rowId xmlns:a16="http://schemas.microsoft.com/office/drawing/2014/main" val="10009"/>
                  </a:ext>
                </a:extLst>
              </a:tr>
              <a:tr h="370840">
                <a:tc>
                  <a:txBody>
                    <a:bodyPr/>
                    <a:lstStyle/>
                    <a:p>
                      <a:pPr algn="ctr"/>
                      <a:r>
                        <a:rPr lang="en-US" dirty="0">
                          <a:solidFill>
                            <a:srgbClr val="000000"/>
                          </a:solidFill>
                        </a:rPr>
                        <a:t>48</a:t>
                      </a:r>
                    </a:p>
                  </a:txBody>
                  <a:tcPr/>
                </a:tc>
                <a:tc>
                  <a:txBody>
                    <a:bodyPr/>
                    <a:lstStyle/>
                    <a:p>
                      <a:pPr algn="ctr"/>
                      <a:r>
                        <a:rPr lang="en-US" dirty="0">
                          <a:solidFill>
                            <a:srgbClr val="000000"/>
                          </a:solidFill>
                        </a:rPr>
                        <a:t>55</a:t>
                      </a:r>
                    </a:p>
                  </a:txBody>
                  <a:tcPr/>
                </a:tc>
                <a:tc>
                  <a:txBody>
                    <a:bodyPr/>
                    <a:lstStyle/>
                    <a:p>
                      <a:pPr algn="ctr"/>
                      <a:r>
                        <a:rPr lang="en-US" dirty="0">
                          <a:solidFill>
                            <a:srgbClr val="000000"/>
                          </a:solidFill>
                        </a:rPr>
                        <a:t>57</a:t>
                      </a:r>
                    </a:p>
                  </a:txBody>
                  <a:tcPr/>
                </a:tc>
                <a:tc>
                  <a:txBody>
                    <a:bodyPr/>
                    <a:lstStyle/>
                    <a:p>
                      <a:pPr algn="ctr"/>
                      <a:r>
                        <a:rPr lang="en-US" dirty="0">
                          <a:solidFill>
                            <a:srgbClr val="000000"/>
                          </a:solidFill>
                        </a:rPr>
                        <a:t>62</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4648200" y="1371600"/>
          <a:ext cx="2590800" cy="41046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70840">
                <a:tc gridSpan="4">
                  <a:txBody>
                    <a:bodyPr/>
                    <a:lstStyle/>
                    <a:p>
                      <a:pPr algn="ctr"/>
                      <a:r>
                        <a:rPr lang="en-US" sz="2000" dirty="0"/>
                        <a:t>Ordered Test Scores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solidFill>
                            <a:srgbClr val="000000"/>
                          </a:solidFill>
                        </a:rPr>
                        <a:t>18</a:t>
                      </a:r>
                    </a:p>
                  </a:txBody>
                  <a:tcPr/>
                </a:tc>
                <a:tc>
                  <a:txBody>
                    <a:bodyPr/>
                    <a:lstStyle/>
                    <a:p>
                      <a:pPr algn="ctr"/>
                      <a:r>
                        <a:rPr lang="en-US" dirty="0">
                          <a:solidFill>
                            <a:srgbClr val="000000"/>
                          </a:solidFill>
                        </a:rPr>
                        <a:t>43</a:t>
                      </a:r>
                    </a:p>
                  </a:txBody>
                  <a:tcPr/>
                </a:tc>
                <a:tc>
                  <a:txBody>
                    <a:bodyPr/>
                    <a:lstStyle/>
                    <a:p>
                      <a:pPr algn="ctr"/>
                      <a:r>
                        <a:rPr lang="en-US" dirty="0">
                          <a:solidFill>
                            <a:srgbClr val="000000"/>
                          </a:solidFill>
                        </a:rPr>
                        <a:t>54</a:t>
                      </a:r>
                    </a:p>
                  </a:txBody>
                  <a:tcPr/>
                </a:tc>
                <a:tc>
                  <a:txBody>
                    <a:bodyPr/>
                    <a:lstStyle/>
                    <a:p>
                      <a:pPr algn="ctr"/>
                      <a:r>
                        <a:rPr lang="en-US" dirty="0">
                          <a:solidFill>
                            <a:srgbClr val="000000"/>
                          </a:solidFill>
                        </a:rPr>
                        <a:t>66</a:t>
                      </a:r>
                    </a:p>
                  </a:txBody>
                  <a:tcPr/>
                </a:tc>
                <a:extLst>
                  <a:ext uri="{0D108BD9-81ED-4DB2-BD59-A6C34878D82A}">
                    <a16:rowId xmlns:a16="http://schemas.microsoft.com/office/drawing/2014/main" val="10001"/>
                  </a:ext>
                </a:extLst>
              </a:tr>
              <a:tr h="370840">
                <a:tc>
                  <a:txBody>
                    <a:bodyPr/>
                    <a:lstStyle/>
                    <a:p>
                      <a:pPr algn="ctr"/>
                      <a:r>
                        <a:rPr lang="en-US" dirty="0">
                          <a:solidFill>
                            <a:srgbClr val="000000"/>
                          </a:solidFill>
                        </a:rPr>
                        <a:t>21</a:t>
                      </a:r>
                    </a:p>
                  </a:txBody>
                  <a:tcPr/>
                </a:tc>
                <a:tc>
                  <a:txBody>
                    <a:bodyPr/>
                    <a:lstStyle/>
                    <a:p>
                      <a:pPr algn="ctr"/>
                      <a:r>
                        <a:rPr lang="en-US" dirty="0">
                          <a:solidFill>
                            <a:srgbClr val="000000"/>
                          </a:solidFill>
                        </a:rPr>
                        <a:t>44</a:t>
                      </a:r>
                    </a:p>
                  </a:txBody>
                  <a:tcPr/>
                </a:tc>
                <a:tc>
                  <a:txBody>
                    <a:bodyPr/>
                    <a:lstStyle/>
                    <a:p>
                      <a:pPr algn="ctr"/>
                      <a:r>
                        <a:rPr lang="en-US" dirty="0">
                          <a:solidFill>
                            <a:srgbClr val="000000"/>
                          </a:solidFill>
                        </a:rPr>
                        <a:t>55</a:t>
                      </a:r>
                    </a:p>
                  </a:txBody>
                  <a:tcPr/>
                </a:tc>
                <a:tc>
                  <a:txBody>
                    <a:bodyPr/>
                    <a:lstStyle/>
                    <a:p>
                      <a:pPr algn="ctr"/>
                      <a:r>
                        <a:rPr lang="en-US" dirty="0">
                          <a:solidFill>
                            <a:srgbClr val="000000"/>
                          </a:solidFill>
                        </a:rPr>
                        <a:t>67</a:t>
                      </a:r>
                    </a:p>
                  </a:txBody>
                  <a:tcPr/>
                </a:tc>
                <a:extLst>
                  <a:ext uri="{0D108BD9-81ED-4DB2-BD59-A6C34878D82A}">
                    <a16:rowId xmlns:a16="http://schemas.microsoft.com/office/drawing/2014/main" val="10002"/>
                  </a:ext>
                </a:extLst>
              </a:tr>
              <a:tr h="370840">
                <a:tc>
                  <a:txBody>
                    <a:bodyPr/>
                    <a:lstStyle/>
                    <a:p>
                      <a:pPr algn="ctr"/>
                      <a:r>
                        <a:rPr lang="en-US" dirty="0">
                          <a:solidFill>
                            <a:srgbClr val="000000"/>
                          </a:solidFill>
                        </a:rPr>
                        <a:t>21</a:t>
                      </a:r>
                    </a:p>
                  </a:txBody>
                  <a:tcPr/>
                </a:tc>
                <a:tc>
                  <a:txBody>
                    <a:bodyPr/>
                    <a:lstStyle/>
                    <a:p>
                      <a:pPr algn="ctr"/>
                      <a:r>
                        <a:rPr lang="en-US" dirty="0">
                          <a:solidFill>
                            <a:srgbClr val="000000"/>
                          </a:solidFill>
                        </a:rPr>
                        <a:t>45</a:t>
                      </a:r>
                    </a:p>
                  </a:txBody>
                  <a:tcPr/>
                </a:tc>
                <a:tc>
                  <a:txBody>
                    <a:bodyPr/>
                    <a:lstStyle/>
                    <a:p>
                      <a:pPr algn="ctr"/>
                      <a:r>
                        <a:rPr lang="en-US" dirty="0">
                          <a:solidFill>
                            <a:srgbClr val="000000"/>
                          </a:solidFill>
                        </a:rPr>
                        <a:t>55</a:t>
                      </a:r>
                    </a:p>
                  </a:txBody>
                  <a:tcPr/>
                </a:tc>
                <a:tc>
                  <a:txBody>
                    <a:bodyPr/>
                    <a:lstStyle/>
                    <a:p>
                      <a:pPr algn="ctr"/>
                      <a:r>
                        <a:rPr lang="en-US" dirty="0">
                          <a:solidFill>
                            <a:srgbClr val="000000"/>
                          </a:solidFill>
                        </a:rPr>
                        <a:t>69</a:t>
                      </a:r>
                    </a:p>
                  </a:txBody>
                  <a:tcPr/>
                </a:tc>
                <a:extLst>
                  <a:ext uri="{0D108BD9-81ED-4DB2-BD59-A6C34878D82A}">
                    <a16:rowId xmlns:a16="http://schemas.microsoft.com/office/drawing/2014/main" val="10003"/>
                  </a:ext>
                </a:extLst>
              </a:tr>
              <a:tr h="370840">
                <a:tc>
                  <a:txBody>
                    <a:bodyPr/>
                    <a:lstStyle/>
                    <a:p>
                      <a:pPr algn="ctr"/>
                      <a:r>
                        <a:rPr lang="en-US" dirty="0">
                          <a:solidFill>
                            <a:srgbClr val="000000"/>
                          </a:solidFill>
                        </a:rPr>
                        <a:t>27</a:t>
                      </a:r>
                    </a:p>
                  </a:txBody>
                  <a:tcPr/>
                </a:tc>
                <a:tc>
                  <a:txBody>
                    <a:bodyPr/>
                    <a:lstStyle/>
                    <a:p>
                      <a:pPr algn="ctr"/>
                      <a:r>
                        <a:rPr lang="en-US" dirty="0">
                          <a:solidFill>
                            <a:srgbClr val="000000"/>
                          </a:solidFill>
                        </a:rPr>
                        <a:t>45</a:t>
                      </a:r>
                    </a:p>
                  </a:txBody>
                  <a:tcPr/>
                </a:tc>
                <a:tc>
                  <a:txBody>
                    <a:bodyPr/>
                    <a:lstStyle/>
                    <a:p>
                      <a:pPr algn="ctr"/>
                      <a:r>
                        <a:rPr lang="en-US" dirty="0">
                          <a:solidFill>
                            <a:srgbClr val="000000"/>
                          </a:solidFill>
                        </a:rPr>
                        <a:t>56</a:t>
                      </a:r>
                    </a:p>
                  </a:txBody>
                  <a:tcPr/>
                </a:tc>
                <a:tc>
                  <a:txBody>
                    <a:bodyPr/>
                    <a:lstStyle/>
                    <a:p>
                      <a:pPr algn="ctr"/>
                      <a:r>
                        <a:rPr lang="en-US" dirty="0">
                          <a:solidFill>
                            <a:srgbClr val="000000"/>
                          </a:solidFill>
                        </a:rPr>
                        <a:t>70</a:t>
                      </a:r>
                    </a:p>
                  </a:txBody>
                  <a:tcPr/>
                </a:tc>
                <a:extLst>
                  <a:ext uri="{0D108BD9-81ED-4DB2-BD59-A6C34878D82A}">
                    <a16:rowId xmlns:a16="http://schemas.microsoft.com/office/drawing/2014/main" val="10004"/>
                  </a:ext>
                </a:extLst>
              </a:tr>
              <a:tr h="370840">
                <a:tc>
                  <a:txBody>
                    <a:bodyPr/>
                    <a:lstStyle/>
                    <a:p>
                      <a:pPr algn="ctr"/>
                      <a:r>
                        <a:rPr lang="en-US" dirty="0">
                          <a:solidFill>
                            <a:srgbClr val="000000"/>
                          </a:solidFill>
                        </a:rPr>
                        <a:t>29</a:t>
                      </a:r>
                    </a:p>
                  </a:txBody>
                  <a:tcPr/>
                </a:tc>
                <a:tc>
                  <a:txBody>
                    <a:bodyPr/>
                    <a:lstStyle/>
                    <a:p>
                      <a:pPr algn="ctr"/>
                      <a:r>
                        <a:rPr lang="en-US" dirty="0">
                          <a:solidFill>
                            <a:srgbClr val="000000"/>
                          </a:solidFill>
                        </a:rPr>
                        <a:t>46</a:t>
                      </a:r>
                    </a:p>
                  </a:txBody>
                  <a:tcPr/>
                </a:tc>
                <a:tc>
                  <a:txBody>
                    <a:bodyPr/>
                    <a:lstStyle/>
                    <a:p>
                      <a:pPr algn="ctr"/>
                      <a:r>
                        <a:rPr lang="en-US" dirty="0">
                          <a:solidFill>
                            <a:srgbClr val="000000"/>
                          </a:solidFill>
                        </a:rPr>
                        <a:t>57</a:t>
                      </a:r>
                    </a:p>
                  </a:txBody>
                  <a:tcPr/>
                </a:tc>
                <a:tc>
                  <a:txBody>
                    <a:bodyPr/>
                    <a:lstStyle/>
                    <a:p>
                      <a:pPr algn="ctr"/>
                      <a:r>
                        <a:rPr lang="en-US" dirty="0">
                          <a:solidFill>
                            <a:srgbClr val="000000"/>
                          </a:solidFill>
                        </a:rPr>
                        <a:t>71</a:t>
                      </a:r>
                    </a:p>
                  </a:txBody>
                  <a:tcPr/>
                </a:tc>
                <a:extLst>
                  <a:ext uri="{0D108BD9-81ED-4DB2-BD59-A6C34878D82A}">
                    <a16:rowId xmlns:a16="http://schemas.microsoft.com/office/drawing/2014/main" val="10005"/>
                  </a:ext>
                </a:extLst>
              </a:tr>
              <a:tr h="370840">
                <a:tc>
                  <a:txBody>
                    <a:bodyPr/>
                    <a:lstStyle/>
                    <a:p>
                      <a:pPr algn="ctr"/>
                      <a:r>
                        <a:rPr lang="en-US" dirty="0">
                          <a:solidFill>
                            <a:srgbClr val="000000"/>
                          </a:solidFill>
                        </a:rPr>
                        <a:t>31</a:t>
                      </a:r>
                    </a:p>
                  </a:txBody>
                  <a:tcPr/>
                </a:tc>
                <a:tc>
                  <a:txBody>
                    <a:bodyPr/>
                    <a:lstStyle/>
                    <a:p>
                      <a:pPr algn="ctr"/>
                      <a:r>
                        <a:rPr lang="en-US" dirty="0">
                          <a:solidFill>
                            <a:srgbClr val="000000"/>
                          </a:solidFill>
                        </a:rPr>
                        <a:t>47</a:t>
                      </a:r>
                    </a:p>
                  </a:txBody>
                  <a:tcPr/>
                </a:tc>
                <a:tc>
                  <a:txBody>
                    <a:bodyPr/>
                    <a:lstStyle/>
                    <a:p>
                      <a:pPr algn="ctr"/>
                      <a:r>
                        <a:rPr lang="en-US" dirty="0">
                          <a:solidFill>
                            <a:srgbClr val="000000"/>
                          </a:solidFill>
                        </a:rPr>
                        <a:t>58</a:t>
                      </a:r>
                    </a:p>
                  </a:txBody>
                  <a:tcPr/>
                </a:tc>
                <a:tc>
                  <a:txBody>
                    <a:bodyPr/>
                    <a:lstStyle/>
                    <a:p>
                      <a:pPr algn="ctr"/>
                      <a:r>
                        <a:rPr lang="en-US" dirty="0">
                          <a:solidFill>
                            <a:srgbClr val="000000"/>
                          </a:solidFill>
                        </a:rPr>
                        <a:t>73</a:t>
                      </a:r>
                    </a:p>
                  </a:txBody>
                  <a:tcPr/>
                </a:tc>
                <a:extLst>
                  <a:ext uri="{0D108BD9-81ED-4DB2-BD59-A6C34878D82A}">
                    <a16:rowId xmlns:a16="http://schemas.microsoft.com/office/drawing/2014/main" val="10006"/>
                  </a:ext>
                </a:extLst>
              </a:tr>
              <a:tr h="370840">
                <a:tc>
                  <a:txBody>
                    <a:bodyPr/>
                    <a:lstStyle/>
                    <a:p>
                      <a:pPr algn="ctr"/>
                      <a:r>
                        <a:rPr lang="en-US" dirty="0">
                          <a:solidFill>
                            <a:srgbClr val="000000"/>
                          </a:solidFill>
                        </a:rPr>
                        <a:t>32</a:t>
                      </a:r>
                    </a:p>
                  </a:txBody>
                  <a:tcPr/>
                </a:tc>
                <a:tc>
                  <a:txBody>
                    <a:bodyPr/>
                    <a:lstStyle/>
                    <a:p>
                      <a:pPr algn="ctr"/>
                      <a:r>
                        <a:rPr lang="en-US" dirty="0">
                          <a:solidFill>
                            <a:srgbClr val="000000"/>
                          </a:solidFill>
                        </a:rPr>
                        <a:t>48</a:t>
                      </a:r>
                    </a:p>
                  </a:txBody>
                  <a:tcPr/>
                </a:tc>
                <a:tc>
                  <a:txBody>
                    <a:bodyPr/>
                    <a:lstStyle/>
                    <a:p>
                      <a:pPr algn="ctr"/>
                      <a:r>
                        <a:rPr lang="en-US" dirty="0">
                          <a:solidFill>
                            <a:srgbClr val="000000"/>
                          </a:solidFill>
                        </a:rPr>
                        <a:t>61</a:t>
                      </a:r>
                    </a:p>
                  </a:txBody>
                  <a:tcPr/>
                </a:tc>
                <a:tc>
                  <a:txBody>
                    <a:bodyPr/>
                    <a:lstStyle/>
                    <a:p>
                      <a:pPr algn="ctr"/>
                      <a:r>
                        <a:rPr lang="en-US" dirty="0">
                          <a:solidFill>
                            <a:srgbClr val="000000"/>
                          </a:solidFill>
                        </a:rPr>
                        <a:t>77</a:t>
                      </a:r>
                    </a:p>
                  </a:txBody>
                  <a:tcPr/>
                </a:tc>
                <a:extLst>
                  <a:ext uri="{0D108BD9-81ED-4DB2-BD59-A6C34878D82A}">
                    <a16:rowId xmlns:a16="http://schemas.microsoft.com/office/drawing/2014/main" val="10007"/>
                  </a:ext>
                </a:extLst>
              </a:tr>
              <a:tr h="370840">
                <a:tc>
                  <a:txBody>
                    <a:bodyPr/>
                    <a:lstStyle/>
                    <a:p>
                      <a:pPr algn="ctr"/>
                      <a:r>
                        <a:rPr lang="en-US" dirty="0">
                          <a:solidFill>
                            <a:srgbClr val="000000"/>
                          </a:solidFill>
                        </a:rPr>
                        <a:t>33</a:t>
                      </a:r>
                    </a:p>
                  </a:txBody>
                  <a:tcPr/>
                </a:tc>
                <a:tc>
                  <a:txBody>
                    <a:bodyPr/>
                    <a:lstStyle/>
                    <a:p>
                      <a:pPr algn="ctr"/>
                      <a:r>
                        <a:rPr lang="en-US" dirty="0">
                          <a:solidFill>
                            <a:srgbClr val="000000"/>
                          </a:solidFill>
                        </a:rPr>
                        <a:t>49</a:t>
                      </a:r>
                    </a:p>
                  </a:txBody>
                  <a:tcPr/>
                </a:tc>
                <a:tc>
                  <a:txBody>
                    <a:bodyPr/>
                    <a:lstStyle/>
                    <a:p>
                      <a:pPr algn="ctr"/>
                      <a:r>
                        <a:rPr lang="en-US" dirty="0">
                          <a:solidFill>
                            <a:srgbClr val="000000"/>
                          </a:solidFill>
                        </a:rPr>
                        <a:t>62</a:t>
                      </a:r>
                    </a:p>
                  </a:txBody>
                  <a:tcPr/>
                </a:tc>
                <a:tc>
                  <a:txBody>
                    <a:bodyPr/>
                    <a:lstStyle/>
                    <a:p>
                      <a:pPr algn="ctr"/>
                      <a:r>
                        <a:rPr lang="en-US" dirty="0">
                          <a:solidFill>
                            <a:srgbClr val="000000"/>
                          </a:solidFill>
                        </a:rPr>
                        <a:t>80</a:t>
                      </a:r>
                    </a:p>
                  </a:txBody>
                  <a:tcPr/>
                </a:tc>
                <a:extLst>
                  <a:ext uri="{0D108BD9-81ED-4DB2-BD59-A6C34878D82A}">
                    <a16:rowId xmlns:a16="http://schemas.microsoft.com/office/drawing/2014/main" val="10008"/>
                  </a:ext>
                </a:extLst>
              </a:tr>
              <a:tr h="370840">
                <a:tc>
                  <a:txBody>
                    <a:bodyPr/>
                    <a:lstStyle/>
                    <a:p>
                      <a:pPr algn="ctr"/>
                      <a:r>
                        <a:rPr lang="en-US" dirty="0">
                          <a:solidFill>
                            <a:srgbClr val="000000"/>
                          </a:solidFill>
                        </a:rPr>
                        <a:t>34</a:t>
                      </a:r>
                    </a:p>
                  </a:txBody>
                  <a:tcPr/>
                </a:tc>
                <a:tc>
                  <a:txBody>
                    <a:bodyPr/>
                    <a:lstStyle/>
                    <a:p>
                      <a:pPr algn="ctr"/>
                      <a:r>
                        <a:rPr lang="en-US" dirty="0">
                          <a:solidFill>
                            <a:srgbClr val="000000"/>
                          </a:solidFill>
                        </a:rPr>
                        <a:t>52</a:t>
                      </a:r>
                    </a:p>
                  </a:txBody>
                  <a:tcPr/>
                </a:tc>
                <a:tc>
                  <a:txBody>
                    <a:bodyPr/>
                    <a:lstStyle/>
                    <a:p>
                      <a:pPr algn="ctr"/>
                      <a:r>
                        <a:rPr lang="en-US" dirty="0">
                          <a:solidFill>
                            <a:srgbClr val="000000"/>
                          </a:solidFill>
                        </a:rPr>
                        <a:t>63</a:t>
                      </a:r>
                    </a:p>
                  </a:txBody>
                  <a:tcPr/>
                </a:tc>
                <a:tc>
                  <a:txBody>
                    <a:bodyPr/>
                    <a:lstStyle/>
                    <a:p>
                      <a:pPr algn="ctr"/>
                      <a:r>
                        <a:rPr lang="en-US" dirty="0">
                          <a:solidFill>
                            <a:srgbClr val="000000"/>
                          </a:solidFill>
                        </a:rPr>
                        <a:t>81</a:t>
                      </a:r>
                    </a:p>
                  </a:txBody>
                  <a:tcPr/>
                </a:tc>
                <a:extLst>
                  <a:ext uri="{0D108BD9-81ED-4DB2-BD59-A6C34878D82A}">
                    <a16:rowId xmlns:a16="http://schemas.microsoft.com/office/drawing/2014/main" val="10009"/>
                  </a:ext>
                </a:extLst>
              </a:tr>
              <a:tr h="370840">
                <a:tc>
                  <a:txBody>
                    <a:bodyPr/>
                    <a:lstStyle/>
                    <a:p>
                      <a:pPr algn="ctr"/>
                      <a:r>
                        <a:rPr lang="en-US" dirty="0">
                          <a:solidFill>
                            <a:srgbClr val="000000"/>
                          </a:solidFill>
                        </a:rPr>
                        <a:t>41</a:t>
                      </a:r>
                    </a:p>
                  </a:txBody>
                  <a:tcPr/>
                </a:tc>
                <a:tc>
                  <a:txBody>
                    <a:bodyPr/>
                    <a:lstStyle/>
                    <a:p>
                      <a:pPr algn="ctr"/>
                      <a:r>
                        <a:rPr lang="en-US" dirty="0">
                          <a:solidFill>
                            <a:srgbClr val="000000"/>
                          </a:solidFill>
                        </a:rPr>
                        <a:t>54</a:t>
                      </a:r>
                    </a:p>
                  </a:txBody>
                  <a:tcPr/>
                </a:tc>
                <a:tc>
                  <a:txBody>
                    <a:bodyPr/>
                    <a:lstStyle/>
                    <a:p>
                      <a:pPr algn="ctr"/>
                      <a:r>
                        <a:rPr lang="en-US" dirty="0">
                          <a:solidFill>
                            <a:srgbClr val="000000"/>
                          </a:solidFill>
                        </a:rPr>
                        <a:t>64</a:t>
                      </a:r>
                    </a:p>
                  </a:txBody>
                  <a:tcPr/>
                </a:tc>
                <a:tc>
                  <a:txBody>
                    <a:bodyPr/>
                    <a:lstStyle/>
                    <a:p>
                      <a:pPr algn="ctr"/>
                      <a:r>
                        <a:rPr lang="en-US" dirty="0">
                          <a:solidFill>
                            <a:srgbClr val="000000"/>
                          </a:solidFill>
                        </a:rPr>
                        <a:t>82</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4.3.2: Determining Percentiles of Screening Test Scores (cont.)</a:t>
            </a:r>
          </a:p>
        </p:txBody>
      </p:sp>
      <p:sp>
        <p:nvSpPr>
          <p:cNvPr id="3" name="Content Placeholder 2"/>
          <p:cNvSpPr>
            <a:spLocks noGrp="1"/>
          </p:cNvSpPr>
          <p:nvPr>
            <p:ph idx="1"/>
          </p:nvPr>
        </p:nvSpPr>
        <p:spPr/>
        <p:txBody>
          <a:bodyPr/>
          <a:lstStyle/>
          <a:p>
            <a:r>
              <a:rPr lang="en-US" b="1" dirty="0"/>
              <a:t>Solution</a:t>
            </a:r>
          </a:p>
          <a:p>
            <a:r>
              <a:rPr lang="en-US" dirty="0"/>
              <a:t>In order to calculate the percentiles, the data must be placed in an ordered array (Ordered Test Scores). To compute the 10</a:t>
            </a:r>
            <a:r>
              <a:rPr lang="en-US" baseline="30000" dirty="0"/>
              <a:t>th</a:t>
            </a:r>
            <a:r>
              <a:rPr lang="en-US" dirty="0"/>
              <a:t> percentile, its position in the ordered array must be determined. The number of observations is </a:t>
            </a:r>
            <a:r>
              <a:rPr lang="en-US" i="1" dirty="0"/>
              <a:t>n</a:t>
            </a:r>
            <a:r>
              <a:rPr lang="en-US" dirty="0"/>
              <a:t> = 40. The percentile is </a:t>
            </a:r>
            <a:r>
              <a:rPr lang="en-US" i="1" dirty="0"/>
              <a:t>P</a:t>
            </a:r>
            <a:r>
              <a:rPr lang="en-US" dirty="0"/>
              <a:t> = 10. The location of the percentile is found by</a:t>
            </a:r>
            <a:endParaRPr lang="en-US" b="1" dirty="0"/>
          </a:p>
        </p:txBody>
      </p:sp>
      <p:graphicFrame>
        <p:nvGraphicFramePr>
          <p:cNvPr id="59394" name="Object 2"/>
          <p:cNvGraphicFramePr>
            <a:graphicFrameLocks noChangeAspect="1"/>
          </p:cNvGraphicFramePr>
          <p:nvPr/>
        </p:nvGraphicFramePr>
        <p:xfrm>
          <a:off x="2927350" y="4648200"/>
          <a:ext cx="2578100" cy="927100"/>
        </p:xfrm>
        <a:graphic>
          <a:graphicData uri="http://schemas.openxmlformats.org/presentationml/2006/ole">
            <mc:AlternateContent xmlns:mc="http://schemas.openxmlformats.org/markup-compatibility/2006">
              <mc:Choice xmlns:v="urn:schemas-microsoft-com:vml" Requires="v">
                <p:oleObj name="Equation" r:id="rId2" imgW="2577960" imgH="927000" progId="Equation.DSMT4">
                  <p:embed/>
                </p:oleObj>
              </mc:Choice>
              <mc:Fallback>
                <p:oleObj name="Equation" r:id="rId2" imgW="257796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4648200"/>
                        <a:ext cx="2578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4.3.2: Determining Percentiles of Screening Test Scores (cont.)</a:t>
            </a:r>
          </a:p>
        </p:txBody>
      </p:sp>
      <p:sp>
        <p:nvSpPr>
          <p:cNvPr id="3" name="Content Placeholder 2"/>
          <p:cNvSpPr>
            <a:spLocks noGrp="1"/>
          </p:cNvSpPr>
          <p:nvPr>
            <p:ph idx="1"/>
          </p:nvPr>
        </p:nvSpPr>
        <p:spPr/>
        <p:txBody>
          <a:bodyPr/>
          <a:lstStyle/>
          <a:p>
            <a:r>
              <a:rPr lang="en-US" dirty="0"/>
              <a:t>Since    is an integer, the 4</a:t>
            </a:r>
            <a:r>
              <a:rPr lang="en-US" baseline="30000" dirty="0"/>
              <a:t>th</a:t>
            </a:r>
            <a:r>
              <a:rPr lang="en-US" dirty="0"/>
              <a:t> and 5</a:t>
            </a:r>
            <a:r>
              <a:rPr lang="en-US" baseline="30000" dirty="0"/>
              <a:t>th</a:t>
            </a:r>
            <a:r>
              <a:rPr lang="en-US" dirty="0"/>
              <a:t> observations in the array must be averaged. Since the fourth data value is 27 and the fifth data value is 29, then the 10</a:t>
            </a:r>
            <a:r>
              <a:rPr lang="en-US" baseline="30000" dirty="0"/>
              <a:t>th</a:t>
            </a:r>
            <a:r>
              <a:rPr lang="en-US" dirty="0"/>
              <a:t> percentile is determined as follows.</a:t>
            </a:r>
          </a:p>
          <a:p>
            <a:endParaRPr lang="en-US" dirty="0"/>
          </a:p>
          <a:p>
            <a:endParaRPr lang="en-US" dirty="0"/>
          </a:p>
          <a:p>
            <a:r>
              <a:rPr lang="en-US" dirty="0"/>
              <a:t>To determine the 88</a:t>
            </a:r>
            <a:r>
              <a:rPr lang="en-US" baseline="30000" dirty="0"/>
              <a:t>th</a:t>
            </a:r>
            <a:r>
              <a:rPr lang="en-US" dirty="0"/>
              <a:t> percentile, first determine its location in the ordered array.</a:t>
            </a:r>
          </a:p>
        </p:txBody>
      </p:sp>
      <p:graphicFrame>
        <p:nvGraphicFramePr>
          <p:cNvPr id="60418" name="Object 2"/>
          <p:cNvGraphicFramePr>
            <a:graphicFrameLocks noChangeAspect="1"/>
          </p:cNvGraphicFramePr>
          <p:nvPr/>
        </p:nvGraphicFramePr>
        <p:xfrm>
          <a:off x="1346433" y="1414244"/>
          <a:ext cx="190500" cy="304800"/>
        </p:xfrm>
        <a:graphic>
          <a:graphicData uri="http://schemas.openxmlformats.org/presentationml/2006/ole">
            <mc:AlternateContent xmlns:mc="http://schemas.openxmlformats.org/markup-compatibility/2006">
              <mc:Choice xmlns:v="urn:schemas-microsoft-com:vml" Requires="v">
                <p:oleObj name="Equation" r:id="rId2" imgW="190440" imgH="304560" progId="Equation.DSMT4">
                  <p:embed/>
                </p:oleObj>
              </mc:Choice>
              <mc:Fallback>
                <p:oleObj name="Equation" r:id="rId2" imgW="190440" imgH="304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433" y="1414244"/>
                        <a:ext cx="19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1" name="Object 5"/>
          <p:cNvGraphicFramePr>
            <a:graphicFrameLocks noChangeAspect="1"/>
          </p:cNvGraphicFramePr>
          <p:nvPr/>
        </p:nvGraphicFramePr>
        <p:xfrm>
          <a:off x="3200400" y="5062756"/>
          <a:ext cx="2933700" cy="927100"/>
        </p:xfrm>
        <a:graphic>
          <a:graphicData uri="http://schemas.openxmlformats.org/presentationml/2006/ole">
            <mc:AlternateContent xmlns:mc="http://schemas.openxmlformats.org/markup-compatibility/2006">
              <mc:Choice xmlns:v="urn:schemas-microsoft-com:vml" Requires="v">
                <p:oleObj name="Equation" r:id="rId4" imgW="2933640" imgH="927000" progId="Equation.DSMT4">
                  <p:embed/>
                </p:oleObj>
              </mc:Choice>
              <mc:Fallback>
                <p:oleObj name="Equation" r:id="rId4" imgW="2933640" imgH="927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062756"/>
                        <a:ext cx="2933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2" name="Object 6"/>
          <p:cNvGraphicFramePr>
            <a:graphicFrameLocks noChangeAspect="1"/>
          </p:cNvGraphicFramePr>
          <p:nvPr/>
        </p:nvGraphicFramePr>
        <p:xfrm>
          <a:off x="2430477" y="3386356"/>
          <a:ext cx="2044700" cy="444500"/>
        </p:xfrm>
        <a:graphic>
          <a:graphicData uri="http://schemas.openxmlformats.org/presentationml/2006/ole">
            <mc:AlternateContent xmlns:mc="http://schemas.openxmlformats.org/markup-compatibility/2006">
              <mc:Choice xmlns:v="urn:schemas-microsoft-com:vml" Requires="v">
                <p:oleObj name="Equation" r:id="rId6" imgW="2044440" imgH="444240" progId="Equation.DSMT4">
                  <p:embed/>
                </p:oleObj>
              </mc:Choice>
              <mc:Fallback>
                <p:oleObj name="Equation" r:id="rId6" imgW="2044440" imgH="444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477" y="3386356"/>
                        <a:ext cx="2044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3" name="Object 7"/>
          <p:cNvGraphicFramePr>
            <a:graphicFrameLocks noChangeAspect="1"/>
          </p:cNvGraphicFramePr>
          <p:nvPr/>
        </p:nvGraphicFramePr>
        <p:xfrm>
          <a:off x="4499645" y="3200400"/>
          <a:ext cx="1371600" cy="838200"/>
        </p:xfrm>
        <a:graphic>
          <a:graphicData uri="http://schemas.openxmlformats.org/presentationml/2006/ole">
            <mc:AlternateContent xmlns:mc="http://schemas.openxmlformats.org/markup-compatibility/2006">
              <mc:Choice xmlns:v="urn:schemas-microsoft-com:vml" Requires="v">
                <p:oleObj name="Equation" r:id="rId8" imgW="1371600" imgH="838080" progId="Equation.DSMT4">
                  <p:embed/>
                </p:oleObj>
              </mc:Choice>
              <mc:Fallback>
                <p:oleObj name="Equation" r:id="rId8" imgW="137160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645" y="3200400"/>
                        <a:ext cx="137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4" name="Object 8"/>
          <p:cNvGraphicFramePr>
            <a:graphicFrameLocks noChangeAspect="1"/>
          </p:cNvGraphicFramePr>
          <p:nvPr/>
        </p:nvGraphicFramePr>
        <p:xfrm>
          <a:off x="5905500" y="3480033"/>
          <a:ext cx="647700" cy="292100"/>
        </p:xfrm>
        <a:graphic>
          <a:graphicData uri="http://schemas.openxmlformats.org/presentationml/2006/ole">
            <mc:AlternateContent xmlns:mc="http://schemas.openxmlformats.org/markup-compatibility/2006">
              <mc:Choice xmlns:v="urn:schemas-microsoft-com:vml" Requires="v">
                <p:oleObj name="Equation" r:id="rId10" imgW="647640" imgH="291960" progId="Equation.DSMT4">
                  <p:embed/>
                </p:oleObj>
              </mc:Choice>
              <mc:Fallback>
                <p:oleObj name="Equation" r:id="rId10" imgW="647640" imgH="2919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05500" y="3480033"/>
                        <a:ext cx="647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4.3.2: Determining Percentiles of Screening Test Scores (cont.)</a:t>
            </a:r>
          </a:p>
        </p:txBody>
      </p:sp>
      <p:sp>
        <p:nvSpPr>
          <p:cNvPr id="3" name="Content Placeholder 2"/>
          <p:cNvSpPr>
            <a:spLocks noGrp="1"/>
          </p:cNvSpPr>
          <p:nvPr>
            <p:ph idx="1"/>
          </p:nvPr>
        </p:nvSpPr>
        <p:spPr/>
        <p:txBody>
          <a:bodyPr/>
          <a:lstStyle/>
          <a:p>
            <a:r>
              <a:rPr lang="en-US" dirty="0"/>
              <a:t>Since the location is not an integer, its value is rounded up to 36. The 36</a:t>
            </a:r>
            <a:r>
              <a:rPr lang="en-US" baseline="30000" dirty="0"/>
              <a:t>th</a:t>
            </a:r>
            <a:r>
              <a:rPr lang="en-US" dirty="0"/>
              <a:t> observation in the ordered array will correspond to the 88</a:t>
            </a:r>
            <a:r>
              <a:rPr lang="en-US" baseline="30000" dirty="0"/>
              <a:t>th</a:t>
            </a:r>
            <a:r>
              <a:rPr lang="en-US" dirty="0"/>
              <a:t> percentile. The 36</a:t>
            </a:r>
            <a:r>
              <a:rPr lang="en-US" baseline="30000" dirty="0"/>
              <a:t>th</a:t>
            </a:r>
            <a:r>
              <a:rPr lang="en-US" dirty="0"/>
              <a:t> value in the table of ordered scores is 73, so 73 is the 88</a:t>
            </a:r>
            <a:r>
              <a:rPr lang="en-US" baseline="30000" dirty="0"/>
              <a:t>th </a:t>
            </a:r>
            <a:r>
              <a:rPr lang="en-US" dirty="0"/>
              <a:t>percentile.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p:sp>
        <p:nvSpPr>
          <p:cNvPr id="3" name="Content Placeholder 2"/>
          <p:cNvSpPr>
            <a:spLocks noGrp="1"/>
          </p:cNvSpPr>
          <p:nvPr>
            <p:ph idx="1"/>
          </p:nvPr>
        </p:nvSpPr>
        <p:spPr/>
        <p:txBody>
          <a:bodyPr>
            <a:normAutofit/>
          </a:bodyPr>
          <a:lstStyle/>
          <a:p>
            <a:r>
              <a:rPr lang="en-US" dirty="0"/>
              <a:t>A slightly different problem connected with percentiles involves taking a raw score and determining its corresponding percentile. Raw scores are usually not very meaningful. If someone scores a 50 on the screening test in the previous example, is that substantially less or about the same as someone who scored a 67 on the same test? To compare these two scores find the percentile of each.</a:t>
            </a:r>
          </a:p>
        </p:txBody>
      </p:sp>
    </p:spTree>
    <p:extLst>
      <p:ext uri="{BB962C8B-B14F-4D97-AF65-F5344CB8AC3E}">
        <p14:creationId xmlns:p14="http://schemas.microsoft.com/office/powerpoint/2010/main" val="416227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Relative Position, Box Plots, and Outliers</a:t>
            </a:r>
          </a:p>
        </p:txBody>
      </p:sp>
      <p:sp>
        <p:nvSpPr>
          <p:cNvPr id="3" name="Content Placeholder 2"/>
          <p:cNvSpPr>
            <a:spLocks noGrp="1"/>
          </p:cNvSpPr>
          <p:nvPr>
            <p:ph idx="1"/>
          </p:nvPr>
        </p:nvSpPr>
        <p:spPr/>
        <p:txBody>
          <a:bodyPr>
            <a:normAutofit lnSpcReduction="10000"/>
          </a:bodyPr>
          <a:lstStyle/>
          <a:p>
            <a:r>
              <a:rPr lang="en-US" dirty="0"/>
              <a:t>Suppose you want to know where an observation stands in relation to other values in a data set. For example, on many standardized tests such as the SAT, GMAT, and ACT, the test scores themselves are rather meaningless unless they are associated with some measure that tells you how well you did relative to others taking the same test. There are two principal methods of communicating relative position: </a:t>
            </a:r>
            <a:r>
              <a:rPr lang="en-US" b="1" dirty="0"/>
              <a:t>percentiles</a:t>
            </a:r>
            <a:r>
              <a:rPr lang="en-US" dirty="0"/>
              <a:t> and </a:t>
            </a:r>
            <a:r>
              <a:rPr lang="en-US" b="1" dirty="0"/>
              <a:t>z-scores</a:t>
            </a:r>
            <a:r>
              <a:rPr lang="en-US" dirty="0"/>
              <a:t>. Both of these methods are data transformations which change the scale of the data in some way.</a:t>
            </a:r>
          </a:p>
          <a:p>
            <a:endParaRPr lang="en-US" dirty="0"/>
          </a:p>
        </p:txBody>
      </p:sp>
    </p:spTree>
    <p:extLst>
      <p:ext uri="{BB962C8B-B14F-4D97-AF65-F5344CB8AC3E}">
        <p14:creationId xmlns:p14="http://schemas.microsoft.com/office/powerpoint/2010/main" val="350385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Percentile</a:t>
            </a:r>
          </a:p>
        </p:txBody>
      </p:sp>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280160"/>
                <a:ext cx="8229600" cy="2290114"/>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percentile</a:t>
                </a:r>
                <a:r>
                  <a:rPr lang="en-US" dirty="0">
                    <a:solidFill>
                      <a:srgbClr val="000000"/>
                    </a:solidFill>
                  </a:rPr>
                  <a:t> of some data value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is given by</a:t>
                </a:r>
              </a:p>
              <a:p>
                <a14:m>
                  <m:oMath xmlns:m="http://schemas.openxmlformats.org/officeDocument/2006/math">
                    <m:r>
                      <m:rPr>
                        <m:nor/>
                      </m:rPr>
                      <a:rPr lang="en-US" b="0" i="0" smtClean="0">
                        <a:solidFill>
                          <a:srgbClr val="000000"/>
                        </a:solidFill>
                        <a:latin typeface="Cambria Math" panose="02040503050406030204" pitchFamily="18" charset="0"/>
                      </a:rPr>
                      <m:t>percentile</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of</m:t>
                    </m:r>
                    <m:r>
                      <m:rPr>
                        <m:nor/>
                      </m:rPr>
                      <a:rPr lang="en-US" b="0" i="0"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𝑥</m:t>
                    </m:r>
                    <m:r>
                      <a:rPr lang="en-US" b="0" i="1" smtClean="0">
                        <a:solidFill>
                          <a:srgbClr val="000000"/>
                        </a:solidFill>
                        <a:latin typeface="Cambria Math" panose="02040503050406030204" pitchFamily="18" charset="0"/>
                      </a:rPr>
                      <m:t>= </m:t>
                    </m:r>
                    <m:f>
                      <m:fPr>
                        <m:ctrlPr>
                          <a:rPr lang="en-US" b="0" i="1" smtClean="0">
                            <a:solidFill>
                              <a:srgbClr val="000000"/>
                            </a:solidFill>
                            <a:latin typeface="Cambria Math" panose="02040503050406030204" pitchFamily="18" charset="0"/>
                          </a:rPr>
                        </m:ctrlPr>
                      </m:fPr>
                      <m:num>
                        <m:eqArr>
                          <m:eqArrPr>
                            <m:ctrlPr>
                              <a:rPr lang="en-US" b="0" i="1" smtClean="0">
                                <a:solidFill>
                                  <a:srgbClr val="000000"/>
                                </a:solidFill>
                                <a:latin typeface="Cambria Math" panose="02040503050406030204" pitchFamily="18" charset="0"/>
                              </a:rPr>
                            </m:ctrlPr>
                          </m:eqArrPr>
                          <m:e>
                            <m:r>
                              <m:rPr>
                                <m:nor/>
                              </m:rPr>
                              <a:rPr lang="en-US" b="0" i="0" smtClean="0">
                                <a:solidFill>
                                  <a:srgbClr val="000000"/>
                                </a:solidFill>
                                <a:latin typeface="Cambria Math" panose="02040503050406030204" pitchFamily="18" charset="0"/>
                              </a:rPr>
                              <m:t>number</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of</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data</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values</m:t>
                            </m:r>
                            <m:r>
                              <m:rPr>
                                <m:nor/>
                              </m:rPr>
                              <a:rPr lang="en-US" b="0" i="0" smtClean="0">
                                <a:solidFill>
                                  <a:srgbClr val="000000"/>
                                </a:solidFill>
                                <a:latin typeface="Cambria Math" panose="02040503050406030204" pitchFamily="18" charset="0"/>
                              </a:rPr>
                              <m:t> </m:t>
                            </m:r>
                          </m:e>
                          <m:e>
                            <m:r>
                              <m:rPr>
                                <m:nor/>
                              </m:rPr>
                              <a:rPr lang="en-US" b="0" i="0" smtClean="0">
                                <a:solidFill>
                                  <a:srgbClr val="000000"/>
                                </a:solidFill>
                                <a:latin typeface="Cambria Math" panose="02040503050406030204" pitchFamily="18" charset="0"/>
                              </a:rPr>
                              <m:t>less</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than</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or</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equal</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to</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𝑥</m:t>
                            </m:r>
                          </m:e>
                        </m:eqArr>
                      </m:num>
                      <m:den>
                        <m:r>
                          <m:rPr>
                            <m:nor/>
                          </m:rPr>
                          <a:rPr lang="en-US" b="0" i="0" smtClean="0">
                            <a:solidFill>
                              <a:srgbClr val="000000"/>
                            </a:solidFill>
                            <a:latin typeface="Cambria Math" panose="02040503050406030204" pitchFamily="18" charset="0"/>
                          </a:rPr>
                          <m:t>total</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number</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of</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data</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values</m:t>
                        </m:r>
                      </m:den>
                    </m:f>
                    <m:r>
                      <a:rPr lang="en-US" b="0" i="1" smtClean="0">
                        <a:solidFill>
                          <a:srgbClr val="000000"/>
                        </a:solidFill>
                        <a:latin typeface="Cambria Math" panose="02040503050406030204" pitchFamily="18" charset="0"/>
                        <a:ea typeface="Cambria Math" panose="02040503050406030204" pitchFamily="18" charset="0"/>
                      </a:rPr>
                      <m:t>∙100</m:t>
                    </m:r>
                  </m:oMath>
                </a14:m>
                <a:r>
                  <a:rPr lang="en-US" dirty="0">
                    <a:solidFill>
                      <a:srgbClr val="000000"/>
                    </a:solidFill>
                  </a:rPr>
                  <a:t>.</a:t>
                </a:r>
              </a:p>
              <a:p>
                <a:endParaRPr lang="en-US" dirty="0">
                  <a:solidFill>
                    <a:srgbClr val="000000"/>
                  </a:solidFill>
                </a:endParaRP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2290114"/>
              </a:xfrm>
              <a:blipFill>
                <a:blip r:embed="rId2"/>
                <a:stretch>
                  <a:fillRect l="-1328" t="-1837"/>
                </a:stretch>
              </a:blipFill>
              <a:ln w="28575">
                <a:solidFill>
                  <a:srgbClr val="000000"/>
                </a:solidFill>
              </a:ln>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Note that when finding the percentile of a specific value, if there are multiple occurrences of that value in the data, they all need to be counted in the numerator in order to calculate the percentile. To determine the percentile for a score of 50, the number of data values less than or equal to 50 must be counted. Since there are 18 data values less than or equal to 50, the resulting percentile would be</a:t>
                </a:r>
              </a:p>
              <a:p>
                <a:r>
                  <a:rPr lang="en-US" dirty="0"/>
                  <a:t>percentile of a score of </a:t>
                </a:r>
                <a14:m>
                  <m:oMath xmlns:m="http://schemas.openxmlformats.org/officeDocument/2006/math">
                    <m:r>
                      <a:rPr lang="en-US" b="0" i="1" smtClean="0">
                        <a:latin typeface="Cambria Math" panose="02040503050406030204" pitchFamily="18" charset="0"/>
                      </a:rPr>
                      <m:t>50=</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num>
                      <m:den>
                        <m:r>
                          <a:rPr lang="en-US" b="0" i="1" smtClean="0">
                            <a:latin typeface="Cambria Math" panose="02040503050406030204" pitchFamily="18" charset="0"/>
                          </a:rPr>
                          <m:t>40</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100=45.</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593"/>
                </a:stretch>
              </a:blipFill>
            </p:spPr>
            <p:txBody>
              <a:bodyPr/>
              <a:lstStyle/>
              <a:p>
                <a:r>
                  <a:rPr lang="en-IN">
                    <a:noFill/>
                  </a:rPr>
                  <a:t> </a:t>
                </a:r>
              </a:p>
            </p:txBody>
          </p:sp>
        </mc:Fallback>
      </mc:AlternateContent>
    </p:spTree>
    <p:extLst>
      <p:ext uri="{BB962C8B-B14F-4D97-AF65-F5344CB8AC3E}">
        <p14:creationId xmlns:p14="http://schemas.microsoft.com/office/powerpoint/2010/main" val="192004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Hence a score of 50 on the screening test corresponds to the 45</a:t>
                </a:r>
                <a:r>
                  <a:rPr lang="en-US" baseline="30000" dirty="0"/>
                  <a:t>th</a:t>
                </a:r>
                <a:r>
                  <a:rPr lang="en-US" dirty="0"/>
                  <a:t> percentile. Thus, approximately 45 percent of the scores are less than or equal to 50. Next, compute the percentile for a score of 67.</a:t>
                </a:r>
              </a:p>
              <a:p>
                <a:r>
                  <a:rPr lang="en-US" dirty="0"/>
                  <a:t>	percentile of a score of </a:t>
                </a:r>
                <a14:m>
                  <m:oMath xmlns:m="http://schemas.openxmlformats.org/officeDocument/2006/math">
                    <m:r>
                      <a:rPr lang="en-US" b="0" i="1" smtClean="0">
                        <a:latin typeface="Cambria Math" panose="02040503050406030204" pitchFamily="18" charset="0"/>
                      </a:rPr>
                      <m:t>67=</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40</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100=80</m:t>
                    </m:r>
                  </m:oMath>
                </a14:m>
                <a:endParaRPr lang="en-US" dirty="0"/>
              </a:p>
              <a:p>
                <a:r>
                  <a:rPr lang="en-US" dirty="0"/>
                  <a:t>A score of 67 on the screening test corresponds to the 80th percentile. The score was better than or equal to 80 percent of all other scores on the test. By computing percentiles, we have changed the data’s scaling.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3338487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p:sp>
        <p:nvSpPr>
          <p:cNvPr id="3" name="Content Placeholder 2"/>
          <p:cNvSpPr>
            <a:spLocks noGrp="1"/>
          </p:cNvSpPr>
          <p:nvPr>
            <p:ph idx="1"/>
          </p:nvPr>
        </p:nvSpPr>
        <p:spPr/>
        <p:txBody>
          <a:bodyPr>
            <a:normAutofit/>
          </a:bodyPr>
          <a:lstStyle/>
          <a:p>
            <a:r>
              <a:rPr lang="en-US" dirty="0"/>
              <a:t>We see the data from a new perspective. Using percentiles, it is clear that a score of 67 is significantly better than a score of 50. The 17 point difference in raw score is translated into a 35 percent differential on the percentile scale.</a:t>
            </a:r>
          </a:p>
        </p:txBody>
      </p:sp>
    </p:spTree>
    <p:extLst>
      <p:ext uri="{BB962C8B-B14F-4D97-AF65-F5344CB8AC3E}">
        <p14:creationId xmlns:p14="http://schemas.microsoft.com/office/powerpoint/2010/main" val="4180258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Quartiles</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The </a:t>
            </a:r>
            <a:r>
              <a:rPr lang="en-US" dirty="0">
                <a:solidFill>
                  <a:srgbClr val="0000FF"/>
                </a:solidFill>
              </a:rPr>
              <a:t>25</a:t>
            </a:r>
            <a:r>
              <a:rPr lang="en-US" baseline="30000" dirty="0">
                <a:solidFill>
                  <a:srgbClr val="0000FF"/>
                </a:solidFill>
              </a:rPr>
              <a:t>th</a:t>
            </a:r>
            <a:r>
              <a:rPr lang="en-US" dirty="0">
                <a:solidFill>
                  <a:srgbClr val="000000"/>
                </a:solidFill>
              </a:rPr>
              <a:t>, </a:t>
            </a:r>
            <a:r>
              <a:rPr lang="en-US" dirty="0">
                <a:solidFill>
                  <a:srgbClr val="0000FF"/>
                </a:solidFill>
              </a:rPr>
              <a:t>50</a:t>
            </a:r>
            <a:r>
              <a:rPr lang="en-US" baseline="30000" dirty="0">
                <a:solidFill>
                  <a:srgbClr val="0000FF"/>
                </a:solidFill>
              </a:rPr>
              <a:t>th</a:t>
            </a:r>
            <a:r>
              <a:rPr lang="en-US" dirty="0">
                <a:solidFill>
                  <a:srgbClr val="000000"/>
                </a:solidFill>
              </a:rPr>
              <a:t>, and </a:t>
            </a:r>
            <a:r>
              <a:rPr lang="en-US" dirty="0">
                <a:solidFill>
                  <a:srgbClr val="0000FF"/>
                </a:solidFill>
              </a:rPr>
              <a:t>75</a:t>
            </a:r>
            <a:r>
              <a:rPr lang="en-US" baseline="30000" dirty="0">
                <a:solidFill>
                  <a:srgbClr val="0000FF"/>
                </a:solidFill>
              </a:rPr>
              <a:t>th</a:t>
            </a:r>
            <a:r>
              <a:rPr lang="en-US" dirty="0">
                <a:solidFill>
                  <a:srgbClr val="000000"/>
                </a:solidFill>
              </a:rPr>
              <a:t> percentiles are known as </a:t>
            </a:r>
            <a:r>
              <a:rPr lang="en-US" b="1" dirty="0">
                <a:solidFill>
                  <a:srgbClr val="C00000"/>
                </a:solidFill>
              </a:rPr>
              <a:t>quartiles</a:t>
            </a:r>
            <a:r>
              <a:rPr lang="en-US" dirty="0">
                <a:solidFill>
                  <a:srgbClr val="000000"/>
                </a:solidFill>
              </a:rPr>
              <a:t> and are denoted as </a:t>
            </a:r>
            <a:r>
              <a:rPr lang="en-US" i="1" dirty="0">
                <a:solidFill>
                  <a:srgbClr val="0000FF"/>
                </a:solidFill>
              </a:rPr>
              <a:t>Q</a:t>
            </a:r>
            <a:r>
              <a:rPr lang="en-US" baseline="-25000" dirty="0">
                <a:solidFill>
                  <a:srgbClr val="0000FF"/>
                </a:solidFill>
              </a:rPr>
              <a:t>1</a:t>
            </a:r>
            <a:r>
              <a:rPr lang="en-US" dirty="0">
                <a:solidFill>
                  <a:srgbClr val="000000"/>
                </a:solidFill>
              </a:rPr>
              <a:t>, </a:t>
            </a:r>
            <a:r>
              <a:rPr lang="en-US" i="1" dirty="0">
                <a:solidFill>
                  <a:srgbClr val="0000FF"/>
                </a:solidFill>
              </a:rPr>
              <a:t>Q</a:t>
            </a:r>
            <a:r>
              <a:rPr lang="en-US" baseline="-25000" dirty="0">
                <a:solidFill>
                  <a:srgbClr val="0000FF"/>
                </a:solidFill>
              </a:rPr>
              <a:t>2</a:t>
            </a:r>
            <a:r>
              <a:rPr lang="en-US" dirty="0">
                <a:solidFill>
                  <a:srgbClr val="000000"/>
                </a:solidFill>
              </a:rPr>
              <a:t> , and </a:t>
            </a:r>
            <a:r>
              <a:rPr lang="en-US" i="1" dirty="0">
                <a:solidFill>
                  <a:srgbClr val="0000FF"/>
                </a:solidFill>
              </a:rPr>
              <a:t>Q</a:t>
            </a:r>
            <a:r>
              <a:rPr lang="en-US" baseline="-25000" dirty="0">
                <a:solidFill>
                  <a:srgbClr val="0000FF"/>
                </a:solidFill>
              </a:rPr>
              <a:t>3</a:t>
            </a:r>
            <a:r>
              <a:rPr lang="en-US" dirty="0">
                <a:solidFill>
                  <a:srgbClr val="000000"/>
                </a:solidFill>
              </a:rPr>
              <a:t> respectively.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Quartiles serve as markers that divide a set of data into four equal parts. </a:t>
                </a:r>
                <a14:m>
                  <m:oMath xmlns:m="http://schemas.openxmlformats.org/officeDocument/2006/math">
                    <m:r>
                      <a:rPr lang="en-US" i="1" dirty="0" smtClean="0">
                        <a:latin typeface="Cambria Math" panose="02040503050406030204" pitchFamily="18" charset="0"/>
                      </a:rPr>
                      <m:t>𝑄</m:t>
                    </m:r>
                    <m:r>
                      <a:rPr lang="en-US" i="1" baseline="-25000" dirty="0" smtClean="0">
                        <a:latin typeface="Cambria Math" panose="02040503050406030204" pitchFamily="18" charset="0"/>
                      </a:rPr>
                      <m:t>1</m:t>
                    </m:r>
                  </m:oMath>
                </a14:m>
                <a:r>
                  <a:rPr lang="en-US" dirty="0"/>
                  <a:t> separates the lowest 25 percent, </a:t>
                </a:r>
                <a14:m>
                  <m:oMath xmlns:m="http://schemas.openxmlformats.org/officeDocument/2006/math">
                    <m:r>
                      <a:rPr lang="en-US" i="1" dirty="0" smtClean="0">
                        <a:latin typeface="Cambria Math" panose="02040503050406030204" pitchFamily="18" charset="0"/>
                      </a:rPr>
                      <m:t>𝑄</m:t>
                    </m:r>
                    <m:r>
                      <a:rPr lang="en-US" i="1" baseline="-25000" dirty="0" smtClean="0">
                        <a:latin typeface="Cambria Math" panose="02040503050406030204" pitchFamily="18" charset="0"/>
                      </a:rPr>
                      <m:t>2</m:t>
                    </m:r>
                  </m:oMath>
                </a14:m>
                <a:r>
                  <a:rPr lang="en-US" dirty="0"/>
                  <a:t> represents the median (50</a:t>
                </a:r>
                <a:r>
                  <a:rPr lang="en-US" baseline="30000" dirty="0"/>
                  <a:t>th</a:t>
                </a:r>
                <a:r>
                  <a:rPr lang="en-US" dirty="0"/>
                  <a:t> percentile), and </a:t>
                </a:r>
                <a14:m>
                  <m:oMath xmlns:m="http://schemas.openxmlformats.org/officeDocument/2006/math">
                    <m:r>
                      <a:rPr lang="en-US" i="1" dirty="0" smtClean="0">
                        <a:latin typeface="Cambria Math" panose="02040503050406030204" pitchFamily="18" charset="0"/>
                      </a:rPr>
                      <m:t>𝑄</m:t>
                    </m:r>
                    <m:r>
                      <a:rPr lang="en-US" i="1" baseline="-25000" dirty="0" smtClean="0">
                        <a:latin typeface="Cambria Math" panose="02040503050406030204" pitchFamily="18" charset="0"/>
                      </a:rPr>
                      <m:t>3</m:t>
                    </m:r>
                  </m:oMath>
                </a14:m>
                <a:r>
                  <a:rPr lang="en-US" dirty="0"/>
                  <a:t> marks the beginning of the top 25 percent of the data.</a:t>
                </a:r>
              </a:p>
              <a:p>
                <a:r>
                  <a:rPr lang="en-US" dirty="0"/>
                  <a:t>Since quartiles are nothing more than percentiles (25</a:t>
                </a:r>
                <a:r>
                  <a:rPr lang="en-US" baseline="30000" dirty="0"/>
                  <a:t>th</a:t>
                </a:r>
                <a:r>
                  <a:rPr lang="en-US" dirty="0"/>
                  <a:t>, 50</a:t>
                </a:r>
                <a:r>
                  <a:rPr lang="en-US" baseline="30000" dirty="0"/>
                  <a:t>th</a:t>
                </a:r>
                <a:r>
                  <a:rPr lang="en-US" dirty="0"/>
                  <a:t>, and 75</a:t>
                </a:r>
                <a:r>
                  <a:rPr lang="en-US" baseline="30000" dirty="0"/>
                  <a:t>th</a:t>
                </a:r>
                <a:r>
                  <a:rPr lang="en-US" dirty="0"/>
                  <a:t>), the same methods used to construct percentiles will also produce quartiles. For the screening test data in the previous example, the location of the 25</a:t>
                </a:r>
                <a:r>
                  <a:rPr lang="en-US" baseline="30000" dirty="0"/>
                  <a:t>th</a:t>
                </a:r>
                <a:r>
                  <a:rPr lang="en-US" dirty="0"/>
                  <a:t> percentile would be</a:t>
                </a:r>
              </a:p>
              <a:p>
                <a:pPr algn="ctr"/>
                <a:r>
                  <a:rPr lang="en-US" dirty="0">
                    <a:latin typeface="Cambria Math" panose="02040503050406030204" pitchFamily="18" charset="0"/>
                    <a:ea typeface="Cambria Math" panose="02040503050406030204" pitchFamily="18" charset="0"/>
                  </a:rPr>
                  <a:t>𝓁</a:t>
                </a:r>
                <a14:m>
                  <m:oMath xmlns:m="http://schemas.openxmlformats.org/officeDocument/2006/math">
                    <m:r>
                      <a:rPr lang="en-US" b="0" i="1" smtClean="0">
                        <a:latin typeface="Cambria Math" panose="02040503050406030204" pitchFamily="18" charset="0"/>
                        <a:ea typeface="Cambria Math" panose="02040503050406030204" pitchFamily="18" charset="0"/>
                      </a:rPr>
                      <m:t>=40∙</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25</m:t>
                            </m:r>
                          </m:num>
                          <m:den>
                            <m:r>
                              <a:rPr lang="en-US" i="1">
                                <a:latin typeface="Cambria Math" panose="02040503050406030204" pitchFamily="18" charset="0"/>
                                <a:ea typeface="Cambria Math" panose="02040503050406030204" pitchFamily="18" charset="0"/>
                              </a:rPr>
                              <m:t>100</m:t>
                            </m:r>
                          </m:den>
                        </m:f>
                      </m:e>
                    </m:d>
                    <m:r>
                      <a:rPr lang="en-US" b="0" i="1" smtClean="0">
                        <a:latin typeface="Cambria Math" panose="02040503050406030204" pitchFamily="18" charset="0"/>
                        <a:ea typeface="Cambria Math" panose="02040503050406030204" pitchFamily="18" charset="0"/>
                      </a:rPr>
                      <m:t>=10.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333"/>
                </a:stretch>
              </a:blipFill>
            </p:spPr>
            <p:txBody>
              <a:bodyPr/>
              <a:lstStyle/>
              <a:p>
                <a:r>
                  <a:rPr lang="en-IN">
                    <a:noFill/>
                  </a:rPr>
                  <a:t> </a:t>
                </a:r>
              </a:p>
            </p:txBody>
          </p:sp>
        </mc:Fallback>
      </mc:AlternateContent>
    </p:spTree>
    <p:extLst>
      <p:ext uri="{BB962C8B-B14F-4D97-AF65-F5344CB8AC3E}">
        <p14:creationId xmlns:p14="http://schemas.microsoft.com/office/powerpoint/2010/main" val="3322384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 location is an integer, we average the 10</a:t>
                </a:r>
                <a:r>
                  <a:rPr lang="en-US" baseline="30000" dirty="0"/>
                  <a:t>th</a:t>
                </a:r>
                <a:r>
                  <a:rPr lang="en-US" dirty="0"/>
                  <a:t> and 11</a:t>
                </a:r>
                <a:r>
                  <a:rPr lang="en-US" baseline="30000" dirty="0"/>
                  <a:t>th</a:t>
                </a:r>
                <a:r>
                  <a:rPr lang="en-US" dirty="0"/>
                  <a:t> observation in the ordered data to find the 25</a:t>
                </a:r>
                <a:r>
                  <a:rPr lang="en-US" baseline="30000" dirty="0"/>
                  <a:t>th</a:t>
                </a:r>
                <a:r>
                  <a:rPr lang="en-US" dirty="0"/>
                  <a:t> percentile.</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𝑄</m:t>
                      </m:r>
                      <m:r>
                        <a:rPr lang="en-US" i="1" baseline="-25000" dirty="0" smtClean="0">
                          <a:latin typeface="Cambria Math" panose="02040503050406030204" pitchFamily="18" charset="0"/>
                        </a:rPr>
                        <m:t>1</m:t>
                      </m:r>
                      <m:r>
                        <a:rPr lang="en-US" i="1" dirty="0" smtClean="0">
                          <a:latin typeface="Cambria Math" panose="02040503050406030204" pitchFamily="18" charset="0"/>
                        </a:rPr>
                        <m:t>=25</m:t>
                      </m:r>
                      <m:r>
                        <a:rPr lang="en-US" i="1" baseline="30000" dirty="0" smtClean="0">
                          <a:latin typeface="Cambria Math" panose="02040503050406030204" pitchFamily="18" charset="0"/>
                        </a:rPr>
                        <m:t>𝑡h</m:t>
                      </m:r>
                      <m:r>
                        <a:rPr lang="en-US" i="1" baseline="30000" dirty="0" smtClean="0">
                          <a:latin typeface="Cambria Math" panose="02040503050406030204" pitchFamily="18" charset="0"/>
                        </a:rPr>
                        <m:t> </m:t>
                      </m:r>
                      <m:r>
                        <m:rPr>
                          <m:sty m:val="p"/>
                        </m:rPr>
                        <a:rPr lang="en-US" i="0" dirty="0" smtClean="0">
                          <a:latin typeface="Cambria Math" panose="02040503050406030204" pitchFamily="18" charset="0"/>
                        </a:rPr>
                        <m:t>percentile</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41+43</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=42</m:t>
                      </m:r>
                    </m:oMath>
                  </m:oMathPara>
                </a14:m>
                <a:endParaRPr lang="en-US" dirty="0"/>
              </a:p>
              <a:p>
                <a:r>
                  <a:rPr lang="en-US" dirty="0"/>
                  <a:t>Therefore, we would expect 25 percent of the data to be less than or equal to 42.</a:t>
                </a:r>
              </a:p>
              <a:p>
                <a:r>
                  <a:rPr lang="en-US" dirty="0"/>
                  <a:t>The location of the 50</a:t>
                </a:r>
                <a:r>
                  <a:rPr lang="en-US" baseline="30000" dirty="0"/>
                  <a:t>th</a:t>
                </a:r>
                <a:r>
                  <a:rPr lang="en-US" dirty="0"/>
                  <a:t> percentile is given by</a:t>
                </a:r>
              </a:p>
              <a:p>
                <a:r>
                  <a:rPr lang="en-US" dirty="0">
                    <a:latin typeface="Cambria Math" panose="02040503050406030204" pitchFamily="18" charset="0"/>
                    <a:ea typeface="Cambria Math" panose="02040503050406030204" pitchFamily="18" charset="0"/>
                  </a:rPr>
                  <a:t>			𝓁</a:t>
                </a:r>
                <a14:m>
                  <m:oMath xmlns:m="http://schemas.openxmlformats.org/officeDocument/2006/math">
                    <m:r>
                      <a:rPr lang="en-US" b="0" i="1" smtClean="0">
                        <a:latin typeface="Cambria Math" panose="02040503050406030204" pitchFamily="18" charset="0"/>
                        <a:ea typeface="Cambria Math" panose="02040503050406030204" pitchFamily="18" charset="0"/>
                      </a:rPr>
                      <m:t>=40∙</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50</m:t>
                            </m:r>
                          </m:num>
                          <m:den>
                            <m:r>
                              <a:rPr lang="en-US" i="1">
                                <a:latin typeface="Cambria Math" panose="02040503050406030204" pitchFamily="18" charset="0"/>
                                <a:ea typeface="Cambria Math" panose="02040503050406030204" pitchFamily="18" charset="0"/>
                              </a:rPr>
                              <m:t>100</m:t>
                            </m:r>
                          </m:den>
                        </m:f>
                      </m:e>
                    </m:d>
                    <m:r>
                      <a:rPr lang="en-US" b="0" i="1" smtClean="0">
                        <a:latin typeface="Cambria Math" panose="02040503050406030204" pitchFamily="18" charset="0"/>
                        <a:ea typeface="Cambria Math" panose="02040503050406030204" pitchFamily="18" charset="0"/>
                      </a:rPr>
                      <m:t>=20.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2282522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 location is an integer, we must average the 20</a:t>
                </a:r>
                <a:r>
                  <a:rPr lang="en-US" baseline="30000" dirty="0"/>
                  <a:t>th</a:t>
                </a:r>
                <a:r>
                  <a:rPr lang="en-US" dirty="0"/>
                  <a:t> and 21</a:t>
                </a:r>
                <a:r>
                  <a:rPr lang="en-US" baseline="30000" dirty="0"/>
                  <a:t>st</a:t>
                </a:r>
                <a:r>
                  <a:rPr lang="en-US" dirty="0"/>
                  <a:t> observations in order to calculate the percentile.</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𝑄</m:t>
                      </m:r>
                      <m:r>
                        <a:rPr lang="en-US" b="0" i="1" baseline="-25000" dirty="0" smtClean="0">
                          <a:latin typeface="Cambria Math" panose="02040503050406030204" pitchFamily="18" charset="0"/>
                        </a:rPr>
                        <m:t>2</m:t>
                      </m:r>
                      <m:r>
                        <a:rPr lang="en-US" i="1" dirty="0" smtClean="0">
                          <a:latin typeface="Cambria Math" panose="02040503050406030204" pitchFamily="18" charset="0"/>
                        </a:rPr>
                        <m:t>=</m:t>
                      </m:r>
                      <m:r>
                        <a:rPr lang="en-US" b="0" i="1" dirty="0" smtClean="0">
                          <a:latin typeface="Cambria Math" panose="02040503050406030204" pitchFamily="18" charset="0"/>
                        </a:rPr>
                        <m:t>50</m:t>
                      </m:r>
                      <m:r>
                        <a:rPr lang="en-US" i="1" baseline="30000" dirty="0" smtClean="0">
                          <a:latin typeface="Cambria Math" panose="02040503050406030204" pitchFamily="18" charset="0"/>
                        </a:rPr>
                        <m:t>𝑡h</m:t>
                      </m:r>
                      <m:r>
                        <a:rPr lang="en-US" i="1" baseline="30000" dirty="0" smtClean="0">
                          <a:latin typeface="Cambria Math" panose="02040503050406030204" pitchFamily="18" charset="0"/>
                        </a:rPr>
                        <m:t> </m:t>
                      </m:r>
                      <m:r>
                        <m:rPr>
                          <m:sty m:val="p"/>
                        </m:rPr>
                        <a:rPr lang="en-US" i="0" dirty="0" smtClean="0">
                          <a:latin typeface="Cambria Math" panose="02040503050406030204" pitchFamily="18" charset="0"/>
                        </a:rPr>
                        <m:t>percentile</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54+54</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=54,</m:t>
                      </m:r>
                    </m:oMath>
                  </m:oMathPara>
                </a14:m>
                <a:endParaRPr lang="en-US" dirty="0"/>
              </a:p>
              <a:p>
                <a:r>
                  <a:rPr lang="en-US" dirty="0"/>
                  <a:t>which means that approximately half the data are at or below 54.</a:t>
                </a:r>
              </a:p>
              <a:p>
                <a:r>
                  <a:rPr lang="en-US" dirty="0"/>
                  <a:t>The location of the 75</a:t>
                </a:r>
                <a:r>
                  <a:rPr lang="en-US" baseline="30000" dirty="0"/>
                  <a:t>th</a:t>
                </a:r>
                <a:r>
                  <a:rPr lang="en-US" dirty="0"/>
                  <a:t> percentile is given by</a:t>
                </a:r>
              </a:p>
              <a:p>
                <a:r>
                  <a:rPr lang="en-US" dirty="0">
                    <a:latin typeface="Cambria Math" panose="02040503050406030204" pitchFamily="18" charset="0"/>
                    <a:ea typeface="Cambria Math" panose="02040503050406030204" pitchFamily="18" charset="0"/>
                  </a:rPr>
                  <a:t>			𝓁</a:t>
                </a:r>
                <a14:m>
                  <m:oMath xmlns:m="http://schemas.openxmlformats.org/officeDocument/2006/math">
                    <m:r>
                      <a:rPr lang="en-US" b="0" i="1" smtClean="0">
                        <a:latin typeface="Cambria Math" panose="02040503050406030204" pitchFamily="18" charset="0"/>
                        <a:ea typeface="Cambria Math" panose="02040503050406030204" pitchFamily="18" charset="0"/>
                      </a:rPr>
                      <m:t>=40∙</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75</m:t>
                            </m:r>
                          </m:num>
                          <m:den>
                            <m:r>
                              <a:rPr lang="en-US" i="1">
                                <a:latin typeface="Cambria Math" panose="02040503050406030204" pitchFamily="18" charset="0"/>
                                <a:ea typeface="Cambria Math" panose="02040503050406030204" pitchFamily="18" charset="0"/>
                              </a:rPr>
                              <m:t>100</m:t>
                            </m:r>
                          </m:den>
                        </m:f>
                      </m:e>
                    </m:d>
                    <m:r>
                      <a:rPr lang="en-US" b="0" i="1" smtClean="0">
                        <a:latin typeface="Cambria Math" panose="02040503050406030204" pitchFamily="18" charset="0"/>
                        <a:ea typeface="Cambria Math" panose="02040503050406030204" pitchFamily="18" charset="0"/>
                      </a:rPr>
                      <m:t>=30.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3904262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 location is an integer, we average the 30</a:t>
                </a:r>
                <a:r>
                  <a:rPr lang="en-US" baseline="30000" dirty="0"/>
                  <a:t>th</a:t>
                </a:r>
                <a:r>
                  <a:rPr lang="en-US" dirty="0"/>
                  <a:t> and 31</a:t>
                </a:r>
                <a:r>
                  <a:rPr lang="en-US" baseline="30000" dirty="0"/>
                  <a:t>st</a:t>
                </a:r>
                <a:r>
                  <a:rPr lang="en-US" dirty="0"/>
                  <a:t> observations in the ordered array.</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𝑄</m:t>
                      </m:r>
                      <m:r>
                        <a:rPr lang="en-US" b="0" i="1" baseline="-25000" dirty="0" smtClean="0">
                          <a:latin typeface="Cambria Math" panose="02040503050406030204" pitchFamily="18" charset="0"/>
                        </a:rPr>
                        <m:t>3</m:t>
                      </m:r>
                      <m:r>
                        <a:rPr lang="en-US" i="1" dirty="0" smtClean="0">
                          <a:latin typeface="Cambria Math" panose="02040503050406030204" pitchFamily="18" charset="0"/>
                        </a:rPr>
                        <m:t>=</m:t>
                      </m:r>
                      <m:r>
                        <a:rPr lang="en-US" b="0" i="1" dirty="0" smtClean="0">
                          <a:latin typeface="Cambria Math" panose="02040503050406030204" pitchFamily="18" charset="0"/>
                        </a:rPr>
                        <m:t>7</m:t>
                      </m:r>
                      <m:r>
                        <a:rPr lang="en-US" i="1" dirty="0" smtClean="0">
                          <a:latin typeface="Cambria Math" panose="02040503050406030204" pitchFamily="18" charset="0"/>
                        </a:rPr>
                        <m:t>5</m:t>
                      </m:r>
                      <m:r>
                        <a:rPr lang="en-US" i="1" baseline="30000" dirty="0" smtClean="0">
                          <a:latin typeface="Cambria Math" panose="02040503050406030204" pitchFamily="18" charset="0"/>
                        </a:rPr>
                        <m:t>𝑡h</m:t>
                      </m:r>
                      <m:r>
                        <a:rPr lang="en-US" i="1" baseline="30000" dirty="0" smtClean="0">
                          <a:latin typeface="Cambria Math" panose="02040503050406030204" pitchFamily="18" charset="0"/>
                        </a:rPr>
                        <m:t> </m:t>
                      </m:r>
                      <m:r>
                        <m:rPr>
                          <m:sty m:val="p"/>
                        </m:rPr>
                        <a:rPr lang="en-US" i="0" dirty="0" smtClean="0">
                          <a:latin typeface="Cambria Math" panose="02040503050406030204" pitchFamily="18" charset="0"/>
                        </a:rPr>
                        <m:t>percentile</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64+66</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=65</m:t>
                      </m:r>
                    </m:oMath>
                  </m:oMathPara>
                </a14:m>
                <a:endParaRPr lang="en-US" dirty="0"/>
              </a:p>
              <a:p>
                <a:r>
                  <a:rPr lang="en-US" dirty="0"/>
                  <a:t>This means that approximately 75 percent of the data are less than or equal to 65. The quartiles are useful descriptions of data. They provide a good idea of how the data vary. The </a:t>
                </a:r>
                <a:r>
                  <a:rPr lang="en-US" b="1" dirty="0"/>
                  <a:t>interquartile range </a:t>
                </a:r>
                <a:r>
                  <a:rPr lang="en-US" dirty="0"/>
                  <a:t>is a measure of dispersion that is calculated using the first and third quartiles.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61919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Interquartile Range </a:t>
            </a:r>
          </a:p>
        </p:txBody>
      </p:sp>
      <p:sp>
        <p:nvSpPr>
          <p:cNvPr id="4"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interquartile range </a:t>
            </a:r>
            <a:r>
              <a:rPr lang="en-US" dirty="0">
                <a:solidFill>
                  <a:srgbClr val="000000"/>
                </a:solidFill>
              </a:rPr>
              <a:t>is a measure of dispersion which describes the range of the middle fifty percent of the data. It is calculated as follows.</a:t>
            </a:r>
          </a:p>
          <a:p>
            <a:pPr algn="ctr"/>
            <a:r>
              <a:rPr lang="en-US" dirty="0">
                <a:solidFill>
                  <a:srgbClr val="0000FF"/>
                </a:solidFill>
              </a:rPr>
              <a:t>IQR = </a:t>
            </a:r>
            <a:r>
              <a:rPr lang="en-US" i="1" dirty="0">
                <a:solidFill>
                  <a:srgbClr val="0000FF"/>
                </a:solidFill>
              </a:rPr>
              <a:t>Q</a:t>
            </a:r>
            <a:r>
              <a:rPr lang="en-US" baseline="-25000" dirty="0">
                <a:solidFill>
                  <a:srgbClr val="0000FF"/>
                </a:solidFill>
              </a:rPr>
              <a:t>3</a:t>
            </a:r>
            <a:r>
              <a:rPr lang="en-US" dirty="0">
                <a:solidFill>
                  <a:srgbClr val="0000FF"/>
                </a:solidFill>
                <a:latin typeface="Symbol" pitchFamily="98" charset="2"/>
              </a:rPr>
              <a:t>-</a:t>
            </a:r>
            <a:r>
              <a:rPr lang="en-US" dirty="0">
                <a:solidFill>
                  <a:srgbClr val="0000FF"/>
                </a:solidFill>
              </a:rPr>
              <a:t> </a:t>
            </a:r>
            <a:r>
              <a:rPr lang="en-US" i="1" dirty="0">
                <a:solidFill>
                  <a:srgbClr val="0000FF"/>
                </a:solidFill>
              </a:rPr>
              <a:t>Q</a:t>
            </a:r>
            <a:r>
              <a:rPr lang="en-US" baseline="-25000" dirty="0">
                <a:solidFill>
                  <a:srgbClr val="0000FF"/>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t>
                </a:r>
                <a14:m>
                  <m:oMath xmlns:m="http://schemas.openxmlformats.org/officeDocument/2006/math">
                    <m:r>
                      <a:rPr lang="en-US" i="1" dirty="0" smtClean="0">
                        <a:latin typeface="Cambria Math" panose="02040503050406030204" pitchFamily="18" charset="0"/>
                      </a:rPr>
                      <m:t>𝑃</m:t>
                    </m:r>
                    <m:r>
                      <a:rPr lang="en-US" i="1" baseline="30000" dirty="0" smtClean="0">
                        <a:latin typeface="Cambria Math" panose="02040503050406030204" pitchFamily="18" charset="0"/>
                      </a:rPr>
                      <m:t>𝑡h</m:t>
                    </m:r>
                  </m:oMath>
                </a14:m>
                <a:r>
                  <a:rPr lang="en-US" dirty="0"/>
                  <a:t> percentile is a data transformation. It transforms a data value into its relative position in the data set. In fact, we have already discussed the 50</a:t>
                </a:r>
                <a:r>
                  <a:rPr lang="en-US" baseline="30000" dirty="0"/>
                  <a:t>th</a:t>
                </a:r>
                <a:r>
                  <a:rPr lang="en-US" dirty="0"/>
                  <a:t> percentile; it is the median. In data sets that do not contain significant quantities of identical data, the 30</a:t>
                </a:r>
                <a:r>
                  <a:rPr lang="en-US" baseline="30000" dirty="0"/>
                  <a:t>th</a:t>
                </a:r>
                <a:r>
                  <a:rPr lang="en-US" dirty="0"/>
                  <a:t> percentile is a value such that about 30 percent of the values are below it, and around 70 percent are above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407"/>
                </a:stretch>
              </a:blipFill>
            </p:spPr>
            <p:txBody>
              <a:bodyPr/>
              <a:lstStyle/>
              <a:p>
                <a:r>
                  <a:rPr lang="en-IN">
                    <a:noFill/>
                  </a:rPr>
                  <a:t> </a:t>
                </a:r>
              </a:p>
            </p:txBody>
          </p:sp>
        </mc:Fallback>
      </mc:AlternateContent>
    </p:spTree>
    <p:extLst>
      <p:ext uri="{BB962C8B-B14F-4D97-AF65-F5344CB8AC3E}">
        <p14:creationId xmlns:p14="http://schemas.microsoft.com/office/powerpoint/2010/main" val="310328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p:sp>
        <p:nvSpPr>
          <p:cNvPr id="3" name="Content Placeholder 2"/>
          <p:cNvSpPr>
            <a:spLocks noGrp="1"/>
          </p:cNvSpPr>
          <p:nvPr>
            <p:ph idx="1"/>
          </p:nvPr>
        </p:nvSpPr>
        <p:spPr/>
        <p:txBody>
          <a:bodyPr>
            <a:normAutofit/>
          </a:bodyPr>
          <a:lstStyle/>
          <a:p>
            <a:r>
              <a:rPr lang="en-US" dirty="0"/>
              <a:t>For the screening test data, the interquartile range is  65 − 42 = 23, indicating that the middle 50 percent of the data spans a 23-unit range.</a:t>
            </a:r>
          </a:p>
        </p:txBody>
      </p:sp>
    </p:spTree>
    <p:extLst>
      <p:ext uri="{BB962C8B-B14F-4D97-AF65-F5344CB8AC3E}">
        <p14:creationId xmlns:p14="http://schemas.microsoft.com/office/powerpoint/2010/main" val="3890479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Box Plots − Graphing with Quartiles</a:t>
            </a:r>
          </a:p>
        </p:txBody>
      </p:sp>
      <p:sp>
        <p:nvSpPr>
          <p:cNvPr id="3" name="Content Placeholder 2"/>
          <p:cNvSpPr>
            <a:spLocks noGrp="1"/>
          </p:cNvSpPr>
          <p:nvPr>
            <p:ph idx="1"/>
          </p:nvPr>
        </p:nvSpPr>
        <p:spPr/>
        <p:txBody>
          <a:bodyPr>
            <a:normAutofit/>
          </a:bodyPr>
          <a:lstStyle/>
          <a:p>
            <a:r>
              <a:rPr lang="en-US" dirty="0"/>
              <a:t>A very important use of quartiles is in the construction of box plots. As the name implies, box plots are graphical summaries of the data which, when constructed, have a box-like shape. They provide an alternative method to the histogram for displaying data. </a:t>
            </a:r>
            <a:r>
              <a:rPr lang="en-US" b="1" dirty="0"/>
              <a:t>Box plots </a:t>
            </a:r>
            <a:r>
              <a:rPr lang="en-US" dirty="0"/>
              <a:t>are a graphical summary of the central tendency, the spread, the skewness, and the potential existence of outliers in the data. Figure 4.3.2 displays a box plot of the screening test data from Example 4.3.2.</a:t>
            </a:r>
          </a:p>
        </p:txBody>
      </p:sp>
    </p:spTree>
    <p:extLst>
      <p:ext uri="{BB962C8B-B14F-4D97-AF65-F5344CB8AC3E}">
        <p14:creationId xmlns:p14="http://schemas.microsoft.com/office/powerpoint/2010/main" val="1394028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Box Plots − Graphing with Quartiles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r>
                  <a:rPr lang="en-US" dirty="0"/>
                  <a:t>The box plot is constructed from five summary measures: the largest data value (maximum), the smallest data value (minimum), the 25</a:t>
                </a:r>
                <a:r>
                  <a:rPr lang="en-US" baseline="30000" dirty="0"/>
                  <a:t>th</a:t>
                </a:r>
                <a:r>
                  <a:rPr lang="en-US" dirty="0"/>
                  <a:t> percentile (</a:t>
                </a:r>
                <a14:m>
                  <m:oMath xmlns:m="http://schemas.openxmlformats.org/officeDocument/2006/math">
                    <m:r>
                      <a:rPr lang="en-US" i="1" dirty="0">
                        <a:latin typeface="Cambria Math" panose="02040503050406030204" pitchFamily="18" charset="0"/>
                      </a:rPr>
                      <m:t>𝑄</m:t>
                    </m:r>
                    <m:r>
                      <a:rPr lang="en-US" b="0" i="1" baseline="-25000" dirty="0" smtClean="0">
                        <a:latin typeface="Cambria Math" panose="02040503050406030204" pitchFamily="18" charset="0"/>
                      </a:rPr>
                      <m:t>1</m:t>
                    </m:r>
                  </m:oMath>
                </a14:m>
                <a:r>
                  <a:rPr lang="en-US" dirty="0"/>
                  <a:t>), the 75</a:t>
                </a:r>
                <a:r>
                  <a:rPr lang="en-US" baseline="30000" dirty="0"/>
                  <a:t>th</a:t>
                </a:r>
                <a:r>
                  <a:rPr lang="en-US" dirty="0"/>
                  <a:t> percentile (</a:t>
                </a:r>
                <a14:m>
                  <m:oMath xmlns:m="http://schemas.openxmlformats.org/officeDocument/2006/math">
                    <m:r>
                      <a:rPr lang="en-US" i="1" dirty="0" smtClean="0">
                        <a:latin typeface="Cambria Math" panose="02040503050406030204" pitchFamily="18" charset="0"/>
                      </a:rPr>
                      <m:t>𝑄</m:t>
                    </m:r>
                    <m:r>
                      <a:rPr lang="en-US" b="0" i="1" baseline="-25000" dirty="0" smtClean="0">
                        <a:latin typeface="Cambria Math" panose="02040503050406030204" pitchFamily="18" charset="0"/>
                      </a:rPr>
                      <m:t>3</m:t>
                    </m:r>
                  </m:oMath>
                </a14:m>
                <a:r>
                  <a:rPr lang="en-US" dirty="0"/>
                  <a:t>), and the median (</a:t>
                </a:r>
                <a14:m>
                  <m:oMath xmlns:m="http://schemas.openxmlformats.org/officeDocument/2006/math">
                    <m:r>
                      <a:rPr lang="en-US" i="1" dirty="0">
                        <a:latin typeface="Cambria Math" panose="02040503050406030204" pitchFamily="18" charset="0"/>
                      </a:rPr>
                      <m:t>𝑄</m:t>
                    </m:r>
                    <m:r>
                      <a:rPr lang="en-US" b="0" i="1" baseline="-25000" dirty="0" smtClean="0">
                        <a:latin typeface="Cambria Math" panose="02040503050406030204" pitchFamily="18" charset="0"/>
                      </a:rPr>
                      <m:t>2</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r="-2296"/>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1A67811A-DD8E-FE4C-6C67-239C93536C2C}"/>
              </a:ext>
            </a:extLst>
          </p:cNvPr>
          <p:cNvPicPr>
            <a:picLocks noChangeAspect="1"/>
          </p:cNvPicPr>
          <p:nvPr/>
        </p:nvPicPr>
        <p:blipFill>
          <a:blip r:embed="rId3"/>
          <a:stretch>
            <a:fillRect/>
          </a:stretch>
        </p:blipFill>
        <p:spPr>
          <a:xfrm>
            <a:off x="1981200" y="1371600"/>
            <a:ext cx="4734586" cy="2429214"/>
          </a:xfrm>
          <a:prstGeom prst="rect">
            <a:avLst/>
          </a:prstGeom>
        </p:spPr>
      </p:pic>
    </p:spTree>
    <p:extLst>
      <p:ext uri="{BB962C8B-B14F-4D97-AF65-F5344CB8AC3E}">
        <p14:creationId xmlns:p14="http://schemas.microsoft.com/office/powerpoint/2010/main" val="309220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5-Number Summary </a:t>
            </a:r>
          </a:p>
        </p:txBody>
      </p:sp>
      <p:sp>
        <p:nvSpPr>
          <p:cNvPr id="4"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r>
              <a:rPr lang="en-US" dirty="0">
                <a:solidFill>
                  <a:srgbClr val="000000"/>
                </a:solidFill>
              </a:rPr>
              <a:t>For a set of data, the 5-number summary consists of the following five values:</a:t>
            </a:r>
          </a:p>
          <a:p>
            <a:pPr marL="514350" indent="-514350">
              <a:buFont typeface="+mj-lt"/>
              <a:buAutoNum type="arabicPeriod"/>
            </a:pPr>
            <a:r>
              <a:rPr lang="en-US" dirty="0">
                <a:solidFill>
                  <a:srgbClr val="000000"/>
                </a:solidFill>
              </a:rPr>
              <a:t>Minimum </a:t>
            </a:r>
          </a:p>
          <a:p>
            <a:pPr marL="514350" indent="-514350">
              <a:buFont typeface="+mj-lt"/>
              <a:buAutoNum type="arabicPeriod"/>
            </a:pPr>
            <a:r>
              <a:rPr lang="en-US" dirty="0">
                <a:solidFill>
                  <a:srgbClr val="000000"/>
                </a:solidFill>
              </a:rPr>
              <a:t>First quartile, </a:t>
            </a:r>
            <a:r>
              <a:rPr lang="en-US" i="1" dirty="0">
                <a:solidFill>
                  <a:srgbClr val="0000FF"/>
                </a:solidFill>
              </a:rPr>
              <a:t>Q</a:t>
            </a:r>
            <a:r>
              <a:rPr lang="en-US" baseline="-25000" dirty="0">
                <a:solidFill>
                  <a:srgbClr val="0000FF"/>
                </a:solidFill>
              </a:rPr>
              <a:t>1</a:t>
            </a:r>
            <a:r>
              <a:rPr lang="en-US" i="1" dirty="0">
                <a:solidFill>
                  <a:srgbClr val="0000FF"/>
                </a:solidFill>
              </a:rPr>
              <a:t> </a:t>
            </a:r>
          </a:p>
          <a:p>
            <a:pPr marL="514350" indent="-514350">
              <a:buFont typeface="+mj-lt"/>
              <a:buAutoNum type="arabicPeriod"/>
            </a:pPr>
            <a:r>
              <a:rPr lang="en-US" dirty="0">
                <a:solidFill>
                  <a:srgbClr val="000000"/>
                </a:solidFill>
              </a:rPr>
              <a:t>Second quartile, </a:t>
            </a:r>
            <a:r>
              <a:rPr lang="en-US" i="1" dirty="0">
                <a:solidFill>
                  <a:srgbClr val="0000FF"/>
                </a:solidFill>
              </a:rPr>
              <a:t>Q</a:t>
            </a:r>
            <a:r>
              <a:rPr lang="en-US" baseline="-25000" dirty="0">
                <a:solidFill>
                  <a:srgbClr val="0000FF"/>
                </a:solidFill>
              </a:rPr>
              <a:t>2</a:t>
            </a:r>
            <a:r>
              <a:rPr lang="en-US" i="1" dirty="0">
                <a:solidFill>
                  <a:srgbClr val="000000"/>
                </a:solidFill>
              </a:rPr>
              <a:t>, </a:t>
            </a:r>
            <a:r>
              <a:rPr lang="en-US" dirty="0">
                <a:solidFill>
                  <a:srgbClr val="000000"/>
                </a:solidFill>
              </a:rPr>
              <a:t>or the median </a:t>
            </a:r>
          </a:p>
          <a:p>
            <a:pPr marL="514350" indent="-514350">
              <a:buFont typeface="+mj-lt"/>
              <a:buAutoNum type="arabicPeriod"/>
            </a:pPr>
            <a:r>
              <a:rPr lang="en-US" dirty="0">
                <a:solidFill>
                  <a:srgbClr val="000000"/>
                </a:solidFill>
              </a:rPr>
              <a:t>Third quartile, </a:t>
            </a:r>
            <a:r>
              <a:rPr lang="en-US" i="1" dirty="0">
                <a:solidFill>
                  <a:srgbClr val="0000FF"/>
                </a:solidFill>
              </a:rPr>
              <a:t>Q</a:t>
            </a:r>
            <a:r>
              <a:rPr lang="en-US" baseline="-25000" dirty="0">
                <a:solidFill>
                  <a:srgbClr val="0000FF"/>
                </a:solidFill>
              </a:rPr>
              <a:t>3</a:t>
            </a:r>
            <a:endParaRPr lang="en-US" i="1" dirty="0">
              <a:solidFill>
                <a:srgbClr val="0000FF"/>
              </a:solidFill>
            </a:endParaRPr>
          </a:p>
          <a:p>
            <a:pPr marL="514350" indent="-514350">
              <a:buFont typeface="+mj-lt"/>
              <a:buAutoNum type="arabicPeriod"/>
            </a:pPr>
            <a:r>
              <a:rPr lang="en-US" dirty="0">
                <a:solidFill>
                  <a:srgbClr val="000000"/>
                </a:solidFill>
              </a:rPr>
              <a:t>Maximum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6" name="Content Placeholder 3"/>
          <p:cNvSpPr>
            <a:spLocks noGrp="1"/>
          </p:cNvSpPr>
          <p:nvPr>
            <p:ph idx="1"/>
          </p:nvPr>
        </p:nvSpPr>
        <p:spPr>
          <a:xfrm>
            <a:off x="457200" y="1280160"/>
            <a:ext cx="8229600" cy="1384995"/>
          </a:xfrm>
          <a:ln w="28575">
            <a:solidFill>
              <a:srgbClr val="FF0000"/>
            </a:solidFill>
          </a:ln>
        </p:spPr>
        <p:txBody>
          <a:bodyPr>
            <a:spAutoFit/>
          </a:bodyPr>
          <a:lstStyle/>
          <a:p>
            <a:r>
              <a:rPr lang="en-US" dirty="0">
                <a:solidFill>
                  <a:srgbClr val="000000"/>
                </a:solidFill>
              </a:rPr>
              <a:t>Different technologies may yield different box plots due to differences in the procedures used for determining quartiles.</a:t>
            </a:r>
            <a:endParaRPr lang="en-US" dirty="0">
              <a:solidFill>
                <a:srgbClr val="000000"/>
              </a:solidFill>
              <a:latin typeface="Calibri" pitchFamily="34" charset="0"/>
            </a:endParaRPr>
          </a:p>
        </p:txBody>
      </p:sp>
    </p:spTree>
    <p:extLst>
      <p:ext uri="{BB962C8B-B14F-4D97-AF65-F5344CB8AC3E}">
        <p14:creationId xmlns:p14="http://schemas.microsoft.com/office/powerpoint/2010/main" val="4081371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Box Plots − Graphing with Quartiles (cont.)</a:t>
            </a:r>
          </a:p>
        </p:txBody>
      </p:sp>
      <p:sp>
        <p:nvSpPr>
          <p:cNvPr id="3" name="Content Placeholder 2"/>
          <p:cNvSpPr>
            <a:spLocks noGrp="1"/>
          </p:cNvSpPr>
          <p:nvPr>
            <p:ph idx="1"/>
          </p:nvPr>
        </p:nvSpPr>
        <p:spPr/>
        <p:txBody>
          <a:bodyPr>
            <a:normAutofit/>
          </a:bodyPr>
          <a:lstStyle/>
          <a:p>
            <a:r>
              <a:rPr lang="en-US" dirty="0"/>
              <a:t>The lower boundary of the box is the 25</a:t>
            </a:r>
            <a:r>
              <a:rPr lang="en-US" baseline="30000" dirty="0"/>
              <a:t>th</a:t>
            </a:r>
            <a:r>
              <a:rPr lang="en-US" dirty="0"/>
              <a:t> percentile, which is 42 for the screening test data. The upper boundary of the box is the 75</a:t>
            </a:r>
            <a:r>
              <a:rPr lang="en-US" baseline="30000" dirty="0"/>
              <a:t>th</a:t>
            </a:r>
            <a:r>
              <a:rPr lang="en-US" dirty="0"/>
              <a:t> percentile, which is 65 for the screening test data. The median is marked with a line through the box. The median of the test scores data is 54. Notice that the box itself represents the middle 50% of the data, and the length of the box is the interquartile range.</a:t>
            </a:r>
          </a:p>
        </p:txBody>
      </p:sp>
    </p:spTree>
    <p:extLst>
      <p:ext uri="{BB962C8B-B14F-4D97-AF65-F5344CB8AC3E}">
        <p14:creationId xmlns:p14="http://schemas.microsoft.com/office/powerpoint/2010/main" val="4236561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Box Plots − Graphing with Quartiles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Figure 4.3.2, a line is drawn from the 25</a:t>
                </a:r>
                <a:r>
                  <a:rPr lang="en-US" baseline="30000" dirty="0"/>
                  <a:t>th</a:t>
                </a:r>
                <a:r>
                  <a:rPr lang="en-US" dirty="0"/>
                  <a:t> percentile to the smallest test score of 18, and another line is drawn from the 75</a:t>
                </a:r>
                <a:r>
                  <a:rPr lang="en-US" baseline="30000" dirty="0"/>
                  <a:t>th</a:t>
                </a:r>
                <a:r>
                  <a:rPr lang="en-US" dirty="0"/>
                  <a:t> percentile to the largest score of 82. These lines are often referred to as “whiskers.” Adding “whiskers” to the box plot creates a </a:t>
                </a:r>
                <a:r>
                  <a:rPr lang="en-US" b="1" dirty="0"/>
                  <a:t>box and whisker plot</a:t>
                </a:r>
                <a:r>
                  <a:rPr lang="en-US" dirty="0"/>
                  <a:t>. The box plot for the screening test scores shows that the test score data is slightly skewed to the left. Why? Because the whisker extending from </a:t>
                </a:r>
                <a14:m>
                  <m:oMath xmlns:m="http://schemas.openxmlformats.org/officeDocument/2006/math">
                    <m:r>
                      <a:rPr lang="en-US" i="1" dirty="0">
                        <a:latin typeface="Cambria Math" panose="02040503050406030204" pitchFamily="18" charset="0"/>
                      </a:rPr>
                      <m:t>𝑄</m:t>
                    </m:r>
                    <m:r>
                      <a:rPr lang="en-US" b="0" i="1" baseline="-25000" dirty="0" smtClean="0">
                        <a:latin typeface="Cambria Math" panose="02040503050406030204" pitchFamily="18" charset="0"/>
                      </a:rPr>
                      <m:t>1</m:t>
                    </m:r>
                  </m:oMath>
                </a14:m>
                <a:r>
                  <a:rPr lang="en-US" dirty="0"/>
                  <a:t> appears to be longer than the whisker that extends from </a:t>
                </a:r>
                <a14:m>
                  <m:oMath xmlns:m="http://schemas.openxmlformats.org/officeDocument/2006/math">
                    <m:r>
                      <a:rPr lang="en-US" i="1" dirty="0" smtClean="0">
                        <a:latin typeface="Cambria Math" panose="02040503050406030204" pitchFamily="18" charset="0"/>
                      </a:rPr>
                      <m:t>𝑄</m:t>
                    </m:r>
                    <m:r>
                      <a:rPr lang="en-US" b="0" i="1" baseline="-25000" dirty="0" smtClean="0">
                        <a:latin typeface="Cambria Math" panose="02040503050406030204" pitchFamily="18" charset="0"/>
                      </a:rPr>
                      <m:t>3</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3556446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Procedure for Constructing a Box Plot</a:t>
            </a:r>
          </a:p>
        </p:txBody>
      </p:sp>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Determine the 5-number summary for the data set.</a:t>
            </a:r>
          </a:p>
          <a:p>
            <a:pPr marL="514350" indent="-514350">
              <a:buFont typeface="+mj-lt"/>
              <a:buAutoNum type="arabicPeriod"/>
            </a:pPr>
            <a:r>
              <a:rPr lang="en-US" dirty="0">
                <a:solidFill>
                  <a:srgbClr val="000000"/>
                </a:solidFill>
              </a:rPr>
              <a:t>Draw a scale that includes the minimum and maximum data values.</a:t>
            </a:r>
          </a:p>
          <a:p>
            <a:pPr marL="514350" indent="-514350">
              <a:buFont typeface="+mj-lt"/>
              <a:buAutoNum type="arabicPeriod"/>
            </a:pPr>
            <a:r>
              <a:rPr lang="en-US" dirty="0">
                <a:solidFill>
                  <a:srgbClr val="000000"/>
                </a:solidFill>
              </a:rPr>
              <a:t>Construct a box extending from </a:t>
            </a:r>
            <a:r>
              <a:rPr lang="en-US" i="1" dirty="0">
                <a:solidFill>
                  <a:srgbClr val="0000FF"/>
                </a:solidFill>
              </a:rPr>
              <a:t>Q</a:t>
            </a:r>
            <a:r>
              <a:rPr lang="en-US" baseline="-25000" dirty="0">
                <a:solidFill>
                  <a:srgbClr val="0000FF"/>
                </a:solidFill>
              </a:rPr>
              <a:t>1</a:t>
            </a:r>
            <a:r>
              <a:rPr lang="en-US" dirty="0">
                <a:solidFill>
                  <a:srgbClr val="000000"/>
                </a:solidFill>
              </a:rPr>
              <a:t> to </a:t>
            </a:r>
            <a:r>
              <a:rPr lang="en-US" i="1" dirty="0">
                <a:solidFill>
                  <a:srgbClr val="0000FF"/>
                </a:solidFill>
              </a:rPr>
              <a:t>Q</a:t>
            </a:r>
            <a:r>
              <a:rPr lang="en-US" baseline="-25000" dirty="0">
                <a:solidFill>
                  <a:srgbClr val="0000FF"/>
                </a:solidFill>
              </a:rPr>
              <a:t>3</a:t>
            </a:r>
            <a:r>
              <a:rPr lang="en-US" dirty="0">
                <a:solidFill>
                  <a:srgbClr val="000000"/>
                </a:solidFill>
              </a:rPr>
              <a:t>.</a:t>
            </a:r>
          </a:p>
          <a:p>
            <a:pPr marL="514350" indent="-514350">
              <a:buFont typeface="+mj-lt"/>
              <a:buAutoNum type="arabicPeriod"/>
            </a:pPr>
            <a:r>
              <a:rPr lang="en-US" dirty="0">
                <a:solidFill>
                  <a:srgbClr val="000000"/>
                </a:solidFill>
              </a:rPr>
              <a:t>Draw a line through the box at the value of the median.</a:t>
            </a:r>
          </a:p>
          <a:p>
            <a:pPr marL="514350" indent="-514350">
              <a:buFont typeface="+mj-lt"/>
              <a:buAutoNum type="arabicPeriod"/>
            </a:pPr>
            <a:r>
              <a:rPr lang="en-US" dirty="0">
                <a:solidFill>
                  <a:srgbClr val="000000"/>
                </a:solidFill>
              </a:rPr>
              <a:t>Draw lines extending from </a:t>
            </a:r>
            <a:r>
              <a:rPr lang="en-US" i="1" dirty="0">
                <a:solidFill>
                  <a:srgbClr val="0000FF"/>
                </a:solidFill>
              </a:rPr>
              <a:t>Q</a:t>
            </a:r>
            <a:r>
              <a:rPr lang="en-US" baseline="-25000" dirty="0">
                <a:solidFill>
                  <a:srgbClr val="0000FF"/>
                </a:solidFill>
              </a:rPr>
              <a:t>1</a:t>
            </a:r>
            <a:r>
              <a:rPr lang="en-US" dirty="0">
                <a:solidFill>
                  <a:srgbClr val="000000"/>
                </a:solidFill>
              </a:rPr>
              <a:t> to the minimum and from </a:t>
            </a:r>
            <a:r>
              <a:rPr lang="en-US" i="1" dirty="0">
                <a:solidFill>
                  <a:srgbClr val="0000FF"/>
                </a:solidFill>
              </a:rPr>
              <a:t>Q</a:t>
            </a:r>
            <a:r>
              <a:rPr lang="en-US" baseline="-25000" dirty="0">
                <a:solidFill>
                  <a:srgbClr val="0000FF"/>
                </a:solidFill>
              </a:rPr>
              <a:t>3</a:t>
            </a:r>
            <a:r>
              <a:rPr lang="en-US" dirty="0">
                <a:solidFill>
                  <a:srgbClr val="000000"/>
                </a:solidFill>
              </a:rPr>
              <a:t> to the maximum.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lstStyle/>
          <a:p>
            <a:r>
              <a:rPr lang="en-US" dirty="0"/>
              <a:t>The concept of an outlier is an arbitrary concept. What you consider an outlier and what someone else considers an outlier may not be the same thing. However, one definition of an outlier which has gained some acceptance is developed in the context of a box plot.</a:t>
            </a:r>
          </a:p>
        </p:txBody>
      </p:sp>
    </p:spTree>
    <p:extLst>
      <p:ext uri="{BB962C8B-B14F-4D97-AF65-F5344CB8AC3E}">
        <p14:creationId xmlns:p14="http://schemas.microsoft.com/office/powerpoint/2010/main" val="3429419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Outlier</a:t>
            </a:r>
          </a:p>
        </p:txBody>
      </p:sp>
      <p:sp>
        <p:nvSpPr>
          <p:cNvPr id="5"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pPr marL="3175" indent="-3175"/>
            <a:r>
              <a:rPr lang="en-US" dirty="0">
                <a:solidFill>
                  <a:srgbClr val="000000"/>
                </a:solidFill>
              </a:rPr>
              <a:t>A data point is considered an </a:t>
            </a:r>
            <a:r>
              <a:rPr lang="en-US" b="1" dirty="0">
                <a:solidFill>
                  <a:srgbClr val="000000"/>
                </a:solidFill>
              </a:rPr>
              <a:t>outlier</a:t>
            </a:r>
            <a:r>
              <a:rPr lang="en-US" dirty="0">
                <a:solidFill>
                  <a:srgbClr val="000000"/>
                </a:solidFill>
              </a:rPr>
              <a:t> if it is 1.5 times the interquartile range above the 75</a:t>
            </a:r>
            <a:r>
              <a:rPr lang="en-US" baseline="30000" dirty="0">
                <a:solidFill>
                  <a:srgbClr val="000000"/>
                </a:solidFill>
              </a:rPr>
              <a:t>th</a:t>
            </a:r>
            <a:r>
              <a:rPr lang="en-US" dirty="0">
                <a:solidFill>
                  <a:srgbClr val="000000"/>
                </a:solidFill>
              </a:rPr>
              <a:t> percentile or 1.5 times the interquartile range below the 25</a:t>
            </a:r>
            <a:r>
              <a:rPr lang="en-US" baseline="30000" dirty="0">
                <a:solidFill>
                  <a:srgbClr val="000000"/>
                </a:solidFill>
              </a:rPr>
              <a:t>th</a:t>
            </a:r>
            <a:r>
              <a:rPr lang="en-US" dirty="0">
                <a:solidFill>
                  <a:srgbClr val="000000"/>
                </a:solidFill>
              </a:rPr>
              <a:t> percentile.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 Definition: </a:t>
                </a:r>
                <a14:m>
                  <m:oMath xmlns:m="http://schemas.openxmlformats.org/officeDocument/2006/math">
                    <m:r>
                      <a:rPr lang="en-US" i="1" dirty="0" smtClean="0">
                        <a:latin typeface="Cambria Math" panose="02040503050406030204" pitchFamily="18" charset="0"/>
                      </a:rPr>
                      <m:t>𝑃</m:t>
                    </m:r>
                    <m:r>
                      <a:rPr lang="en-US" i="1" baseline="30000" dirty="0" smtClean="0">
                        <a:latin typeface="Cambria Math" panose="02040503050406030204" pitchFamily="18" charset="0"/>
                      </a:rPr>
                      <m:t>𝑡h</m:t>
                    </m:r>
                    <m:r>
                      <a:rPr lang="en-US" i="1" baseline="30000" dirty="0" smtClean="0">
                        <a:latin typeface="Cambria Math" panose="02040503050406030204" pitchFamily="18" charset="0"/>
                      </a:rPr>
                      <m:t> </m:t>
                    </m:r>
                  </m:oMath>
                </a14:m>
                <a:r>
                  <a:rPr lang="en-US" dirty="0"/>
                  <a:t>Percentile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Given a set of data </a:t>
                </a:r>
                <a:r>
                  <a:rPr lang="en-US" i="1" dirty="0">
                    <a:solidFill>
                      <a:srgbClr val="0000FF"/>
                    </a:solidFill>
                  </a:rPr>
                  <a:t>x</a:t>
                </a:r>
                <a:r>
                  <a:rPr lang="en-US" baseline="-25000" dirty="0">
                    <a:solidFill>
                      <a:srgbClr val="0000FF"/>
                    </a:solidFill>
                  </a:rPr>
                  <a:t>1</a:t>
                </a:r>
                <a:r>
                  <a:rPr lang="en-US" dirty="0">
                    <a:solidFill>
                      <a:srgbClr val="000000"/>
                    </a:solidFill>
                  </a:rPr>
                  <a:t>, </a:t>
                </a:r>
                <a:r>
                  <a:rPr lang="en-US" i="1" dirty="0">
                    <a:solidFill>
                      <a:srgbClr val="0000FF"/>
                    </a:solidFill>
                  </a:rPr>
                  <a:t>x</a:t>
                </a:r>
                <a:r>
                  <a:rPr lang="en-US" baseline="-25000" dirty="0">
                    <a:solidFill>
                      <a:srgbClr val="0000FF"/>
                    </a:solidFill>
                  </a:rPr>
                  <a:t>2</a:t>
                </a:r>
                <a:r>
                  <a:rPr lang="en-US" dirty="0">
                    <a:solidFill>
                      <a:srgbClr val="000000"/>
                    </a:solidFill>
                  </a:rPr>
                  <a:t>,…</a:t>
                </a:r>
                <a:r>
                  <a:rPr lang="en-US" i="1" dirty="0">
                    <a:solidFill>
                      <a:srgbClr val="000000"/>
                    </a:solidFill>
                  </a:rPr>
                  <a:t> </a:t>
                </a:r>
                <a:r>
                  <a:rPr lang="en-US" i="1" dirty="0" err="1">
                    <a:solidFill>
                      <a:srgbClr val="0000FF"/>
                    </a:solidFill>
                  </a:rPr>
                  <a:t>x</a:t>
                </a:r>
                <a:r>
                  <a:rPr lang="en-US" i="1" baseline="-25000" dirty="0" err="1">
                    <a:solidFill>
                      <a:srgbClr val="0000FF"/>
                    </a:solidFill>
                  </a:rPr>
                  <a:t>n</a:t>
                </a:r>
                <a:r>
                  <a:rPr lang="en-US" dirty="0">
                    <a:solidFill>
                      <a:srgbClr val="000000"/>
                    </a:solidFill>
                  </a:rPr>
                  <a:t>, the       </a:t>
                </a:r>
                <a:r>
                  <a:rPr lang="en-US" b="1" dirty="0">
                    <a:solidFill>
                      <a:srgbClr val="C00000"/>
                    </a:solidFill>
                  </a:rPr>
                  <a:t>percentile</a:t>
                </a:r>
                <a:r>
                  <a:rPr lang="en-US" dirty="0">
                    <a:solidFill>
                      <a:srgbClr val="000000"/>
                    </a:solidFill>
                  </a:rPr>
                  <a:t> is a value, say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such that approximately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 percent of the data is less than or equal to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and approximately      (100 − </a:t>
                </a:r>
                <a:r>
                  <a:rPr lang="en-US" i="1" dirty="0">
                    <a:solidFill>
                      <a:srgbClr val="000000"/>
                    </a:solidFill>
                  </a:rPr>
                  <a:t>P</a:t>
                </a:r>
                <a:r>
                  <a:rPr lang="en-US" dirty="0">
                    <a:solidFill>
                      <a:srgbClr val="000000"/>
                    </a:solidFill>
                  </a:rPr>
                  <a:t>) percent of the data is greater than or equal to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a:t>
                </a: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2246769"/>
              </a:xfrm>
              <a:blipFill>
                <a:blip r:embed="rId3"/>
                <a:stretch>
                  <a:fillRect l="-1328" t="-1872" r="-1255" b="-5882"/>
                </a:stretch>
              </a:blipFill>
              <a:ln w="28575">
                <a:solidFill>
                  <a:srgbClr val="000000"/>
                </a:solidFill>
              </a:ln>
            </p:spPr>
            <p:txBody>
              <a:bodyPr/>
              <a:lstStyle/>
              <a:p>
                <a:r>
                  <a:rPr lang="en-US">
                    <a:noFill/>
                  </a:rPr>
                  <a:t> </a:t>
                </a:r>
              </a:p>
            </p:txBody>
          </p:sp>
        </mc:Fallback>
      </mc:AlternateContent>
      <p:graphicFrame>
        <p:nvGraphicFramePr>
          <p:cNvPr id="55299" name="Object 3"/>
          <p:cNvGraphicFramePr>
            <a:graphicFrameLocks noChangeAspect="1"/>
          </p:cNvGraphicFramePr>
          <p:nvPr>
            <p:extLst>
              <p:ext uri="{D42A27DB-BD31-4B8C-83A1-F6EECF244321}">
                <p14:modId xmlns:p14="http://schemas.microsoft.com/office/powerpoint/2010/main" val="2156519245"/>
              </p:ext>
            </p:extLst>
          </p:nvPr>
        </p:nvGraphicFramePr>
        <p:xfrm>
          <a:off x="5446752" y="1325408"/>
          <a:ext cx="444500" cy="368300"/>
        </p:xfrm>
        <a:graphic>
          <a:graphicData uri="http://schemas.openxmlformats.org/presentationml/2006/ole">
            <mc:AlternateContent xmlns:mc="http://schemas.openxmlformats.org/markup-compatibility/2006">
              <mc:Choice xmlns:v="urn:schemas-microsoft-com:vml" Requires="v">
                <p:oleObj name="Equation" r:id="rId4" imgW="444240" imgH="368280" progId="Equation.DSMT4">
                  <p:embed/>
                </p:oleObj>
              </mc:Choice>
              <mc:Fallback>
                <p:oleObj name="Equation" r:id="rId4" imgW="444240" imgH="368280" progId="Equation.DSMT4">
                  <p:embed/>
                  <p:pic>
                    <p:nvPicPr>
                      <p:cNvPr id="0" name="Picture 3"/>
                      <p:cNvPicPr>
                        <a:picLocks noChangeAspect="1" noChangeArrowheads="1"/>
                      </p:cNvPicPr>
                      <p:nvPr/>
                    </p:nvPicPr>
                    <p:blipFill>
                      <a:blip r:embed="rId5"/>
                      <a:srcRect/>
                      <a:stretch>
                        <a:fillRect/>
                      </a:stretch>
                    </p:blipFill>
                    <p:spPr bwMode="auto">
                      <a:xfrm>
                        <a:off x="5446752" y="1325408"/>
                        <a:ext cx="444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lstStyle/>
          <a:p>
            <a:r>
              <a:rPr lang="en-US" dirty="0"/>
              <a:t>If there is an outlier in the data set, the whiskers are drawn to the largest or smallest data point which is within 1.5 times the interquartile range from the box, and the outliers are marked with a point. For example, suppose test scores of 110 and 2 were added to the screening test data in Example 4.3.2. For the screening test data, a point is considered an outlier if it is</a:t>
            </a:r>
          </a:p>
          <a:p>
            <a:pPr marL="457200" indent="-457200">
              <a:buFont typeface="Arial" panose="020B0604020202020204" pitchFamily="34" charset="0"/>
              <a:buChar char="•"/>
            </a:pPr>
            <a:r>
              <a:rPr lang="en-US" dirty="0"/>
              <a:t>larger than the 75</a:t>
            </a:r>
            <a:r>
              <a:rPr lang="en-US" baseline="30000" dirty="0"/>
              <a:t>th</a:t>
            </a:r>
            <a:r>
              <a:rPr lang="en-US" dirty="0"/>
              <a:t> percentile + 1.5 times the interquartile range = 66 + 1.5(25) = 103.5 or</a:t>
            </a:r>
          </a:p>
        </p:txBody>
      </p:sp>
    </p:spTree>
    <p:extLst>
      <p:ext uri="{BB962C8B-B14F-4D97-AF65-F5344CB8AC3E}">
        <p14:creationId xmlns:p14="http://schemas.microsoft.com/office/powerpoint/2010/main" val="2348761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a:xfrm>
                <a:off x="457200" y="1143000"/>
                <a:ext cx="8229600" cy="4709160"/>
              </a:xfrm>
            </p:spPr>
            <p:txBody>
              <a:bodyPr>
                <a:noAutofit/>
              </a:bodyPr>
              <a:lstStyle/>
              <a:p>
                <a:pPr marL="457200" indent="-457200">
                  <a:buFont typeface="Arial" panose="020B0604020202020204" pitchFamily="34" charset="0"/>
                  <a:buChar char="•"/>
                </a:pPr>
                <a:r>
                  <a:rPr lang="en-US" dirty="0"/>
                  <a:t>smaller than the 25</a:t>
                </a:r>
                <a:r>
                  <a:rPr lang="en-US" baseline="30000" dirty="0"/>
                  <a:t>th</a:t>
                </a:r>
                <a:r>
                  <a:rPr lang="en-US" dirty="0"/>
                  <a:t> percentile </a:t>
                </a:r>
                <a14:m>
                  <m:oMath xmlns:m="http://schemas.openxmlformats.org/officeDocument/2006/math">
                    <m:r>
                      <a:rPr lang="en-US" i="1" dirty="0" smtClean="0"/>
                      <m:t>−</m:t>
                    </m:r>
                  </m:oMath>
                </a14:m>
                <a:r>
                  <a:rPr lang="en-US" dirty="0"/>
                  <a:t> 1.5 times the interquartile range </a:t>
                </a:r>
                <a14:m>
                  <m:oMath xmlns:m="http://schemas.openxmlformats.org/officeDocument/2006/math">
                    <m:r>
                      <a:rPr lang="en-US" i="1" dirty="0" smtClean="0"/>
                      <m:t>=</m:t>
                    </m:r>
                  </m:oMath>
                </a14:m>
                <a:r>
                  <a:rPr lang="en-US" dirty="0"/>
                  <a:t> 41</a:t>
                </a:r>
                <a14:m>
                  <m:oMath xmlns:m="http://schemas.openxmlformats.org/officeDocument/2006/math">
                    <m:r>
                      <a:rPr lang="en-US" i="1" dirty="0" smtClean="0"/>
                      <m:t>−</m:t>
                    </m:r>
                  </m:oMath>
                </a14:m>
                <a:r>
                  <a:rPr lang="en-US" dirty="0"/>
                  <a:t>1.5(25) </a:t>
                </a:r>
                <a14:m>
                  <m:oMath xmlns:m="http://schemas.openxmlformats.org/officeDocument/2006/math">
                    <m:r>
                      <a:rPr lang="en-US" i="1" dirty="0" smtClean="0"/>
                      <m:t>=</m:t>
                    </m:r>
                  </m:oMath>
                </a14:m>
                <a:r>
                  <a:rPr lang="en-US" dirty="0"/>
                  <a:t> 3.5.</a:t>
                </a:r>
              </a:p>
              <a:p>
                <a:endParaRPr lang="en-US" dirty="0"/>
              </a:p>
              <a:p>
                <a:endParaRPr lang="en-US" dirty="0"/>
              </a:p>
              <a:p>
                <a:endParaRPr lang="en-US" dirty="0"/>
              </a:p>
              <a:p>
                <a:endParaRPr lang="en-US" dirty="0"/>
              </a:p>
              <a:p>
                <a:r>
                  <a:rPr lang="en-US" dirty="0"/>
                  <a:t>Since 110 is larger than 103.5, it is considered an outlier. Since 2 is smaller than 3.5, it is considered an outlier. Figure 4.3.3 shows the box plot of the screening test data with the outliers incorporated. </a:t>
                </a:r>
              </a:p>
            </p:txBody>
          </p:sp>
        </mc:Choice>
        <mc:Fallback>
          <p:sp>
            <p:nvSpPr>
              <p:cNvPr id="3" name="Content Placeholder 2">
                <a:extLst>
                  <a:ext uri="{FF2B5EF4-FFF2-40B4-BE49-F238E27FC236}">
                    <a16:creationId xmlns:a16="http://schemas.microsoft.com/office/drawing/2014/main" id="{F0B7751D-3285-44FE-ACE3-36AD18F487F8}"/>
                  </a:ext>
                </a:extLst>
              </p:cNvPr>
              <p:cNvSpPr>
                <a:spLocks noGrp="1" noRot="1" noChangeAspect="1" noMove="1" noResize="1" noEditPoints="1" noAdjustHandles="1" noChangeArrowheads="1" noChangeShapeType="1" noTextEdit="1"/>
              </p:cNvSpPr>
              <p:nvPr>
                <p:ph idx="1"/>
              </p:nvPr>
            </p:nvSpPr>
            <p:spPr>
              <a:xfrm>
                <a:off x="457200" y="1143000"/>
                <a:ext cx="8229600" cy="4709160"/>
              </a:xfrm>
              <a:blipFill>
                <a:blip r:embed="rId2"/>
                <a:stretch>
                  <a:fillRect l="-1481" t="-1295" r="-1926" b="-531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8F3289D-F172-06EB-D758-C74159D87925}"/>
              </a:ext>
            </a:extLst>
          </p:cNvPr>
          <p:cNvPicPr>
            <a:picLocks noChangeAspect="1"/>
          </p:cNvPicPr>
          <p:nvPr/>
        </p:nvPicPr>
        <p:blipFill>
          <a:blip r:embed="rId3"/>
          <a:stretch>
            <a:fillRect/>
          </a:stretch>
        </p:blipFill>
        <p:spPr>
          <a:xfrm>
            <a:off x="2465698" y="2133600"/>
            <a:ext cx="4212604" cy="1932461"/>
          </a:xfrm>
          <a:prstGeom prst="rect">
            <a:avLst/>
          </a:prstGeom>
        </p:spPr>
      </p:pic>
    </p:spTree>
    <p:extLst>
      <p:ext uri="{BB962C8B-B14F-4D97-AF65-F5344CB8AC3E}">
        <p14:creationId xmlns:p14="http://schemas.microsoft.com/office/powerpoint/2010/main" val="2324251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Notice that the whiskers did not change because 82 and 18 are still the largest and smallest observations within 1.5 times the interquartile range from the box. This type of box plot is often referred to in statistical software packages as a </a:t>
            </a:r>
            <a:r>
              <a:rPr lang="en-US" b="1" dirty="0"/>
              <a:t>modified box plot</a:t>
            </a:r>
            <a:r>
              <a:rPr lang="en-US" dirty="0"/>
              <a:t>.</a:t>
            </a:r>
          </a:p>
        </p:txBody>
      </p:sp>
    </p:spTree>
    <p:extLst>
      <p:ext uri="{BB962C8B-B14F-4D97-AF65-F5344CB8AC3E}">
        <p14:creationId xmlns:p14="http://schemas.microsoft.com/office/powerpoint/2010/main" val="2647960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Although the box plot can be used to display data for a single variable, the histogram is probably more useful for this purpose. The real power of the box plot is the ease with which it allows the comparison of several variables. In fact, it is almost impossible to open the journal </a:t>
            </a:r>
            <a:r>
              <a:rPr lang="en-US" i="1" dirty="0"/>
              <a:t>Science</a:t>
            </a:r>
            <a:r>
              <a:rPr lang="en-US" dirty="0"/>
              <a:t> without seeing box plots scattered throughout the pages.</a:t>
            </a:r>
          </a:p>
          <a:p>
            <a:r>
              <a:rPr lang="en-US" dirty="0"/>
              <a:t>Consider the data from the number of wins per baseball team given in Chapter 3. The four variables are displayed by the box plots in Figure 4.3.4.</a:t>
            </a:r>
          </a:p>
        </p:txBody>
      </p:sp>
    </p:spTree>
    <p:extLst>
      <p:ext uri="{BB962C8B-B14F-4D97-AF65-F5344CB8AC3E}">
        <p14:creationId xmlns:p14="http://schemas.microsoft.com/office/powerpoint/2010/main" val="1493409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It is easy to see from the box plots that the median of the Yankees’ number of wins is higher than that for the Dodgers, which is also greater than the median of both the Braves and the Cubs. This indicates that the Yankees have typically won more total games in a season than the other franchises. Note the existence of outliers to the left for both the Cubs and the Dodgers; these would indicate unusually poor seasons for those teams. </a:t>
            </a:r>
          </a:p>
        </p:txBody>
      </p:sp>
    </p:spTree>
    <p:extLst>
      <p:ext uri="{BB962C8B-B14F-4D97-AF65-F5344CB8AC3E}">
        <p14:creationId xmlns:p14="http://schemas.microsoft.com/office/powerpoint/2010/main" val="3549647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Also, it appears that the spread of the data, or the variation within the observed values, is not the same for all four variables. The Cubs have the largest range and the Braves have the largest IQR. The Yankees and Dodgers are more similar in their variability as their range and IQR are nearly equal. This type of comparison will be used in later chapters to help confirm assumptions which must be made about the data in order to perform statistical inference.</a:t>
            </a:r>
          </a:p>
        </p:txBody>
      </p:sp>
    </p:spTree>
    <p:extLst>
      <p:ext uri="{BB962C8B-B14F-4D97-AF65-F5344CB8AC3E}">
        <p14:creationId xmlns:p14="http://schemas.microsoft.com/office/powerpoint/2010/main" val="3568068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2E7BE501-5F71-32FE-15AF-D9381DDCD47E}"/>
              </a:ext>
            </a:extLst>
          </p:cNvPr>
          <p:cNvPicPr>
            <a:picLocks noChangeAspect="1"/>
          </p:cNvPicPr>
          <p:nvPr/>
        </p:nvPicPr>
        <p:blipFill>
          <a:blip r:embed="rId2"/>
          <a:stretch>
            <a:fillRect/>
          </a:stretch>
        </p:blipFill>
        <p:spPr>
          <a:xfrm>
            <a:off x="1135573" y="1097280"/>
            <a:ext cx="6872853" cy="4789191"/>
          </a:xfrm>
          <a:prstGeom prst="rect">
            <a:avLst/>
          </a:prstGeom>
        </p:spPr>
      </p:pic>
    </p:spTree>
    <p:extLst>
      <p:ext uri="{BB962C8B-B14F-4D97-AF65-F5344CB8AC3E}">
        <p14:creationId xmlns:p14="http://schemas.microsoft.com/office/powerpoint/2010/main" val="2031448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4.3.3: Drawing Conclusions from Side by Side</a:t>
            </a:r>
            <a:br>
              <a:rPr lang="en-US" dirty="0"/>
            </a:br>
            <a:r>
              <a:rPr lang="en-US" dirty="0"/>
              <a:t>Box Plots of Education and Earnings</a:t>
            </a:r>
          </a:p>
        </p:txBody>
      </p:sp>
      <p:sp>
        <p:nvSpPr>
          <p:cNvPr id="3" name="Content Placeholder 2"/>
          <p:cNvSpPr>
            <a:spLocks noGrp="1"/>
          </p:cNvSpPr>
          <p:nvPr>
            <p:ph idx="1"/>
          </p:nvPr>
        </p:nvSpPr>
        <p:spPr/>
        <p:txBody>
          <a:bodyPr>
            <a:normAutofit/>
          </a:bodyPr>
          <a:lstStyle/>
          <a:p>
            <a:r>
              <a:rPr lang="en-US" dirty="0"/>
              <a:t>Education attainment seems to have a positive association with a person’s income. The amount of education a person has can be divided into five categories. </a:t>
            </a:r>
          </a:p>
          <a:p>
            <a:pPr marL="514350" indent="-514350">
              <a:buFont typeface="+mj-lt"/>
              <a:buAutoNum type="arabicPeriod"/>
            </a:pPr>
            <a:r>
              <a:rPr lang="en-US" dirty="0"/>
              <a:t>Less than a high school diploma</a:t>
            </a:r>
          </a:p>
          <a:p>
            <a:pPr marL="514350" indent="-514350">
              <a:buFont typeface="+mj-lt"/>
              <a:buAutoNum type="arabicPeriod"/>
            </a:pPr>
            <a:r>
              <a:rPr lang="en-US" dirty="0"/>
              <a:t>High school graduate, no college</a:t>
            </a:r>
          </a:p>
          <a:p>
            <a:pPr marL="514350" indent="-514350">
              <a:buFont typeface="+mj-lt"/>
              <a:buAutoNum type="arabicPeriod"/>
            </a:pPr>
            <a:r>
              <a:rPr lang="en-US" dirty="0"/>
              <a:t>Some college or associate degree</a:t>
            </a:r>
          </a:p>
          <a:p>
            <a:pPr marL="514350" indent="-514350">
              <a:buFont typeface="+mj-lt"/>
              <a:buAutoNum type="arabicPeriod"/>
            </a:pPr>
            <a:r>
              <a:rPr lang="en-US" dirty="0"/>
              <a:t>Bachelor’s degree only</a:t>
            </a:r>
          </a:p>
          <a:p>
            <a:pPr marL="514350" indent="-514350">
              <a:buFont typeface="+mj-lt"/>
              <a:buAutoNum type="arabicPeriod"/>
            </a:pPr>
            <a:r>
              <a:rPr lang="en-US" dirty="0"/>
              <a:t>Advanced degree</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4.3.3: Drawing Conclusions from Side by Side</a:t>
            </a:r>
            <a:br>
              <a:rPr lang="en-US" dirty="0"/>
            </a:br>
            <a:r>
              <a:rPr lang="en-US" dirty="0"/>
              <a:t>Box Plots of Education and Earnings (cont.)</a:t>
            </a:r>
          </a:p>
        </p:txBody>
      </p:sp>
      <p:sp>
        <p:nvSpPr>
          <p:cNvPr id="3" name="Content Placeholder 2"/>
          <p:cNvSpPr>
            <a:spLocks noGrp="1"/>
          </p:cNvSpPr>
          <p:nvPr>
            <p:ph idx="1"/>
          </p:nvPr>
        </p:nvSpPr>
        <p:spPr/>
        <p:txBody>
          <a:bodyPr>
            <a:normAutofit/>
          </a:bodyPr>
          <a:lstStyle/>
          <a:p>
            <a:r>
              <a:rPr lang="en-US" dirty="0"/>
              <a:t>The categories are ordered according to educational attainment. The vertical box plots in the figure below show the distributions of personal income per week for each level of education, for individuals age 25 and older. Rather than extending the whiskers to the smallest and largest income values in each category, the whisker endpoints represent the 10</a:t>
            </a:r>
            <a:r>
              <a:rPr lang="en-US" baseline="30000" dirty="0"/>
              <a:t>th</a:t>
            </a:r>
            <a:r>
              <a:rPr lang="en-US" dirty="0"/>
              <a:t> and 90</a:t>
            </a:r>
            <a:r>
              <a:rPr lang="en-US" baseline="30000" dirty="0"/>
              <a:t>th</a:t>
            </a:r>
            <a:r>
              <a:rPr lang="en-US" dirty="0"/>
              <a:t> percentiles. What conclusions can be drawn from this figure?</a:t>
            </a:r>
          </a:p>
          <a:p>
            <a:endParaRPr lang="en-US" dirty="0"/>
          </a:p>
        </p:txBody>
      </p:sp>
    </p:spTree>
    <p:extLst>
      <p:ext uri="{BB962C8B-B14F-4D97-AF65-F5344CB8AC3E}">
        <p14:creationId xmlns:p14="http://schemas.microsoft.com/office/powerpoint/2010/main" val="3261241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4.3.3: Drawing Conclusions from Side by Side</a:t>
            </a:r>
            <a:br>
              <a:rPr lang="en-US" dirty="0"/>
            </a:br>
            <a:r>
              <a:rPr lang="en-US" dirty="0"/>
              <a:t>Box Plots of Education and Earnings (cont.)</a:t>
            </a:r>
          </a:p>
        </p:txBody>
      </p:sp>
      <p:sp>
        <p:nvSpPr>
          <p:cNvPr id="3" name="Content Placeholder 2"/>
          <p:cNvSpPr>
            <a:spLocks noGrp="1"/>
          </p:cNvSpPr>
          <p:nvPr>
            <p:ph idx="1"/>
          </p:nvPr>
        </p:nvSpPr>
        <p:spPr/>
        <p:txBody>
          <a:bodyPr>
            <a:normAutofit/>
          </a:bodyPr>
          <a:lstStyle/>
          <a:p>
            <a:r>
              <a:rPr lang="en-US" dirty="0"/>
              <a:t> </a:t>
            </a:r>
          </a:p>
          <a:p>
            <a:endParaRPr lang="en-US" dirty="0"/>
          </a:p>
        </p:txBody>
      </p:sp>
      <p:pic>
        <p:nvPicPr>
          <p:cNvPr id="6" name="Picture 5">
            <a:extLst>
              <a:ext uri="{FF2B5EF4-FFF2-40B4-BE49-F238E27FC236}">
                <a16:creationId xmlns:a16="http://schemas.microsoft.com/office/drawing/2014/main" id="{DC127EE4-06C8-E2CD-9945-47CEABB3CE7C}"/>
              </a:ext>
            </a:extLst>
          </p:cNvPr>
          <p:cNvPicPr>
            <a:picLocks noChangeAspect="1"/>
          </p:cNvPicPr>
          <p:nvPr/>
        </p:nvPicPr>
        <p:blipFill>
          <a:blip r:embed="rId2"/>
          <a:stretch>
            <a:fillRect/>
          </a:stretch>
        </p:blipFill>
        <p:spPr>
          <a:xfrm>
            <a:off x="1583295" y="1381725"/>
            <a:ext cx="5977410" cy="4211930"/>
          </a:xfrm>
          <a:prstGeom prst="rect">
            <a:avLst/>
          </a:prstGeom>
        </p:spPr>
      </p:pic>
    </p:spTree>
    <p:extLst>
      <p:ext uri="{BB962C8B-B14F-4D97-AF65-F5344CB8AC3E}">
        <p14:creationId xmlns:p14="http://schemas.microsoft.com/office/powerpoint/2010/main" val="400249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Relative Position, Box Plots, and Outliers (cont.)</a:t>
            </a:r>
          </a:p>
        </p:txBody>
      </p:sp>
      <p:sp>
        <p:nvSpPr>
          <p:cNvPr id="3" name="Content Placeholder 2"/>
          <p:cNvSpPr>
            <a:spLocks noGrp="1"/>
          </p:cNvSpPr>
          <p:nvPr>
            <p:ph idx="1"/>
          </p:nvPr>
        </p:nvSpPr>
        <p:spPr/>
        <p:txBody>
          <a:bodyPr>
            <a:normAutofit/>
          </a:bodyPr>
          <a:lstStyle/>
          <a:p>
            <a:r>
              <a:rPr lang="en-US" dirty="0"/>
              <a:t> </a:t>
            </a:r>
          </a:p>
          <a:p>
            <a:endParaRPr lang="en-US" dirty="0"/>
          </a:p>
        </p:txBody>
      </p:sp>
      <p:pic>
        <p:nvPicPr>
          <p:cNvPr id="5" name="Picture 4">
            <a:extLst>
              <a:ext uri="{FF2B5EF4-FFF2-40B4-BE49-F238E27FC236}">
                <a16:creationId xmlns:a16="http://schemas.microsoft.com/office/drawing/2014/main" id="{410AA474-2B44-EF18-EA3C-4A470D74A301}"/>
              </a:ext>
            </a:extLst>
          </p:cNvPr>
          <p:cNvPicPr>
            <a:picLocks noChangeAspect="1"/>
          </p:cNvPicPr>
          <p:nvPr/>
        </p:nvPicPr>
        <p:blipFill>
          <a:blip r:embed="rId2"/>
          <a:stretch>
            <a:fillRect/>
          </a:stretch>
        </p:blipFill>
        <p:spPr>
          <a:xfrm>
            <a:off x="3505200" y="1086129"/>
            <a:ext cx="1676400" cy="4804012"/>
          </a:xfrm>
          <a:prstGeom prst="rect">
            <a:avLst/>
          </a:prstGeom>
        </p:spPr>
      </p:pic>
    </p:spTree>
    <p:extLst>
      <p:ext uri="{BB962C8B-B14F-4D97-AF65-F5344CB8AC3E}">
        <p14:creationId xmlns:p14="http://schemas.microsoft.com/office/powerpoint/2010/main" val="4007139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4.3.3: Drawing Conclusions from Side by Side</a:t>
            </a:r>
            <a:br>
              <a:rPr lang="en-US" dirty="0"/>
            </a:br>
            <a:r>
              <a:rPr lang="en-US" dirty="0"/>
              <a:t>Box Plots of Education and Earnings (cont.)</a:t>
            </a:r>
          </a:p>
        </p:txBody>
      </p:sp>
      <p:sp>
        <p:nvSpPr>
          <p:cNvPr id="3" name="Content Placeholder 2"/>
          <p:cNvSpPr>
            <a:spLocks noGrp="1"/>
          </p:cNvSpPr>
          <p:nvPr>
            <p:ph idx="1"/>
          </p:nvPr>
        </p:nvSpPr>
        <p:spPr/>
        <p:txBody>
          <a:bodyPr>
            <a:normAutofit/>
          </a:bodyPr>
          <a:lstStyle/>
          <a:p>
            <a:r>
              <a:rPr lang="en-US" b="1" dirty="0"/>
              <a:t>Solution</a:t>
            </a:r>
          </a:p>
          <a:p>
            <a:r>
              <a:rPr lang="en-US" dirty="0"/>
              <a:t>It is rather obvious from this figure that more education tends to produce higher earning opportunities. Also, there is a lot of spread in the last two box plots as shown by the longer lengths of the boxes. This is probably due in part to the market demands for degrees in scientific disciplines, especially computer science.</a:t>
            </a:r>
          </a:p>
          <a:p>
            <a:endParaRPr lang="en-US" dirty="0"/>
          </a:p>
        </p:txBody>
      </p:sp>
    </p:spTree>
    <p:extLst>
      <p:ext uri="{BB962C8B-B14F-4D97-AF65-F5344CB8AC3E}">
        <p14:creationId xmlns:p14="http://schemas.microsoft.com/office/powerpoint/2010/main" val="320366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An interesting set of data is that of the violent crime rate in the United States. The FBI has a Uniform Crime Reporting (UCR) program which defines what constitutes a violent crime and standardizes reporting from 18,000 enforcement agencies. The crime rate is normalized and defined as the number of reported violent crimes per 100,000 residents. The data from 2010 to 2020 is shown in Figure 4.3.5. Washington, D.C. is the outermost outlier in each year, followed by Alaska.</a:t>
            </a:r>
          </a:p>
        </p:txBody>
      </p:sp>
    </p:spTree>
    <p:extLst>
      <p:ext uri="{BB962C8B-B14F-4D97-AF65-F5344CB8AC3E}">
        <p14:creationId xmlns:p14="http://schemas.microsoft.com/office/powerpoint/2010/main" val="190337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Detecting Outliers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93EE3CE0-9B48-8ADD-A51F-E2238F19E17A}"/>
              </a:ext>
            </a:extLst>
          </p:cNvPr>
          <p:cNvPicPr>
            <a:picLocks noChangeAspect="1"/>
          </p:cNvPicPr>
          <p:nvPr/>
        </p:nvPicPr>
        <p:blipFill>
          <a:blip r:embed="rId2"/>
          <a:stretch>
            <a:fillRect/>
          </a:stretch>
        </p:blipFill>
        <p:spPr>
          <a:xfrm>
            <a:off x="2266950" y="1097280"/>
            <a:ext cx="4610100" cy="4869215"/>
          </a:xfrm>
          <a:prstGeom prst="rect">
            <a:avLst/>
          </a:prstGeom>
        </p:spPr>
      </p:pic>
    </p:spTree>
    <p:extLst>
      <p:ext uri="{BB962C8B-B14F-4D97-AF65-F5344CB8AC3E}">
        <p14:creationId xmlns:p14="http://schemas.microsoft.com/office/powerpoint/2010/main" val="2964752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z -Scores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The </a:t>
                </a:r>
                <a14:m>
                  <m:oMath xmlns:m="http://schemas.openxmlformats.org/officeDocument/2006/math">
                    <m:r>
                      <a:rPr lang="en-US" b="1" i="1" dirty="0" smtClean="0">
                        <a:latin typeface="Cambria Math" panose="02040503050406030204" pitchFamily="18" charset="0"/>
                      </a:rPr>
                      <m:t>𝒛</m:t>
                    </m:r>
                  </m:oMath>
                </a14:m>
                <a:r>
                  <a:rPr lang="en-US" b="1" dirty="0"/>
                  <a:t>-score </a:t>
                </a:r>
                <a:r>
                  <a:rPr lang="en-US" dirty="0"/>
                  <a:t>is a data transformation. It transforms a data value into a standardized measure of relative position with respect to the mean and variability (as measured by the standard deviation) of a data set.</a:t>
                </a:r>
              </a:p>
            </p:txBody>
          </p:sp>
        </mc:Choice>
        <mc:Fallback xmlns="">
          <p:sp>
            <p:nvSpPr>
              <p:cNvPr id="3" name="Content Placeholder 2">
                <a:extLst>
                  <a:ext uri="{FF2B5EF4-FFF2-40B4-BE49-F238E27FC236}">
                    <a16:creationId xmlns:a16="http://schemas.microsoft.com/office/drawing/2014/main" id="{F0B7751D-3285-44FE-ACE3-36AD18F487F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43889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z-Score</a:t>
            </a:r>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280160"/>
                <a:ext cx="8229600" cy="2726196"/>
              </a:xfrm>
              <a:solidFill>
                <a:srgbClr val="FFFFCC"/>
              </a:solidFill>
              <a:ln w="28575">
                <a:solidFill>
                  <a:srgbClr val="000000"/>
                </a:solidFill>
              </a:ln>
            </p:spPr>
            <p:txBody>
              <a:bodyPr>
                <a:spAutoFit/>
              </a:bodyPr>
              <a:lstStyle/>
              <a:p>
                <a:pPr marL="3175" indent="-3175"/>
                <a:r>
                  <a:rPr lang="en-US" dirty="0">
                    <a:solidFill>
                      <a:srgbClr val="000000"/>
                    </a:solidFill>
                  </a:rPr>
                  <a:t>The </a:t>
                </a:r>
                <a14:m>
                  <m:oMath xmlns:m="http://schemas.openxmlformats.org/officeDocument/2006/math">
                    <m:r>
                      <a:rPr lang="en-US" b="1" i="1" dirty="0" smtClean="0">
                        <a:solidFill>
                          <a:srgbClr val="000000"/>
                        </a:solidFill>
                        <a:latin typeface="Cambria Math" panose="02040503050406030204" pitchFamily="18" charset="0"/>
                      </a:rPr>
                      <m:t>𝒛</m:t>
                    </m:r>
                  </m:oMath>
                </a14:m>
                <a:r>
                  <a:rPr lang="en-US" b="1" dirty="0">
                    <a:solidFill>
                      <a:srgbClr val="000000"/>
                    </a:solidFill>
                  </a:rPr>
                  <a:t>-score </a:t>
                </a:r>
                <a:r>
                  <a:rPr lang="en-US" dirty="0">
                    <a:solidFill>
                      <a:srgbClr val="000000"/>
                    </a:solidFill>
                  </a:rPr>
                  <a:t>transforms a data value into the number of standard deviations that value is from the mean. </a:t>
                </a:r>
              </a:p>
              <a:p>
                <a:pPr marL="3175" indent="-3175"/>
                <a:endParaRPr lang="en-US" b="0" i="1" dirty="0">
                  <a:solidFill>
                    <a:srgbClr val="000000"/>
                  </a:solidFill>
                  <a:latin typeface="Cambria Math" panose="02040503050406030204" pitchFamily="18" charset="0"/>
                </a:endParaRPr>
              </a:p>
              <a:p>
                <a:pPr marL="3175" indent="-3175"/>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𝑧</m:t>
                      </m:r>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𝑥</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𝜇</m:t>
                          </m:r>
                        </m:num>
                        <m:den>
                          <m:r>
                            <a:rPr lang="en-US" b="0" i="1" smtClean="0">
                              <a:solidFill>
                                <a:srgbClr val="000000"/>
                              </a:solidFill>
                              <a:latin typeface="Cambria Math" panose="02040503050406030204" pitchFamily="18" charset="0"/>
                              <a:ea typeface="Cambria Math" panose="02040503050406030204" pitchFamily="18" charset="0"/>
                            </a:rPr>
                            <m:t>𝜎</m:t>
                          </m:r>
                        </m:den>
                      </m:f>
                    </m:oMath>
                  </m:oMathPara>
                </a14:m>
                <a:endParaRPr lang="en-US" dirty="0">
                  <a:solidFill>
                    <a:srgbClr val="000000"/>
                  </a:solidFill>
                </a:endParaRPr>
              </a:p>
              <a:p>
                <a:pPr marL="3175" indent="-3175"/>
                <a:endParaRPr lang="en-US" dirty="0">
                  <a:solidFill>
                    <a:srgbClr val="000000"/>
                  </a:solidFill>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280160"/>
                <a:ext cx="8229600" cy="2726196"/>
              </a:xfrm>
              <a:blipFill>
                <a:blip r:embed="rId2"/>
                <a:stretch>
                  <a:fillRect l="-1328" t="-1549" r="-1328"/>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1038262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CF0-29B4-4633-A14D-94643DE9D91A}"/>
              </a:ext>
            </a:extLst>
          </p:cNvPr>
          <p:cNvSpPr>
            <a:spLocks noGrp="1"/>
          </p:cNvSpPr>
          <p:nvPr>
            <p:ph type="title"/>
          </p:nvPr>
        </p:nvSpPr>
        <p:spPr/>
        <p:txBody>
          <a:bodyPr/>
          <a:lstStyle/>
          <a:p>
            <a:r>
              <a:rPr lang="en-US" dirty="0"/>
              <a:t>z –Scores (cont.)</a:t>
            </a:r>
          </a:p>
        </p:txBody>
      </p:sp>
      <p:sp>
        <p:nvSpPr>
          <p:cNvPr id="3" name="Content Placeholder 2">
            <a:extLst>
              <a:ext uri="{FF2B5EF4-FFF2-40B4-BE49-F238E27FC236}">
                <a16:creationId xmlns:a16="http://schemas.microsoft.com/office/drawing/2014/main" id="{F0B7751D-3285-44FE-ACE3-36AD18F487F8}"/>
              </a:ext>
            </a:extLst>
          </p:cNvPr>
          <p:cNvSpPr>
            <a:spLocks noGrp="1"/>
          </p:cNvSpPr>
          <p:nvPr>
            <p:ph idx="1"/>
          </p:nvPr>
        </p:nvSpPr>
        <p:spPr/>
        <p:txBody>
          <a:bodyPr>
            <a:normAutofit/>
          </a:bodyPr>
          <a:lstStyle/>
          <a:p>
            <a:r>
              <a:rPr lang="en-US" dirty="0"/>
              <a:t>Describing a data value by its number of standard deviations from the mean is a fundamental concept in statistics that is found throughout this book. It is used as a standardization technique, a yardstick, to describe properties of data sets and to compare the relative values of data from different data sets.</a:t>
            </a:r>
          </a:p>
        </p:txBody>
      </p:sp>
    </p:spTree>
    <p:extLst>
      <p:ext uri="{BB962C8B-B14F-4D97-AF65-F5344CB8AC3E}">
        <p14:creationId xmlns:p14="http://schemas.microsoft.com/office/powerpoint/2010/main" val="110952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4.3.4: Determining </a:t>
            </a:r>
            <a:r>
              <a:rPr lang="en-US" i="1" dirty="0"/>
              <a:t>z</a:t>
            </a:r>
            <a:r>
              <a:rPr lang="en-US" dirty="0"/>
              <a:t>-Scores for Biology and</a:t>
            </a:r>
            <a:br>
              <a:rPr lang="en-US" dirty="0"/>
            </a:br>
            <a:r>
              <a:rPr lang="en-US" dirty="0"/>
              <a:t>Psychology Test Scores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Suppose you scored an 86 on your biology test and a 94 on your psychology test. The mean and standard deviations of the two tests are given in the following table.</a:t>
                </a:r>
              </a:p>
              <a:p>
                <a:endParaRPr lang="en-US" dirty="0"/>
              </a:p>
              <a:p>
                <a:endParaRPr lang="en-US" dirty="0"/>
              </a:p>
              <a:p>
                <a:endParaRPr lang="en-US" dirty="0"/>
              </a:p>
              <a:p>
                <a:r>
                  <a:rPr lang="en-US" dirty="0"/>
                  <a:t>What are the </a:t>
                </a:r>
                <a14:m>
                  <m:oMath xmlns:m="http://schemas.openxmlformats.org/officeDocument/2006/math">
                    <m:r>
                      <a:rPr lang="en-US" i="1" dirty="0" smtClean="0">
                        <a:latin typeface="Cambria Math" panose="02040503050406030204" pitchFamily="18" charset="0"/>
                      </a:rPr>
                      <m:t>𝑧</m:t>
                    </m:r>
                  </m:oMath>
                </a14:m>
                <a:r>
                  <a:rPr lang="en-US" dirty="0"/>
                  <a:t>-scores for your two tests? On which of the tests did you perform relatively better?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id="{D934CFB4-D239-0CFB-140C-79906C7EB0EA}"/>
              </a:ext>
            </a:extLst>
          </p:cNvPr>
          <p:cNvGraphicFramePr>
            <a:graphicFrameLocks noGrp="1"/>
          </p:cNvGraphicFramePr>
          <p:nvPr>
            <p:extLst>
              <p:ext uri="{D42A27DB-BD31-4B8C-83A1-F6EECF244321}">
                <p14:modId xmlns:p14="http://schemas.microsoft.com/office/powerpoint/2010/main" val="274985103"/>
              </p:ext>
            </p:extLst>
          </p:nvPr>
        </p:nvGraphicFramePr>
        <p:xfrm>
          <a:off x="1524000" y="2971800"/>
          <a:ext cx="6096000" cy="14833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353325047"/>
                    </a:ext>
                  </a:extLst>
                </a:gridCol>
                <a:gridCol w="1676400">
                  <a:extLst>
                    <a:ext uri="{9D8B030D-6E8A-4147-A177-3AD203B41FA5}">
                      <a16:colId xmlns:a16="http://schemas.microsoft.com/office/drawing/2014/main" val="2860716662"/>
                    </a:ext>
                  </a:extLst>
                </a:gridCol>
                <a:gridCol w="2209800">
                  <a:extLst>
                    <a:ext uri="{9D8B030D-6E8A-4147-A177-3AD203B41FA5}">
                      <a16:colId xmlns:a16="http://schemas.microsoft.com/office/drawing/2014/main" val="3188848865"/>
                    </a:ext>
                  </a:extLst>
                </a:gridCol>
              </a:tblGrid>
              <a:tr h="370840">
                <a:tc gridSpan="3">
                  <a:txBody>
                    <a:bodyPr/>
                    <a:lstStyle/>
                    <a:p>
                      <a:pPr algn="ctr"/>
                      <a:r>
                        <a:rPr lang="en-IN" dirty="0"/>
                        <a:t>Test Scores</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742258440"/>
                  </a:ext>
                </a:extLst>
              </a:tr>
              <a:tr h="370840">
                <a:tc>
                  <a:txBody>
                    <a:bodyPr/>
                    <a:lstStyle/>
                    <a:p>
                      <a:pPr algn="ctr"/>
                      <a:r>
                        <a:rPr lang="en-IN" b="1" dirty="0"/>
                        <a:t>Course</a:t>
                      </a:r>
                    </a:p>
                  </a:txBody>
                  <a:tcPr/>
                </a:tc>
                <a:tc>
                  <a:txBody>
                    <a:bodyPr/>
                    <a:lstStyle/>
                    <a:p>
                      <a:pPr algn="ctr"/>
                      <a:r>
                        <a:rPr lang="en-IN" b="1" dirty="0"/>
                        <a:t>Mean</a:t>
                      </a:r>
                    </a:p>
                  </a:txBody>
                  <a:tcPr/>
                </a:tc>
                <a:tc>
                  <a:txBody>
                    <a:bodyPr/>
                    <a:lstStyle/>
                    <a:p>
                      <a:pPr algn="ctr"/>
                      <a:r>
                        <a:rPr lang="en-IN" b="1" dirty="0"/>
                        <a:t>Standard Deviation</a:t>
                      </a:r>
                    </a:p>
                  </a:txBody>
                  <a:tcPr/>
                </a:tc>
                <a:extLst>
                  <a:ext uri="{0D108BD9-81ED-4DB2-BD59-A6C34878D82A}">
                    <a16:rowId xmlns:a16="http://schemas.microsoft.com/office/drawing/2014/main" val="1923849100"/>
                  </a:ext>
                </a:extLst>
              </a:tr>
              <a:tr h="370840">
                <a:tc>
                  <a:txBody>
                    <a:bodyPr/>
                    <a:lstStyle/>
                    <a:p>
                      <a:pPr algn="ctr"/>
                      <a:r>
                        <a:rPr lang="en-IN" b="1" dirty="0"/>
                        <a:t>Biology</a:t>
                      </a:r>
                    </a:p>
                  </a:txBody>
                  <a:tcPr/>
                </a:tc>
                <a:tc>
                  <a:txBody>
                    <a:bodyPr/>
                    <a:lstStyle/>
                    <a:p>
                      <a:pPr algn="ctr"/>
                      <a:r>
                        <a:rPr lang="en-US" dirty="0"/>
                        <a:t>74</a:t>
                      </a:r>
                      <a:endParaRPr lang="en-IN" dirty="0"/>
                    </a:p>
                  </a:txBody>
                  <a:tcPr/>
                </a:tc>
                <a:tc>
                  <a:txBody>
                    <a:bodyPr/>
                    <a:lstStyle/>
                    <a:p>
                      <a:pPr algn="ctr"/>
                      <a:r>
                        <a:rPr lang="en-US" dirty="0"/>
                        <a:t>10</a:t>
                      </a:r>
                      <a:endParaRPr lang="en-IN" dirty="0"/>
                    </a:p>
                  </a:txBody>
                  <a:tcPr/>
                </a:tc>
                <a:extLst>
                  <a:ext uri="{0D108BD9-81ED-4DB2-BD59-A6C34878D82A}">
                    <a16:rowId xmlns:a16="http://schemas.microsoft.com/office/drawing/2014/main" val="3207159931"/>
                  </a:ext>
                </a:extLst>
              </a:tr>
              <a:tr h="370840">
                <a:tc>
                  <a:txBody>
                    <a:bodyPr/>
                    <a:lstStyle/>
                    <a:p>
                      <a:pPr algn="ctr"/>
                      <a:r>
                        <a:rPr lang="en-IN" b="1" dirty="0"/>
                        <a:t>Psychology</a:t>
                      </a:r>
                    </a:p>
                  </a:txBody>
                  <a:tcPr/>
                </a:tc>
                <a:tc>
                  <a:txBody>
                    <a:bodyPr/>
                    <a:lstStyle/>
                    <a:p>
                      <a:pPr algn="ctr"/>
                      <a:r>
                        <a:rPr lang="en-US" dirty="0"/>
                        <a:t>82</a:t>
                      </a:r>
                      <a:endParaRPr lang="en-IN" dirty="0"/>
                    </a:p>
                  </a:txBody>
                  <a:tcPr/>
                </a:tc>
                <a:tc>
                  <a:txBody>
                    <a:bodyPr/>
                    <a:lstStyle/>
                    <a:p>
                      <a:pPr algn="ctr"/>
                      <a:r>
                        <a:rPr lang="en-US" dirty="0"/>
                        <a:t>11</a:t>
                      </a:r>
                      <a:endParaRPr lang="en-IN" dirty="0"/>
                    </a:p>
                  </a:txBody>
                  <a:tcPr/>
                </a:tc>
                <a:extLst>
                  <a:ext uri="{0D108BD9-81ED-4DB2-BD59-A6C34878D82A}">
                    <a16:rowId xmlns:a16="http://schemas.microsoft.com/office/drawing/2014/main" val="2305096618"/>
                  </a:ext>
                </a:extLst>
              </a:tr>
            </a:tbl>
          </a:graphicData>
        </a:graphic>
      </p:graphicFrame>
    </p:spTree>
    <p:extLst>
      <p:ext uri="{BB962C8B-B14F-4D97-AF65-F5344CB8AC3E}">
        <p14:creationId xmlns:p14="http://schemas.microsoft.com/office/powerpoint/2010/main" val="3552690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4.3.4: Determining z-Scores for Biology and</a:t>
            </a:r>
            <a:br>
              <a:rPr lang="en-US" dirty="0"/>
            </a:br>
            <a:r>
              <a:rPr lang="en-US" dirty="0"/>
              <a:t>Psychology Test Scores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Solution</a:t>
                </a:r>
              </a:p>
              <a:p>
                <a:r>
                  <a:rPr lang="en-US" dirty="0"/>
                  <a:t>The </a:t>
                </a:r>
                <a14:m>
                  <m:oMath xmlns:m="http://schemas.openxmlformats.org/officeDocument/2006/math">
                    <m:r>
                      <a:rPr lang="en-US" i="1" dirty="0" smtClean="0">
                        <a:latin typeface="Cambria Math" panose="02040503050406030204" pitchFamily="18" charset="0"/>
                      </a:rPr>
                      <m:t>𝑧</m:t>
                    </m:r>
                  </m:oMath>
                </a14:m>
                <a:r>
                  <a:rPr lang="en-US" dirty="0"/>
                  <a:t>-score for the biology test is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86−74</m:t>
                        </m:r>
                      </m:num>
                      <m:den>
                        <m:r>
                          <a:rPr lang="en-US" b="0" i="1" smtClean="0">
                            <a:latin typeface="Cambria Math" panose="02040503050406030204" pitchFamily="18" charset="0"/>
                          </a:rPr>
                          <m:t>10</m:t>
                        </m:r>
                      </m:den>
                    </m:f>
                    <m:r>
                      <a:rPr lang="en-US" b="0" i="1" smtClean="0">
                        <a:latin typeface="Cambria Math" panose="02040503050406030204" pitchFamily="18" charset="0"/>
                      </a:rPr>
                      <m:t>=1.20.</m:t>
                    </m:r>
                  </m:oMath>
                </a14:m>
                <a:endParaRPr lang="en-US" dirty="0"/>
              </a:p>
              <a:p>
                <a:r>
                  <a:rPr lang="en-US" dirty="0"/>
                  <a:t>The </a:t>
                </a:r>
                <a14:m>
                  <m:oMath xmlns:m="http://schemas.openxmlformats.org/officeDocument/2006/math">
                    <m:r>
                      <a:rPr lang="en-US" i="1" dirty="0" smtClean="0">
                        <a:latin typeface="Cambria Math" panose="02040503050406030204" pitchFamily="18" charset="0"/>
                      </a:rPr>
                      <m:t>𝑧</m:t>
                    </m:r>
                  </m:oMath>
                </a14:m>
                <a:r>
                  <a:rPr lang="en-US" dirty="0"/>
                  <a:t>-score for the psychology test is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94−82</m:t>
                        </m:r>
                      </m:num>
                      <m:den>
                        <m:r>
                          <a:rPr lang="en-US" b="0" i="1" smtClean="0">
                            <a:latin typeface="Cambria Math" panose="02040503050406030204" pitchFamily="18" charset="0"/>
                          </a:rPr>
                          <m:t>11</m:t>
                        </m:r>
                      </m:den>
                    </m:f>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1.09.</m:t>
                    </m:r>
                  </m:oMath>
                </a14:m>
                <a:endParaRPr lang="en-US" dirty="0"/>
              </a:p>
              <a:p>
                <a:r>
                  <a:rPr lang="en-US" dirty="0"/>
                  <a:t>On the biology test you scored 1.2 standard deviations above the mean, compared to only 1.09 standard deviations above the mean for the psychology test.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1485330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4.3.4: Determining z-Scores for Biology and</a:t>
            </a:r>
            <a:br>
              <a:rPr lang="en-US" dirty="0"/>
            </a:br>
            <a:r>
              <a:rPr lang="en-US" dirty="0"/>
              <a:t>Psychology Test Scores (cont.)</a:t>
            </a:r>
          </a:p>
        </p:txBody>
      </p:sp>
      <p:sp>
        <p:nvSpPr>
          <p:cNvPr id="3" name="Content Placeholder 2"/>
          <p:cNvSpPr>
            <a:spLocks noGrp="1"/>
          </p:cNvSpPr>
          <p:nvPr>
            <p:ph idx="1"/>
          </p:nvPr>
        </p:nvSpPr>
        <p:spPr/>
        <p:txBody>
          <a:bodyPr>
            <a:normAutofit/>
          </a:bodyPr>
          <a:lstStyle/>
          <a:p>
            <a:r>
              <a:rPr lang="en-US" dirty="0"/>
              <a:t>Even though the raw score on the psychology test is larger than the raw score on the biology test, relative to the means and variability in the data sets, the performance on the biology test was slightly better. Once again, changing the scale of the data (to standard deviation units) has beneficial effects. It enables the comparison of two measurements that are drawn from different populations.</a:t>
            </a:r>
          </a:p>
          <a:p>
            <a:endParaRPr lang="en-US" dirty="0"/>
          </a:p>
          <a:p>
            <a:endParaRPr lang="en-US" dirty="0"/>
          </a:p>
          <a:p>
            <a:endParaRPr lang="en-US" dirty="0"/>
          </a:p>
        </p:txBody>
      </p:sp>
    </p:spTree>
    <p:extLst>
      <p:ext uri="{BB962C8B-B14F-4D97-AF65-F5344CB8AC3E}">
        <p14:creationId xmlns:p14="http://schemas.microsoft.com/office/powerpoint/2010/main" val="3410423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Properties of a </a:t>
            </a:r>
            <a:r>
              <a:rPr lang="en-US" i="1" dirty="0"/>
              <a:t>z</a:t>
            </a:r>
            <a:r>
              <a:rPr lang="en-US" dirty="0"/>
              <a:t>-Score </a:t>
            </a:r>
          </a:p>
        </p:txBody>
      </p:sp>
      <p:sp>
        <p:nvSpPr>
          <p:cNvPr id="4" name="Content Placeholder 2"/>
          <p:cNvSpPr>
            <a:spLocks noGrp="1"/>
          </p:cNvSpPr>
          <p:nvPr>
            <p:ph idx="1"/>
          </p:nvPr>
        </p:nvSpPr>
        <p:spPr>
          <a:xfrm>
            <a:off x="457200" y="1280160"/>
            <a:ext cx="8229600" cy="3711785"/>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If a </a:t>
            </a:r>
            <a:r>
              <a:rPr lang="en-US" i="1" dirty="0">
                <a:solidFill>
                  <a:srgbClr val="000000"/>
                </a:solidFill>
              </a:rPr>
              <a:t>z</a:t>
            </a:r>
            <a:r>
              <a:rPr lang="en-US" dirty="0">
                <a:solidFill>
                  <a:srgbClr val="000000"/>
                </a:solidFill>
              </a:rPr>
              <a:t>-score is negative, the corresponding data value is less than the mean. </a:t>
            </a:r>
          </a:p>
          <a:p>
            <a:pPr marL="461963" indent="-461963">
              <a:buFont typeface="Arial" pitchFamily="34" charset="0"/>
              <a:buChar char="•"/>
            </a:pPr>
            <a:r>
              <a:rPr lang="en-US" dirty="0">
                <a:solidFill>
                  <a:srgbClr val="000000"/>
                </a:solidFill>
              </a:rPr>
              <a:t>Conversely, if a </a:t>
            </a:r>
            <a:r>
              <a:rPr lang="en-US" i="1" dirty="0">
                <a:solidFill>
                  <a:srgbClr val="000000"/>
                </a:solidFill>
              </a:rPr>
              <a:t>z</a:t>
            </a:r>
            <a:r>
              <a:rPr lang="en-US" dirty="0">
                <a:solidFill>
                  <a:srgbClr val="000000"/>
                </a:solidFill>
              </a:rPr>
              <a:t>-score is positive, the corresponding data value is greater than the mean. </a:t>
            </a:r>
          </a:p>
          <a:p>
            <a:pPr marL="461963" indent="-461963">
              <a:buFont typeface="Arial" pitchFamily="34" charset="0"/>
              <a:buChar char="•"/>
            </a:pPr>
            <a:r>
              <a:rPr lang="en-US" dirty="0">
                <a:solidFill>
                  <a:srgbClr val="000000"/>
                </a:solidFill>
              </a:rPr>
              <a:t>The </a:t>
            </a:r>
            <a:r>
              <a:rPr lang="en-US" i="1" dirty="0">
                <a:solidFill>
                  <a:srgbClr val="000000"/>
                </a:solidFill>
              </a:rPr>
              <a:t>z</a:t>
            </a:r>
            <a:r>
              <a:rPr lang="en-US" dirty="0">
                <a:solidFill>
                  <a:srgbClr val="000000"/>
                </a:solidFill>
              </a:rPr>
              <a:t>-score is a unit-free measure. That is, regardless of the original units of measurement (centimeters, meters, or kilometers), an observation’s </a:t>
            </a:r>
            <a:r>
              <a:rPr lang="en-US" i="1" dirty="0">
                <a:solidFill>
                  <a:srgbClr val="000000"/>
                </a:solidFill>
              </a:rPr>
              <a:t>z</a:t>
            </a:r>
            <a:r>
              <a:rPr lang="en-US" dirty="0">
                <a:solidFill>
                  <a:srgbClr val="000000"/>
                </a:solidFill>
              </a:rPr>
              <a:t>-score will be the same.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determine the </a:t>
                </a:r>
                <a14:m>
                  <m:oMath xmlns:m="http://schemas.openxmlformats.org/officeDocument/2006/math">
                    <m:r>
                      <a:rPr lang="en-US" i="1" dirty="0" smtClean="0">
                        <a:latin typeface="Cambria Math" panose="02040503050406030204" pitchFamily="18" charset="0"/>
                      </a:rPr>
                      <m:t>𝑃</m:t>
                    </m:r>
                    <m:r>
                      <a:rPr lang="en-US" i="1" baseline="30000" dirty="0" smtClean="0">
                        <a:latin typeface="Cambria Math" panose="02040503050406030204" pitchFamily="18" charset="0"/>
                      </a:rPr>
                      <m:t>𝑡h</m:t>
                    </m:r>
                  </m:oMath>
                </a14:m>
                <a:r>
                  <a:rPr lang="en-US" dirty="0"/>
                  <a:t> percentile, perform the following steps.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
                </a:stretch>
              </a:blipFill>
            </p:spPr>
            <p:txBody>
              <a:bodyPr/>
              <a:lstStyle/>
              <a:p>
                <a:r>
                  <a:rPr lang="en-IN">
                    <a:noFill/>
                  </a:rPr>
                  <a:t> </a:t>
                </a:r>
              </a:p>
            </p:txBody>
          </p:sp>
        </mc:Fallback>
      </mc:AlternateContent>
    </p:spTree>
    <p:extLst>
      <p:ext uri="{BB962C8B-B14F-4D97-AF65-F5344CB8AC3E}">
        <p14:creationId xmlns:p14="http://schemas.microsoft.com/office/powerpoint/2010/main" val="185815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Procedure: Finding the </a:t>
                </a:r>
                <a14:m>
                  <m:oMath xmlns:m="http://schemas.openxmlformats.org/officeDocument/2006/math">
                    <m:r>
                      <a:rPr lang="en-US" i="1" dirty="0" smtClean="0">
                        <a:latin typeface="Cambria Math" panose="02040503050406030204" pitchFamily="18" charset="0"/>
                      </a:rPr>
                      <m:t>𝑃</m:t>
                    </m:r>
                    <m:r>
                      <a:rPr lang="en-US" i="1" baseline="30000" dirty="0" smtClean="0">
                        <a:latin typeface="Cambria Math" panose="02040503050406030204" pitchFamily="18" charset="0"/>
                      </a:rPr>
                      <m:t>𝑡h</m:t>
                    </m:r>
                  </m:oMath>
                </a14:m>
                <a:r>
                  <a:rPr lang="en-US" dirty="0"/>
                  <a:t> Percentile</a:t>
                </a:r>
                <a:r>
                  <a:rPr lang="en-US" i="1" dirty="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r>
                  <a:rPr lang="en-US" dirty="0">
                    <a:solidFill>
                      <a:srgbClr val="000000"/>
                    </a:solidFill>
                  </a:rPr>
                  <a:t>To determine the </a:t>
                </a:r>
                <a14:m>
                  <m:oMath xmlns:m="http://schemas.openxmlformats.org/officeDocument/2006/math">
                    <m:r>
                      <a:rPr lang="en-US" i="1" dirty="0" smtClean="0">
                        <a:solidFill>
                          <a:srgbClr val="000000"/>
                        </a:solidFill>
                        <a:latin typeface="Cambria Math" panose="02040503050406030204" pitchFamily="18" charset="0"/>
                      </a:rPr>
                      <m:t>𝑃</m:t>
                    </m:r>
                    <m:r>
                      <a:rPr lang="en-US" i="1" baseline="30000" dirty="0" smtClean="0">
                        <a:solidFill>
                          <a:srgbClr val="000000"/>
                        </a:solidFill>
                        <a:latin typeface="Cambria Math" panose="02040503050406030204" pitchFamily="18" charset="0"/>
                      </a:rPr>
                      <m:t>𝑡h</m:t>
                    </m:r>
                  </m:oMath>
                </a14:m>
                <a:r>
                  <a:rPr lang="en-US" dirty="0">
                    <a:solidFill>
                      <a:srgbClr val="000000"/>
                    </a:solidFill>
                  </a:rPr>
                  <a:t> percentile: </a:t>
                </a:r>
              </a:p>
              <a:p>
                <a:pPr marL="514350" indent="-514350">
                  <a:buFont typeface="+mj-lt"/>
                  <a:buAutoNum type="arabicPeriod"/>
                </a:pPr>
                <a:r>
                  <a:rPr lang="en-US" dirty="0">
                    <a:solidFill>
                      <a:srgbClr val="000000"/>
                    </a:solidFill>
                  </a:rPr>
                  <a:t>Form an ordered array by placing the data in order from smallest to largest.</a:t>
                </a:r>
              </a:p>
              <a:p>
                <a:pPr marL="514350" indent="-514350">
                  <a:buFont typeface="+mj-lt"/>
                  <a:buAutoNum type="arabicPeriod"/>
                </a:pPr>
                <a:r>
                  <a:rPr lang="en-US" dirty="0">
                    <a:solidFill>
                      <a:srgbClr val="000000"/>
                    </a:solidFill>
                  </a:rPr>
                  <a:t>To find the location of the </a:t>
                </a:r>
                <a14:m>
                  <m:oMath xmlns:m="http://schemas.openxmlformats.org/officeDocument/2006/math">
                    <m:r>
                      <a:rPr lang="en-US" i="1" dirty="0" smtClean="0">
                        <a:solidFill>
                          <a:srgbClr val="000000"/>
                        </a:solidFill>
                        <a:latin typeface="Cambria Math" panose="02040503050406030204" pitchFamily="18" charset="0"/>
                      </a:rPr>
                      <m:t>𝑃</m:t>
                    </m:r>
                    <m:r>
                      <a:rPr lang="en-US" i="1" baseline="30000" dirty="0" smtClean="0">
                        <a:solidFill>
                          <a:srgbClr val="000000"/>
                        </a:solidFill>
                        <a:latin typeface="Cambria Math" panose="02040503050406030204" pitchFamily="18" charset="0"/>
                      </a:rPr>
                      <m:t>𝑡h</m:t>
                    </m:r>
                  </m:oMath>
                </a14:m>
                <a:r>
                  <a:rPr lang="en-US" dirty="0">
                    <a:solidFill>
                      <a:srgbClr val="000000"/>
                    </a:solidFill>
                  </a:rPr>
                  <a:t> percentile in the ordered array, let </a:t>
                </a:r>
              </a:p>
              <a:p>
                <a:endParaRPr lang="en-US" dirty="0">
                  <a:solidFill>
                    <a:srgbClr val="000000"/>
                  </a:solidFill>
                </a:endParaRPr>
              </a:p>
              <a:p>
                <a:r>
                  <a:rPr lang="en-US" dirty="0">
                    <a:solidFill>
                      <a:srgbClr val="000000"/>
                    </a:solidFill>
                  </a:rPr>
                  <a:t>where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is the number of observations in the ordered data.</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884140"/>
              </a:xfrm>
              <a:blipFill>
                <a:blip r:embed="rId3"/>
                <a:stretch>
                  <a:fillRect l="-1402" t="-1090" b="-3115"/>
                </a:stretch>
              </a:blipFill>
              <a:ln w="28575">
                <a:solidFill>
                  <a:srgbClr val="000000"/>
                </a:solidFill>
              </a:ln>
            </p:spPr>
            <p:txBody>
              <a:bodyPr/>
              <a:lstStyle/>
              <a:p>
                <a:r>
                  <a:rPr lang="en-IN">
                    <a:noFill/>
                  </a:rPr>
                  <a:t> </a:t>
                </a:r>
              </a:p>
            </p:txBody>
          </p:sp>
        </mc:Fallback>
      </mc:AlternateContent>
      <p:graphicFrame>
        <p:nvGraphicFramePr>
          <p:cNvPr id="56325" name="Object 5"/>
          <p:cNvGraphicFramePr>
            <a:graphicFrameLocks noChangeAspect="1"/>
          </p:cNvGraphicFramePr>
          <p:nvPr>
            <p:extLst>
              <p:ext uri="{D42A27DB-BD31-4B8C-83A1-F6EECF244321}">
                <p14:modId xmlns:p14="http://schemas.microsoft.com/office/powerpoint/2010/main" val="3819590625"/>
              </p:ext>
            </p:extLst>
          </p:nvPr>
        </p:nvGraphicFramePr>
        <p:xfrm>
          <a:off x="3752850" y="3216275"/>
          <a:ext cx="2019300" cy="1066800"/>
        </p:xfrm>
        <a:graphic>
          <a:graphicData uri="http://schemas.openxmlformats.org/presentationml/2006/ole">
            <mc:AlternateContent xmlns:mc="http://schemas.openxmlformats.org/markup-compatibility/2006">
              <mc:Choice xmlns:v="urn:schemas-microsoft-com:vml" Requires="v">
                <p:oleObj name="Equation" r:id="rId4" imgW="2019240" imgH="1066680" progId="Equation.DSMT4">
                  <p:embed/>
                </p:oleObj>
              </mc:Choice>
              <mc:Fallback>
                <p:oleObj name="Equation" r:id="rId4" imgW="2019240" imgH="1066680" progId="Equation.DSMT4">
                  <p:embed/>
                  <p:pic>
                    <p:nvPicPr>
                      <p:cNvPr id="0" name="Picture 5"/>
                      <p:cNvPicPr>
                        <a:picLocks noChangeAspect="1" noChangeArrowheads="1"/>
                      </p:cNvPicPr>
                      <p:nvPr/>
                    </p:nvPicPr>
                    <p:blipFill>
                      <a:blip r:embed="rId5"/>
                      <a:srcRect/>
                      <a:stretch>
                        <a:fillRect/>
                      </a:stretch>
                    </p:blipFill>
                    <p:spPr bwMode="auto">
                      <a:xfrm>
                        <a:off x="3752850" y="3216275"/>
                        <a:ext cx="2019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Procedure: Finding the </a:t>
                </a:r>
                <a14:m>
                  <m:oMath xmlns:m="http://schemas.openxmlformats.org/officeDocument/2006/math">
                    <m:r>
                      <a:rPr lang="en-US" i="1" dirty="0" smtClean="0">
                        <a:latin typeface="Cambria Math" panose="02040503050406030204" pitchFamily="18" charset="0"/>
                      </a:rPr>
                      <m:t>𝑃</m:t>
                    </m:r>
                    <m:r>
                      <a:rPr lang="en-US" i="1" baseline="30000" dirty="0" smtClean="0">
                        <a:latin typeface="Cambria Math" panose="02040503050406030204" pitchFamily="18" charset="0"/>
                      </a:rPr>
                      <m:t>𝑡h</m:t>
                    </m:r>
                  </m:oMath>
                </a14:m>
                <a:r>
                  <a:rPr lang="en-US" dirty="0"/>
                  <a:t> Percentile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pPr marL="514350" indent="-514350">
                  <a:buFont typeface="+mj-lt"/>
                  <a:buAutoNum type="arabicPeriod" startAt="3"/>
                </a:pPr>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𝓁</m:t>
                    </m:r>
                  </m:oMath>
                </a14:m>
                <a:r>
                  <a:rPr lang="en-US" dirty="0">
                    <a:solidFill>
                      <a:srgbClr val="000000"/>
                    </a:solidFill>
                  </a:rPr>
                  <a:t> is not an integer, then round </a:t>
                </a:r>
                <a14:m>
                  <m:oMath xmlns:m="http://schemas.openxmlformats.org/officeDocument/2006/math">
                    <m:r>
                      <a:rPr lang="en-US" i="1" dirty="0">
                        <a:solidFill>
                          <a:srgbClr val="000000"/>
                        </a:solidFill>
                        <a:latin typeface="Cambria Math" panose="02040503050406030204" pitchFamily="18" charset="0"/>
                      </a:rPr>
                      <m:t>𝓁</m:t>
                    </m:r>
                  </m:oMath>
                </a14:m>
                <a:r>
                  <a:rPr lang="en-US" dirty="0">
                    <a:solidFill>
                      <a:srgbClr val="000000"/>
                    </a:solidFill>
                  </a:rPr>
                  <a:t> up to the next greatest integer. For example, if </a:t>
                </a:r>
                <a14:m>
                  <m:oMath xmlns:m="http://schemas.openxmlformats.org/officeDocument/2006/math">
                    <m:r>
                      <a:rPr lang="en-US" i="1" dirty="0">
                        <a:solidFill>
                          <a:srgbClr val="000000"/>
                        </a:solidFill>
                        <a:latin typeface="Cambria Math" panose="02040503050406030204" pitchFamily="18" charset="0"/>
                      </a:rPr>
                      <m:t>𝓁</m:t>
                    </m:r>
                  </m:oMath>
                </a14:m>
                <a:r>
                  <a:rPr lang="en-US" dirty="0">
                    <a:solidFill>
                      <a:srgbClr val="000000"/>
                    </a:solidFill>
                  </a:rPr>
                  <a:t> = 7.1, then round </a:t>
                </a:r>
                <a14:m>
                  <m:oMath xmlns:m="http://schemas.openxmlformats.org/officeDocument/2006/math">
                    <m:r>
                      <a:rPr lang="en-US" i="1" dirty="0">
                        <a:solidFill>
                          <a:srgbClr val="000000"/>
                        </a:solidFill>
                        <a:latin typeface="Cambria Math" panose="02040503050406030204" pitchFamily="18" charset="0"/>
                      </a:rPr>
                      <m:t>𝓁</m:t>
                    </m:r>
                  </m:oMath>
                </a14:m>
                <a:r>
                  <a:rPr lang="en-US" dirty="0">
                    <a:solidFill>
                      <a:srgbClr val="000000"/>
                    </a:solidFill>
                  </a:rPr>
                  <a:t> up to 8 and find the data value in the </a:t>
                </a:r>
                <a14:m>
                  <m:oMath xmlns:m="http://schemas.openxmlformats.org/officeDocument/2006/math">
                    <m:r>
                      <a:rPr lang="en-US" i="1" dirty="0">
                        <a:solidFill>
                          <a:srgbClr val="000000"/>
                        </a:solidFill>
                        <a:latin typeface="Cambria Math" panose="02040503050406030204" pitchFamily="18" charset="0"/>
                      </a:rPr>
                      <m:t>𝓁</m:t>
                    </m:r>
                    <m:r>
                      <a:rPr lang="en-US" i="1" baseline="30000" dirty="0">
                        <a:solidFill>
                          <a:srgbClr val="000000"/>
                        </a:solidFill>
                        <a:latin typeface="Cambria Math" panose="02040503050406030204" pitchFamily="18" charset="0"/>
                      </a:rPr>
                      <m:t>𝑡h</m:t>
                    </m:r>
                  </m:oMath>
                </a14:m>
                <a:r>
                  <a:rPr lang="en-US" dirty="0">
                    <a:solidFill>
                      <a:srgbClr val="000000"/>
                    </a:solidFill>
                  </a:rPr>
                  <a:t> location. If </a:t>
                </a:r>
                <a14:m>
                  <m:oMath xmlns:m="http://schemas.openxmlformats.org/officeDocument/2006/math">
                    <m:r>
                      <a:rPr lang="en-US" i="1" dirty="0">
                        <a:solidFill>
                          <a:srgbClr val="000000"/>
                        </a:solidFill>
                        <a:latin typeface="Cambria Math" panose="02040503050406030204" pitchFamily="18" charset="0"/>
                      </a:rPr>
                      <m:t>𝓁</m:t>
                    </m:r>
                  </m:oMath>
                </a14:m>
                <a:r>
                  <a:rPr lang="en-US" dirty="0">
                    <a:solidFill>
                      <a:srgbClr val="000000"/>
                    </a:solidFill>
                  </a:rPr>
                  <a:t> is an integer value, then average the data value in the </a:t>
                </a:r>
                <a14:m>
                  <m:oMath xmlns:m="http://schemas.openxmlformats.org/officeDocument/2006/math">
                    <m:r>
                      <a:rPr lang="en-US" i="1" dirty="0">
                        <a:solidFill>
                          <a:srgbClr val="000000"/>
                        </a:solidFill>
                        <a:latin typeface="Cambria Math" panose="02040503050406030204" pitchFamily="18" charset="0"/>
                      </a:rPr>
                      <m:t>𝓁</m:t>
                    </m:r>
                    <m:r>
                      <a:rPr lang="en-US" i="1" baseline="30000" dirty="0">
                        <a:solidFill>
                          <a:srgbClr val="000000"/>
                        </a:solidFill>
                        <a:latin typeface="Cambria Math" panose="02040503050406030204" pitchFamily="18" charset="0"/>
                      </a:rPr>
                      <m:t>𝑡h</m:t>
                    </m:r>
                  </m:oMath>
                </a14:m>
                <a:r>
                  <a:rPr lang="en-US" dirty="0">
                    <a:solidFill>
                      <a:srgbClr val="000000"/>
                    </a:solidFill>
                  </a:rPr>
                  <a:t> location with the data value in the 	        location.</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2677656"/>
              </a:xfrm>
              <a:blipFill>
                <a:blip r:embed="rId3"/>
                <a:stretch>
                  <a:fillRect l="-1402" t="-2027" r="-886" b="-4955"/>
                </a:stretch>
              </a:blipFill>
              <a:ln w="28575">
                <a:solidFill>
                  <a:srgbClr val="000000"/>
                </a:solidFill>
              </a:ln>
            </p:spPr>
            <p:txBody>
              <a:bodyPr/>
              <a:lstStyle/>
              <a:p>
                <a:r>
                  <a:rPr lang="en-IN">
                    <a:noFill/>
                  </a:rPr>
                  <a:t> </a:t>
                </a:r>
              </a:p>
            </p:txBody>
          </p:sp>
        </mc:Fallback>
      </mc:AlternateContent>
      <p:graphicFrame>
        <p:nvGraphicFramePr>
          <p:cNvPr id="57355" name="Object 11"/>
          <p:cNvGraphicFramePr>
            <a:graphicFrameLocks noChangeAspect="1"/>
          </p:cNvGraphicFramePr>
          <p:nvPr>
            <p:extLst>
              <p:ext uri="{D42A27DB-BD31-4B8C-83A1-F6EECF244321}">
                <p14:modId xmlns:p14="http://schemas.microsoft.com/office/powerpoint/2010/main" val="2912132844"/>
              </p:ext>
            </p:extLst>
          </p:nvPr>
        </p:nvGraphicFramePr>
        <p:xfrm>
          <a:off x="7474182" y="2978331"/>
          <a:ext cx="1079500" cy="533400"/>
        </p:xfrm>
        <a:graphic>
          <a:graphicData uri="http://schemas.openxmlformats.org/presentationml/2006/ole">
            <mc:AlternateContent xmlns:mc="http://schemas.openxmlformats.org/markup-compatibility/2006">
              <mc:Choice xmlns:v="urn:schemas-microsoft-com:vml" Requires="v">
                <p:oleObj name="Equation" r:id="rId4" imgW="1079280" imgH="533160" progId="Equation.DSMT4">
                  <p:embed/>
                </p:oleObj>
              </mc:Choice>
              <mc:Fallback>
                <p:oleObj name="Equation" r:id="rId4" imgW="1079280" imgH="53316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182" y="2978331"/>
                        <a:ext cx="1079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Percentiles (cont.)</a:t>
            </a:r>
          </a:p>
        </p:txBody>
      </p:sp>
      <p:sp>
        <p:nvSpPr>
          <p:cNvPr id="3" name="Content Placeholder 2"/>
          <p:cNvSpPr>
            <a:spLocks noGrp="1"/>
          </p:cNvSpPr>
          <p:nvPr>
            <p:ph idx="1"/>
          </p:nvPr>
        </p:nvSpPr>
        <p:spPr/>
        <p:txBody>
          <a:bodyPr>
            <a:normAutofit/>
          </a:bodyPr>
          <a:lstStyle/>
          <a:p>
            <a:r>
              <a:rPr lang="en-US" dirty="0"/>
              <a:t>For example, if the result of calculating (and rounding up) </a:t>
            </a:r>
            <a:r>
              <a:rPr lang="en-US" dirty="0">
                <a:latin typeface="Cambria Math" panose="02040503050406030204" pitchFamily="18" charset="0"/>
                <a:ea typeface="Cambria Math" panose="02040503050406030204" pitchFamily="18" charset="0"/>
              </a:rPr>
              <a:t>𝓁 </a:t>
            </a:r>
            <a:r>
              <a:rPr lang="en-US" dirty="0"/>
              <a:t>is 15, then the desired percentile would be the fifteenth value in the ordered list.</a:t>
            </a:r>
          </a:p>
        </p:txBody>
      </p:sp>
    </p:spTree>
    <p:extLst>
      <p:ext uri="{BB962C8B-B14F-4D97-AF65-F5344CB8AC3E}">
        <p14:creationId xmlns:p14="http://schemas.microsoft.com/office/powerpoint/2010/main" val="121884091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3688</Words>
  <Application>Microsoft Office PowerPoint</Application>
  <PresentationFormat>On-screen Show (4:3)</PresentationFormat>
  <Paragraphs>284</Paragraphs>
  <Slides>59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Arial</vt:lpstr>
      <vt:lpstr>Calibri</vt:lpstr>
      <vt:lpstr>Cambria Math</vt:lpstr>
      <vt:lpstr>Symbol</vt:lpstr>
      <vt:lpstr>Office Theme</vt:lpstr>
      <vt:lpstr>Equation</vt:lpstr>
      <vt:lpstr>Section 4.3</vt:lpstr>
      <vt:lpstr>Measures of Relative Position, Box Plots, and Outliers</vt:lpstr>
      <vt:lpstr>Percentiles</vt:lpstr>
      <vt:lpstr> Definition: Pth Percentile </vt:lpstr>
      <vt:lpstr>Measures of Relative Position, Box Plots, and Outliers (cont.)</vt:lpstr>
      <vt:lpstr>Percentiles (cont.)</vt:lpstr>
      <vt:lpstr>Procedure: Finding the Pth Percentile </vt:lpstr>
      <vt:lpstr>Procedure: Finding the Pth Percentile (cont.)</vt:lpstr>
      <vt:lpstr>Percentiles (cont.)</vt:lpstr>
      <vt:lpstr>Caution</vt:lpstr>
      <vt:lpstr>Note</vt:lpstr>
      <vt:lpstr>Example 4.3.1: Determining the Percentile of Spelling Errors</vt:lpstr>
      <vt:lpstr>Example 4.3.1: Determining the Percentile of Spelling Errors (cont.)</vt:lpstr>
      <vt:lpstr>Example 4.3.2: Determining Percentiles of Screening Test Scores</vt:lpstr>
      <vt:lpstr>Example 4.3.2: Determining Percentiles of Screening Test Scores (cont.)</vt:lpstr>
      <vt:lpstr>Example 4.3.2: Determining Percentiles of Screening Test Scores (cont.)</vt:lpstr>
      <vt:lpstr>Example 4.3.2: Determining Percentiles of Screening Test Scores (cont.)</vt:lpstr>
      <vt:lpstr>Example 4.3.2: Determining Percentiles of Screening Test Scores (cont.)</vt:lpstr>
      <vt:lpstr>Percentiles (cont.)</vt:lpstr>
      <vt:lpstr>Formula: Percentile</vt:lpstr>
      <vt:lpstr>Percentiles (cont.)</vt:lpstr>
      <vt:lpstr>Percentiles (cont.)</vt:lpstr>
      <vt:lpstr>Percentiles (cont.)</vt:lpstr>
      <vt:lpstr>Definition: Quartiles</vt:lpstr>
      <vt:lpstr>Percentiles (cont.)</vt:lpstr>
      <vt:lpstr>Percentiles (cont.)</vt:lpstr>
      <vt:lpstr>Percentiles (cont.)</vt:lpstr>
      <vt:lpstr>Percentiles (cont.)</vt:lpstr>
      <vt:lpstr>Formula: Interquartile Range </vt:lpstr>
      <vt:lpstr>Percentiles (cont.)</vt:lpstr>
      <vt:lpstr>Box Plots − Graphing with Quartiles</vt:lpstr>
      <vt:lpstr>Box Plots − Graphing with Quartiles (cont.)</vt:lpstr>
      <vt:lpstr>Definition: 5-Number Summary </vt:lpstr>
      <vt:lpstr>Caution</vt:lpstr>
      <vt:lpstr>Box Plots − Graphing with Quartiles (cont.)</vt:lpstr>
      <vt:lpstr>Box Plots − Graphing with Quartiles (cont.)</vt:lpstr>
      <vt:lpstr>Procedure: Procedure for Constructing a Box Plot</vt:lpstr>
      <vt:lpstr>Detecting Outliers</vt:lpstr>
      <vt:lpstr>Definition: Outlier</vt:lpstr>
      <vt:lpstr>Detecting Outliers (cont.)</vt:lpstr>
      <vt:lpstr>Detecting Outliers (cont.)</vt:lpstr>
      <vt:lpstr>Detecting Outliers (cont.)</vt:lpstr>
      <vt:lpstr>Detecting Outliers (cont.)</vt:lpstr>
      <vt:lpstr>Detecting Outliers (cont.)</vt:lpstr>
      <vt:lpstr>Detecting Outliers (cont.)</vt:lpstr>
      <vt:lpstr>Detecting Outliers (cont.)</vt:lpstr>
      <vt:lpstr>Example 4.3.3: Drawing Conclusions from Side by Side Box Plots of Education and Earnings</vt:lpstr>
      <vt:lpstr>Example 4.3.3: Drawing Conclusions from Side by Side Box Plots of Education and Earnings (cont.)</vt:lpstr>
      <vt:lpstr>Example 4.3.3: Drawing Conclusions from Side by Side Box Plots of Education and Earnings (cont.)</vt:lpstr>
      <vt:lpstr>Example 4.3.3: Drawing Conclusions from Side by Side Box Plots of Education and Earnings (cont.)</vt:lpstr>
      <vt:lpstr>Detecting Outliers (cont.)</vt:lpstr>
      <vt:lpstr>Detecting Outliers (cont.)</vt:lpstr>
      <vt:lpstr>z -Scores</vt:lpstr>
      <vt:lpstr>Formula: z-Score</vt:lpstr>
      <vt:lpstr>z –Scores (cont.)</vt:lpstr>
      <vt:lpstr>Example 4.3.4: Determining z-Scores for Biology and Psychology Test Scores</vt:lpstr>
      <vt:lpstr>Example 4.3.4: Determining z-Scores for Biology and Psychology Test Scores (cont.)</vt:lpstr>
      <vt:lpstr>Example 4.3.4: Determining z-Scores for Biology and Psychology Test Scores (cont.)</vt:lpstr>
      <vt:lpstr>Properties: Properties of a z-Score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186</cp:revision>
  <dcterms:created xsi:type="dcterms:W3CDTF">2013-04-26T14:43:13Z</dcterms:created>
  <dcterms:modified xsi:type="dcterms:W3CDTF">2024-05-08T19:22:49Z</dcterms:modified>
</cp:coreProperties>
</file>