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handoutMasterIdLst>
    <p:handoutMasterId r:id="rId67"/>
  </p:handoutMasterIdLst>
  <p:sldIdLst>
    <p:sldId id="256" r:id="rId2"/>
    <p:sldId id="351" r:id="rId3"/>
    <p:sldId id="352" r:id="rId4"/>
    <p:sldId id="353" r:id="rId5"/>
    <p:sldId id="354" r:id="rId6"/>
    <p:sldId id="355" r:id="rId7"/>
    <p:sldId id="286" r:id="rId8"/>
    <p:sldId id="302" r:id="rId9"/>
    <p:sldId id="357" r:id="rId10"/>
    <p:sldId id="358" r:id="rId11"/>
    <p:sldId id="359" r:id="rId12"/>
    <p:sldId id="360" r:id="rId13"/>
    <p:sldId id="303" r:id="rId14"/>
    <p:sldId id="328" r:id="rId15"/>
    <p:sldId id="361" r:id="rId16"/>
    <p:sldId id="362" r:id="rId17"/>
    <p:sldId id="363" r:id="rId18"/>
    <p:sldId id="364" r:id="rId19"/>
    <p:sldId id="365" r:id="rId20"/>
    <p:sldId id="367" r:id="rId21"/>
    <p:sldId id="368" r:id="rId22"/>
    <p:sldId id="369" r:id="rId23"/>
    <p:sldId id="370" r:id="rId24"/>
    <p:sldId id="336" r:id="rId25"/>
    <p:sldId id="371" r:id="rId26"/>
    <p:sldId id="372" r:id="rId27"/>
    <p:sldId id="373" r:id="rId28"/>
    <p:sldId id="374" r:id="rId29"/>
    <p:sldId id="375" r:id="rId30"/>
    <p:sldId id="376" r:id="rId31"/>
    <p:sldId id="340" r:id="rId32"/>
    <p:sldId id="377" r:id="rId33"/>
    <p:sldId id="378" r:id="rId34"/>
    <p:sldId id="379" r:id="rId35"/>
    <p:sldId id="380" r:id="rId36"/>
    <p:sldId id="381" r:id="rId37"/>
    <p:sldId id="382" r:id="rId38"/>
    <p:sldId id="341" r:id="rId39"/>
    <p:sldId id="383" r:id="rId40"/>
    <p:sldId id="384" r:id="rId41"/>
    <p:sldId id="385" r:id="rId42"/>
    <p:sldId id="386" r:id="rId43"/>
    <p:sldId id="387" r:id="rId44"/>
    <p:sldId id="388" r:id="rId45"/>
    <p:sldId id="342" r:id="rId46"/>
    <p:sldId id="389" r:id="rId47"/>
    <p:sldId id="390" r:id="rId48"/>
    <p:sldId id="391" r:id="rId49"/>
    <p:sldId id="343" r:id="rId50"/>
    <p:sldId id="344" r:id="rId51"/>
    <p:sldId id="345" r:id="rId52"/>
    <p:sldId id="392" r:id="rId53"/>
    <p:sldId id="346" r:id="rId54"/>
    <p:sldId id="347" r:id="rId55"/>
    <p:sldId id="393" r:id="rId56"/>
    <p:sldId id="394" r:id="rId57"/>
    <p:sldId id="395" r:id="rId58"/>
    <p:sldId id="396" r:id="rId59"/>
    <p:sldId id="397" r:id="rId60"/>
    <p:sldId id="398" r:id="rId61"/>
    <p:sldId id="327" r:id="rId62"/>
    <p:sldId id="399" r:id="rId63"/>
    <p:sldId id="400" r:id="rId64"/>
    <p:sldId id="401" r:id="rId65"/>
  </p:sldIdLst>
  <p:sldSz cx="9144000" cy="6858000" type="screen4x3"/>
  <p:notesSz cx="6858000" cy="9144000"/>
  <p:embeddedFontLst>
    <p:embeddedFont>
      <p:font typeface="Cambria Math" panose="02040503050406030204" pitchFamily="18" charset="0"/>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p:scale>
          <a:sx n="100" d="100"/>
          <a:sy n="100" d="100"/>
        </p:scale>
        <p:origin x="1296" y="26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5/8/2024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8.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Measures of Dispersion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Range (cont.)</a:t>
            </a:r>
          </a:p>
        </p:txBody>
      </p:sp>
      <p:sp>
        <p:nvSpPr>
          <p:cNvPr id="3" name="Content Placeholder 2"/>
          <p:cNvSpPr>
            <a:spLocks noGrp="1"/>
          </p:cNvSpPr>
          <p:nvPr>
            <p:ph idx="1"/>
          </p:nvPr>
        </p:nvSpPr>
        <p:spPr/>
        <p:txBody>
          <a:bodyPr>
            <a:normAutofit lnSpcReduction="10000"/>
          </a:bodyPr>
          <a:lstStyle/>
          <a:p>
            <a:r>
              <a:rPr lang="en-US" dirty="0"/>
              <a:t>One problem with the range is that it is affected by outliers. Another is that it ignores all the information in the data about variation except for two data points. For example, you could have a data set with four hundred values of 0, and one value of 600 which would have a range of 600. Another data set might have one value of 0, 200 values in the four hundreds, 200 values in the five hundreds, and exactly 100 values of six hundred, and the range would also be 600. While both data sets have the same range, the data sets are distinctively different.</a:t>
            </a:r>
          </a:p>
          <a:p>
            <a:endParaRPr lang="en-US" dirty="0"/>
          </a:p>
        </p:txBody>
      </p:sp>
    </p:spTree>
    <p:extLst>
      <p:ext uri="{BB962C8B-B14F-4D97-AF65-F5344CB8AC3E}">
        <p14:creationId xmlns:p14="http://schemas.microsoft.com/office/powerpoint/2010/main" val="68720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Range (cont.)</a:t>
            </a:r>
          </a:p>
        </p:txBody>
      </p:sp>
      <p:sp>
        <p:nvSpPr>
          <p:cNvPr id="3" name="Content Placeholder 2"/>
          <p:cNvSpPr>
            <a:spLocks noGrp="1"/>
          </p:cNvSpPr>
          <p:nvPr>
            <p:ph idx="1"/>
          </p:nvPr>
        </p:nvSpPr>
        <p:spPr/>
        <p:txBody>
          <a:bodyPr>
            <a:normAutofit/>
          </a:bodyPr>
          <a:lstStyle/>
          <a:p>
            <a:r>
              <a:rPr lang="en-US" dirty="0"/>
              <a:t>One is clustered around 0 and the other is clustered around 500. Focusing only on the largest and smallest data values produces a very misleading idea about the variation of the data. That is why measures of variation that use all the data are much more desirable methods of reflecting the concept of data variation.</a:t>
            </a:r>
          </a:p>
        </p:txBody>
      </p:sp>
    </p:spTree>
    <p:extLst>
      <p:ext uri="{BB962C8B-B14F-4D97-AF65-F5344CB8AC3E}">
        <p14:creationId xmlns:p14="http://schemas.microsoft.com/office/powerpoint/2010/main" val="2750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Absolute Deviation (MAD)</a:t>
            </a:r>
          </a:p>
        </p:txBody>
      </p:sp>
      <p:sp>
        <p:nvSpPr>
          <p:cNvPr id="3" name="Content Placeholder 2"/>
          <p:cNvSpPr>
            <a:spLocks noGrp="1"/>
          </p:cNvSpPr>
          <p:nvPr>
            <p:ph idx="1"/>
          </p:nvPr>
        </p:nvSpPr>
        <p:spPr/>
        <p:txBody>
          <a:bodyPr>
            <a:normAutofit lnSpcReduction="10000"/>
          </a:bodyPr>
          <a:lstStyle/>
          <a:p>
            <a:r>
              <a:rPr lang="en-US" dirty="0"/>
              <a:t>One of the ways of obtaining information about the spread of a set of data is to analyze the deviations from the mean. If instead of adding the raw deviations, suppose the absolute values of the deviations (which can be interpreted as distance from the mean) are summed and divided by the number of deviations. This new measure computes the average distance from the mean for the data set. This measure is called the </a:t>
            </a:r>
            <a:r>
              <a:rPr lang="en-US" b="1" dirty="0"/>
              <a:t>mean absolute deviation</a:t>
            </a:r>
            <a:r>
              <a:rPr lang="en-US" dirty="0"/>
              <a:t>. If data set A has a larger average deviation than B, then it is reasonable to believe that data set A has more variability than data set B.</a:t>
            </a:r>
          </a:p>
        </p:txBody>
      </p:sp>
    </p:spTree>
    <p:extLst>
      <p:ext uri="{BB962C8B-B14F-4D97-AF65-F5344CB8AC3E}">
        <p14:creationId xmlns:p14="http://schemas.microsoft.com/office/powerpoint/2010/main" val="365696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Mean Absolute Deviation </a:t>
            </a:r>
          </a:p>
        </p:txBody>
      </p:sp>
      <p:sp>
        <p:nvSpPr>
          <p:cNvPr id="4" name="Content Placeholder 2"/>
          <p:cNvSpPr>
            <a:spLocks noGrp="1"/>
          </p:cNvSpPr>
          <p:nvPr>
            <p:ph idx="1"/>
          </p:nvPr>
        </p:nvSpPr>
        <p:spPr>
          <a:xfrm>
            <a:off x="457200" y="1280160"/>
            <a:ext cx="8229600" cy="1557349"/>
          </a:xfrm>
          <a:solidFill>
            <a:srgbClr val="FFFFCC"/>
          </a:solidFill>
          <a:ln w="28575">
            <a:solidFill>
              <a:srgbClr val="000000"/>
            </a:solidFill>
          </a:ln>
        </p:spPr>
        <p:txBody>
          <a:bodyPr>
            <a:spAutoFit/>
          </a:bodyPr>
          <a:lstStyle/>
          <a:p>
            <a:r>
              <a:rPr lang="en-US" dirty="0">
                <a:solidFill>
                  <a:srgbClr val="000000"/>
                </a:solidFill>
              </a:rPr>
              <a:t>The sample mean absolute deviation (MAD) is given by</a:t>
            </a:r>
          </a:p>
          <a:p>
            <a:endParaRPr lang="en-US" dirty="0">
              <a:solidFill>
                <a:srgbClr val="000000"/>
              </a:solidFill>
            </a:endParaRPr>
          </a:p>
          <a:p>
            <a:endParaRPr lang="en-US" dirty="0">
              <a:solidFill>
                <a:srgbClr val="000000"/>
              </a:solidFill>
            </a:endParaRPr>
          </a:p>
        </p:txBody>
      </p:sp>
      <p:graphicFrame>
        <p:nvGraphicFramePr>
          <p:cNvPr id="10241" name="Object 1"/>
          <p:cNvGraphicFramePr>
            <a:graphicFrameLocks noChangeAspect="1"/>
          </p:cNvGraphicFramePr>
          <p:nvPr>
            <p:extLst>
              <p:ext uri="{D42A27DB-BD31-4B8C-83A1-F6EECF244321}">
                <p14:modId xmlns:p14="http://schemas.microsoft.com/office/powerpoint/2010/main" val="3705650142"/>
              </p:ext>
            </p:extLst>
          </p:nvPr>
        </p:nvGraphicFramePr>
        <p:xfrm>
          <a:off x="2936488" y="1790390"/>
          <a:ext cx="2552700" cy="939800"/>
        </p:xfrm>
        <a:graphic>
          <a:graphicData uri="http://schemas.openxmlformats.org/presentationml/2006/ole">
            <mc:AlternateContent xmlns:mc="http://schemas.openxmlformats.org/markup-compatibility/2006">
              <mc:Choice xmlns:v="urn:schemas-microsoft-com:vml" Requires="v">
                <p:oleObj name="Equation" r:id="rId2" imgW="2552400" imgH="939600" progId="Equation.DSMT4">
                  <p:embed/>
                </p:oleObj>
              </mc:Choice>
              <mc:Fallback>
                <p:oleObj name="Equation" r:id="rId2" imgW="2552400" imgH="9396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488" y="1790390"/>
                        <a:ext cx="2552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4.2.2: Determining the Mean Absolute Deviation of Sodium Content of Breakfast Cereals</a:t>
            </a:r>
          </a:p>
        </p:txBody>
      </p:sp>
      <p:sp>
        <p:nvSpPr>
          <p:cNvPr id="3" name="Content Placeholder 2"/>
          <p:cNvSpPr>
            <a:spLocks noGrp="1"/>
          </p:cNvSpPr>
          <p:nvPr>
            <p:ph idx="1"/>
          </p:nvPr>
        </p:nvSpPr>
        <p:spPr/>
        <p:txBody>
          <a:bodyPr/>
          <a:lstStyle/>
          <a:p>
            <a:r>
              <a:rPr lang="en-US" dirty="0"/>
              <a:t>Using the cereal data from the previous example, determine the mean absolute deviation of sodium content.</a:t>
            </a:r>
          </a:p>
          <a:p>
            <a:r>
              <a:rPr lang="en-US" b="1" dirty="0"/>
              <a:t>Solution</a:t>
            </a:r>
          </a:p>
          <a:p>
            <a:endParaRPr lang="en-US" dirty="0"/>
          </a:p>
          <a:p>
            <a:endParaRPr lang="en-US" b="1"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F600847-CA22-0B0E-B03E-79426BBEBCF4}"/>
                  </a:ext>
                </a:extLst>
              </p:cNvPr>
              <p:cNvGraphicFramePr>
                <a:graphicFrameLocks noGrp="1"/>
              </p:cNvGraphicFramePr>
              <p:nvPr>
                <p:extLst>
                  <p:ext uri="{D42A27DB-BD31-4B8C-83A1-F6EECF244321}">
                    <p14:modId xmlns:p14="http://schemas.microsoft.com/office/powerpoint/2010/main" val="3339926290"/>
                  </p:ext>
                </p:extLst>
              </p:nvPr>
            </p:nvGraphicFramePr>
            <p:xfrm>
              <a:off x="514814" y="3164221"/>
              <a:ext cx="8171985" cy="249428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Mean Absolute Deviation</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37084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pPr algn="ctr"/>
                          <a:r>
                            <a:rPr lang="en-IN" b="1" dirty="0"/>
                            <a:t>Deviation</a:t>
                          </a:r>
                        </a:p>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r>
                            <a:rPr lang="en-IN" b="1" dirty="0"/>
                            <a:t>Absolute Deviation</a:t>
                          </a:r>
                        </a:p>
                        <a:p>
                          <a:pPr algn="ctr"/>
                          <a14:m>
                            <m:oMathPara xmlns:m="http://schemas.openxmlformats.org/officeDocument/2006/math">
                              <m:oMathParaPr>
                                <m:jc m:val="centerGroup"/>
                              </m:oMathParaPr>
                              <m:oMath xmlns:m="http://schemas.openxmlformats.org/officeDocument/2006/math">
                                <m:d>
                                  <m:dPr>
                                    <m:begChr m:val="|"/>
                                    <m:endChr m:val="|"/>
                                    <m:ctrlPr>
                                      <a:rPr lang="en-IN" b="1" i="1" smtClean="0">
                                        <a:latin typeface="Cambria Math" panose="02040503050406030204" pitchFamily="18" charset="0"/>
                                      </a:rPr>
                                    </m:ctrlPr>
                                  </m:dPr>
                                  <m:e>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m:rPr>
                                        <m:nor/>
                                      </m:rPr>
                                      <a:rPr lang="en-IN" b="1" dirty="0"/>
                                      <m:t> </m:t>
                                    </m:r>
                                  </m:e>
                                </m:d>
                              </m:oMath>
                            </m:oMathPara>
                          </a14:m>
                          <a:endParaRPr lang="en-IN" b="1" dirty="0"/>
                        </a:p>
                      </a:txBody>
                      <a:tcPr/>
                    </a:tc>
                    <a:tc>
                      <a:txBody>
                        <a:bodyPr/>
                        <a:lstStyle/>
                        <a:p>
                          <a:pPr algn="ctr"/>
                          <a:r>
                            <a:rPr lang="en-IN" b="1" dirty="0"/>
                            <a:t>% of Total</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Apple Jacks</a:t>
                          </a:r>
                        </a:p>
                      </a:txBody>
                      <a:tcPr/>
                    </a:tc>
                    <a:tc>
                      <a:txBody>
                        <a:bodyPr/>
                        <a:lstStyle/>
                        <a:p>
                          <a:pPr algn="ctr"/>
                          <a:r>
                            <a:rPr lang="en-US" dirty="0"/>
                            <a:t>125</a:t>
                          </a:r>
                          <a:endParaRPr lang="en-IN" dirty="0"/>
                        </a:p>
                      </a:txBody>
                      <a:tcPr/>
                    </a:tc>
                    <a:tc>
                      <a:txBody>
                        <a:bodyPr/>
                        <a:lstStyle/>
                        <a:p>
                          <a:pPr algn="ctr"/>
                          <a:r>
                            <a:rPr lang="en-US" i="0" dirty="0">
                              <a:latin typeface="+mj-lt"/>
                            </a:rPr>
                            <a:t>125 </a:t>
                          </a:r>
                          <a14:m>
                            <m:oMath xmlns:m="http://schemas.openxmlformats.org/officeDocument/2006/math">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74.5</a:t>
                          </a:r>
                          <a:endParaRPr lang="en-IN" dirty="0"/>
                        </a:p>
                      </a:txBody>
                      <a:tcPr/>
                    </a:tc>
                    <a:tc>
                      <a:txBody>
                        <a:bodyPr/>
                        <a:lstStyle/>
                        <a:p>
                          <a:pPr algn="ctr"/>
                          <a:r>
                            <a:rPr lang="en-US" dirty="0"/>
                            <a:t>14.2</a:t>
                          </a:r>
                          <a:endParaRPr lang="en-IN" dirty="0"/>
                        </a:p>
                      </a:txBody>
                      <a:tcPr/>
                    </a:tc>
                    <a:extLst>
                      <a:ext uri="{0D108BD9-81ED-4DB2-BD59-A6C34878D82A}">
                        <a16:rowId xmlns:a16="http://schemas.microsoft.com/office/drawing/2014/main" val="2918088553"/>
                      </a:ext>
                    </a:extLst>
                  </a:tr>
                  <a:tr h="370840">
                    <a:tc>
                      <a:txBody>
                        <a:bodyPr/>
                        <a:lstStyle/>
                        <a:p>
                          <a:r>
                            <a:rPr lang="en-IN" dirty="0"/>
                            <a:t>Captain Crunch</a:t>
                          </a:r>
                        </a:p>
                      </a:txBody>
                      <a:tcPr/>
                    </a:tc>
                    <a:tc>
                      <a:txBody>
                        <a:bodyPr/>
                        <a:lstStyle/>
                        <a:p>
                          <a:pPr algn="ctr"/>
                          <a:r>
                            <a:rPr lang="en-US" dirty="0"/>
                            <a:t>220</a:t>
                          </a:r>
                          <a:endParaRPr lang="en-IN" dirty="0"/>
                        </a:p>
                      </a:txBody>
                      <a:tcPr/>
                    </a:tc>
                    <a:tc>
                      <a:txBody>
                        <a:bodyPr/>
                        <a:lstStyle/>
                        <a:p>
                          <a:pPr algn="ctr"/>
                          <a:r>
                            <a:rPr lang="en-US" i="0" dirty="0">
                              <a:latin typeface="+mj-lt"/>
                            </a:rPr>
                            <a:t>220</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20.5</a:t>
                          </a:r>
                          <a:endParaRPr lang="en-IN" dirty="0"/>
                        </a:p>
                      </a:txBody>
                      <a:tcPr/>
                    </a:tc>
                    <a:tc>
                      <a:txBody>
                        <a:bodyPr/>
                        <a:lstStyle/>
                        <a:p>
                          <a:pPr algn="ctr"/>
                          <a:r>
                            <a:rPr lang="en-US" dirty="0"/>
                            <a:t>3.9</a:t>
                          </a:r>
                          <a:endParaRPr lang="en-IN" dirty="0"/>
                        </a:p>
                      </a:txBody>
                      <a:tcPr/>
                    </a:tc>
                    <a:extLst>
                      <a:ext uri="{0D108BD9-81ED-4DB2-BD59-A6C34878D82A}">
                        <a16:rowId xmlns:a16="http://schemas.microsoft.com/office/drawing/2014/main" val="1665504432"/>
                      </a:ext>
                    </a:extLst>
                  </a:tr>
                  <a:tr h="370840">
                    <a:tc>
                      <a:txBody>
                        <a:bodyPr/>
                        <a:lstStyle/>
                        <a:p>
                          <a:r>
                            <a:rPr lang="en-IN" dirty="0"/>
                            <a:t>Corn Flakes</a:t>
                          </a:r>
                        </a:p>
                      </a:txBody>
                      <a:tcPr/>
                    </a:tc>
                    <a:tc>
                      <a:txBody>
                        <a:bodyPr/>
                        <a:lstStyle/>
                        <a:p>
                          <a:pPr algn="ctr"/>
                          <a:r>
                            <a:rPr lang="en-US" dirty="0"/>
                            <a:t>290</a:t>
                          </a:r>
                          <a:endParaRPr lang="en-IN" dirty="0"/>
                        </a:p>
                      </a:txBody>
                      <a:tcPr/>
                    </a:tc>
                    <a:tc>
                      <a:txBody>
                        <a:bodyPr/>
                        <a:lstStyle/>
                        <a:p>
                          <a:pPr algn="ctr"/>
                          <a:r>
                            <a:rPr lang="en-US" i="0" dirty="0">
                              <a:latin typeface="+mj-lt"/>
                            </a:rPr>
                            <a:t>290</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90.5</a:t>
                          </a:r>
                          <a:endParaRPr lang="en-IN" dirty="0"/>
                        </a:p>
                      </a:txBody>
                      <a:tcPr/>
                    </a:tc>
                    <a:tc>
                      <a:txBody>
                        <a:bodyPr/>
                        <a:lstStyle/>
                        <a:p>
                          <a:pPr algn="ctr"/>
                          <a:r>
                            <a:rPr lang="en-US" dirty="0"/>
                            <a:t>17.2</a:t>
                          </a:r>
                          <a:endParaRPr lang="en-IN" dirty="0"/>
                        </a:p>
                      </a:txBody>
                      <a:tcPr/>
                    </a:tc>
                    <a:extLst>
                      <a:ext uri="{0D108BD9-81ED-4DB2-BD59-A6C34878D82A}">
                        <a16:rowId xmlns:a16="http://schemas.microsoft.com/office/drawing/2014/main" val="568824699"/>
                      </a:ext>
                    </a:extLst>
                  </a:tr>
                  <a:tr h="370840">
                    <a:tc>
                      <a:txBody>
                        <a:bodyPr/>
                        <a:lstStyle/>
                        <a:p>
                          <a:r>
                            <a:rPr lang="en-IN" dirty="0"/>
                            <a:t>Golden Grahams</a:t>
                          </a:r>
                        </a:p>
                      </a:txBody>
                      <a:tcPr/>
                    </a:tc>
                    <a:tc>
                      <a:txBody>
                        <a:bodyPr/>
                        <a:lstStyle/>
                        <a:p>
                          <a:pPr algn="ctr"/>
                          <a:r>
                            <a:rPr lang="en-US" dirty="0"/>
                            <a:t>280</a:t>
                          </a:r>
                          <a:endParaRPr lang="en-IN" dirty="0"/>
                        </a:p>
                      </a:txBody>
                      <a:tcPr/>
                    </a:tc>
                    <a:tc>
                      <a:txBody>
                        <a:bodyPr/>
                        <a:lstStyle/>
                        <a:p>
                          <a:pPr algn="ctr"/>
                          <a:r>
                            <a:rPr lang="en-US" i="0" dirty="0">
                              <a:latin typeface="+mj-lt"/>
                            </a:rPr>
                            <a:t>280</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80.5</a:t>
                          </a:r>
                          <a:endParaRPr lang="en-IN" dirty="0"/>
                        </a:p>
                      </a:txBody>
                      <a:tcPr/>
                    </a:tc>
                    <a:tc>
                      <a:txBody>
                        <a:bodyPr/>
                        <a:lstStyle/>
                        <a:p>
                          <a:pPr algn="ctr"/>
                          <a:r>
                            <a:rPr lang="en-US" dirty="0"/>
                            <a:t>15.3</a:t>
                          </a:r>
                          <a:endParaRPr lang="en-IN" dirty="0"/>
                        </a:p>
                      </a:txBody>
                      <a:tcPr/>
                    </a:tc>
                    <a:extLst>
                      <a:ext uri="{0D108BD9-81ED-4DB2-BD59-A6C34878D82A}">
                        <a16:rowId xmlns:a16="http://schemas.microsoft.com/office/drawing/2014/main" val="1711933523"/>
                      </a:ext>
                    </a:extLst>
                  </a:tr>
                </a:tbl>
              </a:graphicData>
            </a:graphic>
          </p:graphicFrame>
        </mc:Choice>
        <mc:Fallback xmlns="">
          <p:graphicFrame>
            <p:nvGraphicFramePr>
              <p:cNvPr id="5" name="Table 4">
                <a:extLst>
                  <a:ext uri="{FF2B5EF4-FFF2-40B4-BE49-F238E27FC236}">
                    <a16:creationId xmlns:a16="http://schemas.microsoft.com/office/drawing/2014/main" id="{0F600847-CA22-0B0E-B03E-79426BBEBCF4}"/>
                  </a:ext>
                </a:extLst>
              </p:cNvPr>
              <p:cNvGraphicFramePr>
                <a:graphicFrameLocks noGrp="1"/>
              </p:cNvGraphicFramePr>
              <p:nvPr>
                <p:extLst>
                  <p:ext uri="{D42A27DB-BD31-4B8C-83A1-F6EECF244321}">
                    <p14:modId xmlns:p14="http://schemas.microsoft.com/office/powerpoint/2010/main" val="3339926290"/>
                  </p:ext>
                </p:extLst>
              </p:nvPr>
            </p:nvGraphicFramePr>
            <p:xfrm>
              <a:off x="514814" y="3164221"/>
              <a:ext cx="8171985" cy="249428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Mean Absolute Deviation</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64008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endParaRPr lang="en-US"/>
                        </a:p>
                      </a:txBody>
                      <a:tcPr>
                        <a:blipFill>
                          <a:blip r:embed="rId2"/>
                          <a:stretch>
                            <a:fillRect l="-206870" t="-62857" r="-207252" b="-245714"/>
                          </a:stretch>
                        </a:blipFill>
                      </a:tcPr>
                    </a:tc>
                    <a:tc>
                      <a:txBody>
                        <a:bodyPr/>
                        <a:lstStyle/>
                        <a:p>
                          <a:endParaRPr lang="en-US"/>
                        </a:p>
                      </a:txBody>
                      <a:tcPr>
                        <a:blipFill>
                          <a:blip r:embed="rId2"/>
                          <a:stretch>
                            <a:fillRect l="-237870" t="-62857" r="-60651" b="-245714"/>
                          </a:stretch>
                        </a:blipFill>
                      </a:tcPr>
                    </a:tc>
                    <a:tc>
                      <a:txBody>
                        <a:bodyPr/>
                        <a:lstStyle/>
                        <a:p>
                          <a:pPr algn="ctr"/>
                          <a:r>
                            <a:rPr lang="en-IN" b="1" dirty="0"/>
                            <a:t>% of Total</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Apple Jacks</a:t>
                          </a:r>
                        </a:p>
                      </a:txBody>
                      <a:tcPr/>
                    </a:tc>
                    <a:tc>
                      <a:txBody>
                        <a:bodyPr/>
                        <a:lstStyle/>
                        <a:p>
                          <a:pPr algn="ctr"/>
                          <a:r>
                            <a:rPr lang="en-US" dirty="0"/>
                            <a:t>125</a:t>
                          </a:r>
                          <a:endParaRPr lang="en-IN" dirty="0"/>
                        </a:p>
                      </a:txBody>
                      <a:tcPr/>
                    </a:tc>
                    <a:tc>
                      <a:txBody>
                        <a:bodyPr/>
                        <a:lstStyle/>
                        <a:p>
                          <a:endParaRPr lang="en-US"/>
                        </a:p>
                      </a:txBody>
                      <a:tcPr>
                        <a:blipFill>
                          <a:blip r:embed="rId2"/>
                          <a:stretch>
                            <a:fillRect l="-206870" t="-280328" r="-207252" b="-322951"/>
                          </a:stretch>
                        </a:blipFill>
                      </a:tcPr>
                    </a:tc>
                    <a:tc>
                      <a:txBody>
                        <a:bodyPr/>
                        <a:lstStyle/>
                        <a:p>
                          <a:pPr algn="ctr"/>
                          <a:r>
                            <a:rPr lang="en-US" dirty="0"/>
                            <a:t>74.5</a:t>
                          </a:r>
                          <a:endParaRPr lang="en-IN" dirty="0"/>
                        </a:p>
                      </a:txBody>
                      <a:tcPr/>
                    </a:tc>
                    <a:tc>
                      <a:txBody>
                        <a:bodyPr/>
                        <a:lstStyle/>
                        <a:p>
                          <a:pPr algn="ctr"/>
                          <a:r>
                            <a:rPr lang="en-US" dirty="0"/>
                            <a:t>14.2</a:t>
                          </a:r>
                          <a:endParaRPr lang="en-IN" dirty="0"/>
                        </a:p>
                      </a:txBody>
                      <a:tcPr/>
                    </a:tc>
                    <a:extLst>
                      <a:ext uri="{0D108BD9-81ED-4DB2-BD59-A6C34878D82A}">
                        <a16:rowId xmlns:a16="http://schemas.microsoft.com/office/drawing/2014/main" val="2918088553"/>
                      </a:ext>
                    </a:extLst>
                  </a:tr>
                  <a:tr h="370840">
                    <a:tc>
                      <a:txBody>
                        <a:bodyPr/>
                        <a:lstStyle/>
                        <a:p>
                          <a:r>
                            <a:rPr lang="en-IN" dirty="0"/>
                            <a:t>Captain Crunch</a:t>
                          </a:r>
                        </a:p>
                      </a:txBody>
                      <a:tcPr/>
                    </a:tc>
                    <a:tc>
                      <a:txBody>
                        <a:bodyPr/>
                        <a:lstStyle/>
                        <a:p>
                          <a:pPr algn="ctr"/>
                          <a:r>
                            <a:rPr lang="en-US" dirty="0"/>
                            <a:t>220</a:t>
                          </a:r>
                          <a:endParaRPr lang="en-IN" dirty="0"/>
                        </a:p>
                      </a:txBody>
                      <a:tcPr/>
                    </a:tc>
                    <a:tc>
                      <a:txBody>
                        <a:bodyPr/>
                        <a:lstStyle/>
                        <a:p>
                          <a:endParaRPr lang="en-US"/>
                        </a:p>
                      </a:txBody>
                      <a:tcPr>
                        <a:blipFill>
                          <a:blip r:embed="rId2"/>
                          <a:stretch>
                            <a:fillRect l="-206870" t="-380328" r="-207252" b="-222951"/>
                          </a:stretch>
                        </a:blipFill>
                      </a:tcPr>
                    </a:tc>
                    <a:tc>
                      <a:txBody>
                        <a:bodyPr/>
                        <a:lstStyle/>
                        <a:p>
                          <a:pPr algn="ctr"/>
                          <a:r>
                            <a:rPr lang="en-US" dirty="0"/>
                            <a:t>20.5</a:t>
                          </a:r>
                          <a:endParaRPr lang="en-IN" dirty="0"/>
                        </a:p>
                      </a:txBody>
                      <a:tcPr/>
                    </a:tc>
                    <a:tc>
                      <a:txBody>
                        <a:bodyPr/>
                        <a:lstStyle/>
                        <a:p>
                          <a:pPr algn="ctr"/>
                          <a:r>
                            <a:rPr lang="en-US" dirty="0"/>
                            <a:t>3.9</a:t>
                          </a:r>
                          <a:endParaRPr lang="en-IN" dirty="0"/>
                        </a:p>
                      </a:txBody>
                      <a:tcPr/>
                    </a:tc>
                    <a:extLst>
                      <a:ext uri="{0D108BD9-81ED-4DB2-BD59-A6C34878D82A}">
                        <a16:rowId xmlns:a16="http://schemas.microsoft.com/office/drawing/2014/main" val="1665504432"/>
                      </a:ext>
                    </a:extLst>
                  </a:tr>
                  <a:tr h="370840">
                    <a:tc>
                      <a:txBody>
                        <a:bodyPr/>
                        <a:lstStyle/>
                        <a:p>
                          <a:r>
                            <a:rPr lang="en-IN" dirty="0"/>
                            <a:t>Corn Flakes</a:t>
                          </a:r>
                        </a:p>
                      </a:txBody>
                      <a:tcPr/>
                    </a:tc>
                    <a:tc>
                      <a:txBody>
                        <a:bodyPr/>
                        <a:lstStyle/>
                        <a:p>
                          <a:pPr algn="ctr"/>
                          <a:r>
                            <a:rPr lang="en-US" dirty="0"/>
                            <a:t>290</a:t>
                          </a:r>
                          <a:endParaRPr lang="en-IN" dirty="0"/>
                        </a:p>
                      </a:txBody>
                      <a:tcPr/>
                    </a:tc>
                    <a:tc>
                      <a:txBody>
                        <a:bodyPr/>
                        <a:lstStyle/>
                        <a:p>
                          <a:endParaRPr lang="en-US"/>
                        </a:p>
                      </a:txBody>
                      <a:tcPr>
                        <a:blipFill>
                          <a:blip r:embed="rId2"/>
                          <a:stretch>
                            <a:fillRect l="-206870" t="-480328" r="-207252" b="-122951"/>
                          </a:stretch>
                        </a:blipFill>
                      </a:tcPr>
                    </a:tc>
                    <a:tc>
                      <a:txBody>
                        <a:bodyPr/>
                        <a:lstStyle/>
                        <a:p>
                          <a:pPr algn="ctr"/>
                          <a:r>
                            <a:rPr lang="en-US" dirty="0"/>
                            <a:t>90.5</a:t>
                          </a:r>
                          <a:endParaRPr lang="en-IN" dirty="0"/>
                        </a:p>
                      </a:txBody>
                      <a:tcPr/>
                    </a:tc>
                    <a:tc>
                      <a:txBody>
                        <a:bodyPr/>
                        <a:lstStyle/>
                        <a:p>
                          <a:pPr algn="ctr"/>
                          <a:r>
                            <a:rPr lang="en-US" dirty="0"/>
                            <a:t>17.2</a:t>
                          </a:r>
                          <a:endParaRPr lang="en-IN" dirty="0"/>
                        </a:p>
                      </a:txBody>
                      <a:tcPr/>
                    </a:tc>
                    <a:extLst>
                      <a:ext uri="{0D108BD9-81ED-4DB2-BD59-A6C34878D82A}">
                        <a16:rowId xmlns:a16="http://schemas.microsoft.com/office/drawing/2014/main" val="568824699"/>
                      </a:ext>
                    </a:extLst>
                  </a:tr>
                  <a:tr h="370840">
                    <a:tc>
                      <a:txBody>
                        <a:bodyPr/>
                        <a:lstStyle/>
                        <a:p>
                          <a:r>
                            <a:rPr lang="en-IN" dirty="0"/>
                            <a:t>Golden Grahams</a:t>
                          </a:r>
                        </a:p>
                      </a:txBody>
                      <a:tcPr/>
                    </a:tc>
                    <a:tc>
                      <a:txBody>
                        <a:bodyPr/>
                        <a:lstStyle/>
                        <a:p>
                          <a:pPr algn="ctr"/>
                          <a:r>
                            <a:rPr lang="en-US" dirty="0"/>
                            <a:t>280</a:t>
                          </a:r>
                          <a:endParaRPr lang="en-IN" dirty="0"/>
                        </a:p>
                      </a:txBody>
                      <a:tcPr/>
                    </a:tc>
                    <a:tc>
                      <a:txBody>
                        <a:bodyPr/>
                        <a:lstStyle/>
                        <a:p>
                          <a:endParaRPr lang="en-US"/>
                        </a:p>
                      </a:txBody>
                      <a:tcPr>
                        <a:blipFill>
                          <a:blip r:embed="rId2"/>
                          <a:stretch>
                            <a:fillRect l="-206870" t="-580328" r="-207252" b="-22951"/>
                          </a:stretch>
                        </a:blipFill>
                      </a:tcPr>
                    </a:tc>
                    <a:tc>
                      <a:txBody>
                        <a:bodyPr/>
                        <a:lstStyle/>
                        <a:p>
                          <a:pPr algn="ctr"/>
                          <a:r>
                            <a:rPr lang="en-US" dirty="0"/>
                            <a:t>80.5</a:t>
                          </a:r>
                          <a:endParaRPr lang="en-IN" dirty="0"/>
                        </a:p>
                      </a:txBody>
                      <a:tcPr/>
                    </a:tc>
                    <a:tc>
                      <a:txBody>
                        <a:bodyPr/>
                        <a:lstStyle/>
                        <a:p>
                          <a:pPr algn="ctr"/>
                          <a:r>
                            <a:rPr lang="en-US" dirty="0"/>
                            <a:t>15.3</a:t>
                          </a:r>
                          <a:endParaRPr lang="en-IN" dirty="0"/>
                        </a:p>
                      </a:txBody>
                      <a:tcPr/>
                    </a:tc>
                    <a:extLst>
                      <a:ext uri="{0D108BD9-81ED-4DB2-BD59-A6C34878D82A}">
                        <a16:rowId xmlns:a16="http://schemas.microsoft.com/office/drawing/2014/main" val="1711933523"/>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Example 4.2.2: Determining the Mean Absolute Deviation of Sodium Content of Breakfast Cereals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a:p>
              <a:p>
                <a:endParaRPr lang="en-US" b="1" dirty="0"/>
              </a:p>
              <a:p>
                <a:endParaRPr lang="en-US" b="1" dirty="0"/>
              </a:p>
              <a:p>
                <a:endParaRPr lang="en-US" b="1" dirty="0"/>
              </a:p>
              <a:p>
                <a:endParaRPr lang="en-US" b="1" dirty="0"/>
              </a:p>
              <a:p>
                <a:endParaRPr lang="en-US" b="1" dirty="0"/>
              </a:p>
              <a:p>
                <a:endParaRPr lang="en-US" b="1" dirty="0"/>
              </a:p>
              <a:p>
                <a:r>
                  <a:rPr lang="en-US" dirty="0"/>
                  <a:t>	Mean Absolute Deviation </a:t>
                </a:r>
                <a14:m>
                  <m:oMath xmlns:m="http://schemas.openxmlformats.org/officeDocument/2006/math">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526</m:t>
                        </m:r>
                      </m:num>
                      <m:den>
                        <m:r>
                          <a:rPr lang="en-US" b="0" i="1" dirty="0" smtClean="0">
                            <a:latin typeface="Cambria Math" panose="02040503050406030204" pitchFamily="18" charset="0"/>
                          </a:rPr>
                          <m:t>10</m:t>
                        </m:r>
                      </m:den>
                    </m:f>
                    <m:r>
                      <a:rPr lang="en-US" b="0" i="1" dirty="0" smtClean="0">
                        <a:latin typeface="Cambria Math" panose="02040503050406030204" pitchFamily="18" charset="0"/>
                      </a:rPr>
                      <m:t>=52.6</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F600847-CA22-0B0E-B03E-79426BBEBCF4}"/>
                  </a:ext>
                </a:extLst>
              </p:cNvPr>
              <p:cNvGraphicFramePr>
                <a:graphicFrameLocks noGrp="1"/>
              </p:cNvGraphicFramePr>
              <p:nvPr>
                <p:extLst>
                  <p:ext uri="{D42A27DB-BD31-4B8C-83A1-F6EECF244321}">
                    <p14:modId xmlns:p14="http://schemas.microsoft.com/office/powerpoint/2010/main" val="494423175"/>
                  </p:ext>
                </p:extLst>
              </p:nvPr>
            </p:nvGraphicFramePr>
            <p:xfrm>
              <a:off x="497158" y="1215483"/>
              <a:ext cx="8171985" cy="360680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Mean Absolute Deviation (cont.)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37084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pPr algn="ctr"/>
                          <a:r>
                            <a:rPr lang="en-IN" b="1" dirty="0"/>
                            <a:t>Deviation</a:t>
                          </a:r>
                        </a:p>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r>
                            <a:rPr lang="en-IN" b="1" dirty="0"/>
                            <a:t>Absolute Deviation</a:t>
                          </a:r>
                        </a:p>
                        <a:p>
                          <a:pPr algn="ctr"/>
                          <a14:m>
                            <m:oMathPara xmlns:m="http://schemas.openxmlformats.org/officeDocument/2006/math">
                              <m:oMathParaPr>
                                <m:jc m:val="centerGroup"/>
                              </m:oMathParaPr>
                              <m:oMath xmlns:m="http://schemas.openxmlformats.org/officeDocument/2006/math">
                                <m:d>
                                  <m:dPr>
                                    <m:begChr m:val="|"/>
                                    <m:endChr m:val="|"/>
                                    <m:ctrlPr>
                                      <a:rPr lang="en-IN" b="1" i="1" smtClean="0">
                                        <a:latin typeface="Cambria Math" panose="02040503050406030204" pitchFamily="18" charset="0"/>
                                      </a:rPr>
                                    </m:ctrlPr>
                                  </m:dPr>
                                  <m:e>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m:rPr>
                                        <m:nor/>
                                      </m:rPr>
                                      <a:rPr lang="en-IN" b="1" dirty="0"/>
                                      <m:t> </m:t>
                                    </m:r>
                                  </m:e>
                                </m:d>
                              </m:oMath>
                            </m:oMathPara>
                          </a14:m>
                          <a:endParaRPr lang="en-IN" b="1" dirty="0"/>
                        </a:p>
                      </a:txBody>
                      <a:tcPr/>
                    </a:tc>
                    <a:tc>
                      <a:txBody>
                        <a:bodyPr/>
                        <a:lstStyle/>
                        <a:p>
                          <a:pPr algn="ctr"/>
                          <a:r>
                            <a:rPr lang="en-IN" b="1" dirty="0"/>
                            <a:t>% of Total</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err="1"/>
                            <a:t>Crispix</a:t>
                          </a:r>
                          <a:endParaRPr lang="en-IN" dirty="0"/>
                        </a:p>
                      </a:txBody>
                      <a:tcPr/>
                    </a:tc>
                    <a:tc>
                      <a:txBody>
                        <a:bodyPr/>
                        <a:lstStyle/>
                        <a:p>
                          <a:pPr algn="ctr"/>
                          <a:r>
                            <a:rPr lang="en-US" dirty="0"/>
                            <a:t>220</a:t>
                          </a:r>
                          <a:endParaRPr lang="en-IN" dirty="0"/>
                        </a:p>
                      </a:txBody>
                      <a:tcPr/>
                    </a:tc>
                    <a:tc>
                      <a:txBody>
                        <a:bodyPr/>
                        <a:lstStyle/>
                        <a:p>
                          <a:pPr algn="ctr"/>
                          <a:r>
                            <a:rPr lang="en-US" i="0" dirty="0">
                              <a:latin typeface="+mj-lt"/>
                            </a:rPr>
                            <a:t>220 </a:t>
                          </a:r>
                          <a14:m>
                            <m:oMath xmlns:m="http://schemas.openxmlformats.org/officeDocument/2006/math">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20.5</a:t>
                          </a:r>
                          <a:endParaRPr lang="en-IN" dirty="0"/>
                        </a:p>
                      </a:txBody>
                      <a:tcPr/>
                    </a:tc>
                    <a:tc>
                      <a:txBody>
                        <a:bodyPr/>
                        <a:lstStyle/>
                        <a:p>
                          <a:pPr algn="ctr"/>
                          <a:r>
                            <a:rPr lang="en-US" dirty="0"/>
                            <a:t>3.9</a:t>
                          </a:r>
                          <a:endParaRPr lang="en-IN" dirty="0"/>
                        </a:p>
                      </a:txBody>
                      <a:tcPr/>
                    </a:tc>
                    <a:extLst>
                      <a:ext uri="{0D108BD9-81ED-4DB2-BD59-A6C34878D82A}">
                        <a16:rowId xmlns:a16="http://schemas.microsoft.com/office/drawing/2014/main" val="2918088553"/>
                      </a:ext>
                    </a:extLst>
                  </a:tr>
                  <a:tr h="370840">
                    <a:tc>
                      <a:txBody>
                        <a:bodyPr/>
                        <a:lstStyle/>
                        <a:p>
                          <a:r>
                            <a:rPr lang="en-IN" dirty="0"/>
                            <a:t>Froot Loops</a:t>
                          </a:r>
                        </a:p>
                      </a:txBody>
                      <a:tcPr/>
                    </a:tc>
                    <a:tc>
                      <a:txBody>
                        <a:bodyPr/>
                        <a:lstStyle/>
                        <a:p>
                          <a:pPr algn="ctr"/>
                          <a:r>
                            <a:rPr lang="en-US" dirty="0"/>
                            <a:t>125</a:t>
                          </a:r>
                          <a:endParaRPr lang="en-IN" dirty="0"/>
                        </a:p>
                      </a:txBody>
                      <a:tcPr/>
                    </a:tc>
                    <a:tc>
                      <a:txBody>
                        <a:bodyPr/>
                        <a:lstStyle/>
                        <a:p>
                          <a:pPr algn="ctr"/>
                          <a:r>
                            <a:rPr lang="en-US" i="0" dirty="0">
                              <a:latin typeface="+mj-lt"/>
                            </a:rPr>
                            <a:t>125</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74.5</a:t>
                          </a:r>
                          <a:endParaRPr lang="en-IN" dirty="0"/>
                        </a:p>
                      </a:txBody>
                      <a:tcPr/>
                    </a:tc>
                    <a:tc>
                      <a:txBody>
                        <a:bodyPr/>
                        <a:lstStyle/>
                        <a:p>
                          <a:pPr algn="ctr"/>
                          <a:r>
                            <a:rPr lang="en-US" dirty="0"/>
                            <a:t>14.2</a:t>
                          </a:r>
                          <a:endParaRPr lang="en-IN" dirty="0"/>
                        </a:p>
                      </a:txBody>
                      <a:tcPr/>
                    </a:tc>
                    <a:extLst>
                      <a:ext uri="{0D108BD9-81ED-4DB2-BD59-A6C34878D82A}">
                        <a16:rowId xmlns:a16="http://schemas.microsoft.com/office/drawing/2014/main" val="1665504432"/>
                      </a:ext>
                    </a:extLst>
                  </a:tr>
                  <a:tr h="370840">
                    <a:tc>
                      <a:txBody>
                        <a:bodyPr/>
                        <a:lstStyle/>
                        <a:p>
                          <a:r>
                            <a:rPr lang="en-IN" dirty="0"/>
                            <a:t>Frosted Flakes</a:t>
                          </a:r>
                        </a:p>
                      </a:txBody>
                      <a:tcPr/>
                    </a:tc>
                    <a:tc>
                      <a:txBody>
                        <a:bodyPr/>
                        <a:lstStyle/>
                        <a:p>
                          <a:pPr algn="ctr"/>
                          <a:r>
                            <a:rPr lang="en-US" dirty="0"/>
                            <a:t>200</a:t>
                          </a:r>
                          <a:endParaRPr lang="en-IN" dirty="0"/>
                        </a:p>
                      </a:txBody>
                      <a:tcPr/>
                    </a:tc>
                    <a:tc>
                      <a:txBody>
                        <a:bodyPr/>
                        <a:lstStyle/>
                        <a:p>
                          <a:pPr algn="ctr"/>
                          <a:r>
                            <a:rPr lang="en-US" i="0" dirty="0">
                              <a:latin typeface="+mj-lt"/>
                            </a:rPr>
                            <a:t>200</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0.5</a:t>
                          </a:r>
                          <a:endParaRPr lang="en-IN" dirty="0"/>
                        </a:p>
                      </a:txBody>
                      <a:tcPr/>
                    </a:tc>
                    <a:tc>
                      <a:txBody>
                        <a:bodyPr/>
                        <a:lstStyle/>
                        <a:p>
                          <a:pPr algn="ctr"/>
                          <a:r>
                            <a:rPr lang="en-US" dirty="0"/>
                            <a:t>0.1</a:t>
                          </a:r>
                          <a:endParaRPr lang="en-IN" dirty="0"/>
                        </a:p>
                      </a:txBody>
                      <a:tcPr/>
                    </a:tc>
                    <a:extLst>
                      <a:ext uri="{0D108BD9-81ED-4DB2-BD59-A6C34878D82A}">
                        <a16:rowId xmlns:a16="http://schemas.microsoft.com/office/drawing/2014/main" val="568824699"/>
                      </a:ext>
                    </a:extLst>
                  </a:tr>
                  <a:tr h="370840">
                    <a:tc>
                      <a:txBody>
                        <a:bodyPr/>
                        <a:lstStyle/>
                        <a:p>
                          <a:r>
                            <a:rPr lang="en-IN" dirty="0"/>
                            <a:t>Fruity Pebbles</a:t>
                          </a:r>
                        </a:p>
                      </a:txBody>
                      <a:tcPr/>
                    </a:tc>
                    <a:tc>
                      <a:txBody>
                        <a:bodyPr/>
                        <a:lstStyle/>
                        <a:p>
                          <a:pPr algn="ctr"/>
                          <a:r>
                            <a:rPr lang="en-US" dirty="0"/>
                            <a:t>135</a:t>
                          </a:r>
                          <a:endParaRPr lang="en-IN" dirty="0"/>
                        </a:p>
                      </a:txBody>
                      <a:tcPr/>
                    </a:tc>
                    <a:tc>
                      <a:txBody>
                        <a:bodyPr/>
                        <a:lstStyle/>
                        <a:p>
                          <a:pPr algn="ctr"/>
                          <a:r>
                            <a:rPr lang="en-US" i="0" dirty="0">
                              <a:latin typeface="+mj-lt"/>
                            </a:rPr>
                            <a:t>135</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64.5</a:t>
                          </a:r>
                          <a:endParaRPr lang="en-IN" dirty="0"/>
                        </a:p>
                      </a:txBody>
                      <a:tcPr/>
                    </a:tc>
                    <a:tc>
                      <a:txBody>
                        <a:bodyPr/>
                        <a:lstStyle/>
                        <a:p>
                          <a:pPr algn="ctr"/>
                          <a:r>
                            <a:rPr lang="en-US" dirty="0"/>
                            <a:t>12.3</a:t>
                          </a:r>
                          <a:endParaRPr lang="en-IN" dirty="0"/>
                        </a:p>
                      </a:txBody>
                      <a:tcPr/>
                    </a:tc>
                    <a:extLst>
                      <a:ext uri="{0D108BD9-81ED-4DB2-BD59-A6C34878D82A}">
                        <a16:rowId xmlns:a16="http://schemas.microsoft.com/office/drawing/2014/main" val="1711933523"/>
                      </a:ext>
                    </a:extLst>
                  </a:tr>
                  <a:tr h="370840">
                    <a:tc>
                      <a:txBody>
                        <a:bodyPr/>
                        <a:lstStyle/>
                        <a:p>
                          <a:r>
                            <a:rPr lang="en-IN" dirty="0"/>
                            <a:t>Honey Nut </a:t>
                          </a:r>
                          <a:r>
                            <a:rPr lang="en-IN" dirty="0" err="1"/>
                            <a:t>Cheerios</a:t>
                          </a:r>
                          <a:endParaRPr lang="en-IN" dirty="0"/>
                        </a:p>
                      </a:txBody>
                      <a:tcPr/>
                    </a:tc>
                    <a:tc>
                      <a:txBody>
                        <a:bodyPr/>
                        <a:lstStyle/>
                        <a:p>
                          <a:pPr algn="ctr"/>
                          <a:r>
                            <a:rPr lang="en-US" dirty="0"/>
                            <a:t>250</a:t>
                          </a:r>
                          <a:endParaRPr lang="en-IN" dirty="0"/>
                        </a:p>
                      </a:txBody>
                      <a:tcPr/>
                    </a:tc>
                    <a:tc>
                      <a:txBody>
                        <a:bodyPr/>
                        <a:lstStyle/>
                        <a:p>
                          <a:pPr algn="ctr"/>
                          <a:r>
                            <a:rPr lang="en-US" i="0" dirty="0">
                              <a:latin typeface="+mj-lt"/>
                            </a:rPr>
                            <a:t>250 </a:t>
                          </a:r>
                          <a14:m>
                            <m:oMath xmlns:m="http://schemas.openxmlformats.org/officeDocument/2006/math">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50.5</a:t>
                          </a:r>
                          <a:endParaRPr lang="en-IN" dirty="0"/>
                        </a:p>
                      </a:txBody>
                      <a:tcPr/>
                    </a:tc>
                    <a:tc>
                      <a:txBody>
                        <a:bodyPr/>
                        <a:lstStyle/>
                        <a:p>
                          <a:pPr algn="ctr"/>
                          <a:r>
                            <a:rPr lang="en-US" dirty="0"/>
                            <a:t>9.6</a:t>
                          </a:r>
                          <a:endParaRPr lang="en-IN" dirty="0"/>
                        </a:p>
                      </a:txBody>
                      <a:tcPr/>
                    </a:tc>
                    <a:extLst>
                      <a:ext uri="{0D108BD9-81ED-4DB2-BD59-A6C34878D82A}">
                        <a16:rowId xmlns:a16="http://schemas.microsoft.com/office/drawing/2014/main" val="3687016473"/>
                      </a:ext>
                    </a:extLst>
                  </a:tr>
                  <a:tr h="370840">
                    <a:tc>
                      <a:txBody>
                        <a:bodyPr/>
                        <a:lstStyle/>
                        <a:p>
                          <a:r>
                            <a:rPr lang="en-IN" dirty="0"/>
                            <a:t>Life</a:t>
                          </a:r>
                        </a:p>
                      </a:txBody>
                      <a:tcPr/>
                    </a:tc>
                    <a:tc>
                      <a:txBody>
                        <a:bodyPr/>
                        <a:lstStyle/>
                        <a:p>
                          <a:pPr algn="ctr"/>
                          <a:r>
                            <a:rPr lang="en-US" dirty="0"/>
                            <a:t>150</a:t>
                          </a:r>
                          <a:endParaRPr lang="en-IN" dirty="0"/>
                        </a:p>
                      </a:txBody>
                      <a:tcPr/>
                    </a:tc>
                    <a:tc>
                      <a:txBody>
                        <a:bodyPr/>
                        <a:lstStyle/>
                        <a:p>
                          <a:pPr algn="ctr"/>
                          <a:r>
                            <a:rPr lang="en-US" i="0" dirty="0">
                              <a:latin typeface="+mj-lt"/>
                            </a:rPr>
                            <a:t>150</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49.5</a:t>
                          </a:r>
                          <a:endParaRPr lang="en-IN" dirty="0"/>
                        </a:p>
                      </a:txBody>
                      <a:tcPr/>
                    </a:tc>
                    <a:tc>
                      <a:txBody>
                        <a:bodyPr/>
                        <a:lstStyle/>
                        <a:p>
                          <a:pPr algn="ctr"/>
                          <a:r>
                            <a:rPr lang="en-US" dirty="0"/>
                            <a:t>9.4</a:t>
                          </a:r>
                          <a:endParaRPr lang="en-IN" dirty="0"/>
                        </a:p>
                      </a:txBody>
                      <a:tcPr/>
                    </a:tc>
                    <a:extLst>
                      <a:ext uri="{0D108BD9-81ED-4DB2-BD59-A6C34878D82A}">
                        <a16:rowId xmlns:a16="http://schemas.microsoft.com/office/drawing/2014/main" val="2102202127"/>
                      </a:ext>
                    </a:extLst>
                  </a:tr>
                  <a:tr h="370840">
                    <a:tc>
                      <a:txBody>
                        <a:bodyPr/>
                        <a:lstStyle/>
                        <a:p>
                          <a:endParaRPr lang="en-IN" dirty="0"/>
                        </a:p>
                      </a:txBody>
                      <a:tcPr/>
                    </a:tc>
                    <a:tc>
                      <a:txBody>
                        <a:bodyPr/>
                        <a:lstStyle/>
                        <a:p>
                          <a:pPr algn="ctr"/>
                          <a:endParaRPr lang="en-IN" dirty="0"/>
                        </a:p>
                      </a:txBody>
                      <a:tcPr/>
                    </a:tc>
                    <a:tc>
                      <a:txBody>
                        <a:bodyPr/>
                        <a:lstStyle/>
                        <a:p>
                          <a:pPr algn="r"/>
                          <a:r>
                            <a:rPr lang="en-US" b="1" dirty="0"/>
                            <a:t>TOTAL</a:t>
                          </a:r>
                          <a:endParaRPr lang="en-IN" b="1" dirty="0"/>
                        </a:p>
                      </a:txBody>
                      <a:tcPr/>
                    </a:tc>
                    <a:tc>
                      <a:txBody>
                        <a:bodyPr/>
                        <a:lstStyle/>
                        <a:p>
                          <a:pPr algn="ctr"/>
                          <a:r>
                            <a:rPr lang="en-US" b="1" dirty="0"/>
                            <a:t>526</a:t>
                          </a:r>
                          <a:endParaRPr lang="en-IN" b="1" dirty="0"/>
                        </a:p>
                      </a:txBody>
                      <a:tcPr/>
                    </a:tc>
                    <a:tc>
                      <a:txBody>
                        <a:bodyPr/>
                        <a:lstStyle/>
                        <a:p>
                          <a:pPr algn="ctr"/>
                          <a:r>
                            <a:rPr lang="en-US" b="1" dirty="0"/>
                            <a:t>100.0</a:t>
                          </a:r>
                          <a:endParaRPr lang="en-IN" b="1" dirty="0"/>
                        </a:p>
                      </a:txBody>
                      <a:tcPr/>
                    </a:tc>
                    <a:extLst>
                      <a:ext uri="{0D108BD9-81ED-4DB2-BD59-A6C34878D82A}">
                        <a16:rowId xmlns:a16="http://schemas.microsoft.com/office/drawing/2014/main" val="3234053948"/>
                      </a:ext>
                    </a:extLst>
                  </a:tr>
                </a:tbl>
              </a:graphicData>
            </a:graphic>
          </p:graphicFrame>
        </mc:Choice>
        <mc:Fallback xmlns="">
          <p:graphicFrame>
            <p:nvGraphicFramePr>
              <p:cNvPr id="5" name="Table 4">
                <a:extLst>
                  <a:ext uri="{FF2B5EF4-FFF2-40B4-BE49-F238E27FC236}">
                    <a16:creationId xmlns:a16="http://schemas.microsoft.com/office/drawing/2014/main" id="{0F600847-CA22-0B0E-B03E-79426BBEBCF4}"/>
                  </a:ext>
                </a:extLst>
              </p:cNvPr>
              <p:cNvGraphicFramePr>
                <a:graphicFrameLocks noGrp="1"/>
              </p:cNvGraphicFramePr>
              <p:nvPr>
                <p:extLst>
                  <p:ext uri="{D42A27DB-BD31-4B8C-83A1-F6EECF244321}">
                    <p14:modId xmlns:p14="http://schemas.microsoft.com/office/powerpoint/2010/main" val="494423175"/>
                  </p:ext>
                </p:extLst>
              </p:nvPr>
            </p:nvGraphicFramePr>
            <p:xfrm>
              <a:off x="497158" y="1215483"/>
              <a:ext cx="8171985" cy="360680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Mean Absolute Deviation (cont.)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64008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endParaRPr lang="en-US"/>
                        </a:p>
                      </a:txBody>
                      <a:tcPr>
                        <a:blipFill>
                          <a:blip r:embed="rId3"/>
                          <a:stretch>
                            <a:fillRect l="-206084" t="-62857" r="-206084" b="-420000"/>
                          </a:stretch>
                        </a:blipFill>
                      </a:tcPr>
                    </a:tc>
                    <a:tc>
                      <a:txBody>
                        <a:bodyPr/>
                        <a:lstStyle/>
                        <a:p>
                          <a:endParaRPr lang="en-US"/>
                        </a:p>
                      </a:txBody>
                      <a:tcPr>
                        <a:blipFill>
                          <a:blip r:embed="rId3"/>
                          <a:stretch>
                            <a:fillRect l="-238166" t="-62857" r="-60355" b="-420000"/>
                          </a:stretch>
                        </a:blipFill>
                      </a:tcPr>
                    </a:tc>
                    <a:tc>
                      <a:txBody>
                        <a:bodyPr/>
                        <a:lstStyle/>
                        <a:p>
                          <a:pPr algn="ctr"/>
                          <a:r>
                            <a:rPr lang="en-IN" b="1" dirty="0"/>
                            <a:t>% of Total</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err="1"/>
                            <a:t>Crispix</a:t>
                          </a:r>
                          <a:endParaRPr lang="en-IN" dirty="0"/>
                        </a:p>
                      </a:txBody>
                      <a:tcPr/>
                    </a:tc>
                    <a:tc>
                      <a:txBody>
                        <a:bodyPr/>
                        <a:lstStyle/>
                        <a:p>
                          <a:pPr algn="ctr"/>
                          <a:r>
                            <a:rPr lang="en-US" dirty="0"/>
                            <a:t>220</a:t>
                          </a:r>
                          <a:endParaRPr lang="en-IN" dirty="0"/>
                        </a:p>
                      </a:txBody>
                      <a:tcPr/>
                    </a:tc>
                    <a:tc>
                      <a:txBody>
                        <a:bodyPr/>
                        <a:lstStyle/>
                        <a:p>
                          <a:endParaRPr lang="en-US"/>
                        </a:p>
                      </a:txBody>
                      <a:tcPr>
                        <a:blipFill>
                          <a:blip r:embed="rId3"/>
                          <a:stretch>
                            <a:fillRect l="-206084" t="-280328" r="-206084" b="-622951"/>
                          </a:stretch>
                        </a:blipFill>
                      </a:tcPr>
                    </a:tc>
                    <a:tc>
                      <a:txBody>
                        <a:bodyPr/>
                        <a:lstStyle/>
                        <a:p>
                          <a:pPr algn="ctr"/>
                          <a:r>
                            <a:rPr lang="en-US" dirty="0"/>
                            <a:t>20.5</a:t>
                          </a:r>
                          <a:endParaRPr lang="en-IN" dirty="0"/>
                        </a:p>
                      </a:txBody>
                      <a:tcPr/>
                    </a:tc>
                    <a:tc>
                      <a:txBody>
                        <a:bodyPr/>
                        <a:lstStyle/>
                        <a:p>
                          <a:pPr algn="ctr"/>
                          <a:r>
                            <a:rPr lang="en-US" dirty="0"/>
                            <a:t>3.9</a:t>
                          </a:r>
                          <a:endParaRPr lang="en-IN" dirty="0"/>
                        </a:p>
                      </a:txBody>
                      <a:tcPr/>
                    </a:tc>
                    <a:extLst>
                      <a:ext uri="{0D108BD9-81ED-4DB2-BD59-A6C34878D82A}">
                        <a16:rowId xmlns:a16="http://schemas.microsoft.com/office/drawing/2014/main" val="2918088553"/>
                      </a:ext>
                    </a:extLst>
                  </a:tr>
                  <a:tr h="370840">
                    <a:tc>
                      <a:txBody>
                        <a:bodyPr/>
                        <a:lstStyle/>
                        <a:p>
                          <a:r>
                            <a:rPr lang="en-IN" dirty="0"/>
                            <a:t>Froot Loops</a:t>
                          </a:r>
                        </a:p>
                      </a:txBody>
                      <a:tcPr/>
                    </a:tc>
                    <a:tc>
                      <a:txBody>
                        <a:bodyPr/>
                        <a:lstStyle/>
                        <a:p>
                          <a:pPr algn="ctr"/>
                          <a:r>
                            <a:rPr lang="en-US" dirty="0"/>
                            <a:t>125</a:t>
                          </a:r>
                          <a:endParaRPr lang="en-IN" dirty="0"/>
                        </a:p>
                      </a:txBody>
                      <a:tcPr/>
                    </a:tc>
                    <a:tc>
                      <a:txBody>
                        <a:bodyPr/>
                        <a:lstStyle/>
                        <a:p>
                          <a:endParaRPr lang="en-US"/>
                        </a:p>
                      </a:txBody>
                      <a:tcPr>
                        <a:blipFill>
                          <a:blip r:embed="rId3"/>
                          <a:stretch>
                            <a:fillRect l="-206084" t="-380328" r="-206084" b="-522951"/>
                          </a:stretch>
                        </a:blipFill>
                      </a:tcPr>
                    </a:tc>
                    <a:tc>
                      <a:txBody>
                        <a:bodyPr/>
                        <a:lstStyle/>
                        <a:p>
                          <a:pPr algn="ctr"/>
                          <a:r>
                            <a:rPr lang="en-US" dirty="0"/>
                            <a:t>74.5</a:t>
                          </a:r>
                          <a:endParaRPr lang="en-IN" dirty="0"/>
                        </a:p>
                      </a:txBody>
                      <a:tcPr/>
                    </a:tc>
                    <a:tc>
                      <a:txBody>
                        <a:bodyPr/>
                        <a:lstStyle/>
                        <a:p>
                          <a:pPr algn="ctr"/>
                          <a:r>
                            <a:rPr lang="en-US" dirty="0"/>
                            <a:t>14.2</a:t>
                          </a:r>
                          <a:endParaRPr lang="en-IN" dirty="0"/>
                        </a:p>
                      </a:txBody>
                      <a:tcPr/>
                    </a:tc>
                    <a:extLst>
                      <a:ext uri="{0D108BD9-81ED-4DB2-BD59-A6C34878D82A}">
                        <a16:rowId xmlns:a16="http://schemas.microsoft.com/office/drawing/2014/main" val="1665504432"/>
                      </a:ext>
                    </a:extLst>
                  </a:tr>
                  <a:tr h="370840">
                    <a:tc>
                      <a:txBody>
                        <a:bodyPr/>
                        <a:lstStyle/>
                        <a:p>
                          <a:r>
                            <a:rPr lang="en-IN" dirty="0"/>
                            <a:t>Frosted Flakes</a:t>
                          </a:r>
                        </a:p>
                      </a:txBody>
                      <a:tcPr/>
                    </a:tc>
                    <a:tc>
                      <a:txBody>
                        <a:bodyPr/>
                        <a:lstStyle/>
                        <a:p>
                          <a:pPr algn="ctr"/>
                          <a:r>
                            <a:rPr lang="en-US" dirty="0"/>
                            <a:t>200</a:t>
                          </a:r>
                          <a:endParaRPr lang="en-IN" dirty="0"/>
                        </a:p>
                      </a:txBody>
                      <a:tcPr/>
                    </a:tc>
                    <a:tc>
                      <a:txBody>
                        <a:bodyPr/>
                        <a:lstStyle/>
                        <a:p>
                          <a:endParaRPr lang="en-US"/>
                        </a:p>
                      </a:txBody>
                      <a:tcPr>
                        <a:blipFill>
                          <a:blip r:embed="rId3"/>
                          <a:stretch>
                            <a:fillRect l="-206084" t="-480328" r="-206084" b="-422951"/>
                          </a:stretch>
                        </a:blipFill>
                      </a:tcPr>
                    </a:tc>
                    <a:tc>
                      <a:txBody>
                        <a:bodyPr/>
                        <a:lstStyle/>
                        <a:p>
                          <a:pPr algn="ctr"/>
                          <a:r>
                            <a:rPr lang="en-US" dirty="0"/>
                            <a:t>0.5</a:t>
                          </a:r>
                          <a:endParaRPr lang="en-IN" dirty="0"/>
                        </a:p>
                      </a:txBody>
                      <a:tcPr/>
                    </a:tc>
                    <a:tc>
                      <a:txBody>
                        <a:bodyPr/>
                        <a:lstStyle/>
                        <a:p>
                          <a:pPr algn="ctr"/>
                          <a:r>
                            <a:rPr lang="en-US" dirty="0"/>
                            <a:t>0.1</a:t>
                          </a:r>
                          <a:endParaRPr lang="en-IN" dirty="0"/>
                        </a:p>
                      </a:txBody>
                      <a:tcPr/>
                    </a:tc>
                    <a:extLst>
                      <a:ext uri="{0D108BD9-81ED-4DB2-BD59-A6C34878D82A}">
                        <a16:rowId xmlns:a16="http://schemas.microsoft.com/office/drawing/2014/main" val="568824699"/>
                      </a:ext>
                    </a:extLst>
                  </a:tr>
                  <a:tr h="370840">
                    <a:tc>
                      <a:txBody>
                        <a:bodyPr/>
                        <a:lstStyle/>
                        <a:p>
                          <a:r>
                            <a:rPr lang="en-IN" dirty="0"/>
                            <a:t>Fruity Pebbles</a:t>
                          </a:r>
                        </a:p>
                      </a:txBody>
                      <a:tcPr/>
                    </a:tc>
                    <a:tc>
                      <a:txBody>
                        <a:bodyPr/>
                        <a:lstStyle/>
                        <a:p>
                          <a:pPr algn="ctr"/>
                          <a:r>
                            <a:rPr lang="en-US" dirty="0"/>
                            <a:t>135</a:t>
                          </a:r>
                          <a:endParaRPr lang="en-IN" dirty="0"/>
                        </a:p>
                      </a:txBody>
                      <a:tcPr/>
                    </a:tc>
                    <a:tc>
                      <a:txBody>
                        <a:bodyPr/>
                        <a:lstStyle/>
                        <a:p>
                          <a:endParaRPr lang="en-US"/>
                        </a:p>
                      </a:txBody>
                      <a:tcPr>
                        <a:blipFill>
                          <a:blip r:embed="rId3"/>
                          <a:stretch>
                            <a:fillRect l="-206084" t="-580328" r="-206084" b="-322951"/>
                          </a:stretch>
                        </a:blipFill>
                      </a:tcPr>
                    </a:tc>
                    <a:tc>
                      <a:txBody>
                        <a:bodyPr/>
                        <a:lstStyle/>
                        <a:p>
                          <a:pPr algn="ctr"/>
                          <a:r>
                            <a:rPr lang="en-US" dirty="0"/>
                            <a:t>64.5</a:t>
                          </a:r>
                          <a:endParaRPr lang="en-IN" dirty="0"/>
                        </a:p>
                      </a:txBody>
                      <a:tcPr/>
                    </a:tc>
                    <a:tc>
                      <a:txBody>
                        <a:bodyPr/>
                        <a:lstStyle/>
                        <a:p>
                          <a:pPr algn="ctr"/>
                          <a:r>
                            <a:rPr lang="en-US" dirty="0"/>
                            <a:t>12.3</a:t>
                          </a:r>
                          <a:endParaRPr lang="en-IN" dirty="0"/>
                        </a:p>
                      </a:txBody>
                      <a:tcPr/>
                    </a:tc>
                    <a:extLst>
                      <a:ext uri="{0D108BD9-81ED-4DB2-BD59-A6C34878D82A}">
                        <a16:rowId xmlns:a16="http://schemas.microsoft.com/office/drawing/2014/main" val="1711933523"/>
                      </a:ext>
                    </a:extLst>
                  </a:tr>
                  <a:tr h="370840">
                    <a:tc>
                      <a:txBody>
                        <a:bodyPr/>
                        <a:lstStyle/>
                        <a:p>
                          <a:r>
                            <a:rPr lang="en-IN" dirty="0"/>
                            <a:t>Honey Nut </a:t>
                          </a:r>
                          <a:r>
                            <a:rPr lang="en-IN" dirty="0" err="1"/>
                            <a:t>Cheerios</a:t>
                          </a:r>
                          <a:endParaRPr lang="en-IN" dirty="0"/>
                        </a:p>
                      </a:txBody>
                      <a:tcPr/>
                    </a:tc>
                    <a:tc>
                      <a:txBody>
                        <a:bodyPr/>
                        <a:lstStyle/>
                        <a:p>
                          <a:pPr algn="ctr"/>
                          <a:r>
                            <a:rPr lang="en-US" dirty="0"/>
                            <a:t>250</a:t>
                          </a:r>
                          <a:endParaRPr lang="en-IN" dirty="0"/>
                        </a:p>
                      </a:txBody>
                      <a:tcPr/>
                    </a:tc>
                    <a:tc>
                      <a:txBody>
                        <a:bodyPr/>
                        <a:lstStyle/>
                        <a:p>
                          <a:endParaRPr lang="en-US"/>
                        </a:p>
                      </a:txBody>
                      <a:tcPr>
                        <a:blipFill>
                          <a:blip r:embed="rId3"/>
                          <a:stretch>
                            <a:fillRect l="-206084" t="-680328" r="-206084" b="-222951"/>
                          </a:stretch>
                        </a:blipFill>
                      </a:tcPr>
                    </a:tc>
                    <a:tc>
                      <a:txBody>
                        <a:bodyPr/>
                        <a:lstStyle/>
                        <a:p>
                          <a:pPr algn="ctr"/>
                          <a:r>
                            <a:rPr lang="en-US" dirty="0"/>
                            <a:t>50.5</a:t>
                          </a:r>
                          <a:endParaRPr lang="en-IN" dirty="0"/>
                        </a:p>
                      </a:txBody>
                      <a:tcPr/>
                    </a:tc>
                    <a:tc>
                      <a:txBody>
                        <a:bodyPr/>
                        <a:lstStyle/>
                        <a:p>
                          <a:pPr algn="ctr"/>
                          <a:r>
                            <a:rPr lang="en-US" dirty="0"/>
                            <a:t>9.6</a:t>
                          </a:r>
                          <a:endParaRPr lang="en-IN" dirty="0"/>
                        </a:p>
                      </a:txBody>
                      <a:tcPr/>
                    </a:tc>
                    <a:extLst>
                      <a:ext uri="{0D108BD9-81ED-4DB2-BD59-A6C34878D82A}">
                        <a16:rowId xmlns:a16="http://schemas.microsoft.com/office/drawing/2014/main" val="3687016473"/>
                      </a:ext>
                    </a:extLst>
                  </a:tr>
                  <a:tr h="370840">
                    <a:tc>
                      <a:txBody>
                        <a:bodyPr/>
                        <a:lstStyle/>
                        <a:p>
                          <a:r>
                            <a:rPr lang="en-IN" dirty="0"/>
                            <a:t>Life</a:t>
                          </a:r>
                        </a:p>
                      </a:txBody>
                      <a:tcPr/>
                    </a:tc>
                    <a:tc>
                      <a:txBody>
                        <a:bodyPr/>
                        <a:lstStyle/>
                        <a:p>
                          <a:pPr algn="ctr"/>
                          <a:r>
                            <a:rPr lang="en-US" dirty="0"/>
                            <a:t>150</a:t>
                          </a:r>
                          <a:endParaRPr lang="en-IN" dirty="0"/>
                        </a:p>
                      </a:txBody>
                      <a:tcPr/>
                    </a:tc>
                    <a:tc>
                      <a:txBody>
                        <a:bodyPr/>
                        <a:lstStyle/>
                        <a:p>
                          <a:endParaRPr lang="en-US"/>
                        </a:p>
                      </a:txBody>
                      <a:tcPr>
                        <a:blipFill>
                          <a:blip r:embed="rId3"/>
                          <a:stretch>
                            <a:fillRect l="-206084" t="-780328" r="-206084" b="-122951"/>
                          </a:stretch>
                        </a:blipFill>
                      </a:tcPr>
                    </a:tc>
                    <a:tc>
                      <a:txBody>
                        <a:bodyPr/>
                        <a:lstStyle/>
                        <a:p>
                          <a:pPr algn="ctr"/>
                          <a:r>
                            <a:rPr lang="en-US" dirty="0"/>
                            <a:t>49.5</a:t>
                          </a:r>
                          <a:endParaRPr lang="en-IN" dirty="0"/>
                        </a:p>
                      </a:txBody>
                      <a:tcPr/>
                    </a:tc>
                    <a:tc>
                      <a:txBody>
                        <a:bodyPr/>
                        <a:lstStyle/>
                        <a:p>
                          <a:pPr algn="ctr"/>
                          <a:r>
                            <a:rPr lang="en-US" dirty="0"/>
                            <a:t>9.4</a:t>
                          </a:r>
                          <a:endParaRPr lang="en-IN" dirty="0"/>
                        </a:p>
                      </a:txBody>
                      <a:tcPr/>
                    </a:tc>
                    <a:extLst>
                      <a:ext uri="{0D108BD9-81ED-4DB2-BD59-A6C34878D82A}">
                        <a16:rowId xmlns:a16="http://schemas.microsoft.com/office/drawing/2014/main" val="2102202127"/>
                      </a:ext>
                    </a:extLst>
                  </a:tr>
                  <a:tr h="370840">
                    <a:tc>
                      <a:txBody>
                        <a:bodyPr/>
                        <a:lstStyle/>
                        <a:p>
                          <a:endParaRPr lang="en-IN" dirty="0"/>
                        </a:p>
                      </a:txBody>
                      <a:tcPr/>
                    </a:tc>
                    <a:tc>
                      <a:txBody>
                        <a:bodyPr/>
                        <a:lstStyle/>
                        <a:p>
                          <a:pPr algn="ctr"/>
                          <a:endParaRPr lang="en-IN" dirty="0"/>
                        </a:p>
                      </a:txBody>
                      <a:tcPr/>
                    </a:tc>
                    <a:tc>
                      <a:txBody>
                        <a:bodyPr/>
                        <a:lstStyle/>
                        <a:p>
                          <a:pPr algn="r"/>
                          <a:r>
                            <a:rPr lang="en-US" b="1" dirty="0"/>
                            <a:t>TOTAL</a:t>
                          </a:r>
                          <a:endParaRPr lang="en-IN" b="1" dirty="0"/>
                        </a:p>
                      </a:txBody>
                      <a:tcPr/>
                    </a:tc>
                    <a:tc>
                      <a:txBody>
                        <a:bodyPr/>
                        <a:lstStyle/>
                        <a:p>
                          <a:pPr algn="ctr"/>
                          <a:r>
                            <a:rPr lang="en-US" b="1" dirty="0"/>
                            <a:t>526</a:t>
                          </a:r>
                          <a:endParaRPr lang="en-IN" b="1" dirty="0"/>
                        </a:p>
                      </a:txBody>
                      <a:tcPr/>
                    </a:tc>
                    <a:tc>
                      <a:txBody>
                        <a:bodyPr/>
                        <a:lstStyle/>
                        <a:p>
                          <a:pPr algn="ctr"/>
                          <a:r>
                            <a:rPr lang="en-US" b="1" dirty="0"/>
                            <a:t>100.0</a:t>
                          </a:r>
                          <a:endParaRPr lang="en-IN" b="1" dirty="0"/>
                        </a:p>
                      </a:txBody>
                      <a:tcPr/>
                    </a:tc>
                    <a:extLst>
                      <a:ext uri="{0D108BD9-81ED-4DB2-BD59-A6C34878D82A}">
                        <a16:rowId xmlns:a16="http://schemas.microsoft.com/office/drawing/2014/main" val="3234053948"/>
                      </a:ext>
                    </a:extLst>
                  </a:tr>
                </a:tbl>
              </a:graphicData>
            </a:graphic>
          </p:graphicFrame>
        </mc:Fallback>
      </mc:AlternateContent>
    </p:spTree>
    <p:extLst>
      <p:ext uri="{BB962C8B-B14F-4D97-AF65-F5344CB8AC3E}">
        <p14:creationId xmlns:p14="http://schemas.microsoft.com/office/powerpoint/2010/main" val="57156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Example 4.2.2: Determining the Mean Absolute Deviation of Sodium Content of Breakfast Cereals (cont.)</a:t>
            </a:r>
          </a:p>
        </p:txBody>
      </p:sp>
      <p:sp>
        <p:nvSpPr>
          <p:cNvPr id="3" name="Content Placeholder 2"/>
          <p:cNvSpPr>
            <a:spLocks noGrp="1"/>
          </p:cNvSpPr>
          <p:nvPr>
            <p:ph idx="1"/>
          </p:nvPr>
        </p:nvSpPr>
        <p:spPr/>
        <p:txBody>
          <a:bodyPr>
            <a:normAutofit lnSpcReduction="10000"/>
          </a:bodyPr>
          <a:lstStyle/>
          <a:p>
            <a:r>
              <a:rPr lang="en-US" dirty="0"/>
              <a:t>Thus, on average, the points are 52.6 units from the mean. Note that the contribution to the sum of the deviations is proportional to the size of the deviation. That is, if one absolute deviation is twice as large as another, it contributes twice as much to the value of the statistic. For example, compare the data point 125, which is 74.5 units from the mean (199.5), to the data point 220, which is 20.5 units from the mean. The percentage contribution to the total deviation is 14.2% for 125 and 3.9% for 220, which is in proportion to their respective distances from the mean.</a:t>
            </a:r>
            <a:endParaRPr lang="en-US" b="1" dirty="0"/>
          </a:p>
        </p:txBody>
      </p:sp>
    </p:spTree>
    <p:extLst>
      <p:ext uri="{BB962C8B-B14F-4D97-AF65-F5344CB8AC3E}">
        <p14:creationId xmlns:p14="http://schemas.microsoft.com/office/powerpoint/2010/main" val="198068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Example 4.2.2: Determining the Mean Absolute Deviation of Sodium Content of Breakfast Cereals (cont.)</a:t>
            </a:r>
          </a:p>
        </p:txBody>
      </p:sp>
      <p:sp>
        <p:nvSpPr>
          <p:cNvPr id="3" name="Content Placeholder 2"/>
          <p:cNvSpPr>
            <a:spLocks noGrp="1"/>
          </p:cNvSpPr>
          <p:nvPr>
            <p:ph idx="1"/>
          </p:nvPr>
        </p:nvSpPr>
        <p:spPr/>
        <p:txBody>
          <a:bodyPr>
            <a:normAutofit/>
          </a:bodyPr>
          <a:lstStyle/>
          <a:p>
            <a:r>
              <a:rPr lang="en-US" dirty="0"/>
              <a:t>A variability measure in which each data value contributes proportionally to its distance from the mean seems a reasonable measure of variation.</a:t>
            </a:r>
          </a:p>
          <a:p>
            <a:r>
              <a:rPr lang="en-US" dirty="0"/>
              <a:t>The mean absolute deviation is sensitive to outliers and is not a resistant measure, as demonstrated in the following example.</a:t>
            </a:r>
          </a:p>
        </p:txBody>
      </p:sp>
    </p:spTree>
    <p:extLst>
      <p:ext uri="{BB962C8B-B14F-4D97-AF65-F5344CB8AC3E}">
        <p14:creationId xmlns:p14="http://schemas.microsoft.com/office/powerpoint/2010/main" val="320892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4.2.3: Determining the Mean Absolute Deviation of Sodium Content with an Outlier</a:t>
            </a:r>
          </a:p>
        </p:txBody>
      </p:sp>
      <p:sp>
        <p:nvSpPr>
          <p:cNvPr id="3" name="Content Placeholder 2"/>
          <p:cNvSpPr>
            <a:spLocks noGrp="1"/>
          </p:cNvSpPr>
          <p:nvPr>
            <p:ph idx="1"/>
          </p:nvPr>
        </p:nvSpPr>
        <p:spPr/>
        <p:txBody>
          <a:bodyPr>
            <a:normAutofit/>
          </a:bodyPr>
          <a:lstStyle/>
          <a:p>
            <a:r>
              <a:rPr lang="en-US" dirty="0"/>
              <a:t>Suppose the value 500 is added to the data set given in Example 4.2.2.</a:t>
            </a:r>
          </a:p>
          <a:p>
            <a:r>
              <a:rPr lang="en-US" dirty="0"/>
              <a:t>The mean is drastically affected, increasing from 199.5 to 226.8. In the table below we redo the basic calculations for the mean absolute deviation. What effect, if any, does the value of 500 have on the MAD?</a:t>
            </a:r>
          </a:p>
          <a:p>
            <a:endParaRPr lang="en-US" dirty="0"/>
          </a:p>
        </p:txBody>
      </p:sp>
    </p:spTree>
    <p:extLst>
      <p:ext uri="{BB962C8B-B14F-4D97-AF65-F5344CB8AC3E}">
        <p14:creationId xmlns:p14="http://schemas.microsoft.com/office/powerpoint/2010/main" val="261809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4.2.3: Determining the Mean Absolute Deviation of Sodium Content with an Outlier (cont.)</a:t>
            </a:r>
          </a:p>
        </p:txBody>
      </p:sp>
      <p:sp>
        <p:nvSpPr>
          <p:cNvPr id="3" name="Content Placeholder 2"/>
          <p:cNvSpPr>
            <a:spLocks noGrp="1"/>
          </p:cNvSpPr>
          <p:nvPr>
            <p:ph idx="1"/>
          </p:nvPr>
        </p:nvSpPr>
        <p:spPr/>
        <p:txBody>
          <a:bodyPr>
            <a:normAutofit/>
          </a:bodyPr>
          <a:lstStyle/>
          <a:p>
            <a:r>
              <a:rPr lang="en-US" b="1" dirty="0"/>
              <a:t>Solution</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04AA155-11D1-3FD4-B3B7-C758D2CC5E5B}"/>
                  </a:ext>
                </a:extLst>
              </p:cNvPr>
              <p:cNvGraphicFramePr>
                <a:graphicFrameLocks noGrp="1"/>
              </p:cNvGraphicFramePr>
              <p:nvPr>
                <p:extLst>
                  <p:ext uri="{D42A27DB-BD31-4B8C-83A1-F6EECF244321}">
                    <p14:modId xmlns:p14="http://schemas.microsoft.com/office/powerpoint/2010/main" val="803225660"/>
                  </p:ext>
                </p:extLst>
              </p:nvPr>
            </p:nvGraphicFramePr>
            <p:xfrm>
              <a:off x="479502" y="1838093"/>
              <a:ext cx="8171985" cy="397764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Mean Absolute Deviation</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37084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pPr algn="ctr"/>
                          <a:r>
                            <a:rPr lang="en-IN" b="1" dirty="0"/>
                            <a:t>Deviation</a:t>
                          </a:r>
                        </a:p>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r>
                            <a:rPr lang="en-IN" b="1" dirty="0"/>
                            <a:t>Absolute Deviation</a:t>
                          </a:r>
                        </a:p>
                        <a:p>
                          <a:pPr algn="ctr"/>
                          <a14:m>
                            <m:oMathPara xmlns:m="http://schemas.openxmlformats.org/officeDocument/2006/math">
                              <m:oMathParaPr>
                                <m:jc m:val="centerGroup"/>
                              </m:oMathParaPr>
                              <m:oMath xmlns:m="http://schemas.openxmlformats.org/officeDocument/2006/math">
                                <m:d>
                                  <m:dPr>
                                    <m:begChr m:val="|"/>
                                    <m:endChr m:val="|"/>
                                    <m:ctrlPr>
                                      <a:rPr lang="en-IN" b="1" i="1" smtClean="0">
                                        <a:latin typeface="Cambria Math" panose="02040503050406030204" pitchFamily="18" charset="0"/>
                                      </a:rPr>
                                    </m:ctrlPr>
                                  </m:dPr>
                                  <m:e>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m:rPr>
                                        <m:nor/>
                                      </m:rPr>
                                      <a:rPr lang="en-IN" b="1" dirty="0"/>
                                      <m:t> </m:t>
                                    </m:r>
                                  </m:e>
                                </m:d>
                              </m:oMath>
                            </m:oMathPara>
                          </a14:m>
                          <a:endParaRPr lang="en-IN" b="1" dirty="0"/>
                        </a:p>
                      </a:txBody>
                      <a:tcPr/>
                    </a:tc>
                    <a:tc>
                      <a:txBody>
                        <a:bodyPr/>
                        <a:lstStyle/>
                        <a:p>
                          <a:pPr algn="ctr"/>
                          <a:r>
                            <a:rPr lang="en-IN" b="1" dirty="0"/>
                            <a:t>% of Total</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Apple Jacks</a:t>
                          </a:r>
                        </a:p>
                      </a:txBody>
                      <a:tcPr/>
                    </a:tc>
                    <a:tc>
                      <a:txBody>
                        <a:bodyPr/>
                        <a:lstStyle/>
                        <a:p>
                          <a:pPr algn="ctr"/>
                          <a:r>
                            <a:rPr lang="en-US" dirty="0"/>
                            <a:t>125</a:t>
                          </a:r>
                          <a:endParaRPr lang="en-IN" dirty="0"/>
                        </a:p>
                      </a:txBody>
                      <a:tcPr/>
                    </a:tc>
                    <a:tc>
                      <a:txBody>
                        <a:bodyPr/>
                        <a:lstStyle/>
                        <a:p>
                          <a:pPr algn="ctr"/>
                          <a:r>
                            <a:rPr lang="en-US" i="0" dirty="0">
                              <a:latin typeface="+mj-lt"/>
                            </a:rPr>
                            <a:t>125 </a:t>
                          </a:r>
                          <a14:m>
                            <m:oMath xmlns:m="http://schemas.openxmlformats.org/officeDocument/2006/math">
                              <m:r>
                                <a:rPr lang="en-US" i="1" dirty="0" smtClean="0">
                                  <a:latin typeface="Cambria Math" panose="02040503050406030204" pitchFamily="18" charset="0"/>
                                </a:rPr>
                                <m:t>−</m:t>
                              </m:r>
                            </m:oMath>
                          </a14:m>
                          <a:r>
                            <a:rPr lang="en-US" i="0" dirty="0">
                              <a:latin typeface="+mj-lt"/>
                            </a:rPr>
                            <a:t> 226.8</a:t>
                          </a:r>
                          <a:endParaRPr lang="en-IN" dirty="0"/>
                        </a:p>
                      </a:txBody>
                      <a:tcPr/>
                    </a:tc>
                    <a:tc>
                      <a:txBody>
                        <a:bodyPr/>
                        <a:lstStyle/>
                        <a:p>
                          <a:pPr algn="ctr"/>
                          <a:r>
                            <a:rPr lang="en-US" dirty="0"/>
                            <a:t>101.8</a:t>
                          </a:r>
                          <a:endParaRPr lang="en-IN" dirty="0"/>
                        </a:p>
                      </a:txBody>
                      <a:tcPr/>
                    </a:tc>
                    <a:tc>
                      <a:txBody>
                        <a:bodyPr/>
                        <a:lstStyle/>
                        <a:p>
                          <a:pPr algn="ctr"/>
                          <a:r>
                            <a:rPr lang="en-US" dirty="0"/>
                            <a:t>12.3</a:t>
                          </a:r>
                          <a:endParaRPr lang="en-IN" dirty="0"/>
                        </a:p>
                      </a:txBody>
                      <a:tcPr/>
                    </a:tc>
                    <a:extLst>
                      <a:ext uri="{0D108BD9-81ED-4DB2-BD59-A6C34878D82A}">
                        <a16:rowId xmlns:a16="http://schemas.microsoft.com/office/drawing/2014/main" val="2918088553"/>
                      </a:ext>
                    </a:extLst>
                  </a:tr>
                  <a:tr h="370840">
                    <a:tc>
                      <a:txBody>
                        <a:bodyPr/>
                        <a:lstStyle/>
                        <a:p>
                          <a:r>
                            <a:rPr lang="en-IN" dirty="0"/>
                            <a:t>Captain Crunch</a:t>
                          </a:r>
                        </a:p>
                      </a:txBody>
                      <a:tcPr/>
                    </a:tc>
                    <a:tc>
                      <a:txBody>
                        <a:bodyPr/>
                        <a:lstStyle/>
                        <a:p>
                          <a:pPr algn="ctr"/>
                          <a:r>
                            <a:rPr lang="en-US" dirty="0"/>
                            <a:t>220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220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6.8</a:t>
                          </a:r>
                          <a:endParaRPr lang="en-IN" dirty="0"/>
                        </a:p>
                      </a:txBody>
                      <a:tcPr/>
                    </a:tc>
                    <a:tc>
                      <a:txBody>
                        <a:bodyPr/>
                        <a:lstStyle/>
                        <a:p>
                          <a:pPr algn="ctr"/>
                          <a:r>
                            <a:rPr lang="en-US" dirty="0"/>
                            <a:t>0.8</a:t>
                          </a:r>
                          <a:endParaRPr lang="en-IN" dirty="0"/>
                        </a:p>
                      </a:txBody>
                      <a:tcPr/>
                    </a:tc>
                    <a:extLst>
                      <a:ext uri="{0D108BD9-81ED-4DB2-BD59-A6C34878D82A}">
                        <a16:rowId xmlns:a16="http://schemas.microsoft.com/office/drawing/2014/main" val="1665504432"/>
                      </a:ext>
                    </a:extLst>
                  </a:tr>
                  <a:tr h="370840">
                    <a:tc>
                      <a:txBody>
                        <a:bodyPr/>
                        <a:lstStyle/>
                        <a:p>
                          <a:r>
                            <a:rPr lang="en-IN" dirty="0"/>
                            <a:t>Corn Flakes</a:t>
                          </a:r>
                        </a:p>
                      </a:txBody>
                      <a:tcPr/>
                    </a:tc>
                    <a:tc>
                      <a:txBody>
                        <a:bodyPr/>
                        <a:lstStyle/>
                        <a:p>
                          <a:pPr algn="ctr"/>
                          <a:r>
                            <a:rPr lang="en-US" dirty="0"/>
                            <a:t>290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290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53.2</a:t>
                          </a:r>
                          <a:endParaRPr lang="en-IN" dirty="0"/>
                        </a:p>
                      </a:txBody>
                      <a:tcPr/>
                    </a:tc>
                    <a:tc>
                      <a:txBody>
                        <a:bodyPr/>
                        <a:lstStyle/>
                        <a:p>
                          <a:pPr algn="ctr"/>
                          <a:r>
                            <a:rPr lang="en-US" dirty="0"/>
                            <a:t>7.7</a:t>
                          </a:r>
                          <a:endParaRPr lang="en-IN" dirty="0"/>
                        </a:p>
                      </a:txBody>
                      <a:tcPr/>
                    </a:tc>
                    <a:extLst>
                      <a:ext uri="{0D108BD9-81ED-4DB2-BD59-A6C34878D82A}">
                        <a16:rowId xmlns:a16="http://schemas.microsoft.com/office/drawing/2014/main" val="568824699"/>
                      </a:ext>
                    </a:extLst>
                  </a:tr>
                  <a:tr h="370840">
                    <a:tc>
                      <a:txBody>
                        <a:bodyPr/>
                        <a:lstStyle/>
                        <a:p>
                          <a:r>
                            <a:rPr lang="en-IN" dirty="0"/>
                            <a:t>Golden Grahams</a:t>
                          </a:r>
                        </a:p>
                      </a:txBody>
                      <a:tcPr/>
                    </a:tc>
                    <a:tc>
                      <a:txBody>
                        <a:bodyPr/>
                        <a:lstStyle/>
                        <a:p>
                          <a:pPr algn="ctr"/>
                          <a:r>
                            <a:rPr lang="en-US" dirty="0"/>
                            <a:t>280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280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6.8</a:t>
                          </a:r>
                          <a:endParaRPr lang="en-IN" dirty="0"/>
                        </a:p>
                      </a:txBody>
                      <a:tcPr/>
                    </a:tc>
                    <a:tc>
                      <a:txBody>
                        <a:bodyPr/>
                        <a:lstStyle/>
                        <a:p>
                          <a:pPr algn="ctr"/>
                          <a:r>
                            <a:rPr lang="en-US" dirty="0"/>
                            <a:t>6.4</a:t>
                          </a:r>
                          <a:endParaRPr lang="en-IN" dirty="0"/>
                        </a:p>
                      </a:txBody>
                      <a:tcPr/>
                    </a:tc>
                    <a:extLst>
                      <a:ext uri="{0D108BD9-81ED-4DB2-BD59-A6C34878D82A}">
                        <a16:rowId xmlns:a16="http://schemas.microsoft.com/office/drawing/2014/main" val="1711933523"/>
                      </a:ext>
                    </a:extLst>
                  </a:tr>
                  <a:tr h="370840">
                    <a:tc>
                      <a:txBody>
                        <a:bodyPr/>
                        <a:lstStyle/>
                        <a:p>
                          <a:r>
                            <a:rPr lang="en-IN" dirty="0" err="1"/>
                            <a:t>Crispix</a:t>
                          </a:r>
                          <a:endParaRPr lang="en-IN" dirty="0"/>
                        </a:p>
                      </a:txBody>
                      <a:tcPr/>
                    </a:tc>
                    <a:tc>
                      <a:txBody>
                        <a:bodyPr/>
                        <a:lstStyle/>
                        <a:p>
                          <a:pPr algn="ctr"/>
                          <a:r>
                            <a:rPr lang="en-US" dirty="0"/>
                            <a:t>220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220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101.8</a:t>
                          </a:r>
                          <a:endParaRPr lang="en-IN" dirty="0"/>
                        </a:p>
                      </a:txBody>
                      <a:tcPr/>
                    </a:tc>
                    <a:tc>
                      <a:txBody>
                        <a:bodyPr/>
                        <a:lstStyle/>
                        <a:p>
                          <a:pPr algn="ctr"/>
                          <a:r>
                            <a:rPr lang="en-US" dirty="0"/>
                            <a:t>0.8</a:t>
                          </a:r>
                          <a:endParaRPr lang="en-IN" dirty="0"/>
                        </a:p>
                      </a:txBody>
                      <a:tcPr/>
                    </a:tc>
                    <a:extLst>
                      <a:ext uri="{0D108BD9-81ED-4DB2-BD59-A6C34878D82A}">
                        <a16:rowId xmlns:a16="http://schemas.microsoft.com/office/drawing/2014/main" val="3687016473"/>
                      </a:ext>
                    </a:extLst>
                  </a:tr>
                  <a:tr h="370840">
                    <a:tc>
                      <a:txBody>
                        <a:bodyPr/>
                        <a:lstStyle/>
                        <a:p>
                          <a:r>
                            <a:rPr lang="en-IN" dirty="0"/>
                            <a:t>Froot Loops</a:t>
                          </a:r>
                        </a:p>
                      </a:txBody>
                      <a:tcPr/>
                    </a:tc>
                    <a:tc>
                      <a:txBody>
                        <a:bodyPr/>
                        <a:lstStyle/>
                        <a:p>
                          <a:pPr algn="ctr"/>
                          <a:r>
                            <a:rPr lang="en-US" dirty="0"/>
                            <a:t>125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125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26.8</a:t>
                          </a:r>
                          <a:endParaRPr lang="en-IN" dirty="0"/>
                        </a:p>
                      </a:txBody>
                      <a:tcPr/>
                    </a:tc>
                    <a:tc>
                      <a:txBody>
                        <a:bodyPr/>
                        <a:lstStyle/>
                        <a:p>
                          <a:pPr algn="ctr"/>
                          <a:r>
                            <a:rPr lang="en-US" dirty="0"/>
                            <a:t>12.3</a:t>
                          </a:r>
                          <a:endParaRPr lang="en-IN" dirty="0"/>
                        </a:p>
                      </a:txBody>
                      <a:tcPr/>
                    </a:tc>
                    <a:extLst>
                      <a:ext uri="{0D108BD9-81ED-4DB2-BD59-A6C34878D82A}">
                        <a16:rowId xmlns:a16="http://schemas.microsoft.com/office/drawing/2014/main" val="2102202127"/>
                      </a:ext>
                    </a:extLst>
                  </a:tr>
                  <a:tr h="370840">
                    <a:tc>
                      <a:txBody>
                        <a:bodyPr/>
                        <a:lstStyle/>
                        <a:p>
                          <a:r>
                            <a:rPr lang="en-IN" dirty="0"/>
                            <a:t>Frosted Flakes</a:t>
                          </a:r>
                        </a:p>
                      </a:txBody>
                      <a:tcPr/>
                    </a:tc>
                    <a:tc>
                      <a:txBody>
                        <a:bodyPr/>
                        <a:lstStyle/>
                        <a:p>
                          <a:pPr algn="ctr"/>
                          <a:r>
                            <a:rPr lang="en-US" dirty="0"/>
                            <a:t>200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200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91.8</a:t>
                          </a:r>
                          <a:endParaRPr lang="en-IN" dirty="0"/>
                        </a:p>
                      </a:txBody>
                      <a:tcPr/>
                    </a:tc>
                    <a:tc>
                      <a:txBody>
                        <a:bodyPr/>
                        <a:lstStyle/>
                        <a:p>
                          <a:pPr algn="ctr"/>
                          <a:r>
                            <a:rPr lang="en-US" dirty="0"/>
                            <a:t>3.2</a:t>
                          </a:r>
                          <a:endParaRPr lang="en-IN" dirty="0"/>
                        </a:p>
                      </a:txBody>
                      <a:tcPr/>
                    </a:tc>
                    <a:extLst>
                      <a:ext uri="{0D108BD9-81ED-4DB2-BD59-A6C34878D82A}">
                        <a16:rowId xmlns:a16="http://schemas.microsoft.com/office/drawing/2014/main" val="3533465213"/>
                      </a:ext>
                    </a:extLst>
                  </a:tr>
                  <a:tr h="370840">
                    <a:tc>
                      <a:txBody>
                        <a:bodyPr/>
                        <a:lstStyle/>
                        <a:p>
                          <a:r>
                            <a:rPr lang="en-IN" dirty="0"/>
                            <a:t>Fruity Pebbles</a:t>
                          </a:r>
                        </a:p>
                      </a:txBody>
                      <a:tcPr/>
                    </a:tc>
                    <a:tc>
                      <a:txBody>
                        <a:bodyPr/>
                        <a:lstStyle/>
                        <a:p>
                          <a:pPr algn="ctr"/>
                          <a:r>
                            <a:rPr lang="en-US" dirty="0"/>
                            <a:t>135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135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23.2</a:t>
                          </a:r>
                          <a:endParaRPr lang="en-IN" dirty="0"/>
                        </a:p>
                      </a:txBody>
                      <a:tcPr/>
                    </a:tc>
                    <a:tc>
                      <a:txBody>
                        <a:bodyPr/>
                        <a:lstStyle/>
                        <a:p>
                          <a:pPr algn="ctr"/>
                          <a:r>
                            <a:rPr lang="en-US" dirty="0"/>
                            <a:t>11.1</a:t>
                          </a:r>
                          <a:endParaRPr lang="en-IN" dirty="0"/>
                        </a:p>
                      </a:txBody>
                      <a:tcPr/>
                    </a:tc>
                    <a:extLst>
                      <a:ext uri="{0D108BD9-81ED-4DB2-BD59-A6C34878D82A}">
                        <a16:rowId xmlns:a16="http://schemas.microsoft.com/office/drawing/2014/main" val="1473655804"/>
                      </a:ext>
                    </a:extLst>
                  </a:tr>
                </a:tbl>
              </a:graphicData>
            </a:graphic>
          </p:graphicFrame>
        </mc:Choice>
        <mc:Fallback xmlns="">
          <p:graphicFrame>
            <p:nvGraphicFramePr>
              <p:cNvPr id="5" name="Table 4">
                <a:extLst>
                  <a:ext uri="{FF2B5EF4-FFF2-40B4-BE49-F238E27FC236}">
                    <a16:creationId xmlns:a16="http://schemas.microsoft.com/office/drawing/2014/main" id="{604AA155-11D1-3FD4-B3B7-C758D2CC5E5B}"/>
                  </a:ext>
                </a:extLst>
              </p:cNvPr>
              <p:cNvGraphicFramePr>
                <a:graphicFrameLocks noGrp="1"/>
              </p:cNvGraphicFramePr>
              <p:nvPr>
                <p:extLst>
                  <p:ext uri="{D42A27DB-BD31-4B8C-83A1-F6EECF244321}">
                    <p14:modId xmlns:p14="http://schemas.microsoft.com/office/powerpoint/2010/main" val="803225660"/>
                  </p:ext>
                </p:extLst>
              </p:nvPr>
            </p:nvGraphicFramePr>
            <p:xfrm>
              <a:off x="479502" y="1838093"/>
              <a:ext cx="8171985" cy="397764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Mean Absolute Deviation</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64008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endParaRPr lang="en-US"/>
                        </a:p>
                      </a:txBody>
                      <a:tcPr>
                        <a:blipFill>
                          <a:blip r:embed="rId2"/>
                          <a:stretch>
                            <a:fillRect l="-206084" t="-62857" r="-206084" b="-478095"/>
                          </a:stretch>
                        </a:blipFill>
                      </a:tcPr>
                    </a:tc>
                    <a:tc>
                      <a:txBody>
                        <a:bodyPr/>
                        <a:lstStyle/>
                        <a:p>
                          <a:endParaRPr lang="en-US"/>
                        </a:p>
                      </a:txBody>
                      <a:tcPr>
                        <a:blipFill>
                          <a:blip r:embed="rId2"/>
                          <a:stretch>
                            <a:fillRect l="-238166" t="-62857" r="-60355" b="-478095"/>
                          </a:stretch>
                        </a:blipFill>
                      </a:tcPr>
                    </a:tc>
                    <a:tc>
                      <a:txBody>
                        <a:bodyPr/>
                        <a:lstStyle/>
                        <a:p>
                          <a:pPr algn="ctr"/>
                          <a:r>
                            <a:rPr lang="en-IN" b="1" dirty="0"/>
                            <a:t>% of Total</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Apple Jacks</a:t>
                          </a:r>
                        </a:p>
                      </a:txBody>
                      <a:tcPr/>
                    </a:tc>
                    <a:tc>
                      <a:txBody>
                        <a:bodyPr/>
                        <a:lstStyle/>
                        <a:p>
                          <a:pPr algn="ctr"/>
                          <a:r>
                            <a:rPr lang="en-US" dirty="0"/>
                            <a:t>125</a:t>
                          </a:r>
                          <a:endParaRPr lang="en-IN" dirty="0"/>
                        </a:p>
                      </a:txBody>
                      <a:tcPr/>
                    </a:tc>
                    <a:tc>
                      <a:txBody>
                        <a:bodyPr/>
                        <a:lstStyle/>
                        <a:p>
                          <a:endParaRPr lang="en-US"/>
                        </a:p>
                      </a:txBody>
                      <a:tcPr>
                        <a:blipFill>
                          <a:blip r:embed="rId2"/>
                          <a:stretch>
                            <a:fillRect l="-206084" t="-280328" r="-206084" b="-722951"/>
                          </a:stretch>
                        </a:blipFill>
                      </a:tcPr>
                    </a:tc>
                    <a:tc>
                      <a:txBody>
                        <a:bodyPr/>
                        <a:lstStyle/>
                        <a:p>
                          <a:pPr algn="ctr"/>
                          <a:r>
                            <a:rPr lang="en-US" dirty="0"/>
                            <a:t>101.8</a:t>
                          </a:r>
                          <a:endParaRPr lang="en-IN" dirty="0"/>
                        </a:p>
                      </a:txBody>
                      <a:tcPr/>
                    </a:tc>
                    <a:tc>
                      <a:txBody>
                        <a:bodyPr/>
                        <a:lstStyle/>
                        <a:p>
                          <a:pPr algn="ctr"/>
                          <a:r>
                            <a:rPr lang="en-US" dirty="0"/>
                            <a:t>12.3</a:t>
                          </a:r>
                          <a:endParaRPr lang="en-IN" dirty="0"/>
                        </a:p>
                      </a:txBody>
                      <a:tcPr/>
                    </a:tc>
                    <a:extLst>
                      <a:ext uri="{0D108BD9-81ED-4DB2-BD59-A6C34878D82A}">
                        <a16:rowId xmlns:a16="http://schemas.microsoft.com/office/drawing/2014/main" val="2918088553"/>
                      </a:ext>
                    </a:extLst>
                  </a:tr>
                  <a:tr h="370840">
                    <a:tc>
                      <a:txBody>
                        <a:bodyPr/>
                        <a:lstStyle/>
                        <a:p>
                          <a:r>
                            <a:rPr lang="en-IN" dirty="0"/>
                            <a:t>Captain Crunch</a:t>
                          </a:r>
                        </a:p>
                      </a:txBody>
                      <a:tcPr/>
                    </a:tc>
                    <a:tc>
                      <a:txBody>
                        <a:bodyPr/>
                        <a:lstStyle/>
                        <a:p>
                          <a:pPr algn="ctr"/>
                          <a:r>
                            <a:rPr lang="en-US" dirty="0"/>
                            <a:t>220</a:t>
                          </a:r>
                          <a:endParaRPr lang="en-IN" dirty="0"/>
                        </a:p>
                      </a:txBody>
                      <a:tcPr/>
                    </a:tc>
                    <a:tc>
                      <a:txBody>
                        <a:bodyPr/>
                        <a:lstStyle/>
                        <a:p>
                          <a:endParaRPr lang="en-US"/>
                        </a:p>
                      </a:txBody>
                      <a:tcPr>
                        <a:blipFill>
                          <a:blip r:embed="rId2"/>
                          <a:stretch>
                            <a:fillRect l="-206084" t="-380328" r="-206084" b="-622951"/>
                          </a:stretch>
                        </a:blipFill>
                      </a:tcPr>
                    </a:tc>
                    <a:tc>
                      <a:txBody>
                        <a:bodyPr/>
                        <a:lstStyle/>
                        <a:p>
                          <a:pPr algn="ctr"/>
                          <a:r>
                            <a:rPr lang="en-US" dirty="0"/>
                            <a:t>6.8</a:t>
                          </a:r>
                          <a:endParaRPr lang="en-IN" dirty="0"/>
                        </a:p>
                      </a:txBody>
                      <a:tcPr/>
                    </a:tc>
                    <a:tc>
                      <a:txBody>
                        <a:bodyPr/>
                        <a:lstStyle/>
                        <a:p>
                          <a:pPr algn="ctr"/>
                          <a:r>
                            <a:rPr lang="en-US" dirty="0"/>
                            <a:t>0.8</a:t>
                          </a:r>
                          <a:endParaRPr lang="en-IN" dirty="0"/>
                        </a:p>
                      </a:txBody>
                      <a:tcPr/>
                    </a:tc>
                    <a:extLst>
                      <a:ext uri="{0D108BD9-81ED-4DB2-BD59-A6C34878D82A}">
                        <a16:rowId xmlns:a16="http://schemas.microsoft.com/office/drawing/2014/main" val="1665504432"/>
                      </a:ext>
                    </a:extLst>
                  </a:tr>
                  <a:tr h="370840">
                    <a:tc>
                      <a:txBody>
                        <a:bodyPr/>
                        <a:lstStyle/>
                        <a:p>
                          <a:r>
                            <a:rPr lang="en-IN" dirty="0"/>
                            <a:t>Corn Flakes</a:t>
                          </a:r>
                        </a:p>
                      </a:txBody>
                      <a:tcPr/>
                    </a:tc>
                    <a:tc>
                      <a:txBody>
                        <a:bodyPr/>
                        <a:lstStyle/>
                        <a:p>
                          <a:pPr algn="ctr"/>
                          <a:r>
                            <a:rPr lang="en-US" dirty="0"/>
                            <a:t>290</a:t>
                          </a:r>
                          <a:endParaRPr lang="en-IN" dirty="0"/>
                        </a:p>
                      </a:txBody>
                      <a:tcPr/>
                    </a:tc>
                    <a:tc>
                      <a:txBody>
                        <a:bodyPr/>
                        <a:lstStyle/>
                        <a:p>
                          <a:endParaRPr lang="en-US"/>
                        </a:p>
                      </a:txBody>
                      <a:tcPr>
                        <a:blipFill>
                          <a:blip r:embed="rId2"/>
                          <a:stretch>
                            <a:fillRect l="-206084" t="-480328" r="-206084" b="-522951"/>
                          </a:stretch>
                        </a:blipFill>
                      </a:tcPr>
                    </a:tc>
                    <a:tc>
                      <a:txBody>
                        <a:bodyPr/>
                        <a:lstStyle/>
                        <a:p>
                          <a:pPr algn="ctr"/>
                          <a:r>
                            <a:rPr lang="en-US" dirty="0"/>
                            <a:t>53.2</a:t>
                          </a:r>
                          <a:endParaRPr lang="en-IN" dirty="0"/>
                        </a:p>
                      </a:txBody>
                      <a:tcPr/>
                    </a:tc>
                    <a:tc>
                      <a:txBody>
                        <a:bodyPr/>
                        <a:lstStyle/>
                        <a:p>
                          <a:pPr algn="ctr"/>
                          <a:r>
                            <a:rPr lang="en-US" dirty="0"/>
                            <a:t>7.7</a:t>
                          </a:r>
                          <a:endParaRPr lang="en-IN" dirty="0"/>
                        </a:p>
                      </a:txBody>
                      <a:tcPr/>
                    </a:tc>
                    <a:extLst>
                      <a:ext uri="{0D108BD9-81ED-4DB2-BD59-A6C34878D82A}">
                        <a16:rowId xmlns:a16="http://schemas.microsoft.com/office/drawing/2014/main" val="568824699"/>
                      </a:ext>
                    </a:extLst>
                  </a:tr>
                  <a:tr h="370840">
                    <a:tc>
                      <a:txBody>
                        <a:bodyPr/>
                        <a:lstStyle/>
                        <a:p>
                          <a:r>
                            <a:rPr lang="en-IN" dirty="0"/>
                            <a:t>Golden Grahams</a:t>
                          </a:r>
                        </a:p>
                      </a:txBody>
                      <a:tcPr/>
                    </a:tc>
                    <a:tc>
                      <a:txBody>
                        <a:bodyPr/>
                        <a:lstStyle/>
                        <a:p>
                          <a:pPr algn="ctr"/>
                          <a:r>
                            <a:rPr lang="en-US" dirty="0"/>
                            <a:t>280</a:t>
                          </a:r>
                          <a:endParaRPr lang="en-IN" dirty="0"/>
                        </a:p>
                      </a:txBody>
                      <a:tcPr/>
                    </a:tc>
                    <a:tc>
                      <a:txBody>
                        <a:bodyPr/>
                        <a:lstStyle/>
                        <a:p>
                          <a:endParaRPr lang="en-US"/>
                        </a:p>
                      </a:txBody>
                      <a:tcPr>
                        <a:blipFill>
                          <a:blip r:embed="rId2"/>
                          <a:stretch>
                            <a:fillRect l="-206084" t="-580328" r="-206084" b="-422951"/>
                          </a:stretch>
                        </a:blipFill>
                      </a:tcPr>
                    </a:tc>
                    <a:tc>
                      <a:txBody>
                        <a:bodyPr/>
                        <a:lstStyle/>
                        <a:p>
                          <a:pPr algn="ctr"/>
                          <a:r>
                            <a:rPr lang="en-US" dirty="0"/>
                            <a:t>6.8</a:t>
                          </a:r>
                          <a:endParaRPr lang="en-IN" dirty="0"/>
                        </a:p>
                      </a:txBody>
                      <a:tcPr/>
                    </a:tc>
                    <a:tc>
                      <a:txBody>
                        <a:bodyPr/>
                        <a:lstStyle/>
                        <a:p>
                          <a:pPr algn="ctr"/>
                          <a:r>
                            <a:rPr lang="en-US" dirty="0"/>
                            <a:t>6.4</a:t>
                          </a:r>
                          <a:endParaRPr lang="en-IN" dirty="0"/>
                        </a:p>
                      </a:txBody>
                      <a:tcPr/>
                    </a:tc>
                    <a:extLst>
                      <a:ext uri="{0D108BD9-81ED-4DB2-BD59-A6C34878D82A}">
                        <a16:rowId xmlns:a16="http://schemas.microsoft.com/office/drawing/2014/main" val="1711933523"/>
                      </a:ext>
                    </a:extLst>
                  </a:tr>
                  <a:tr h="370840">
                    <a:tc>
                      <a:txBody>
                        <a:bodyPr/>
                        <a:lstStyle/>
                        <a:p>
                          <a:r>
                            <a:rPr lang="en-IN" dirty="0" err="1"/>
                            <a:t>Crispix</a:t>
                          </a:r>
                          <a:endParaRPr lang="en-IN" dirty="0"/>
                        </a:p>
                      </a:txBody>
                      <a:tcPr/>
                    </a:tc>
                    <a:tc>
                      <a:txBody>
                        <a:bodyPr/>
                        <a:lstStyle/>
                        <a:p>
                          <a:pPr algn="ctr"/>
                          <a:r>
                            <a:rPr lang="en-US" dirty="0"/>
                            <a:t>220</a:t>
                          </a:r>
                          <a:endParaRPr lang="en-IN" dirty="0"/>
                        </a:p>
                      </a:txBody>
                      <a:tcPr/>
                    </a:tc>
                    <a:tc>
                      <a:txBody>
                        <a:bodyPr/>
                        <a:lstStyle/>
                        <a:p>
                          <a:endParaRPr lang="en-US"/>
                        </a:p>
                      </a:txBody>
                      <a:tcPr>
                        <a:blipFill>
                          <a:blip r:embed="rId2"/>
                          <a:stretch>
                            <a:fillRect l="-206084" t="-680328" r="-206084" b="-322951"/>
                          </a:stretch>
                        </a:blipFill>
                      </a:tcPr>
                    </a:tc>
                    <a:tc>
                      <a:txBody>
                        <a:bodyPr/>
                        <a:lstStyle/>
                        <a:p>
                          <a:pPr algn="ctr"/>
                          <a:r>
                            <a:rPr lang="en-US" dirty="0"/>
                            <a:t>101.8</a:t>
                          </a:r>
                          <a:endParaRPr lang="en-IN" dirty="0"/>
                        </a:p>
                      </a:txBody>
                      <a:tcPr/>
                    </a:tc>
                    <a:tc>
                      <a:txBody>
                        <a:bodyPr/>
                        <a:lstStyle/>
                        <a:p>
                          <a:pPr algn="ctr"/>
                          <a:r>
                            <a:rPr lang="en-US" dirty="0"/>
                            <a:t>0.8</a:t>
                          </a:r>
                          <a:endParaRPr lang="en-IN" dirty="0"/>
                        </a:p>
                      </a:txBody>
                      <a:tcPr/>
                    </a:tc>
                    <a:extLst>
                      <a:ext uri="{0D108BD9-81ED-4DB2-BD59-A6C34878D82A}">
                        <a16:rowId xmlns:a16="http://schemas.microsoft.com/office/drawing/2014/main" val="3687016473"/>
                      </a:ext>
                    </a:extLst>
                  </a:tr>
                  <a:tr h="370840">
                    <a:tc>
                      <a:txBody>
                        <a:bodyPr/>
                        <a:lstStyle/>
                        <a:p>
                          <a:r>
                            <a:rPr lang="en-IN" dirty="0"/>
                            <a:t>Froot Loops</a:t>
                          </a:r>
                        </a:p>
                      </a:txBody>
                      <a:tcPr/>
                    </a:tc>
                    <a:tc>
                      <a:txBody>
                        <a:bodyPr/>
                        <a:lstStyle/>
                        <a:p>
                          <a:pPr algn="ctr"/>
                          <a:r>
                            <a:rPr lang="en-US" dirty="0"/>
                            <a:t>125</a:t>
                          </a:r>
                          <a:endParaRPr lang="en-IN" dirty="0"/>
                        </a:p>
                      </a:txBody>
                      <a:tcPr/>
                    </a:tc>
                    <a:tc>
                      <a:txBody>
                        <a:bodyPr/>
                        <a:lstStyle/>
                        <a:p>
                          <a:endParaRPr lang="en-US"/>
                        </a:p>
                      </a:txBody>
                      <a:tcPr>
                        <a:blipFill>
                          <a:blip r:embed="rId2"/>
                          <a:stretch>
                            <a:fillRect l="-206084" t="-780328" r="-206084" b="-222951"/>
                          </a:stretch>
                        </a:blipFill>
                      </a:tcPr>
                    </a:tc>
                    <a:tc>
                      <a:txBody>
                        <a:bodyPr/>
                        <a:lstStyle/>
                        <a:p>
                          <a:pPr algn="ctr"/>
                          <a:r>
                            <a:rPr lang="en-US" dirty="0"/>
                            <a:t>26.8</a:t>
                          </a:r>
                          <a:endParaRPr lang="en-IN" dirty="0"/>
                        </a:p>
                      </a:txBody>
                      <a:tcPr/>
                    </a:tc>
                    <a:tc>
                      <a:txBody>
                        <a:bodyPr/>
                        <a:lstStyle/>
                        <a:p>
                          <a:pPr algn="ctr"/>
                          <a:r>
                            <a:rPr lang="en-US" dirty="0"/>
                            <a:t>12.3</a:t>
                          </a:r>
                          <a:endParaRPr lang="en-IN" dirty="0"/>
                        </a:p>
                      </a:txBody>
                      <a:tcPr/>
                    </a:tc>
                    <a:extLst>
                      <a:ext uri="{0D108BD9-81ED-4DB2-BD59-A6C34878D82A}">
                        <a16:rowId xmlns:a16="http://schemas.microsoft.com/office/drawing/2014/main" val="2102202127"/>
                      </a:ext>
                    </a:extLst>
                  </a:tr>
                  <a:tr h="370840">
                    <a:tc>
                      <a:txBody>
                        <a:bodyPr/>
                        <a:lstStyle/>
                        <a:p>
                          <a:r>
                            <a:rPr lang="en-IN" dirty="0"/>
                            <a:t>Frosted Flakes</a:t>
                          </a:r>
                        </a:p>
                      </a:txBody>
                      <a:tcPr/>
                    </a:tc>
                    <a:tc>
                      <a:txBody>
                        <a:bodyPr/>
                        <a:lstStyle/>
                        <a:p>
                          <a:pPr algn="ctr"/>
                          <a:r>
                            <a:rPr lang="en-US" dirty="0"/>
                            <a:t>200</a:t>
                          </a:r>
                          <a:endParaRPr lang="en-IN" dirty="0"/>
                        </a:p>
                      </a:txBody>
                      <a:tcPr/>
                    </a:tc>
                    <a:tc>
                      <a:txBody>
                        <a:bodyPr/>
                        <a:lstStyle/>
                        <a:p>
                          <a:endParaRPr lang="en-US"/>
                        </a:p>
                      </a:txBody>
                      <a:tcPr>
                        <a:blipFill>
                          <a:blip r:embed="rId2"/>
                          <a:stretch>
                            <a:fillRect l="-206084" t="-880328" r="-206084" b="-122951"/>
                          </a:stretch>
                        </a:blipFill>
                      </a:tcPr>
                    </a:tc>
                    <a:tc>
                      <a:txBody>
                        <a:bodyPr/>
                        <a:lstStyle/>
                        <a:p>
                          <a:pPr algn="ctr"/>
                          <a:r>
                            <a:rPr lang="en-US" dirty="0"/>
                            <a:t>91.8</a:t>
                          </a:r>
                          <a:endParaRPr lang="en-IN" dirty="0"/>
                        </a:p>
                      </a:txBody>
                      <a:tcPr/>
                    </a:tc>
                    <a:tc>
                      <a:txBody>
                        <a:bodyPr/>
                        <a:lstStyle/>
                        <a:p>
                          <a:pPr algn="ctr"/>
                          <a:r>
                            <a:rPr lang="en-US" dirty="0"/>
                            <a:t>3.2</a:t>
                          </a:r>
                          <a:endParaRPr lang="en-IN" dirty="0"/>
                        </a:p>
                      </a:txBody>
                      <a:tcPr/>
                    </a:tc>
                    <a:extLst>
                      <a:ext uri="{0D108BD9-81ED-4DB2-BD59-A6C34878D82A}">
                        <a16:rowId xmlns:a16="http://schemas.microsoft.com/office/drawing/2014/main" val="3533465213"/>
                      </a:ext>
                    </a:extLst>
                  </a:tr>
                  <a:tr h="370840">
                    <a:tc>
                      <a:txBody>
                        <a:bodyPr/>
                        <a:lstStyle/>
                        <a:p>
                          <a:r>
                            <a:rPr lang="en-IN" dirty="0"/>
                            <a:t>Fruity Pebbles</a:t>
                          </a:r>
                        </a:p>
                      </a:txBody>
                      <a:tcPr/>
                    </a:tc>
                    <a:tc>
                      <a:txBody>
                        <a:bodyPr/>
                        <a:lstStyle/>
                        <a:p>
                          <a:pPr algn="ctr"/>
                          <a:r>
                            <a:rPr lang="en-US" dirty="0"/>
                            <a:t>135</a:t>
                          </a:r>
                          <a:endParaRPr lang="en-IN" dirty="0"/>
                        </a:p>
                      </a:txBody>
                      <a:tcPr/>
                    </a:tc>
                    <a:tc>
                      <a:txBody>
                        <a:bodyPr/>
                        <a:lstStyle/>
                        <a:p>
                          <a:endParaRPr lang="en-US"/>
                        </a:p>
                      </a:txBody>
                      <a:tcPr>
                        <a:blipFill>
                          <a:blip r:embed="rId2"/>
                          <a:stretch>
                            <a:fillRect l="-206084" t="-980328" r="-206084" b="-22951"/>
                          </a:stretch>
                        </a:blipFill>
                      </a:tcPr>
                    </a:tc>
                    <a:tc>
                      <a:txBody>
                        <a:bodyPr/>
                        <a:lstStyle/>
                        <a:p>
                          <a:pPr algn="ctr"/>
                          <a:r>
                            <a:rPr lang="en-US" dirty="0"/>
                            <a:t>23.2</a:t>
                          </a:r>
                          <a:endParaRPr lang="en-IN" dirty="0"/>
                        </a:p>
                      </a:txBody>
                      <a:tcPr/>
                    </a:tc>
                    <a:tc>
                      <a:txBody>
                        <a:bodyPr/>
                        <a:lstStyle/>
                        <a:p>
                          <a:pPr algn="ctr"/>
                          <a:r>
                            <a:rPr lang="en-US" dirty="0"/>
                            <a:t>11.1</a:t>
                          </a:r>
                          <a:endParaRPr lang="en-IN" dirty="0"/>
                        </a:p>
                      </a:txBody>
                      <a:tcPr/>
                    </a:tc>
                    <a:extLst>
                      <a:ext uri="{0D108BD9-81ED-4DB2-BD59-A6C34878D82A}">
                        <a16:rowId xmlns:a16="http://schemas.microsoft.com/office/drawing/2014/main" val="1473655804"/>
                      </a:ext>
                    </a:extLst>
                  </a:tr>
                </a:tbl>
              </a:graphicData>
            </a:graphic>
          </p:graphicFrame>
        </mc:Fallback>
      </mc:AlternateContent>
    </p:spTree>
    <p:extLst>
      <p:ext uri="{BB962C8B-B14F-4D97-AF65-F5344CB8AC3E}">
        <p14:creationId xmlns:p14="http://schemas.microsoft.com/office/powerpoint/2010/main" val="375981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Dispersion</a:t>
            </a:r>
          </a:p>
        </p:txBody>
      </p:sp>
      <p:sp>
        <p:nvSpPr>
          <p:cNvPr id="3" name="Content Placeholder 2"/>
          <p:cNvSpPr>
            <a:spLocks noGrp="1"/>
          </p:cNvSpPr>
          <p:nvPr>
            <p:ph idx="1"/>
          </p:nvPr>
        </p:nvSpPr>
        <p:spPr/>
        <p:txBody>
          <a:bodyPr>
            <a:normAutofit lnSpcReduction="10000"/>
          </a:bodyPr>
          <a:lstStyle/>
          <a:p>
            <a:r>
              <a:rPr lang="en-US" dirty="0"/>
              <a:t>Suppose all people looked alike, all cars looked alike, everyone wore the same kind of clothes, and there was only one kind of hamburger (plain). Without diversity it would be a boring world and a world in which statistics would be of little value. Since much of statistics is devoted to describing, analyzing, and explaining variability, understanding how variability is measured is essential to understanding statistics. </a:t>
            </a:r>
          </a:p>
          <a:p>
            <a:r>
              <a:rPr lang="en-US" dirty="0"/>
              <a:t>The concept of </a:t>
            </a:r>
            <a:r>
              <a:rPr lang="en-US" b="1" dirty="0"/>
              <a:t>variability</a:t>
            </a:r>
            <a:r>
              <a:rPr lang="en-US" dirty="0"/>
              <a:t> (also referred to as </a:t>
            </a:r>
            <a:r>
              <a:rPr lang="en-US" b="1" dirty="0"/>
              <a:t>dispersion</a:t>
            </a:r>
            <a:r>
              <a:rPr lang="en-US" dirty="0"/>
              <a:t> or </a:t>
            </a:r>
            <a:r>
              <a:rPr lang="en-US" b="1" dirty="0"/>
              <a:t>spread</a:t>
            </a:r>
            <a:r>
              <a:rPr lang="en-US" dirty="0"/>
              <a:t>) is as vague as the concept of central tendency.</a:t>
            </a:r>
          </a:p>
        </p:txBody>
      </p:sp>
    </p:spTree>
    <p:extLst>
      <p:ext uri="{BB962C8B-B14F-4D97-AF65-F5344CB8AC3E}">
        <p14:creationId xmlns:p14="http://schemas.microsoft.com/office/powerpoint/2010/main" val="65788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4.2.3: Determining the Mean Absolute Deviation of Sodium Content with an Outlier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 </a:t>
                </a:r>
              </a:p>
              <a:p>
                <a:endParaRPr lang="en-US" dirty="0"/>
              </a:p>
              <a:p>
                <a:endParaRPr lang="en-US" dirty="0"/>
              </a:p>
              <a:p>
                <a:endParaRPr lang="en-US" dirty="0"/>
              </a:p>
              <a:p>
                <a:endParaRPr lang="en-US" dirty="0"/>
              </a:p>
              <a:p>
                <a:pPr algn="ctr"/>
                <a:endParaRPr lang="en-US" dirty="0"/>
              </a:p>
              <a:p>
                <a:pPr algn="ctr"/>
                <a:r>
                  <a:rPr lang="en-US" dirty="0"/>
                  <a:t>Mean Absolute Deviation </a:t>
                </a:r>
                <a14:m>
                  <m:oMath xmlns:m="http://schemas.openxmlformats.org/officeDocument/2006/math">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825.5</m:t>
                        </m:r>
                      </m:num>
                      <m:den>
                        <m:r>
                          <a:rPr lang="en-US" b="0" i="1" dirty="0" smtClean="0">
                            <a:latin typeface="Cambria Math" panose="02040503050406030204" pitchFamily="18" charset="0"/>
                          </a:rPr>
                          <m:t>11</m:t>
                        </m:r>
                      </m:den>
                    </m:f>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75.0</m:t>
                    </m:r>
                  </m:oMath>
                </a14:m>
                <a:endParaRPr lang="en-US" dirty="0"/>
              </a:p>
              <a:p>
                <a:pPr algn="ct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04AA155-11D1-3FD4-B3B7-C758D2CC5E5B}"/>
                  </a:ext>
                </a:extLst>
              </p:cNvPr>
              <p:cNvGraphicFramePr>
                <a:graphicFrameLocks noGrp="1"/>
              </p:cNvGraphicFramePr>
              <p:nvPr>
                <p:extLst>
                  <p:ext uri="{D42A27DB-BD31-4B8C-83A1-F6EECF244321}">
                    <p14:modId xmlns:p14="http://schemas.microsoft.com/office/powerpoint/2010/main" val="2788372041"/>
                  </p:ext>
                </p:extLst>
              </p:nvPr>
            </p:nvGraphicFramePr>
            <p:xfrm>
              <a:off x="457200" y="1447800"/>
              <a:ext cx="8171985" cy="249428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Mean Absolute Deviation (cont.)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37084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pPr algn="ctr"/>
                          <a:r>
                            <a:rPr lang="en-IN" b="1" dirty="0"/>
                            <a:t>Deviation</a:t>
                          </a:r>
                        </a:p>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r>
                            <a:rPr lang="en-IN" b="1" dirty="0"/>
                            <a:t>Absolute Deviation</a:t>
                          </a:r>
                        </a:p>
                        <a:p>
                          <a:pPr algn="ctr"/>
                          <a14:m>
                            <m:oMathPara xmlns:m="http://schemas.openxmlformats.org/officeDocument/2006/math">
                              <m:oMathParaPr>
                                <m:jc m:val="centerGroup"/>
                              </m:oMathParaPr>
                              <m:oMath xmlns:m="http://schemas.openxmlformats.org/officeDocument/2006/math">
                                <m:d>
                                  <m:dPr>
                                    <m:begChr m:val="|"/>
                                    <m:endChr m:val="|"/>
                                    <m:ctrlPr>
                                      <a:rPr lang="en-IN" b="1" i="1" smtClean="0">
                                        <a:latin typeface="Cambria Math" panose="02040503050406030204" pitchFamily="18" charset="0"/>
                                      </a:rPr>
                                    </m:ctrlPr>
                                  </m:dPr>
                                  <m:e>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m:rPr>
                                        <m:nor/>
                                      </m:rPr>
                                      <a:rPr lang="en-IN" b="1" dirty="0"/>
                                      <m:t> </m:t>
                                    </m:r>
                                  </m:e>
                                </m:d>
                              </m:oMath>
                            </m:oMathPara>
                          </a14:m>
                          <a:endParaRPr lang="en-IN" b="1" dirty="0"/>
                        </a:p>
                      </a:txBody>
                      <a:tcPr/>
                    </a:tc>
                    <a:tc>
                      <a:txBody>
                        <a:bodyPr/>
                        <a:lstStyle/>
                        <a:p>
                          <a:pPr algn="ctr"/>
                          <a:r>
                            <a:rPr lang="en-IN" b="1" dirty="0"/>
                            <a:t>% of Total</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Honey Nut </a:t>
                          </a:r>
                          <a:r>
                            <a:rPr lang="en-IN" dirty="0" err="1"/>
                            <a:t>Cheerios</a:t>
                          </a:r>
                          <a:endParaRPr lang="en-IN" dirty="0"/>
                        </a:p>
                      </a:txBody>
                      <a:tcPr/>
                    </a:tc>
                    <a:tc>
                      <a:txBody>
                        <a:bodyPr/>
                        <a:lstStyle/>
                        <a:p>
                          <a:pPr algn="ctr"/>
                          <a:r>
                            <a:rPr lang="en-US" dirty="0"/>
                            <a:t>250</a:t>
                          </a:r>
                          <a:endParaRPr lang="en-IN" dirty="0"/>
                        </a:p>
                      </a:txBody>
                      <a:tcPr/>
                    </a:tc>
                    <a:tc>
                      <a:txBody>
                        <a:bodyPr/>
                        <a:lstStyle/>
                        <a:p>
                          <a:pPr algn="ctr"/>
                          <a:r>
                            <a:rPr lang="en-US" i="0" dirty="0">
                              <a:latin typeface="+mj-lt"/>
                            </a:rPr>
                            <a:t>250 </a:t>
                          </a:r>
                          <a14:m>
                            <m:oMath xmlns:m="http://schemas.openxmlformats.org/officeDocument/2006/math">
                              <m:r>
                                <a:rPr lang="en-US" i="1" dirty="0" smtClean="0">
                                  <a:latin typeface="Cambria Math" panose="02040503050406030204" pitchFamily="18" charset="0"/>
                                </a:rPr>
                                <m:t>−</m:t>
                              </m:r>
                            </m:oMath>
                          </a14:m>
                          <a:r>
                            <a:rPr lang="en-US" i="0" dirty="0">
                              <a:latin typeface="+mj-lt"/>
                            </a:rPr>
                            <a:t> 226.8</a:t>
                          </a:r>
                          <a:endParaRPr lang="en-IN" dirty="0"/>
                        </a:p>
                      </a:txBody>
                      <a:tcPr/>
                    </a:tc>
                    <a:tc>
                      <a:txBody>
                        <a:bodyPr/>
                        <a:lstStyle/>
                        <a:p>
                          <a:pPr algn="ctr"/>
                          <a:r>
                            <a:rPr lang="en-US" dirty="0"/>
                            <a:t>23.2</a:t>
                          </a:r>
                          <a:endParaRPr lang="en-IN" dirty="0"/>
                        </a:p>
                      </a:txBody>
                      <a:tcPr/>
                    </a:tc>
                    <a:tc>
                      <a:txBody>
                        <a:bodyPr/>
                        <a:lstStyle/>
                        <a:p>
                          <a:pPr algn="ctr"/>
                          <a:r>
                            <a:rPr lang="en-US" dirty="0"/>
                            <a:t>2.8</a:t>
                          </a:r>
                          <a:endParaRPr lang="en-IN" dirty="0"/>
                        </a:p>
                      </a:txBody>
                      <a:tcPr/>
                    </a:tc>
                    <a:extLst>
                      <a:ext uri="{0D108BD9-81ED-4DB2-BD59-A6C34878D82A}">
                        <a16:rowId xmlns:a16="http://schemas.microsoft.com/office/drawing/2014/main" val="2918088553"/>
                      </a:ext>
                    </a:extLst>
                  </a:tr>
                  <a:tr h="370840">
                    <a:tc>
                      <a:txBody>
                        <a:bodyPr/>
                        <a:lstStyle/>
                        <a:p>
                          <a:r>
                            <a:rPr lang="en-IN" dirty="0"/>
                            <a:t>Life</a:t>
                          </a:r>
                        </a:p>
                      </a:txBody>
                      <a:tcPr/>
                    </a:tc>
                    <a:tc>
                      <a:txBody>
                        <a:bodyPr/>
                        <a:lstStyle/>
                        <a:p>
                          <a:pPr algn="ctr"/>
                          <a:r>
                            <a:rPr lang="en-US" dirty="0"/>
                            <a:t>150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150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76.8</a:t>
                          </a:r>
                          <a:endParaRPr lang="en-IN" dirty="0"/>
                        </a:p>
                      </a:txBody>
                      <a:tcPr/>
                    </a:tc>
                    <a:tc>
                      <a:txBody>
                        <a:bodyPr/>
                        <a:lstStyle/>
                        <a:p>
                          <a:pPr algn="ctr"/>
                          <a:r>
                            <a:rPr lang="en-US" dirty="0"/>
                            <a:t>9.3</a:t>
                          </a:r>
                          <a:endParaRPr lang="en-IN" dirty="0"/>
                        </a:p>
                      </a:txBody>
                      <a:tcPr/>
                    </a:tc>
                    <a:extLst>
                      <a:ext uri="{0D108BD9-81ED-4DB2-BD59-A6C34878D82A}">
                        <a16:rowId xmlns:a16="http://schemas.microsoft.com/office/drawing/2014/main" val="1665504432"/>
                      </a:ext>
                    </a:extLst>
                  </a:tr>
                  <a:tr h="370840">
                    <a:tc>
                      <a:txBody>
                        <a:bodyPr/>
                        <a:lstStyle/>
                        <a:p>
                          <a:r>
                            <a:rPr lang="en-IN" dirty="0"/>
                            <a:t>Outlier</a:t>
                          </a:r>
                        </a:p>
                      </a:txBody>
                      <a:tcPr/>
                    </a:tc>
                    <a:tc>
                      <a:txBody>
                        <a:bodyPr/>
                        <a:lstStyle/>
                        <a:p>
                          <a:pPr algn="ctr"/>
                          <a:r>
                            <a:rPr lang="en-US" dirty="0"/>
                            <a:t>500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500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226.8</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273.2</a:t>
                          </a:r>
                          <a:endParaRPr lang="en-IN" dirty="0"/>
                        </a:p>
                      </a:txBody>
                      <a:tcPr/>
                    </a:tc>
                    <a:tc>
                      <a:txBody>
                        <a:bodyPr/>
                        <a:lstStyle/>
                        <a:p>
                          <a:pPr algn="ctr"/>
                          <a:r>
                            <a:rPr lang="en-US" dirty="0"/>
                            <a:t>33.1</a:t>
                          </a:r>
                          <a:endParaRPr lang="en-IN" dirty="0"/>
                        </a:p>
                      </a:txBody>
                      <a:tcPr/>
                    </a:tc>
                    <a:extLst>
                      <a:ext uri="{0D108BD9-81ED-4DB2-BD59-A6C34878D82A}">
                        <a16:rowId xmlns:a16="http://schemas.microsoft.com/office/drawing/2014/main" val="568824699"/>
                      </a:ext>
                    </a:extLst>
                  </a:tr>
                  <a:tr h="370840">
                    <a:tc>
                      <a:txBody>
                        <a:bodyPr/>
                        <a:lstStyle/>
                        <a:p>
                          <a:endParaRPr lang="en-IN" dirty="0"/>
                        </a:p>
                      </a:txBody>
                      <a:tcPr/>
                    </a:tc>
                    <a:tc>
                      <a:txBody>
                        <a:bodyPr/>
                        <a:lstStyle/>
                        <a:p>
                          <a:pPr algn="ctr"/>
                          <a:endParaRPr lang="en-IN"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6092"/>
                              </a:solidFill>
                              <a:effectLst/>
                              <a:uLnTx/>
                              <a:uFillTx/>
                              <a:latin typeface="Calibri"/>
                              <a:ea typeface="+mn-ea"/>
                              <a:cs typeface="+mn-cs"/>
                            </a:rPr>
                            <a:t>TOTAL</a:t>
                          </a:r>
                          <a:endParaRPr kumimoji="0" lang="en-IN" sz="1800" b="1"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b="1" dirty="0"/>
                            <a:t>825.5</a:t>
                          </a:r>
                          <a:endParaRPr lang="en-IN" b="1" dirty="0"/>
                        </a:p>
                      </a:txBody>
                      <a:tcPr/>
                    </a:tc>
                    <a:tc>
                      <a:txBody>
                        <a:bodyPr/>
                        <a:lstStyle/>
                        <a:p>
                          <a:pPr algn="ctr"/>
                          <a:r>
                            <a:rPr lang="en-US" b="1" dirty="0"/>
                            <a:t>100.0</a:t>
                          </a:r>
                          <a:endParaRPr lang="en-IN" b="1" dirty="0"/>
                        </a:p>
                      </a:txBody>
                      <a:tcPr/>
                    </a:tc>
                    <a:extLst>
                      <a:ext uri="{0D108BD9-81ED-4DB2-BD59-A6C34878D82A}">
                        <a16:rowId xmlns:a16="http://schemas.microsoft.com/office/drawing/2014/main" val="1474094412"/>
                      </a:ext>
                    </a:extLst>
                  </a:tr>
                </a:tbl>
              </a:graphicData>
            </a:graphic>
          </p:graphicFrame>
        </mc:Choice>
        <mc:Fallback xmlns="">
          <p:graphicFrame>
            <p:nvGraphicFramePr>
              <p:cNvPr id="5" name="Table 4">
                <a:extLst>
                  <a:ext uri="{FF2B5EF4-FFF2-40B4-BE49-F238E27FC236}">
                    <a16:creationId xmlns:a16="http://schemas.microsoft.com/office/drawing/2014/main" id="{604AA155-11D1-3FD4-B3B7-C758D2CC5E5B}"/>
                  </a:ext>
                </a:extLst>
              </p:cNvPr>
              <p:cNvGraphicFramePr>
                <a:graphicFrameLocks noGrp="1"/>
              </p:cNvGraphicFramePr>
              <p:nvPr>
                <p:extLst>
                  <p:ext uri="{D42A27DB-BD31-4B8C-83A1-F6EECF244321}">
                    <p14:modId xmlns:p14="http://schemas.microsoft.com/office/powerpoint/2010/main" val="2788372041"/>
                  </p:ext>
                </p:extLst>
              </p:nvPr>
            </p:nvGraphicFramePr>
            <p:xfrm>
              <a:off x="457200" y="1447800"/>
              <a:ext cx="8171985" cy="249428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Mean Absolute Deviation (cont.)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64008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endParaRPr lang="en-US"/>
                        </a:p>
                      </a:txBody>
                      <a:tcPr>
                        <a:blipFill>
                          <a:blip r:embed="rId3"/>
                          <a:stretch>
                            <a:fillRect l="-207252" t="-62857" r="-206870" b="-246667"/>
                          </a:stretch>
                        </a:blipFill>
                      </a:tcPr>
                    </a:tc>
                    <a:tc>
                      <a:txBody>
                        <a:bodyPr/>
                        <a:lstStyle/>
                        <a:p>
                          <a:endParaRPr lang="en-US"/>
                        </a:p>
                      </a:txBody>
                      <a:tcPr>
                        <a:blipFill>
                          <a:blip r:embed="rId3"/>
                          <a:stretch>
                            <a:fillRect l="-238166" t="-62857" r="-60355" b="-246667"/>
                          </a:stretch>
                        </a:blipFill>
                      </a:tcPr>
                    </a:tc>
                    <a:tc>
                      <a:txBody>
                        <a:bodyPr/>
                        <a:lstStyle/>
                        <a:p>
                          <a:pPr algn="ctr"/>
                          <a:r>
                            <a:rPr lang="en-IN" b="1" dirty="0"/>
                            <a:t>% of Total</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Honey Nut </a:t>
                          </a:r>
                          <a:r>
                            <a:rPr lang="en-IN" dirty="0" err="1"/>
                            <a:t>Cheerios</a:t>
                          </a:r>
                          <a:endParaRPr lang="en-IN" dirty="0"/>
                        </a:p>
                      </a:txBody>
                      <a:tcPr/>
                    </a:tc>
                    <a:tc>
                      <a:txBody>
                        <a:bodyPr/>
                        <a:lstStyle/>
                        <a:p>
                          <a:pPr algn="ctr"/>
                          <a:r>
                            <a:rPr lang="en-US" dirty="0"/>
                            <a:t>250</a:t>
                          </a:r>
                          <a:endParaRPr lang="en-IN" dirty="0"/>
                        </a:p>
                      </a:txBody>
                      <a:tcPr/>
                    </a:tc>
                    <a:tc>
                      <a:txBody>
                        <a:bodyPr/>
                        <a:lstStyle/>
                        <a:p>
                          <a:endParaRPr lang="en-US"/>
                        </a:p>
                      </a:txBody>
                      <a:tcPr>
                        <a:blipFill>
                          <a:blip r:embed="rId3"/>
                          <a:stretch>
                            <a:fillRect l="-207252" t="-280328" r="-206870" b="-324590"/>
                          </a:stretch>
                        </a:blipFill>
                      </a:tcPr>
                    </a:tc>
                    <a:tc>
                      <a:txBody>
                        <a:bodyPr/>
                        <a:lstStyle/>
                        <a:p>
                          <a:pPr algn="ctr"/>
                          <a:r>
                            <a:rPr lang="en-US" dirty="0"/>
                            <a:t>23.2</a:t>
                          </a:r>
                          <a:endParaRPr lang="en-IN" dirty="0"/>
                        </a:p>
                      </a:txBody>
                      <a:tcPr/>
                    </a:tc>
                    <a:tc>
                      <a:txBody>
                        <a:bodyPr/>
                        <a:lstStyle/>
                        <a:p>
                          <a:pPr algn="ctr"/>
                          <a:r>
                            <a:rPr lang="en-US" dirty="0"/>
                            <a:t>2.8</a:t>
                          </a:r>
                          <a:endParaRPr lang="en-IN" dirty="0"/>
                        </a:p>
                      </a:txBody>
                      <a:tcPr/>
                    </a:tc>
                    <a:extLst>
                      <a:ext uri="{0D108BD9-81ED-4DB2-BD59-A6C34878D82A}">
                        <a16:rowId xmlns:a16="http://schemas.microsoft.com/office/drawing/2014/main" val="2918088553"/>
                      </a:ext>
                    </a:extLst>
                  </a:tr>
                  <a:tr h="370840">
                    <a:tc>
                      <a:txBody>
                        <a:bodyPr/>
                        <a:lstStyle/>
                        <a:p>
                          <a:r>
                            <a:rPr lang="en-IN" dirty="0"/>
                            <a:t>Life</a:t>
                          </a:r>
                        </a:p>
                      </a:txBody>
                      <a:tcPr/>
                    </a:tc>
                    <a:tc>
                      <a:txBody>
                        <a:bodyPr/>
                        <a:lstStyle/>
                        <a:p>
                          <a:pPr algn="ctr"/>
                          <a:r>
                            <a:rPr lang="en-US" dirty="0"/>
                            <a:t>150</a:t>
                          </a:r>
                          <a:endParaRPr lang="en-IN" dirty="0"/>
                        </a:p>
                      </a:txBody>
                      <a:tcPr/>
                    </a:tc>
                    <a:tc>
                      <a:txBody>
                        <a:bodyPr/>
                        <a:lstStyle/>
                        <a:p>
                          <a:endParaRPr lang="en-US"/>
                        </a:p>
                      </a:txBody>
                      <a:tcPr>
                        <a:blipFill>
                          <a:blip r:embed="rId3"/>
                          <a:stretch>
                            <a:fillRect l="-207252" t="-380328" r="-206870" b="-224590"/>
                          </a:stretch>
                        </a:blipFill>
                      </a:tcPr>
                    </a:tc>
                    <a:tc>
                      <a:txBody>
                        <a:bodyPr/>
                        <a:lstStyle/>
                        <a:p>
                          <a:pPr algn="ctr"/>
                          <a:r>
                            <a:rPr lang="en-US" dirty="0"/>
                            <a:t>76.8</a:t>
                          </a:r>
                          <a:endParaRPr lang="en-IN" dirty="0"/>
                        </a:p>
                      </a:txBody>
                      <a:tcPr/>
                    </a:tc>
                    <a:tc>
                      <a:txBody>
                        <a:bodyPr/>
                        <a:lstStyle/>
                        <a:p>
                          <a:pPr algn="ctr"/>
                          <a:r>
                            <a:rPr lang="en-US" dirty="0"/>
                            <a:t>9.3</a:t>
                          </a:r>
                          <a:endParaRPr lang="en-IN" dirty="0"/>
                        </a:p>
                      </a:txBody>
                      <a:tcPr/>
                    </a:tc>
                    <a:extLst>
                      <a:ext uri="{0D108BD9-81ED-4DB2-BD59-A6C34878D82A}">
                        <a16:rowId xmlns:a16="http://schemas.microsoft.com/office/drawing/2014/main" val="1665504432"/>
                      </a:ext>
                    </a:extLst>
                  </a:tr>
                  <a:tr h="370840">
                    <a:tc>
                      <a:txBody>
                        <a:bodyPr/>
                        <a:lstStyle/>
                        <a:p>
                          <a:r>
                            <a:rPr lang="en-IN" dirty="0"/>
                            <a:t>Outlier</a:t>
                          </a:r>
                        </a:p>
                      </a:txBody>
                      <a:tcPr/>
                    </a:tc>
                    <a:tc>
                      <a:txBody>
                        <a:bodyPr/>
                        <a:lstStyle/>
                        <a:p>
                          <a:pPr algn="ctr"/>
                          <a:r>
                            <a:rPr lang="en-US" dirty="0"/>
                            <a:t>500</a:t>
                          </a:r>
                          <a:endParaRPr lang="en-IN" dirty="0"/>
                        </a:p>
                      </a:txBody>
                      <a:tcPr/>
                    </a:tc>
                    <a:tc>
                      <a:txBody>
                        <a:bodyPr/>
                        <a:lstStyle/>
                        <a:p>
                          <a:endParaRPr lang="en-US"/>
                        </a:p>
                      </a:txBody>
                      <a:tcPr>
                        <a:blipFill>
                          <a:blip r:embed="rId3"/>
                          <a:stretch>
                            <a:fillRect l="-207252" t="-480328" r="-206870" b="-124590"/>
                          </a:stretch>
                        </a:blipFill>
                      </a:tcPr>
                    </a:tc>
                    <a:tc>
                      <a:txBody>
                        <a:bodyPr/>
                        <a:lstStyle/>
                        <a:p>
                          <a:pPr algn="ctr"/>
                          <a:r>
                            <a:rPr lang="en-US" dirty="0"/>
                            <a:t>273.2</a:t>
                          </a:r>
                          <a:endParaRPr lang="en-IN" dirty="0"/>
                        </a:p>
                      </a:txBody>
                      <a:tcPr/>
                    </a:tc>
                    <a:tc>
                      <a:txBody>
                        <a:bodyPr/>
                        <a:lstStyle/>
                        <a:p>
                          <a:pPr algn="ctr"/>
                          <a:r>
                            <a:rPr lang="en-US" dirty="0"/>
                            <a:t>33.1</a:t>
                          </a:r>
                          <a:endParaRPr lang="en-IN" dirty="0"/>
                        </a:p>
                      </a:txBody>
                      <a:tcPr/>
                    </a:tc>
                    <a:extLst>
                      <a:ext uri="{0D108BD9-81ED-4DB2-BD59-A6C34878D82A}">
                        <a16:rowId xmlns:a16="http://schemas.microsoft.com/office/drawing/2014/main" val="568824699"/>
                      </a:ext>
                    </a:extLst>
                  </a:tr>
                  <a:tr h="370840">
                    <a:tc>
                      <a:txBody>
                        <a:bodyPr/>
                        <a:lstStyle/>
                        <a:p>
                          <a:endParaRPr lang="en-IN" dirty="0"/>
                        </a:p>
                      </a:txBody>
                      <a:tcPr/>
                    </a:tc>
                    <a:tc>
                      <a:txBody>
                        <a:bodyPr/>
                        <a:lstStyle/>
                        <a:p>
                          <a:pPr algn="ctr"/>
                          <a:endParaRPr lang="en-IN"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6092"/>
                              </a:solidFill>
                              <a:effectLst/>
                              <a:uLnTx/>
                              <a:uFillTx/>
                              <a:latin typeface="Calibri"/>
                              <a:ea typeface="+mn-ea"/>
                              <a:cs typeface="+mn-cs"/>
                            </a:rPr>
                            <a:t>TOTAL</a:t>
                          </a:r>
                          <a:endParaRPr kumimoji="0" lang="en-IN" sz="1800" b="1"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b="1" dirty="0"/>
                            <a:t>825.5</a:t>
                          </a:r>
                          <a:endParaRPr lang="en-IN" b="1" dirty="0"/>
                        </a:p>
                      </a:txBody>
                      <a:tcPr/>
                    </a:tc>
                    <a:tc>
                      <a:txBody>
                        <a:bodyPr/>
                        <a:lstStyle/>
                        <a:p>
                          <a:pPr algn="ctr"/>
                          <a:r>
                            <a:rPr lang="en-US" b="1" dirty="0"/>
                            <a:t>100.0</a:t>
                          </a:r>
                          <a:endParaRPr lang="en-IN" b="1" dirty="0"/>
                        </a:p>
                      </a:txBody>
                      <a:tcPr/>
                    </a:tc>
                    <a:extLst>
                      <a:ext uri="{0D108BD9-81ED-4DB2-BD59-A6C34878D82A}">
                        <a16:rowId xmlns:a16="http://schemas.microsoft.com/office/drawing/2014/main" val="1474094412"/>
                      </a:ext>
                    </a:extLst>
                  </a:tr>
                </a:tbl>
              </a:graphicData>
            </a:graphic>
          </p:graphicFrame>
        </mc:Fallback>
      </mc:AlternateContent>
    </p:spTree>
    <p:extLst>
      <p:ext uri="{BB962C8B-B14F-4D97-AF65-F5344CB8AC3E}">
        <p14:creationId xmlns:p14="http://schemas.microsoft.com/office/powerpoint/2010/main" val="82081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4.2.3: Determining the Mean Absolute Deviation of Sodium Content with an Outlier (cont.)</a:t>
            </a:r>
          </a:p>
        </p:txBody>
      </p:sp>
      <p:sp>
        <p:nvSpPr>
          <p:cNvPr id="3" name="Content Placeholder 2"/>
          <p:cNvSpPr>
            <a:spLocks noGrp="1"/>
          </p:cNvSpPr>
          <p:nvPr>
            <p:ph idx="1"/>
          </p:nvPr>
        </p:nvSpPr>
        <p:spPr/>
        <p:txBody>
          <a:bodyPr>
            <a:normAutofit/>
          </a:bodyPr>
          <a:lstStyle/>
          <a:p>
            <a:r>
              <a:rPr lang="en-US" dirty="0"/>
              <a:t>The mean absolute deviation changes considerably, increasing to 75.0. Therefore, the mean absolute deviation is sensitive to outliers and is not a resistant measure. The mean absolute deviation is a very intuitive measure of variation but is not used very often.</a:t>
            </a:r>
          </a:p>
          <a:p>
            <a:pPr algn="ctr"/>
            <a:endParaRPr lang="en-US" dirty="0"/>
          </a:p>
          <a:p>
            <a:endParaRPr lang="en-US" dirty="0"/>
          </a:p>
        </p:txBody>
      </p:sp>
    </p:spTree>
    <p:extLst>
      <p:ext uri="{BB962C8B-B14F-4D97-AF65-F5344CB8AC3E}">
        <p14:creationId xmlns:p14="http://schemas.microsoft.com/office/powerpoint/2010/main" val="355241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Variance and Standard Deviation</a:t>
            </a:r>
          </a:p>
        </p:txBody>
      </p:sp>
      <p:sp>
        <p:nvSpPr>
          <p:cNvPr id="3" name="Content Placeholder 2"/>
          <p:cNvSpPr>
            <a:spLocks noGrp="1"/>
          </p:cNvSpPr>
          <p:nvPr>
            <p:ph idx="1"/>
          </p:nvPr>
        </p:nvSpPr>
        <p:spPr/>
        <p:txBody>
          <a:bodyPr>
            <a:normAutofit lnSpcReduction="10000"/>
          </a:bodyPr>
          <a:lstStyle/>
          <a:p>
            <a:r>
              <a:rPr lang="en-US" dirty="0"/>
              <a:t>The </a:t>
            </a:r>
            <a:r>
              <a:rPr lang="en-US" b="1" dirty="0"/>
              <a:t>variance</a:t>
            </a:r>
            <a:r>
              <a:rPr lang="en-US" dirty="0"/>
              <a:t> and </a:t>
            </a:r>
            <a:r>
              <a:rPr lang="en-US" b="1" dirty="0"/>
              <a:t>standard deviation </a:t>
            </a:r>
            <a:r>
              <a:rPr lang="en-US" dirty="0"/>
              <a:t>are the most common measures of variability. Since the standard deviation is computed directly from the variance, our discussion will center on the variance. Like the MAD, the variance and standard deviation provide numerical measures of how the data varies around the mean. If the data is tightly packed around the mean, the variance and standard deviation will be relatively small. On the other hand, if the data is widely dispersed about the mean, the variance and standard deviation will be relatively large.</a:t>
            </a:r>
          </a:p>
          <a:p>
            <a:pPr algn="ctr"/>
            <a:endParaRPr lang="en-US" dirty="0"/>
          </a:p>
          <a:p>
            <a:endParaRPr lang="en-US" dirty="0"/>
          </a:p>
        </p:txBody>
      </p:sp>
    </p:spTree>
    <p:extLst>
      <p:ext uri="{BB962C8B-B14F-4D97-AF65-F5344CB8AC3E}">
        <p14:creationId xmlns:p14="http://schemas.microsoft.com/office/powerpoint/2010/main" val="187231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Variance</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variance</a:t>
                </a:r>
                <a:r>
                  <a:rPr lang="en-US" dirty="0">
                    <a:solidFill>
                      <a:srgbClr val="000000"/>
                    </a:solidFill>
                  </a:rPr>
                  <a:t> of a data set containing the complete set of </a:t>
                </a:r>
                <a:r>
                  <a:rPr lang="en-US" i="1" dirty="0">
                    <a:solidFill>
                      <a:srgbClr val="000000"/>
                    </a:solidFill>
                  </a:rPr>
                  <a:t>population</a:t>
                </a:r>
                <a:r>
                  <a:rPr lang="en-US" dirty="0">
                    <a:solidFill>
                      <a:srgbClr val="000000"/>
                    </a:solidFill>
                  </a:rPr>
                  <a:t> data is given by </a:t>
                </a:r>
              </a:p>
              <a:p>
                <a:endParaRPr lang="en-US" dirty="0">
                  <a:solidFill>
                    <a:srgbClr val="000000"/>
                  </a:solidFill>
                </a:endParaRPr>
              </a:p>
              <a:p>
                <a:endParaRPr lang="en-US" dirty="0">
                  <a:solidFill>
                    <a:srgbClr val="000000"/>
                  </a:solidFill>
                </a:endParaRPr>
              </a:p>
              <a:p>
                <a:r>
                  <a:rPr lang="en-US" dirty="0">
                    <a:solidFill>
                      <a:srgbClr val="000000"/>
                    </a:solidFill>
                  </a:rPr>
                  <a:t>where </a:t>
                </a:r>
                <a14:m>
                  <m:oMath xmlns:m="http://schemas.openxmlformats.org/officeDocument/2006/math">
                    <m:r>
                      <a:rPr lang="en-US" i="1" dirty="0" smtClean="0">
                        <a:solidFill>
                          <a:srgbClr val="000000"/>
                        </a:solidFill>
                        <a:latin typeface="Cambria Math" panose="02040503050406030204" pitchFamily="18" charset="0"/>
                      </a:rPr>
                      <m:t>𝜇</m:t>
                    </m:r>
                  </m:oMath>
                </a14:m>
                <a:r>
                  <a:rPr lang="en-US" dirty="0">
                    <a:solidFill>
                      <a:srgbClr val="000000"/>
                    </a:solidFill>
                  </a:rPr>
                  <a:t> is the population mean of the data set, </a:t>
                </a:r>
                <a14:m>
                  <m:oMath xmlns:m="http://schemas.openxmlformats.org/officeDocument/2006/math">
                    <m:r>
                      <a:rPr lang="en-US" i="1" dirty="0" smtClean="0">
                        <a:solidFill>
                          <a:srgbClr val="000000"/>
                        </a:solidFill>
                        <a:latin typeface="Cambria Math" panose="02040503050406030204" pitchFamily="18" charset="0"/>
                      </a:rPr>
                      <m:t>𝑁</m:t>
                    </m:r>
                  </m:oMath>
                </a14:m>
                <a:r>
                  <a:rPr lang="en-US" dirty="0">
                    <a:solidFill>
                      <a:srgbClr val="000000"/>
                    </a:solidFill>
                  </a:rPr>
                  <a:t> is the size of the population, and </a:t>
                </a:r>
                <a14:m>
                  <m:oMath xmlns:m="http://schemas.openxmlformats.org/officeDocument/2006/math">
                    <m:r>
                      <a:rPr lang="en-US" i="1" dirty="0" smtClean="0">
                        <a:solidFill>
                          <a:srgbClr val="000000"/>
                        </a:solidFill>
                        <a:latin typeface="Cambria Math" panose="02040503050406030204" pitchFamily="18" charset="0"/>
                      </a:rPr>
                      <m:t>𝑥</m:t>
                    </m:r>
                    <m:r>
                      <a:rPr lang="en-US" i="1" baseline="-25000" dirty="0" smtClean="0">
                        <a:solidFill>
                          <a:srgbClr val="000000"/>
                        </a:solidFill>
                        <a:latin typeface="Cambria Math" panose="02040503050406030204" pitchFamily="18" charset="0"/>
                      </a:rPr>
                      <m:t>𝑖</m:t>
                    </m:r>
                  </m:oMath>
                </a14:m>
                <a:r>
                  <a:rPr lang="en-US" dirty="0">
                    <a:solidFill>
                      <a:srgbClr val="000000"/>
                    </a:solidFill>
                  </a:rPr>
                  <a:t> is a particular value in the data set. 𝜎</a:t>
                </a:r>
                <a:r>
                  <a:rPr lang="en-US" baseline="30000" dirty="0">
                    <a:solidFill>
                      <a:srgbClr val="000000"/>
                    </a:solidFill>
                  </a:rPr>
                  <a:t>2</a:t>
                </a:r>
                <a:r>
                  <a:rPr lang="en-US" dirty="0">
                    <a:solidFill>
                      <a:srgbClr val="000000"/>
                    </a:solidFill>
                  </a:rPr>
                  <a:t> is pronounced </a:t>
                </a:r>
                <a:r>
                  <a:rPr lang="en-US" i="1" dirty="0">
                    <a:solidFill>
                      <a:srgbClr val="000000"/>
                    </a:solidFill>
                  </a:rPr>
                  <a:t>sigma squared</a:t>
                </a:r>
                <a:r>
                  <a:rPr lang="en-US" dirty="0">
                    <a:solidFill>
                      <a:srgbClr val="000000"/>
                    </a:solidFill>
                  </a:rPr>
                  <a:t>, and is called the </a:t>
                </a:r>
                <a:r>
                  <a:rPr lang="en-US" b="1" dirty="0">
                    <a:solidFill>
                      <a:srgbClr val="000000"/>
                    </a:solidFill>
                  </a:rPr>
                  <a:t>population variance</a:t>
                </a:r>
                <a:r>
                  <a:rPr lang="en-US" dirty="0">
                    <a:solidFill>
                      <a:srgbClr val="000000"/>
                    </a:solidFill>
                  </a:rPr>
                  <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884140"/>
              </a:xfrm>
              <a:blipFill>
                <a:blip r:embed="rId2"/>
                <a:stretch>
                  <a:fillRect l="-1328" t="-1090" r="-1476" b="-935"/>
                </a:stretch>
              </a:blipFill>
              <a:ln w="28575">
                <a:solidFill>
                  <a:srgbClr val="000000"/>
                </a:solidFill>
              </a:ln>
            </p:spPr>
            <p:txBody>
              <a:bodyPr/>
              <a:lstStyle/>
              <a:p>
                <a:r>
                  <a:rPr lang="en-IN">
                    <a:noFill/>
                  </a:rPr>
                  <a:t> </a:t>
                </a:r>
              </a:p>
            </p:txBody>
          </p:sp>
        </mc:Fallback>
      </mc:AlternateContent>
      <p:graphicFrame>
        <p:nvGraphicFramePr>
          <p:cNvPr id="32770" name="Object 2"/>
          <p:cNvGraphicFramePr>
            <a:graphicFrameLocks noChangeAspect="1"/>
          </p:cNvGraphicFramePr>
          <p:nvPr>
            <p:extLst>
              <p:ext uri="{D42A27DB-BD31-4B8C-83A1-F6EECF244321}">
                <p14:modId xmlns:p14="http://schemas.microsoft.com/office/powerpoint/2010/main" val="3777753818"/>
              </p:ext>
            </p:extLst>
          </p:nvPr>
        </p:nvGraphicFramePr>
        <p:xfrm>
          <a:off x="3200400" y="2209800"/>
          <a:ext cx="2540000" cy="1003300"/>
        </p:xfrm>
        <a:graphic>
          <a:graphicData uri="http://schemas.openxmlformats.org/presentationml/2006/ole">
            <mc:AlternateContent xmlns:mc="http://schemas.openxmlformats.org/markup-compatibility/2006">
              <mc:Choice xmlns:v="urn:schemas-microsoft-com:vml" Requires="v">
                <p:oleObj name="Equation" r:id="rId3" imgW="2539800" imgH="1002960" progId="Equation.DSMT4">
                  <p:embed/>
                </p:oleObj>
              </mc:Choice>
              <mc:Fallback>
                <p:oleObj name="Equation" r:id="rId3" imgW="2539800" imgH="1002960" progId="Equation.DSMT4">
                  <p:embed/>
                  <p:pic>
                    <p:nvPicPr>
                      <p:cNvPr id="32770" name="Object 2"/>
                      <p:cNvPicPr>
                        <a:picLocks noChangeAspect="1" noChangeArrowheads="1"/>
                      </p:cNvPicPr>
                      <p:nvPr/>
                    </p:nvPicPr>
                    <p:blipFill>
                      <a:blip r:embed="rId4"/>
                      <a:srcRect/>
                      <a:stretch>
                        <a:fillRect/>
                      </a:stretch>
                    </p:blipFill>
                    <p:spPr bwMode="auto">
                      <a:xfrm>
                        <a:off x="3200400" y="2209800"/>
                        <a:ext cx="2540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9414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Variance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3412794"/>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variance</a:t>
                </a:r>
                <a:r>
                  <a:rPr lang="en-US" dirty="0">
                    <a:solidFill>
                      <a:srgbClr val="000000"/>
                    </a:solidFill>
                  </a:rPr>
                  <a:t> of a data set containing </a:t>
                </a:r>
                <a:r>
                  <a:rPr lang="en-US" i="1" dirty="0">
                    <a:solidFill>
                      <a:srgbClr val="000000"/>
                    </a:solidFill>
                  </a:rPr>
                  <a:t>sample </a:t>
                </a:r>
                <a:r>
                  <a:rPr lang="en-US" dirty="0">
                    <a:solidFill>
                      <a:srgbClr val="000000"/>
                    </a:solidFill>
                  </a:rPr>
                  <a:t>data is given by </a:t>
                </a:r>
              </a:p>
              <a:p>
                <a:endParaRPr lang="en-US" dirty="0">
                  <a:solidFill>
                    <a:srgbClr val="000000"/>
                  </a:solidFill>
                </a:endParaRPr>
              </a:p>
              <a:p>
                <a:endParaRPr lang="en-US" dirty="0">
                  <a:solidFill>
                    <a:srgbClr val="000000"/>
                  </a:solidFill>
                </a:endParaRPr>
              </a:p>
              <a:p>
                <a:r>
                  <a:rPr lang="en-US" dirty="0">
                    <a:solidFill>
                      <a:srgbClr val="000000"/>
                    </a:solidFill>
                  </a:rPr>
                  <a:t>where </a:t>
                </a:r>
                <a14:m>
                  <m:oMath xmlns:m="http://schemas.openxmlformats.org/officeDocument/2006/math">
                    <m:acc>
                      <m:accPr>
                        <m:chr m:val="̅"/>
                        <m:ctrlPr>
                          <a:rPr lang="en-US" i="1" dirty="0" smtClean="0">
                            <a:solidFill>
                              <a:srgbClr val="000000"/>
                            </a:solidFill>
                            <a:latin typeface="Cambria Math" panose="02040503050406030204" pitchFamily="18" charset="0"/>
                          </a:rPr>
                        </m:ctrlPr>
                      </m:accPr>
                      <m:e>
                        <m:r>
                          <a:rPr lang="en-US" b="0" i="1" dirty="0" smtClean="0">
                            <a:solidFill>
                              <a:srgbClr val="000000"/>
                            </a:solidFill>
                            <a:latin typeface="Cambria Math" panose="02040503050406030204" pitchFamily="18" charset="0"/>
                          </a:rPr>
                          <m:t>𝑥</m:t>
                        </m:r>
                      </m:e>
                    </m:acc>
                  </m:oMath>
                </a14:m>
                <a:r>
                  <a:rPr lang="en-US" dirty="0">
                    <a:solidFill>
                      <a:srgbClr val="000000"/>
                    </a:solidFill>
                  </a:rPr>
                  <a:t> is the mean of the sample data,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is the size of the sample, and </a:t>
                </a:r>
                <a14:m>
                  <m:oMath xmlns:m="http://schemas.openxmlformats.org/officeDocument/2006/math">
                    <m:r>
                      <a:rPr lang="en-US" i="1" dirty="0">
                        <a:solidFill>
                          <a:srgbClr val="000000"/>
                        </a:solidFill>
                        <a:latin typeface="Cambria Math" panose="02040503050406030204" pitchFamily="18" charset="0"/>
                      </a:rPr>
                      <m:t>𝑥</m:t>
                    </m:r>
                    <m:r>
                      <a:rPr lang="en-US" i="1" baseline="-25000" dirty="0">
                        <a:solidFill>
                          <a:srgbClr val="000000"/>
                        </a:solidFill>
                        <a:latin typeface="Cambria Math" panose="02040503050406030204" pitchFamily="18" charset="0"/>
                      </a:rPr>
                      <m:t>𝑖</m:t>
                    </m:r>
                  </m:oMath>
                </a14:m>
                <a:r>
                  <a:rPr lang="en-US" dirty="0">
                    <a:solidFill>
                      <a:srgbClr val="000000"/>
                    </a:solidFill>
                  </a:rPr>
                  <a:t> is a particular value in the sample. </a:t>
                </a:r>
                <a14:m>
                  <m:oMath xmlns:m="http://schemas.openxmlformats.org/officeDocument/2006/math">
                    <m:r>
                      <a:rPr lang="en-US" i="1" dirty="0" smtClean="0">
                        <a:solidFill>
                          <a:srgbClr val="000000"/>
                        </a:solidFill>
                        <a:latin typeface="Cambria Math" panose="02040503050406030204" pitchFamily="18" charset="0"/>
                      </a:rPr>
                      <m:t>𝑠</m:t>
                    </m:r>
                    <m:r>
                      <a:rPr lang="en-US" i="1" baseline="30000" dirty="0" smtClean="0">
                        <a:solidFill>
                          <a:srgbClr val="000000"/>
                        </a:solidFill>
                        <a:latin typeface="Cambria Math" panose="02040503050406030204" pitchFamily="18" charset="0"/>
                      </a:rPr>
                      <m:t>2</m:t>
                    </m:r>
                  </m:oMath>
                </a14:m>
                <a:r>
                  <a:rPr lang="en-US" dirty="0">
                    <a:solidFill>
                      <a:srgbClr val="000000"/>
                    </a:solidFill>
                  </a:rPr>
                  <a:t> is called the </a:t>
                </a:r>
                <a:r>
                  <a:rPr lang="en-US" b="1" dirty="0">
                    <a:solidFill>
                      <a:srgbClr val="000000"/>
                    </a:solidFill>
                  </a:rPr>
                  <a:t>sample variance</a:t>
                </a:r>
                <a:r>
                  <a:rPr lang="en-US" dirty="0">
                    <a:solidFill>
                      <a:srgbClr val="000000"/>
                    </a:solidFill>
                  </a:rPr>
                  <a:t>. </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412794"/>
              </a:xfrm>
              <a:blipFill>
                <a:blip r:embed="rId2"/>
                <a:stretch>
                  <a:fillRect l="-1328" t="-1239" r="-1328" b="-2301"/>
                </a:stretch>
              </a:blipFill>
              <a:ln w="28575">
                <a:solidFill>
                  <a:srgbClr val="000000"/>
                </a:solidFill>
              </a:ln>
            </p:spPr>
            <p:txBody>
              <a:bodyPr/>
              <a:lstStyle/>
              <a:p>
                <a:r>
                  <a:rPr lang="en-IN">
                    <a:noFill/>
                  </a:rPr>
                  <a:t> </a:t>
                </a:r>
              </a:p>
            </p:txBody>
          </p:sp>
        </mc:Fallback>
      </mc:AlternateContent>
      <p:graphicFrame>
        <p:nvGraphicFramePr>
          <p:cNvPr id="33794" name="Object 2"/>
          <p:cNvGraphicFramePr>
            <a:graphicFrameLocks noChangeAspect="1"/>
          </p:cNvGraphicFramePr>
          <p:nvPr>
            <p:extLst>
              <p:ext uri="{D42A27DB-BD31-4B8C-83A1-F6EECF244321}">
                <p14:modId xmlns:p14="http://schemas.microsoft.com/office/powerpoint/2010/main" val="2680971777"/>
              </p:ext>
            </p:extLst>
          </p:nvPr>
        </p:nvGraphicFramePr>
        <p:xfrm>
          <a:off x="3124200" y="2031160"/>
          <a:ext cx="2425700" cy="1003300"/>
        </p:xfrm>
        <a:graphic>
          <a:graphicData uri="http://schemas.openxmlformats.org/presentationml/2006/ole">
            <mc:AlternateContent xmlns:mc="http://schemas.openxmlformats.org/markup-compatibility/2006">
              <mc:Choice xmlns:v="urn:schemas-microsoft-com:vml" Requires="v">
                <p:oleObj name="Equation" r:id="rId3" imgW="2425680" imgH="1002960" progId="Equation.DSMT4">
                  <p:embed/>
                </p:oleObj>
              </mc:Choice>
              <mc:Fallback>
                <p:oleObj name="Equation" r:id="rId3" imgW="2425680" imgH="1002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031160"/>
                        <a:ext cx="24257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Variance and Standard Deviation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Both of these definitions can be construed to be averages, although at first glance it may not be readily apparent. That is, for the population variance, we are adding up the sum of the squared deviations and dividing by the number of items that are added. Thus, the population variance is the average squared deviation from the mean. For the sample variance, we are dividing by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because it gives us an unbiased estimate of the population variance.</a:t>
                </a:r>
              </a:p>
              <a:p>
                <a:pPr algn="ct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7473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Variance and Standard Deviation (cont.)</a:t>
            </a:r>
          </a:p>
        </p:txBody>
      </p:sp>
      <p:sp>
        <p:nvSpPr>
          <p:cNvPr id="3" name="Content Placeholder 2"/>
          <p:cNvSpPr>
            <a:spLocks noGrp="1"/>
          </p:cNvSpPr>
          <p:nvPr>
            <p:ph idx="1"/>
          </p:nvPr>
        </p:nvSpPr>
        <p:spPr/>
        <p:txBody>
          <a:bodyPr>
            <a:normAutofit/>
          </a:bodyPr>
          <a:lstStyle/>
          <a:p>
            <a:r>
              <a:rPr lang="en-US" dirty="0"/>
              <a:t>It is usually not necessary to compute a variance using manual methods, except to become familiar with the definition.</a:t>
            </a:r>
          </a:p>
          <a:p>
            <a:pPr algn="ctr"/>
            <a:endParaRPr lang="en-US" dirty="0"/>
          </a:p>
          <a:p>
            <a:endParaRPr lang="en-US" dirty="0"/>
          </a:p>
        </p:txBody>
      </p:sp>
    </p:spTree>
    <p:extLst>
      <p:ext uri="{BB962C8B-B14F-4D97-AF65-F5344CB8AC3E}">
        <p14:creationId xmlns:p14="http://schemas.microsoft.com/office/powerpoint/2010/main" val="3354613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a:t>
            </a:r>
          </a:p>
        </p:txBody>
      </p:sp>
      <p:sp>
        <p:nvSpPr>
          <p:cNvPr id="3" name="Content Placeholder 2"/>
          <p:cNvSpPr>
            <a:spLocks noGrp="1"/>
          </p:cNvSpPr>
          <p:nvPr>
            <p:ph idx="1"/>
          </p:nvPr>
        </p:nvSpPr>
        <p:spPr/>
        <p:txBody>
          <a:bodyPr>
            <a:normAutofit/>
          </a:bodyPr>
          <a:lstStyle/>
          <a:p>
            <a:r>
              <a:rPr lang="en-US" dirty="0"/>
              <a:t>Using the cereal data in Example 4.1.6, determine the sample variance of sodium content.</a:t>
            </a:r>
          </a:p>
          <a:p>
            <a:r>
              <a:rPr lang="en-US" b="1" dirty="0"/>
              <a:t>Solution</a:t>
            </a:r>
          </a:p>
          <a:p>
            <a:r>
              <a:rPr lang="en-US" dirty="0"/>
              <a:t>We previously computed the mean of this sample as 199.5. In the table below we do the basic calculations needed to compute the sample variance. Note the only difference from the table for calculating mean absolute deviation (Example 4.2.2) is that we are squaring the deviations instead of taking the absolute value.</a:t>
            </a:r>
          </a:p>
          <a:p>
            <a:pPr algn="ctr"/>
            <a:endParaRPr lang="en-US" dirty="0"/>
          </a:p>
          <a:p>
            <a:endParaRPr lang="en-US" dirty="0"/>
          </a:p>
        </p:txBody>
      </p:sp>
    </p:spTree>
    <p:extLst>
      <p:ext uri="{BB962C8B-B14F-4D97-AF65-F5344CB8AC3E}">
        <p14:creationId xmlns:p14="http://schemas.microsoft.com/office/powerpoint/2010/main" val="136225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p:sp>
        <p:nvSpPr>
          <p:cNvPr id="3" name="Content Placeholder 2"/>
          <p:cNvSpPr>
            <a:spLocks noGrp="1"/>
          </p:cNvSpPr>
          <p:nvPr>
            <p:ph idx="1"/>
          </p:nvPr>
        </p:nvSpPr>
        <p:spPr/>
        <p:txBody>
          <a:bodyPr>
            <a:normAutofit/>
          </a:bodyPr>
          <a:lstStyle/>
          <a:p>
            <a:r>
              <a:rPr lang="en-US" dirty="0"/>
              <a:t> </a:t>
            </a:r>
          </a:p>
          <a:p>
            <a:pPr algn="ctr"/>
            <a:endParaRPr lang="en-US" dirty="0"/>
          </a:p>
          <a:p>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D54FD22-7EC5-53E8-4923-6875FBEC3665}"/>
                  </a:ext>
                </a:extLst>
              </p:cNvPr>
              <p:cNvGraphicFramePr>
                <a:graphicFrameLocks noGrp="1"/>
              </p:cNvGraphicFramePr>
              <p:nvPr>
                <p:extLst>
                  <p:ext uri="{D42A27DB-BD31-4B8C-83A1-F6EECF244321}">
                    <p14:modId xmlns:p14="http://schemas.microsoft.com/office/powerpoint/2010/main" val="3874849861"/>
                  </p:ext>
                </p:extLst>
              </p:nvPr>
            </p:nvGraphicFramePr>
            <p:xfrm>
              <a:off x="434898" y="1331456"/>
              <a:ext cx="8171985" cy="425196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the Sample Variance</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37084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pPr algn="ctr"/>
                          <a:r>
                            <a:rPr lang="en-IN" b="1" dirty="0"/>
                            <a:t>Deviation</a:t>
                          </a:r>
                        </a:p>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r>
                            <a:rPr lang="en-IN" b="1" dirty="0"/>
                            <a:t>Squared Deviation</a:t>
                          </a:r>
                          <a:endParaRPr lang="en-IN" b="1" baseline="30000" dirty="0"/>
                        </a:p>
                        <a:p>
                          <a:pPr algn="ctr"/>
                          <a14:m>
                            <m:oMathPara xmlns:m="http://schemas.openxmlformats.org/officeDocument/2006/math">
                              <m:oMathParaPr>
                                <m:jc m:val="centerGroup"/>
                              </m:oMathParaPr>
                              <m:oMath xmlns:m="http://schemas.openxmlformats.org/officeDocument/2006/math">
                                <m:sSup>
                                  <m:sSupPr>
                                    <m:ctrlPr>
                                      <a:rPr lang="en-IN" b="1" i="1" smtClean="0">
                                        <a:latin typeface="Cambria Math" panose="02040503050406030204" pitchFamily="18" charset="0"/>
                                      </a:rPr>
                                    </m:ctrlPr>
                                  </m:sSupPr>
                                  <m:e>
                                    <m:d>
                                      <m:dPr>
                                        <m:ctrlPr>
                                          <a:rPr lang="en-IN" b="1" i="1" smtClean="0">
                                            <a:latin typeface="Cambria Math" panose="02040503050406030204" pitchFamily="18" charset="0"/>
                                          </a:rPr>
                                        </m:ctrlPr>
                                      </m:dPr>
                                      <m:e>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d>
                                  </m:e>
                                  <m:sup>
                                    <m:r>
                                      <a:rPr lang="en-US" b="1" i="1" smtClean="0">
                                        <a:latin typeface="Cambria Math" panose="02040503050406030204" pitchFamily="18" charset="0"/>
                                      </a:rPr>
                                      <m:t>𝟐</m:t>
                                    </m:r>
                                  </m:sup>
                                </m:sSup>
                              </m:oMath>
                            </m:oMathPara>
                          </a14:m>
                          <a:endParaRPr lang="en-IN" b="1" dirty="0"/>
                        </a:p>
                      </a:txBody>
                      <a:tcPr/>
                    </a:tc>
                    <a:tc>
                      <a:txBody>
                        <a:bodyPr/>
                        <a:lstStyle/>
                        <a:p>
                          <a:pPr algn="ctr"/>
                          <a:r>
                            <a:rPr lang="en-IN" b="1" dirty="0"/>
                            <a:t>% of Total Squared</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Apple Jacks</a:t>
                          </a:r>
                        </a:p>
                      </a:txBody>
                      <a:tcPr/>
                    </a:tc>
                    <a:tc>
                      <a:txBody>
                        <a:bodyPr/>
                        <a:lstStyle/>
                        <a:p>
                          <a:pPr algn="ctr"/>
                          <a:r>
                            <a:rPr lang="en-US" dirty="0"/>
                            <a:t>125</a:t>
                          </a:r>
                          <a:endParaRPr lang="en-IN" dirty="0"/>
                        </a:p>
                      </a:txBody>
                      <a:tcPr/>
                    </a:tc>
                    <a:tc>
                      <a:txBody>
                        <a:bodyPr/>
                        <a:lstStyle/>
                        <a:p>
                          <a:pPr algn="ctr"/>
                          <a:r>
                            <a:rPr lang="en-US" i="0" dirty="0">
                              <a:latin typeface="+mj-lt"/>
                            </a:rPr>
                            <a:t>125 </a:t>
                          </a:r>
                          <a14:m>
                            <m:oMath xmlns:m="http://schemas.openxmlformats.org/officeDocument/2006/math">
                              <m:r>
                                <a:rPr lang="en-US" i="1" dirty="0" smtClean="0">
                                  <a:latin typeface="Cambria Math" panose="02040503050406030204" pitchFamily="18" charset="0"/>
                                </a:rPr>
                                <m:t>−</m:t>
                              </m:r>
                            </m:oMath>
                          </a14:m>
                          <a:r>
                            <a:rPr lang="en-US" i="0" dirty="0">
                              <a:latin typeface="+mj-lt"/>
                            </a:rPr>
                            <a:t> 199.5</a:t>
                          </a:r>
                          <a:endParaRPr lang="en-IN" dirty="0"/>
                        </a:p>
                      </a:txBody>
                      <a:tcPr/>
                    </a:tc>
                    <a:tc>
                      <a:txBody>
                        <a:bodyPr/>
                        <a:lstStyle/>
                        <a:p>
                          <a:pPr algn="ctr"/>
                          <a:r>
                            <a:rPr lang="en-US" dirty="0"/>
                            <a:t>5550.25</a:t>
                          </a:r>
                          <a:endParaRPr lang="en-IN" dirty="0"/>
                        </a:p>
                      </a:txBody>
                      <a:tcPr/>
                    </a:tc>
                    <a:tc>
                      <a:txBody>
                        <a:bodyPr/>
                        <a:lstStyle/>
                        <a:p>
                          <a:pPr algn="ctr"/>
                          <a:r>
                            <a:rPr lang="en-US" dirty="0"/>
                            <a:t>15.5</a:t>
                          </a:r>
                          <a:endParaRPr lang="en-IN" dirty="0"/>
                        </a:p>
                      </a:txBody>
                      <a:tcPr/>
                    </a:tc>
                    <a:extLst>
                      <a:ext uri="{0D108BD9-81ED-4DB2-BD59-A6C34878D82A}">
                        <a16:rowId xmlns:a16="http://schemas.microsoft.com/office/drawing/2014/main" val="2918088553"/>
                      </a:ext>
                    </a:extLst>
                  </a:tr>
                  <a:tr h="370840">
                    <a:tc>
                      <a:txBody>
                        <a:bodyPr/>
                        <a:lstStyle/>
                        <a:p>
                          <a:r>
                            <a:rPr lang="en-IN" dirty="0"/>
                            <a:t>Captain Crunch</a:t>
                          </a:r>
                        </a:p>
                      </a:txBody>
                      <a:tcPr/>
                    </a:tc>
                    <a:tc>
                      <a:txBody>
                        <a:bodyPr/>
                        <a:lstStyle/>
                        <a:p>
                          <a:pPr algn="ctr"/>
                          <a:r>
                            <a:rPr lang="en-US" dirty="0"/>
                            <a:t>220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220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420.25</a:t>
                          </a:r>
                          <a:endParaRPr lang="en-IN" dirty="0"/>
                        </a:p>
                      </a:txBody>
                      <a:tcPr/>
                    </a:tc>
                    <a:tc>
                      <a:txBody>
                        <a:bodyPr/>
                        <a:lstStyle/>
                        <a:p>
                          <a:pPr algn="ctr"/>
                          <a:r>
                            <a:rPr lang="en-US" dirty="0"/>
                            <a:t>1.2</a:t>
                          </a:r>
                          <a:endParaRPr lang="en-IN" dirty="0"/>
                        </a:p>
                      </a:txBody>
                      <a:tcPr/>
                    </a:tc>
                    <a:extLst>
                      <a:ext uri="{0D108BD9-81ED-4DB2-BD59-A6C34878D82A}">
                        <a16:rowId xmlns:a16="http://schemas.microsoft.com/office/drawing/2014/main" val="1665504432"/>
                      </a:ext>
                    </a:extLst>
                  </a:tr>
                  <a:tr h="370840">
                    <a:tc>
                      <a:txBody>
                        <a:bodyPr/>
                        <a:lstStyle/>
                        <a:p>
                          <a:r>
                            <a:rPr lang="en-IN" dirty="0"/>
                            <a:t>Corn Flakes</a:t>
                          </a:r>
                        </a:p>
                      </a:txBody>
                      <a:tcPr/>
                    </a:tc>
                    <a:tc>
                      <a:txBody>
                        <a:bodyPr/>
                        <a:lstStyle/>
                        <a:p>
                          <a:pPr algn="ctr"/>
                          <a:r>
                            <a:rPr lang="en-US" dirty="0"/>
                            <a:t>290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290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a:t>
                          </a:r>
                          <a:r>
                            <a:rPr kumimoji="0" lang="en-US" sz="1800" b="0" i="0" u="none" strike="noStrike" kern="1200" cap="none" spc="0" normalizeH="0" baseline="0" noProof="0" dirty="0">
                              <a:ln>
                                <a:noFill/>
                              </a:ln>
                              <a:solidFill>
                                <a:srgbClr val="366092"/>
                              </a:solidFill>
                              <a:effectLst/>
                              <a:uLnTx/>
                              <a:uFillTx/>
                              <a:latin typeface="+mn-lt"/>
                              <a:ea typeface="+mn-ea"/>
                              <a:cs typeface="+mn-cs"/>
                            </a:rPr>
                            <a:t>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8190.25</a:t>
                          </a:r>
                          <a:endParaRPr lang="en-IN" dirty="0"/>
                        </a:p>
                      </a:txBody>
                      <a:tcPr/>
                    </a:tc>
                    <a:tc>
                      <a:txBody>
                        <a:bodyPr/>
                        <a:lstStyle/>
                        <a:p>
                          <a:pPr algn="ctr"/>
                          <a:r>
                            <a:rPr lang="en-US" dirty="0"/>
                            <a:t>22.9</a:t>
                          </a:r>
                          <a:endParaRPr lang="en-IN" dirty="0"/>
                        </a:p>
                      </a:txBody>
                      <a:tcPr/>
                    </a:tc>
                    <a:extLst>
                      <a:ext uri="{0D108BD9-81ED-4DB2-BD59-A6C34878D82A}">
                        <a16:rowId xmlns:a16="http://schemas.microsoft.com/office/drawing/2014/main" val="568824699"/>
                      </a:ext>
                    </a:extLst>
                  </a:tr>
                  <a:tr h="370840">
                    <a:tc>
                      <a:txBody>
                        <a:bodyPr/>
                        <a:lstStyle/>
                        <a:p>
                          <a:r>
                            <a:rPr lang="en-IN" dirty="0"/>
                            <a:t>Golden Grahams</a:t>
                          </a:r>
                        </a:p>
                      </a:txBody>
                      <a:tcPr/>
                    </a:tc>
                    <a:tc>
                      <a:txBody>
                        <a:bodyPr/>
                        <a:lstStyle/>
                        <a:p>
                          <a:pPr algn="ctr"/>
                          <a:r>
                            <a:rPr lang="en-US" dirty="0"/>
                            <a:t>280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280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a:t>
                          </a:r>
                          <a:r>
                            <a:rPr kumimoji="0" lang="en-US" sz="1800" b="0" i="0" u="none" strike="noStrike" kern="1200" cap="none" spc="0" normalizeH="0" baseline="0" noProof="0" dirty="0">
                              <a:ln>
                                <a:noFill/>
                              </a:ln>
                              <a:solidFill>
                                <a:srgbClr val="366092"/>
                              </a:solidFill>
                              <a:effectLst/>
                              <a:uLnTx/>
                              <a:uFillTx/>
                              <a:latin typeface="+mn-lt"/>
                              <a:ea typeface="+mn-ea"/>
                              <a:cs typeface="+mn-cs"/>
                            </a:rPr>
                            <a:t>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6480.25</a:t>
                          </a:r>
                          <a:endParaRPr lang="en-IN" dirty="0"/>
                        </a:p>
                      </a:txBody>
                      <a:tcPr/>
                    </a:tc>
                    <a:tc>
                      <a:txBody>
                        <a:bodyPr/>
                        <a:lstStyle/>
                        <a:p>
                          <a:pPr algn="ctr"/>
                          <a:r>
                            <a:rPr lang="en-US" dirty="0"/>
                            <a:t>18.1</a:t>
                          </a:r>
                          <a:endParaRPr lang="en-IN" dirty="0"/>
                        </a:p>
                      </a:txBody>
                      <a:tcPr/>
                    </a:tc>
                    <a:extLst>
                      <a:ext uri="{0D108BD9-81ED-4DB2-BD59-A6C34878D82A}">
                        <a16:rowId xmlns:a16="http://schemas.microsoft.com/office/drawing/2014/main" val="1711933523"/>
                      </a:ext>
                    </a:extLst>
                  </a:tr>
                  <a:tr h="370840">
                    <a:tc>
                      <a:txBody>
                        <a:bodyPr/>
                        <a:lstStyle/>
                        <a:p>
                          <a:r>
                            <a:rPr lang="en-IN" dirty="0" err="1"/>
                            <a:t>Crispix</a:t>
                          </a:r>
                          <a:endParaRPr lang="en-IN" dirty="0"/>
                        </a:p>
                      </a:txBody>
                      <a:tcPr/>
                    </a:tc>
                    <a:tc>
                      <a:txBody>
                        <a:bodyPr/>
                        <a:lstStyle/>
                        <a:p>
                          <a:pPr algn="ctr"/>
                          <a:r>
                            <a:rPr lang="en-US" dirty="0"/>
                            <a:t>220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220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a:t>
                          </a:r>
                          <a:r>
                            <a:rPr kumimoji="0" lang="en-US" sz="1800" b="0" i="0" u="none" strike="noStrike" kern="1200" cap="none" spc="0" normalizeH="0" baseline="0" noProof="0" dirty="0">
                              <a:ln>
                                <a:noFill/>
                              </a:ln>
                              <a:solidFill>
                                <a:srgbClr val="366092"/>
                              </a:solidFill>
                              <a:effectLst/>
                              <a:uLnTx/>
                              <a:uFillTx/>
                              <a:latin typeface="+mn-lt"/>
                              <a:ea typeface="+mn-ea"/>
                              <a:cs typeface="+mn-cs"/>
                            </a:rPr>
                            <a:t>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420.25</a:t>
                          </a:r>
                          <a:endParaRPr lang="en-IN" dirty="0"/>
                        </a:p>
                      </a:txBody>
                      <a:tcPr/>
                    </a:tc>
                    <a:tc>
                      <a:txBody>
                        <a:bodyPr/>
                        <a:lstStyle/>
                        <a:p>
                          <a:pPr algn="ctr"/>
                          <a:r>
                            <a:rPr lang="en-US" dirty="0"/>
                            <a:t>1.2</a:t>
                          </a:r>
                          <a:endParaRPr lang="en-IN" dirty="0"/>
                        </a:p>
                      </a:txBody>
                      <a:tcPr/>
                    </a:tc>
                    <a:extLst>
                      <a:ext uri="{0D108BD9-81ED-4DB2-BD59-A6C34878D82A}">
                        <a16:rowId xmlns:a16="http://schemas.microsoft.com/office/drawing/2014/main" val="3687016473"/>
                      </a:ext>
                    </a:extLst>
                  </a:tr>
                  <a:tr h="370840">
                    <a:tc>
                      <a:txBody>
                        <a:bodyPr/>
                        <a:lstStyle/>
                        <a:p>
                          <a:r>
                            <a:rPr lang="en-IN" dirty="0"/>
                            <a:t>Froot Loops</a:t>
                          </a:r>
                        </a:p>
                      </a:txBody>
                      <a:tcPr/>
                    </a:tc>
                    <a:tc>
                      <a:txBody>
                        <a:bodyPr/>
                        <a:lstStyle/>
                        <a:p>
                          <a:pPr algn="ctr"/>
                          <a:r>
                            <a:rPr lang="en-US" dirty="0"/>
                            <a:t>125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125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a:t>
                          </a:r>
                          <a:r>
                            <a:rPr kumimoji="0" lang="en-US" sz="1800" b="0" i="0" u="none" strike="noStrike" kern="1200" cap="none" spc="0" normalizeH="0" baseline="0" noProof="0" dirty="0">
                              <a:ln>
                                <a:noFill/>
                              </a:ln>
                              <a:solidFill>
                                <a:srgbClr val="366092"/>
                              </a:solidFill>
                              <a:effectLst/>
                              <a:uLnTx/>
                              <a:uFillTx/>
                              <a:latin typeface="+mn-lt"/>
                              <a:ea typeface="+mn-ea"/>
                              <a:cs typeface="+mn-cs"/>
                            </a:rPr>
                            <a:t>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5550.25</a:t>
                          </a:r>
                          <a:endParaRPr lang="en-IN" dirty="0"/>
                        </a:p>
                      </a:txBody>
                      <a:tcPr/>
                    </a:tc>
                    <a:tc>
                      <a:txBody>
                        <a:bodyPr/>
                        <a:lstStyle/>
                        <a:p>
                          <a:pPr algn="ctr"/>
                          <a:r>
                            <a:rPr lang="en-US" dirty="0"/>
                            <a:t>15.5</a:t>
                          </a:r>
                          <a:endParaRPr lang="en-IN" dirty="0"/>
                        </a:p>
                      </a:txBody>
                      <a:tcPr/>
                    </a:tc>
                    <a:extLst>
                      <a:ext uri="{0D108BD9-81ED-4DB2-BD59-A6C34878D82A}">
                        <a16:rowId xmlns:a16="http://schemas.microsoft.com/office/drawing/2014/main" val="2102202127"/>
                      </a:ext>
                    </a:extLst>
                  </a:tr>
                  <a:tr h="370840">
                    <a:tc>
                      <a:txBody>
                        <a:bodyPr/>
                        <a:lstStyle/>
                        <a:p>
                          <a:r>
                            <a:rPr lang="en-IN" dirty="0"/>
                            <a:t>Frosted Flakes</a:t>
                          </a:r>
                        </a:p>
                      </a:txBody>
                      <a:tcPr/>
                    </a:tc>
                    <a:tc>
                      <a:txBody>
                        <a:bodyPr/>
                        <a:lstStyle/>
                        <a:p>
                          <a:pPr algn="ctr"/>
                          <a:r>
                            <a:rPr lang="en-US" dirty="0"/>
                            <a:t>200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200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a:t>
                          </a:r>
                          <a:r>
                            <a:rPr kumimoji="0" lang="en-US" sz="1800" b="0" i="0" u="none" strike="noStrike" kern="1200" cap="none" spc="0" normalizeH="0" baseline="0" noProof="0" dirty="0">
                              <a:ln>
                                <a:noFill/>
                              </a:ln>
                              <a:solidFill>
                                <a:srgbClr val="366092"/>
                              </a:solidFill>
                              <a:effectLst/>
                              <a:uLnTx/>
                              <a:uFillTx/>
                              <a:latin typeface="+mn-lt"/>
                              <a:ea typeface="+mn-ea"/>
                              <a:cs typeface="+mn-cs"/>
                            </a:rPr>
                            <a:t>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0.25</a:t>
                          </a:r>
                          <a:endParaRPr lang="en-IN" dirty="0"/>
                        </a:p>
                      </a:txBody>
                      <a:tcPr/>
                    </a:tc>
                    <a:tc>
                      <a:txBody>
                        <a:bodyPr/>
                        <a:lstStyle/>
                        <a:p>
                          <a:pPr algn="ctr"/>
                          <a:r>
                            <a:rPr lang="en-US" dirty="0"/>
                            <a:t>0.0</a:t>
                          </a:r>
                          <a:endParaRPr lang="en-IN" dirty="0"/>
                        </a:p>
                      </a:txBody>
                      <a:tcPr/>
                    </a:tc>
                    <a:extLst>
                      <a:ext uri="{0D108BD9-81ED-4DB2-BD59-A6C34878D82A}">
                        <a16:rowId xmlns:a16="http://schemas.microsoft.com/office/drawing/2014/main" val="3533465213"/>
                      </a:ext>
                    </a:extLst>
                  </a:tr>
                  <a:tr h="370840">
                    <a:tc>
                      <a:txBody>
                        <a:bodyPr/>
                        <a:lstStyle/>
                        <a:p>
                          <a:r>
                            <a:rPr lang="en-IN" dirty="0"/>
                            <a:t>Fruity Pebbles</a:t>
                          </a:r>
                        </a:p>
                      </a:txBody>
                      <a:tcPr/>
                    </a:tc>
                    <a:tc>
                      <a:txBody>
                        <a:bodyPr/>
                        <a:lstStyle/>
                        <a:p>
                          <a:pPr algn="ctr"/>
                          <a:r>
                            <a:rPr lang="en-US" dirty="0"/>
                            <a:t>135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135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a:t>
                          </a:r>
                          <a:r>
                            <a:rPr kumimoji="0" lang="en-US" sz="1800" b="0" i="0" u="none" strike="noStrike" kern="1200" cap="none" spc="0" normalizeH="0" baseline="0" noProof="0" dirty="0">
                              <a:ln>
                                <a:noFill/>
                              </a:ln>
                              <a:solidFill>
                                <a:srgbClr val="366092"/>
                              </a:solidFill>
                              <a:effectLst/>
                              <a:uLnTx/>
                              <a:uFillTx/>
                              <a:latin typeface="+mn-lt"/>
                              <a:ea typeface="+mn-ea"/>
                              <a:cs typeface="+mn-cs"/>
                            </a:rPr>
                            <a:t>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4160.25</a:t>
                          </a:r>
                          <a:endParaRPr lang="en-IN" dirty="0"/>
                        </a:p>
                      </a:txBody>
                      <a:tcPr/>
                    </a:tc>
                    <a:tc>
                      <a:txBody>
                        <a:bodyPr/>
                        <a:lstStyle/>
                        <a:p>
                          <a:pPr algn="ctr"/>
                          <a:r>
                            <a:rPr lang="en-US" dirty="0"/>
                            <a:t>11.6</a:t>
                          </a:r>
                          <a:endParaRPr lang="en-IN" dirty="0"/>
                        </a:p>
                      </a:txBody>
                      <a:tcPr/>
                    </a:tc>
                    <a:extLst>
                      <a:ext uri="{0D108BD9-81ED-4DB2-BD59-A6C34878D82A}">
                        <a16:rowId xmlns:a16="http://schemas.microsoft.com/office/drawing/2014/main" val="1473655804"/>
                      </a:ext>
                    </a:extLst>
                  </a:tr>
                </a:tbl>
              </a:graphicData>
            </a:graphic>
          </p:graphicFrame>
        </mc:Choice>
        <mc:Fallback xmlns="">
          <p:graphicFrame>
            <p:nvGraphicFramePr>
              <p:cNvPr id="5" name="Table 4">
                <a:extLst>
                  <a:ext uri="{FF2B5EF4-FFF2-40B4-BE49-F238E27FC236}">
                    <a16:creationId xmlns:a16="http://schemas.microsoft.com/office/drawing/2014/main" id="{AD54FD22-7EC5-53E8-4923-6875FBEC3665}"/>
                  </a:ext>
                </a:extLst>
              </p:cNvPr>
              <p:cNvGraphicFramePr>
                <a:graphicFrameLocks noGrp="1"/>
              </p:cNvGraphicFramePr>
              <p:nvPr>
                <p:extLst>
                  <p:ext uri="{D42A27DB-BD31-4B8C-83A1-F6EECF244321}">
                    <p14:modId xmlns:p14="http://schemas.microsoft.com/office/powerpoint/2010/main" val="3874849861"/>
                  </p:ext>
                </p:extLst>
              </p:nvPr>
            </p:nvGraphicFramePr>
            <p:xfrm>
              <a:off x="434898" y="1331456"/>
              <a:ext cx="8171985" cy="425196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the Sample Variance</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91440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endParaRPr lang="en-US"/>
                        </a:p>
                      </a:txBody>
                      <a:tcPr>
                        <a:blipFill>
                          <a:blip r:embed="rId2"/>
                          <a:stretch>
                            <a:fillRect l="-206870" t="-44000" r="-207252" b="-334667"/>
                          </a:stretch>
                        </a:blipFill>
                      </a:tcPr>
                    </a:tc>
                    <a:tc>
                      <a:txBody>
                        <a:bodyPr/>
                        <a:lstStyle/>
                        <a:p>
                          <a:endParaRPr lang="en-US"/>
                        </a:p>
                      </a:txBody>
                      <a:tcPr>
                        <a:blipFill>
                          <a:blip r:embed="rId2"/>
                          <a:stretch>
                            <a:fillRect l="-237870" t="-44000" r="-60651" b="-334667"/>
                          </a:stretch>
                        </a:blipFill>
                      </a:tcPr>
                    </a:tc>
                    <a:tc>
                      <a:txBody>
                        <a:bodyPr/>
                        <a:lstStyle/>
                        <a:p>
                          <a:pPr algn="ctr"/>
                          <a:r>
                            <a:rPr lang="en-IN" b="1" dirty="0"/>
                            <a:t>% of Total Squared</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Apple Jacks</a:t>
                          </a:r>
                        </a:p>
                      </a:txBody>
                      <a:tcPr/>
                    </a:tc>
                    <a:tc>
                      <a:txBody>
                        <a:bodyPr/>
                        <a:lstStyle/>
                        <a:p>
                          <a:pPr algn="ctr"/>
                          <a:r>
                            <a:rPr lang="en-US" dirty="0"/>
                            <a:t>125</a:t>
                          </a:r>
                          <a:endParaRPr lang="en-IN" dirty="0"/>
                        </a:p>
                      </a:txBody>
                      <a:tcPr/>
                    </a:tc>
                    <a:tc>
                      <a:txBody>
                        <a:bodyPr/>
                        <a:lstStyle/>
                        <a:p>
                          <a:endParaRPr lang="en-US"/>
                        </a:p>
                      </a:txBody>
                      <a:tcPr>
                        <a:blipFill>
                          <a:blip r:embed="rId2"/>
                          <a:stretch>
                            <a:fillRect l="-206870" t="-354098" r="-207252" b="-722951"/>
                          </a:stretch>
                        </a:blipFill>
                      </a:tcPr>
                    </a:tc>
                    <a:tc>
                      <a:txBody>
                        <a:bodyPr/>
                        <a:lstStyle/>
                        <a:p>
                          <a:pPr algn="ctr"/>
                          <a:r>
                            <a:rPr lang="en-US" dirty="0"/>
                            <a:t>5550.25</a:t>
                          </a:r>
                          <a:endParaRPr lang="en-IN" dirty="0"/>
                        </a:p>
                      </a:txBody>
                      <a:tcPr/>
                    </a:tc>
                    <a:tc>
                      <a:txBody>
                        <a:bodyPr/>
                        <a:lstStyle/>
                        <a:p>
                          <a:pPr algn="ctr"/>
                          <a:r>
                            <a:rPr lang="en-US" dirty="0"/>
                            <a:t>15.5</a:t>
                          </a:r>
                          <a:endParaRPr lang="en-IN" dirty="0"/>
                        </a:p>
                      </a:txBody>
                      <a:tcPr/>
                    </a:tc>
                    <a:extLst>
                      <a:ext uri="{0D108BD9-81ED-4DB2-BD59-A6C34878D82A}">
                        <a16:rowId xmlns:a16="http://schemas.microsoft.com/office/drawing/2014/main" val="2918088553"/>
                      </a:ext>
                    </a:extLst>
                  </a:tr>
                  <a:tr h="370840">
                    <a:tc>
                      <a:txBody>
                        <a:bodyPr/>
                        <a:lstStyle/>
                        <a:p>
                          <a:r>
                            <a:rPr lang="en-IN" dirty="0"/>
                            <a:t>Captain Crunch</a:t>
                          </a:r>
                        </a:p>
                      </a:txBody>
                      <a:tcPr/>
                    </a:tc>
                    <a:tc>
                      <a:txBody>
                        <a:bodyPr/>
                        <a:lstStyle/>
                        <a:p>
                          <a:pPr algn="ctr"/>
                          <a:r>
                            <a:rPr lang="en-US" dirty="0"/>
                            <a:t>220</a:t>
                          </a:r>
                          <a:endParaRPr lang="en-IN" dirty="0"/>
                        </a:p>
                      </a:txBody>
                      <a:tcPr/>
                    </a:tc>
                    <a:tc>
                      <a:txBody>
                        <a:bodyPr/>
                        <a:lstStyle/>
                        <a:p>
                          <a:endParaRPr lang="en-US"/>
                        </a:p>
                      </a:txBody>
                      <a:tcPr>
                        <a:blipFill>
                          <a:blip r:embed="rId2"/>
                          <a:stretch>
                            <a:fillRect l="-206870" t="-454098" r="-207252" b="-622951"/>
                          </a:stretch>
                        </a:blipFill>
                      </a:tcPr>
                    </a:tc>
                    <a:tc>
                      <a:txBody>
                        <a:bodyPr/>
                        <a:lstStyle/>
                        <a:p>
                          <a:pPr algn="ctr"/>
                          <a:r>
                            <a:rPr lang="en-US" dirty="0"/>
                            <a:t>420.25</a:t>
                          </a:r>
                          <a:endParaRPr lang="en-IN" dirty="0"/>
                        </a:p>
                      </a:txBody>
                      <a:tcPr/>
                    </a:tc>
                    <a:tc>
                      <a:txBody>
                        <a:bodyPr/>
                        <a:lstStyle/>
                        <a:p>
                          <a:pPr algn="ctr"/>
                          <a:r>
                            <a:rPr lang="en-US" dirty="0"/>
                            <a:t>1.2</a:t>
                          </a:r>
                          <a:endParaRPr lang="en-IN" dirty="0"/>
                        </a:p>
                      </a:txBody>
                      <a:tcPr/>
                    </a:tc>
                    <a:extLst>
                      <a:ext uri="{0D108BD9-81ED-4DB2-BD59-A6C34878D82A}">
                        <a16:rowId xmlns:a16="http://schemas.microsoft.com/office/drawing/2014/main" val="1665504432"/>
                      </a:ext>
                    </a:extLst>
                  </a:tr>
                  <a:tr h="370840">
                    <a:tc>
                      <a:txBody>
                        <a:bodyPr/>
                        <a:lstStyle/>
                        <a:p>
                          <a:r>
                            <a:rPr lang="en-IN" dirty="0"/>
                            <a:t>Corn Flakes</a:t>
                          </a:r>
                        </a:p>
                      </a:txBody>
                      <a:tcPr/>
                    </a:tc>
                    <a:tc>
                      <a:txBody>
                        <a:bodyPr/>
                        <a:lstStyle/>
                        <a:p>
                          <a:pPr algn="ctr"/>
                          <a:r>
                            <a:rPr lang="en-US" dirty="0"/>
                            <a:t>290</a:t>
                          </a:r>
                          <a:endParaRPr lang="en-IN" dirty="0"/>
                        </a:p>
                      </a:txBody>
                      <a:tcPr/>
                    </a:tc>
                    <a:tc>
                      <a:txBody>
                        <a:bodyPr/>
                        <a:lstStyle/>
                        <a:p>
                          <a:endParaRPr lang="en-US"/>
                        </a:p>
                      </a:txBody>
                      <a:tcPr>
                        <a:blipFill>
                          <a:blip r:embed="rId2"/>
                          <a:stretch>
                            <a:fillRect l="-206870" t="-554098" r="-207252" b="-522951"/>
                          </a:stretch>
                        </a:blipFill>
                      </a:tcPr>
                    </a:tc>
                    <a:tc>
                      <a:txBody>
                        <a:bodyPr/>
                        <a:lstStyle/>
                        <a:p>
                          <a:pPr algn="ctr"/>
                          <a:r>
                            <a:rPr lang="en-US" dirty="0"/>
                            <a:t>8190.25</a:t>
                          </a:r>
                          <a:endParaRPr lang="en-IN" dirty="0"/>
                        </a:p>
                      </a:txBody>
                      <a:tcPr/>
                    </a:tc>
                    <a:tc>
                      <a:txBody>
                        <a:bodyPr/>
                        <a:lstStyle/>
                        <a:p>
                          <a:pPr algn="ctr"/>
                          <a:r>
                            <a:rPr lang="en-US" dirty="0"/>
                            <a:t>22.9</a:t>
                          </a:r>
                          <a:endParaRPr lang="en-IN" dirty="0"/>
                        </a:p>
                      </a:txBody>
                      <a:tcPr/>
                    </a:tc>
                    <a:extLst>
                      <a:ext uri="{0D108BD9-81ED-4DB2-BD59-A6C34878D82A}">
                        <a16:rowId xmlns:a16="http://schemas.microsoft.com/office/drawing/2014/main" val="568824699"/>
                      </a:ext>
                    </a:extLst>
                  </a:tr>
                  <a:tr h="370840">
                    <a:tc>
                      <a:txBody>
                        <a:bodyPr/>
                        <a:lstStyle/>
                        <a:p>
                          <a:r>
                            <a:rPr lang="en-IN" dirty="0"/>
                            <a:t>Golden Grahams</a:t>
                          </a:r>
                        </a:p>
                      </a:txBody>
                      <a:tcPr/>
                    </a:tc>
                    <a:tc>
                      <a:txBody>
                        <a:bodyPr/>
                        <a:lstStyle/>
                        <a:p>
                          <a:pPr algn="ctr"/>
                          <a:r>
                            <a:rPr lang="en-US" dirty="0"/>
                            <a:t>280</a:t>
                          </a:r>
                          <a:endParaRPr lang="en-IN" dirty="0"/>
                        </a:p>
                      </a:txBody>
                      <a:tcPr/>
                    </a:tc>
                    <a:tc>
                      <a:txBody>
                        <a:bodyPr/>
                        <a:lstStyle/>
                        <a:p>
                          <a:endParaRPr lang="en-US"/>
                        </a:p>
                      </a:txBody>
                      <a:tcPr>
                        <a:blipFill>
                          <a:blip r:embed="rId2"/>
                          <a:stretch>
                            <a:fillRect l="-206870" t="-665000" r="-207252" b="-431667"/>
                          </a:stretch>
                        </a:blipFill>
                      </a:tcPr>
                    </a:tc>
                    <a:tc>
                      <a:txBody>
                        <a:bodyPr/>
                        <a:lstStyle/>
                        <a:p>
                          <a:pPr algn="ctr"/>
                          <a:r>
                            <a:rPr lang="en-US" dirty="0"/>
                            <a:t>6480.25</a:t>
                          </a:r>
                          <a:endParaRPr lang="en-IN" dirty="0"/>
                        </a:p>
                      </a:txBody>
                      <a:tcPr/>
                    </a:tc>
                    <a:tc>
                      <a:txBody>
                        <a:bodyPr/>
                        <a:lstStyle/>
                        <a:p>
                          <a:pPr algn="ctr"/>
                          <a:r>
                            <a:rPr lang="en-US" dirty="0"/>
                            <a:t>18.1</a:t>
                          </a:r>
                          <a:endParaRPr lang="en-IN" dirty="0"/>
                        </a:p>
                      </a:txBody>
                      <a:tcPr/>
                    </a:tc>
                    <a:extLst>
                      <a:ext uri="{0D108BD9-81ED-4DB2-BD59-A6C34878D82A}">
                        <a16:rowId xmlns:a16="http://schemas.microsoft.com/office/drawing/2014/main" val="1711933523"/>
                      </a:ext>
                    </a:extLst>
                  </a:tr>
                  <a:tr h="370840">
                    <a:tc>
                      <a:txBody>
                        <a:bodyPr/>
                        <a:lstStyle/>
                        <a:p>
                          <a:r>
                            <a:rPr lang="en-IN" dirty="0" err="1"/>
                            <a:t>Crispix</a:t>
                          </a:r>
                          <a:endParaRPr lang="en-IN" dirty="0"/>
                        </a:p>
                      </a:txBody>
                      <a:tcPr/>
                    </a:tc>
                    <a:tc>
                      <a:txBody>
                        <a:bodyPr/>
                        <a:lstStyle/>
                        <a:p>
                          <a:pPr algn="ctr"/>
                          <a:r>
                            <a:rPr lang="en-US" dirty="0"/>
                            <a:t>220</a:t>
                          </a:r>
                          <a:endParaRPr lang="en-IN" dirty="0"/>
                        </a:p>
                      </a:txBody>
                      <a:tcPr/>
                    </a:tc>
                    <a:tc>
                      <a:txBody>
                        <a:bodyPr/>
                        <a:lstStyle/>
                        <a:p>
                          <a:endParaRPr lang="en-US"/>
                        </a:p>
                      </a:txBody>
                      <a:tcPr>
                        <a:blipFill>
                          <a:blip r:embed="rId2"/>
                          <a:stretch>
                            <a:fillRect l="-206870" t="-752459" r="-207252" b="-324590"/>
                          </a:stretch>
                        </a:blipFill>
                      </a:tcPr>
                    </a:tc>
                    <a:tc>
                      <a:txBody>
                        <a:bodyPr/>
                        <a:lstStyle/>
                        <a:p>
                          <a:pPr algn="ctr"/>
                          <a:r>
                            <a:rPr lang="en-US" dirty="0"/>
                            <a:t>420.25</a:t>
                          </a:r>
                          <a:endParaRPr lang="en-IN" dirty="0"/>
                        </a:p>
                      </a:txBody>
                      <a:tcPr/>
                    </a:tc>
                    <a:tc>
                      <a:txBody>
                        <a:bodyPr/>
                        <a:lstStyle/>
                        <a:p>
                          <a:pPr algn="ctr"/>
                          <a:r>
                            <a:rPr lang="en-US" dirty="0"/>
                            <a:t>1.2</a:t>
                          </a:r>
                          <a:endParaRPr lang="en-IN" dirty="0"/>
                        </a:p>
                      </a:txBody>
                      <a:tcPr/>
                    </a:tc>
                    <a:extLst>
                      <a:ext uri="{0D108BD9-81ED-4DB2-BD59-A6C34878D82A}">
                        <a16:rowId xmlns:a16="http://schemas.microsoft.com/office/drawing/2014/main" val="3687016473"/>
                      </a:ext>
                    </a:extLst>
                  </a:tr>
                  <a:tr h="370840">
                    <a:tc>
                      <a:txBody>
                        <a:bodyPr/>
                        <a:lstStyle/>
                        <a:p>
                          <a:r>
                            <a:rPr lang="en-IN" dirty="0"/>
                            <a:t>Froot Loops</a:t>
                          </a:r>
                        </a:p>
                      </a:txBody>
                      <a:tcPr/>
                    </a:tc>
                    <a:tc>
                      <a:txBody>
                        <a:bodyPr/>
                        <a:lstStyle/>
                        <a:p>
                          <a:pPr algn="ctr"/>
                          <a:r>
                            <a:rPr lang="en-US" dirty="0"/>
                            <a:t>125</a:t>
                          </a:r>
                          <a:endParaRPr lang="en-IN" dirty="0"/>
                        </a:p>
                      </a:txBody>
                      <a:tcPr/>
                    </a:tc>
                    <a:tc>
                      <a:txBody>
                        <a:bodyPr/>
                        <a:lstStyle/>
                        <a:p>
                          <a:endParaRPr lang="en-US"/>
                        </a:p>
                      </a:txBody>
                      <a:tcPr>
                        <a:blipFill>
                          <a:blip r:embed="rId2"/>
                          <a:stretch>
                            <a:fillRect l="-206870" t="-852459" r="-207252" b="-224590"/>
                          </a:stretch>
                        </a:blipFill>
                      </a:tcPr>
                    </a:tc>
                    <a:tc>
                      <a:txBody>
                        <a:bodyPr/>
                        <a:lstStyle/>
                        <a:p>
                          <a:pPr algn="ctr"/>
                          <a:r>
                            <a:rPr lang="en-US" dirty="0"/>
                            <a:t>5550.25</a:t>
                          </a:r>
                          <a:endParaRPr lang="en-IN" dirty="0"/>
                        </a:p>
                      </a:txBody>
                      <a:tcPr/>
                    </a:tc>
                    <a:tc>
                      <a:txBody>
                        <a:bodyPr/>
                        <a:lstStyle/>
                        <a:p>
                          <a:pPr algn="ctr"/>
                          <a:r>
                            <a:rPr lang="en-US" dirty="0"/>
                            <a:t>15.5</a:t>
                          </a:r>
                          <a:endParaRPr lang="en-IN" dirty="0"/>
                        </a:p>
                      </a:txBody>
                      <a:tcPr/>
                    </a:tc>
                    <a:extLst>
                      <a:ext uri="{0D108BD9-81ED-4DB2-BD59-A6C34878D82A}">
                        <a16:rowId xmlns:a16="http://schemas.microsoft.com/office/drawing/2014/main" val="2102202127"/>
                      </a:ext>
                    </a:extLst>
                  </a:tr>
                  <a:tr h="370840">
                    <a:tc>
                      <a:txBody>
                        <a:bodyPr/>
                        <a:lstStyle/>
                        <a:p>
                          <a:r>
                            <a:rPr lang="en-IN" dirty="0"/>
                            <a:t>Frosted Flakes</a:t>
                          </a:r>
                        </a:p>
                      </a:txBody>
                      <a:tcPr/>
                    </a:tc>
                    <a:tc>
                      <a:txBody>
                        <a:bodyPr/>
                        <a:lstStyle/>
                        <a:p>
                          <a:pPr algn="ctr"/>
                          <a:r>
                            <a:rPr lang="en-US" dirty="0"/>
                            <a:t>200</a:t>
                          </a:r>
                          <a:endParaRPr lang="en-IN" dirty="0"/>
                        </a:p>
                      </a:txBody>
                      <a:tcPr/>
                    </a:tc>
                    <a:tc>
                      <a:txBody>
                        <a:bodyPr/>
                        <a:lstStyle/>
                        <a:p>
                          <a:endParaRPr lang="en-US"/>
                        </a:p>
                      </a:txBody>
                      <a:tcPr>
                        <a:blipFill>
                          <a:blip r:embed="rId2"/>
                          <a:stretch>
                            <a:fillRect l="-206870" t="-952459" r="-207252" b="-124590"/>
                          </a:stretch>
                        </a:blipFill>
                      </a:tcPr>
                    </a:tc>
                    <a:tc>
                      <a:txBody>
                        <a:bodyPr/>
                        <a:lstStyle/>
                        <a:p>
                          <a:pPr algn="ctr"/>
                          <a:r>
                            <a:rPr lang="en-US" dirty="0"/>
                            <a:t>0.25</a:t>
                          </a:r>
                          <a:endParaRPr lang="en-IN" dirty="0"/>
                        </a:p>
                      </a:txBody>
                      <a:tcPr/>
                    </a:tc>
                    <a:tc>
                      <a:txBody>
                        <a:bodyPr/>
                        <a:lstStyle/>
                        <a:p>
                          <a:pPr algn="ctr"/>
                          <a:r>
                            <a:rPr lang="en-US" dirty="0"/>
                            <a:t>0.0</a:t>
                          </a:r>
                          <a:endParaRPr lang="en-IN" dirty="0"/>
                        </a:p>
                      </a:txBody>
                      <a:tcPr/>
                    </a:tc>
                    <a:extLst>
                      <a:ext uri="{0D108BD9-81ED-4DB2-BD59-A6C34878D82A}">
                        <a16:rowId xmlns:a16="http://schemas.microsoft.com/office/drawing/2014/main" val="3533465213"/>
                      </a:ext>
                    </a:extLst>
                  </a:tr>
                  <a:tr h="370840">
                    <a:tc>
                      <a:txBody>
                        <a:bodyPr/>
                        <a:lstStyle/>
                        <a:p>
                          <a:r>
                            <a:rPr lang="en-IN" dirty="0"/>
                            <a:t>Fruity Pebbles</a:t>
                          </a:r>
                        </a:p>
                      </a:txBody>
                      <a:tcPr/>
                    </a:tc>
                    <a:tc>
                      <a:txBody>
                        <a:bodyPr/>
                        <a:lstStyle/>
                        <a:p>
                          <a:pPr algn="ctr"/>
                          <a:r>
                            <a:rPr lang="en-US" dirty="0"/>
                            <a:t>135</a:t>
                          </a:r>
                          <a:endParaRPr lang="en-IN" dirty="0"/>
                        </a:p>
                      </a:txBody>
                      <a:tcPr/>
                    </a:tc>
                    <a:tc>
                      <a:txBody>
                        <a:bodyPr/>
                        <a:lstStyle/>
                        <a:p>
                          <a:endParaRPr lang="en-US"/>
                        </a:p>
                      </a:txBody>
                      <a:tcPr>
                        <a:blipFill>
                          <a:blip r:embed="rId2"/>
                          <a:stretch>
                            <a:fillRect l="-206870" t="-1052459" r="-207252" b="-24590"/>
                          </a:stretch>
                        </a:blipFill>
                      </a:tcPr>
                    </a:tc>
                    <a:tc>
                      <a:txBody>
                        <a:bodyPr/>
                        <a:lstStyle/>
                        <a:p>
                          <a:pPr algn="ctr"/>
                          <a:r>
                            <a:rPr lang="en-US" dirty="0"/>
                            <a:t>4160.25</a:t>
                          </a:r>
                          <a:endParaRPr lang="en-IN" dirty="0"/>
                        </a:p>
                      </a:txBody>
                      <a:tcPr/>
                    </a:tc>
                    <a:tc>
                      <a:txBody>
                        <a:bodyPr/>
                        <a:lstStyle/>
                        <a:p>
                          <a:pPr algn="ctr"/>
                          <a:r>
                            <a:rPr lang="en-US" dirty="0"/>
                            <a:t>11.6</a:t>
                          </a:r>
                          <a:endParaRPr lang="en-IN" dirty="0"/>
                        </a:p>
                      </a:txBody>
                      <a:tcPr/>
                    </a:tc>
                    <a:extLst>
                      <a:ext uri="{0D108BD9-81ED-4DB2-BD59-A6C34878D82A}">
                        <a16:rowId xmlns:a16="http://schemas.microsoft.com/office/drawing/2014/main" val="1473655804"/>
                      </a:ext>
                    </a:extLst>
                  </a:tr>
                </a:tbl>
              </a:graphicData>
            </a:graphic>
          </p:graphicFrame>
        </mc:Fallback>
      </mc:AlternateContent>
    </p:spTree>
    <p:extLst>
      <p:ext uri="{BB962C8B-B14F-4D97-AF65-F5344CB8AC3E}">
        <p14:creationId xmlns:p14="http://schemas.microsoft.com/office/powerpoint/2010/main" val="2238015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d>
                                <m:dPr>
                                  <m:ctrlPr>
                                    <a:rPr lang="en-US" i="1" smtClean="0">
                                      <a:latin typeface="Cambria Math" panose="02040503050406030204" pitchFamily="18" charset="0"/>
                                    </a:rPr>
                                  </m:ctrlPr>
                                </m:dPr>
                                <m:e>
                                  <m:sSub>
                                    <m:sSubPr>
                                      <m:ctrlPr>
                                        <a:rPr lang="en-IN" i="1">
                                          <a:latin typeface="Cambria Math" panose="02040503050406030204" pitchFamily="18" charset="0"/>
                                        </a:rPr>
                                      </m:ctrlPr>
                                    </m:sSubPr>
                                    <m:e>
                                      <m:r>
                                        <a:rPr lang="en-US" b="0" i="1">
                                          <a:latin typeface="Cambria Math" panose="02040503050406030204" pitchFamily="18" charset="0"/>
                                        </a:rPr>
                                        <m:t>𝑥</m:t>
                                      </m:r>
                                    </m:e>
                                    <m:sub>
                                      <m:r>
                                        <a:rPr lang="en-US" b="0" i="1">
                                          <a:latin typeface="Cambria Math" panose="02040503050406030204" pitchFamily="18" charset="0"/>
                                        </a:rPr>
                                        <m:t>𝑖</m:t>
                                      </m:r>
                                    </m:sub>
                                  </m:sSub>
                                  <m:r>
                                    <a:rPr lang="en-US" b="0" i="1">
                                      <a:latin typeface="Cambria Math" panose="02040503050406030204" pitchFamily="18" charset="0"/>
                                    </a:rPr>
                                    <m:t>−</m:t>
                                  </m:r>
                                  <m:acc>
                                    <m:accPr>
                                      <m:chr m:val="̅"/>
                                      <m:ctrlPr>
                                        <a:rPr lang="en-US" i="1">
                                          <a:latin typeface="Cambria Math" panose="02040503050406030204" pitchFamily="18" charset="0"/>
                                        </a:rPr>
                                      </m:ctrlPr>
                                    </m:accPr>
                                    <m:e>
                                      <m:r>
                                        <a:rPr lang="en-US" b="0" i="1">
                                          <a:latin typeface="Cambria Math" panose="02040503050406030204" pitchFamily="18" charset="0"/>
                                        </a:rPr>
                                        <m:t>𝑥</m:t>
                                      </m:r>
                                    </m:e>
                                  </m:acc>
                                </m:e>
                              </m:d>
                              <m:r>
                                <a:rPr lang="en-US" b="0" i="1" baseline="30000" smtClean="0">
                                  <a:latin typeface="Cambria Math" panose="02040503050406030204" pitchFamily="18" charset="0"/>
                                </a:rPr>
                                <m:t>2</m:t>
                              </m:r>
                            </m:e>
                          </m:nary>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35772.5</m:t>
                          </m:r>
                        </m:num>
                        <m:den>
                          <m:r>
                            <a:rPr lang="en-US" b="0" i="1" smtClean="0">
                              <a:latin typeface="Cambria Math" panose="02040503050406030204" pitchFamily="18" charset="0"/>
                            </a:rPr>
                            <m:t>9</m:t>
                          </m:r>
                        </m:den>
                      </m:f>
                      <m:r>
                        <a:rPr lang="en-US" b="0" i="1" smtClean="0">
                          <a:latin typeface="Cambria Math" panose="02040503050406030204" pitchFamily="18" charset="0"/>
                          <a:ea typeface="Cambria Math" panose="02040503050406030204" pitchFamily="18" charset="0"/>
                        </a:rPr>
                        <m:t>≈3974.7 </m:t>
                      </m:r>
                      <m:r>
                        <m:rPr>
                          <m:sty m:val="p"/>
                        </m:rPr>
                        <a:rPr lang="en-US" b="0" i="0" smtClean="0">
                          <a:latin typeface="Cambria Math" panose="02040503050406030204" pitchFamily="18" charset="0"/>
                          <a:ea typeface="Cambria Math" panose="02040503050406030204" pitchFamily="18" charset="0"/>
                        </a:rPr>
                        <m:t>squared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mg</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D54FD22-7EC5-53E8-4923-6875FBEC3665}"/>
                  </a:ext>
                </a:extLst>
              </p:cNvPr>
              <p:cNvGraphicFramePr>
                <a:graphicFrameLocks noGrp="1"/>
              </p:cNvGraphicFramePr>
              <p:nvPr>
                <p:extLst>
                  <p:ext uri="{D42A27DB-BD31-4B8C-83A1-F6EECF244321}">
                    <p14:modId xmlns:p14="http://schemas.microsoft.com/office/powerpoint/2010/main" val="4000632758"/>
                  </p:ext>
                </p:extLst>
              </p:nvPr>
            </p:nvGraphicFramePr>
            <p:xfrm>
              <a:off x="434898" y="1331456"/>
              <a:ext cx="8171985" cy="239776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the Sample Variance (cont.)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37084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pPr algn="ctr"/>
                          <a:r>
                            <a:rPr lang="en-IN" b="1" dirty="0"/>
                            <a:t>Deviation</a:t>
                          </a:r>
                        </a:p>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r>
                            <a:rPr lang="en-IN" b="1" dirty="0"/>
                            <a:t>Squared Deviation</a:t>
                          </a:r>
                        </a:p>
                        <a:p>
                          <a:pPr algn="ctr"/>
                          <a14:m>
                            <m:oMathPara xmlns:m="http://schemas.openxmlformats.org/officeDocument/2006/math">
                              <m:oMathParaPr>
                                <m:jc m:val="centerGroup"/>
                              </m:oMathParaPr>
                              <m:oMath xmlns:m="http://schemas.openxmlformats.org/officeDocument/2006/math">
                                <m:sSup>
                                  <m:sSupPr>
                                    <m:ctrlPr>
                                      <a:rPr lang="en-IN" b="1" i="1" smtClean="0">
                                        <a:latin typeface="Cambria Math" panose="02040503050406030204" pitchFamily="18" charset="0"/>
                                      </a:rPr>
                                    </m:ctrlPr>
                                  </m:sSupPr>
                                  <m:e>
                                    <m:d>
                                      <m:dPr>
                                        <m:ctrlPr>
                                          <a:rPr lang="en-IN" b="1" i="1" smtClean="0">
                                            <a:latin typeface="Cambria Math" panose="02040503050406030204" pitchFamily="18" charset="0"/>
                                          </a:rPr>
                                        </m:ctrlPr>
                                      </m:dPr>
                                      <m:e>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d>
                                  </m:e>
                                  <m:sup>
                                    <m:r>
                                      <a:rPr lang="en-US" b="1" i="1" smtClean="0">
                                        <a:latin typeface="Cambria Math" panose="02040503050406030204" pitchFamily="18" charset="0"/>
                                      </a:rPr>
                                      <m:t>𝟐</m:t>
                                    </m:r>
                                  </m:sup>
                                </m:sSup>
                              </m:oMath>
                            </m:oMathPara>
                          </a14:m>
                          <a:endParaRPr lang="en-IN" b="1" baseline="30000" dirty="0"/>
                        </a:p>
                      </a:txBody>
                      <a:tcPr/>
                    </a:tc>
                    <a:tc>
                      <a:txBody>
                        <a:bodyPr/>
                        <a:lstStyle/>
                        <a:p>
                          <a:pPr algn="ctr"/>
                          <a:r>
                            <a:rPr lang="en-IN" b="1" dirty="0"/>
                            <a:t>% of Total Squared</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Honey Nut </a:t>
                          </a:r>
                          <a:r>
                            <a:rPr lang="en-IN" dirty="0" err="1"/>
                            <a:t>Cheerios</a:t>
                          </a:r>
                          <a:endParaRPr lang="en-IN" dirty="0"/>
                        </a:p>
                      </a:txBody>
                      <a:tcPr/>
                    </a:tc>
                    <a:tc>
                      <a:txBody>
                        <a:bodyPr/>
                        <a:lstStyle/>
                        <a:p>
                          <a:pPr algn="ctr"/>
                          <a:r>
                            <a:rPr lang="en-US" dirty="0"/>
                            <a:t>200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250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a:t>
                          </a:r>
                          <a:r>
                            <a:rPr kumimoji="0" lang="en-US" sz="1800" b="0" i="0" u="none" strike="noStrike" kern="1200" cap="none" spc="0" normalizeH="0" baseline="0" noProof="0" dirty="0">
                              <a:ln>
                                <a:noFill/>
                              </a:ln>
                              <a:solidFill>
                                <a:srgbClr val="366092"/>
                              </a:solidFill>
                              <a:effectLst/>
                              <a:uLnTx/>
                              <a:uFillTx/>
                              <a:latin typeface="+mn-lt"/>
                              <a:ea typeface="+mn-ea"/>
                              <a:cs typeface="+mn-cs"/>
                            </a:rPr>
                            <a:t>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2550.25</a:t>
                          </a:r>
                          <a:endParaRPr lang="en-IN" dirty="0"/>
                        </a:p>
                      </a:txBody>
                      <a:tcPr/>
                    </a:tc>
                    <a:tc>
                      <a:txBody>
                        <a:bodyPr/>
                        <a:lstStyle/>
                        <a:p>
                          <a:pPr algn="ctr"/>
                          <a:r>
                            <a:rPr lang="en-US" dirty="0"/>
                            <a:t>7.1</a:t>
                          </a:r>
                          <a:endParaRPr lang="en-IN" dirty="0"/>
                        </a:p>
                      </a:txBody>
                      <a:tcPr/>
                    </a:tc>
                    <a:extLst>
                      <a:ext uri="{0D108BD9-81ED-4DB2-BD59-A6C34878D82A}">
                        <a16:rowId xmlns:a16="http://schemas.microsoft.com/office/drawing/2014/main" val="3533465213"/>
                      </a:ext>
                    </a:extLst>
                  </a:tr>
                  <a:tr h="370840">
                    <a:tc>
                      <a:txBody>
                        <a:bodyPr/>
                        <a:lstStyle/>
                        <a:p>
                          <a:r>
                            <a:rPr lang="en-IN" dirty="0"/>
                            <a:t>Life</a:t>
                          </a:r>
                        </a:p>
                      </a:txBody>
                      <a:tcPr/>
                    </a:tc>
                    <a:tc>
                      <a:txBody>
                        <a:bodyPr/>
                        <a:lstStyle/>
                        <a:p>
                          <a:pPr algn="ctr"/>
                          <a:r>
                            <a:rPr lang="en-US" dirty="0"/>
                            <a:t>150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150 </a:t>
                          </a:r>
                          <a14:m>
                            <m:oMath xmlns:m="http://schemas.openxmlformats.org/officeDocument/2006/math">
                              <m:r>
                                <a:rPr kumimoji="0" lang="en-US" sz="1800" b="0" i="1" u="none" strike="noStrike" kern="1200" cap="none" spc="0" normalizeH="0" baseline="0" noProof="0" dirty="0" smtClean="0">
                                  <a:ln>
                                    <a:noFill/>
                                  </a:ln>
                                  <a:solidFill>
                                    <a:srgbClr val="366092"/>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a:t>
                          </a:r>
                          <a:r>
                            <a:rPr kumimoji="0" lang="en-US" sz="1800" b="0" i="0" u="none" strike="noStrike" kern="1200" cap="none" spc="0" normalizeH="0" baseline="0" noProof="0" dirty="0">
                              <a:ln>
                                <a:noFill/>
                              </a:ln>
                              <a:solidFill>
                                <a:srgbClr val="366092"/>
                              </a:solidFill>
                              <a:effectLst/>
                              <a:uLnTx/>
                              <a:uFillTx/>
                              <a:latin typeface="+mn-lt"/>
                              <a:ea typeface="+mn-ea"/>
                              <a:cs typeface="+mn-cs"/>
                            </a:rPr>
                            <a:t>199.5</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2450.25</a:t>
                          </a:r>
                          <a:endParaRPr lang="en-IN" dirty="0"/>
                        </a:p>
                      </a:txBody>
                      <a:tcPr/>
                    </a:tc>
                    <a:tc>
                      <a:txBody>
                        <a:bodyPr/>
                        <a:lstStyle/>
                        <a:p>
                          <a:pPr algn="ctr"/>
                          <a:r>
                            <a:rPr lang="en-US" dirty="0"/>
                            <a:t>6.8</a:t>
                          </a:r>
                          <a:endParaRPr lang="en-IN" dirty="0"/>
                        </a:p>
                      </a:txBody>
                      <a:tcPr/>
                    </a:tc>
                    <a:extLst>
                      <a:ext uri="{0D108BD9-81ED-4DB2-BD59-A6C34878D82A}">
                        <a16:rowId xmlns:a16="http://schemas.microsoft.com/office/drawing/2014/main" val="1473655804"/>
                      </a:ext>
                    </a:extLst>
                  </a:tr>
                  <a:tr h="370840">
                    <a:tc>
                      <a:txBody>
                        <a:bodyPr/>
                        <a:lstStyle/>
                        <a:p>
                          <a:endParaRPr lang="en-IN" dirty="0"/>
                        </a:p>
                      </a:txBody>
                      <a:tcPr/>
                    </a:tc>
                    <a:tc>
                      <a:txBody>
                        <a:bodyPr/>
                        <a:lstStyle/>
                        <a:p>
                          <a:pPr algn="ctr"/>
                          <a:endParaRPr lang="en-IN"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6092"/>
                              </a:solidFill>
                              <a:effectLst/>
                              <a:uLnTx/>
                              <a:uFillTx/>
                              <a:latin typeface="Calibri"/>
                              <a:ea typeface="+mn-ea"/>
                              <a:cs typeface="+mn-cs"/>
                            </a:rPr>
                            <a:t>TOTAL</a:t>
                          </a:r>
                          <a:endParaRPr kumimoji="0" lang="en-IN" sz="1800" b="1"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b="1" dirty="0"/>
                            <a:t>35772.5</a:t>
                          </a:r>
                          <a:endParaRPr lang="en-IN" b="1" dirty="0"/>
                        </a:p>
                      </a:txBody>
                      <a:tcPr/>
                    </a:tc>
                    <a:tc>
                      <a:txBody>
                        <a:bodyPr/>
                        <a:lstStyle/>
                        <a:p>
                          <a:pPr algn="ctr"/>
                          <a:r>
                            <a:rPr lang="en-US" b="1" dirty="0"/>
                            <a:t>100.0</a:t>
                          </a:r>
                          <a:endParaRPr lang="en-IN" b="1" dirty="0"/>
                        </a:p>
                      </a:txBody>
                      <a:tcPr/>
                    </a:tc>
                    <a:extLst>
                      <a:ext uri="{0D108BD9-81ED-4DB2-BD59-A6C34878D82A}">
                        <a16:rowId xmlns:a16="http://schemas.microsoft.com/office/drawing/2014/main" val="3288815526"/>
                      </a:ext>
                    </a:extLst>
                  </a:tr>
                </a:tbl>
              </a:graphicData>
            </a:graphic>
          </p:graphicFrame>
        </mc:Choice>
        <mc:Fallback xmlns="">
          <p:graphicFrame>
            <p:nvGraphicFramePr>
              <p:cNvPr id="5" name="Table 4">
                <a:extLst>
                  <a:ext uri="{FF2B5EF4-FFF2-40B4-BE49-F238E27FC236}">
                    <a16:creationId xmlns:a16="http://schemas.microsoft.com/office/drawing/2014/main" id="{AD54FD22-7EC5-53E8-4923-6875FBEC3665}"/>
                  </a:ext>
                </a:extLst>
              </p:cNvPr>
              <p:cNvGraphicFramePr>
                <a:graphicFrameLocks noGrp="1"/>
              </p:cNvGraphicFramePr>
              <p:nvPr>
                <p:extLst>
                  <p:ext uri="{D42A27DB-BD31-4B8C-83A1-F6EECF244321}">
                    <p14:modId xmlns:p14="http://schemas.microsoft.com/office/powerpoint/2010/main" val="4000632758"/>
                  </p:ext>
                </p:extLst>
              </p:nvPr>
            </p:nvGraphicFramePr>
            <p:xfrm>
              <a:off x="434898" y="1331456"/>
              <a:ext cx="8171985" cy="2397760"/>
            </p:xfrm>
            <a:graphic>
              <a:graphicData uri="http://schemas.openxmlformats.org/drawingml/2006/table">
                <a:tbl>
                  <a:tblPr firstRow="1" bandRow="1">
                    <a:tableStyleId>{5C22544A-7EE6-4342-B048-85BDC9FD1C3A}</a:tableStyleId>
                  </a:tblPr>
                  <a:tblGrid>
                    <a:gridCol w="2228386">
                      <a:extLst>
                        <a:ext uri="{9D8B030D-6E8A-4147-A177-3AD203B41FA5}">
                          <a16:colId xmlns:a16="http://schemas.microsoft.com/office/drawing/2014/main" val="2357581313"/>
                        </a:ext>
                      </a:extLst>
                    </a:gridCol>
                    <a:gridCol w="1066800">
                      <a:extLst>
                        <a:ext uri="{9D8B030D-6E8A-4147-A177-3AD203B41FA5}">
                          <a16:colId xmlns:a16="http://schemas.microsoft.com/office/drawing/2014/main" val="304751677"/>
                        </a:ext>
                      </a:extLst>
                    </a:gridCol>
                    <a:gridCol w="1600200">
                      <a:extLst>
                        <a:ext uri="{9D8B030D-6E8A-4147-A177-3AD203B41FA5}">
                          <a16:colId xmlns:a16="http://schemas.microsoft.com/office/drawing/2014/main" val="269847234"/>
                        </a:ext>
                      </a:extLst>
                    </a:gridCol>
                    <a:gridCol w="2057400">
                      <a:extLst>
                        <a:ext uri="{9D8B030D-6E8A-4147-A177-3AD203B41FA5}">
                          <a16:colId xmlns:a16="http://schemas.microsoft.com/office/drawing/2014/main" val="1773106399"/>
                        </a:ext>
                      </a:extLst>
                    </a:gridCol>
                    <a:gridCol w="1219199">
                      <a:extLst>
                        <a:ext uri="{9D8B030D-6E8A-4147-A177-3AD203B41FA5}">
                          <a16:colId xmlns:a16="http://schemas.microsoft.com/office/drawing/2014/main" val="3204853195"/>
                        </a:ext>
                      </a:extLst>
                    </a:gridCol>
                  </a:tblGrid>
                  <a:tr h="370840">
                    <a:tc gridSpan="5">
                      <a:txBody>
                        <a:bodyPr/>
                        <a:lstStyle/>
                        <a:p>
                          <a:pPr algn="ctr"/>
                          <a:r>
                            <a:rPr lang="en-IN" dirty="0"/>
                            <a:t>Determining the Sample Variance (cont.)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5976401"/>
                      </a:ext>
                    </a:extLst>
                  </a:tr>
                  <a:tr h="914400">
                    <a:tc>
                      <a:txBody>
                        <a:bodyPr/>
                        <a:lstStyle/>
                        <a:p>
                          <a:pPr algn="ctr"/>
                          <a:r>
                            <a:rPr lang="en-IN" b="1" dirty="0"/>
                            <a:t>Cereal Brand</a:t>
                          </a:r>
                        </a:p>
                      </a:txBody>
                      <a:tcPr/>
                    </a:tc>
                    <a:tc>
                      <a:txBody>
                        <a:bodyPr/>
                        <a:lstStyle/>
                        <a:p>
                          <a:pPr algn="ctr"/>
                          <a:r>
                            <a:rPr lang="en-IN" b="1" dirty="0"/>
                            <a:t>Sodium</a:t>
                          </a:r>
                        </a:p>
                        <a:p>
                          <a:pPr algn="ctr"/>
                          <a:r>
                            <a:rPr lang="en-IN" b="1" dirty="0"/>
                            <a:t>(mg)</a:t>
                          </a:r>
                        </a:p>
                      </a:txBody>
                      <a:tcPr/>
                    </a:tc>
                    <a:tc>
                      <a:txBody>
                        <a:bodyPr/>
                        <a:lstStyle/>
                        <a:p>
                          <a:endParaRPr lang="en-US"/>
                        </a:p>
                      </a:txBody>
                      <a:tcPr>
                        <a:blipFill>
                          <a:blip r:embed="rId3"/>
                          <a:stretch>
                            <a:fillRect l="-206870" t="-44000" r="-207252" b="-132000"/>
                          </a:stretch>
                        </a:blipFill>
                      </a:tcPr>
                    </a:tc>
                    <a:tc>
                      <a:txBody>
                        <a:bodyPr/>
                        <a:lstStyle/>
                        <a:p>
                          <a:endParaRPr lang="en-US"/>
                        </a:p>
                      </a:txBody>
                      <a:tcPr>
                        <a:blipFill>
                          <a:blip r:embed="rId3"/>
                          <a:stretch>
                            <a:fillRect l="-237870" t="-44000" r="-60651" b="-132000"/>
                          </a:stretch>
                        </a:blipFill>
                      </a:tcPr>
                    </a:tc>
                    <a:tc>
                      <a:txBody>
                        <a:bodyPr/>
                        <a:lstStyle/>
                        <a:p>
                          <a:pPr algn="ctr"/>
                          <a:r>
                            <a:rPr lang="en-IN" b="1" dirty="0"/>
                            <a:t>% of Total Squared</a:t>
                          </a:r>
                        </a:p>
                        <a:p>
                          <a:pPr algn="ctr"/>
                          <a:r>
                            <a:rPr lang="en-IN" b="1" dirty="0"/>
                            <a:t>Deviation</a:t>
                          </a:r>
                        </a:p>
                      </a:txBody>
                      <a:tcPr/>
                    </a:tc>
                    <a:extLst>
                      <a:ext uri="{0D108BD9-81ED-4DB2-BD59-A6C34878D82A}">
                        <a16:rowId xmlns:a16="http://schemas.microsoft.com/office/drawing/2014/main" val="3189201566"/>
                      </a:ext>
                    </a:extLst>
                  </a:tr>
                  <a:tr h="370840">
                    <a:tc>
                      <a:txBody>
                        <a:bodyPr/>
                        <a:lstStyle/>
                        <a:p>
                          <a:r>
                            <a:rPr lang="en-IN" dirty="0"/>
                            <a:t>Honey Nut </a:t>
                          </a:r>
                          <a:r>
                            <a:rPr lang="en-IN" dirty="0" err="1"/>
                            <a:t>Cheerios</a:t>
                          </a:r>
                          <a:endParaRPr lang="en-IN" dirty="0"/>
                        </a:p>
                      </a:txBody>
                      <a:tcPr/>
                    </a:tc>
                    <a:tc>
                      <a:txBody>
                        <a:bodyPr/>
                        <a:lstStyle/>
                        <a:p>
                          <a:pPr algn="ctr"/>
                          <a:r>
                            <a:rPr lang="en-US" dirty="0"/>
                            <a:t>200</a:t>
                          </a:r>
                          <a:endParaRPr lang="en-IN" dirty="0"/>
                        </a:p>
                      </a:txBody>
                      <a:tcPr/>
                    </a:tc>
                    <a:tc>
                      <a:txBody>
                        <a:bodyPr/>
                        <a:lstStyle/>
                        <a:p>
                          <a:endParaRPr lang="en-US"/>
                        </a:p>
                      </a:txBody>
                      <a:tcPr>
                        <a:blipFill>
                          <a:blip r:embed="rId3"/>
                          <a:stretch>
                            <a:fillRect l="-206870" t="-354098" r="-207252" b="-224590"/>
                          </a:stretch>
                        </a:blipFill>
                      </a:tcPr>
                    </a:tc>
                    <a:tc>
                      <a:txBody>
                        <a:bodyPr/>
                        <a:lstStyle/>
                        <a:p>
                          <a:pPr algn="ctr"/>
                          <a:r>
                            <a:rPr lang="en-US" dirty="0"/>
                            <a:t>2550.25</a:t>
                          </a:r>
                          <a:endParaRPr lang="en-IN" dirty="0"/>
                        </a:p>
                      </a:txBody>
                      <a:tcPr/>
                    </a:tc>
                    <a:tc>
                      <a:txBody>
                        <a:bodyPr/>
                        <a:lstStyle/>
                        <a:p>
                          <a:pPr algn="ctr"/>
                          <a:r>
                            <a:rPr lang="en-US" dirty="0"/>
                            <a:t>7.1</a:t>
                          </a:r>
                          <a:endParaRPr lang="en-IN" dirty="0"/>
                        </a:p>
                      </a:txBody>
                      <a:tcPr/>
                    </a:tc>
                    <a:extLst>
                      <a:ext uri="{0D108BD9-81ED-4DB2-BD59-A6C34878D82A}">
                        <a16:rowId xmlns:a16="http://schemas.microsoft.com/office/drawing/2014/main" val="3533465213"/>
                      </a:ext>
                    </a:extLst>
                  </a:tr>
                  <a:tr h="370840">
                    <a:tc>
                      <a:txBody>
                        <a:bodyPr/>
                        <a:lstStyle/>
                        <a:p>
                          <a:r>
                            <a:rPr lang="en-IN" dirty="0"/>
                            <a:t>Life</a:t>
                          </a:r>
                        </a:p>
                      </a:txBody>
                      <a:tcPr/>
                    </a:tc>
                    <a:tc>
                      <a:txBody>
                        <a:bodyPr/>
                        <a:lstStyle/>
                        <a:p>
                          <a:pPr algn="ctr"/>
                          <a:r>
                            <a:rPr lang="en-US" dirty="0"/>
                            <a:t>150</a:t>
                          </a:r>
                          <a:endParaRPr lang="en-IN" dirty="0"/>
                        </a:p>
                      </a:txBody>
                      <a:tcPr/>
                    </a:tc>
                    <a:tc>
                      <a:txBody>
                        <a:bodyPr/>
                        <a:lstStyle/>
                        <a:p>
                          <a:endParaRPr lang="en-US"/>
                        </a:p>
                      </a:txBody>
                      <a:tcPr>
                        <a:blipFill>
                          <a:blip r:embed="rId3"/>
                          <a:stretch>
                            <a:fillRect l="-206870" t="-454098" r="-207252" b="-124590"/>
                          </a:stretch>
                        </a:blipFill>
                      </a:tcPr>
                    </a:tc>
                    <a:tc>
                      <a:txBody>
                        <a:bodyPr/>
                        <a:lstStyle/>
                        <a:p>
                          <a:pPr algn="ctr"/>
                          <a:r>
                            <a:rPr lang="en-US" dirty="0"/>
                            <a:t>2450.25</a:t>
                          </a:r>
                          <a:endParaRPr lang="en-IN" dirty="0"/>
                        </a:p>
                      </a:txBody>
                      <a:tcPr/>
                    </a:tc>
                    <a:tc>
                      <a:txBody>
                        <a:bodyPr/>
                        <a:lstStyle/>
                        <a:p>
                          <a:pPr algn="ctr"/>
                          <a:r>
                            <a:rPr lang="en-US" dirty="0"/>
                            <a:t>6.8</a:t>
                          </a:r>
                          <a:endParaRPr lang="en-IN" dirty="0"/>
                        </a:p>
                      </a:txBody>
                      <a:tcPr/>
                    </a:tc>
                    <a:extLst>
                      <a:ext uri="{0D108BD9-81ED-4DB2-BD59-A6C34878D82A}">
                        <a16:rowId xmlns:a16="http://schemas.microsoft.com/office/drawing/2014/main" val="1473655804"/>
                      </a:ext>
                    </a:extLst>
                  </a:tr>
                  <a:tr h="370840">
                    <a:tc>
                      <a:txBody>
                        <a:bodyPr/>
                        <a:lstStyle/>
                        <a:p>
                          <a:endParaRPr lang="en-IN" dirty="0"/>
                        </a:p>
                      </a:txBody>
                      <a:tcPr/>
                    </a:tc>
                    <a:tc>
                      <a:txBody>
                        <a:bodyPr/>
                        <a:lstStyle/>
                        <a:p>
                          <a:pPr algn="ctr"/>
                          <a:endParaRPr lang="en-IN"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6092"/>
                              </a:solidFill>
                              <a:effectLst/>
                              <a:uLnTx/>
                              <a:uFillTx/>
                              <a:latin typeface="Calibri"/>
                              <a:ea typeface="+mn-ea"/>
                              <a:cs typeface="+mn-cs"/>
                            </a:rPr>
                            <a:t>TOTAL</a:t>
                          </a:r>
                          <a:endParaRPr kumimoji="0" lang="en-IN" sz="1800" b="1"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b="1" dirty="0"/>
                            <a:t>35772.5</a:t>
                          </a:r>
                          <a:endParaRPr lang="en-IN" b="1" dirty="0"/>
                        </a:p>
                      </a:txBody>
                      <a:tcPr/>
                    </a:tc>
                    <a:tc>
                      <a:txBody>
                        <a:bodyPr/>
                        <a:lstStyle/>
                        <a:p>
                          <a:pPr algn="ctr"/>
                          <a:r>
                            <a:rPr lang="en-US" b="1" dirty="0"/>
                            <a:t>100.0</a:t>
                          </a:r>
                          <a:endParaRPr lang="en-IN" b="1" dirty="0"/>
                        </a:p>
                      </a:txBody>
                      <a:tcPr/>
                    </a:tc>
                    <a:extLst>
                      <a:ext uri="{0D108BD9-81ED-4DB2-BD59-A6C34878D82A}">
                        <a16:rowId xmlns:a16="http://schemas.microsoft.com/office/drawing/2014/main" val="3288815526"/>
                      </a:ext>
                    </a:extLst>
                  </a:tr>
                </a:tbl>
              </a:graphicData>
            </a:graphic>
          </p:graphicFrame>
        </mc:Fallback>
      </mc:AlternateContent>
    </p:spTree>
    <p:extLst>
      <p:ext uri="{BB962C8B-B14F-4D97-AF65-F5344CB8AC3E}">
        <p14:creationId xmlns:p14="http://schemas.microsoft.com/office/powerpoint/2010/main" val="247959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Dispersion (cont.)</a:t>
            </a:r>
          </a:p>
        </p:txBody>
      </p:sp>
      <p:sp>
        <p:nvSpPr>
          <p:cNvPr id="3" name="Content Placeholder 2"/>
          <p:cNvSpPr>
            <a:spLocks noGrp="1"/>
          </p:cNvSpPr>
          <p:nvPr>
            <p:ph idx="1"/>
          </p:nvPr>
        </p:nvSpPr>
        <p:spPr/>
        <p:txBody>
          <a:bodyPr>
            <a:normAutofit lnSpcReduction="10000"/>
          </a:bodyPr>
          <a:lstStyle/>
          <a:p>
            <a:r>
              <a:rPr lang="en-US" dirty="0"/>
              <a:t>And vague concepts lead to different measurement ideas. The same issues that are important in evaluating location measures are meaningful in evaluating measures of dispersion.</a:t>
            </a:r>
          </a:p>
          <a:p>
            <a:r>
              <a:rPr lang="en-US" dirty="0"/>
              <a:t>Many of the good measures of dispersion use the concept of deviation from the mean. If the mean is a focal point or base, use it as a common basis from which to measure variation. The distance that a point is from its mean is called a deviation from the mean. A data set and its </a:t>
            </a:r>
            <a:r>
              <a:rPr lang="en-US" b="1" dirty="0"/>
              <a:t>deviations from the mean </a:t>
            </a:r>
            <a:r>
              <a:rPr lang="en-US" dirty="0"/>
              <a:t>are calculated in Table 4.2.1.</a:t>
            </a:r>
          </a:p>
        </p:txBody>
      </p:sp>
    </p:spTree>
    <p:extLst>
      <p:ext uri="{BB962C8B-B14F-4D97-AF65-F5344CB8AC3E}">
        <p14:creationId xmlns:p14="http://schemas.microsoft.com/office/powerpoint/2010/main" val="2584006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p:sp>
        <p:nvSpPr>
          <p:cNvPr id="3" name="Content Placeholder 2"/>
          <p:cNvSpPr>
            <a:spLocks noGrp="1"/>
          </p:cNvSpPr>
          <p:nvPr>
            <p:ph idx="1"/>
          </p:nvPr>
        </p:nvSpPr>
        <p:spPr/>
        <p:txBody>
          <a:bodyPr>
            <a:normAutofit/>
          </a:bodyPr>
          <a:lstStyle/>
          <a:p>
            <a:r>
              <a:rPr lang="en-US" dirty="0"/>
              <a:t>Thus, the average squared deviation of the data is 3974.7 squared milligrams. The phrase “squared milligrams” in the last sentence may seem a bit odd. No one carries out transactions in square milligrams, or square dollars, or square tons, so it is difficult to interpret the significance of the measurement in this form. That is why the standard deviation exists. It converts the measure into the original units by taking the square root of the variance.</a:t>
            </a:r>
          </a:p>
          <a:p>
            <a:pPr algn="ctr"/>
            <a:endParaRPr lang="en-US" dirty="0"/>
          </a:p>
          <a:p>
            <a:endParaRPr lang="en-US" dirty="0"/>
          </a:p>
        </p:txBody>
      </p:sp>
    </p:spTree>
    <p:extLst>
      <p:ext uri="{BB962C8B-B14F-4D97-AF65-F5344CB8AC3E}">
        <p14:creationId xmlns:p14="http://schemas.microsoft.com/office/powerpoint/2010/main" val="2257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Standard Deviation</a:t>
            </a:r>
          </a:p>
        </p:txBody>
      </p:sp>
      <p:sp>
        <p:nvSpPr>
          <p:cNvPr id="4"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standard deviation </a:t>
            </a:r>
            <a:r>
              <a:rPr lang="en-US" dirty="0">
                <a:solidFill>
                  <a:srgbClr val="000000"/>
                </a:solidFill>
              </a:rPr>
              <a:t>is also a measure of how much the data varies around the mean. It is found by taking the square root of the variance.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there are two measures of variance, there will be two standard deviations, one for population data and one for sample data.</a:t>
                </a:r>
              </a:p>
              <a:p>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e>
                    </m:rad>
                  </m:oMath>
                </a14:m>
                <a:r>
                  <a:rPr lang="en-US" dirty="0"/>
                  <a:t>  the population standard deviation</a:t>
                </a:r>
              </a:p>
              <a:p>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ad>
                      <m:radPr>
                        <m:degHide m:val="on"/>
                        <m:ctrlPr>
                          <a:rPr lang="en-US"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e>
                    </m:rad>
                  </m:oMath>
                </a14:m>
                <a:r>
                  <a:rPr lang="en-US" dirty="0"/>
                  <a:t>   the sample standard deviation</a:t>
                </a:r>
              </a:p>
              <a:p>
                <a:r>
                  <a:rPr lang="en-US" dirty="0"/>
                  <a:t>From the example,</a:t>
                </a:r>
              </a:p>
              <a:p>
                <a:r>
                  <a:rPr lang="en-US" dirty="0"/>
                  <a:t>	𝑠= </a:t>
                </a:r>
                <a14:m>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3974.7 </m:t>
                        </m:r>
                        <m:r>
                          <m:rPr>
                            <m:sty m:val="p"/>
                          </m:rPr>
                          <a:rPr lang="en-US" b="0" i="0" smtClean="0">
                            <a:latin typeface="Cambria Math" panose="02040503050406030204" pitchFamily="18" charset="0"/>
                            <a:ea typeface="Cambria Math" panose="02040503050406030204" pitchFamily="18" charset="0"/>
                          </a:rPr>
                          <m:t>squared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mg</m:t>
                        </m:r>
                      </m:e>
                    </m:rad>
                    <m:r>
                      <a:rPr lang="en-US" i="1">
                        <a:latin typeface="Cambria Math" panose="02040503050406030204" pitchFamily="18" charset="0"/>
                        <a:ea typeface="Cambria Math" panose="02040503050406030204" pitchFamily="18" charset="0"/>
                      </a:rPr>
                      <m:t>≈ </m:t>
                    </m:r>
                  </m:oMath>
                </a14:m>
                <a:r>
                  <a:rPr lang="en-US" dirty="0"/>
                  <a:t>63.05 mg.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889"/>
                </a:stretch>
              </a:blipFill>
            </p:spPr>
            <p:txBody>
              <a:bodyPr/>
              <a:lstStyle/>
              <a:p>
                <a:r>
                  <a:rPr lang="en-US">
                    <a:noFill/>
                  </a:rPr>
                  <a:t> </a:t>
                </a:r>
              </a:p>
            </p:txBody>
          </p:sp>
        </mc:Fallback>
      </mc:AlternateContent>
    </p:spTree>
    <p:extLst>
      <p:ext uri="{BB962C8B-B14F-4D97-AF65-F5344CB8AC3E}">
        <p14:creationId xmlns:p14="http://schemas.microsoft.com/office/powerpoint/2010/main" val="4182130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p:sp>
        <p:nvSpPr>
          <p:cNvPr id="3" name="Content Placeholder 2"/>
          <p:cNvSpPr>
            <a:spLocks noGrp="1"/>
          </p:cNvSpPr>
          <p:nvPr>
            <p:ph idx="1"/>
          </p:nvPr>
        </p:nvSpPr>
        <p:spPr/>
        <p:txBody>
          <a:bodyPr>
            <a:normAutofit/>
          </a:bodyPr>
          <a:lstStyle/>
          <a:p>
            <a:r>
              <a:rPr lang="en-US" dirty="0"/>
              <a:t>It is important to remember these symbols (𝜎 and s) since the standard deviation is a fundamental statistical concept.</a:t>
            </a:r>
          </a:p>
          <a:p>
            <a:r>
              <a:rPr lang="en-US" dirty="0"/>
              <a:t>Describing the standard deviation in an intuitive way is not easy. It is not the average deviation from the mean (which always equals 0), although in most cases it will be reasonably close to the mean absolute deviation. The fact is that the standard deviation is the square root of the average squared deviation. It is not an intuitive concept!</a:t>
            </a:r>
          </a:p>
        </p:txBody>
      </p:sp>
    </p:spTree>
    <p:extLst>
      <p:ext uri="{BB962C8B-B14F-4D97-AF65-F5344CB8AC3E}">
        <p14:creationId xmlns:p14="http://schemas.microsoft.com/office/powerpoint/2010/main" val="856376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p:sp>
        <p:nvSpPr>
          <p:cNvPr id="3" name="Content Placeholder 2"/>
          <p:cNvSpPr>
            <a:spLocks noGrp="1"/>
          </p:cNvSpPr>
          <p:nvPr>
            <p:ph idx="1"/>
          </p:nvPr>
        </p:nvSpPr>
        <p:spPr/>
        <p:txBody>
          <a:bodyPr>
            <a:normAutofit/>
          </a:bodyPr>
          <a:lstStyle/>
          <a:p>
            <a:r>
              <a:rPr lang="en-US" dirty="0"/>
              <a:t>Certainly, a reasonable question at this juncture is, if the standard deviation is not very intuitive, why use it to measure variation? Part of the answer lies in the fact that it takes the measure of variation (the variance) and expresses it in the same units as the data. The variance is an important theoretical measure of variability because it has “nice” mathematical properties (in contrast to the more intuitive MAD).</a:t>
            </a:r>
          </a:p>
          <a:p>
            <a:r>
              <a:rPr lang="en-US" dirty="0"/>
              <a:t>The standard deviation can be used to measure how far data values are from their mean.</a:t>
            </a:r>
          </a:p>
        </p:txBody>
      </p:sp>
    </p:spTree>
    <p:extLst>
      <p:ext uri="{BB962C8B-B14F-4D97-AF65-F5344CB8AC3E}">
        <p14:creationId xmlns:p14="http://schemas.microsoft.com/office/powerpoint/2010/main" val="157021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p:sp>
        <p:nvSpPr>
          <p:cNvPr id="3" name="Content Placeholder 2"/>
          <p:cNvSpPr>
            <a:spLocks noGrp="1"/>
          </p:cNvSpPr>
          <p:nvPr>
            <p:ph idx="1"/>
          </p:nvPr>
        </p:nvSpPr>
        <p:spPr/>
        <p:txBody>
          <a:bodyPr>
            <a:normAutofit/>
          </a:bodyPr>
          <a:lstStyle/>
          <a:p>
            <a:r>
              <a:rPr lang="en-US" dirty="0"/>
              <a:t>You will often see that the majority of data values lie within one standard deviation of the mean. Furthermore, relatively few data values will be more than two standard deviations from the mean.</a:t>
            </a:r>
          </a:p>
          <a:p>
            <a:r>
              <a:rPr lang="en-US" dirty="0"/>
              <a:t>The variance and standard deviation both suffer from the same problem as the mean; they are very sensitive to outliers. Suppose the value 500 was added to the data in Example 4.2.4, in a similar fashion as in Example 4.2.3. </a:t>
            </a:r>
          </a:p>
        </p:txBody>
      </p:sp>
    </p:spTree>
    <p:extLst>
      <p:ext uri="{BB962C8B-B14F-4D97-AF65-F5344CB8AC3E}">
        <p14:creationId xmlns:p14="http://schemas.microsoft.com/office/powerpoint/2010/main" val="2561220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p:sp>
        <p:nvSpPr>
          <p:cNvPr id="3" name="Content Placeholder 2"/>
          <p:cNvSpPr>
            <a:spLocks noGrp="1"/>
          </p:cNvSpPr>
          <p:nvPr>
            <p:ph idx="1"/>
          </p:nvPr>
        </p:nvSpPr>
        <p:spPr/>
        <p:txBody>
          <a:bodyPr>
            <a:normAutofit/>
          </a:bodyPr>
          <a:lstStyle/>
          <a:p>
            <a:r>
              <a:rPr lang="en-US" dirty="0"/>
              <a:t>The sample variance would increase from 3974.7 to 11786.4; the new sample variance (which includes the outlier 500) then is almost 3 times as large as the original variance. The standard deviation increases from 63.05 to 108.57. The presence of the outlier tarnishes the interpretation of the standard deviation as a measure of variability.</a:t>
            </a:r>
          </a:p>
          <a:p>
            <a:r>
              <a:rPr lang="en-US" dirty="0"/>
              <a:t>Another interesting property of the variance is that values farther from the mean contribute a disproportionate amount to the value of the statistic.</a:t>
            </a:r>
          </a:p>
        </p:txBody>
      </p:sp>
    </p:spTree>
    <p:extLst>
      <p:ext uri="{BB962C8B-B14F-4D97-AF65-F5344CB8AC3E}">
        <p14:creationId xmlns:p14="http://schemas.microsoft.com/office/powerpoint/2010/main" val="417422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p:sp>
        <p:nvSpPr>
          <p:cNvPr id="3" name="Content Placeholder 2"/>
          <p:cNvSpPr>
            <a:spLocks noGrp="1"/>
          </p:cNvSpPr>
          <p:nvPr>
            <p:ph idx="1"/>
          </p:nvPr>
        </p:nvSpPr>
        <p:spPr/>
        <p:txBody>
          <a:bodyPr>
            <a:normAutofit lnSpcReduction="10000"/>
          </a:bodyPr>
          <a:lstStyle/>
          <a:p>
            <a:r>
              <a:rPr lang="en-US" dirty="0"/>
              <a:t>In Example 4.2.4, one data point, 290, which is 90.5 units from the mean, contributes over 22.9% of the total variation in the data (see the column labeled % of Total Squared Deviation in Table 4.2.4). Compare this to the data point 220, which is 20.5 units from the mean yet only contributes 1.2% to the total variation. The reason that 290 contributes so heavily to the total variation is because the deviations are squared. By squaring the deviations, values further from the mean have a disproportionate effect on the sum of the squared deviations.</a:t>
            </a:r>
          </a:p>
        </p:txBody>
      </p:sp>
    </p:spTree>
    <p:extLst>
      <p:ext uri="{BB962C8B-B14F-4D97-AF65-F5344CB8AC3E}">
        <p14:creationId xmlns:p14="http://schemas.microsoft.com/office/powerpoint/2010/main" val="1456199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Properties of the Standard Deviation</a:t>
            </a:r>
          </a:p>
        </p:txBody>
      </p:sp>
      <p:sp>
        <p:nvSpPr>
          <p:cNvPr id="4"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pPr marL="461963" indent="-461963">
              <a:buFont typeface="Arial" pitchFamily="34" charset="0"/>
              <a:buChar char="•"/>
            </a:pPr>
            <a:r>
              <a:rPr lang="en-US" dirty="0">
                <a:solidFill>
                  <a:srgbClr val="000000"/>
                </a:solidFill>
              </a:rPr>
              <a:t>The standard deviation is always nonnegative. It is zero only if all the data values are exactly the same.</a:t>
            </a:r>
          </a:p>
          <a:p>
            <a:pPr marL="461963" indent="-461963">
              <a:buFont typeface="Arial" pitchFamily="34" charset="0"/>
              <a:buChar char="•"/>
            </a:pPr>
            <a:r>
              <a:rPr lang="en-US" dirty="0">
                <a:solidFill>
                  <a:srgbClr val="000000"/>
                </a:solidFill>
              </a:rPr>
              <a:t>The standard deviation can increase dramatically if there are one or more outliers in the data.</a:t>
            </a:r>
          </a:p>
          <a:p>
            <a:pPr marL="461963" indent="-461963">
              <a:buFont typeface="Arial" pitchFamily="34" charset="0"/>
              <a:buChar char="•"/>
            </a:pPr>
            <a:r>
              <a:rPr lang="en-US" dirty="0">
                <a:solidFill>
                  <a:srgbClr val="000000"/>
                </a:solidFill>
              </a:rPr>
              <a:t>The standard deviation is expressed in the same units as the original data values.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4.2.4: Determining the Sample Variance of Sodium Content (cont.)</a:t>
            </a:r>
          </a:p>
        </p:txBody>
      </p:sp>
      <p:sp>
        <p:nvSpPr>
          <p:cNvPr id="3" name="Content Placeholder 2"/>
          <p:cNvSpPr>
            <a:spLocks noGrp="1"/>
          </p:cNvSpPr>
          <p:nvPr>
            <p:ph idx="1"/>
          </p:nvPr>
        </p:nvSpPr>
        <p:spPr/>
        <p:txBody>
          <a:bodyPr>
            <a:normAutofit/>
          </a:bodyPr>
          <a:lstStyle/>
          <a:p>
            <a:r>
              <a:rPr lang="en-US" dirty="0"/>
              <a:t>While there are a number of descriptive tools available for summarizing variability, the variance and standard deviation are the most frequently used statistics.</a:t>
            </a:r>
          </a:p>
        </p:txBody>
      </p:sp>
    </p:spTree>
    <p:extLst>
      <p:ext uri="{BB962C8B-B14F-4D97-AF65-F5344CB8AC3E}">
        <p14:creationId xmlns:p14="http://schemas.microsoft.com/office/powerpoint/2010/main" val="31640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Dispersion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r>
              <a:rPr lang="en-US" dirty="0"/>
              <a:t> </a:t>
            </a:r>
          </a:p>
          <a:p>
            <a:endParaRPr lang="en-US"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8F290C7C-85D4-C6F2-F80B-17D21E29E877}"/>
                  </a:ext>
                </a:extLst>
              </p:cNvPr>
              <p:cNvGraphicFramePr>
                <a:graphicFrameLocks noGrp="1"/>
              </p:cNvGraphicFramePr>
              <p:nvPr>
                <p:extLst>
                  <p:ext uri="{D42A27DB-BD31-4B8C-83A1-F6EECF244321}">
                    <p14:modId xmlns:p14="http://schemas.microsoft.com/office/powerpoint/2010/main" val="1418921234"/>
                  </p:ext>
                </p:extLst>
              </p:nvPr>
            </p:nvGraphicFramePr>
            <p:xfrm>
              <a:off x="1181099" y="1676400"/>
              <a:ext cx="6781801" cy="3235960"/>
            </p:xfrm>
            <a:graphic>
              <a:graphicData uri="http://schemas.openxmlformats.org/drawingml/2006/table">
                <a:tbl>
                  <a:tblPr firstRow="1" bandRow="1">
                    <a:tableStyleId>{5C22544A-7EE6-4342-B048-85BDC9FD1C3A}</a:tableStyleId>
                  </a:tblPr>
                  <a:tblGrid>
                    <a:gridCol w="2458403">
                      <a:extLst>
                        <a:ext uri="{9D8B030D-6E8A-4147-A177-3AD203B41FA5}">
                          <a16:colId xmlns:a16="http://schemas.microsoft.com/office/drawing/2014/main" val="1350650912"/>
                        </a:ext>
                      </a:extLst>
                    </a:gridCol>
                    <a:gridCol w="4323398">
                      <a:extLst>
                        <a:ext uri="{9D8B030D-6E8A-4147-A177-3AD203B41FA5}">
                          <a16:colId xmlns:a16="http://schemas.microsoft.com/office/drawing/2014/main" val="3221188432"/>
                        </a:ext>
                      </a:extLst>
                    </a:gridCol>
                  </a:tblGrid>
                  <a:tr h="370840">
                    <a:tc gridSpan="2">
                      <a:txBody>
                        <a:bodyPr/>
                        <a:lstStyle/>
                        <a:p>
                          <a:pPr algn="ctr"/>
                          <a:r>
                            <a:rPr lang="en-US" dirty="0"/>
                            <a:t>Table 4.2.1 – Calculating Deviations from the Mean</a:t>
                          </a:r>
                          <a:endParaRPr lang="en-IN" dirty="0"/>
                        </a:p>
                      </a:txBody>
                      <a:tcPr/>
                    </a:tc>
                    <a:tc hMerge="1">
                      <a:txBody>
                        <a:bodyPr/>
                        <a:lstStyle/>
                        <a:p>
                          <a:endParaRPr lang="en-IN" dirty="0"/>
                        </a:p>
                      </a:txBody>
                      <a:tcPr/>
                    </a:tc>
                    <a:extLst>
                      <a:ext uri="{0D108BD9-81ED-4DB2-BD59-A6C34878D82A}">
                        <a16:rowId xmlns:a16="http://schemas.microsoft.com/office/drawing/2014/main" val="1255805019"/>
                      </a:ext>
                    </a:extLst>
                  </a:tr>
                  <a:tr h="370840">
                    <a:tc gridSpan="2">
                      <a:txBody>
                        <a:bodyPr/>
                        <a:lstStyle/>
                        <a:p>
                          <a:pPr algn="ctr"/>
                          <a:r>
                            <a:rPr lang="en-IN" b="1" dirty="0"/>
                            <a:t>Mean = 10</a:t>
                          </a:r>
                        </a:p>
                      </a:txBody>
                      <a:tcPr/>
                    </a:tc>
                    <a:tc hMerge="1">
                      <a:txBody>
                        <a:bodyPr/>
                        <a:lstStyle/>
                        <a:p>
                          <a:endParaRPr lang="en-IN" dirty="0"/>
                        </a:p>
                      </a:txBody>
                      <a:tcPr/>
                    </a:tc>
                    <a:extLst>
                      <a:ext uri="{0D108BD9-81ED-4DB2-BD59-A6C34878D82A}">
                        <a16:rowId xmlns:a16="http://schemas.microsoft.com/office/drawing/2014/main" val="4128183213"/>
                      </a:ext>
                    </a:extLst>
                  </a:tr>
                  <a:tr h="370840">
                    <a:tc>
                      <a:txBody>
                        <a:bodyPr/>
                        <a:lstStyle/>
                        <a:p>
                          <a:pPr algn="ctr"/>
                          <a:endParaRPr lang="en-IN" b="1" dirty="0"/>
                        </a:p>
                        <a:p>
                          <a:pPr algn="ctr"/>
                          <a:r>
                            <a:rPr lang="en-IN" b="1" dirty="0"/>
                            <a:t>Data Values</a:t>
                          </a:r>
                        </a:p>
                      </a:txBody>
                      <a:tcPr/>
                    </a:tc>
                    <a:tc>
                      <a:txBody>
                        <a:bodyPr/>
                        <a:lstStyle/>
                        <a:p>
                          <a:pPr algn="ctr"/>
                          <a:r>
                            <a:rPr lang="en-US" b="1" dirty="0"/>
                            <a:t>Deviations from the Mean</a:t>
                          </a:r>
                        </a:p>
                        <a:p>
                          <a:pPr algn="ctr"/>
                          <a:r>
                            <a:rPr lang="en-US" b="1" dirty="0"/>
                            <a:t>(Data – Mean = Deviation)</a:t>
                          </a:r>
                          <a:endParaRPr lang="en-IN" b="1" dirty="0"/>
                        </a:p>
                      </a:txBody>
                      <a:tcPr/>
                    </a:tc>
                    <a:extLst>
                      <a:ext uri="{0D108BD9-81ED-4DB2-BD59-A6C34878D82A}">
                        <a16:rowId xmlns:a16="http://schemas.microsoft.com/office/drawing/2014/main" val="3551269339"/>
                      </a:ext>
                    </a:extLst>
                  </a:tr>
                  <a:tr h="370840">
                    <a:tc>
                      <a:txBody>
                        <a:bodyPr/>
                        <a:lstStyle/>
                        <a:p>
                          <a:pPr algn="ctr"/>
                          <a:r>
                            <a:rPr lang="en-US" dirty="0"/>
                            <a:t>3</a:t>
                          </a:r>
                          <a:endParaRPr lang="en-IN" dirty="0"/>
                        </a:p>
                      </a:txBody>
                      <a:tcPr/>
                    </a:tc>
                    <a:tc>
                      <a:txBody>
                        <a:bodyPr/>
                        <a:lstStyle/>
                        <a:p>
                          <a:pPr algn="ctr"/>
                          <a:r>
                            <a:rPr lang="en-US" b="0"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3−10=−7</m:t>
                              </m:r>
                            </m:oMath>
                          </a14:m>
                          <a:endParaRPr lang="en-IN" dirty="0"/>
                        </a:p>
                      </a:txBody>
                      <a:tcPr/>
                    </a:tc>
                    <a:extLst>
                      <a:ext uri="{0D108BD9-81ED-4DB2-BD59-A6C34878D82A}">
                        <a16:rowId xmlns:a16="http://schemas.microsoft.com/office/drawing/2014/main" val="2111627744"/>
                      </a:ext>
                    </a:extLst>
                  </a:tr>
                  <a:tr h="370840">
                    <a:tc>
                      <a:txBody>
                        <a:bodyPr/>
                        <a:lstStyle/>
                        <a:p>
                          <a:pPr algn="ctr"/>
                          <a:r>
                            <a:rPr lang="en-US" dirty="0"/>
                            <a:t>12</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12−10=2</m:t>
                                </m:r>
                              </m:oMath>
                            </m:oMathPara>
                          </a14:m>
                          <a:endParaRPr lang="en-IN" dirty="0"/>
                        </a:p>
                      </a:txBody>
                      <a:tcPr/>
                    </a:tc>
                    <a:extLst>
                      <a:ext uri="{0D108BD9-81ED-4DB2-BD59-A6C34878D82A}">
                        <a16:rowId xmlns:a16="http://schemas.microsoft.com/office/drawing/2014/main" val="1587153676"/>
                      </a:ext>
                    </a:extLst>
                  </a:tr>
                  <a:tr h="370840">
                    <a:tc>
                      <a:txBody>
                        <a:bodyPr/>
                        <a:lstStyle/>
                        <a:p>
                          <a:pPr algn="ctr"/>
                          <a:r>
                            <a:rPr lang="en-US" dirty="0"/>
                            <a:t>20</a:t>
                          </a:r>
                          <a:endParaRPr lang="en-IN" dirty="0"/>
                        </a:p>
                      </a:txBody>
                      <a:tcPr/>
                    </a:tc>
                    <a:tc>
                      <a:txBody>
                        <a:bodyPr/>
                        <a:lstStyle/>
                        <a:p>
                          <a:pPr algn="ctr"/>
                          <a:r>
                            <a:rPr lang="en-US" b="0"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20−10=10</m:t>
                              </m:r>
                            </m:oMath>
                          </a14:m>
                          <a:endParaRPr lang="en-IN" dirty="0"/>
                        </a:p>
                      </a:txBody>
                      <a:tcPr/>
                    </a:tc>
                    <a:extLst>
                      <a:ext uri="{0D108BD9-81ED-4DB2-BD59-A6C34878D82A}">
                        <a16:rowId xmlns:a16="http://schemas.microsoft.com/office/drawing/2014/main" val="1359339314"/>
                      </a:ext>
                    </a:extLst>
                  </a:tr>
                  <a:tr h="370840">
                    <a:tc>
                      <a:txBody>
                        <a:bodyPr/>
                        <a:lstStyle/>
                        <a:p>
                          <a:pPr algn="ctr"/>
                          <a:r>
                            <a:rPr lang="en-US" dirty="0"/>
                            <a:t>15</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15−10=5</m:t>
                                </m:r>
                              </m:oMath>
                            </m:oMathPara>
                          </a14:m>
                          <a:endParaRPr lang="en-IN" dirty="0"/>
                        </a:p>
                      </a:txBody>
                      <a:tcPr/>
                    </a:tc>
                    <a:extLst>
                      <a:ext uri="{0D108BD9-81ED-4DB2-BD59-A6C34878D82A}">
                        <a16:rowId xmlns:a16="http://schemas.microsoft.com/office/drawing/2014/main" val="199968597"/>
                      </a:ext>
                    </a:extLst>
                  </a:tr>
                  <a:tr h="370840">
                    <a:tc>
                      <a:txBody>
                        <a:bodyPr/>
                        <a:lstStyle/>
                        <a:p>
                          <a:pPr algn="ctr"/>
                          <a:r>
                            <a:rPr lang="en-US" dirty="0"/>
                            <a:t>0</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0−10=−10</m:t>
                                </m:r>
                              </m:oMath>
                            </m:oMathPara>
                          </a14:m>
                          <a:endParaRPr lang="en-IN" dirty="0"/>
                        </a:p>
                      </a:txBody>
                      <a:tcPr/>
                    </a:tc>
                    <a:extLst>
                      <a:ext uri="{0D108BD9-81ED-4DB2-BD59-A6C34878D82A}">
                        <a16:rowId xmlns:a16="http://schemas.microsoft.com/office/drawing/2014/main" val="920659272"/>
                      </a:ext>
                    </a:extLst>
                  </a:tr>
                </a:tbl>
              </a:graphicData>
            </a:graphic>
          </p:graphicFrame>
        </mc:Choice>
        <mc:Fallback>
          <p:graphicFrame>
            <p:nvGraphicFramePr>
              <p:cNvPr id="4" name="Table 3">
                <a:extLst>
                  <a:ext uri="{FF2B5EF4-FFF2-40B4-BE49-F238E27FC236}">
                    <a16:creationId xmlns:a16="http://schemas.microsoft.com/office/drawing/2014/main" id="{8F290C7C-85D4-C6F2-F80B-17D21E29E877}"/>
                  </a:ext>
                </a:extLst>
              </p:cNvPr>
              <p:cNvGraphicFramePr>
                <a:graphicFrameLocks noGrp="1"/>
              </p:cNvGraphicFramePr>
              <p:nvPr>
                <p:extLst>
                  <p:ext uri="{D42A27DB-BD31-4B8C-83A1-F6EECF244321}">
                    <p14:modId xmlns:p14="http://schemas.microsoft.com/office/powerpoint/2010/main" val="1418921234"/>
                  </p:ext>
                </p:extLst>
              </p:nvPr>
            </p:nvGraphicFramePr>
            <p:xfrm>
              <a:off x="1181099" y="1676400"/>
              <a:ext cx="6781801" cy="3235960"/>
            </p:xfrm>
            <a:graphic>
              <a:graphicData uri="http://schemas.openxmlformats.org/drawingml/2006/table">
                <a:tbl>
                  <a:tblPr firstRow="1" bandRow="1">
                    <a:tableStyleId>{5C22544A-7EE6-4342-B048-85BDC9FD1C3A}</a:tableStyleId>
                  </a:tblPr>
                  <a:tblGrid>
                    <a:gridCol w="2458403">
                      <a:extLst>
                        <a:ext uri="{9D8B030D-6E8A-4147-A177-3AD203B41FA5}">
                          <a16:colId xmlns:a16="http://schemas.microsoft.com/office/drawing/2014/main" val="1350650912"/>
                        </a:ext>
                      </a:extLst>
                    </a:gridCol>
                    <a:gridCol w="4323398">
                      <a:extLst>
                        <a:ext uri="{9D8B030D-6E8A-4147-A177-3AD203B41FA5}">
                          <a16:colId xmlns:a16="http://schemas.microsoft.com/office/drawing/2014/main" val="3221188432"/>
                        </a:ext>
                      </a:extLst>
                    </a:gridCol>
                  </a:tblGrid>
                  <a:tr h="370840">
                    <a:tc gridSpan="2">
                      <a:txBody>
                        <a:bodyPr/>
                        <a:lstStyle/>
                        <a:p>
                          <a:pPr algn="ctr"/>
                          <a:r>
                            <a:rPr lang="en-US" dirty="0"/>
                            <a:t>Table 4.2.1 – Calculating Deviations from the Mean</a:t>
                          </a:r>
                          <a:endParaRPr lang="en-IN" dirty="0"/>
                        </a:p>
                      </a:txBody>
                      <a:tcPr/>
                    </a:tc>
                    <a:tc hMerge="1">
                      <a:txBody>
                        <a:bodyPr/>
                        <a:lstStyle/>
                        <a:p>
                          <a:endParaRPr lang="en-IN" dirty="0"/>
                        </a:p>
                      </a:txBody>
                      <a:tcPr/>
                    </a:tc>
                    <a:extLst>
                      <a:ext uri="{0D108BD9-81ED-4DB2-BD59-A6C34878D82A}">
                        <a16:rowId xmlns:a16="http://schemas.microsoft.com/office/drawing/2014/main" val="1255805019"/>
                      </a:ext>
                    </a:extLst>
                  </a:tr>
                  <a:tr h="370840">
                    <a:tc gridSpan="2">
                      <a:txBody>
                        <a:bodyPr/>
                        <a:lstStyle/>
                        <a:p>
                          <a:pPr algn="ctr"/>
                          <a:r>
                            <a:rPr lang="en-IN" b="1" dirty="0"/>
                            <a:t>Mean = 10</a:t>
                          </a:r>
                        </a:p>
                      </a:txBody>
                      <a:tcPr/>
                    </a:tc>
                    <a:tc hMerge="1">
                      <a:txBody>
                        <a:bodyPr/>
                        <a:lstStyle/>
                        <a:p>
                          <a:endParaRPr lang="en-IN" dirty="0"/>
                        </a:p>
                      </a:txBody>
                      <a:tcPr/>
                    </a:tc>
                    <a:extLst>
                      <a:ext uri="{0D108BD9-81ED-4DB2-BD59-A6C34878D82A}">
                        <a16:rowId xmlns:a16="http://schemas.microsoft.com/office/drawing/2014/main" val="4128183213"/>
                      </a:ext>
                    </a:extLst>
                  </a:tr>
                  <a:tr h="640080">
                    <a:tc>
                      <a:txBody>
                        <a:bodyPr/>
                        <a:lstStyle/>
                        <a:p>
                          <a:pPr algn="ctr"/>
                          <a:endParaRPr lang="en-IN" b="1" dirty="0"/>
                        </a:p>
                        <a:p>
                          <a:pPr algn="ctr"/>
                          <a:r>
                            <a:rPr lang="en-IN" b="1" dirty="0"/>
                            <a:t>Data Values</a:t>
                          </a:r>
                        </a:p>
                      </a:txBody>
                      <a:tcPr/>
                    </a:tc>
                    <a:tc>
                      <a:txBody>
                        <a:bodyPr/>
                        <a:lstStyle/>
                        <a:p>
                          <a:pPr algn="ctr"/>
                          <a:r>
                            <a:rPr lang="en-US" b="1" dirty="0"/>
                            <a:t>Deviations from the Mean</a:t>
                          </a:r>
                        </a:p>
                        <a:p>
                          <a:pPr algn="ctr"/>
                          <a:r>
                            <a:rPr lang="en-US" b="1" dirty="0"/>
                            <a:t>(Data – Mean = Deviation)</a:t>
                          </a:r>
                          <a:endParaRPr lang="en-IN" b="1" dirty="0"/>
                        </a:p>
                      </a:txBody>
                      <a:tcPr/>
                    </a:tc>
                    <a:extLst>
                      <a:ext uri="{0D108BD9-81ED-4DB2-BD59-A6C34878D82A}">
                        <a16:rowId xmlns:a16="http://schemas.microsoft.com/office/drawing/2014/main" val="3551269339"/>
                      </a:ext>
                    </a:extLst>
                  </a:tr>
                  <a:tr h="370840">
                    <a:tc>
                      <a:txBody>
                        <a:bodyPr/>
                        <a:lstStyle/>
                        <a:p>
                          <a:pPr algn="ctr"/>
                          <a:r>
                            <a:rPr lang="en-US" dirty="0"/>
                            <a:t>3</a:t>
                          </a:r>
                          <a:endParaRPr lang="en-IN" dirty="0"/>
                        </a:p>
                      </a:txBody>
                      <a:tcPr/>
                    </a:tc>
                    <a:tc>
                      <a:txBody>
                        <a:bodyPr/>
                        <a:lstStyle/>
                        <a:p>
                          <a:endParaRPr lang="en-US"/>
                        </a:p>
                      </a:txBody>
                      <a:tcPr>
                        <a:blipFill>
                          <a:blip r:embed="rId2"/>
                          <a:stretch>
                            <a:fillRect l="-57042" t="-380328" r="-563" b="-422951"/>
                          </a:stretch>
                        </a:blipFill>
                      </a:tcPr>
                    </a:tc>
                    <a:extLst>
                      <a:ext uri="{0D108BD9-81ED-4DB2-BD59-A6C34878D82A}">
                        <a16:rowId xmlns:a16="http://schemas.microsoft.com/office/drawing/2014/main" val="2111627744"/>
                      </a:ext>
                    </a:extLst>
                  </a:tr>
                  <a:tr h="370840">
                    <a:tc>
                      <a:txBody>
                        <a:bodyPr/>
                        <a:lstStyle/>
                        <a:p>
                          <a:pPr algn="ctr"/>
                          <a:r>
                            <a:rPr lang="en-US" dirty="0"/>
                            <a:t>12</a:t>
                          </a:r>
                          <a:endParaRPr lang="en-IN" dirty="0"/>
                        </a:p>
                      </a:txBody>
                      <a:tcPr/>
                    </a:tc>
                    <a:tc>
                      <a:txBody>
                        <a:bodyPr/>
                        <a:lstStyle/>
                        <a:p>
                          <a:endParaRPr lang="en-US"/>
                        </a:p>
                      </a:txBody>
                      <a:tcPr>
                        <a:blipFill>
                          <a:blip r:embed="rId2"/>
                          <a:stretch>
                            <a:fillRect l="-57042" t="-488333" r="-563" b="-330000"/>
                          </a:stretch>
                        </a:blipFill>
                      </a:tcPr>
                    </a:tc>
                    <a:extLst>
                      <a:ext uri="{0D108BD9-81ED-4DB2-BD59-A6C34878D82A}">
                        <a16:rowId xmlns:a16="http://schemas.microsoft.com/office/drawing/2014/main" val="1587153676"/>
                      </a:ext>
                    </a:extLst>
                  </a:tr>
                  <a:tr h="370840">
                    <a:tc>
                      <a:txBody>
                        <a:bodyPr/>
                        <a:lstStyle/>
                        <a:p>
                          <a:pPr algn="ctr"/>
                          <a:r>
                            <a:rPr lang="en-US" dirty="0"/>
                            <a:t>20</a:t>
                          </a:r>
                          <a:endParaRPr lang="en-IN" dirty="0"/>
                        </a:p>
                      </a:txBody>
                      <a:tcPr/>
                    </a:tc>
                    <a:tc>
                      <a:txBody>
                        <a:bodyPr/>
                        <a:lstStyle/>
                        <a:p>
                          <a:endParaRPr lang="en-US"/>
                        </a:p>
                      </a:txBody>
                      <a:tcPr>
                        <a:blipFill>
                          <a:blip r:embed="rId2"/>
                          <a:stretch>
                            <a:fillRect l="-57042" t="-578689" r="-563" b="-224590"/>
                          </a:stretch>
                        </a:blipFill>
                      </a:tcPr>
                    </a:tc>
                    <a:extLst>
                      <a:ext uri="{0D108BD9-81ED-4DB2-BD59-A6C34878D82A}">
                        <a16:rowId xmlns:a16="http://schemas.microsoft.com/office/drawing/2014/main" val="1359339314"/>
                      </a:ext>
                    </a:extLst>
                  </a:tr>
                  <a:tr h="370840">
                    <a:tc>
                      <a:txBody>
                        <a:bodyPr/>
                        <a:lstStyle/>
                        <a:p>
                          <a:pPr algn="ctr"/>
                          <a:r>
                            <a:rPr lang="en-US" dirty="0"/>
                            <a:t>15</a:t>
                          </a:r>
                          <a:endParaRPr lang="en-IN" dirty="0"/>
                        </a:p>
                      </a:txBody>
                      <a:tcPr/>
                    </a:tc>
                    <a:tc>
                      <a:txBody>
                        <a:bodyPr/>
                        <a:lstStyle/>
                        <a:p>
                          <a:endParaRPr lang="en-US"/>
                        </a:p>
                      </a:txBody>
                      <a:tcPr>
                        <a:blipFill>
                          <a:blip r:embed="rId2"/>
                          <a:stretch>
                            <a:fillRect l="-57042" t="-678689" r="-563" b="-124590"/>
                          </a:stretch>
                        </a:blipFill>
                      </a:tcPr>
                    </a:tc>
                    <a:extLst>
                      <a:ext uri="{0D108BD9-81ED-4DB2-BD59-A6C34878D82A}">
                        <a16:rowId xmlns:a16="http://schemas.microsoft.com/office/drawing/2014/main" val="199968597"/>
                      </a:ext>
                    </a:extLst>
                  </a:tr>
                  <a:tr h="370840">
                    <a:tc>
                      <a:txBody>
                        <a:bodyPr/>
                        <a:lstStyle/>
                        <a:p>
                          <a:pPr algn="ctr"/>
                          <a:r>
                            <a:rPr lang="en-US" dirty="0"/>
                            <a:t>0</a:t>
                          </a:r>
                          <a:endParaRPr lang="en-IN" dirty="0"/>
                        </a:p>
                      </a:txBody>
                      <a:tcPr/>
                    </a:tc>
                    <a:tc>
                      <a:txBody>
                        <a:bodyPr/>
                        <a:lstStyle/>
                        <a:p>
                          <a:endParaRPr lang="en-US"/>
                        </a:p>
                      </a:txBody>
                      <a:tcPr>
                        <a:blipFill>
                          <a:blip r:embed="rId2"/>
                          <a:stretch>
                            <a:fillRect l="-57042" t="-778689" r="-563" b="-24590"/>
                          </a:stretch>
                        </a:blipFill>
                      </a:tcPr>
                    </a:tc>
                    <a:extLst>
                      <a:ext uri="{0D108BD9-81ED-4DB2-BD59-A6C34878D82A}">
                        <a16:rowId xmlns:a16="http://schemas.microsoft.com/office/drawing/2014/main" val="920659272"/>
                      </a:ext>
                    </a:extLst>
                  </a:tr>
                </a:tbl>
              </a:graphicData>
            </a:graphic>
          </p:graphicFrame>
        </mc:Fallback>
      </mc:AlternateContent>
    </p:spTree>
    <p:extLst>
      <p:ext uri="{BB962C8B-B14F-4D97-AF65-F5344CB8AC3E}">
        <p14:creationId xmlns:p14="http://schemas.microsoft.com/office/powerpoint/2010/main" val="37505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Dispersion and Time Series Data</a:t>
            </a:r>
          </a:p>
        </p:txBody>
      </p:sp>
      <p:sp>
        <p:nvSpPr>
          <p:cNvPr id="3" name="Content Placeholder 2"/>
          <p:cNvSpPr>
            <a:spLocks noGrp="1"/>
          </p:cNvSpPr>
          <p:nvPr>
            <p:ph idx="1"/>
          </p:nvPr>
        </p:nvSpPr>
        <p:spPr/>
        <p:txBody>
          <a:bodyPr>
            <a:normAutofit/>
          </a:bodyPr>
          <a:lstStyle/>
          <a:p>
            <a:r>
              <a:rPr lang="en-US" dirty="0"/>
              <a:t>If a time series is stationary, then the methods discussed in this section can be used to measure dispersion. However, if the series is nonstationary, the dispersion measures we have discussed are not applicable. Measuring variation in a nonstationary time series is beyond the scope of this text.</a:t>
            </a:r>
          </a:p>
        </p:txBody>
      </p:sp>
    </p:spTree>
    <p:extLst>
      <p:ext uri="{BB962C8B-B14F-4D97-AF65-F5344CB8AC3E}">
        <p14:creationId xmlns:p14="http://schemas.microsoft.com/office/powerpoint/2010/main" val="1427104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Using the Standard Deviation</a:t>
            </a:r>
          </a:p>
        </p:txBody>
      </p:sp>
      <p:sp>
        <p:nvSpPr>
          <p:cNvPr id="3" name="Content Placeholder 2"/>
          <p:cNvSpPr>
            <a:spLocks noGrp="1"/>
          </p:cNvSpPr>
          <p:nvPr>
            <p:ph idx="1"/>
          </p:nvPr>
        </p:nvSpPr>
        <p:spPr/>
        <p:txBody>
          <a:bodyPr>
            <a:normAutofit/>
          </a:bodyPr>
          <a:lstStyle/>
          <a:p>
            <a:r>
              <a:rPr lang="en-US" dirty="0"/>
              <a:t>Although standard deviation is not an especially intuitive concept, knowing the mean and standard deviation of a data set provides a great deal of information about the data. If the histogram of the measurements is bell-shaped, the </a:t>
            </a:r>
            <a:r>
              <a:rPr lang="en-US" b="1" dirty="0"/>
              <a:t>empirical rule </a:t>
            </a:r>
            <a:r>
              <a:rPr lang="en-US" dirty="0"/>
              <a:t>describes the variability of a set of measurements. </a:t>
            </a:r>
            <a:r>
              <a:rPr lang="en-US" b="1" dirty="0"/>
              <a:t>Chebyshev’s Theorem </a:t>
            </a:r>
            <a:r>
              <a:rPr lang="en-US" dirty="0"/>
              <a:t>is a more general rule describing the variability of </a:t>
            </a:r>
            <a:r>
              <a:rPr lang="en-US" i="1" dirty="0"/>
              <a:t>any</a:t>
            </a:r>
            <a:r>
              <a:rPr lang="en-US" dirty="0"/>
              <a:t> set of data regardless of the shape of its distribution.</a:t>
            </a:r>
          </a:p>
        </p:txBody>
      </p:sp>
    </p:spTree>
    <p:extLst>
      <p:ext uri="{BB962C8B-B14F-4D97-AF65-F5344CB8AC3E}">
        <p14:creationId xmlns:p14="http://schemas.microsoft.com/office/powerpoint/2010/main" val="2022222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Using the Standard Deviation (cont.)</a:t>
            </a:r>
          </a:p>
        </p:txBody>
      </p:sp>
      <p:sp>
        <p:nvSpPr>
          <p:cNvPr id="3" name="Content Placeholder 2"/>
          <p:cNvSpPr>
            <a:spLocks noGrp="1"/>
          </p:cNvSpPr>
          <p:nvPr>
            <p:ph idx="1"/>
          </p:nvPr>
        </p:nvSpPr>
        <p:spPr/>
        <p:txBody>
          <a:bodyPr>
            <a:normAutofit/>
          </a:bodyPr>
          <a:lstStyle/>
          <a:p>
            <a:r>
              <a:rPr lang="en-US" b="1" dirty="0"/>
              <a:t>Empirical Rule</a:t>
            </a:r>
          </a:p>
          <a:p>
            <a:r>
              <a:rPr lang="en-US" dirty="0"/>
              <a:t>Recall from the discussion in Chapter 1 that empiricism is the belief that knowledge comes from experience and data. From an experiential perspective the histogram of large data sets from many natural phenomena as well as psychological, sociological, and business data frequently appear to have bell-shaped histograms.</a:t>
            </a:r>
          </a:p>
        </p:txBody>
      </p:sp>
    </p:spTree>
    <p:extLst>
      <p:ext uri="{BB962C8B-B14F-4D97-AF65-F5344CB8AC3E}">
        <p14:creationId xmlns:p14="http://schemas.microsoft.com/office/powerpoint/2010/main" val="1982017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Using the Standard Deviation (cont.)</a:t>
            </a:r>
          </a:p>
        </p:txBody>
      </p:sp>
      <p:sp>
        <p:nvSpPr>
          <p:cNvPr id="3" name="Content Placeholder 2"/>
          <p:cNvSpPr>
            <a:spLocks noGrp="1"/>
          </p:cNvSpPr>
          <p:nvPr>
            <p:ph idx="1"/>
          </p:nvPr>
        </p:nvSpPr>
        <p:spPr/>
        <p:txBody>
          <a:bodyPr>
            <a:normAutofit/>
          </a:bodyPr>
          <a:lstStyle/>
          <a:p>
            <a:r>
              <a:rPr lang="en-US" b="1" dirty="0"/>
              <a:t> </a:t>
            </a:r>
            <a:endParaRPr lang="en-US" dirty="0"/>
          </a:p>
        </p:txBody>
      </p:sp>
      <p:pic>
        <p:nvPicPr>
          <p:cNvPr id="6" name="Picture 5">
            <a:extLst>
              <a:ext uri="{FF2B5EF4-FFF2-40B4-BE49-F238E27FC236}">
                <a16:creationId xmlns:a16="http://schemas.microsoft.com/office/drawing/2014/main" id="{AE90EC84-EAF8-96DC-782F-CA14B21C210D}"/>
              </a:ext>
            </a:extLst>
          </p:cNvPr>
          <p:cNvPicPr>
            <a:picLocks noChangeAspect="1"/>
          </p:cNvPicPr>
          <p:nvPr/>
        </p:nvPicPr>
        <p:blipFill>
          <a:blip r:embed="rId2"/>
          <a:stretch>
            <a:fillRect/>
          </a:stretch>
        </p:blipFill>
        <p:spPr>
          <a:xfrm>
            <a:off x="1102226" y="2069549"/>
            <a:ext cx="6939548" cy="2993222"/>
          </a:xfrm>
          <a:prstGeom prst="rect">
            <a:avLst/>
          </a:prstGeom>
        </p:spPr>
      </p:pic>
    </p:spTree>
    <p:extLst>
      <p:ext uri="{BB962C8B-B14F-4D97-AF65-F5344CB8AC3E}">
        <p14:creationId xmlns:p14="http://schemas.microsoft.com/office/powerpoint/2010/main" val="2479148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Using the Standard Deviation (cont.)</a:t>
            </a:r>
          </a:p>
        </p:txBody>
      </p:sp>
      <p:sp>
        <p:nvSpPr>
          <p:cNvPr id="3" name="Content Placeholder 2"/>
          <p:cNvSpPr>
            <a:spLocks noGrp="1"/>
          </p:cNvSpPr>
          <p:nvPr>
            <p:ph idx="1"/>
          </p:nvPr>
        </p:nvSpPr>
        <p:spPr/>
        <p:txBody>
          <a:bodyPr>
            <a:normAutofit/>
          </a:bodyPr>
          <a:lstStyle/>
          <a:p>
            <a:r>
              <a:rPr lang="en-US" dirty="0"/>
              <a:t>The histogram peaks at the median and decreases symmetrically on both sides in the shape of a bell. This bell-shaped histogram phenomenon is observed so frequently that it is called the </a:t>
            </a:r>
            <a:r>
              <a:rPr lang="en-US" b="1" dirty="0"/>
              <a:t>empirical rule</a:t>
            </a:r>
            <a:r>
              <a:rPr lang="en-US" dirty="0"/>
              <a:t>. If the mean and variance are known, the empirical rule allows a data analyst the ability to create accurate probability statements about the concentration of measurements around the mean. This rule doesn’t apply to all distributions, only those that are bell-shaped.</a:t>
            </a:r>
          </a:p>
        </p:txBody>
      </p:sp>
    </p:spTree>
    <p:extLst>
      <p:ext uri="{BB962C8B-B14F-4D97-AF65-F5344CB8AC3E}">
        <p14:creationId xmlns:p14="http://schemas.microsoft.com/office/powerpoint/2010/main" val="3007161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Empirical Rule </a:t>
            </a:r>
          </a:p>
        </p:txBody>
      </p:sp>
      <p:sp>
        <p:nvSpPr>
          <p:cNvPr id="4"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r>
              <a:rPr lang="en-US" dirty="0">
                <a:solidFill>
                  <a:srgbClr val="000000"/>
                </a:solidFill>
              </a:rPr>
              <a:t>If the distribution of the data is bell-shaped, then</a:t>
            </a:r>
          </a:p>
          <a:p>
            <a:pPr marL="461963" indent="-461963">
              <a:buFont typeface="Arial" pitchFamily="34" charset="0"/>
              <a:buChar char="•"/>
            </a:pPr>
            <a:r>
              <a:rPr lang="en-US" dirty="0">
                <a:solidFill>
                  <a:srgbClr val="000000"/>
                </a:solidFill>
              </a:rPr>
              <a:t>About 68% of the data should lie within 1 standard deviation of the mean.</a:t>
            </a:r>
          </a:p>
          <a:p>
            <a:pPr marL="461963" indent="-461963">
              <a:buFont typeface="Arial" pitchFamily="34" charset="0"/>
              <a:buChar char="•"/>
            </a:pPr>
            <a:r>
              <a:rPr lang="en-US" dirty="0">
                <a:solidFill>
                  <a:srgbClr val="000000"/>
                </a:solidFill>
              </a:rPr>
              <a:t>About 95% of the data should lie within 2 standard deviations of the mean.</a:t>
            </a:r>
          </a:p>
          <a:p>
            <a:pPr marL="461963" indent="-461963">
              <a:buFont typeface="Arial" pitchFamily="34" charset="0"/>
              <a:buChar char="•"/>
            </a:pPr>
            <a:r>
              <a:rPr lang="en-US" dirty="0">
                <a:solidFill>
                  <a:srgbClr val="000000"/>
                </a:solidFill>
              </a:rPr>
              <a:t>About 99.7% of the data should lie within 3 standard deviations of the mean.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Using the Standard Deviation (cont.)</a:t>
            </a:r>
          </a:p>
        </p:txBody>
      </p:sp>
      <p:sp>
        <p:nvSpPr>
          <p:cNvPr id="3" name="Content Placeholder 2"/>
          <p:cNvSpPr>
            <a:spLocks noGrp="1"/>
          </p:cNvSpPr>
          <p:nvPr>
            <p:ph idx="1"/>
          </p:nvPr>
        </p:nvSpPr>
        <p:spPr/>
        <p:txBody>
          <a:bodyPr>
            <a:normAutofit/>
          </a:bodyPr>
          <a:lstStyle/>
          <a:p>
            <a:r>
              <a:rPr lang="en-US" b="1" dirty="0"/>
              <a:t>One sigma rule</a:t>
            </a:r>
            <a:r>
              <a:rPr lang="en-US" dirty="0"/>
              <a:t>: If the distribution of the data is bell-shaped, about 68% of the data should lie within one standard deviation of the mean.</a:t>
            </a:r>
          </a:p>
          <a:p>
            <a:r>
              <a:rPr lang="en-US" dirty="0"/>
              <a:t>A deviation of more than one sigma from the mean is to be expected about once in every three observations.</a:t>
            </a:r>
          </a:p>
        </p:txBody>
      </p:sp>
      <p:pic>
        <p:nvPicPr>
          <p:cNvPr id="5" name="Picture 4">
            <a:extLst>
              <a:ext uri="{FF2B5EF4-FFF2-40B4-BE49-F238E27FC236}">
                <a16:creationId xmlns:a16="http://schemas.microsoft.com/office/drawing/2014/main" id="{DF6DE78F-5896-77F1-98D5-CB7F571B32F5}"/>
              </a:ext>
            </a:extLst>
          </p:cNvPr>
          <p:cNvPicPr>
            <a:picLocks noChangeAspect="1"/>
          </p:cNvPicPr>
          <p:nvPr/>
        </p:nvPicPr>
        <p:blipFill>
          <a:blip r:embed="rId2"/>
          <a:stretch>
            <a:fillRect/>
          </a:stretch>
        </p:blipFill>
        <p:spPr>
          <a:xfrm>
            <a:off x="3010829" y="3646926"/>
            <a:ext cx="2438740" cy="2238687"/>
          </a:xfrm>
          <a:prstGeom prst="rect">
            <a:avLst/>
          </a:prstGeom>
        </p:spPr>
      </p:pic>
    </p:spTree>
    <p:extLst>
      <p:ext uri="{BB962C8B-B14F-4D97-AF65-F5344CB8AC3E}">
        <p14:creationId xmlns:p14="http://schemas.microsoft.com/office/powerpoint/2010/main" val="3646373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Using the Standard Deviation (cont.)</a:t>
            </a:r>
          </a:p>
        </p:txBody>
      </p:sp>
      <p:sp>
        <p:nvSpPr>
          <p:cNvPr id="3" name="Content Placeholder 2"/>
          <p:cNvSpPr>
            <a:spLocks noGrp="1"/>
          </p:cNvSpPr>
          <p:nvPr>
            <p:ph idx="1"/>
          </p:nvPr>
        </p:nvSpPr>
        <p:spPr/>
        <p:txBody>
          <a:bodyPr>
            <a:normAutofit/>
          </a:bodyPr>
          <a:lstStyle/>
          <a:p>
            <a:r>
              <a:rPr lang="en-US" b="1" dirty="0"/>
              <a:t>Two sigma rule</a:t>
            </a:r>
            <a:r>
              <a:rPr lang="en-US" dirty="0"/>
              <a:t>: If the distribution of the data is bell-shaped, about 95% of the data should lie within two standard deviations of the mean.</a:t>
            </a:r>
          </a:p>
          <a:p>
            <a:r>
              <a:rPr lang="en-US" dirty="0"/>
              <a:t>A deviation of more than two sigma from the mean is to be expected about once in every twenty observations.</a:t>
            </a:r>
          </a:p>
        </p:txBody>
      </p:sp>
      <p:pic>
        <p:nvPicPr>
          <p:cNvPr id="6" name="Picture 5">
            <a:extLst>
              <a:ext uri="{FF2B5EF4-FFF2-40B4-BE49-F238E27FC236}">
                <a16:creationId xmlns:a16="http://schemas.microsoft.com/office/drawing/2014/main" id="{B3FE3432-5788-DE25-E21E-6211784AC6D1}"/>
              </a:ext>
            </a:extLst>
          </p:cNvPr>
          <p:cNvPicPr>
            <a:picLocks noChangeAspect="1"/>
          </p:cNvPicPr>
          <p:nvPr/>
        </p:nvPicPr>
        <p:blipFill>
          <a:blip r:embed="rId2"/>
          <a:stretch>
            <a:fillRect/>
          </a:stretch>
        </p:blipFill>
        <p:spPr>
          <a:xfrm>
            <a:off x="3048000" y="3655062"/>
            <a:ext cx="2400635" cy="2210108"/>
          </a:xfrm>
          <a:prstGeom prst="rect">
            <a:avLst/>
          </a:prstGeom>
        </p:spPr>
      </p:pic>
    </p:spTree>
    <p:extLst>
      <p:ext uri="{BB962C8B-B14F-4D97-AF65-F5344CB8AC3E}">
        <p14:creationId xmlns:p14="http://schemas.microsoft.com/office/powerpoint/2010/main" val="3536958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Using the Standard Deviation (cont.)</a:t>
            </a:r>
          </a:p>
        </p:txBody>
      </p:sp>
      <p:sp>
        <p:nvSpPr>
          <p:cNvPr id="3" name="Content Placeholder 2"/>
          <p:cNvSpPr>
            <a:spLocks noGrp="1"/>
          </p:cNvSpPr>
          <p:nvPr>
            <p:ph idx="1"/>
          </p:nvPr>
        </p:nvSpPr>
        <p:spPr/>
        <p:txBody>
          <a:bodyPr>
            <a:normAutofit/>
          </a:bodyPr>
          <a:lstStyle/>
          <a:p>
            <a:r>
              <a:rPr lang="en-US" b="1" dirty="0"/>
              <a:t>Three sigma rule</a:t>
            </a:r>
            <a:r>
              <a:rPr lang="en-US" dirty="0"/>
              <a:t>: If the distribution of the data is bell-shaped, about 99.7% of the observations should lie within three standard deviations of the mean.</a:t>
            </a:r>
          </a:p>
          <a:p>
            <a:r>
              <a:rPr lang="en-US" dirty="0"/>
              <a:t>A deviation of more than three sigma from the mean is to be expected about once in every 370 observations, slightly less than 0.3% of the time.</a:t>
            </a:r>
          </a:p>
        </p:txBody>
      </p:sp>
      <p:pic>
        <p:nvPicPr>
          <p:cNvPr id="8" name="Picture 7">
            <a:extLst>
              <a:ext uri="{FF2B5EF4-FFF2-40B4-BE49-F238E27FC236}">
                <a16:creationId xmlns:a16="http://schemas.microsoft.com/office/drawing/2014/main" id="{8DF9E6A4-55B6-95E9-782B-AA8C885DD8C4}"/>
              </a:ext>
            </a:extLst>
          </p:cNvPr>
          <p:cNvPicPr>
            <a:picLocks noChangeAspect="1"/>
          </p:cNvPicPr>
          <p:nvPr/>
        </p:nvPicPr>
        <p:blipFill>
          <a:blip r:embed="rId2"/>
          <a:stretch>
            <a:fillRect/>
          </a:stretch>
        </p:blipFill>
        <p:spPr>
          <a:xfrm>
            <a:off x="5791200" y="3703883"/>
            <a:ext cx="2448267" cy="2295845"/>
          </a:xfrm>
          <a:prstGeom prst="rect">
            <a:avLst/>
          </a:prstGeom>
        </p:spPr>
      </p:pic>
    </p:spTree>
    <p:extLst>
      <p:ext uri="{BB962C8B-B14F-4D97-AF65-F5344CB8AC3E}">
        <p14:creationId xmlns:p14="http://schemas.microsoft.com/office/powerpoint/2010/main" val="3325482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4.2.5: Applying the Empirical Rule to Stock Earnings </a:t>
            </a:r>
          </a:p>
        </p:txBody>
      </p:sp>
      <p:sp>
        <p:nvSpPr>
          <p:cNvPr id="3" name="Content Placeholder 2"/>
          <p:cNvSpPr>
            <a:spLocks noGrp="1"/>
          </p:cNvSpPr>
          <p:nvPr>
            <p:ph idx="1"/>
          </p:nvPr>
        </p:nvSpPr>
        <p:spPr/>
        <p:txBody>
          <a:bodyPr>
            <a:normAutofit/>
          </a:bodyPr>
          <a:lstStyle/>
          <a:p>
            <a:r>
              <a:rPr lang="en-US" dirty="0"/>
              <a:t>Suppose a group of high technology stocks has an average earnings per share during the fourth quarter of $6.26, with a standard deviation of $1.37 at the close of trading on December 31</a:t>
            </a:r>
            <a:r>
              <a:rPr lang="en-US" baseline="30000" dirty="0"/>
              <a:t>st</a:t>
            </a:r>
            <a:r>
              <a:rPr lang="en-US" dirty="0"/>
              <a:t>. If the data possesses a bell-shaped distribution, which interval is known to contains 68% of the earnings? Which interval contains 95% of the earnings?</a:t>
            </a:r>
          </a:p>
          <a:p>
            <a:r>
              <a:rPr lang="en-US" b="1" dirty="0"/>
              <a:t>Solution</a:t>
            </a:r>
          </a:p>
          <a:p>
            <a:r>
              <a:rPr lang="en-US" dirty="0"/>
              <a:t>Using the one sigma rule, we will capture 68% of the observations.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Dispersion (cont.)</a:t>
            </a:r>
          </a:p>
        </p:txBody>
      </p:sp>
      <p:sp>
        <p:nvSpPr>
          <p:cNvPr id="3" name="Content Placeholder 2"/>
          <p:cNvSpPr>
            <a:spLocks noGrp="1"/>
          </p:cNvSpPr>
          <p:nvPr>
            <p:ph idx="1"/>
          </p:nvPr>
        </p:nvSpPr>
        <p:spPr/>
        <p:txBody>
          <a:bodyPr>
            <a:normAutofit/>
          </a:bodyPr>
          <a:lstStyle/>
          <a:p>
            <a:r>
              <a:rPr lang="en-US" dirty="0"/>
              <a:t>Because the mean is the point at which the sum of the positive deviations equals the sum of the absolute values of the negative deviations, the deviations will always sum to zero. Many of the variability measures we will discuss average these deviations in some form.</a:t>
            </a:r>
          </a:p>
          <a:p>
            <a:endParaRPr lang="en-US" dirty="0"/>
          </a:p>
        </p:txBody>
      </p:sp>
    </p:spTree>
    <p:extLst>
      <p:ext uri="{BB962C8B-B14F-4D97-AF65-F5344CB8AC3E}">
        <p14:creationId xmlns:p14="http://schemas.microsoft.com/office/powerpoint/2010/main" val="3627779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4.2.5: Applying the Empirical Rule to Stock Earnings (cont.)</a:t>
            </a:r>
          </a:p>
        </p:txBody>
      </p:sp>
      <p:sp>
        <p:nvSpPr>
          <p:cNvPr id="3" name="Content Placeholder 2"/>
          <p:cNvSpPr>
            <a:spLocks noGrp="1"/>
          </p:cNvSpPr>
          <p:nvPr>
            <p:ph idx="1"/>
          </p:nvPr>
        </p:nvSpPr>
        <p:spPr/>
        <p:txBody>
          <a:bodyPr/>
          <a:lstStyle/>
          <a:p>
            <a:pPr algn="ctr"/>
            <a:r>
              <a:rPr lang="en-US" dirty="0"/>
              <a:t>$6.26 ± $1.37 </a:t>
            </a:r>
            <a:endParaRPr lang="en-US" b="1" dirty="0"/>
          </a:p>
          <a:p>
            <a:endParaRPr lang="en-US" dirty="0"/>
          </a:p>
          <a:p>
            <a:endParaRPr lang="en-US" dirty="0"/>
          </a:p>
          <a:p>
            <a:endParaRPr lang="en-US" dirty="0"/>
          </a:p>
          <a:p>
            <a:r>
              <a:rPr lang="en-US" dirty="0"/>
              <a:t>Using the one sigma rule results in an interval from $6.26 − $1.37 to $6.26 + $1.37. Doing the arithmetic produces an interval from </a:t>
            </a:r>
            <a:r>
              <a:rPr lang="en-US" dirty="0">
                <a:solidFill>
                  <a:srgbClr val="FF0000"/>
                </a:solidFill>
              </a:rPr>
              <a:t>$4.89 to $7.63</a:t>
            </a:r>
            <a:r>
              <a:rPr lang="en-US" dirty="0"/>
              <a:t>. </a:t>
            </a:r>
          </a:p>
        </p:txBody>
      </p:sp>
      <p:pic>
        <p:nvPicPr>
          <p:cNvPr id="3584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86038" y="1933575"/>
            <a:ext cx="3971925" cy="1343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4.2.5: Applying the Empirical Rule to Stock Earnings (cont.)</a:t>
            </a:r>
          </a:p>
        </p:txBody>
      </p:sp>
      <p:sp>
        <p:nvSpPr>
          <p:cNvPr id="5" name="Content Placeholder 4"/>
          <p:cNvSpPr>
            <a:spLocks noGrp="1"/>
          </p:cNvSpPr>
          <p:nvPr>
            <p:ph idx="1"/>
          </p:nvPr>
        </p:nvSpPr>
        <p:spPr/>
        <p:txBody>
          <a:bodyPr/>
          <a:lstStyle/>
          <a:p>
            <a:r>
              <a:rPr lang="en-US" dirty="0"/>
              <a:t>To capture 95% of the earnings, use the two sigma rule, $6.26 ± 2 ⋅ $1.37. Doing the arithmetic results in an interval from </a:t>
            </a:r>
            <a:r>
              <a:rPr lang="en-US" dirty="0">
                <a:solidFill>
                  <a:srgbClr val="FF0000"/>
                </a:solidFill>
              </a:rPr>
              <a:t>$3.52 to $9.00</a:t>
            </a:r>
            <a:r>
              <a:rPr lang="en-US" dirty="0"/>
              <a:t>.</a:t>
            </a:r>
          </a:p>
          <a:p>
            <a:endParaRPr lang="en-US" dirty="0"/>
          </a:p>
          <a:p>
            <a:endParaRPr lang="en-US" dirty="0"/>
          </a:p>
          <a:p>
            <a:endParaRPr lang="en-US" dirty="0"/>
          </a:p>
          <a:p>
            <a:r>
              <a:rPr lang="en-US" dirty="0"/>
              <a:t>Note that to increase the percentage of data captured from 68% to 95% requires an interval that is twice as large.</a:t>
            </a:r>
          </a:p>
        </p:txBody>
      </p:sp>
      <p:pic>
        <p:nvPicPr>
          <p:cNvPr id="368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81275" y="2809875"/>
            <a:ext cx="3981450" cy="1304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Chebyshev’s Theorem</a:t>
            </a:r>
          </a:p>
        </p:txBody>
      </p:sp>
      <p:sp>
        <p:nvSpPr>
          <p:cNvPr id="3" name="Content Placeholder 2"/>
          <p:cNvSpPr>
            <a:spLocks noGrp="1"/>
          </p:cNvSpPr>
          <p:nvPr>
            <p:ph idx="1"/>
          </p:nvPr>
        </p:nvSpPr>
        <p:spPr/>
        <p:txBody>
          <a:bodyPr>
            <a:normAutofit/>
          </a:bodyPr>
          <a:lstStyle/>
          <a:p>
            <a:r>
              <a:rPr lang="en-US" dirty="0"/>
              <a:t>It is important to remember that </a:t>
            </a:r>
            <a:r>
              <a:rPr lang="en-US" i="1" dirty="0"/>
              <a:t>the empirical rule applies only to bell-shaped distributions</a:t>
            </a:r>
            <a:r>
              <a:rPr lang="en-US" dirty="0"/>
              <a:t>. For </a:t>
            </a:r>
            <a:r>
              <a:rPr lang="en-US" i="1" dirty="0"/>
              <a:t>any</a:t>
            </a:r>
            <a:r>
              <a:rPr lang="en-US" dirty="0"/>
              <a:t> distribution, regardless of shape, Chebyshev’s Theorem may be used, although its results are much more approximate.</a:t>
            </a:r>
          </a:p>
        </p:txBody>
      </p:sp>
    </p:spTree>
    <p:extLst>
      <p:ext uri="{BB962C8B-B14F-4D97-AF65-F5344CB8AC3E}">
        <p14:creationId xmlns:p14="http://schemas.microsoft.com/office/powerpoint/2010/main" val="3040530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Chebyshev’s Theorem</a:t>
            </a:r>
          </a:p>
        </p:txBody>
      </p:sp>
      <p:sp>
        <p:nvSpPr>
          <p:cNvPr id="4" name="Content Placeholder 2"/>
          <p:cNvSpPr>
            <a:spLocks noGrp="1"/>
          </p:cNvSpPr>
          <p:nvPr>
            <p:ph idx="1"/>
          </p:nvPr>
        </p:nvSpPr>
        <p:spPr>
          <a:xfrm>
            <a:off x="457200" y="1280160"/>
            <a:ext cx="8229600" cy="3754874"/>
          </a:xfrm>
          <a:solidFill>
            <a:srgbClr val="FFFFCC"/>
          </a:solidFill>
          <a:ln w="28575">
            <a:solidFill>
              <a:srgbClr val="000000"/>
            </a:solidFill>
          </a:ln>
        </p:spPr>
        <p:txBody>
          <a:bodyPr>
            <a:spAutoFit/>
          </a:bodyPr>
          <a:lstStyle/>
          <a:p>
            <a:r>
              <a:rPr lang="en-US" dirty="0">
                <a:solidFill>
                  <a:srgbClr val="000000"/>
                </a:solidFill>
              </a:rPr>
              <a:t>The proportion of any data set lying within </a:t>
            </a:r>
            <a:r>
              <a:rPr lang="en-US" i="1" dirty="0">
                <a:solidFill>
                  <a:srgbClr val="000000"/>
                </a:solidFill>
              </a:rPr>
              <a:t>k</a:t>
            </a:r>
            <a:r>
              <a:rPr lang="en-US" dirty="0">
                <a:solidFill>
                  <a:srgbClr val="000000"/>
                </a:solidFill>
              </a:rPr>
              <a:t> standard deviations of the mean is at least </a:t>
            </a:r>
          </a:p>
          <a:p>
            <a:endParaRPr lang="en-US" dirty="0">
              <a:solidFill>
                <a:srgbClr val="000000"/>
              </a:solidFill>
            </a:endParaRPr>
          </a:p>
          <a:p>
            <a:endParaRPr lang="en-US" dirty="0">
              <a:solidFill>
                <a:srgbClr val="000000"/>
              </a:solidFill>
            </a:endParaRPr>
          </a:p>
          <a:p>
            <a:r>
              <a:rPr lang="en-US" dirty="0">
                <a:solidFill>
                  <a:srgbClr val="000000"/>
                </a:solidFill>
              </a:rPr>
              <a:t>If </a:t>
            </a:r>
            <a:r>
              <a:rPr lang="en-US" i="1" dirty="0">
                <a:solidFill>
                  <a:srgbClr val="000000"/>
                </a:solidFill>
              </a:rPr>
              <a:t>k</a:t>
            </a:r>
            <a:r>
              <a:rPr lang="en-US" dirty="0">
                <a:solidFill>
                  <a:srgbClr val="000000"/>
                </a:solidFill>
              </a:rPr>
              <a:t> = 2 at least 		(or 75 %) of the data values lie </a:t>
            </a:r>
          </a:p>
          <a:p>
            <a:pPr>
              <a:lnSpc>
                <a:spcPct val="150000"/>
              </a:lnSpc>
            </a:pPr>
            <a:r>
              <a:rPr lang="en-US" dirty="0">
                <a:solidFill>
                  <a:srgbClr val="000000"/>
                </a:solidFill>
              </a:rPr>
              <a:t>within 2 standard deviations of the mean, for any data </a:t>
            </a:r>
          </a:p>
          <a:p>
            <a:r>
              <a:rPr lang="en-US" dirty="0">
                <a:solidFill>
                  <a:srgbClr val="000000"/>
                </a:solidFill>
              </a:rPr>
              <a:t>set. </a:t>
            </a:r>
          </a:p>
        </p:txBody>
      </p:sp>
      <p:graphicFrame>
        <p:nvGraphicFramePr>
          <p:cNvPr id="37890" name="Object 2"/>
          <p:cNvGraphicFramePr>
            <a:graphicFrameLocks noChangeAspect="1"/>
          </p:cNvGraphicFramePr>
          <p:nvPr>
            <p:extLst>
              <p:ext uri="{D42A27DB-BD31-4B8C-83A1-F6EECF244321}">
                <p14:modId xmlns:p14="http://schemas.microsoft.com/office/powerpoint/2010/main" val="198747649"/>
              </p:ext>
            </p:extLst>
          </p:nvPr>
        </p:nvGraphicFramePr>
        <p:xfrm>
          <a:off x="3041650" y="2194878"/>
          <a:ext cx="2273300" cy="838200"/>
        </p:xfrm>
        <a:graphic>
          <a:graphicData uri="http://schemas.openxmlformats.org/presentationml/2006/ole">
            <mc:AlternateContent xmlns:mc="http://schemas.openxmlformats.org/markup-compatibility/2006">
              <mc:Choice xmlns:v="urn:schemas-microsoft-com:vml" Requires="v">
                <p:oleObj name="Equation" r:id="rId2" imgW="2273040" imgH="838080" progId="Equation.DSMT4">
                  <p:embed/>
                </p:oleObj>
              </mc:Choice>
              <mc:Fallback>
                <p:oleObj name="Equation" r:id="rId2" imgW="22730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2194878"/>
                        <a:ext cx="227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extLst>
              <p:ext uri="{D42A27DB-BD31-4B8C-83A1-F6EECF244321}">
                <p14:modId xmlns:p14="http://schemas.microsoft.com/office/powerpoint/2010/main" val="592355471"/>
              </p:ext>
            </p:extLst>
          </p:nvPr>
        </p:nvGraphicFramePr>
        <p:xfrm>
          <a:off x="2732048" y="3079698"/>
          <a:ext cx="1435100" cy="838200"/>
        </p:xfrm>
        <a:graphic>
          <a:graphicData uri="http://schemas.openxmlformats.org/presentationml/2006/ole">
            <mc:AlternateContent xmlns:mc="http://schemas.openxmlformats.org/markup-compatibility/2006">
              <mc:Choice xmlns:v="urn:schemas-microsoft-com:vml" Requires="v">
                <p:oleObj name="Equation" r:id="rId4" imgW="1434960" imgH="838080" progId="Equation.DSMT4">
                  <p:embed/>
                </p:oleObj>
              </mc:Choice>
              <mc:Fallback>
                <p:oleObj name="Equation" r:id="rId4" imgW="14349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048" y="3079698"/>
                        <a:ext cx="143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Chebyshev’s Theorem (cont.)</a:t>
            </a:r>
          </a:p>
        </p:txBody>
      </p:sp>
      <p:sp>
        <p:nvSpPr>
          <p:cNvPr id="4" name="Content Placeholder 2"/>
          <p:cNvSpPr>
            <a:spLocks noGrp="1"/>
          </p:cNvSpPr>
          <p:nvPr>
            <p:ph idx="1"/>
          </p:nvPr>
        </p:nvSpPr>
        <p:spPr>
          <a:xfrm>
            <a:off x="457200" y="1280160"/>
            <a:ext cx="8229600" cy="1964512"/>
          </a:xfrm>
          <a:solidFill>
            <a:srgbClr val="FFFFCC"/>
          </a:solidFill>
          <a:ln w="28575">
            <a:solidFill>
              <a:srgbClr val="000000"/>
            </a:solidFill>
          </a:ln>
        </p:spPr>
        <p:txBody>
          <a:bodyPr>
            <a:spAutoFit/>
          </a:bodyPr>
          <a:lstStyle/>
          <a:p>
            <a:pPr>
              <a:lnSpc>
                <a:spcPct val="150000"/>
              </a:lnSpc>
            </a:pPr>
            <a:r>
              <a:rPr lang="en-US" dirty="0">
                <a:solidFill>
                  <a:srgbClr val="000000"/>
                </a:solidFill>
              </a:rPr>
              <a:t>If </a:t>
            </a:r>
            <a:r>
              <a:rPr lang="en-US" i="1" dirty="0">
                <a:solidFill>
                  <a:srgbClr val="000000"/>
                </a:solidFill>
              </a:rPr>
              <a:t>k</a:t>
            </a:r>
            <a:r>
              <a:rPr lang="en-US" dirty="0">
                <a:solidFill>
                  <a:srgbClr val="000000"/>
                </a:solidFill>
              </a:rPr>
              <a:t> = 3 at least 		(or 88.9 %) of the data values lie within 3 standard deviations of the mean, for any data set. </a:t>
            </a:r>
          </a:p>
        </p:txBody>
      </p:sp>
      <p:graphicFrame>
        <p:nvGraphicFramePr>
          <p:cNvPr id="38914" name="Object 2"/>
          <p:cNvGraphicFramePr>
            <a:graphicFrameLocks noChangeAspect="1"/>
          </p:cNvGraphicFramePr>
          <p:nvPr>
            <p:extLst>
              <p:ext uri="{D42A27DB-BD31-4B8C-83A1-F6EECF244321}">
                <p14:modId xmlns:p14="http://schemas.microsoft.com/office/powerpoint/2010/main" val="2990681633"/>
              </p:ext>
            </p:extLst>
          </p:nvPr>
        </p:nvGraphicFramePr>
        <p:xfrm>
          <a:off x="2719311" y="1248834"/>
          <a:ext cx="1422400" cy="838200"/>
        </p:xfrm>
        <a:graphic>
          <a:graphicData uri="http://schemas.openxmlformats.org/presentationml/2006/ole">
            <mc:AlternateContent xmlns:mc="http://schemas.openxmlformats.org/markup-compatibility/2006">
              <mc:Choice xmlns:v="urn:schemas-microsoft-com:vml" Requires="v">
                <p:oleObj name="Equation" r:id="rId2" imgW="1422360" imgH="838080" progId="Equation.DSMT4">
                  <p:embed/>
                </p:oleObj>
              </mc:Choice>
              <mc:Fallback>
                <p:oleObj name="Equation" r:id="rId2" imgW="14223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11" y="1248834"/>
                        <a:ext cx="142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Chebyshev’s Theorem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Note that </a:t>
                </a:r>
                <a14:m>
                  <m:oMath xmlns:m="http://schemas.openxmlformats.org/officeDocument/2006/math">
                    <m:r>
                      <a:rPr lang="en-US" i="1" dirty="0" smtClean="0">
                        <a:latin typeface="Cambria Math" panose="02040503050406030204" pitchFamily="18" charset="0"/>
                      </a:rPr>
                      <m:t>𝑘</m:t>
                    </m:r>
                  </m:oMath>
                </a14:m>
                <a:r>
                  <a:rPr lang="en-US" dirty="0"/>
                  <a:t> does not have to be an integer value. If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=1.5,</m:t>
                    </m:r>
                  </m:oMath>
                </a14:m>
                <a:r>
                  <a:rPr lang="en-US" dirty="0"/>
                  <a:t> at least </a:t>
                </a:r>
                <a14:m>
                  <m:oMath xmlns:m="http://schemas.openxmlformats.org/officeDocument/2006/math">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1.5</m:t>
                        </m:r>
                        <m:r>
                          <a:rPr lang="en-US" b="0" i="1" baseline="30000"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9</m:t>
                        </m:r>
                      </m:den>
                    </m:f>
                  </m:oMath>
                </a14:m>
                <a:r>
                  <a:rPr lang="en-US" dirty="0"/>
                  <a:t> (or approximately 55.6%) of the data values will lie within 1.5 standard deviations of the mean for any data set.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IN">
                    <a:noFill/>
                  </a:rPr>
                  <a:t> </a:t>
                </a:r>
              </a:p>
            </p:txBody>
          </p:sp>
        </mc:Fallback>
      </mc:AlternateContent>
    </p:spTree>
    <p:extLst>
      <p:ext uri="{BB962C8B-B14F-4D97-AF65-F5344CB8AC3E}">
        <p14:creationId xmlns:p14="http://schemas.microsoft.com/office/powerpoint/2010/main" val="4222488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4.2.6: Applying Chebyshev’s Theorem to Life</a:t>
            </a:r>
            <a:br>
              <a:rPr lang="en-US" dirty="0"/>
            </a:br>
            <a:r>
              <a:rPr lang="en-US" dirty="0"/>
              <a:t>Expectancy of OECD Countries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Part of the Organization for Economic Cooperation and Development (OECD) Better Life Index is a measure of life expectancy of the countries in the OECD. The distribution of the data for 38 countries is shown in the histogram below. The mean life expectancy is 80.98, while the standard deviation is 2.57. What can we conclude from Chebyshev’s Theorem using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=2</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259"/>
                </a:stretch>
              </a:blipFill>
            </p:spPr>
            <p:txBody>
              <a:bodyPr/>
              <a:lstStyle/>
              <a:p>
                <a:r>
                  <a:rPr lang="en-IN">
                    <a:noFill/>
                  </a:rPr>
                  <a:t> </a:t>
                </a:r>
              </a:p>
            </p:txBody>
          </p:sp>
        </mc:Fallback>
      </mc:AlternateContent>
    </p:spTree>
    <p:extLst>
      <p:ext uri="{BB962C8B-B14F-4D97-AF65-F5344CB8AC3E}">
        <p14:creationId xmlns:p14="http://schemas.microsoft.com/office/powerpoint/2010/main" val="2722895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4.2.6: Applying Chebyshev’s Theorem to Life</a:t>
            </a:r>
            <a:br>
              <a:rPr lang="en-US" dirty="0"/>
            </a:br>
            <a:r>
              <a:rPr lang="en-US" dirty="0"/>
              <a:t>Expectancy of OECD Countries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3DCD987D-1BC6-1770-49B4-3F7ABE5EE414}"/>
              </a:ext>
            </a:extLst>
          </p:cNvPr>
          <p:cNvPicPr>
            <a:picLocks noChangeAspect="1"/>
          </p:cNvPicPr>
          <p:nvPr/>
        </p:nvPicPr>
        <p:blipFill>
          <a:blip r:embed="rId2"/>
          <a:stretch>
            <a:fillRect/>
          </a:stretch>
        </p:blipFill>
        <p:spPr>
          <a:xfrm>
            <a:off x="1309232" y="1580892"/>
            <a:ext cx="6525536" cy="3696216"/>
          </a:xfrm>
          <a:prstGeom prst="rect">
            <a:avLst/>
          </a:prstGeom>
        </p:spPr>
      </p:pic>
    </p:spTree>
    <p:extLst>
      <p:ext uri="{BB962C8B-B14F-4D97-AF65-F5344CB8AC3E}">
        <p14:creationId xmlns:p14="http://schemas.microsoft.com/office/powerpoint/2010/main" val="381744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4.2.6: Applying Chebyshev’s Theorem to Life</a:t>
            </a:r>
            <a:br>
              <a:rPr lang="en-US" dirty="0"/>
            </a:br>
            <a:r>
              <a:rPr lang="en-US" dirty="0"/>
              <a:t>Expectancy of OECD Countries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Solution</a:t>
                </a:r>
              </a:p>
              <a:p>
                <a:r>
                  <a:rPr lang="en-US" dirty="0"/>
                  <a:t>Because we are interested in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=2</m:t>
                    </m:r>
                  </m:oMath>
                </a14:m>
                <a:r>
                  <a:rPr lang="en-US" dirty="0"/>
                  <a:t>, we will look at the values two standard deviations above and below the mean.</a:t>
                </a:r>
              </a:p>
              <a:p>
                <a:pPr algn="ctr"/>
                <a:r>
                  <a:rPr lang="en-US" dirty="0"/>
                  <a:t>Two standard deviations above the mean is</a:t>
                </a:r>
              </a:p>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=80.98+2</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2.57</m:t>
                          </m:r>
                        </m:e>
                      </m:d>
                      <m:r>
                        <a:rPr lang="en-US" b="0" i="1" smtClean="0">
                          <a:latin typeface="Cambria Math" panose="02040503050406030204" pitchFamily="18" charset="0"/>
                          <a:ea typeface="Cambria Math" panose="02040503050406030204" pitchFamily="18" charset="0"/>
                        </a:rPr>
                        <m:t>=86.12,</m:t>
                      </m:r>
                    </m:oMath>
                  </m:oMathPara>
                </a14:m>
                <a:endParaRPr lang="en-US" dirty="0"/>
              </a:p>
              <a:p>
                <a:pPr algn="ctr"/>
                <a:r>
                  <a:rPr lang="en-US" dirty="0"/>
                  <a:t>and two standard deviations below the mean is</a:t>
                </a:r>
              </a:p>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=80.98−2</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2.57</m:t>
                          </m:r>
                        </m:e>
                      </m:d>
                      <m:r>
                        <a:rPr lang="en-US" b="0" i="1" smtClean="0">
                          <a:latin typeface="Cambria Math" panose="02040503050406030204" pitchFamily="18" charset="0"/>
                          <a:ea typeface="Cambria Math" panose="02040503050406030204" pitchFamily="18" charset="0"/>
                        </a:rPr>
                        <m:t>=75.84.</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593"/>
                </a:stretch>
              </a:blipFill>
            </p:spPr>
            <p:txBody>
              <a:bodyPr/>
              <a:lstStyle/>
              <a:p>
                <a:r>
                  <a:rPr lang="en-IN">
                    <a:noFill/>
                  </a:rPr>
                  <a:t> </a:t>
                </a:r>
              </a:p>
            </p:txBody>
          </p:sp>
        </mc:Fallback>
      </mc:AlternateContent>
    </p:spTree>
    <p:extLst>
      <p:ext uri="{BB962C8B-B14F-4D97-AF65-F5344CB8AC3E}">
        <p14:creationId xmlns:p14="http://schemas.microsoft.com/office/powerpoint/2010/main" val="48571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4.2.6: Applying Chebyshev’s Theorem to Life</a:t>
            </a:r>
            <a:br>
              <a:rPr lang="en-US" dirty="0"/>
            </a:br>
            <a:r>
              <a:rPr lang="en-US" dirty="0"/>
              <a:t>Expectancy of OECD Countries (cont.)</a:t>
            </a:r>
          </a:p>
        </p:txBody>
      </p:sp>
      <p:sp>
        <p:nvSpPr>
          <p:cNvPr id="3" name="Content Placeholder 2"/>
          <p:cNvSpPr>
            <a:spLocks noGrp="1"/>
          </p:cNvSpPr>
          <p:nvPr>
            <p:ph idx="1"/>
          </p:nvPr>
        </p:nvSpPr>
        <p:spPr/>
        <p:txBody>
          <a:bodyPr>
            <a:normAutofit/>
          </a:bodyPr>
          <a:lstStyle/>
          <a:p>
            <a:r>
              <a:rPr lang="en-US" dirty="0"/>
              <a:t>Therefore, by Chebyshev’s Theorem, we can say that at least 75% of OECD countries have a life expectancy that is between 75.84 and 86.12 years old.</a:t>
            </a:r>
          </a:p>
          <a:p>
            <a:endParaRPr lang="en-US" dirty="0"/>
          </a:p>
        </p:txBody>
      </p:sp>
    </p:spTree>
    <p:extLst>
      <p:ext uri="{BB962C8B-B14F-4D97-AF65-F5344CB8AC3E}">
        <p14:creationId xmlns:p14="http://schemas.microsoft.com/office/powerpoint/2010/main" val="327759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Range</a:t>
            </a:r>
          </a:p>
        </p:txBody>
      </p:sp>
      <p:sp>
        <p:nvSpPr>
          <p:cNvPr id="3" name="Content Placeholder 2"/>
          <p:cNvSpPr>
            <a:spLocks noGrp="1"/>
          </p:cNvSpPr>
          <p:nvPr>
            <p:ph idx="1"/>
          </p:nvPr>
        </p:nvSpPr>
        <p:spPr/>
        <p:txBody>
          <a:bodyPr>
            <a:normAutofit/>
          </a:bodyPr>
          <a:lstStyle/>
          <a:p>
            <a:r>
              <a:rPr lang="en-US" dirty="0"/>
              <a:t>The range is a primitive measure of spread that does not use the deviation concept. It is highly sensitive to outliers and consequently, not a resistant measure.</a:t>
            </a:r>
          </a:p>
          <a:p>
            <a:endParaRPr lang="en-US" dirty="0"/>
          </a:p>
        </p:txBody>
      </p:sp>
    </p:spTree>
    <p:extLst>
      <p:ext uri="{BB962C8B-B14F-4D97-AF65-F5344CB8AC3E}">
        <p14:creationId xmlns:p14="http://schemas.microsoft.com/office/powerpoint/2010/main" val="1418158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Coefficient of Variation</a:t>
            </a:r>
          </a:p>
        </p:txBody>
      </p:sp>
      <p:sp>
        <p:nvSpPr>
          <p:cNvPr id="3" name="Content Placeholder 2"/>
          <p:cNvSpPr>
            <a:spLocks noGrp="1"/>
          </p:cNvSpPr>
          <p:nvPr>
            <p:ph idx="1"/>
          </p:nvPr>
        </p:nvSpPr>
        <p:spPr/>
        <p:txBody>
          <a:bodyPr>
            <a:normAutofit/>
          </a:bodyPr>
          <a:lstStyle/>
          <a:p>
            <a:r>
              <a:rPr lang="en-US" dirty="0"/>
              <a:t>Sometimes a data analyst wants to compare the variation of two or more data sets. The </a:t>
            </a:r>
            <a:r>
              <a:rPr lang="en-US" b="1" dirty="0"/>
              <a:t>coefficient of variation</a:t>
            </a:r>
            <a:r>
              <a:rPr lang="en-US" dirty="0"/>
              <a:t> is a unit-free statistical measure that enables the comparison of the variation in two or more data sets.</a:t>
            </a:r>
          </a:p>
        </p:txBody>
      </p:sp>
    </p:spTree>
    <p:extLst>
      <p:ext uri="{BB962C8B-B14F-4D97-AF65-F5344CB8AC3E}">
        <p14:creationId xmlns:p14="http://schemas.microsoft.com/office/powerpoint/2010/main" val="86667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Coefficient of Variation</a:t>
            </a:r>
          </a:p>
        </p:txBody>
      </p:sp>
      <p:sp>
        <p:nvSpPr>
          <p:cNvPr id="4"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pPr marL="3175" indent="-3175"/>
            <a:r>
              <a:rPr lang="en-US" dirty="0">
                <a:solidFill>
                  <a:srgbClr val="000000"/>
                </a:solidFill>
              </a:rPr>
              <a:t>For population data, the measure is defined as </a:t>
            </a:r>
          </a:p>
          <a:p>
            <a:pPr marL="3175" indent="-3175"/>
            <a:endParaRPr lang="en-US" dirty="0">
              <a:solidFill>
                <a:srgbClr val="000000"/>
              </a:solidFill>
            </a:endParaRPr>
          </a:p>
          <a:p>
            <a:pPr marL="3175" indent="-3175"/>
            <a:r>
              <a:rPr lang="en-US" dirty="0">
                <a:solidFill>
                  <a:srgbClr val="000000"/>
                </a:solidFill>
              </a:rPr>
              <a:t>                                and for sample data, </a:t>
            </a:r>
          </a:p>
          <a:p>
            <a:pPr marL="3175" indent="-3175"/>
            <a:endParaRPr lang="en-US" dirty="0">
              <a:solidFill>
                <a:srgbClr val="000000"/>
              </a:solidFill>
            </a:endParaRPr>
          </a:p>
        </p:txBody>
      </p:sp>
      <p:graphicFrame>
        <p:nvGraphicFramePr>
          <p:cNvPr id="41986" name="Object 2"/>
          <p:cNvGraphicFramePr>
            <a:graphicFrameLocks noChangeAspect="1"/>
          </p:cNvGraphicFramePr>
          <p:nvPr>
            <p:extLst>
              <p:ext uri="{D42A27DB-BD31-4B8C-83A1-F6EECF244321}">
                <p14:modId xmlns:p14="http://schemas.microsoft.com/office/powerpoint/2010/main" val="3801849651"/>
              </p:ext>
            </p:extLst>
          </p:nvPr>
        </p:nvGraphicFramePr>
        <p:xfrm>
          <a:off x="533400" y="2082800"/>
          <a:ext cx="2476500" cy="977900"/>
        </p:xfrm>
        <a:graphic>
          <a:graphicData uri="http://schemas.openxmlformats.org/presentationml/2006/ole">
            <mc:AlternateContent xmlns:mc="http://schemas.openxmlformats.org/markup-compatibility/2006">
              <mc:Choice xmlns:v="urn:schemas-microsoft-com:vml" Requires="v">
                <p:oleObj name="Equation" r:id="rId2" imgW="2476440" imgH="977760" progId="Equation.DSMT4">
                  <p:embed/>
                </p:oleObj>
              </mc:Choice>
              <mc:Fallback>
                <p:oleObj name="Equation" r:id="rId2" imgW="2476440" imgH="977760" progId="Equation.DSMT4">
                  <p:embed/>
                  <p:pic>
                    <p:nvPicPr>
                      <p:cNvPr id="0" name="Picture 2"/>
                      <p:cNvPicPr>
                        <a:picLocks noChangeAspect="1" noChangeArrowheads="1"/>
                      </p:cNvPicPr>
                      <p:nvPr/>
                    </p:nvPicPr>
                    <p:blipFill>
                      <a:blip r:embed="rId3"/>
                      <a:srcRect/>
                      <a:stretch>
                        <a:fillRect/>
                      </a:stretch>
                    </p:blipFill>
                    <p:spPr bwMode="auto">
                      <a:xfrm>
                        <a:off x="533400" y="2082800"/>
                        <a:ext cx="24765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2328891215"/>
              </p:ext>
            </p:extLst>
          </p:nvPr>
        </p:nvGraphicFramePr>
        <p:xfrm>
          <a:off x="6159500" y="2133600"/>
          <a:ext cx="2451100" cy="927100"/>
        </p:xfrm>
        <a:graphic>
          <a:graphicData uri="http://schemas.openxmlformats.org/presentationml/2006/ole">
            <mc:AlternateContent xmlns:mc="http://schemas.openxmlformats.org/markup-compatibility/2006">
              <mc:Choice xmlns:v="urn:schemas-microsoft-com:vml" Requires="v">
                <p:oleObj name="Equation" r:id="rId4" imgW="2450880" imgH="927000" progId="Equation.DSMT4">
                  <p:embed/>
                </p:oleObj>
              </mc:Choice>
              <mc:Fallback>
                <p:oleObj name="Equation" r:id="rId4" imgW="2450880" imgH="927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2133600"/>
                        <a:ext cx="2451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Coefficient of Variation</a:t>
            </a:r>
          </a:p>
        </p:txBody>
      </p:sp>
      <p:sp>
        <p:nvSpPr>
          <p:cNvPr id="3" name="Content Placeholder 2"/>
          <p:cNvSpPr>
            <a:spLocks noGrp="1"/>
          </p:cNvSpPr>
          <p:nvPr>
            <p:ph idx="1"/>
          </p:nvPr>
        </p:nvSpPr>
        <p:spPr/>
        <p:txBody>
          <a:bodyPr>
            <a:normAutofit lnSpcReduction="10000"/>
          </a:bodyPr>
          <a:lstStyle/>
          <a:p>
            <a:r>
              <a:rPr lang="en-US" dirty="0"/>
              <a:t>When comparing the variation of data sets, many times the units of measure will be different. The coefficient of variation standardizes the variation measure by dividing it by the mean. The division has one interesting side effect: the unit of measure is removed from the statistic.</a:t>
            </a:r>
          </a:p>
          <a:p>
            <a:r>
              <a:rPr lang="en-US" dirty="0"/>
              <a:t>One of the primary focuses of quality control in manufacturing is the reduction in variation of the output of the production process. A bolt manufacturer wants to compare the variability of two bolt manufacturing processes.</a:t>
            </a:r>
          </a:p>
        </p:txBody>
      </p:sp>
    </p:spTree>
    <p:extLst>
      <p:ext uri="{BB962C8B-B14F-4D97-AF65-F5344CB8AC3E}">
        <p14:creationId xmlns:p14="http://schemas.microsoft.com/office/powerpoint/2010/main" val="3365562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Coefficient of Variation (cont.)</a:t>
            </a:r>
          </a:p>
        </p:txBody>
      </p:sp>
      <p:sp>
        <p:nvSpPr>
          <p:cNvPr id="3" name="Content Placeholder 2"/>
          <p:cNvSpPr>
            <a:spLocks noGrp="1"/>
          </p:cNvSpPr>
          <p:nvPr>
            <p:ph idx="1"/>
          </p:nvPr>
        </p:nvSpPr>
        <p:spPr/>
        <p:txBody>
          <a:bodyPr>
            <a:normAutofit/>
          </a:bodyPr>
          <a:lstStyle/>
          <a:p>
            <a:r>
              <a:rPr lang="en-US" dirty="0"/>
              <a:t>One process creates bolts with a mean length of 2.5 cm and a standard deviation of 0.2 cm. Is this process more variable than one that produces a bolt that has a mean length of 1 inch and a standard deviation of 0.052 inches?</a:t>
            </a:r>
          </a:p>
          <a:p>
            <a:r>
              <a:rPr lang="en-US" dirty="0"/>
              <a:t>Using the coefficient of variation as our measure of variability allows us to compare the two processes although the measurements are in different units.</a:t>
            </a:r>
          </a:p>
        </p:txBody>
      </p:sp>
    </p:spTree>
    <p:extLst>
      <p:ext uri="{BB962C8B-B14F-4D97-AF65-F5344CB8AC3E}">
        <p14:creationId xmlns:p14="http://schemas.microsoft.com/office/powerpoint/2010/main" val="4052326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Coefficient of Variation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𝐶𝑉</m:t>
                          </m:r>
                        </m:e>
                        <m:sub>
                          <m:r>
                            <a:rPr lang="en-US" b="0" i="1" smtClean="0">
                              <a:latin typeface="Cambria Math" panose="02040503050406030204" pitchFamily="18" charset="0"/>
                            </a:rPr>
                            <m:t>𝐵𝑜𝑙𝑡</m:t>
                          </m:r>
                          <m:r>
                            <a:rPr lang="en-US" b="0" i="1" smtClean="0">
                              <a:latin typeface="Cambria Math" panose="02040503050406030204" pitchFamily="18" charset="0"/>
                            </a:rPr>
                            <m:t> 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0.2</m:t>
                          </m:r>
                        </m:num>
                        <m:den>
                          <m:r>
                            <a:rPr lang="en-US" b="0" i="1" smtClean="0">
                              <a:latin typeface="Cambria Math" panose="02040503050406030204" pitchFamily="18" charset="0"/>
                            </a:rPr>
                            <m:t>2.5</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100=8.0%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𝐶𝑉</m:t>
                          </m:r>
                        </m:e>
                        <m:sub>
                          <m:r>
                            <a:rPr lang="en-US" b="0" i="1" smtClean="0">
                              <a:latin typeface="Cambria Math" panose="02040503050406030204" pitchFamily="18" charset="0"/>
                            </a:rPr>
                            <m:t>𝐵𝑜𝑙𝑡</m:t>
                          </m:r>
                          <m:r>
                            <a:rPr lang="en-US" b="0" i="1" smtClean="0">
                              <a:latin typeface="Cambria Math" panose="02040503050406030204" pitchFamily="18" charset="0"/>
                            </a:rPr>
                            <m:t> 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0.052</m:t>
                          </m:r>
                        </m:num>
                        <m:den>
                          <m:r>
                            <a:rPr lang="en-US" b="0" i="1" smtClean="0">
                              <a:latin typeface="Cambria Math" panose="02040503050406030204" pitchFamily="18" charset="0"/>
                            </a:rPr>
                            <m:t>1</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100=5.2%</m:t>
                      </m:r>
                    </m:oMath>
                  </m:oMathPara>
                </a14:m>
                <a:endParaRPr lang="en-US" dirty="0"/>
              </a:p>
              <a:p>
                <a:r>
                  <a:rPr lang="en-US" dirty="0"/>
                  <a:t>The coefficient of variation for Bolt 1 is 8.0%. This means that the variation is 8% of the mean value. The coefficient of variation for Bolt 2 is 5.2% of the mean. Relative to the size of the mean, the process used to make Bolt 2 is less variable than that for Bolt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b="-800"/>
                </a:stretch>
              </a:blipFill>
            </p:spPr>
            <p:txBody>
              <a:bodyPr/>
              <a:lstStyle/>
              <a:p>
                <a:r>
                  <a:rPr lang="en-US">
                    <a:noFill/>
                  </a:rPr>
                  <a:t> </a:t>
                </a:r>
              </a:p>
            </p:txBody>
          </p:sp>
        </mc:Fallback>
      </mc:AlternateContent>
    </p:spTree>
    <p:extLst>
      <p:ext uri="{BB962C8B-B14F-4D97-AF65-F5344CB8AC3E}">
        <p14:creationId xmlns:p14="http://schemas.microsoft.com/office/powerpoint/2010/main" val="277710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Range</a:t>
            </a:r>
          </a:p>
        </p:txBody>
      </p:sp>
      <p:sp>
        <p:nvSpPr>
          <p:cNvPr id="4"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range</a:t>
            </a:r>
            <a:r>
              <a:rPr lang="en-US" dirty="0">
                <a:solidFill>
                  <a:srgbClr val="000000"/>
                </a:solidFill>
              </a:rPr>
              <a:t> is the difference between the largest and smallest data values.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4.2.1: Determining the Range of Sodium Content of Breakfast Cereals</a:t>
            </a:r>
          </a:p>
        </p:txBody>
      </p:sp>
      <p:sp>
        <p:nvSpPr>
          <p:cNvPr id="3" name="Content Placeholder 2"/>
          <p:cNvSpPr>
            <a:spLocks noGrp="1"/>
          </p:cNvSpPr>
          <p:nvPr>
            <p:ph idx="1"/>
          </p:nvPr>
        </p:nvSpPr>
        <p:spPr/>
        <p:txBody>
          <a:bodyPr/>
          <a:lstStyle/>
          <a:p>
            <a:r>
              <a:rPr lang="en-US" dirty="0"/>
              <a:t>Determine the range of the data on the sodium content of ten popular breakfast cereals from Example 4.1.6. </a:t>
            </a:r>
          </a:p>
          <a:p>
            <a:endParaRPr lang="en-US" dirty="0"/>
          </a:p>
        </p:txBody>
      </p:sp>
      <p:graphicFrame>
        <p:nvGraphicFramePr>
          <p:cNvPr id="4" name="Table 3">
            <a:extLst>
              <a:ext uri="{FF2B5EF4-FFF2-40B4-BE49-F238E27FC236}">
                <a16:creationId xmlns:a16="http://schemas.microsoft.com/office/drawing/2014/main" id="{F8C72516-5FEF-DE72-9169-E73FF1EEC71C}"/>
              </a:ext>
            </a:extLst>
          </p:cNvPr>
          <p:cNvGraphicFramePr>
            <a:graphicFrameLocks noGrp="1"/>
          </p:cNvGraphicFramePr>
          <p:nvPr>
            <p:extLst>
              <p:ext uri="{D42A27DB-BD31-4B8C-83A1-F6EECF244321}">
                <p14:modId xmlns:p14="http://schemas.microsoft.com/office/powerpoint/2010/main" val="263700737"/>
              </p:ext>
            </p:extLst>
          </p:nvPr>
        </p:nvGraphicFramePr>
        <p:xfrm>
          <a:off x="1447800" y="2416841"/>
          <a:ext cx="6096000" cy="3337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88047795"/>
                    </a:ext>
                  </a:extLst>
                </a:gridCol>
                <a:gridCol w="3048000">
                  <a:extLst>
                    <a:ext uri="{9D8B030D-6E8A-4147-A177-3AD203B41FA5}">
                      <a16:colId xmlns:a16="http://schemas.microsoft.com/office/drawing/2014/main" val="3759795929"/>
                    </a:ext>
                  </a:extLst>
                </a:gridCol>
              </a:tblGrid>
              <a:tr h="370840">
                <a:tc gridSpan="2">
                  <a:txBody>
                    <a:bodyPr/>
                    <a:lstStyle/>
                    <a:p>
                      <a:pPr algn="ctr"/>
                      <a:r>
                        <a:rPr lang="en-US" dirty="0"/>
                        <a:t>Sodium Content of Breakfast Cereals</a:t>
                      </a:r>
                      <a:endParaRPr lang="en-IN" dirty="0"/>
                    </a:p>
                  </a:txBody>
                  <a:tcPr/>
                </a:tc>
                <a:tc hMerge="1">
                  <a:txBody>
                    <a:bodyPr/>
                    <a:lstStyle/>
                    <a:p>
                      <a:endParaRPr lang="en-IN" dirty="0"/>
                    </a:p>
                  </a:txBody>
                  <a:tcPr/>
                </a:tc>
                <a:extLst>
                  <a:ext uri="{0D108BD9-81ED-4DB2-BD59-A6C34878D82A}">
                    <a16:rowId xmlns:a16="http://schemas.microsoft.com/office/drawing/2014/main" val="642844205"/>
                  </a:ext>
                </a:extLst>
              </a:tr>
              <a:tr h="370840">
                <a:tc>
                  <a:txBody>
                    <a:bodyPr/>
                    <a:lstStyle/>
                    <a:p>
                      <a:pPr algn="ctr"/>
                      <a:r>
                        <a:rPr lang="en-IN" b="1" dirty="0"/>
                        <a:t>Cereal Brand</a:t>
                      </a:r>
                    </a:p>
                  </a:txBody>
                  <a:tcPr/>
                </a:tc>
                <a:tc>
                  <a:txBody>
                    <a:bodyPr/>
                    <a:lstStyle/>
                    <a:p>
                      <a:pPr algn="ctr"/>
                      <a:r>
                        <a:rPr lang="en-IN" b="1" dirty="0"/>
                        <a:t>Sodium (mg)</a:t>
                      </a:r>
                    </a:p>
                  </a:txBody>
                  <a:tcPr/>
                </a:tc>
                <a:extLst>
                  <a:ext uri="{0D108BD9-81ED-4DB2-BD59-A6C34878D82A}">
                    <a16:rowId xmlns:a16="http://schemas.microsoft.com/office/drawing/2014/main" val="1766353232"/>
                  </a:ext>
                </a:extLst>
              </a:tr>
              <a:tr h="370840">
                <a:tc>
                  <a:txBody>
                    <a:bodyPr/>
                    <a:lstStyle/>
                    <a:p>
                      <a:r>
                        <a:rPr lang="en-IN" dirty="0"/>
                        <a:t>Apple Jacks</a:t>
                      </a:r>
                    </a:p>
                  </a:txBody>
                  <a:tcPr/>
                </a:tc>
                <a:tc>
                  <a:txBody>
                    <a:bodyPr/>
                    <a:lstStyle/>
                    <a:p>
                      <a:pPr algn="ctr"/>
                      <a:r>
                        <a:rPr lang="en-US" dirty="0"/>
                        <a:t>125</a:t>
                      </a:r>
                      <a:endParaRPr lang="en-IN" dirty="0"/>
                    </a:p>
                  </a:txBody>
                  <a:tcPr/>
                </a:tc>
                <a:extLst>
                  <a:ext uri="{0D108BD9-81ED-4DB2-BD59-A6C34878D82A}">
                    <a16:rowId xmlns:a16="http://schemas.microsoft.com/office/drawing/2014/main" val="2923756859"/>
                  </a:ext>
                </a:extLst>
              </a:tr>
              <a:tr h="370840">
                <a:tc>
                  <a:txBody>
                    <a:bodyPr/>
                    <a:lstStyle/>
                    <a:p>
                      <a:r>
                        <a:rPr lang="en-IN" dirty="0"/>
                        <a:t>Captain Crunch</a:t>
                      </a:r>
                    </a:p>
                  </a:txBody>
                  <a:tcPr/>
                </a:tc>
                <a:tc>
                  <a:txBody>
                    <a:bodyPr/>
                    <a:lstStyle/>
                    <a:p>
                      <a:pPr algn="ctr"/>
                      <a:r>
                        <a:rPr lang="en-US" dirty="0"/>
                        <a:t>220</a:t>
                      </a:r>
                      <a:endParaRPr lang="en-IN" dirty="0"/>
                    </a:p>
                  </a:txBody>
                  <a:tcPr/>
                </a:tc>
                <a:extLst>
                  <a:ext uri="{0D108BD9-81ED-4DB2-BD59-A6C34878D82A}">
                    <a16:rowId xmlns:a16="http://schemas.microsoft.com/office/drawing/2014/main" val="1450999867"/>
                  </a:ext>
                </a:extLst>
              </a:tr>
              <a:tr h="370840">
                <a:tc>
                  <a:txBody>
                    <a:bodyPr/>
                    <a:lstStyle/>
                    <a:p>
                      <a:r>
                        <a:rPr lang="en-IN" dirty="0"/>
                        <a:t>Corn Flakes</a:t>
                      </a:r>
                    </a:p>
                  </a:txBody>
                  <a:tcPr/>
                </a:tc>
                <a:tc>
                  <a:txBody>
                    <a:bodyPr/>
                    <a:lstStyle/>
                    <a:p>
                      <a:pPr algn="ctr"/>
                      <a:r>
                        <a:rPr lang="en-US" dirty="0"/>
                        <a:t>290</a:t>
                      </a:r>
                      <a:endParaRPr lang="en-IN" dirty="0"/>
                    </a:p>
                  </a:txBody>
                  <a:tcPr/>
                </a:tc>
                <a:extLst>
                  <a:ext uri="{0D108BD9-81ED-4DB2-BD59-A6C34878D82A}">
                    <a16:rowId xmlns:a16="http://schemas.microsoft.com/office/drawing/2014/main" val="2016100161"/>
                  </a:ext>
                </a:extLst>
              </a:tr>
              <a:tr h="370840">
                <a:tc>
                  <a:txBody>
                    <a:bodyPr/>
                    <a:lstStyle/>
                    <a:p>
                      <a:r>
                        <a:rPr lang="en-IN" dirty="0"/>
                        <a:t>Golden Grahams</a:t>
                      </a:r>
                    </a:p>
                  </a:txBody>
                  <a:tcPr/>
                </a:tc>
                <a:tc>
                  <a:txBody>
                    <a:bodyPr/>
                    <a:lstStyle/>
                    <a:p>
                      <a:pPr algn="ctr"/>
                      <a:r>
                        <a:rPr lang="en-US" dirty="0"/>
                        <a:t>280</a:t>
                      </a:r>
                      <a:endParaRPr lang="en-IN" dirty="0"/>
                    </a:p>
                  </a:txBody>
                  <a:tcPr/>
                </a:tc>
                <a:extLst>
                  <a:ext uri="{0D108BD9-81ED-4DB2-BD59-A6C34878D82A}">
                    <a16:rowId xmlns:a16="http://schemas.microsoft.com/office/drawing/2014/main" val="3932937467"/>
                  </a:ext>
                </a:extLst>
              </a:tr>
              <a:tr h="370840">
                <a:tc>
                  <a:txBody>
                    <a:bodyPr/>
                    <a:lstStyle/>
                    <a:p>
                      <a:r>
                        <a:rPr lang="en-IN" dirty="0" err="1"/>
                        <a:t>Crispix</a:t>
                      </a:r>
                      <a:endParaRPr lang="en-IN" dirty="0"/>
                    </a:p>
                  </a:txBody>
                  <a:tcPr/>
                </a:tc>
                <a:tc>
                  <a:txBody>
                    <a:bodyPr/>
                    <a:lstStyle/>
                    <a:p>
                      <a:pPr algn="ctr"/>
                      <a:r>
                        <a:rPr lang="en-US" dirty="0"/>
                        <a:t>220</a:t>
                      </a:r>
                      <a:endParaRPr lang="en-IN" dirty="0"/>
                    </a:p>
                  </a:txBody>
                  <a:tcPr/>
                </a:tc>
                <a:extLst>
                  <a:ext uri="{0D108BD9-81ED-4DB2-BD59-A6C34878D82A}">
                    <a16:rowId xmlns:a16="http://schemas.microsoft.com/office/drawing/2014/main" val="3142602358"/>
                  </a:ext>
                </a:extLst>
              </a:tr>
              <a:tr h="370840">
                <a:tc>
                  <a:txBody>
                    <a:bodyPr/>
                    <a:lstStyle/>
                    <a:p>
                      <a:r>
                        <a:rPr lang="en-IN" dirty="0"/>
                        <a:t>Froot Loops</a:t>
                      </a:r>
                    </a:p>
                  </a:txBody>
                  <a:tcPr/>
                </a:tc>
                <a:tc>
                  <a:txBody>
                    <a:bodyPr/>
                    <a:lstStyle/>
                    <a:p>
                      <a:pPr algn="ctr"/>
                      <a:r>
                        <a:rPr lang="en-US" dirty="0"/>
                        <a:t>125</a:t>
                      </a:r>
                      <a:endParaRPr lang="en-IN" dirty="0"/>
                    </a:p>
                  </a:txBody>
                  <a:tcPr/>
                </a:tc>
                <a:extLst>
                  <a:ext uri="{0D108BD9-81ED-4DB2-BD59-A6C34878D82A}">
                    <a16:rowId xmlns:a16="http://schemas.microsoft.com/office/drawing/2014/main" val="3074027556"/>
                  </a:ext>
                </a:extLst>
              </a:tr>
              <a:tr h="370840">
                <a:tc>
                  <a:txBody>
                    <a:bodyPr/>
                    <a:lstStyle/>
                    <a:p>
                      <a:r>
                        <a:rPr lang="en-IN" dirty="0"/>
                        <a:t>Frosted Flakes</a:t>
                      </a:r>
                    </a:p>
                  </a:txBody>
                  <a:tcPr/>
                </a:tc>
                <a:tc>
                  <a:txBody>
                    <a:bodyPr/>
                    <a:lstStyle/>
                    <a:p>
                      <a:pPr algn="ctr"/>
                      <a:r>
                        <a:rPr lang="en-US" dirty="0"/>
                        <a:t>200</a:t>
                      </a:r>
                      <a:endParaRPr lang="en-IN" dirty="0"/>
                    </a:p>
                  </a:txBody>
                  <a:tcPr/>
                </a:tc>
                <a:extLst>
                  <a:ext uri="{0D108BD9-81ED-4DB2-BD59-A6C34878D82A}">
                    <a16:rowId xmlns:a16="http://schemas.microsoft.com/office/drawing/2014/main" val="270587289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4.2.1: Determining the Range of Sodium Content of Breakfast Cereals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a:t>
                </a:r>
              </a:p>
              <a:p>
                <a:endParaRPr lang="en-US" dirty="0"/>
              </a:p>
              <a:p>
                <a:endParaRPr lang="en-US" dirty="0"/>
              </a:p>
              <a:p>
                <a:endParaRPr lang="en-US" dirty="0"/>
              </a:p>
              <a:p>
                <a:r>
                  <a:rPr lang="en-US" b="1" dirty="0"/>
                  <a:t>Solution</a:t>
                </a:r>
                <a:r>
                  <a:rPr lang="en-US" dirty="0"/>
                  <a:t> </a:t>
                </a:r>
              </a:p>
              <a:p>
                <a:r>
                  <a:rPr lang="en-US" dirty="0"/>
                  <a:t>The largest value equals 290 and the smallest value equals 125. Thus, the range is calculated as</a:t>
                </a:r>
              </a:p>
              <a:p>
                <a:pPr>
                  <a:spcBef>
                    <a:spcPts val="0"/>
                  </a:spcBef>
                </a:pPr>
                <a:endParaRPr lang="en-US"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Range</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290−125=165</m:t>
                      </m:r>
                      <m:r>
                        <a:rPr lang="en-US" b="0" i="0" dirty="0"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F8C72516-5FEF-DE72-9169-E73FF1EEC71C}"/>
              </a:ext>
            </a:extLst>
          </p:cNvPr>
          <p:cNvGraphicFramePr>
            <a:graphicFrameLocks noGrp="1"/>
          </p:cNvGraphicFramePr>
          <p:nvPr>
            <p:extLst>
              <p:ext uri="{D42A27DB-BD31-4B8C-83A1-F6EECF244321}">
                <p14:modId xmlns:p14="http://schemas.microsoft.com/office/powerpoint/2010/main" val="3956115866"/>
              </p:ext>
            </p:extLst>
          </p:nvPr>
        </p:nvGraphicFramePr>
        <p:xfrm>
          <a:off x="1401337" y="1315844"/>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88047795"/>
                    </a:ext>
                  </a:extLst>
                </a:gridCol>
                <a:gridCol w="3048000">
                  <a:extLst>
                    <a:ext uri="{9D8B030D-6E8A-4147-A177-3AD203B41FA5}">
                      <a16:colId xmlns:a16="http://schemas.microsoft.com/office/drawing/2014/main" val="3759795929"/>
                    </a:ext>
                  </a:extLst>
                </a:gridCol>
              </a:tblGrid>
              <a:tr h="370840">
                <a:tc gridSpan="2">
                  <a:txBody>
                    <a:bodyPr/>
                    <a:lstStyle/>
                    <a:p>
                      <a:pPr algn="ctr"/>
                      <a:r>
                        <a:rPr lang="en-US" dirty="0"/>
                        <a:t>Sodium Content of Breakfast Cereals (cont.)</a:t>
                      </a:r>
                      <a:endParaRPr lang="en-IN" dirty="0"/>
                    </a:p>
                  </a:txBody>
                  <a:tcPr/>
                </a:tc>
                <a:tc hMerge="1">
                  <a:txBody>
                    <a:bodyPr/>
                    <a:lstStyle/>
                    <a:p>
                      <a:endParaRPr lang="en-IN" dirty="0"/>
                    </a:p>
                  </a:txBody>
                  <a:tcPr/>
                </a:tc>
                <a:extLst>
                  <a:ext uri="{0D108BD9-81ED-4DB2-BD59-A6C34878D82A}">
                    <a16:rowId xmlns:a16="http://schemas.microsoft.com/office/drawing/2014/main" val="642844205"/>
                  </a:ext>
                </a:extLst>
              </a:tr>
              <a:tr h="370840">
                <a:tc>
                  <a:txBody>
                    <a:bodyPr/>
                    <a:lstStyle/>
                    <a:p>
                      <a:pPr algn="ctr"/>
                      <a:r>
                        <a:rPr lang="en-IN" b="1" dirty="0"/>
                        <a:t>Cereal Brand</a:t>
                      </a:r>
                    </a:p>
                  </a:txBody>
                  <a:tcPr/>
                </a:tc>
                <a:tc>
                  <a:txBody>
                    <a:bodyPr/>
                    <a:lstStyle/>
                    <a:p>
                      <a:pPr algn="ctr"/>
                      <a:r>
                        <a:rPr lang="en-IN" b="1" dirty="0"/>
                        <a:t>Sodium (mg)</a:t>
                      </a:r>
                    </a:p>
                  </a:txBody>
                  <a:tcPr/>
                </a:tc>
                <a:extLst>
                  <a:ext uri="{0D108BD9-81ED-4DB2-BD59-A6C34878D82A}">
                    <a16:rowId xmlns:a16="http://schemas.microsoft.com/office/drawing/2014/main" val="1766353232"/>
                  </a:ext>
                </a:extLst>
              </a:tr>
              <a:tr h="370840">
                <a:tc>
                  <a:txBody>
                    <a:bodyPr/>
                    <a:lstStyle/>
                    <a:p>
                      <a:r>
                        <a:rPr lang="en-IN" dirty="0"/>
                        <a:t>Fruity Pebbles</a:t>
                      </a:r>
                    </a:p>
                  </a:txBody>
                  <a:tcPr/>
                </a:tc>
                <a:tc>
                  <a:txBody>
                    <a:bodyPr/>
                    <a:lstStyle/>
                    <a:p>
                      <a:pPr algn="ctr"/>
                      <a:r>
                        <a:rPr lang="en-US" dirty="0"/>
                        <a:t>135</a:t>
                      </a:r>
                      <a:endParaRPr lang="en-IN" dirty="0"/>
                    </a:p>
                  </a:txBody>
                  <a:tcPr/>
                </a:tc>
                <a:extLst>
                  <a:ext uri="{0D108BD9-81ED-4DB2-BD59-A6C34878D82A}">
                    <a16:rowId xmlns:a16="http://schemas.microsoft.com/office/drawing/2014/main" val="3222553631"/>
                  </a:ext>
                </a:extLst>
              </a:tr>
              <a:tr h="370840">
                <a:tc>
                  <a:txBody>
                    <a:bodyPr/>
                    <a:lstStyle/>
                    <a:p>
                      <a:r>
                        <a:rPr lang="en-IN" dirty="0"/>
                        <a:t>Honey Nut </a:t>
                      </a:r>
                      <a:r>
                        <a:rPr lang="en-IN" dirty="0" err="1"/>
                        <a:t>Cheerios</a:t>
                      </a:r>
                      <a:endParaRPr lang="en-IN" dirty="0"/>
                    </a:p>
                  </a:txBody>
                  <a:tcPr/>
                </a:tc>
                <a:tc>
                  <a:txBody>
                    <a:bodyPr/>
                    <a:lstStyle/>
                    <a:p>
                      <a:pPr algn="ctr"/>
                      <a:r>
                        <a:rPr lang="en-US" dirty="0"/>
                        <a:t>250</a:t>
                      </a:r>
                      <a:endParaRPr lang="en-IN" dirty="0"/>
                    </a:p>
                  </a:txBody>
                  <a:tcPr/>
                </a:tc>
                <a:extLst>
                  <a:ext uri="{0D108BD9-81ED-4DB2-BD59-A6C34878D82A}">
                    <a16:rowId xmlns:a16="http://schemas.microsoft.com/office/drawing/2014/main" val="2797988489"/>
                  </a:ext>
                </a:extLst>
              </a:tr>
              <a:tr h="370840">
                <a:tc>
                  <a:txBody>
                    <a:bodyPr/>
                    <a:lstStyle/>
                    <a:p>
                      <a:r>
                        <a:rPr lang="en-IN" dirty="0"/>
                        <a:t>Life</a:t>
                      </a:r>
                    </a:p>
                  </a:txBody>
                  <a:tcPr/>
                </a:tc>
                <a:tc>
                  <a:txBody>
                    <a:bodyPr/>
                    <a:lstStyle/>
                    <a:p>
                      <a:pPr algn="ctr"/>
                      <a:r>
                        <a:rPr lang="en-US" dirty="0"/>
                        <a:t>150</a:t>
                      </a:r>
                      <a:endParaRPr lang="en-IN" dirty="0"/>
                    </a:p>
                  </a:txBody>
                  <a:tcPr/>
                </a:tc>
                <a:extLst>
                  <a:ext uri="{0D108BD9-81ED-4DB2-BD59-A6C34878D82A}">
                    <a16:rowId xmlns:a16="http://schemas.microsoft.com/office/drawing/2014/main" val="1823563547"/>
                  </a:ext>
                </a:extLst>
              </a:tr>
            </a:tbl>
          </a:graphicData>
        </a:graphic>
      </p:graphicFrame>
    </p:spTree>
    <p:extLst>
      <p:ext uri="{BB962C8B-B14F-4D97-AF65-F5344CB8AC3E}">
        <p14:creationId xmlns:p14="http://schemas.microsoft.com/office/powerpoint/2010/main" val="231669125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1647</TotalTime>
  <Words>4400</Words>
  <Application>Microsoft Office PowerPoint</Application>
  <PresentationFormat>On-screen Show (4:3)</PresentationFormat>
  <Paragraphs>481</Paragraphs>
  <Slides>64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9" baseType="lpstr">
      <vt:lpstr>Arial</vt:lpstr>
      <vt:lpstr>Calibri</vt:lpstr>
      <vt:lpstr>Cambria Math</vt:lpstr>
      <vt:lpstr>Office Theme</vt:lpstr>
      <vt:lpstr>Equation</vt:lpstr>
      <vt:lpstr>Section 4.2</vt:lpstr>
      <vt:lpstr>Measures of Dispersion</vt:lpstr>
      <vt:lpstr>Measures of Dispersion (cont.)</vt:lpstr>
      <vt:lpstr>Measures of Dispersion (cont.)</vt:lpstr>
      <vt:lpstr>Measures of Dispersion (cont.)</vt:lpstr>
      <vt:lpstr>The Range</vt:lpstr>
      <vt:lpstr>Definition: Range</vt:lpstr>
      <vt:lpstr>Example 4.2.1: Determining the Range of Sodium Content of Breakfast Cereals</vt:lpstr>
      <vt:lpstr>Example 4.2.1: Determining the Range of Sodium Content of Breakfast Cereals (cont.)</vt:lpstr>
      <vt:lpstr>The Range (cont.)</vt:lpstr>
      <vt:lpstr>The Range (cont.)</vt:lpstr>
      <vt:lpstr>Mean Absolute Deviation (MAD)</vt:lpstr>
      <vt:lpstr>Formula: Mean Absolute Deviation </vt:lpstr>
      <vt:lpstr>Example 4.2.2: Determining the Mean Absolute Deviation of Sodium Content of Breakfast Cereals</vt:lpstr>
      <vt:lpstr>Example 4.2.2: Determining the Mean Absolute Deviation of Sodium Content of Breakfast Cereals (cont.)</vt:lpstr>
      <vt:lpstr>Example 4.2.2: Determining the Mean Absolute Deviation of Sodium Content of Breakfast Cereals (cont.)</vt:lpstr>
      <vt:lpstr>Example 4.2.2: Determining the Mean Absolute Deviation of Sodium Content of Breakfast Cereals (cont.)</vt:lpstr>
      <vt:lpstr>Example 4.2.3: Determining the Mean Absolute Deviation of Sodium Content with an Outlier</vt:lpstr>
      <vt:lpstr>Example 4.2.3: Determining the Mean Absolute Deviation of Sodium Content with an Outlier (cont.)</vt:lpstr>
      <vt:lpstr>Example 4.2.3: Determining the Mean Absolute Deviation of Sodium Content with an Outlier (cont.)</vt:lpstr>
      <vt:lpstr>Example 4.2.3: Determining the Mean Absolute Deviation of Sodium Content with an Outlier (cont.)</vt:lpstr>
      <vt:lpstr>Variance and Standard Deviation</vt:lpstr>
      <vt:lpstr>Formula: Variance</vt:lpstr>
      <vt:lpstr>Formula: Variance (cont.)</vt:lpstr>
      <vt:lpstr>Variance and Standard Deviation (cont.)</vt:lpstr>
      <vt:lpstr>Variance and Standard Deviation (cont.)</vt:lpstr>
      <vt:lpstr>Example 4.2.4: Determining the Sample Variance of Sodium Content</vt:lpstr>
      <vt:lpstr>Example 4.2.4: Determining the Sample Variance of Sodium Content (cont.)</vt:lpstr>
      <vt:lpstr>Example 4.2.4: Determining the Sample Variance of Sodium Content (cont.)</vt:lpstr>
      <vt:lpstr>Example 4.2.4: Determining the Sample Variance of Sodium Content (cont.)</vt:lpstr>
      <vt:lpstr>Definition: Standard Deviation</vt:lpstr>
      <vt:lpstr>Example 4.2.4: Determining the Sample Variance of Sodium Content (cont.)</vt:lpstr>
      <vt:lpstr>Example 4.2.4: Determining the Sample Variance of Sodium Content (cont.)</vt:lpstr>
      <vt:lpstr>Example 4.2.4: Determining the Sample Variance of Sodium Content (cont.)</vt:lpstr>
      <vt:lpstr>Example 4.2.4: Determining the Sample Variance of Sodium Content (cont.)</vt:lpstr>
      <vt:lpstr>Example 4.2.4: Determining the Sample Variance of Sodium Content (cont.)</vt:lpstr>
      <vt:lpstr>Example 4.2.4: Determining the Sample Variance of Sodium Content (cont.)</vt:lpstr>
      <vt:lpstr>Properties: Properties of the Standard Deviation</vt:lpstr>
      <vt:lpstr>Example 4.2.4: Determining the Sample Variance of Sodium Content (cont.)</vt:lpstr>
      <vt:lpstr>Dispersion and Time Series Data</vt:lpstr>
      <vt:lpstr>Using the Standard Deviation</vt:lpstr>
      <vt:lpstr>Using the Standard Deviation (cont.)</vt:lpstr>
      <vt:lpstr>Using the Standard Deviation (cont.)</vt:lpstr>
      <vt:lpstr>Using the Standard Deviation (cont.)</vt:lpstr>
      <vt:lpstr>Properties: Empirical Rule </vt:lpstr>
      <vt:lpstr>Using the Standard Deviation (cont.)</vt:lpstr>
      <vt:lpstr>Using the Standard Deviation (cont.)</vt:lpstr>
      <vt:lpstr>Using the Standard Deviation (cont.)</vt:lpstr>
      <vt:lpstr>Example 4.2.5: Applying the Empirical Rule to Stock Earnings </vt:lpstr>
      <vt:lpstr>Example 4.2.5: Applying the Empirical Rule to Stock Earnings (cont.)</vt:lpstr>
      <vt:lpstr>Example 4.2.5: Applying the Empirical Rule to Stock Earnings (cont.)</vt:lpstr>
      <vt:lpstr>Chebyshev’s Theorem</vt:lpstr>
      <vt:lpstr>Definition: Chebyshev’s Theorem</vt:lpstr>
      <vt:lpstr>Definition: Chebyshev’s Theorem (cont.)</vt:lpstr>
      <vt:lpstr>Chebyshev’s Theorem (cont.)</vt:lpstr>
      <vt:lpstr>Example 4.2.6: Applying Chebyshev’s Theorem to Life Expectancy of OECD Countries</vt:lpstr>
      <vt:lpstr>Example 4.2.6: Applying Chebyshev’s Theorem to Life Expectancy of OECD Countries (cont.)</vt:lpstr>
      <vt:lpstr>Example 4.2.6: Applying Chebyshev’s Theorem to Life Expectancy of OECD Countries (cont.)</vt:lpstr>
      <vt:lpstr>Example 4.2.6: Applying Chebyshev’s Theorem to Life Expectancy of OECD Countries (cont.)</vt:lpstr>
      <vt:lpstr>The Coefficient of Variation</vt:lpstr>
      <vt:lpstr>Formula: Coefficient of Variation</vt:lpstr>
      <vt:lpstr>The Coefficient of Variation</vt:lpstr>
      <vt:lpstr>The Coefficient of Variation (cont.)</vt:lpstr>
      <vt:lpstr>The Coefficient of Variation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163</cp:revision>
  <dcterms:created xsi:type="dcterms:W3CDTF">2013-04-26T14:43:13Z</dcterms:created>
  <dcterms:modified xsi:type="dcterms:W3CDTF">2024-05-08T18:43:05Z</dcterms:modified>
</cp:coreProperties>
</file>