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4"/>
  </p:notesMasterIdLst>
  <p:handoutMasterIdLst>
    <p:handoutMasterId r:id="rId85"/>
  </p:handoutMasterIdLst>
  <p:sldIdLst>
    <p:sldId id="256" r:id="rId2"/>
    <p:sldId id="599" r:id="rId3"/>
    <p:sldId id="600" r:id="rId4"/>
    <p:sldId id="601" r:id="rId5"/>
    <p:sldId id="602" r:id="rId6"/>
    <p:sldId id="603" r:id="rId7"/>
    <p:sldId id="604" r:id="rId8"/>
    <p:sldId id="605" r:id="rId9"/>
    <p:sldId id="606" r:id="rId10"/>
    <p:sldId id="607" r:id="rId11"/>
    <p:sldId id="608" r:id="rId12"/>
    <p:sldId id="609" r:id="rId13"/>
    <p:sldId id="610" r:id="rId14"/>
    <p:sldId id="611" r:id="rId15"/>
    <p:sldId id="612" r:id="rId16"/>
    <p:sldId id="613" r:id="rId17"/>
    <p:sldId id="328" r:id="rId18"/>
    <p:sldId id="329" r:id="rId19"/>
    <p:sldId id="330" r:id="rId20"/>
    <p:sldId id="286" r:id="rId21"/>
    <p:sldId id="331" r:id="rId22"/>
    <p:sldId id="332" r:id="rId23"/>
    <p:sldId id="302" r:id="rId24"/>
    <p:sldId id="333" r:id="rId25"/>
    <p:sldId id="303" r:id="rId26"/>
    <p:sldId id="335" r:id="rId27"/>
    <p:sldId id="334" r:id="rId28"/>
    <p:sldId id="336" r:id="rId29"/>
    <p:sldId id="337" r:id="rId30"/>
    <p:sldId id="338" r:id="rId31"/>
    <p:sldId id="304" r:id="rId32"/>
    <p:sldId id="339" r:id="rId33"/>
    <p:sldId id="340" r:id="rId34"/>
    <p:sldId id="341" r:id="rId35"/>
    <p:sldId id="305" r:id="rId36"/>
    <p:sldId id="306" r:id="rId37"/>
    <p:sldId id="342" r:id="rId38"/>
    <p:sldId id="343" r:id="rId39"/>
    <p:sldId id="559" r:id="rId40"/>
    <p:sldId id="560" r:id="rId41"/>
    <p:sldId id="561" r:id="rId42"/>
    <p:sldId id="307" r:id="rId43"/>
    <p:sldId id="563" r:id="rId44"/>
    <p:sldId id="562" r:id="rId45"/>
    <p:sldId id="564" r:id="rId46"/>
    <p:sldId id="565" r:id="rId47"/>
    <p:sldId id="566" r:id="rId48"/>
    <p:sldId id="567" r:id="rId49"/>
    <p:sldId id="568" r:id="rId50"/>
    <p:sldId id="312" r:id="rId51"/>
    <p:sldId id="569" r:id="rId52"/>
    <p:sldId id="313" r:id="rId53"/>
    <p:sldId id="570" r:id="rId54"/>
    <p:sldId id="571" r:id="rId55"/>
    <p:sldId id="572" r:id="rId56"/>
    <p:sldId id="573" r:id="rId57"/>
    <p:sldId id="574" r:id="rId58"/>
    <p:sldId id="575" r:id="rId59"/>
    <p:sldId id="576" r:id="rId60"/>
    <p:sldId id="314" r:id="rId61"/>
    <p:sldId id="577" r:id="rId62"/>
    <p:sldId id="578" r:id="rId63"/>
    <p:sldId id="579" r:id="rId64"/>
    <p:sldId id="580" r:id="rId65"/>
    <p:sldId id="581" r:id="rId66"/>
    <p:sldId id="582" r:id="rId67"/>
    <p:sldId id="583" r:id="rId68"/>
    <p:sldId id="584" r:id="rId69"/>
    <p:sldId id="585" r:id="rId70"/>
    <p:sldId id="586" r:id="rId71"/>
    <p:sldId id="587" r:id="rId72"/>
    <p:sldId id="588" r:id="rId73"/>
    <p:sldId id="589" r:id="rId74"/>
    <p:sldId id="590" r:id="rId75"/>
    <p:sldId id="591" r:id="rId76"/>
    <p:sldId id="592" r:id="rId77"/>
    <p:sldId id="593" r:id="rId78"/>
    <p:sldId id="594" r:id="rId79"/>
    <p:sldId id="595" r:id="rId80"/>
    <p:sldId id="596" r:id="rId81"/>
    <p:sldId id="597" r:id="rId82"/>
    <p:sldId id="598" r:id="rId83"/>
  </p:sldIdLst>
  <p:sldSz cx="9144000" cy="6858000" type="screen4x3"/>
  <p:notesSz cx="6858000" cy="9144000"/>
  <p:embeddedFontLst>
    <p:embeddedFont>
      <p:font typeface="Cambria Math" panose="02040503050406030204" pitchFamily="18" charset="0"/>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 id="{5D6111F8-A560-FDB5-A7CE-53E245947F14}" name="Allison Conger" initials="AC" userId="S-1-5-21-1482476501-413027322-842925246-31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jana" initials="s" lastIdx="1" clrIdx="0">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092"/>
    <a:srgbClr val="26A24F"/>
    <a:srgbClr val="1F497D"/>
    <a:srgbClr val="0000FF"/>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8" d="100"/>
          <a:sy n="108" d="100"/>
        </p:scale>
        <p:origin x="108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10/7/2024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Measures of Location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In most instances a data analyst will not know what the population parameters are, since the cost and/or feasibility of obtaining all the population data is usually prohibitive. Inferential statistics involves making conclusions regarding a population using data from a sample. </a:t>
            </a:r>
            <a:endParaRPr lang="en-US" sz="2600" dirty="0"/>
          </a:p>
        </p:txBody>
      </p:sp>
    </p:spTree>
    <p:extLst>
      <p:ext uri="{BB962C8B-B14F-4D97-AF65-F5344CB8AC3E}">
        <p14:creationId xmlns:p14="http://schemas.microsoft.com/office/powerpoint/2010/main" val="259433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Inferential Statistics</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b="1" dirty="0">
                <a:solidFill>
                  <a:srgbClr val="C00000"/>
                </a:solidFill>
              </a:rPr>
              <a:t>Inferential statistics </a:t>
            </a:r>
            <a:r>
              <a:rPr lang="en-US" dirty="0">
                <a:solidFill>
                  <a:srgbClr val="000000"/>
                </a:solidFill>
              </a:rPr>
              <a:t>is concerned with making conclusions or inferences about population parameters using sample statistics.</a:t>
            </a:r>
          </a:p>
        </p:txBody>
      </p:sp>
    </p:spTree>
    <p:extLst>
      <p:ext uri="{BB962C8B-B14F-4D97-AF65-F5344CB8AC3E}">
        <p14:creationId xmlns:p14="http://schemas.microsoft.com/office/powerpoint/2010/main" val="159776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There are many formulas in this chapter that you will have to spend some time examining to appreciate. In most cases, the concepts which motivate these formulas are simple. Yet if these concepts are either ignored or forgotten, statistics becomes a meaningless assortment of symbols, instead of a useful problem-solving and decision-making tool. </a:t>
            </a:r>
            <a:endParaRPr lang="en-US" sz="2600" dirty="0"/>
          </a:p>
        </p:txBody>
      </p:sp>
    </p:spTree>
    <p:extLst>
      <p:ext uri="{BB962C8B-B14F-4D97-AF65-F5344CB8AC3E}">
        <p14:creationId xmlns:p14="http://schemas.microsoft.com/office/powerpoint/2010/main" val="21018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The data in Table 4.1 displays the first six rows of the annual tuition costs of 1208 colleges for the academic year (AY) 2021-2022. Looking at 1208 pieces of data without using a graphical representation would be confusing. (It seems 1208 measurements would contain a great deal of information, yet the sheer volume of the data obscures comprehension.) It’s the old problem of not being able to see the forest for the trees.</a:t>
            </a:r>
            <a:endParaRPr lang="en-US" sz="2600" dirty="0"/>
          </a:p>
        </p:txBody>
      </p:sp>
    </p:spTree>
    <p:extLst>
      <p:ext uri="{BB962C8B-B14F-4D97-AF65-F5344CB8AC3E}">
        <p14:creationId xmlns:p14="http://schemas.microsoft.com/office/powerpoint/2010/main" val="17071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pic>
        <p:nvPicPr>
          <p:cNvPr id="5" name="Content Placeholder 4">
            <a:extLst>
              <a:ext uri="{FF2B5EF4-FFF2-40B4-BE49-F238E27FC236}">
                <a16:creationId xmlns:a16="http://schemas.microsoft.com/office/drawing/2014/main" id="{6370AD4D-A3D6-2125-0AF6-547A31885C90}"/>
              </a:ext>
            </a:extLst>
          </p:cNvPr>
          <p:cNvPicPr>
            <a:picLocks noGrp="1" noChangeAspect="1"/>
          </p:cNvPicPr>
          <p:nvPr>
            <p:ph idx="1"/>
          </p:nvPr>
        </p:nvPicPr>
        <p:blipFill>
          <a:blip r:embed="rId2"/>
          <a:stretch>
            <a:fillRect/>
          </a:stretch>
        </p:blipFill>
        <p:spPr>
          <a:xfrm>
            <a:off x="454325" y="2193495"/>
            <a:ext cx="8229600" cy="2471010"/>
          </a:xfrm>
        </p:spPr>
      </p:pic>
    </p:spTree>
    <p:extLst>
      <p:ext uri="{BB962C8B-B14F-4D97-AF65-F5344CB8AC3E}">
        <p14:creationId xmlns:p14="http://schemas.microsoft.com/office/powerpoint/2010/main" val="76528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Looking at a histogram of the data (see Figure 4.3) is always a good first step. But, we need to learn more. To do this, we use statistical tools designed to reveal the data’s fundamental characteristics. These statistical tools answer important questions such as, </a:t>
            </a:r>
            <a:r>
              <a:rPr lang="en-US" i="1" dirty="0"/>
              <a:t>Where is the center of the data? </a:t>
            </a:r>
            <a:r>
              <a:rPr lang="en-US" dirty="0"/>
              <a:t>and </a:t>
            </a:r>
            <a:r>
              <a:rPr lang="en-US" i="1" dirty="0"/>
              <a:t>How dispersed is the data</a:t>
            </a:r>
            <a:r>
              <a:rPr lang="en-US" dirty="0"/>
              <a:t>? </a:t>
            </a:r>
            <a:endParaRPr lang="en-US" sz="2600" dirty="0"/>
          </a:p>
        </p:txBody>
      </p:sp>
    </p:spTree>
    <p:extLst>
      <p:ext uri="{BB962C8B-B14F-4D97-AF65-F5344CB8AC3E}">
        <p14:creationId xmlns:p14="http://schemas.microsoft.com/office/powerpoint/2010/main" val="69235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pic>
        <p:nvPicPr>
          <p:cNvPr id="7" name="Picture 6">
            <a:extLst>
              <a:ext uri="{FF2B5EF4-FFF2-40B4-BE49-F238E27FC236}">
                <a16:creationId xmlns:a16="http://schemas.microsoft.com/office/drawing/2014/main" id="{39360401-50AF-6B18-C8D6-C38A9A61033D}"/>
              </a:ext>
            </a:extLst>
          </p:cNvPr>
          <p:cNvPicPr>
            <a:picLocks noChangeAspect="1"/>
          </p:cNvPicPr>
          <p:nvPr/>
        </p:nvPicPr>
        <p:blipFill>
          <a:blip r:embed="rId2"/>
          <a:stretch>
            <a:fillRect/>
          </a:stretch>
        </p:blipFill>
        <p:spPr>
          <a:xfrm>
            <a:off x="1104900" y="1219200"/>
            <a:ext cx="6934200" cy="4667554"/>
          </a:xfrm>
          <a:prstGeom prst="rect">
            <a:avLst/>
          </a:prstGeom>
        </p:spPr>
      </p:pic>
    </p:spTree>
    <p:extLst>
      <p:ext uri="{BB962C8B-B14F-4D97-AF65-F5344CB8AC3E}">
        <p14:creationId xmlns:p14="http://schemas.microsoft.com/office/powerpoint/2010/main" val="11092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To your question concerning the whereabouts of Tom Stevens, a mutual friend responds, “In the library.” The answer is informative in that it provides general information about Tom’s whereabouts. Even though you don’t know what part of the library he is in, the information does provide a focal point—an approximate idea of his location. The information may also permit some inferences regarding what Tom is doing.</a:t>
            </a:r>
            <a:endParaRPr lang="en-US" b="1" dirty="0"/>
          </a:p>
          <a:p>
            <a:endParaRPr lang="en-US" dirty="0"/>
          </a:p>
        </p:txBody>
      </p:sp>
    </p:spTree>
    <p:extLst>
      <p:ext uri="{BB962C8B-B14F-4D97-AF65-F5344CB8AC3E}">
        <p14:creationId xmlns:p14="http://schemas.microsoft.com/office/powerpoint/2010/main" val="33499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Location (cont.)</a:t>
            </a:r>
          </a:p>
        </p:txBody>
      </p:sp>
      <p:sp>
        <p:nvSpPr>
          <p:cNvPr id="3" name="Content Placeholder 2"/>
          <p:cNvSpPr>
            <a:spLocks noGrp="1"/>
          </p:cNvSpPr>
          <p:nvPr>
            <p:ph idx="1"/>
          </p:nvPr>
        </p:nvSpPr>
        <p:spPr>
          <a:xfrm>
            <a:off x="457200" y="1124597"/>
            <a:ext cx="8229600" cy="4815840"/>
          </a:xfrm>
        </p:spPr>
        <p:txBody>
          <a:bodyPr>
            <a:normAutofit/>
          </a:bodyPr>
          <a:lstStyle/>
          <a:p>
            <a:r>
              <a:rPr lang="en-US" dirty="0"/>
              <a:t>Statistically speaking, the idea of location is similar to knowing that Tom is in the library. If we think of a data set as a group of data values that cluster around some central value, then this central value provides a focal point for the data set—a location of sorts. Unfortunately, the notion of </a:t>
            </a:r>
            <a:r>
              <a:rPr lang="en-US" i="1" dirty="0"/>
              <a:t>central value </a:t>
            </a:r>
            <a:r>
              <a:rPr lang="en-US" dirty="0"/>
              <a:t>is a vague concept, which is as much defined by the way it is measured as by the notion itself. There are several statistical measures that can be used to define the notion of center: the arithmetic mean, weighted mean, trimmed mean, median, and mode.</a:t>
            </a:r>
          </a:p>
        </p:txBody>
      </p:sp>
    </p:spTree>
    <p:extLst>
      <p:ext uri="{BB962C8B-B14F-4D97-AF65-F5344CB8AC3E}">
        <p14:creationId xmlns:p14="http://schemas.microsoft.com/office/powerpoint/2010/main" val="7937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The </a:t>
            </a:r>
            <a:r>
              <a:rPr lang="en-US" b="1" dirty="0"/>
              <a:t>arithmetic mean </a:t>
            </a:r>
            <a:r>
              <a:rPr lang="en-US" dirty="0"/>
              <a:t>is one of the more commonly used statistical measures. It appears every day in newspapers, business publications, and frequently in conversation. For example, after receiving a grade on a test, you might be curious about how the rest of the class performed. You might ask the instructor, </a:t>
            </a:r>
            <a:r>
              <a:rPr lang="en-US" i="1" dirty="0"/>
              <a:t>What was the average on the test?</a:t>
            </a:r>
            <a:r>
              <a:rPr lang="en-US" dirty="0"/>
              <a:t> The term </a:t>
            </a:r>
            <a:r>
              <a:rPr lang="en-US" i="1" dirty="0"/>
              <a:t>average</a:t>
            </a:r>
            <a:r>
              <a:rPr lang="en-US" dirty="0"/>
              <a:t> is often associated with the arithmetic mean, which is more commonly referred to as just the </a:t>
            </a:r>
            <a:r>
              <a:rPr lang="en-US" b="1" dirty="0"/>
              <a:t>mean</a:t>
            </a:r>
            <a:r>
              <a:rPr lang="en-US" dirty="0"/>
              <a:t>.</a:t>
            </a:r>
          </a:p>
        </p:txBody>
      </p:sp>
    </p:spTree>
    <p:extLst>
      <p:ext uri="{BB962C8B-B14F-4D97-AF65-F5344CB8AC3E}">
        <p14:creationId xmlns:p14="http://schemas.microsoft.com/office/powerpoint/2010/main" val="21603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for Summarizing Data</a:t>
            </a:r>
          </a:p>
        </p:txBody>
      </p:sp>
      <p:sp>
        <p:nvSpPr>
          <p:cNvPr id="4" name="Content Placeholder 2"/>
          <p:cNvSpPr>
            <a:spLocks noGrp="1"/>
          </p:cNvSpPr>
          <p:nvPr>
            <p:ph idx="1"/>
          </p:nvPr>
        </p:nvSpPr>
        <p:spPr>
          <a:xfrm>
            <a:off x="457200" y="1219200"/>
            <a:ext cx="8229600" cy="4745915"/>
          </a:xfrm>
          <a:solidFill>
            <a:srgbClr val="FFFFCC"/>
          </a:solidFill>
          <a:ln w="28575">
            <a:solidFill>
              <a:srgbClr val="000000"/>
            </a:solidFill>
          </a:ln>
        </p:spPr>
        <p:txBody>
          <a:bodyPr>
            <a:spAutoFit/>
          </a:bodyPr>
          <a:lstStyle/>
          <a:p>
            <a:r>
              <a:rPr lang="en-US" dirty="0">
                <a:solidFill>
                  <a:srgbClr val="000000"/>
                </a:solidFill>
              </a:rPr>
              <a:t>To adequately summarize a set of data, a data analyst might ask the following questions.</a:t>
            </a:r>
          </a:p>
          <a:p>
            <a:pPr marL="514350" indent="-514350">
              <a:buFont typeface="Arial" panose="020B0604020202020204" pitchFamily="34" charset="0"/>
              <a:buChar char="•"/>
            </a:pPr>
            <a:r>
              <a:rPr lang="en-US" dirty="0">
                <a:solidFill>
                  <a:srgbClr val="000000"/>
                </a:solidFill>
              </a:rPr>
              <a:t>Location: Where is the center of the data?</a:t>
            </a:r>
          </a:p>
          <a:p>
            <a:pPr marL="514350" indent="-514350">
              <a:buFont typeface="Arial" panose="020B0604020202020204" pitchFamily="34" charset="0"/>
              <a:buChar char="•"/>
            </a:pPr>
            <a:r>
              <a:rPr lang="en-US" dirty="0">
                <a:solidFill>
                  <a:srgbClr val="000000"/>
                </a:solidFill>
              </a:rPr>
              <a:t>Dispersion: Is the data widely scattered or tightly grouped around the central point?</a:t>
            </a:r>
          </a:p>
          <a:p>
            <a:pPr marL="514350" indent="-514350">
              <a:buFont typeface="Arial" panose="020B0604020202020204" pitchFamily="34" charset="0"/>
              <a:buChar char="•"/>
            </a:pPr>
            <a:r>
              <a:rPr lang="en-US" dirty="0">
                <a:solidFill>
                  <a:srgbClr val="000000"/>
                </a:solidFill>
              </a:rPr>
              <a:t>Shape: Is the data spread symmetrically about the central value? Is the data unbalanced (e.g., are the values much larger than the mean, but not much smaller?)</a:t>
            </a:r>
          </a:p>
          <a:p>
            <a:pPr marL="514350" indent="-514350">
              <a:buFont typeface="Arial" panose="020B0604020202020204" pitchFamily="34" charset="0"/>
              <a:buChar char="•"/>
            </a:pPr>
            <a:r>
              <a:rPr lang="en-US" dirty="0">
                <a:solidFill>
                  <a:srgbClr val="000000"/>
                </a:solidFill>
              </a:rPr>
              <a:t>Does the data tend to cluster in several groups?</a:t>
            </a:r>
          </a:p>
        </p:txBody>
      </p:sp>
    </p:spTree>
    <p:extLst>
      <p:ext uri="{BB962C8B-B14F-4D97-AF65-F5344CB8AC3E}">
        <p14:creationId xmlns:p14="http://schemas.microsoft.com/office/powerpoint/2010/main" val="291931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Arithmetic Mean</a:t>
            </a:r>
          </a:p>
        </p:txBody>
      </p:sp>
      <p:sp>
        <p:nvSpPr>
          <p:cNvPr id="4"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r>
              <a:rPr lang="en-US" dirty="0">
                <a:solidFill>
                  <a:srgbClr val="000000"/>
                </a:solidFill>
              </a:rPr>
              <a:t>Suppose there are </a:t>
            </a:r>
            <a:r>
              <a:rPr lang="en-US" i="1" dirty="0">
                <a:solidFill>
                  <a:srgbClr val="000000"/>
                </a:solidFill>
              </a:rPr>
              <a:t>n</a:t>
            </a:r>
            <a:r>
              <a:rPr lang="en-US" dirty="0">
                <a:solidFill>
                  <a:srgbClr val="000000"/>
                </a:solidFill>
              </a:rPr>
              <a:t> observations in a data set, consisting of the observations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a:t>
            </a:r>
            <a:r>
              <a:rPr lang="en-US" i="1" dirty="0">
                <a:solidFill>
                  <a:srgbClr val="000000"/>
                </a:solidFill>
              </a:rPr>
              <a:t> </a:t>
            </a:r>
            <a:r>
              <a:rPr lang="en-US" i="1" dirty="0" err="1">
                <a:solidFill>
                  <a:srgbClr val="000000"/>
                </a:solidFill>
              </a:rPr>
              <a:t>x</a:t>
            </a:r>
            <a:r>
              <a:rPr lang="en-US" i="1" baseline="-25000" dirty="0" err="1">
                <a:solidFill>
                  <a:srgbClr val="000000"/>
                </a:solidFill>
              </a:rPr>
              <a:t>n</a:t>
            </a:r>
            <a:r>
              <a:rPr lang="en-US" dirty="0">
                <a:solidFill>
                  <a:srgbClr val="000000"/>
                </a:solidFill>
              </a:rPr>
              <a:t>; then the </a:t>
            </a:r>
            <a:r>
              <a:rPr lang="en-US" b="1" dirty="0">
                <a:solidFill>
                  <a:srgbClr val="C00000"/>
                </a:solidFill>
              </a:rPr>
              <a:t>arithmetic mean </a:t>
            </a:r>
            <a:r>
              <a:rPr lang="en-US" dirty="0">
                <a:solidFill>
                  <a:srgbClr val="000000"/>
                </a:solidFill>
              </a:rPr>
              <a:t>is defined to be </a:t>
            </a:r>
          </a:p>
          <a:p>
            <a:endParaRPr lang="en-US" dirty="0">
              <a:solidFill>
                <a:srgbClr val="000000"/>
              </a:solidFill>
            </a:endParaRPr>
          </a:p>
          <a:p>
            <a:endParaRPr lang="en-US" dirty="0">
              <a:solidFill>
                <a:srgbClr val="000000"/>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4126590302"/>
              </p:ext>
            </p:extLst>
          </p:nvPr>
        </p:nvGraphicFramePr>
        <p:xfrm>
          <a:off x="3048000" y="2632484"/>
          <a:ext cx="2755900" cy="838200"/>
        </p:xfrm>
        <a:graphic>
          <a:graphicData uri="http://schemas.openxmlformats.org/presentationml/2006/ole">
            <mc:AlternateContent xmlns:mc="http://schemas.openxmlformats.org/markup-compatibility/2006">
              <mc:Choice xmlns:v="urn:schemas-microsoft-com:vml" Requires="v">
                <p:oleObj name="Equation" r:id="rId2" imgW="2755800" imgH="838080" progId="Equation.DSMT4">
                  <p:embed/>
                </p:oleObj>
              </mc:Choice>
              <mc:Fallback>
                <p:oleObj name="Equation" r:id="rId2" imgW="27558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32484"/>
                        <a:ext cx="275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a:bodyPr>
              <a:lstStyle/>
              <a:p>
                <a:r>
                  <a:rPr lang="en-US" dirty="0"/>
                  <a:t>If we use some common mathematical notation, the formula can be simplified to </a:t>
                </a:r>
                <a14:m>
                  <m:oMath xmlns:m="http://schemas.openxmlformats.org/officeDocument/2006/math">
                    <m:f>
                      <m:fPr>
                        <m:ctrlPr>
                          <a:rPr lang="en-US" i="1" smtClean="0">
                            <a:latin typeface="Cambria Math" panose="02040503050406030204" pitchFamily="18" charset="0"/>
                          </a:rPr>
                        </m:ctrlPr>
                      </m:fPr>
                      <m:num>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num>
                      <m:den>
                        <m:r>
                          <a:rPr lang="en-US" b="0" i="1" smtClean="0">
                            <a:latin typeface="Cambria Math" panose="02040503050406030204" pitchFamily="18" charset="0"/>
                          </a:rPr>
                          <m:t>𝑛</m:t>
                        </m:r>
                      </m:den>
                    </m:f>
                  </m:oMath>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is the </a:t>
                </a:r>
                <a14:m>
                  <m:oMath xmlns:m="http://schemas.openxmlformats.org/officeDocument/2006/math">
                    <m:r>
                      <a:rPr lang="en-US" i="1" dirty="0" smtClean="0">
                        <a:latin typeface="Cambria Math" panose="02040503050406030204" pitchFamily="18" charset="0"/>
                      </a:rPr>
                      <m:t>𝑖</m:t>
                    </m:r>
                    <m:r>
                      <a:rPr lang="en-US" i="1" baseline="30000" dirty="0">
                        <a:latin typeface="Cambria Math" panose="02040503050406030204" pitchFamily="18" charset="0"/>
                      </a:rPr>
                      <m:t>𝑡h</m:t>
                    </m:r>
                  </m:oMath>
                </a14:m>
                <a:r>
                  <a:rPr lang="en-US" dirty="0"/>
                  <a:t> data value in the data set and            </a:t>
                </a:r>
                <a14:m>
                  <m:oMath xmlns:m="http://schemas.openxmlformats.org/officeDocument/2006/math">
                    <m:r>
                      <m:rPr>
                        <m:sty m:val="p"/>
                      </m:rPr>
                      <a:rPr lang="en-US" i="0" dirty="0" smtClean="0">
                        <a:latin typeface="Cambria Math" panose="02040503050406030204" pitchFamily="18" charset="0"/>
                      </a:rPr>
                      <m:t>Σ</m:t>
                    </m:r>
                  </m:oMath>
                </a14:m>
                <a:r>
                  <a:rPr lang="en-US" dirty="0"/>
                  <a:t> (pronounced </a:t>
                </a:r>
                <a:r>
                  <a:rPr lang="en-US" i="1" dirty="0"/>
                  <a:t>sigma</a:t>
                </a:r>
                <a:r>
                  <a:rPr lang="en-US" dirty="0"/>
                  <a:t>) is a mathematical notation for adding values. There are two symbols that are associated with the expression given above:</a:t>
                </a:r>
              </a:p>
              <a:p>
                <a:pPr algn="ct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𝑁</m:t>
                        </m:r>
                      </m:den>
                    </m:f>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𝑁</m:t>
                            </m:r>
                          </m:sub>
                        </m:sSub>
                      </m:e>
                    </m:d>
                  </m:oMath>
                </a14:m>
                <a:r>
                  <a:rPr lang="en-US" dirty="0"/>
                  <a:t> the </a:t>
                </a:r>
                <a:r>
                  <a:rPr lang="en-US" b="1" dirty="0"/>
                  <a:t>population mean</a:t>
                </a:r>
                <a:r>
                  <a:rPr lang="en-US" dirty="0"/>
                  <a:t>, and</a:t>
                </a:r>
              </a:p>
              <a:p>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e>
                    </m:d>
                  </m:oMath>
                </a14:m>
                <a:r>
                  <a:rPr lang="en-US" dirty="0"/>
                  <a:t> the </a:t>
                </a:r>
                <a:r>
                  <a:rPr lang="en-US" b="1" dirty="0"/>
                  <a:t>sample mean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1139"/>
                </a:stretch>
              </a:blipFill>
            </p:spPr>
            <p:txBody>
              <a:bodyPr/>
              <a:lstStyle/>
              <a:p>
                <a:r>
                  <a:rPr lang="en-US">
                    <a:noFill/>
                  </a:rPr>
                  <a:t> </a:t>
                </a:r>
              </a:p>
            </p:txBody>
          </p:sp>
        </mc:Fallback>
      </mc:AlternateContent>
    </p:spTree>
    <p:extLst>
      <p:ext uri="{BB962C8B-B14F-4D97-AF65-F5344CB8AC3E}">
        <p14:creationId xmlns:p14="http://schemas.microsoft.com/office/powerpoint/2010/main" val="6818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a:bodyPr>
              <a:lstStyle/>
              <a:p>
                <a:r>
                  <a:rPr lang="en-US" dirty="0"/>
                  <a:t>Here </a:t>
                </a:r>
                <a14:m>
                  <m:oMath xmlns:m="http://schemas.openxmlformats.org/officeDocument/2006/math">
                    <m:r>
                      <a:rPr lang="en-US" i="1" dirty="0" smtClean="0">
                        <a:latin typeface="Cambria Math" panose="02040503050406030204" pitchFamily="18" charset="0"/>
                      </a:rPr>
                      <m:t>𝑁</m:t>
                    </m:r>
                  </m:oMath>
                </a14:m>
                <a:r>
                  <a:rPr lang="en-US" dirty="0"/>
                  <a:t> refers to the size of the population and </a:t>
                </a:r>
                <a:r>
                  <a:rPr lang="en-US" i="1" dirty="0"/>
                  <a:t>n</a:t>
                </a:r>
                <a:r>
                  <a:rPr lang="en-US" dirty="0"/>
                  <a:t> refers to the size of the sample. Otherwise, the calculations are made in precisely the same way. The Greek letter </a:t>
                </a:r>
                <a14:m>
                  <m:oMath xmlns:m="http://schemas.openxmlformats.org/officeDocument/2006/math">
                    <m:r>
                      <a:rPr lang="en-US" i="1" dirty="0" smtClean="0">
                        <a:latin typeface="Cambria Math" panose="02040503050406030204" pitchFamily="18" charset="0"/>
                      </a:rPr>
                      <m:t>𝜇</m:t>
                    </m:r>
                  </m:oMath>
                </a14:m>
                <a:r>
                  <a:rPr lang="en-US" dirty="0"/>
                  <a:t>, representing the population mean, is pronounced </a:t>
                </a:r>
                <a14:m>
                  <m:oMath xmlns:m="http://schemas.openxmlformats.org/officeDocument/2006/math">
                    <m:r>
                      <a:rPr lang="en-US" i="1" dirty="0" smtClean="0">
                        <a:latin typeface="Cambria Math" panose="02040503050406030204" pitchFamily="18" charset="0"/>
                      </a:rPr>
                      <m:t>𝑚𝑢</m:t>
                    </m:r>
                  </m:oMath>
                </a14:m>
                <a:r>
                  <a:rPr lang="en-US" dirty="0"/>
                  <a:t>, and the symbol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representing the sample mean, is pronounced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m:t>
                    </m:r>
                    <m:r>
                      <a:rPr lang="en-US" i="1" dirty="0" smtClean="0">
                        <a:latin typeface="Cambria Math" panose="02040503050406030204" pitchFamily="18" charset="0"/>
                      </a:rPr>
                      <m:t>𝑏𝑎𝑟</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1139" r="-1926"/>
                </a:stretch>
              </a:blipFill>
            </p:spPr>
            <p:txBody>
              <a:bodyPr/>
              <a:lstStyle/>
              <a:p>
                <a:r>
                  <a:rPr lang="en-US">
                    <a:noFill/>
                  </a:rPr>
                  <a:t> </a:t>
                </a:r>
              </a:p>
            </p:txBody>
          </p:sp>
        </mc:Fallback>
      </mc:AlternateContent>
    </p:spTree>
    <p:extLst>
      <p:ext uri="{BB962C8B-B14F-4D97-AF65-F5344CB8AC3E}">
        <p14:creationId xmlns:p14="http://schemas.microsoft.com/office/powerpoint/2010/main" val="4086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4.1.1: Determining the Sample Mean</a:t>
            </a:r>
          </a:p>
        </p:txBody>
      </p:sp>
      <p:sp>
        <p:nvSpPr>
          <p:cNvPr id="3" name="Content Placeholder 2"/>
          <p:cNvSpPr>
            <a:spLocks noGrp="1"/>
          </p:cNvSpPr>
          <p:nvPr>
            <p:ph idx="1"/>
          </p:nvPr>
        </p:nvSpPr>
        <p:spPr/>
        <p:txBody>
          <a:bodyPr/>
          <a:lstStyle/>
          <a:p>
            <a:r>
              <a:rPr lang="en-US" dirty="0"/>
              <a:t>Determine the sample mean of the following sample data values: 4, 10, 7, 15.</a:t>
            </a:r>
          </a:p>
          <a:p>
            <a:r>
              <a:rPr lang="en-US" b="1" dirty="0"/>
              <a:t>Solution</a:t>
            </a:r>
          </a:p>
          <a:p>
            <a:endParaRPr lang="en-US" b="1" dirty="0"/>
          </a:p>
          <a:p>
            <a:endParaRPr lang="en-US" b="1" dirty="0"/>
          </a:p>
          <a:p>
            <a:r>
              <a:rPr lang="en-US" dirty="0"/>
              <a:t>Note that </a:t>
            </a:r>
          </a:p>
        </p:txBody>
      </p:sp>
      <p:graphicFrame>
        <p:nvGraphicFramePr>
          <p:cNvPr id="2050" name="Object 2"/>
          <p:cNvGraphicFramePr>
            <a:graphicFrameLocks noChangeAspect="1"/>
          </p:cNvGraphicFramePr>
          <p:nvPr>
            <p:extLst>
              <p:ext uri="{D42A27DB-BD31-4B8C-83A1-F6EECF244321}">
                <p14:modId xmlns:p14="http://schemas.microsoft.com/office/powerpoint/2010/main" val="2269895734"/>
              </p:ext>
            </p:extLst>
          </p:nvPr>
        </p:nvGraphicFramePr>
        <p:xfrm>
          <a:off x="1629445" y="2887296"/>
          <a:ext cx="5410200" cy="431800"/>
        </p:xfrm>
        <a:graphic>
          <a:graphicData uri="http://schemas.openxmlformats.org/presentationml/2006/ole">
            <mc:AlternateContent xmlns:mc="http://schemas.openxmlformats.org/markup-compatibility/2006">
              <mc:Choice xmlns:v="urn:schemas-microsoft-com:vml" Requires="v">
                <p:oleObj name="Equation" r:id="rId2" imgW="5410080" imgH="431640" progId="Equation.DSMT4">
                  <p:embed/>
                </p:oleObj>
              </mc:Choice>
              <mc:Fallback>
                <p:oleObj name="Equation" r:id="rId2" imgW="5410080" imgH="431640" progId="Equation.DSMT4">
                  <p:embed/>
                  <p:pic>
                    <p:nvPicPr>
                      <p:cNvPr id="0" name="Picture 2"/>
                      <p:cNvPicPr>
                        <a:picLocks noChangeAspect="1" noChangeArrowheads="1"/>
                      </p:cNvPicPr>
                      <p:nvPr/>
                    </p:nvPicPr>
                    <p:blipFill>
                      <a:blip r:embed="rId3"/>
                      <a:srcRect/>
                      <a:stretch>
                        <a:fillRect/>
                      </a:stretch>
                    </p:blipFill>
                    <p:spPr bwMode="auto">
                      <a:xfrm>
                        <a:off x="1629445" y="2887296"/>
                        <a:ext cx="541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1782763" y="4792663"/>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4792663"/>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049011" y="4470633"/>
          <a:ext cx="1092200" cy="939800"/>
        </p:xfrm>
        <a:graphic>
          <a:graphicData uri="http://schemas.openxmlformats.org/presentationml/2006/ole">
            <mc:AlternateContent xmlns:mc="http://schemas.openxmlformats.org/markup-compatibility/2006">
              <mc:Choice xmlns:v="urn:schemas-microsoft-com:vml" Requires="v">
                <p:oleObj name="Equation" r:id="rId6" imgW="1091880" imgH="939600" progId="Equation.DSMT4">
                  <p:embed/>
                </p:oleObj>
              </mc:Choice>
              <mc:Fallback>
                <p:oleObj name="Equation" r:id="rId6" imgW="1091880" imgH="939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9011" y="4470633"/>
                        <a:ext cx="1092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3166145" y="4572000"/>
          <a:ext cx="2336800" cy="838200"/>
        </p:xfrm>
        <a:graphic>
          <a:graphicData uri="http://schemas.openxmlformats.org/presentationml/2006/ole">
            <mc:AlternateContent xmlns:mc="http://schemas.openxmlformats.org/markup-compatibility/2006">
              <mc:Choice xmlns:v="urn:schemas-microsoft-com:vml" Requires="v">
                <p:oleObj name="Equation" r:id="rId8" imgW="2336760" imgH="838080" progId="Equation.DSMT4">
                  <p:embed/>
                </p:oleObj>
              </mc:Choice>
              <mc:Fallback>
                <p:oleObj name="Equation" r:id="rId8" imgW="2336760" imgH="838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6145" y="4572000"/>
                        <a:ext cx="233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5528811" y="4572000"/>
          <a:ext cx="711200" cy="838200"/>
        </p:xfrm>
        <a:graphic>
          <a:graphicData uri="http://schemas.openxmlformats.org/presentationml/2006/ole">
            <mc:AlternateContent xmlns:mc="http://schemas.openxmlformats.org/markup-compatibility/2006">
              <mc:Choice xmlns:v="urn:schemas-microsoft-com:vml" Requires="v">
                <p:oleObj name="Equation" r:id="rId10" imgW="711000" imgH="838080" progId="Equation.DSMT4">
                  <p:embed/>
                </p:oleObj>
              </mc:Choice>
              <mc:Fallback>
                <p:oleObj name="Equation" r:id="rId10" imgW="71100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8811" y="4572000"/>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6273567" y="4859323"/>
          <a:ext cx="558800" cy="292100"/>
        </p:xfrm>
        <a:graphic>
          <a:graphicData uri="http://schemas.openxmlformats.org/presentationml/2006/ole">
            <mc:AlternateContent xmlns:mc="http://schemas.openxmlformats.org/markup-compatibility/2006">
              <mc:Choice xmlns:v="urn:schemas-microsoft-com:vml" Requires="v">
                <p:oleObj name="Equation" r:id="rId12" imgW="558720" imgH="291960" progId="Equation.DSMT4">
                  <p:embed/>
                </p:oleObj>
              </mc:Choice>
              <mc:Fallback>
                <p:oleObj name="Equation" r:id="rId12" imgW="558720" imgH="29196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3567" y="4859323"/>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The sample mean is 9. But why does adding up a group of numbers and dividing by the number of numbers measure central tendency? As unlikely as it sounds, the answer is related to balancing a scale.</a:t>
            </a:r>
          </a:p>
        </p:txBody>
      </p:sp>
    </p:spTree>
    <p:extLst>
      <p:ext uri="{BB962C8B-B14F-4D97-AF65-F5344CB8AC3E}">
        <p14:creationId xmlns:p14="http://schemas.microsoft.com/office/powerpoint/2010/main" val="332401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Deviation</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Given some point </a:t>
            </a:r>
            <a:r>
              <a:rPr lang="en-US" i="1" dirty="0">
                <a:solidFill>
                  <a:srgbClr val="000000"/>
                </a:solidFill>
              </a:rPr>
              <a:t>A</a:t>
            </a:r>
            <a:r>
              <a:rPr lang="en-US" dirty="0">
                <a:solidFill>
                  <a:srgbClr val="000000"/>
                </a:solidFill>
              </a:rPr>
              <a:t> and a data point </a:t>
            </a:r>
            <a:r>
              <a:rPr lang="en-US" i="1" dirty="0">
                <a:solidFill>
                  <a:srgbClr val="000000"/>
                </a:solidFill>
              </a:rPr>
              <a:t>x</a:t>
            </a:r>
            <a:r>
              <a:rPr lang="en-US" dirty="0">
                <a:solidFill>
                  <a:srgbClr val="000000"/>
                </a:solidFill>
              </a:rPr>
              <a:t>, then </a:t>
            </a:r>
            <a:r>
              <a:rPr lang="en-US" i="1" dirty="0">
                <a:solidFill>
                  <a:srgbClr val="000000"/>
                </a:solidFill>
              </a:rPr>
              <a:t>x</a:t>
            </a:r>
            <a:r>
              <a:rPr lang="en-US" dirty="0">
                <a:solidFill>
                  <a:srgbClr val="000000"/>
                </a:solidFill>
              </a:rPr>
              <a:t> − </a:t>
            </a:r>
            <a:r>
              <a:rPr lang="en-US" i="1" dirty="0">
                <a:solidFill>
                  <a:srgbClr val="000000"/>
                </a:solidFill>
              </a:rPr>
              <a:t>A</a:t>
            </a:r>
            <a:r>
              <a:rPr lang="en-US" dirty="0">
                <a:solidFill>
                  <a:srgbClr val="000000"/>
                </a:solidFill>
              </a:rPr>
              <a:t> represents how far </a:t>
            </a:r>
            <a:r>
              <a:rPr lang="en-US" i="1" dirty="0">
                <a:solidFill>
                  <a:srgbClr val="000000"/>
                </a:solidFill>
              </a:rPr>
              <a:t>x</a:t>
            </a:r>
            <a:r>
              <a:rPr lang="en-US" dirty="0">
                <a:solidFill>
                  <a:srgbClr val="000000"/>
                </a:solidFill>
              </a:rPr>
              <a:t> </a:t>
            </a:r>
            <a:r>
              <a:rPr lang="en-US" b="1" dirty="0">
                <a:solidFill>
                  <a:srgbClr val="C00000"/>
                </a:solidFill>
              </a:rPr>
              <a:t>deviates</a:t>
            </a:r>
            <a:r>
              <a:rPr lang="en-US" dirty="0">
                <a:solidFill>
                  <a:srgbClr val="000000"/>
                </a:solidFill>
              </a:rPr>
              <a:t> from </a:t>
            </a:r>
            <a:r>
              <a:rPr lang="en-US" i="1" dirty="0">
                <a:solidFill>
                  <a:srgbClr val="000000"/>
                </a:solidFill>
              </a:rPr>
              <a:t>A</a:t>
            </a:r>
            <a:r>
              <a:rPr lang="en-US" dirty="0">
                <a:solidFill>
                  <a:srgbClr val="000000"/>
                </a:solidFill>
              </a:rPr>
              <a:t>. This difference is also called a </a:t>
            </a:r>
            <a:r>
              <a:rPr lang="en-US" b="1" dirty="0">
                <a:solidFill>
                  <a:srgbClr val="C00000"/>
                </a:solidFill>
              </a:rPr>
              <a:t>deviation</a:t>
            </a:r>
            <a:r>
              <a:rPr lang="en-US" dirty="0">
                <a:solidFill>
                  <a:srgbClr val="000000"/>
                </a:solidFil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Let’s compute the deviations from the mean (9) for the data in Example 4.1.1. Examining the deviations from the mean in Table 4.1.1, we can see the deviations on the left side (−5 and −2) and right side (1 and 6) are in balance. In fact, the mean is considered a point of centrality because the deviations from the mean on the positive side and the negative side are equal (see Figure 4.1.1). The sample mean can be interpreted as a center of gravity.</a:t>
            </a:r>
          </a:p>
        </p:txBody>
      </p:sp>
    </p:spTree>
    <p:extLst>
      <p:ext uri="{BB962C8B-B14F-4D97-AF65-F5344CB8AC3E}">
        <p14:creationId xmlns:p14="http://schemas.microsoft.com/office/powerpoint/2010/main" val="11232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03AD62C-E7EC-F60B-5C98-016673AC25F4}"/>
                  </a:ext>
                </a:extLst>
              </p:cNvPr>
              <p:cNvGraphicFramePr>
                <a:graphicFrameLocks noGrp="1"/>
              </p:cNvGraphicFramePr>
              <p:nvPr>
                <p:extLst>
                  <p:ext uri="{D42A27DB-BD31-4B8C-83A1-F6EECF244321}">
                    <p14:modId xmlns:p14="http://schemas.microsoft.com/office/powerpoint/2010/main" val="578268020"/>
                  </p:ext>
                </p:extLst>
              </p:nvPr>
            </p:nvGraphicFramePr>
            <p:xfrm>
              <a:off x="486937" y="1600200"/>
              <a:ext cx="3094463" cy="3519234"/>
            </p:xfrm>
            <a:graphic>
              <a:graphicData uri="http://schemas.openxmlformats.org/drawingml/2006/table">
                <a:tbl>
                  <a:tblPr firstRow="1" bandRow="1">
                    <a:tableStyleId>{5C22544A-7EE6-4342-B048-85BDC9FD1C3A}</a:tableStyleId>
                  </a:tblPr>
                  <a:tblGrid>
                    <a:gridCol w="1008880">
                      <a:extLst>
                        <a:ext uri="{9D8B030D-6E8A-4147-A177-3AD203B41FA5}">
                          <a16:colId xmlns:a16="http://schemas.microsoft.com/office/drawing/2014/main" val="905246224"/>
                        </a:ext>
                      </a:extLst>
                    </a:gridCol>
                    <a:gridCol w="2085583">
                      <a:extLst>
                        <a:ext uri="{9D8B030D-6E8A-4147-A177-3AD203B41FA5}">
                          <a16:colId xmlns:a16="http://schemas.microsoft.com/office/drawing/2014/main" val="2162517130"/>
                        </a:ext>
                      </a:extLst>
                    </a:gridCol>
                  </a:tblGrid>
                  <a:tr h="370840">
                    <a:tc gridSpan="2">
                      <a:txBody>
                        <a:bodyPr/>
                        <a:lstStyle/>
                        <a:p>
                          <a:pPr algn="ctr"/>
                          <a:r>
                            <a:rPr lang="en-US" dirty="0"/>
                            <a:t>Table 4.1.1 – Deviations</a:t>
                          </a:r>
                        </a:p>
                        <a:p>
                          <a:pPr algn="ctr"/>
                          <a:r>
                            <a:rPr lang="en-US" dirty="0"/>
                            <a:t>from the Mean</a:t>
                          </a:r>
                          <a:endParaRPr lang="en-IN" dirty="0"/>
                        </a:p>
                      </a:txBody>
                      <a:tcPr/>
                    </a:tc>
                    <a:tc hMerge="1">
                      <a:txBody>
                        <a:bodyPr/>
                        <a:lstStyle/>
                        <a:p>
                          <a:endParaRPr lang="en-IN" dirty="0"/>
                        </a:p>
                      </a:txBody>
                      <a:tcPr/>
                    </a:tc>
                    <a:extLst>
                      <a:ext uri="{0D108BD9-81ED-4DB2-BD59-A6C34878D82A}">
                        <a16:rowId xmlns:a16="http://schemas.microsoft.com/office/drawing/2014/main" val="3329450131"/>
                      </a:ext>
                    </a:extLst>
                  </a:tr>
                  <a:tr h="370840">
                    <a:tc>
                      <a:txBody>
                        <a:bodyPr/>
                        <a:lstStyle/>
                        <a:p>
                          <a:pPr algn="ctr"/>
                          <a:r>
                            <a:rPr lang="en-IN" b="1" dirty="0"/>
                            <a:t>Data (</a:t>
                          </a:r>
                          <a14:m>
                            <m:oMath xmlns:m="http://schemas.openxmlformats.org/officeDocument/2006/math">
                              <m:r>
                                <a:rPr lang="en-IN" b="1" i="1" dirty="0" smtClean="0">
                                  <a:latin typeface="Cambria Math" panose="02040503050406030204" pitchFamily="18" charset="0"/>
                                </a:rPr>
                                <m:t>𝒙</m:t>
                              </m:r>
                              <m:r>
                                <a:rPr lang="en-IN" b="1" i="1" baseline="-25000" dirty="0" smtClean="0">
                                  <a:latin typeface="Cambria Math" panose="02040503050406030204" pitchFamily="18" charset="0"/>
                                </a:rPr>
                                <m:t>𝒊</m:t>
                              </m:r>
                            </m:oMath>
                          </a14:m>
                          <a:r>
                            <a:rPr lang="en-IN" b="1" dirty="0"/>
                            <a:t>)</a:t>
                          </a:r>
                        </a:p>
                      </a:txBody>
                      <a:tcPr/>
                    </a:tc>
                    <a:tc>
                      <a:txBody>
                        <a:bodyPr/>
                        <a:lstStyle/>
                        <a:p>
                          <a:pPr algn="ctr"/>
                          <a:r>
                            <a:rPr lang="en-US" b="1" dirty="0"/>
                            <a:t>Deviations from the</a:t>
                          </a:r>
                        </a:p>
                        <a:p>
                          <a:pPr algn="ctr"/>
                          <a:r>
                            <a:rPr lang="en-US" b="1" dirty="0"/>
                            <a:t>Mean (</a:t>
                          </a:r>
                          <a14:m>
                            <m:oMath xmlns:m="http://schemas.openxmlformats.org/officeDocument/2006/math">
                              <m:r>
                                <a:rPr lang="en-IN" b="1" i="1" dirty="0" smtClean="0">
                                  <a:latin typeface="Cambria Math" panose="02040503050406030204" pitchFamily="18" charset="0"/>
                                </a:rPr>
                                <m:t>𝒙</m:t>
                              </m:r>
                              <m:r>
                                <a:rPr lang="en-IN" b="1" i="1" baseline="-25000" dirty="0" smtClean="0">
                                  <a:latin typeface="Cambria Math" panose="02040503050406030204" pitchFamily="18" charset="0"/>
                                </a:rPr>
                                <m:t>𝒊</m:t>
                              </m:r>
                            </m:oMath>
                          </a14:m>
                          <a:r>
                            <a:rPr lang="en-US" b="1" dirty="0"/>
                            <a:t> − 9)</a:t>
                          </a:r>
                          <a:endParaRPr lang="en-IN" b="1" dirty="0"/>
                        </a:p>
                      </a:txBody>
                      <a:tcPr/>
                    </a:tc>
                    <a:extLst>
                      <a:ext uri="{0D108BD9-81ED-4DB2-BD59-A6C34878D82A}">
                        <a16:rowId xmlns:a16="http://schemas.microsoft.com/office/drawing/2014/main" val="3954313528"/>
                      </a:ext>
                    </a:extLst>
                  </a:tr>
                  <a:tr h="370840">
                    <a:tc>
                      <a:txBody>
                        <a:bodyPr/>
                        <a:lstStyle/>
                        <a:p>
                          <a:pPr algn="ctr"/>
                          <a:r>
                            <a:rPr lang="en-US" dirty="0"/>
                            <a:t>4</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IN" dirty="0"/>
                        </a:p>
                      </a:txBody>
                      <a:tcPr/>
                    </a:tc>
                    <a:extLst>
                      <a:ext uri="{0D108BD9-81ED-4DB2-BD59-A6C34878D82A}">
                        <a16:rowId xmlns:a16="http://schemas.microsoft.com/office/drawing/2014/main" val="2403910775"/>
                      </a:ext>
                    </a:extLst>
                  </a:tr>
                  <a:tr h="370840">
                    <a:tc>
                      <a:txBody>
                        <a:bodyPr/>
                        <a:lstStyle/>
                        <a:p>
                          <a:pPr algn="ctr"/>
                          <a:r>
                            <a:rPr lang="en-US" dirty="0"/>
                            <a:t>10</a:t>
                          </a:r>
                          <a:endParaRPr lang="en-IN" dirty="0"/>
                        </a:p>
                      </a:txBody>
                      <a:tcPr/>
                    </a:tc>
                    <a:tc>
                      <a:txBody>
                        <a:bodyPr/>
                        <a:lstStyle/>
                        <a:p>
                          <a:pPr algn="ctr"/>
                          <a:r>
                            <a:rPr lang="en-US" dirty="0"/>
                            <a:t>1</a:t>
                          </a:r>
                          <a:endParaRPr lang="en-IN" dirty="0"/>
                        </a:p>
                      </a:txBody>
                      <a:tcPr/>
                    </a:tc>
                    <a:extLst>
                      <a:ext uri="{0D108BD9-81ED-4DB2-BD59-A6C34878D82A}">
                        <a16:rowId xmlns:a16="http://schemas.microsoft.com/office/drawing/2014/main" val="1668019188"/>
                      </a:ext>
                    </a:extLst>
                  </a:tr>
                  <a:tr h="370840">
                    <a:tc>
                      <a:txBody>
                        <a:bodyPr/>
                        <a:lstStyle/>
                        <a:p>
                          <a:pPr algn="ctr"/>
                          <a:r>
                            <a:rPr lang="en-US" dirty="0"/>
                            <a:t>7</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IN" dirty="0"/>
                        </a:p>
                      </a:txBody>
                      <a:tcPr/>
                    </a:tc>
                    <a:extLst>
                      <a:ext uri="{0D108BD9-81ED-4DB2-BD59-A6C34878D82A}">
                        <a16:rowId xmlns:a16="http://schemas.microsoft.com/office/drawing/2014/main" val="2433595737"/>
                      </a:ext>
                    </a:extLst>
                  </a:tr>
                  <a:tr h="370840">
                    <a:tc>
                      <a:txBody>
                        <a:bodyPr/>
                        <a:lstStyle/>
                        <a:p>
                          <a:pPr algn="ctr"/>
                          <a:r>
                            <a:rPr lang="en-US" dirty="0"/>
                            <a:t>15</a:t>
                          </a:r>
                          <a:endParaRPr lang="en-IN" dirty="0"/>
                        </a:p>
                      </a:txBody>
                      <a:tcPr/>
                    </a:tc>
                    <a:tc>
                      <a:txBody>
                        <a:bodyPr/>
                        <a:lstStyle/>
                        <a:p>
                          <a:pPr algn="ctr"/>
                          <a:r>
                            <a:rPr lang="en-US" dirty="0"/>
                            <a:t>6</a:t>
                          </a:r>
                          <a:endParaRPr lang="en-IN" dirty="0"/>
                        </a:p>
                      </a:txBody>
                      <a:tcPr/>
                    </a:tc>
                    <a:extLst>
                      <a:ext uri="{0D108BD9-81ED-4DB2-BD59-A6C34878D82A}">
                        <a16:rowId xmlns:a16="http://schemas.microsoft.com/office/drawing/2014/main" val="1495305104"/>
                      </a:ext>
                    </a:extLst>
                  </a:tr>
                  <a:tr h="370840">
                    <a:tc>
                      <a:txBody>
                        <a:bodyPr/>
                        <a:lstStyle/>
                        <a:p>
                          <a:pPr algn="ctr"/>
                          <a:r>
                            <a:rPr lang="en-US" b="1" dirty="0"/>
                            <a:t>TOTAL</a:t>
                          </a:r>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IN" i="1" smtClean="0">
                                        <a:latin typeface="Cambria Math" panose="02040503050406030204" pitchFamily="18" charset="0"/>
                                      </a:rPr>
                                    </m:ctrlPr>
                                  </m:naryPr>
                                  <m:sub/>
                                  <m:sup/>
                                  <m:e>
                                    <m:r>
                                      <m:rPr>
                                        <m:nor/>
                                      </m:rPr>
                                      <a:rPr lang="en-US" dirty="0" smtClean="0"/>
                                      <m:t>(</m:t>
                                    </m:r>
                                    <m:r>
                                      <a:rPr lang="en-IN" i="1" dirty="0" smtClean="0">
                                        <a:latin typeface="Cambria Math" panose="02040503050406030204" pitchFamily="18" charset="0"/>
                                      </a:rPr>
                                      <m:t>𝑥</m:t>
                                    </m:r>
                                    <m:r>
                                      <a:rPr lang="en-IN" i="1" baseline="-25000" dirty="0" smtClean="0">
                                        <a:latin typeface="Cambria Math" panose="02040503050406030204" pitchFamily="18" charset="0"/>
                                      </a:rPr>
                                      <m:t>𝑖</m:t>
                                    </m:r>
                                    <m:r>
                                      <m:rPr>
                                        <m:nor/>
                                      </m:rPr>
                                      <a:rPr lang="en-US" dirty="0"/>
                                      <m:t> − 9)</m:t>
                                    </m:r>
                                    <m:r>
                                      <a:rPr lang="en-US" b="0" i="1" dirty="0" smtClean="0">
                                        <a:latin typeface="Cambria Math" panose="02040503050406030204" pitchFamily="18" charset="0"/>
                                      </a:rPr>
                                      <m:t>=0</m:t>
                                    </m:r>
                                  </m:e>
                                </m:nary>
                              </m:oMath>
                            </m:oMathPara>
                          </a14:m>
                          <a:endParaRPr lang="en-IN" dirty="0"/>
                        </a:p>
                      </a:txBody>
                      <a:tcPr/>
                    </a:tc>
                    <a:extLst>
                      <a:ext uri="{0D108BD9-81ED-4DB2-BD59-A6C34878D82A}">
                        <a16:rowId xmlns:a16="http://schemas.microsoft.com/office/drawing/2014/main" val="1593678098"/>
                      </a:ext>
                    </a:extLst>
                  </a:tr>
                </a:tbl>
              </a:graphicData>
            </a:graphic>
          </p:graphicFrame>
        </mc:Choice>
        <mc:Fallback xmlns="">
          <p:graphicFrame>
            <p:nvGraphicFramePr>
              <p:cNvPr id="4" name="Table 3">
                <a:extLst>
                  <a:ext uri="{FF2B5EF4-FFF2-40B4-BE49-F238E27FC236}">
                    <a16:creationId xmlns:a16="http://schemas.microsoft.com/office/drawing/2014/main" id="{403AD62C-E7EC-F60B-5C98-016673AC25F4}"/>
                  </a:ext>
                </a:extLst>
              </p:cNvPr>
              <p:cNvGraphicFramePr>
                <a:graphicFrameLocks noGrp="1"/>
              </p:cNvGraphicFramePr>
              <p:nvPr>
                <p:extLst>
                  <p:ext uri="{D42A27DB-BD31-4B8C-83A1-F6EECF244321}">
                    <p14:modId xmlns:p14="http://schemas.microsoft.com/office/powerpoint/2010/main" val="578268020"/>
                  </p:ext>
                </p:extLst>
              </p:nvPr>
            </p:nvGraphicFramePr>
            <p:xfrm>
              <a:off x="486937" y="1600200"/>
              <a:ext cx="3094463" cy="3519234"/>
            </p:xfrm>
            <a:graphic>
              <a:graphicData uri="http://schemas.openxmlformats.org/drawingml/2006/table">
                <a:tbl>
                  <a:tblPr firstRow="1" bandRow="1">
                    <a:tableStyleId>{5C22544A-7EE6-4342-B048-85BDC9FD1C3A}</a:tableStyleId>
                  </a:tblPr>
                  <a:tblGrid>
                    <a:gridCol w="1008880">
                      <a:extLst>
                        <a:ext uri="{9D8B030D-6E8A-4147-A177-3AD203B41FA5}">
                          <a16:colId xmlns:a16="http://schemas.microsoft.com/office/drawing/2014/main" val="905246224"/>
                        </a:ext>
                      </a:extLst>
                    </a:gridCol>
                    <a:gridCol w="2085583">
                      <a:extLst>
                        <a:ext uri="{9D8B030D-6E8A-4147-A177-3AD203B41FA5}">
                          <a16:colId xmlns:a16="http://schemas.microsoft.com/office/drawing/2014/main" val="2162517130"/>
                        </a:ext>
                      </a:extLst>
                    </a:gridCol>
                  </a:tblGrid>
                  <a:tr h="640080">
                    <a:tc gridSpan="2">
                      <a:txBody>
                        <a:bodyPr/>
                        <a:lstStyle/>
                        <a:p>
                          <a:pPr algn="ctr"/>
                          <a:r>
                            <a:rPr lang="en-US" dirty="0"/>
                            <a:t>Table 4.1.1 – Deviations</a:t>
                          </a:r>
                        </a:p>
                        <a:p>
                          <a:pPr algn="ctr"/>
                          <a:r>
                            <a:rPr lang="en-US" dirty="0"/>
                            <a:t>from the Mean</a:t>
                          </a:r>
                          <a:endParaRPr lang="en-IN" dirty="0"/>
                        </a:p>
                      </a:txBody>
                      <a:tcPr/>
                    </a:tc>
                    <a:tc hMerge="1">
                      <a:txBody>
                        <a:bodyPr/>
                        <a:lstStyle/>
                        <a:p>
                          <a:endParaRPr lang="en-IN" dirty="0"/>
                        </a:p>
                      </a:txBody>
                      <a:tcPr/>
                    </a:tc>
                    <a:extLst>
                      <a:ext uri="{0D108BD9-81ED-4DB2-BD59-A6C34878D82A}">
                        <a16:rowId xmlns:a16="http://schemas.microsoft.com/office/drawing/2014/main" val="3329450131"/>
                      </a:ext>
                    </a:extLst>
                  </a:tr>
                  <a:tr h="640080">
                    <a:tc>
                      <a:txBody>
                        <a:bodyPr/>
                        <a:lstStyle/>
                        <a:p>
                          <a:endParaRPr lang="en-US"/>
                        </a:p>
                      </a:txBody>
                      <a:tcPr>
                        <a:blipFill>
                          <a:blip r:embed="rId2"/>
                          <a:stretch>
                            <a:fillRect l="-602" t="-104762" r="-209036" b="-352381"/>
                          </a:stretch>
                        </a:blipFill>
                      </a:tcPr>
                    </a:tc>
                    <a:tc>
                      <a:txBody>
                        <a:bodyPr/>
                        <a:lstStyle/>
                        <a:p>
                          <a:endParaRPr lang="en-US"/>
                        </a:p>
                      </a:txBody>
                      <a:tcPr>
                        <a:blipFill>
                          <a:blip r:embed="rId2"/>
                          <a:stretch>
                            <a:fillRect l="-48688" t="-104762" r="-1166" b="-352381"/>
                          </a:stretch>
                        </a:blipFill>
                      </a:tcPr>
                    </a:tc>
                    <a:extLst>
                      <a:ext uri="{0D108BD9-81ED-4DB2-BD59-A6C34878D82A}">
                        <a16:rowId xmlns:a16="http://schemas.microsoft.com/office/drawing/2014/main" val="3954313528"/>
                      </a:ext>
                    </a:extLst>
                  </a:tr>
                  <a:tr h="370840">
                    <a:tc>
                      <a:txBody>
                        <a:bodyPr/>
                        <a:lstStyle/>
                        <a:p>
                          <a:pPr algn="ctr"/>
                          <a:r>
                            <a:rPr lang="en-US" dirty="0"/>
                            <a:t>4</a:t>
                          </a:r>
                          <a:endParaRPr lang="en-IN" dirty="0"/>
                        </a:p>
                      </a:txBody>
                      <a:tcPr/>
                    </a:tc>
                    <a:tc>
                      <a:txBody>
                        <a:bodyPr/>
                        <a:lstStyle/>
                        <a:p>
                          <a:endParaRPr lang="en-US"/>
                        </a:p>
                      </a:txBody>
                      <a:tcPr>
                        <a:blipFill>
                          <a:blip r:embed="rId2"/>
                          <a:stretch>
                            <a:fillRect l="-48688" t="-352459" r="-1166" b="-506557"/>
                          </a:stretch>
                        </a:blipFill>
                      </a:tcPr>
                    </a:tc>
                    <a:extLst>
                      <a:ext uri="{0D108BD9-81ED-4DB2-BD59-A6C34878D82A}">
                        <a16:rowId xmlns:a16="http://schemas.microsoft.com/office/drawing/2014/main" val="2403910775"/>
                      </a:ext>
                    </a:extLst>
                  </a:tr>
                  <a:tr h="370840">
                    <a:tc>
                      <a:txBody>
                        <a:bodyPr/>
                        <a:lstStyle/>
                        <a:p>
                          <a:pPr algn="ctr"/>
                          <a:r>
                            <a:rPr lang="en-US" dirty="0"/>
                            <a:t>10</a:t>
                          </a:r>
                          <a:endParaRPr lang="en-IN" dirty="0"/>
                        </a:p>
                      </a:txBody>
                      <a:tcPr/>
                    </a:tc>
                    <a:tc>
                      <a:txBody>
                        <a:bodyPr/>
                        <a:lstStyle/>
                        <a:p>
                          <a:pPr algn="ctr"/>
                          <a:r>
                            <a:rPr lang="en-US" dirty="0"/>
                            <a:t>1</a:t>
                          </a:r>
                          <a:endParaRPr lang="en-IN" dirty="0"/>
                        </a:p>
                      </a:txBody>
                      <a:tcPr/>
                    </a:tc>
                    <a:extLst>
                      <a:ext uri="{0D108BD9-81ED-4DB2-BD59-A6C34878D82A}">
                        <a16:rowId xmlns:a16="http://schemas.microsoft.com/office/drawing/2014/main" val="1668019188"/>
                      </a:ext>
                    </a:extLst>
                  </a:tr>
                  <a:tr h="370840">
                    <a:tc>
                      <a:txBody>
                        <a:bodyPr/>
                        <a:lstStyle/>
                        <a:p>
                          <a:pPr algn="ctr"/>
                          <a:r>
                            <a:rPr lang="en-US" dirty="0"/>
                            <a:t>7</a:t>
                          </a:r>
                          <a:endParaRPr lang="en-IN" dirty="0"/>
                        </a:p>
                      </a:txBody>
                      <a:tcPr/>
                    </a:tc>
                    <a:tc>
                      <a:txBody>
                        <a:bodyPr/>
                        <a:lstStyle/>
                        <a:p>
                          <a:endParaRPr lang="en-US"/>
                        </a:p>
                      </a:txBody>
                      <a:tcPr>
                        <a:blipFill>
                          <a:blip r:embed="rId2"/>
                          <a:stretch>
                            <a:fillRect l="-48688" t="-552459" r="-1166" b="-306557"/>
                          </a:stretch>
                        </a:blipFill>
                      </a:tcPr>
                    </a:tc>
                    <a:extLst>
                      <a:ext uri="{0D108BD9-81ED-4DB2-BD59-A6C34878D82A}">
                        <a16:rowId xmlns:a16="http://schemas.microsoft.com/office/drawing/2014/main" val="2433595737"/>
                      </a:ext>
                    </a:extLst>
                  </a:tr>
                  <a:tr h="370840">
                    <a:tc>
                      <a:txBody>
                        <a:bodyPr/>
                        <a:lstStyle/>
                        <a:p>
                          <a:pPr algn="ctr"/>
                          <a:r>
                            <a:rPr lang="en-US" dirty="0"/>
                            <a:t>15</a:t>
                          </a:r>
                          <a:endParaRPr lang="en-IN" dirty="0"/>
                        </a:p>
                      </a:txBody>
                      <a:tcPr/>
                    </a:tc>
                    <a:tc>
                      <a:txBody>
                        <a:bodyPr/>
                        <a:lstStyle/>
                        <a:p>
                          <a:pPr algn="ctr"/>
                          <a:r>
                            <a:rPr lang="en-US" dirty="0"/>
                            <a:t>6</a:t>
                          </a:r>
                          <a:endParaRPr lang="en-IN" dirty="0"/>
                        </a:p>
                      </a:txBody>
                      <a:tcPr/>
                    </a:tc>
                    <a:extLst>
                      <a:ext uri="{0D108BD9-81ED-4DB2-BD59-A6C34878D82A}">
                        <a16:rowId xmlns:a16="http://schemas.microsoft.com/office/drawing/2014/main" val="1495305104"/>
                      </a:ext>
                    </a:extLst>
                  </a:tr>
                  <a:tr h="755714">
                    <a:tc>
                      <a:txBody>
                        <a:bodyPr/>
                        <a:lstStyle/>
                        <a:p>
                          <a:pPr algn="ctr"/>
                          <a:r>
                            <a:rPr lang="en-US" b="1" dirty="0"/>
                            <a:t>TOTAL</a:t>
                          </a:r>
                          <a:endParaRPr lang="en-IN" b="1" dirty="0"/>
                        </a:p>
                      </a:txBody>
                      <a:tcPr/>
                    </a:tc>
                    <a:tc>
                      <a:txBody>
                        <a:bodyPr/>
                        <a:lstStyle/>
                        <a:p>
                          <a:endParaRPr lang="en-US"/>
                        </a:p>
                      </a:txBody>
                      <a:tcPr>
                        <a:blipFill>
                          <a:blip r:embed="rId2"/>
                          <a:stretch>
                            <a:fillRect l="-48688" t="-370161" r="-1166" b="-1613"/>
                          </a:stretch>
                        </a:blipFill>
                      </a:tcPr>
                    </a:tc>
                    <a:extLst>
                      <a:ext uri="{0D108BD9-81ED-4DB2-BD59-A6C34878D82A}">
                        <a16:rowId xmlns:a16="http://schemas.microsoft.com/office/drawing/2014/main" val="1593678098"/>
                      </a:ext>
                    </a:extLst>
                  </a:tr>
                </a:tbl>
              </a:graphicData>
            </a:graphic>
          </p:graphicFrame>
        </mc:Fallback>
      </mc:AlternateContent>
      <p:pic>
        <p:nvPicPr>
          <p:cNvPr id="7" name="Picture 6">
            <a:extLst>
              <a:ext uri="{FF2B5EF4-FFF2-40B4-BE49-F238E27FC236}">
                <a16:creationId xmlns:a16="http://schemas.microsoft.com/office/drawing/2014/main" id="{1090D5C6-AFB8-F4C9-3761-79A135A2E448}"/>
              </a:ext>
            </a:extLst>
          </p:cNvPr>
          <p:cNvPicPr>
            <a:picLocks noChangeAspect="1"/>
          </p:cNvPicPr>
          <p:nvPr/>
        </p:nvPicPr>
        <p:blipFill>
          <a:blip r:embed="rId3"/>
          <a:stretch>
            <a:fillRect/>
          </a:stretch>
        </p:blipFill>
        <p:spPr>
          <a:xfrm>
            <a:off x="3855958" y="2142945"/>
            <a:ext cx="4582164" cy="2572109"/>
          </a:xfrm>
          <a:prstGeom prst="rect">
            <a:avLst/>
          </a:prstGeom>
        </p:spPr>
      </p:pic>
    </p:spTree>
    <p:extLst>
      <p:ext uri="{BB962C8B-B14F-4D97-AF65-F5344CB8AC3E}">
        <p14:creationId xmlns:p14="http://schemas.microsoft.com/office/powerpoint/2010/main" val="426468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On the other hand, if we compute the deviations about any other value the deviations do not balance. For example, assume the central value is 8. The deviation from the alleged central value, 8, for each data value is computed in Table 4.1.2 and shown in Figure 4.1.2.</a:t>
            </a:r>
          </a:p>
          <a:p>
            <a:r>
              <a:rPr lang="en-US" dirty="0"/>
              <a:t>The positive deviations (+2 and +7) are not counterbalanced by the negative deviations (−4 and −1). A desirable characteristic of a central value would be to have the positive and negative deviations equal to each other in absolute value.</a:t>
            </a:r>
          </a:p>
        </p:txBody>
      </p:sp>
    </p:spTree>
    <p:extLst>
      <p:ext uri="{BB962C8B-B14F-4D97-AF65-F5344CB8AC3E}">
        <p14:creationId xmlns:p14="http://schemas.microsoft.com/office/powerpoint/2010/main" val="15578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03AD62C-E7EC-F60B-5C98-016673AC25F4}"/>
                  </a:ext>
                </a:extLst>
              </p:cNvPr>
              <p:cNvGraphicFramePr>
                <a:graphicFrameLocks noGrp="1"/>
              </p:cNvGraphicFramePr>
              <p:nvPr>
                <p:extLst>
                  <p:ext uri="{D42A27DB-BD31-4B8C-83A1-F6EECF244321}">
                    <p14:modId xmlns:p14="http://schemas.microsoft.com/office/powerpoint/2010/main" val="3413530327"/>
                  </p:ext>
                </p:extLst>
              </p:nvPr>
            </p:nvGraphicFramePr>
            <p:xfrm>
              <a:off x="486937" y="1600200"/>
              <a:ext cx="3094463" cy="3519234"/>
            </p:xfrm>
            <a:graphic>
              <a:graphicData uri="http://schemas.openxmlformats.org/drawingml/2006/table">
                <a:tbl>
                  <a:tblPr firstRow="1" bandRow="1">
                    <a:tableStyleId>{5C22544A-7EE6-4342-B048-85BDC9FD1C3A}</a:tableStyleId>
                  </a:tblPr>
                  <a:tblGrid>
                    <a:gridCol w="1008880">
                      <a:extLst>
                        <a:ext uri="{9D8B030D-6E8A-4147-A177-3AD203B41FA5}">
                          <a16:colId xmlns:a16="http://schemas.microsoft.com/office/drawing/2014/main" val="905246224"/>
                        </a:ext>
                      </a:extLst>
                    </a:gridCol>
                    <a:gridCol w="2085583">
                      <a:extLst>
                        <a:ext uri="{9D8B030D-6E8A-4147-A177-3AD203B41FA5}">
                          <a16:colId xmlns:a16="http://schemas.microsoft.com/office/drawing/2014/main" val="2162517130"/>
                        </a:ext>
                      </a:extLst>
                    </a:gridCol>
                  </a:tblGrid>
                  <a:tr h="370840">
                    <a:tc gridSpan="2">
                      <a:txBody>
                        <a:bodyPr/>
                        <a:lstStyle/>
                        <a:p>
                          <a:pPr algn="ctr"/>
                          <a:r>
                            <a:rPr lang="en-US" dirty="0"/>
                            <a:t>Table 4.1.2 – Deviations</a:t>
                          </a:r>
                        </a:p>
                        <a:p>
                          <a:pPr algn="ctr"/>
                          <a:r>
                            <a:rPr lang="en-US" dirty="0"/>
                            <a:t>from the Mean</a:t>
                          </a:r>
                          <a:endParaRPr lang="en-IN" dirty="0"/>
                        </a:p>
                      </a:txBody>
                      <a:tcPr/>
                    </a:tc>
                    <a:tc hMerge="1">
                      <a:txBody>
                        <a:bodyPr/>
                        <a:lstStyle/>
                        <a:p>
                          <a:endParaRPr lang="en-IN" dirty="0"/>
                        </a:p>
                      </a:txBody>
                      <a:tcPr/>
                    </a:tc>
                    <a:extLst>
                      <a:ext uri="{0D108BD9-81ED-4DB2-BD59-A6C34878D82A}">
                        <a16:rowId xmlns:a16="http://schemas.microsoft.com/office/drawing/2014/main" val="3329450131"/>
                      </a:ext>
                    </a:extLst>
                  </a:tr>
                  <a:tr h="370840">
                    <a:tc>
                      <a:txBody>
                        <a:bodyPr/>
                        <a:lstStyle/>
                        <a:p>
                          <a:pPr algn="ctr"/>
                          <a:r>
                            <a:rPr lang="en-IN" b="1" dirty="0"/>
                            <a:t>Data (</a:t>
                          </a:r>
                          <a14:m>
                            <m:oMath xmlns:m="http://schemas.openxmlformats.org/officeDocument/2006/math">
                              <m:r>
                                <a:rPr lang="en-IN" b="1" i="1" dirty="0" smtClean="0">
                                  <a:latin typeface="Cambria Math" panose="02040503050406030204" pitchFamily="18" charset="0"/>
                                </a:rPr>
                                <m:t>𝒙</m:t>
                              </m:r>
                              <m:r>
                                <a:rPr lang="en-IN" b="1" i="1" baseline="-25000" dirty="0" smtClean="0">
                                  <a:latin typeface="Cambria Math" panose="02040503050406030204" pitchFamily="18" charset="0"/>
                                </a:rPr>
                                <m:t>𝒊</m:t>
                              </m:r>
                            </m:oMath>
                          </a14:m>
                          <a:r>
                            <a:rPr lang="en-IN" b="1" dirty="0"/>
                            <a:t>)</a:t>
                          </a:r>
                        </a:p>
                      </a:txBody>
                      <a:tcPr/>
                    </a:tc>
                    <a:tc>
                      <a:txBody>
                        <a:bodyPr/>
                        <a:lstStyle/>
                        <a:p>
                          <a:pPr algn="ctr"/>
                          <a:r>
                            <a:rPr lang="en-US" b="1" dirty="0"/>
                            <a:t>Deviations from</a:t>
                          </a:r>
                        </a:p>
                        <a:p>
                          <a:pPr algn="ctr"/>
                          <a:r>
                            <a:rPr lang="en-US" b="1" dirty="0"/>
                            <a:t>8 (</a:t>
                          </a:r>
                          <a14:m>
                            <m:oMath xmlns:m="http://schemas.openxmlformats.org/officeDocument/2006/math">
                              <m:r>
                                <a:rPr lang="en-IN" b="1" i="1" dirty="0" smtClean="0">
                                  <a:latin typeface="Cambria Math" panose="02040503050406030204" pitchFamily="18" charset="0"/>
                                </a:rPr>
                                <m:t>𝒙</m:t>
                              </m:r>
                              <m:r>
                                <a:rPr lang="en-IN" b="1" i="1" baseline="-25000" dirty="0" smtClean="0">
                                  <a:latin typeface="Cambria Math" panose="02040503050406030204" pitchFamily="18" charset="0"/>
                                </a:rPr>
                                <m:t>𝒊</m:t>
                              </m:r>
                            </m:oMath>
                          </a14:m>
                          <a:r>
                            <a:rPr lang="en-US" b="1" dirty="0"/>
                            <a:t> − 8)</a:t>
                          </a:r>
                          <a:endParaRPr lang="en-IN" b="1" dirty="0"/>
                        </a:p>
                      </a:txBody>
                      <a:tcPr/>
                    </a:tc>
                    <a:extLst>
                      <a:ext uri="{0D108BD9-81ED-4DB2-BD59-A6C34878D82A}">
                        <a16:rowId xmlns:a16="http://schemas.microsoft.com/office/drawing/2014/main" val="3954313528"/>
                      </a:ext>
                    </a:extLst>
                  </a:tr>
                  <a:tr h="370840">
                    <a:tc>
                      <a:txBody>
                        <a:bodyPr/>
                        <a:lstStyle/>
                        <a:p>
                          <a:pPr algn="ctr"/>
                          <a:r>
                            <a:rPr lang="en-US" dirty="0"/>
                            <a:t>4</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oMath>
                            </m:oMathPara>
                          </a14:m>
                          <a:endParaRPr lang="en-IN" dirty="0"/>
                        </a:p>
                      </a:txBody>
                      <a:tcPr/>
                    </a:tc>
                    <a:extLst>
                      <a:ext uri="{0D108BD9-81ED-4DB2-BD59-A6C34878D82A}">
                        <a16:rowId xmlns:a16="http://schemas.microsoft.com/office/drawing/2014/main" val="2403910775"/>
                      </a:ext>
                    </a:extLst>
                  </a:tr>
                  <a:tr h="370840">
                    <a:tc>
                      <a:txBody>
                        <a:bodyPr/>
                        <a:lstStyle/>
                        <a:p>
                          <a:pPr algn="ctr"/>
                          <a:r>
                            <a:rPr lang="en-US" dirty="0"/>
                            <a:t>10</a:t>
                          </a:r>
                          <a:endParaRPr lang="en-IN" dirty="0"/>
                        </a:p>
                      </a:txBody>
                      <a:tcPr/>
                    </a:tc>
                    <a:tc>
                      <a:txBody>
                        <a:bodyPr/>
                        <a:lstStyle/>
                        <a:p>
                          <a:pPr algn="ctr"/>
                          <a:r>
                            <a:rPr lang="en-US" dirty="0"/>
                            <a:t>2</a:t>
                          </a:r>
                          <a:endParaRPr lang="en-IN" dirty="0"/>
                        </a:p>
                      </a:txBody>
                      <a:tcPr/>
                    </a:tc>
                    <a:extLst>
                      <a:ext uri="{0D108BD9-81ED-4DB2-BD59-A6C34878D82A}">
                        <a16:rowId xmlns:a16="http://schemas.microsoft.com/office/drawing/2014/main" val="1668019188"/>
                      </a:ext>
                    </a:extLst>
                  </a:tr>
                  <a:tr h="370840">
                    <a:tc>
                      <a:txBody>
                        <a:bodyPr/>
                        <a:lstStyle/>
                        <a:p>
                          <a:pPr algn="ctr"/>
                          <a:r>
                            <a:rPr lang="en-US" dirty="0"/>
                            <a:t>7</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IN" dirty="0"/>
                        </a:p>
                      </a:txBody>
                      <a:tcPr/>
                    </a:tc>
                    <a:extLst>
                      <a:ext uri="{0D108BD9-81ED-4DB2-BD59-A6C34878D82A}">
                        <a16:rowId xmlns:a16="http://schemas.microsoft.com/office/drawing/2014/main" val="2433595737"/>
                      </a:ext>
                    </a:extLst>
                  </a:tr>
                  <a:tr h="370840">
                    <a:tc>
                      <a:txBody>
                        <a:bodyPr/>
                        <a:lstStyle/>
                        <a:p>
                          <a:pPr algn="ctr"/>
                          <a:r>
                            <a:rPr lang="en-US" dirty="0"/>
                            <a:t>15</a:t>
                          </a:r>
                          <a:endParaRPr lang="en-IN" dirty="0"/>
                        </a:p>
                      </a:txBody>
                      <a:tcPr/>
                    </a:tc>
                    <a:tc>
                      <a:txBody>
                        <a:bodyPr/>
                        <a:lstStyle/>
                        <a:p>
                          <a:pPr algn="ctr"/>
                          <a:r>
                            <a:rPr lang="en-US" dirty="0"/>
                            <a:t>7</a:t>
                          </a:r>
                          <a:endParaRPr lang="en-IN" dirty="0"/>
                        </a:p>
                      </a:txBody>
                      <a:tcPr/>
                    </a:tc>
                    <a:extLst>
                      <a:ext uri="{0D108BD9-81ED-4DB2-BD59-A6C34878D82A}">
                        <a16:rowId xmlns:a16="http://schemas.microsoft.com/office/drawing/2014/main" val="1495305104"/>
                      </a:ext>
                    </a:extLst>
                  </a:tr>
                  <a:tr h="370840">
                    <a:tc>
                      <a:txBody>
                        <a:bodyPr/>
                        <a:lstStyle/>
                        <a:p>
                          <a:pPr algn="ctr"/>
                          <a:r>
                            <a:rPr lang="en-US" b="1" dirty="0"/>
                            <a:t>TOTAL</a:t>
                          </a:r>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IN" i="1" smtClean="0">
                                        <a:latin typeface="Cambria Math" panose="02040503050406030204" pitchFamily="18" charset="0"/>
                                      </a:rPr>
                                    </m:ctrlPr>
                                  </m:naryPr>
                                  <m:sub/>
                                  <m:sup/>
                                  <m:e>
                                    <m:r>
                                      <m:rPr>
                                        <m:nor/>
                                      </m:rPr>
                                      <a:rPr lang="en-US" dirty="0" smtClean="0"/>
                                      <m:t>(</m:t>
                                    </m:r>
                                    <m:r>
                                      <a:rPr lang="en-IN" i="1" dirty="0" smtClean="0">
                                        <a:latin typeface="Cambria Math" panose="02040503050406030204" pitchFamily="18" charset="0"/>
                                      </a:rPr>
                                      <m:t>𝑥</m:t>
                                    </m:r>
                                    <m:r>
                                      <a:rPr lang="en-IN" i="1" baseline="-25000" dirty="0" smtClean="0">
                                        <a:latin typeface="Cambria Math" panose="02040503050406030204" pitchFamily="18" charset="0"/>
                                      </a:rPr>
                                      <m:t>𝑖</m:t>
                                    </m:r>
                                    <m:r>
                                      <m:rPr>
                                        <m:nor/>
                                      </m:rPr>
                                      <a:rPr lang="en-US" dirty="0"/>
                                      <m:t> − </m:t>
                                    </m:r>
                                    <m:r>
                                      <m:rPr>
                                        <m:nor/>
                                      </m:rPr>
                                      <a:rPr lang="en-US" b="0" i="0" dirty="0" smtClean="0"/>
                                      <m:t>8</m:t>
                                    </m:r>
                                    <m:r>
                                      <m:rPr>
                                        <m:nor/>
                                      </m:rPr>
                                      <a:rPr lang="en-US" dirty="0"/>
                                      <m:t>)</m:t>
                                    </m:r>
                                    <m:r>
                                      <a:rPr lang="en-US" b="0" i="1" dirty="0" smtClean="0">
                                        <a:latin typeface="Cambria Math" panose="02040503050406030204" pitchFamily="18" charset="0"/>
                                      </a:rPr>
                                      <m:t>=4</m:t>
                                    </m:r>
                                  </m:e>
                                </m:nary>
                              </m:oMath>
                            </m:oMathPara>
                          </a14:m>
                          <a:endParaRPr lang="en-IN" dirty="0"/>
                        </a:p>
                      </a:txBody>
                      <a:tcPr/>
                    </a:tc>
                    <a:extLst>
                      <a:ext uri="{0D108BD9-81ED-4DB2-BD59-A6C34878D82A}">
                        <a16:rowId xmlns:a16="http://schemas.microsoft.com/office/drawing/2014/main" val="1593678098"/>
                      </a:ext>
                    </a:extLst>
                  </a:tr>
                </a:tbl>
              </a:graphicData>
            </a:graphic>
          </p:graphicFrame>
        </mc:Choice>
        <mc:Fallback xmlns="">
          <p:graphicFrame>
            <p:nvGraphicFramePr>
              <p:cNvPr id="4" name="Table 3">
                <a:extLst>
                  <a:ext uri="{FF2B5EF4-FFF2-40B4-BE49-F238E27FC236}">
                    <a16:creationId xmlns:a16="http://schemas.microsoft.com/office/drawing/2014/main" id="{403AD62C-E7EC-F60B-5C98-016673AC25F4}"/>
                  </a:ext>
                </a:extLst>
              </p:cNvPr>
              <p:cNvGraphicFramePr>
                <a:graphicFrameLocks noGrp="1"/>
              </p:cNvGraphicFramePr>
              <p:nvPr>
                <p:extLst>
                  <p:ext uri="{D42A27DB-BD31-4B8C-83A1-F6EECF244321}">
                    <p14:modId xmlns:p14="http://schemas.microsoft.com/office/powerpoint/2010/main" val="3413530327"/>
                  </p:ext>
                </p:extLst>
              </p:nvPr>
            </p:nvGraphicFramePr>
            <p:xfrm>
              <a:off x="486937" y="1600200"/>
              <a:ext cx="3094463" cy="3519234"/>
            </p:xfrm>
            <a:graphic>
              <a:graphicData uri="http://schemas.openxmlformats.org/drawingml/2006/table">
                <a:tbl>
                  <a:tblPr firstRow="1" bandRow="1">
                    <a:tableStyleId>{5C22544A-7EE6-4342-B048-85BDC9FD1C3A}</a:tableStyleId>
                  </a:tblPr>
                  <a:tblGrid>
                    <a:gridCol w="1008880">
                      <a:extLst>
                        <a:ext uri="{9D8B030D-6E8A-4147-A177-3AD203B41FA5}">
                          <a16:colId xmlns:a16="http://schemas.microsoft.com/office/drawing/2014/main" val="905246224"/>
                        </a:ext>
                      </a:extLst>
                    </a:gridCol>
                    <a:gridCol w="2085583">
                      <a:extLst>
                        <a:ext uri="{9D8B030D-6E8A-4147-A177-3AD203B41FA5}">
                          <a16:colId xmlns:a16="http://schemas.microsoft.com/office/drawing/2014/main" val="2162517130"/>
                        </a:ext>
                      </a:extLst>
                    </a:gridCol>
                  </a:tblGrid>
                  <a:tr h="640080">
                    <a:tc gridSpan="2">
                      <a:txBody>
                        <a:bodyPr/>
                        <a:lstStyle/>
                        <a:p>
                          <a:pPr algn="ctr"/>
                          <a:r>
                            <a:rPr lang="en-US" dirty="0"/>
                            <a:t>Table 4.1.2 – Deviations</a:t>
                          </a:r>
                        </a:p>
                        <a:p>
                          <a:pPr algn="ctr"/>
                          <a:r>
                            <a:rPr lang="en-US" dirty="0"/>
                            <a:t>from the Mean</a:t>
                          </a:r>
                          <a:endParaRPr lang="en-IN" dirty="0"/>
                        </a:p>
                      </a:txBody>
                      <a:tcPr/>
                    </a:tc>
                    <a:tc hMerge="1">
                      <a:txBody>
                        <a:bodyPr/>
                        <a:lstStyle/>
                        <a:p>
                          <a:endParaRPr lang="en-IN" dirty="0"/>
                        </a:p>
                      </a:txBody>
                      <a:tcPr/>
                    </a:tc>
                    <a:extLst>
                      <a:ext uri="{0D108BD9-81ED-4DB2-BD59-A6C34878D82A}">
                        <a16:rowId xmlns:a16="http://schemas.microsoft.com/office/drawing/2014/main" val="3329450131"/>
                      </a:ext>
                    </a:extLst>
                  </a:tr>
                  <a:tr h="640080">
                    <a:tc>
                      <a:txBody>
                        <a:bodyPr/>
                        <a:lstStyle/>
                        <a:p>
                          <a:endParaRPr lang="en-US"/>
                        </a:p>
                      </a:txBody>
                      <a:tcPr>
                        <a:blipFill>
                          <a:blip r:embed="rId2"/>
                          <a:stretch>
                            <a:fillRect l="-602" t="-104762" r="-209036" b="-352381"/>
                          </a:stretch>
                        </a:blipFill>
                      </a:tcPr>
                    </a:tc>
                    <a:tc>
                      <a:txBody>
                        <a:bodyPr/>
                        <a:lstStyle/>
                        <a:p>
                          <a:endParaRPr lang="en-US"/>
                        </a:p>
                      </a:txBody>
                      <a:tcPr>
                        <a:blipFill>
                          <a:blip r:embed="rId2"/>
                          <a:stretch>
                            <a:fillRect l="-48688" t="-104762" r="-1166" b="-352381"/>
                          </a:stretch>
                        </a:blipFill>
                      </a:tcPr>
                    </a:tc>
                    <a:extLst>
                      <a:ext uri="{0D108BD9-81ED-4DB2-BD59-A6C34878D82A}">
                        <a16:rowId xmlns:a16="http://schemas.microsoft.com/office/drawing/2014/main" val="3954313528"/>
                      </a:ext>
                    </a:extLst>
                  </a:tr>
                  <a:tr h="370840">
                    <a:tc>
                      <a:txBody>
                        <a:bodyPr/>
                        <a:lstStyle/>
                        <a:p>
                          <a:pPr algn="ctr"/>
                          <a:r>
                            <a:rPr lang="en-US" dirty="0"/>
                            <a:t>4</a:t>
                          </a:r>
                          <a:endParaRPr lang="en-IN" dirty="0"/>
                        </a:p>
                      </a:txBody>
                      <a:tcPr/>
                    </a:tc>
                    <a:tc>
                      <a:txBody>
                        <a:bodyPr/>
                        <a:lstStyle/>
                        <a:p>
                          <a:endParaRPr lang="en-US"/>
                        </a:p>
                      </a:txBody>
                      <a:tcPr>
                        <a:blipFill>
                          <a:blip r:embed="rId2"/>
                          <a:stretch>
                            <a:fillRect l="-48688" t="-352459" r="-1166" b="-506557"/>
                          </a:stretch>
                        </a:blipFill>
                      </a:tcPr>
                    </a:tc>
                    <a:extLst>
                      <a:ext uri="{0D108BD9-81ED-4DB2-BD59-A6C34878D82A}">
                        <a16:rowId xmlns:a16="http://schemas.microsoft.com/office/drawing/2014/main" val="2403910775"/>
                      </a:ext>
                    </a:extLst>
                  </a:tr>
                  <a:tr h="370840">
                    <a:tc>
                      <a:txBody>
                        <a:bodyPr/>
                        <a:lstStyle/>
                        <a:p>
                          <a:pPr algn="ctr"/>
                          <a:r>
                            <a:rPr lang="en-US" dirty="0"/>
                            <a:t>10</a:t>
                          </a:r>
                          <a:endParaRPr lang="en-IN" dirty="0"/>
                        </a:p>
                      </a:txBody>
                      <a:tcPr/>
                    </a:tc>
                    <a:tc>
                      <a:txBody>
                        <a:bodyPr/>
                        <a:lstStyle/>
                        <a:p>
                          <a:pPr algn="ctr"/>
                          <a:r>
                            <a:rPr lang="en-US" dirty="0"/>
                            <a:t>2</a:t>
                          </a:r>
                          <a:endParaRPr lang="en-IN" dirty="0"/>
                        </a:p>
                      </a:txBody>
                      <a:tcPr/>
                    </a:tc>
                    <a:extLst>
                      <a:ext uri="{0D108BD9-81ED-4DB2-BD59-A6C34878D82A}">
                        <a16:rowId xmlns:a16="http://schemas.microsoft.com/office/drawing/2014/main" val="1668019188"/>
                      </a:ext>
                    </a:extLst>
                  </a:tr>
                  <a:tr h="370840">
                    <a:tc>
                      <a:txBody>
                        <a:bodyPr/>
                        <a:lstStyle/>
                        <a:p>
                          <a:pPr algn="ctr"/>
                          <a:r>
                            <a:rPr lang="en-US" dirty="0"/>
                            <a:t>7</a:t>
                          </a:r>
                          <a:endParaRPr lang="en-IN" dirty="0"/>
                        </a:p>
                      </a:txBody>
                      <a:tcPr/>
                    </a:tc>
                    <a:tc>
                      <a:txBody>
                        <a:bodyPr/>
                        <a:lstStyle/>
                        <a:p>
                          <a:endParaRPr lang="en-US"/>
                        </a:p>
                      </a:txBody>
                      <a:tcPr>
                        <a:blipFill>
                          <a:blip r:embed="rId2"/>
                          <a:stretch>
                            <a:fillRect l="-48688" t="-552459" r="-1166" b="-306557"/>
                          </a:stretch>
                        </a:blipFill>
                      </a:tcPr>
                    </a:tc>
                    <a:extLst>
                      <a:ext uri="{0D108BD9-81ED-4DB2-BD59-A6C34878D82A}">
                        <a16:rowId xmlns:a16="http://schemas.microsoft.com/office/drawing/2014/main" val="2433595737"/>
                      </a:ext>
                    </a:extLst>
                  </a:tr>
                  <a:tr h="370840">
                    <a:tc>
                      <a:txBody>
                        <a:bodyPr/>
                        <a:lstStyle/>
                        <a:p>
                          <a:pPr algn="ctr"/>
                          <a:r>
                            <a:rPr lang="en-US" dirty="0"/>
                            <a:t>15</a:t>
                          </a:r>
                          <a:endParaRPr lang="en-IN" dirty="0"/>
                        </a:p>
                      </a:txBody>
                      <a:tcPr/>
                    </a:tc>
                    <a:tc>
                      <a:txBody>
                        <a:bodyPr/>
                        <a:lstStyle/>
                        <a:p>
                          <a:pPr algn="ctr"/>
                          <a:r>
                            <a:rPr lang="en-US" dirty="0"/>
                            <a:t>7</a:t>
                          </a:r>
                          <a:endParaRPr lang="en-IN" dirty="0"/>
                        </a:p>
                      </a:txBody>
                      <a:tcPr/>
                    </a:tc>
                    <a:extLst>
                      <a:ext uri="{0D108BD9-81ED-4DB2-BD59-A6C34878D82A}">
                        <a16:rowId xmlns:a16="http://schemas.microsoft.com/office/drawing/2014/main" val="1495305104"/>
                      </a:ext>
                    </a:extLst>
                  </a:tr>
                  <a:tr h="755714">
                    <a:tc>
                      <a:txBody>
                        <a:bodyPr/>
                        <a:lstStyle/>
                        <a:p>
                          <a:pPr algn="ctr"/>
                          <a:r>
                            <a:rPr lang="en-US" b="1" dirty="0"/>
                            <a:t>TOTAL</a:t>
                          </a:r>
                          <a:endParaRPr lang="en-IN" b="1" dirty="0"/>
                        </a:p>
                      </a:txBody>
                      <a:tcPr/>
                    </a:tc>
                    <a:tc>
                      <a:txBody>
                        <a:bodyPr/>
                        <a:lstStyle/>
                        <a:p>
                          <a:endParaRPr lang="en-US"/>
                        </a:p>
                      </a:txBody>
                      <a:tcPr>
                        <a:blipFill>
                          <a:blip r:embed="rId2"/>
                          <a:stretch>
                            <a:fillRect l="-48688" t="-370161" r="-1166" b="-1613"/>
                          </a:stretch>
                        </a:blipFill>
                      </a:tcPr>
                    </a:tc>
                    <a:extLst>
                      <a:ext uri="{0D108BD9-81ED-4DB2-BD59-A6C34878D82A}">
                        <a16:rowId xmlns:a16="http://schemas.microsoft.com/office/drawing/2014/main" val="1593678098"/>
                      </a:ext>
                    </a:extLst>
                  </a:tr>
                </a:tbl>
              </a:graphicData>
            </a:graphic>
          </p:graphicFrame>
        </mc:Fallback>
      </mc:AlternateContent>
      <p:pic>
        <p:nvPicPr>
          <p:cNvPr id="6" name="Picture 5">
            <a:extLst>
              <a:ext uri="{FF2B5EF4-FFF2-40B4-BE49-F238E27FC236}">
                <a16:creationId xmlns:a16="http://schemas.microsoft.com/office/drawing/2014/main" id="{ADB2A241-26BE-44FF-2944-DF5A87D9F729}"/>
              </a:ext>
            </a:extLst>
          </p:cNvPr>
          <p:cNvPicPr>
            <a:picLocks noChangeAspect="1"/>
          </p:cNvPicPr>
          <p:nvPr/>
        </p:nvPicPr>
        <p:blipFill>
          <a:blip r:embed="rId3"/>
          <a:stretch>
            <a:fillRect/>
          </a:stretch>
        </p:blipFill>
        <p:spPr>
          <a:xfrm>
            <a:off x="3733800" y="2133600"/>
            <a:ext cx="4639322" cy="2200582"/>
          </a:xfrm>
          <a:prstGeom prst="rect">
            <a:avLst/>
          </a:prstGeom>
        </p:spPr>
      </p:pic>
      <p:pic>
        <p:nvPicPr>
          <p:cNvPr id="9" name="Picture 8">
            <a:extLst>
              <a:ext uri="{FF2B5EF4-FFF2-40B4-BE49-F238E27FC236}">
                <a16:creationId xmlns:a16="http://schemas.microsoft.com/office/drawing/2014/main" id="{4A6687A8-A1D9-7E4C-7DA9-E66B4BDCB185}"/>
              </a:ext>
            </a:extLst>
          </p:cNvPr>
          <p:cNvPicPr>
            <a:picLocks noChangeAspect="1"/>
          </p:cNvPicPr>
          <p:nvPr/>
        </p:nvPicPr>
        <p:blipFill>
          <a:blip r:embed="rId4"/>
          <a:stretch>
            <a:fillRect/>
          </a:stretch>
        </p:blipFill>
        <p:spPr>
          <a:xfrm>
            <a:off x="5224670" y="4303990"/>
            <a:ext cx="1657581" cy="504895"/>
          </a:xfrm>
          <a:prstGeom prst="rect">
            <a:avLst/>
          </a:prstGeom>
        </p:spPr>
      </p:pic>
    </p:spTree>
    <p:extLst>
      <p:ext uri="{BB962C8B-B14F-4D97-AF65-F5344CB8AC3E}">
        <p14:creationId xmlns:p14="http://schemas.microsoft.com/office/powerpoint/2010/main" val="14446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Different types of measurements will be developed for each of the attributes listed above. For example, the mean (average) and the median measure the </a:t>
            </a:r>
            <a:r>
              <a:rPr lang="en-US" b="1" dirty="0"/>
              <a:t>location </a:t>
            </a:r>
            <a:r>
              <a:rPr lang="en-US" dirty="0"/>
              <a:t>or </a:t>
            </a:r>
            <a:r>
              <a:rPr lang="en-US" b="1" dirty="0"/>
              <a:t>central tendency </a:t>
            </a:r>
            <a:r>
              <a:rPr lang="en-US" dirty="0"/>
              <a:t>of a data set. Both statistical measures are trying to tell us something about the location of the middle of the data, but they use different ideas for defining that notion of middle. </a:t>
            </a:r>
          </a:p>
        </p:txBody>
      </p:sp>
    </p:spTree>
    <p:extLst>
      <p:ext uri="{BB962C8B-B14F-4D97-AF65-F5344CB8AC3E}">
        <p14:creationId xmlns:p14="http://schemas.microsoft.com/office/powerpoint/2010/main" val="531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Although the arithmetic mean is frequently used, there are times when it should not be employed. </a:t>
            </a:r>
            <a:r>
              <a:rPr lang="en-US" i="1" dirty="0"/>
              <a:t>Since the mean requires that the data values be added, it should only be used for quantitative data</a:t>
            </a:r>
            <a:r>
              <a:rPr lang="en-US" dirty="0"/>
              <a:t>. Furthermore, if one of the data values is extremely large or small relative to the others, this data value could be considered an </a:t>
            </a:r>
            <a:r>
              <a:rPr lang="en-US" b="1" dirty="0"/>
              <a:t>outlier</a:t>
            </a:r>
            <a:r>
              <a:rPr lang="en-US" dirty="0"/>
              <a:t>. An outlier can have a dramatic impact on the value of the mean and dramatically affect its value as a measure of central tendency. (See Section 4.3 for further discussion of outliers.)</a:t>
            </a:r>
          </a:p>
        </p:txBody>
      </p:sp>
    </p:spTree>
    <p:extLst>
      <p:ext uri="{BB962C8B-B14F-4D97-AF65-F5344CB8AC3E}">
        <p14:creationId xmlns:p14="http://schemas.microsoft.com/office/powerpoint/2010/main" val="34651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Outliers and Resistant Measures </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An </a:t>
            </a:r>
            <a:r>
              <a:rPr lang="en-US" b="1" dirty="0">
                <a:solidFill>
                  <a:srgbClr val="C00000"/>
                </a:solidFill>
              </a:rPr>
              <a:t>outlier</a:t>
            </a:r>
            <a:r>
              <a:rPr lang="en-US" dirty="0">
                <a:solidFill>
                  <a:srgbClr val="000000"/>
                </a:solidFill>
              </a:rPr>
              <a:t> is a data value that is extremely different from other measurements in the data set. Statistical measures which are not affected by outliers are said to be </a:t>
            </a:r>
            <a:r>
              <a:rPr lang="en-US" b="1" dirty="0">
                <a:solidFill>
                  <a:srgbClr val="C00000"/>
                </a:solidFill>
              </a:rPr>
              <a:t>resistant</a:t>
            </a:r>
            <a:r>
              <a:rPr lang="en-US" dirty="0">
                <a:solidFill>
                  <a:srgbClr val="00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Arithmetic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The mean is </a:t>
            </a:r>
            <a:r>
              <a:rPr lang="en-US" i="1" dirty="0"/>
              <a:t>not</a:t>
            </a:r>
            <a:r>
              <a:rPr lang="en-US" dirty="0"/>
              <a:t> a </a:t>
            </a:r>
            <a:r>
              <a:rPr lang="en-US" b="1" dirty="0"/>
              <a:t>resistant measure</a:t>
            </a:r>
            <a:r>
              <a:rPr lang="en-US" dirty="0"/>
              <a:t>.</a:t>
            </a:r>
          </a:p>
        </p:txBody>
      </p:sp>
    </p:spTree>
    <p:extLst>
      <p:ext uri="{BB962C8B-B14F-4D97-AF65-F5344CB8AC3E}">
        <p14:creationId xmlns:p14="http://schemas.microsoft.com/office/powerpoint/2010/main" val="27435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Mean</a:t>
            </a:r>
          </a:p>
        </p:txBody>
      </p:sp>
      <p:sp>
        <p:nvSpPr>
          <p:cNvPr id="3" name="Content Placeholder 2"/>
          <p:cNvSpPr>
            <a:spLocks noGrp="1"/>
          </p:cNvSpPr>
          <p:nvPr>
            <p:ph idx="1"/>
          </p:nvPr>
        </p:nvSpPr>
        <p:spPr>
          <a:xfrm>
            <a:off x="457200" y="1179799"/>
            <a:ext cx="8229600" cy="4815840"/>
          </a:xfrm>
        </p:spPr>
        <p:txBody>
          <a:bodyPr>
            <a:normAutofit/>
          </a:bodyPr>
          <a:lstStyle/>
          <a:p>
            <a:r>
              <a:rPr lang="en-US" dirty="0"/>
              <a:t>The weighted mean is similar to the arithmetic mean except it allows you to give different weights (or importance) to each data value. The weighted mean gives you the flexibility to assign weights when you find it inappropriate to treat each observation the same. The weights are usually positive numbers that sum to one, with the largest weight being applied to the observation with the greatest importance. The weights can be determined in a variety of ways, such as the number of employees, the market value of a company, or some other objective or subjective method.</a:t>
            </a:r>
          </a:p>
        </p:txBody>
      </p:sp>
    </p:spTree>
    <p:extLst>
      <p:ext uri="{BB962C8B-B14F-4D97-AF65-F5344CB8AC3E}">
        <p14:creationId xmlns:p14="http://schemas.microsoft.com/office/powerpoint/2010/main" val="334813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Mean (cont.)</a:t>
            </a:r>
          </a:p>
        </p:txBody>
      </p:sp>
      <p:sp>
        <p:nvSpPr>
          <p:cNvPr id="3" name="Content Placeholder 2"/>
          <p:cNvSpPr>
            <a:spLocks noGrp="1"/>
          </p:cNvSpPr>
          <p:nvPr>
            <p:ph idx="1"/>
          </p:nvPr>
        </p:nvSpPr>
        <p:spPr>
          <a:xfrm>
            <a:off x="457200" y="1280160"/>
            <a:ext cx="8229600" cy="4815840"/>
          </a:xfrm>
        </p:spPr>
        <p:txBody>
          <a:bodyPr>
            <a:normAutofit/>
          </a:bodyPr>
          <a:lstStyle/>
          <a:p>
            <a:r>
              <a:rPr lang="en-US" dirty="0"/>
              <a:t>There are occasions in which it is easier to assign the weights without worrying that they will sum to one. If you are concerned about your weights summing to one, you can make your weights sum to one by dividing each weight by the sum of all the weights.</a:t>
            </a:r>
          </a:p>
        </p:txBody>
      </p:sp>
    </p:spTree>
    <p:extLst>
      <p:ext uri="{BB962C8B-B14F-4D97-AF65-F5344CB8AC3E}">
        <p14:creationId xmlns:p14="http://schemas.microsoft.com/office/powerpoint/2010/main" val="36066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Weighted Mean</a:t>
            </a:r>
          </a:p>
        </p:txBody>
      </p:sp>
      <p:sp>
        <p:nvSpPr>
          <p:cNvPr id="4"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r>
              <a:rPr lang="en-US" dirty="0">
                <a:solidFill>
                  <a:srgbClr val="000000"/>
                </a:solidFill>
              </a:rPr>
              <a:t>The weighted mean of a data set with values                 </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a:t>
            </a:r>
            <a:r>
              <a:rPr lang="en-US" i="1" dirty="0">
                <a:solidFill>
                  <a:srgbClr val="000000"/>
                </a:solidFill>
              </a:rPr>
              <a:t>x</a:t>
            </a:r>
            <a:r>
              <a:rPr lang="en-US" baseline="-25000" dirty="0">
                <a:solidFill>
                  <a:srgbClr val="000000"/>
                </a:solidFill>
              </a:rPr>
              <a:t>3 </a:t>
            </a:r>
            <a:r>
              <a:rPr lang="en-US" i="1" dirty="0">
                <a:solidFill>
                  <a:srgbClr val="000000"/>
                </a:solidFill>
              </a:rPr>
              <a:t>,..., </a:t>
            </a:r>
            <a:r>
              <a:rPr lang="en-US" i="1" dirty="0" err="1">
                <a:solidFill>
                  <a:srgbClr val="000000"/>
                </a:solidFill>
              </a:rPr>
              <a:t>x</a:t>
            </a:r>
            <a:r>
              <a:rPr lang="en-US" i="1" baseline="-25000" dirty="0" err="1">
                <a:solidFill>
                  <a:srgbClr val="000000"/>
                </a:solidFill>
              </a:rPr>
              <a:t>n</a:t>
            </a:r>
            <a:r>
              <a:rPr lang="en-US" i="1" dirty="0">
                <a:solidFill>
                  <a:srgbClr val="000000"/>
                </a:solidFill>
              </a:rPr>
              <a:t> </a:t>
            </a:r>
            <a:r>
              <a:rPr lang="en-US" dirty="0">
                <a:solidFill>
                  <a:srgbClr val="000000"/>
                </a:solidFill>
              </a:rPr>
              <a:t>is given by</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err="1">
                <a:solidFill>
                  <a:srgbClr val="000000"/>
                </a:solidFill>
              </a:rPr>
              <a:t>w</a:t>
            </a:r>
            <a:r>
              <a:rPr lang="en-US" i="1" baseline="-25000" dirty="0" err="1">
                <a:solidFill>
                  <a:srgbClr val="000000"/>
                </a:solidFill>
              </a:rPr>
              <a:t>i</a:t>
            </a:r>
            <a:r>
              <a:rPr lang="en-US" dirty="0">
                <a:solidFill>
                  <a:srgbClr val="000000"/>
                </a:solidFill>
              </a:rPr>
              <a:t> is the weight of observation </a:t>
            </a:r>
            <a:r>
              <a:rPr lang="en-US" i="1" dirty="0">
                <a:solidFill>
                  <a:srgbClr val="000000"/>
                </a:solidFill>
              </a:rPr>
              <a:t>x</a:t>
            </a:r>
            <a:r>
              <a:rPr lang="en-US" i="1" baseline="-25000" dirty="0">
                <a:solidFill>
                  <a:srgbClr val="000000"/>
                </a:solidFill>
              </a:rPr>
              <a:t>i</a:t>
            </a:r>
            <a:r>
              <a:rPr lang="en-US" dirty="0">
                <a:solidFill>
                  <a:srgbClr val="000000"/>
                </a:solidFill>
              </a:rPr>
              <a:t> .</a:t>
            </a:r>
          </a:p>
        </p:txBody>
      </p:sp>
      <p:graphicFrame>
        <p:nvGraphicFramePr>
          <p:cNvPr id="3074" name="Object 2"/>
          <p:cNvGraphicFramePr>
            <a:graphicFrameLocks noChangeAspect="1"/>
          </p:cNvGraphicFramePr>
          <p:nvPr>
            <p:extLst>
              <p:ext uri="{D42A27DB-BD31-4B8C-83A1-F6EECF244321}">
                <p14:modId xmlns:p14="http://schemas.microsoft.com/office/powerpoint/2010/main" val="3457608245"/>
              </p:ext>
            </p:extLst>
          </p:nvPr>
        </p:nvGraphicFramePr>
        <p:xfrm>
          <a:off x="1670050" y="2368550"/>
          <a:ext cx="5461000" cy="1041400"/>
        </p:xfrm>
        <a:graphic>
          <a:graphicData uri="http://schemas.openxmlformats.org/presentationml/2006/ole">
            <mc:AlternateContent xmlns:mc="http://schemas.openxmlformats.org/markup-compatibility/2006">
              <mc:Choice xmlns:v="urn:schemas-microsoft-com:vml" Requires="v">
                <p:oleObj name="Equation" r:id="rId2" imgW="5460840" imgH="1041120" progId="Equation.DSMT4">
                  <p:embed/>
                </p:oleObj>
              </mc:Choice>
              <mc:Fallback>
                <p:oleObj name="Equation" r:id="rId2" imgW="5460840" imgH="1041120" progId="Equation.DSMT4">
                  <p:embed/>
                  <p:pic>
                    <p:nvPicPr>
                      <p:cNvPr id="0" name="Picture 2"/>
                      <p:cNvPicPr>
                        <a:picLocks noChangeAspect="1" noChangeArrowheads="1"/>
                      </p:cNvPicPr>
                      <p:nvPr/>
                    </p:nvPicPr>
                    <p:blipFill>
                      <a:blip r:embed="rId3"/>
                      <a:srcRect/>
                      <a:stretch>
                        <a:fillRect/>
                      </a:stretch>
                    </p:blipFill>
                    <p:spPr bwMode="auto">
                      <a:xfrm>
                        <a:off x="1670050" y="2368550"/>
                        <a:ext cx="5461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4.1.2: Determining a Weighted Mean for Final Grade Average</a:t>
            </a:r>
          </a:p>
        </p:txBody>
      </p:sp>
      <p:sp>
        <p:nvSpPr>
          <p:cNvPr id="3" name="Content Placeholder 2"/>
          <p:cNvSpPr>
            <a:spLocks noGrp="1"/>
          </p:cNvSpPr>
          <p:nvPr>
            <p:ph idx="1"/>
          </p:nvPr>
        </p:nvSpPr>
        <p:spPr/>
        <p:txBody>
          <a:bodyPr>
            <a:normAutofit/>
          </a:bodyPr>
          <a:lstStyle/>
          <a:p>
            <a:r>
              <a:rPr lang="en-US" dirty="0"/>
              <a:t>Meghan’s grade in her Statistics class is based on three tests, each worth 20%, and a final exam, worth 40%. Determine her final grade if she scored a 79, 85, and an 80 on her three tests and a 91 on her final exam.</a:t>
            </a:r>
          </a:p>
          <a:p>
            <a:r>
              <a:rPr lang="en-US" b="1" dirty="0"/>
              <a:t>Solution</a:t>
            </a:r>
          </a:p>
          <a:p>
            <a:endParaRPr lang="en-US" dirty="0"/>
          </a:p>
          <a:p>
            <a:endParaRPr lang="en-US" dirty="0"/>
          </a:p>
          <a:p>
            <a:r>
              <a:rPr lang="en-US" dirty="0"/>
              <a:t>Meghan’s final grade in the course would be 85.2.</a:t>
            </a:r>
          </a:p>
        </p:txBody>
      </p:sp>
      <p:graphicFrame>
        <p:nvGraphicFramePr>
          <p:cNvPr id="5" name="Object 4">
            <a:extLst>
              <a:ext uri="{FF2B5EF4-FFF2-40B4-BE49-F238E27FC236}">
                <a16:creationId xmlns:a16="http://schemas.microsoft.com/office/drawing/2014/main" id="{7DF429A1-2295-DB59-1CF3-935148682FBF}"/>
              </a:ext>
            </a:extLst>
          </p:cNvPr>
          <p:cNvGraphicFramePr>
            <a:graphicFrameLocks noChangeAspect="1"/>
          </p:cNvGraphicFramePr>
          <p:nvPr>
            <p:extLst>
              <p:ext uri="{D42A27DB-BD31-4B8C-83A1-F6EECF244321}">
                <p14:modId xmlns:p14="http://schemas.microsoft.com/office/powerpoint/2010/main" val="3851616309"/>
              </p:ext>
            </p:extLst>
          </p:nvPr>
        </p:nvGraphicFramePr>
        <p:xfrm>
          <a:off x="345688" y="3668751"/>
          <a:ext cx="8534400" cy="977900"/>
        </p:xfrm>
        <a:graphic>
          <a:graphicData uri="http://schemas.openxmlformats.org/presentationml/2006/ole">
            <mc:AlternateContent xmlns:mc="http://schemas.openxmlformats.org/markup-compatibility/2006">
              <mc:Choice xmlns:v="urn:schemas-microsoft-com:vml" Requires="v">
                <p:oleObj name="Equation" r:id="rId2" imgW="8534160" imgH="977760" progId="Equation.DSMT4">
                  <p:embed/>
                </p:oleObj>
              </mc:Choice>
              <mc:Fallback>
                <p:oleObj name="Equation" r:id="rId2" imgW="8534160" imgH="977760" progId="Equation.DSMT4">
                  <p:embed/>
                  <p:pic>
                    <p:nvPicPr>
                      <p:cNvPr id="0" name=""/>
                      <p:cNvPicPr/>
                      <p:nvPr/>
                    </p:nvPicPr>
                    <p:blipFill>
                      <a:blip r:embed="rId3"/>
                      <a:stretch>
                        <a:fillRect/>
                      </a:stretch>
                    </p:blipFill>
                    <p:spPr>
                      <a:xfrm>
                        <a:off x="345688" y="3668751"/>
                        <a:ext cx="8534400" cy="977900"/>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Trimmed Mean</a:t>
            </a:r>
          </a:p>
        </p:txBody>
      </p:sp>
      <p:sp>
        <p:nvSpPr>
          <p:cNvPr id="3" name="Content Placeholder 2"/>
          <p:cNvSpPr>
            <a:spLocks noGrp="1"/>
          </p:cNvSpPr>
          <p:nvPr>
            <p:ph idx="1"/>
          </p:nvPr>
        </p:nvSpPr>
        <p:spPr/>
        <p:txBody>
          <a:bodyPr>
            <a:normAutofit/>
          </a:bodyPr>
          <a:lstStyle/>
          <a:p>
            <a:r>
              <a:rPr lang="en-US" dirty="0"/>
              <a:t>Since outliers can have an enormous effect on the value of the mean, the mean’s usefulness as a typical measure of a set of data is diminished if the data contains outliers.</a:t>
            </a:r>
          </a:p>
        </p:txBody>
      </p:sp>
    </p:spTree>
    <p:extLst>
      <p:ext uri="{BB962C8B-B14F-4D97-AF65-F5344CB8AC3E}">
        <p14:creationId xmlns:p14="http://schemas.microsoft.com/office/powerpoint/2010/main" val="3600613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Trimmed Mean</a:t>
            </a:r>
          </a:p>
        </p:txBody>
      </p:sp>
      <p:sp>
        <p:nvSpPr>
          <p:cNvPr id="4" name="Content Placeholder 2"/>
          <p:cNvSpPr>
            <a:spLocks noGrp="1"/>
          </p:cNvSpPr>
          <p:nvPr>
            <p:ph idx="1"/>
          </p:nvPr>
        </p:nvSpPr>
        <p:spPr>
          <a:xfrm>
            <a:off x="457200" y="1280160"/>
            <a:ext cx="8229600" cy="1384995"/>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trimmed mean </a:t>
            </a:r>
            <a:r>
              <a:rPr lang="en-US" dirty="0">
                <a:solidFill>
                  <a:srgbClr val="000000"/>
                </a:solidFill>
              </a:rPr>
              <a:t>is a modification of the arithmetic mean which ignores an equal percentage of the highest and lowest data values in calculating the mean.</a:t>
            </a:r>
          </a:p>
        </p:txBody>
      </p:sp>
    </p:spTree>
    <p:extLst>
      <p:ext uri="{BB962C8B-B14F-4D97-AF65-F5344CB8AC3E}">
        <p14:creationId xmlns:p14="http://schemas.microsoft.com/office/powerpoint/2010/main" val="688519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457200" y="1280160"/>
            <a:ext cx="8229600" cy="1384995"/>
          </a:xfrm>
          <a:ln w="28575">
            <a:solidFill>
              <a:srgbClr val="FF0000"/>
            </a:solidFill>
          </a:ln>
        </p:spPr>
        <p:txBody>
          <a:bodyPr wrap="square">
            <a:spAutoFit/>
          </a:bodyPr>
          <a:lstStyle/>
          <a:p>
            <a:r>
              <a:rPr lang="en-US" dirty="0">
                <a:solidFill>
                  <a:srgbClr val="000000"/>
                </a:solidFill>
              </a:rPr>
              <a:t>If you are using the Excel TRIMMEAN function, you need to double the percentage you intend to remove in order to remain aligned with the method in the book.</a:t>
            </a:r>
          </a:p>
        </p:txBody>
      </p:sp>
    </p:spTree>
    <p:extLst>
      <p:ext uri="{BB962C8B-B14F-4D97-AF65-F5344CB8AC3E}">
        <p14:creationId xmlns:p14="http://schemas.microsoft.com/office/powerpoint/2010/main" val="336500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358640"/>
          </a:xfrm>
        </p:spPr>
        <p:txBody>
          <a:bodyPr>
            <a:noAutofit/>
          </a:bodyPr>
          <a:lstStyle/>
          <a:p>
            <a:r>
              <a:rPr lang="en-US" sz="2600" dirty="0"/>
              <a:t>From the morning paper to the evening news, general concepts are translated into specific statistical measures. Some examples are listed here. </a:t>
            </a:r>
          </a:p>
          <a:p>
            <a:pPr marL="457200" indent="-457200">
              <a:buFont typeface="Arial" panose="020B0604020202020204" pitchFamily="34" charset="0"/>
              <a:buChar char="•"/>
            </a:pPr>
            <a:r>
              <a:rPr lang="en-US" sz="2600" dirty="0"/>
              <a:t>Poverty rates in 2021 ranged from a low of 7.2% in New Hampshire to a high of 19.6% in Louisiana. </a:t>
            </a:r>
          </a:p>
          <a:p>
            <a:pPr marL="457200" indent="-457200">
              <a:buFont typeface="Arial" panose="020B0604020202020204" pitchFamily="34" charset="0"/>
              <a:buChar char="•"/>
            </a:pPr>
            <a:r>
              <a:rPr lang="en-US" sz="2600" dirty="0"/>
              <a:t>In 2021, Maryland ($90,203) and Washington, D.C. ($90,088) had median household incomes that were among the highest; Mississippi had the lowest ($48,716).</a:t>
            </a:r>
          </a:p>
        </p:txBody>
      </p:sp>
    </p:spTree>
    <p:extLst>
      <p:ext uri="{BB962C8B-B14F-4D97-AF65-F5344CB8AC3E}">
        <p14:creationId xmlns:p14="http://schemas.microsoft.com/office/powerpoint/2010/main" val="2985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Trimmed Mean (cont.)</a:t>
            </a:r>
          </a:p>
        </p:txBody>
      </p:sp>
      <p:sp>
        <p:nvSpPr>
          <p:cNvPr id="3" name="Content Placeholder 2"/>
          <p:cNvSpPr>
            <a:spLocks noGrp="1"/>
          </p:cNvSpPr>
          <p:nvPr>
            <p:ph idx="1"/>
          </p:nvPr>
        </p:nvSpPr>
        <p:spPr/>
        <p:txBody>
          <a:bodyPr>
            <a:normAutofit/>
          </a:bodyPr>
          <a:lstStyle/>
          <a:p>
            <a:r>
              <a:rPr lang="en-US" b="1" dirty="0"/>
              <a:t>Finding the 10% Trimmed Mean</a:t>
            </a:r>
          </a:p>
          <a:p>
            <a:endParaRPr lang="en-US" dirty="0"/>
          </a:p>
        </p:txBody>
      </p:sp>
      <p:pic>
        <p:nvPicPr>
          <p:cNvPr id="5" name="Picture 4">
            <a:extLst>
              <a:ext uri="{FF2B5EF4-FFF2-40B4-BE49-F238E27FC236}">
                <a16:creationId xmlns:a16="http://schemas.microsoft.com/office/drawing/2014/main" id="{06C20AD2-F849-1B68-B62B-8F173D118070}"/>
              </a:ext>
            </a:extLst>
          </p:cNvPr>
          <p:cNvPicPr>
            <a:picLocks noChangeAspect="1"/>
          </p:cNvPicPr>
          <p:nvPr/>
        </p:nvPicPr>
        <p:blipFill>
          <a:blip r:embed="rId2"/>
          <a:stretch>
            <a:fillRect/>
          </a:stretch>
        </p:blipFill>
        <p:spPr>
          <a:xfrm>
            <a:off x="1006252" y="2261307"/>
            <a:ext cx="7440165" cy="1314517"/>
          </a:xfrm>
          <a:prstGeom prst="rect">
            <a:avLst/>
          </a:prstGeom>
        </p:spPr>
      </p:pic>
    </p:spTree>
    <p:extLst>
      <p:ext uri="{BB962C8B-B14F-4D97-AF65-F5344CB8AC3E}">
        <p14:creationId xmlns:p14="http://schemas.microsoft.com/office/powerpoint/2010/main" val="455303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Trimmed Mean (cont.)</a:t>
            </a:r>
          </a:p>
        </p:txBody>
      </p:sp>
      <p:sp>
        <p:nvSpPr>
          <p:cNvPr id="3" name="Content Placeholder 2"/>
          <p:cNvSpPr>
            <a:spLocks noGrp="1"/>
          </p:cNvSpPr>
          <p:nvPr>
            <p:ph idx="1"/>
          </p:nvPr>
        </p:nvSpPr>
        <p:spPr/>
        <p:txBody>
          <a:bodyPr>
            <a:normAutofit lnSpcReduction="10000"/>
          </a:bodyPr>
          <a:lstStyle/>
          <a:p>
            <a:r>
              <a:rPr lang="en-US" dirty="0"/>
              <a:t>Before calculating the trimmed mean, the data is arranged in ascending order of magnitude. A 10% trimmed mean uses the middle 80% of the data values. It is calculated by removing the top 10% </a:t>
            </a:r>
            <a:r>
              <a:rPr lang="en-US" i="1" dirty="0"/>
              <a:t>and</a:t>
            </a:r>
            <a:r>
              <a:rPr lang="en-US" dirty="0"/>
              <a:t> the bottom 10% of the data values, then finding the arithmetic average of the remaining values. If the data set does not contain any outliers, the mean and the trimmed mean will be similar. Unlike the arithmetic mean, the trimmed mean is less affected by outliers compared to other measures of central tendency, and is considered a resistant measure.</a:t>
            </a:r>
          </a:p>
        </p:txBody>
      </p:sp>
    </p:spTree>
    <p:extLst>
      <p:ext uri="{BB962C8B-B14F-4D97-AF65-F5344CB8AC3E}">
        <p14:creationId xmlns:p14="http://schemas.microsoft.com/office/powerpoint/2010/main" val="1340911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4.1.3: Determining a Trimmed Mean for Text Messages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lnSpcReduction="10000"/>
              </a:bodyPr>
              <a:lstStyle/>
              <a:p>
                <a:r>
                  <a:rPr lang="en-US" dirty="0"/>
                  <a:t>Consider the following data taken from a poll on how many text messages a person sent in a day.</a:t>
                </a:r>
              </a:p>
              <a:p>
                <a:endParaRPr lang="en-US" dirty="0"/>
              </a:p>
              <a:p>
                <a:pPr algn="ctr"/>
                <a:r>
                  <a:rPr lang="en-US" dirty="0"/>
                  <a:t>mean </a:t>
                </a:r>
                <a14:m>
                  <m:oMath xmlns:m="http://schemas.openxmlformats.org/officeDocument/2006/math">
                    <m:r>
                      <a:rPr lang="en-US" i="1" dirty="0" smtClean="0">
                        <a:latin typeface="Cambria Math" panose="02040503050406030204" pitchFamily="18" charset="0"/>
                      </a:rPr>
                      <m:t>=</m:t>
                    </m:r>
                  </m:oMath>
                </a14:m>
                <a:r>
                  <a:rPr lang="en-US" dirty="0"/>
                  <a:t> 25.5</a:t>
                </a:r>
              </a:p>
              <a:p>
                <a:r>
                  <a:rPr lang="en-US" dirty="0"/>
                  <a:t>Find the 10% trimmed mean.</a:t>
                </a:r>
              </a:p>
              <a:p>
                <a:r>
                  <a:rPr lang="en-US" b="1" dirty="0"/>
                  <a:t>Solution</a:t>
                </a:r>
              </a:p>
              <a:p>
                <a:r>
                  <a:rPr lang="en-US" dirty="0"/>
                  <a:t>Since there are 10 observations, removing the highest 10% and lowest 10% means removing only one observation from each end of the data. That is,</a:t>
                </a:r>
              </a:p>
              <a:p>
                <a:pPr algn="ctr"/>
                <a:r>
                  <a:rPr lang="en-US" dirty="0"/>
                  <a:t>10% of 10 </a:t>
                </a:r>
                <a14:m>
                  <m:oMath xmlns:m="http://schemas.openxmlformats.org/officeDocument/2006/math">
                    <m:r>
                      <a:rPr lang="en-US" i="1" dirty="0" smtClean="0">
                        <a:latin typeface="Cambria Math" panose="02040503050406030204" pitchFamily="18" charset="0"/>
                      </a:rPr>
                      <m:t>=</m:t>
                    </m:r>
                  </m:oMath>
                </a14:m>
                <a:r>
                  <a:rPr lang="en-US" dirty="0"/>
                  <a:t> 0.1 ∙ 10 </a:t>
                </a:r>
                <a14:m>
                  <m:oMath xmlns:m="http://schemas.openxmlformats.org/officeDocument/2006/math">
                    <m:r>
                      <a:rPr lang="en-US" i="1" dirty="0" smtClean="0">
                        <a:latin typeface="Cambria Math" panose="02040503050406030204" pitchFamily="18" charset="0"/>
                      </a:rPr>
                      <m:t>=</m:t>
                    </m:r>
                  </m:oMath>
                </a14:m>
                <a:r>
                  <a:rPr lang="en-US" dirty="0"/>
                  <a:t> 1.</a:t>
                </a:r>
              </a:p>
              <a:p>
                <a:endParaRPr lang="en-US" dirty="0"/>
              </a:p>
              <a:p>
                <a:pPr marL="514350" indent="-514350"/>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2025"/>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1EB271B4-C780-431D-93DF-7D39F1D747C3}"/>
              </a:ext>
            </a:extLst>
          </p:cNvPr>
          <p:cNvPicPr>
            <a:picLocks noChangeAspect="1"/>
          </p:cNvPicPr>
          <p:nvPr/>
        </p:nvPicPr>
        <p:blipFill>
          <a:blip r:embed="rId3"/>
          <a:stretch>
            <a:fillRect/>
          </a:stretch>
        </p:blipFill>
        <p:spPr>
          <a:xfrm>
            <a:off x="1657350" y="2057400"/>
            <a:ext cx="5829300" cy="64334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4.1.3: Determining a Trimmed Mean for Text Messages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a:bodyPr>
              <a:lstStyle/>
              <a:p>
                <a:r>
                  <a:rPr lang="en-US" dirty="0"/>
                  <a:t>Note that the data is already sorted. If the mean is computed without including the values 16 and 42, the resultant measure is called the 10% trimmed mean.</a:t>
                </a:r>
              </a:p>
              <a:p>
                <a:pPr algn="ctr"/>
                <a:r>
                  <a:rPr lang="en-US" dirty="0"/>
                  <a:t>16  18  20  21  23  23  24  32  36  42</a:t>
                </a:r>
              </a:p>
              <a:p>
                <a:pPr algn="ctr"/>
                <a:r>
                  <a:rPr lang="en-US" dirty="0"/>
                  <a:t>10% trimmed mean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18+20+21+23+23+24+32+36</m:t>
                        </m:r>
                      </m:num>
                      <m:den>
                        <m:r>
                          <a:rPr lang="en-US" sz="2400" b="0" i="1" smtClean="0">
                            <a:latin typeface="Cambria Math" panose="02040503050406030204" pitchFamily="18" charset="0"/>
                          </a:rPr>
                          <m:t>8</m:t>
                        </m:r>
                      </m:den>
                    </m:f>
                    <m:r>
                      <a:rPr lang="en-US" sz="2400" b="0" i="1" smtClean="0">
                        <a:latin typeface="Cambria Math" panose="02040503050406030204" pitchFamily="18" charset="0"/>
                      </a:rPr>
                      <m:t>=24.625</m:t>
                    </m:r>
                  </m:oMath>
                </a14:m>
                <a:r>
                  <a:rPr lang="en-US" dirty="0"/>
                  <a:t> </a:t>
                </a:r>
              </a:p>
              <a:p>
                <a:r>
                  <a:rPr lang="en-US" dirty="0"/>
                  <a:t>If there had been 100 data values, the largest 10% and smallest 10% (a total of 20 data values) would have been removed before the mean was computed.</a:t>
                </a:r>
              </a:p>
              <a:p>
                <a:pPr marL="514350" indent="-514350"/>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1139"/>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C827B40-2880-0A34-A02D-80C2127C1BD5}"/>
              </a:ext>
            </a:extLst>
          </p:cNvPr>
          <p:cNvCxnSpPr>
            <a:cxnSpLocks/>
          </p:cNvCxnSpPr>
          <p:nvPr/>
        </p:nvCxnSpPr>
        <p:spPr>
          <a:xfrm>
            <a:off x="1981200" y="2909977"/>
            <a:ext cx="457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5B10BE5-04BD-8825-163F-49D825C9C86D}"/>
              </a:ext>
            </a:extLst>
          </p:cNvPr>
          <p:cNvCxnSpPr/>
          <p:nvPr/>
        </p:nvCxnSpPr>
        <p:spPr>
          <a:xfrm>
            <a:off x="6629400" y="2909977"/>
            <a:ext cx="533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0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4.1.4: Determining a Trimmed Mean for Text</a:t>
            </a:r>
            <a:br>
              <a:rPr lang="en-US" dirty="0"/>
            </a:br>
            <a:r>
              <a:rPr lang="en-US" dirty="0"/>
              <a:t>Messages with an Outlier</a:t>
            </a:r>
          </a:p>
        </p:txBody>
      </p:sp>
      <p:sp>
        <p:nvSpPr>
          <p:cNvPr id="3" name="Content Placeholder 2"/>
          <p:cNvSpPr>
            <a:spLocks noGrp="1"/>
          </p:cNvSpPr>
          <p:nvPr>
            <p:ph idx="1"/>
          </p:nvPr>
        </p:nvSpPr>
        <p:spPr>
          <a:xfrm>
            <a:off x="457200" y="1280160"/>
            <a:ext cx="8229600" cy="4815840"/>
          </a:xfrm>
        </p:spPr>
        <p:txBody>
          <a:bodyPr>
            <a:normAutofit lnSpcReduction="10000"/>
          </a:bodyPr>
          <a:lstStyle/>
          <a:p>
            <a:r>
              <a:rPr lang="en-US" dirty="0"/>
              <a:t>Consider the same data set, except the last data value is replaced with an outlier.</a:t>
            </a:r>
          </a:p>
          <a:p>
            <a:endParaRPr lang="en-US" b="1" dirty="0"/>
          </a:p>
          <a:p>
            <a:pPr algn="ctr"/>
            <a:r>
              <a:rPr lang="en-US" dirty="0"/>
              <a:t>mean = 70.3</a:t>
            </a:r>
          </a:p>
          <a:p>
            <a:r>
              <a:rPr lang="en-US" dirty="0"/>
              <a:t>Find the 10% trimmed mean.</a:t>
            </a:r>
          </a:p>
          <a:p>
            <a:r>
              <a:rPr lang="en-US" b="1" dirty="0"/>
              <a:t>Solution</a:t>
            </a:r>
          </a:p>
          <a:p>
            <a:r>
              <a:rPr lang="en-US" dirty="0"/>
              <a:t>Since there are 10 observations, removing the highest 10% and lowest 10% means removing only one observation from each end of the data.</a:t>
            </a:r>
          </a:p>
          <a:p>
            <a:pPr algn="ctr"/>
            <a:r>
              <a:rPr lang="en-US" dirty="0"/>
              <a:t>16 18 20 21 23 23 24 32 36 490</a:t>
            </a:r>
          </a:p>
        </p:txBody>
      </p:sp>
      <p:cxnSp>
        <p:nvCxnSpPr>
          <p:cNvPr id="7" name="Straight Connector 6">
            <a:extLst>
              <a:ext uri="{FF2B5EF4-FFF2-40B4-BE49-F238E27FC236}">
                <a16:creationId xmlns:a16="http://schemas.microsoft.com/office/drawing/2014/main" id="{52387E0B-4A3A-9CCF-F5BD-EF798B9C46A5}"/>
              </a:ext>
            </a:extLst>
          </p:cNvPr>
          <p:cNvCxnSpPr>
            <a:cxnSpLocks/>
          </p:cNvCxnSpPr>
          <p:nvPr/>
        </p:nvCxnSpPr>
        <p:spPr>
          <a:xfrm>
            <a:off x="2300869" y="5460380"/>
            <a:ext cx="381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1620256-E248-6CCF-4256-F950475ED68E}"/>
              </a:ext>
            </a:extLst>
          </p:cNvPr>
          <p:cNvCxnSpPr>
            <a:cxnSpLocks/>
          </p:cNvCxnSpPr>
          <p:nvPr/>
        </p:nvCxnSpPr>
        <p:spPr>
          <a:xfrm>
            <a:off x="6311591" y="5475248"/>
            <a:ext cx="533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6331188-2188-6128-54A1-D7D1FCADD675}"/>
              </a:ext>
            </a:extLst>
          </p:cNvPr>
          <p:cNvPicPr>
            <a:picLocks noChangeAspect="1"/>
          </p:cNvPicPr>
          <p:nvPr/>
        </p:nvPicPr>
        <p:blipFill>
          <a:blip r:embed="rId2"/>
          <a:stretch>
            <a:fillRect/>
          </a:stretch>
        </p:blipFill>
        <p:spPr>
          <a:xfrm>
            <a:off x="1813934" y="2084960"/>
            <a:ext cx="5715489" cy="605718"/>
          </a:xfrm>
          <a:prstGeom prst="rect">
            <a:avLst/>
          </a:prstGeom>
        </p:spPr>
      </p:pic>
    </p:spTree>
    <p:extLst>
      <p:ext uri="{BB962C8B-B14F-4D97-AF65-F5344CB8AC3E}">
        <p14:creationId xmlns:p14="http://schemas.microsoft.com/office/powerpoint/2010/main" val="2296494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4.1.4: Determining a Trimmed Mean for Text</a:t>
            </a:r>
            <a:br>
              <a:rPr lang="en-US" dirty="0"/>
            </a:br>
            <a:r>
              <a:rPr lang="en-US" dirty="0"/>
              <a:t>Messages with an Outlier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815840"/>
              </a:xfrm>
            </p:spPr>
            <p:txBody>
              <a:bodyPr>
                <a:normAutofit/>
              </a:bodyPr>
              <a:lstStyle/>
              <a:p>
                <a:pPr algn="ctr"/>
                <a:r>
                  <a:rPr lang="en-US" dirty="0"/>
                  <a:t>10% trimmed mean = </a:t>
                </a:r>
                <a14:m>
                  <m:oMath xmlns:m="http://schemas.openxmlformats.org/officeDocument/2006/math">
                    <m:f>
                      <m:fPr>
                        <m:ctrlPr>
                          <a:rPr lang="en-US" sz="2200" i="1" smtClean="0">
                            <a:latin typeface="Cambria Math" panose="02040503050406030204" pitchFamily="18" charset="0"/>
                          </a:rPr>
                        </m:ctrlPr>
                      </m:fPr>
                      <m:num>
                        <m:r>
                          <a:rPr lang="en-US" sz="2200" b="0" i="1" smtClean="0">
                            <a:latin typeface="Cambria Math" panose="02040503050406030204" pitchFamily="18" charset="0"/>
                          </a:rPr>
                          <m:t>18+20+21+23+23+24+32+36</m:t>
                        </m:r>
                      </m:num>
                      <m:den>
                        <m:r>
                          <a:rPr lang="en-US" sz="2200" b="0" i="1" smtClean="0">
                            <a:latin typeface="Cambria Math" panose="02040503050406030204" pitchFamily="18" charset="0"/>
                          </a:rPr>
                          <m:t>8</m:t>
                        </m:r>
                      </m:den>
                    </m:f>
                    <m:r>
                      <a:rPr lang="en-US" sz="2200" b="0" i="1" smtClean="0">
                        <a:latin typeface="Cambria Math" panose="02040503050406030204" pitchFamily="18" charset="0"/>
                      </a:rPr>
                      <m:t>=24.625</m:t>
                    </m:r>
                  </m:oMath>
                </a14:m>
                <a:r>
                  <a:rPr lang="en-US" dirty="0"/>
                  <a:t> </a:t>
                </a:r>
              </a:p>
              <a:p>
                <a:endParaRPr lang="en-US" dirty="0"/>
              </a:p>
              <a:p>
                <a:r>
                  <a:rPr lang="en-US" dirty="0"/>
                  <a:t>As expected, the trimmed mean is not affected by the addition of the outlier, while the mean increased dramatically. This is why the trimmed mean is considered to be a </a:t>
                </a:r>
                <a:r>
                  <a:rPr lang="en-US" b="1" dirty="0"/>
                  <a:t>resistant measure</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815840"/>
              </a:xfrm>
              <a:blipFill>
                <a:blip r:embed="rId2"/>
                <a:stretch>
                  <a:fillRect l="-1481" t="-1139"/>
                </a:stretch>
              </a:blipFill>
            </p:spPr>
            <p:txBody>
              <a:bodyPr/>
              <a:lstStyle/>
              <a:p>
                <a:r>
                  <a:rPr lang="en-IN">
                    <a:noFill/>
                  </a:rPr>
                  <a:t> </a:t>
                </a:r>
              </a:p>
            </p:txBody>
          </p:sp>
        </mc:Fallback>
      </mc:AlternateContent>
    </p:spTree>
    <p:extLst>
      <p:ext uri="{BB962C8B-B14F-4D97-AF65-F5344CB8AC3E}">
        <p14:creationId xmlns:p14="http://schemas.microsoft.com/office/powerpoint/2010/main" val="2241313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Median</a:t>
            </a:r>
          </a:p>
        </p:txBody>
      </p:sp>
      <p:sp>
        <p:nvSpPr>
          <p:cNvPr id="3" name="Content Placeholder 2"/>
          <p:cNvSpPr>
            <a:spLocks noGrp="1"/>
          </p:cNvSpPr>
          <p:nvPr>
            <p:ph idx="1"/>
          </p:nvPr>
        </p:nvSpPr>
        <p:spPr/>
        <p:txBody>
          <a:bodyPr>
            <a:normAutofit/>
          </a:bodyPr>
          <a:lstStyle/>
          <a:p>
            <a:r>
              <a:rPr lang="en-US" dirty="0"/>
              <a:t>The median of a set of data provides another measure of center that is different from a “mean”. It is a simple idea. To find the median, place the data in ascending order and then find the observation that has an equal number of data values on either side. That is, half of the observations are less than the median and half of the observations are greater than the median. The median is the middle value.</a:t>
            </a:r>
          </a:p>
        </p:txBody>
      </p:sp>
    </p:spTree>
    <p:extLst>
      <p:ext uri="{BB962C8B-B14F-4D97-AF65-F5344CB8AC3E}">
        <p14:creationId xmlns:p14="http://schemas.microsoft.com/office/powerpoint/2010/main" val="3100784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Median</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median</a:t>
            </a:r>
            <a:r>
              <a:rPr lang="en-US" dirty="0">
                <a:solidFill>
                  <a:srgbClr val="000000"/>
                </a:solidFill>
              </a:rPr>
              <a:t> of a set of observations is the measure of center that is the middle value of the data when it is arranged in ascending order. The same number of data values lie on either side of the median.</a:t>
            </a:r>
          </a:p>
        </p:txBody>
      </p:sp>
    </p:spTree>
    <p:extLst>
      <p:ext uri="{BB962C8B-B14F-4D97-AF65-F5344CB8AC3E}">
        <p14:creationId xmlns:p14="http://schemas.microsoft.com/office/powerpoint/2010/main" val="3044098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Median (cont.)</a:t>
            </a:r>
          </a:p>
        </p:txBody>
      </p:sp>
      <p:sp>
        <p:nvSpPr>
          <p:cNvPr id="3" name="Content Placeholder 2"/>
          <p:cNvSpPr>
            <a:spLocks noGrp="1"/>
          </p:cNvSpPr>
          <p:nvPr>
            <p:ph idx="1"/>
          </p:nvPr>
        </p:nvSpPr>
        <p:spPr/>
        <p:txBody>
          <a:bodyPr>
            <a:normAutofit/>
          </a:bodyPr>
          <a:lstStyle/>
          <a:p>
            <a:r>
              <a:rPr lang="en-US" dirty="0"/>
              <a:t>To determine the median of a set of data, we use the following steps.</a:t>
            </a:r>
          </a:p>
        </p:txBody>
      </p:sp>
    </p:spTree>
    <p:extLst>
      <p:ext uri="{BB962C8B-B14F-4D97-AF65-F5344CB8AC3E}">
        <p14:creationId xmlns:p14="http://schemas.microsoft.com/office/powerpoint/2010/main" val="1034108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Finding the Median of a Data Set</a:t>
            </a:r>
          </a:p>
        </p:txBody>
      </p:sp>
      <p:sp>
        <p:nvSpPr>
          <p:cNvPr id="4" name="Content Placeholder 2"/>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pPr marL="514350" indent="-514350">
              <a:buFont typeface="+mj-lt"/>
              <a:buAutoNum type="arabicPeriod"/>
            </a:pPr>
            <a:r>
              <a:rPr lang="en-US" dirty="0">
                <a:solidFill>
                  <a:srgbClr val="000000"/>
                </a:solidFill>
              </a:rPr>
              <a:t>Arrange the data in ascending order.</a:t>
            </a:r>
          </a:p>
          <a:p>
            <a:pPr marL="514350" indent="-514350">
              <a:buFont typeface="+mj-lt"/>
              <a:buAutoNum type="arabicPeriod"/>
            </a:pPr>
            <a:r>
              <a:rPr lang="en-US" dirty="0">
                <a:solidFill>
                  <a:srgbClr val="000000"/>
                </a:solidFill>
              </a:rPr>
              <a:t>Determine the number of values in the data.</a:t>
            </a:r>
          </a:p>
          <a:p>
            <a:pPr marL="514350" indent="-514350">
              <a:buFont typeface="+mj-lt"/>
              <a:buAutoNum type="arabicPeriod"/>
            </a:pPr>
            <a:r>
              <a:rPr lang="en-US" dirty="0">
                <a:solidFill>
                  <a:srgbClr val="000000"/>
                </a:solidFill>
              </a:rPr>
              <a:t>Find the data value in the middle of the data set.</a:t>
            </a:r>
          </a:p>
          <a:p>
            <a:pPr marL="514350" indent="-514350">
              <a:buFont typeface="+mj-lt"/>
              <a:buAutoNum type="arabicPeriod"/>
            </a:pPr>
            <a:r>
              <a:rPr lang="en-US" dirty="0">
                <a:solidFill>
                  <a:srgbClr val="000000"/>
                </a:solidFill>
              </a:rPr>
              <a:t>If the number of data values is odd, then the median is the data value that is exactly in the middle of the data set.</a:t>
            </a:r>
          </a:p>
          <a:p>
            <a:pPr marL="514350" indent="-514350">
              <a:buFont typeface="+mj-lt"/>
              <a:buAutoNum type="arabicPeriod"/>
            </a:pPr>
            <a:r>
              <a:rPr lang="en-US" dirty="0">
                <a:solidFill>
                  <a:srgbClr val="000000"/>
                </a:solidFill>
              </a:rPr>
              <a:t>If the number of data values is even, then the median is the mean of the two middle observations in the data set.</a:t>
            </a:r>
          </a:p>
        </p:txBody>
      </p:sp>
    </p:spTree>
    <p:extLst>
      <p:ext uri="{BB962C8B-B14F-4D97-AF65-F5344CB8AC3E}">
        <p14:creationId xmlns:p14="http://schemas.microsoft.com/office/powerpoint/2010/main" val="300864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pPr marL="457200" indent="-457200">
              <a:buFont typeface="Arial" panose="020B0604020202020204" pitchFamily="34" charset="0"/>
              <a:buChar char="•"/>
            </a:pPr>
            <a:r>
              <a:rPr lang="en-US" sz="2600" dirty="0"/>
              <a:t>In 2021, 33.1% of 18 to 34-year-olds living in households lived in their parents’ home. (Compare this to 14.7% in 1975.) </a:t>
            </a:r>
          </a:p>
          <a:p>
            <a:pPr marL="457200" indent="-457200">
              <a:buFont typeface="Arial" panose="020B0604020202020204" pitchFamily="34" charset="0"/>
              <a:buChar char="•"/>
            </a:pPr>
            <a:r>
              <a:rPr lang="en-US" sz="2600" dirty="0"/>
              <a:t>The median sales price of an existing home in the U.S. as of August 2023 was $407,100.4</a:t>
            </a:r>
          </a:p>
          <a:p>
            <a:pPr marL="457200" indent="-457200">
              <a:buFont typeface="Arial" panose="020B0604020202020204" pitchFamily="34" charset="0"/>
              <a:buChar char="•"/>
            </a:pPr>
            <a:r>
              <a:rPr lang="en-US" sz="2600" dirty="0"/>
              <a:t>The average hourly manufacturing earnings in the U.S. in August 2023 was $32.61. (Compare this to the average of $14.84 in 2002 which is $25.38 as of September 2023, adjusted for inflation.)</a:t>
            </a:r>
          </a:p>
        </p:txBody>
      </p:sp>
    </p:spTree>
    <p:extLst>
      <p:ext uri="{BB962C8B-B14F-4D97-AF65-F5344CB8AC3E}">
        <p14:creationId xmlns:p14="http://schemas.microsoft.com/office/powerpoint/2010/main" val="12780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4.1.5: Determining the Median Hematocrit Level</a:t>
            </a:r>
          </a:p>
        </p:txBody>
      </p:sp>
      <p:sp>
        <p:nvSpPr>
          <p:cNvPr id="3" name="Content Placeholder 2"/>
          <p:cNvSpPr>
            <a:spLocks noGrp="1"/>
          </p:cNvSpPr>
          <p:nvPr>
            <p:ph idx="1"/>
          </p:nvPr>
        </p:nvSpPr>
        <p:spPr/>
        <p:txBody>
          <a:bodyPr>
            <a:normAutofit/>
          </a:bodyPr>
          <a:lstStyle/>
          <a:p>
            <a:r>
              <a:rPr lang="en-US" dirty="0"/>
              <a:t>A patient’s hematocrit level has been fluctuating in and out of the normal range (35.5% to 44.9%). The physician suspects that the patient has anemia and has the patient undergo a hematocrit test weekly to check the proportion of red blood cells in the blood. The following percentages were collected for the last 9 weeks. What is the median hematocrit level for the 9-week period?</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700652EC-EDA2-2112-A8F4-DF53F6B3959B}"/>
              </a:ext>
            </a:extLst>
          </p:cNvPr>
          <p:cNvPicPr>
            <a:picLocks noChangeAspect="1"/>
          </p:cNvPicPr>
          <p:nvPr/>
        </p:nvPicPr>
        <p:blipFill>
          <a:blip r:embed="rId2"/>
          <a:stretch>
            <a:fillRect/>
          </a:stretch>
        </p:blipFill>
        <p:spPr>
          <a:xfrm>
            <a:off x="1143000" y="4796681"/>
            <a:ext cx="7049484" cy="781159"/>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4.1.5: Determining the Median Hematocrit Level (cont.)</a:t>
            </a:r>
          </a:p>
        </p:txBody>
      </p:sp>
      <p:sp>
        <p:nvSpPr>
          <p:cNvPr id="3" name="Content Placeholder 2"/>
          <p:cNvSpPr>
            <a:spLocks noGrp="1"/>
          </p:cNvSpPr>
          <p:nvPr>
            <p:ph idx="1"/>
          </p:nvPr>
        </p:nvSpPr>
        <p:spPr/>
        <p:txBody>
          <a:bodyPr>
            <a:normAutofit/>
          </a:bodyPr>
          <a:lstStyle/>
          <a:p>
            <a:r>
              <a:rPr lang="en-US" dirty="0"/>
              <a:t>Find the median.</a:t>
            </a:r>
          </a:p>
          <a:p>
            <a:r>
              <a:rPr lang="en-US" b="1" dirty="0"/>
              <a:t>Solution</a:t>
            </a:r>
          </a:p>
          <a:p>
            <a:r>
              <a:rPr lang="en-US" dirty="0"/>
              <a:t>First, the data set must be ordered,</a:t>
            </a:r>
          </a:p>
          <a:p>
            <a:pPr algn="ctr"/>
            <a:r>
              <a:rPr lang="en-US" dirty="0"/>
              <a:t>27,  28,  29,  29,  30,  31,  32,  36,  36</a:t>
            </a:r>
          </a:p>
          <a:p>
            <a:r>
              <a:rPr lang="en-US" dirty="0"/>
              <a:t>Since the data set contains an odd number of values, 9, the middle observation in the ordered array must be the fifth observation. Since the median is the fifth observation, the median value is 30%.</a:t>
            </a:r>
          </a:p>
          <a:p>
            <a:endParaRPr lang="en-US" dirty="0"/>
          </a:p>
          <a:p>
            <a:endParaRPr lang="en-US" dirty="0"/>
          </a:p>
        </p:txBody>
      </p:sp>
    </p:spTree>
    <p:extLst>
      <p:ext uri="{BB962C8B-B14F-4D97-AF65-F5344CB8AC3E}">
        <p14:creationId xmlns:p14="http://schemas.microsoft.com/office/powerpoint/2010/main" val="2221474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4.1.6: Determining the Median Sodium Level</a:t>
            </a:r>
          </a:p>
        </p:txBody>
      </p:sp>
      <p:sp>
        <p:nvSpPr>
          <p:cNvPr id="3" name="Content Placeholder 2"/>
          <p:cNvSpPr>
            <a:spLocks noGrp="1"/>
          </p:cNvSpPr>
          <p:nvPr>
            <p:ph idx="1"/>
          </p:nvPr>
        </p:nvSpPr>
        <p:spPr/>
        <p:txBody>
          <a:bodyPr/>
          <a:lstStyle/>
          <a:p>
            <a:r>
              <a:rPr lang="en-US" dirty="0"/>
              <a:t>Approximately 30% of Americans have high blood pressure. Consuming excess sodium, which is especially prevalent in processed foods, is a contributing factor to an increase in blood pressure. The following data represent the sodium content per serving (in milligrams) of ten popular breakfast cereals.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4.1.6: Determining the Median Sodium Level (cont.)</a:t>
            </a:r>
          </a:p>
        </p:txBody>
      </p:sp>
      <p:sp>
        <p:nvSpPr>
          <p:cNvPr id="3" name="Content Placeholder 2"/>
          <p:cNvSpPr>
            <a:spLocks noGrp="1"/>
          </p:cNvSpPr>
          <p:nvPr>
            <p:ph idx="1"/>
          </p:nvPr>
        </p:nvSpPr>
        <p:spPr/>
        <p:txBody>
          <a:bodyPr/>
          <a:lstStyle/>
          <a:p>
            <a:r>
              <a:rPr lang="en-US" dirty="0"/>
              <a:t> </a:t>
            </a:r>
          </a:p>
        </p:txBody>
      </p:sp>
      <p:graphicFrame>
        <p:nvGraphicFramePr>
          <p:cNvPr id="4" name="Table 3">
            <a:extLst>
              <a:ext uri="{FF2B5EF4-FFF2-40B4-BE49-F238E27FC236}">
                <a16:creationId xmlns:a16="http://schemas.microsoft.com/office/drawing/2014/main" id="{FF3D67B3-FAD6-5B44-77BD-981440BDB794}"/>
              </a:ext>
            </a:extLst>
          </p:cNvPr>
          <p:cNvGraphicFramePr>
            <a:graphicFrameLocks noGrp="1"/>
          </p:cNvGraphicFramePr>
          <p:nvPr>
            <p:extLst>
              <p:ext uri="{D42A27DB-BD31-4B8C-83A1-F6EECF244321}">
                <p14:modId xmlns:p14="http://schemas.microsoft.com/office/powerpoint/2010/main" val="1735680790"/>
              </p:ext>
            </p:extLst>
          </p:nvPr>
        </p:nvGraphicFramePr>
        <p:xfrm>
          <a:off x="2552700" y="1289081"/>
          <a:ext cx="4038600" cy="445008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115095192"/>
                    </a:ext>
                  </a:extLst>
                </a:gridCol>
                <a:gridCol w="1600200">
                  <a:extLst>
                    <a:ext uri="{9D8B030D-6E8A-4147-A177-3AD203B41FA5}">
                      <a16:colId xmlns:a16="http://schemas.microsoft.com/office/drawing/2014/main" val="763263782"/>
                    </a:ext>
                  </a:extLst>
                </a:gridCol>
              </a:tblGrid>
              <a:tr h="370840">
                <a:tc gridSpan="2">
                  <a:txBody>
                    <a:bodyPr/>
                    <a:lstStyle/>
                    <a:p>
                      <a:pPr algn="ctr"/>
                      <a:r>
                        <a:rPr lang="en-US" dirty="0"/>
                        <a:t>Sodium Content of Breakfast Cereals</a:t>
                      </a:r>
                      <a:endParaRPr lang="en-IN" dirty="0"/>
                    </a:p>
                  </a:txBody>
                  <a:tcPr/>
                </a:tc>
                <a:tc hMerge="1">
                  <a:txBody>
                    <a:bodyPr/>
                    <a:lstStyle/>
                    <a:p>
                      <a:endParaRPr lang="en-IN" dirty="0"/>
                    </a:p>
                  </a:txBody>
                  <a:tcPr/>
                </a:tc>
                <a:extLst>
                  <a:ext uri="{0D108BD9-81ED-4DB2-BD59-A6C34878D82A}">
                    <a16:rowId xmlns:a16="http://schemas.microsoft.com/office/drawing/2014/main" val="3699378995"/>
                  </a:ext>
                </a:extLst>
              </a:tr>
              <a:tr h="370840">
                <a:tc>
                  <a:txBody>
                    <a:bodyPr/>
                    <a:lstStyle/>
                    <a:p>
                      <a:pPr algn="ctr"/>
                      <a:r>
                        <a:rPr lang="en-IN" b="1" dirty="0"/>
                        <a:t>Cereal Brand</a:t>
                      </a:r>
                    </a:p>
                  </a:txBody>
                  <a:tcPr/>
                </a:tc>
                <a:tc>
                  <a:txBody>
                    <a:bodyPr/>
                    <a:lstStyle/>
                    <a:p>
                      <a:pPr algn="ctr"/>
                      <a:r>
                        <a:rPr lang="en-IN" b="1" dirty="0"/>
                        <a:t>Sodium (mg)</a:t>
                      </a:r>
                    </a:p>
                  </a:txBody>
                  <a:tcPr/>
                </a:tc>
                <a:extLst>
                  <a:ext uri="{0D108BD9-81ED-4DB2-BD59-A6C34878D82A}">
                    <a16:rowId xmlns:a16="http://schemas.microsoft.com/office/drawing/2014/main" val="495293607"/>
                  </a:ext>
                </a:extLst>
              </a:tr>
              <a:tr h="370840">
                <a:tc>
                  <a:txBody>
                    <a:bodyPr/>
                    <a:lstStyle/>
                    <a:p>
                      <a:r>
                        <a:rPr lang="en-IN" dirty="0"/>
                        <a:t>Apple Jacks</a:t>
                      </a:r>
                    </a:p>
                  </a:txBody>
                  <a:tcPr/>
                </a:tc>
                <a:tc>
                  <a:txBody>
                    <a:bodyPr/>
                    <a:lstStyle/>
                    <a:p>
                      <a:pPr algn="ctr"/>
                      <a:r>
                        <a:rPr lang="en-US" dirty="0"/>
                        <a:t>125</a:t>
                      </a:r>
                      <a:endParaRPr lang="en-IN" dirty="0"/>
                    </a:p>
                  </a:txBody>
                  <a:tcPr/>
                </a:tc>
                <a:extLst>
                  <a:ext uri="{0D108BD9-81ED-4DB2-BD59-A6C34878D82A}">
                    <a16:rowId xmlns:a16="http://schemas.microsoft.com/office/drawing/2014/main" val="2910861667"/>
                  </a:ext>
                </a:extLst>
              </a:tr>
              <a:tr h="370840">
                <a:tc>
                  <a:txBody>
                    <a:bodyPr/>
                    <a:lstStyle/>
                    <a:p>
                      <a:r>
                        <a:rPr lang="en-IN" dirty="0"/>
                        <a:t>Captain Crunch</a:t>
                      </a:r>
                    </a:p>
                  </a:txBody>
                  <a:tcPr/>
                </a:tc>
                <a:tc>
                  <a:txBody>
                    <a:bodyPr/>
                    <a:lstStyle/>
                    <a:p>
                      <a:pPr algn="ctr"/>
                      <a:r>
                        <a:rPr lang="en-US" dirty="0"/>
                        <a:t>220</a:t>
                      </a:r>
                      <a:endParaRPr lang="en-IN" dirty="0"/>
                    </a:p>
                  </a:txBody>
                  <a:tcPr/>
                </a:tc>
                <a:extLst>
                  <a:ext uri="{0D108BD9-81ED-4DB2-BD59-A6C34878D82A}">
                    <a16:rowId xmlns:a16="http://schemas.microsoft.com/office/drawing/2014/main" val="1266461075"/>
                  </a:ext>
                </a:extLst>
              </a:tr>
              <a:tr h="370840">
                <a:tc>
                  <a:txBody>
                    <a:bodyPr/>
                    <a:lstStyle/>
                    <a:p>
                      <a:r>
                        <a:rPr lang="en-IN" dirty="0"/>
                        <a:t>Corn Flakes</a:t>
                      </a:r>
                    </a:p>
                  </a:txBody>
                  <a:tcPr/>
                </a:tc>
                <a:tc>
                  <a:txBody>
                    <a:bodyPr/>
                    <a:lstStyle/>
                    <a:p>
                      <a:pPr algn="ctr"/>
                      <a:r>
                        <a:rPr lang="en-US" dirty="0"/>
                        <a:t>290</a:t>
                      </a:r>
                      <a:endParaRPr lang="en-IN" dirty="0"/>
                    </a:p>
                  </a:txBody>
                  <a:tcPr/>
                </a:tc>
                <a:extLst>
                  <a:ext uri="{0D108BD9-81ED-4DB2-BD59-A6C34878D82A}">
                    <a16:rowId xmlns:a16="http://schemas.microsoft.com/office/drawing/2014/main" val="2263282484"/>
                  </a:ext>
                </a:extLst>
              </a:tr>
              <a:tr h="370840">
                <a:tc>
                  <a:txBody>
                    <a:bodyPr/>
                    <a:lstStyle/>
                    <a:p>
                      <a:r>
                        <a:rPr lang="en-IN" dirty="0"/>
                        <a:t>Golden Grahams</a:t>
                      </a:r>
                    </a:p>
                  </a:txBody>
                  <a:tcPr/>
                </a:tc>
                <a:tc>
                  <a:txBody>
                    <a:bodyPr/>
                    <a:lstStyle/>
                    <a:p>
                      <a:pPr algn="ctr"/>
                      <a:r>
                        <a:rPr lang="en-US" dirty="0"/>
                        <a:t>280</a:t>
                      </a:r>
                      <a:endParaRPr lang="en-IN" dirty="0"/>
                    </a:p>
                  </a:txBody>
                  <a:tcPr/>
                </a:tc>
                <a:extLst>
                  <a:ext uri="{0D108BD9-81ED-4DB2-BD59-A6C34878D82A}">
                    <a16:rowId xmlns:a16="http://schemas.microsoft.com/office/drawing/2014/main" val="1773605172"/>
                  </a:ext>
                </a:extLst>
              </a:tr>
              <a:tr h="370840">
                <a:tc>
                  <a:txBody>
                    <a:bodyPr/>
                    <a:lstStyle/>
                    <a:p>
                      <a:r>
                        <a:rPr lang="en-IN" dirty="0" err="1"/>
                        <a:t>Crispix</a:t>
                      </a:r>
                      <a:endParaRPr lang="en-IN" dirty="0"/>
                    </a:p>
                  </a:txBody>
                  <a:tcPr/>
                </a:tc>
                <a:tc>
                  <a:txBody>
                    <a:bodyPr/>
                    <a:lstStyle/>
                    <a:p>
                      <a:pPr algn="ctr"/>
                      <a:r>
                        <a:rPr lang="en-US" dirty="0"/>
                        <a:t>220</a:t>
                      </a:r>
                      <a:endParaRPr lang="en-IN" dirty="0"/>
                    </a:p>
                  </a:txBody>
                  <a:tcPr/>
                </a:tc>
                <a:extLst>
                  <a:ext uri="{0D108BD9-81ED-4DB2-BD59-A6C34878D82A}">
                    <a16:rowId xmlns:a16="http://schemas.microsoft.com/office/drawing/2014/main" val="4261706561"/>
                  </a:ext>
                </a:extLst>
              </a:tr>
              <a:tr h="370840">
                <a:tc>
                  <a:txBody>
                    <a:bodyPr/>
                    <a:lstStyle/>
                    <a:p>
                      <a:r>
                        <a:rPr lang="en-IN" dirty="0"/>
                        <a:t>Froot Loops</a:t>
                      </a:r>
                    </a:p>
                  </a:txBody>
                  <a:tcPr/>
                </a:tc>
                <a:tc>
                  <a:txBody>
                    <a:bodyPr/>
                    <a:lstStyle/>
                    <a:p>
                      <a:pPr algn="ctr"/>
                      <a:r>
                        <a:rPr lang="en-US" dirty="0"/>
                        <a:t>125</a:t>
                      </a:r>
                      <a:endParaRPr lang="en-IN" dirty="0"/>
                    </a:p>
                  </a:txBody>
                  <a:tcPr/>
                </a:tc>
                <a:extLst>
                  <a:ext uri="{0D108BD9-81ED-4DB2-BD59-A6C34878D82A}">
                    <a16:rowId xmlns:a16="http://schemas.microsoft.com/office/drawing/2014/main" val="3833297056"/>
                  </a:ext>
                </a:extLst>
              </a:tr>
              <a:tr h="370840">
                <a:tc>
                  <a:txBody>
                    <a:bodyPr/>
                    <a:lstStyle/>
                    <a:p>
                      <a:r>
                        <a:rPr lang="en-IN" dirty="0"/>
                        <a:t>Frosted Flakes</a:t>
                      </a:r>
                    </a:p>
                  </a:txBody>
                  <a:tcPr/>
                </a:tc>
                <a:tc>
                  <a:txBody>
                    <a:bodyPr/>
                    <a:lstStyle/>
                    <a:p>
                      <a:pPr algn="ctr"/>
                      <a:r>
                        <a:rPr lang="en-US" dirty="0"/>
                        <a:t>200</a:t>
                      </a:r>
                      <a:endParaRPr lang="en-IN" dirty="0"/>
                    </a:p>
                  </a:txBody>
                  <a:tcPr/>
                </a:tc>
                <a:extLst>
                  <a:ext uri="{0D108BD9-81ED-4DB2-BD59-A6C34878D82A}">
                    <a16:rowId xmlns:a16="http://schemas.microsoft.com/office/drawing/2014/main" val="3554667110"/>
                  </a:ext>
                </a:extLst>
              </a:tr>
              <a:tr h="370840">
                <a:tc>
                  <a:txBody>
                    <a:bodyPr/>
                    <a:lstStyle/>
                    <a:p>
                      <a:r>
                        <a:rPr lang="en-IN" dirty="0"/>
                        <a:t>Fruity Pebbles</a:t>
                      </a:r>
                    </a:p>
                  </a:txBody>
                  <a:tcPr/>
                </a:tc>
                <a:tc>
                  <a:txBody>
                    <a:bodyPr/>
                    <a:lstStyle/>
                    <a:p>
                      <a:pPr algn="ctr"/>
                      <a:r>
                        <a:rPr lang="en-US" dirty="0"/>
                        <a:t>135</a:t>
                      </a:r>
                      <a:endParaRPr lang="en-IN" dirty="0"/>
                    </a:p>
                  </a:txBody>
                  <a:tcPr/>
                </a:tc>
                <a:extLst>
                  <a:ext uri="{0D108BD9-81ED-4DB2-BD59-A6C34878D82A}">
                    <a16:rowId xmlns:a16="http://schemas.microsoft.com/office/drawing/2014/main" val="2907867178"/>
                  </a:ext>
                </a:extLst>
              </a:tr>
              <a:tr h="370840">
                <a:tc>
                  <a:txBody>
                    <a:bodyPr/>
                    <a:lstStyle/>
                    <a:p>
                      <a:r>
                        <a:rPr lang="en-IN" dirty="0"/>
                        <a:t>Honey Nut </a:t>
                      </a:r>
                      <a:r>
                        <a:rPr lang="en-IN" dirty="0" err="1"/>
                        <a:t>Cheerios</a:t>
                      </a:r>
                      <a:endParaRPr lang="en-IN" dirty="0"/>
                    </a:p>
                  </a:txBody>
                  <a:tcPr/>
                </a:tc>
                <a:tc>
                  <a:txBody>
                    <a:bodyPr/>
                    <a:lstStyle/>
                    <a:p>
                      <a:pPr algn="ctr"/>
                      <a:r>
                        <a:rPr lang="en-US" dirty="0"/>
                        <a:t>250</a:t>
                      </a:r>
                      <a:endParaRPr lang="en-IN" dirty="0"/>
                    </a:p>
                  </a:txBody>
                  <a:tcPr/>
                </a:tc>
                <a:extLst>
                  <a:ext uri="{0D108BD9-81ED-4DB2-BD59-A6C34878D82A}">
                    <a16:rowId xmlns:a16="http://schemas.microsoft.com/office/drawing/2014/main" val="1735692232"/>
                  </a:ext>
                </a:extLst>
              </a:tr>
              <a:tr h="370840">
                <a:tc>
                  <a:txBody>
                    <a:bodyPr/>
                    <a:lstStyle/>
                    <a:p>
                      <a:r>
                        <a:rPr lang="en-IN" dirty="0"/>
                        <a:t>Life</a:t>
                      </a:r>
                    </a:p>
                  </a:txBody>
                  <a:tcPr/>
                </a:tc>
                <a:tc>
                  <a:txBody>
                    <a:bodyPr/>
                    <a:lstStyle/>
                    <a:p>
                      <a:pPr algn="ctr"/>
                      <a:r>
                        <a:rPr lang="en-US" dirty="0"/>
                        <a:t>150</a:t>
                      </a:r>
                      <a:endParaRPr lang="en-IN" dirty="0"/>
                    </a:p>
                  </a:txBody>
                  <a:tcPr/>
                </a:tc>
                <a:extLst>
                  <a:ext uri="{0D108BD9-81ED-4DB2-BD59-A6C34878D82A}">
                    <a16:rowId xmlns:a16="http://schemas.microsoft.com/office/drawing/2014/main" val="2711418718"/>
                  </a:ext>
                </a:extLst>
              </a:tr>
            </a:tbl>
          </a:graphicData>
        </a:graphic>
      </p:graphicFrame>
    </p:spTree>
    <p:extLst>
      <p:ext uri="{BB962C8B-B14F-4D97-AF65-F5344CB8AC3E}">
        <p14:creationId xmlns:p14="http://schemas.microsoft.com/office/powerpoint/2010/main" val="18718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4.1.6: Determining the Median Sodium Level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median.</a:t>
                </a:r>
              </a:p>
              <a:p>
                <a:r>
                  <a:rPr lang="en-US" b="1" dirty="0"/>
                  <a:t>Solution</a:t>
                </a:r>
              </a:p>
              <a:p>
                <a:r>
                  <a:rPr lang="en-US" dirty="0"/>
                  <a:t>If there are an even number of observations, average the two center values in the ordered data set.</a:t>
                </a:r>
              </a:p>
              <a:p>
                <a:pPr algn="ctr"/>
                <a:r>
                  <a:rPr lang="en-US" dirty="0"/>
                  <a:t>125, 125, 135, 150, </a:t>
                </a:r>
                <a:r>
                  <a:rPr lang="en-US" b="1" dirty="0"/>
                  <a:t>200</a:t>
                </a:r>
                <a:r>
                  <a:rPr lang="en-US" dirty="0"/>
                  <a:t>, </a:t>
                </a:r>
                <a:r>
                  <a:rPr lang="en-US" b="1" dirty="0"/>
                  <a:t>220</a:t>
                </a:r>
                <a:r>
                  <a:rPr lang="en-US" dirty="0"/>
                  <a:t>, 220, 250, 280, 290</a:t>
                </a:r>
              </a:p>
              <a:p>
                <a:r>
                  <a:rPr lang="en-US" dirty="0"/>
                  <a:t>To find the median, average the fifth and sixth observations.</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200+220</m:t>
                          </m:r>
                        </m:num>
                        <m:den>
                          <m:r>
                            <a:rPr lang="en-US" b="0" i="1" smtClean="0">
                              <a:latin typeface="Cambria Math" panose="02040503050406030204" pitchFamily="18" charset="0"/>
                            </a:rPr>
                            <m:t>2</m:t>
                          </m:r>
                        </m:den>
                      </m:f>
                      <m:r>
                        <a:rPr lang="en-US" b="0" i="1" smtClean="0">
                          <a:latin typeface="Cambria Math" panose="02040503050406030204" pitchFamily="18" charset="0"/>
                        </a:rPr>
                        <m:t>=210 </m:t>
                      </m:r>
                      <m:r>
                        <m:rPr>
                          <m:sty m:val="p"/>
                        </m:rPr>
                        <a:rPr lang="en-US" b="0" i="0" smtClean="0">
                          <a:latin typeface="Cambria Math" panose="02040503050406030204" pitchFamily="18" charset="0"/>
                        </a:rPr>
                        <m:t>mg</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4157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Median (cont.)</a:t>
            </a:r>
          </a:p>
        </p:txBody>
      </p:sp>
      <p:sp>
        <p:nvSpPr>
          <p:cNvPr id="3" name="Content Placeholder 2"/>
          <p:cNvSpPr>
            <a:spLocks noGrp="1"/>
          </p:cNvSpPr>
          <p:nvPr>
            <p:ph idx="1"/>
          </p:nvPr>
        </p:nvSpPr>
        <p:spPr/>
        <p:txBody>
          <a:bodyPr>
            <a:normAutofit/>
          </a:bodyPr>
          <a:lstStyle/>
          <a:p>
            <a:r>
              <a:rPr lang="en-US" dirty="0"/>
              <a:t>The median possesses a rather obvious notion of centrality since it is defined as the central value in an ordered list. It is not affected by outliers and is therefore a resistant measure. For example, if we replaced 290 with 200,000,000 in the data set from the previous example, the median would not change at all. The median does possess one limitation: it cannot be applied to nominal data. In order to calculate the median, the data must be placed in order. </a:t>
            </a:r>
          </a:p>
        </p:txBody>
      </p:sp>
    </p:spTree>
    <p:extLst>
      <p:ext uri="{BB962C8B-B14F-4D97-AF65-F5344CB8AC3E}">
        <p14:creationId xmlns:p14="http://schemas.microsoft.com/office/powerpoint/2010/main" val="910463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Median (cont.)</a:t>
            </a:r>
          </a:p>
        </p:txBody>
      </p:sp>
      <p:sp>
        <p:nvSpPr>
          <p:cNvPr id="3" name="Content Placeholder 2"/>
          <p:cNvSpPr>
            <a:spLocks noGrp="1"/>
          </p:cNvSpPr>
          <p:nvPr>
            <p:ph idx="1"/>
          </p:nvPr>
        </p:nvSpPr>
        <p:spPr/>
        <p:txBody>
          <a:bodyPr>
            <a:normAutofit/>
          </a:bodyPr>
          <a:lstStyle/>
          <a:p>
            <a:r>
              <a:rPr lang="en-US" dirty="0"/>
              <a:t>To accomplish this task meaningfully, the level of measurement must be at least ordinal. Unless the data set is skewed or contains outliers, the median and the mean usually have similar values.</a:t>
            </a:r>
          </a:p>
        </p:txBody>
      </p:sp>
    </p:spTree>
    <p:extLst>
      <p:ext uri="{BB962C8B-B14F-4D97-AF65-F5344CB8AC3E}">
        <p14:creationId xmlns:p14="http://schemas.microsoft.com/office/powerpoint/2010/main" val="2126552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another measure of location. It is not used as frequently as the mean or the median, and its relation to the “central tendency” concept and the values of the mean and median are not predictable. The mode is the only measure of location that can be used for nominal data. Of the three measures of location, the mode is used the least due to the limited information it provides. Sometimes sorting the data (in ascending or descending order) makes it easier to find the mode.</a:t>
            </a:r>
          </a:p>
        </p:txBody>
      </p:sp>
    </p:spTree>
    <p:extLst>
      <p:ext uri="{BB962C8B-B14F-4D97-AF65-F5344CB8AC3E}">
        <p14:creationId xmlns:p14="http://schemas.microsoft.com/office/powerpoint/2010/main" val="3965441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Mode</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The </a:t>
            </a:r>
            <a:r>
              <a:rPr lang="en-US" b="1" dirty="0">
                <a:solidFill>
                  <a:srgbClr val="000000"/>
                </a:solidFill>
              </a:rPr>
              <a:t>mode</a:t>
            </a:r>
            <a:r>
              <a:rPr lang="en-US" dirty="0">
                <a:solidFill>
                  <a:srgbClr val="000000"/>
                </a:solidFill>
              </a:rPr>
              <a:t> of a data set is the most frequently occurring value.</a:t>
            </a:r>
          </a:p>
        </p:txBody>
      </p:sp>
    </p:spTree>
    <p:extLst>
      <p:ext uri="{BB962C8B-B14F-4D97-AF65-F5344CB8AC3E}">
        <p14:creationId xmlns:p14="http://schemas.microsoft.com/office/powerpoint/2010/main" val="2886128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Mode (cont.)</a:t>
            </a:r>
          </a:p>
        </p:txBody>
      </p:sp>
      <p:sp>
        <p:nvSpPr>
          <p:cNvPr id="3" name="Content Placeholder 2"/>
          <p:cNvSpPr>
            <a:spLocks noGrp="1"/>
          </p:cNvSpPr>
          <p:nvPr>
            <p:ph idx="1"/>
          </p:nvPr>
        </p:nvSpPr>
        <p:spPr/>
        <p:txBody>
          <a:bodyPr>
            <a:normAutofit/>
          </a:bodyPr>
          <a:lstStyle/>
          <a:p>
            <a:r>
              <a:rPr lang="en-US" dirty="0"/>
              <a:t>When reporting the mode for numerical data, do not round. The value of the mode should be the same as the original data value.</a:t>
            </a:r>
          </a:p>
        </p:txBody>
      </p:sp>
    </p:spTree>
    <p:extLst>
      <p:ext uri="{BB962C8B-B14F-4D97-AF65-F5344CB8AC3E}">
        <p14:creationId xmlns:p14="http://schemas.microsoft.com/office/powerpoint/2010/main" val="332615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These examples of </a:t>
            </a:r>
            <a:r>
              <a:rPr lang="en-US" b="1" dirty="0"/>
              <a:t>numerical descriptive statistics </a:t>
            </a:r>
            <a:r>
              <a:rPr lang="en-US" dirty="0"/>
              <a:t>go beyond mere summaries of data; they become elements of storytelling, painting a factual and relatable picture of the socioeconomic landscape, housing markets, and labor trends.</a:t>
            </a:r>
            <a:endParaRPr lang="en-US" sz="2600" dirty="0"/>
          </a:p>
        </p:txBody>
      </p:sp>
    </p:spTree>
    <p:extLst>
      <p:ext uri="{BB962C8B-B14F-4D97-AF65-F5344CB8AC3E}">
        <p14:creationId xmlns:p14="http://schemas.microsoft.com/office/powerpoint/2010/main" val="36245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4.1.7: Determining the Mode of Apgar Scores</a:t>
            </a:r>
          </a:p>
        </p:txBody>
      </p:sp>
      <p:sp>
        <p:nvSpPr>
          <p:cNvPr id="3" name="Content Placeholder 2"/>
          <p:cNvSpPr>
            <a:spLocks noGrp="1"/>
          </p:cNvSpPr>
          <p:nvPr>
            <p:ph idx="1"/>
          </p:nvPr>
        </p:nvSpPr>
        <p:spPr/>
        <p:txBody>
          <a:bodyPr/>
          <a:lstStyle/>
          <a:p>
            <a:r>
              <a:rPr lang="en-US" dirty="0"/>
              <a:t>An Apgar score is a quick way for doctors to evaluate the health of a newborn a few minutes after birth. Scores range from 0 to 10 with a score of 10 being the best possible outcome. Find the mode of the following data representing the Apgar scores of eleven newborns born at a local hospital.</a:t>
            </a:r>
          </a:p>
          <a:p>
            <a:endParaRPr lang="en-US" dirty="0"/>
          </a:p>
        </p:txBody>
      </p:sp>
      <p:pic>
        <p:nvPicPr>
          <p:cNvPr id="6" name="Picture 5">
            <a:extLst>
              <a:ext uri="{FF2B5EF4-FFF2-40B4-BE49-F238E27FC236}">
                <a16:creationId xmlns:a16="http://schemas.microsoft.com/office/drawing/2014/main" id="{DE0C9CD9-2F06-C107-8431-137BD2B4EF21}"/>
              </a:ext>
            </a:extLst>
          </p:cNvPr>
          <p:cNvPicPr>
            <a:picLocks noChangeAspect="1"/>
          </p:cNvPicPr>
          <p:nvPr/>
        </p:nvPicPr>
        <p:blipFill>
          <a:blip r:embed="rId2"/>
          <a:stretch>
            <a:fillRect/>
          </a:stretch>
        </p:blipFill>
        <p:spPr>
          <a:xfrm>
            <a:off x="1004389" y="4114800"/>
            <a:ext cx="7135221" cy="79068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4.1.7: Determining the Mode of Apgar Scores (cont.)</a:t>
            </a:r>
          </a:p>
        </p:txBody>
      </p:sp>
      <p:sp>
        <p:nvSpPr>
          <p:cNvPr id="3" name="Content Placeholder 2"/>
          <p:cNvSpPr>
            <a:spLocks noGrp="1"/>
          </p:cNvSpPr>
          <p:nvPr>
            <p:ph idx="1"/>
          </p:nvPr>
        </p:nvSpPr>
        <p:spPr/>
        <p:txBody>
          <a:bodyPr>
            <a:normAutofit/>
          </a:bodyPr>
          <a:lstStyle/>
          <a:p>
            <a:r>
              <a:rPr lang="en-US" b="1" dirty="0"/>
              <a:t>Solution</a:t>
            </a:r>
          </a:p>
          <a:p>
            <a:r>
              <a:rPr lang="en-US" dirty="0"/>
              <a:t>Since the value of 9 occurs more than any other value, it is the mode. In this instance, as a measure of location, the modal value is not a particularly appealing choice. However, as noted previously, the mode does possess one very favorable property—it is the only measure of location that can be applied to nominal data. Therefore, for nominal measurements like color preferences, it would be perfectly reasonable to discuss the modal color.</a:t>
            </a:r>
          </a:p>
          <a:p>
            <a:endParaRPr lang="en-US" dirty="0"/>
          </a:p>
          <a:p>
            <a:endParaRPr lang="en-US" dirty="0"/>
          </a:p>
        </p:txBody>
      </p:sp>
    </p:spTree>
    <p:extLst>
      <p:ext uri="{BB962C8B-B14F-4D97-AF65-F5344CB8AC3E}">
        <p14:creationId xmlns:p14="http://schemas.microsoft.com/office/powerpoint/2010/main" val="1488289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Mode (cont.)</a:t>
            </a:r>
          </a:p>
        </p:txBody>
      </p:sp>
      <p:sp>
        <p:nvSpPr>
          <p:cNvPr id="3" name="Content Placeholder 2"/>
          <p:cNvSpPr>
            <a:spLocks noGrp="1"/>
          </p:cNvSpPr>
          <p:nvPr>
            <p:ph idx="1"/>
          </p:nvPr>
        </p:nvSpPr>
        <p:spPr/>
        <p:txBody>
          <a:bodyPr>
            <a:normAutofit/>
          </a:bodyPr>
          <a:lstStyle/>
          <a:p>
            <a:r>
              <a:rPr lang="en-US" dirty="0"/>
              <a:t>Suppose we added one more value to the data set in Example 4.1.7. If this value were a 7, then both 9 and 7 would be repeated three times and there would be two modes. When this occurs, the data is said to be </a:t>
            </a:r>
            <a:r>
              <a:rPr lang="en-US" b="1" dirty="0"/>
              <a:t>bimodal</a:t>
            </a:r>
            <a:r>
              <a:rPr lang="en-US" dirty="0"/>
              <a:t>. Any time a data set has more than two modes, it is said to be </a:t>
            </a:r>
            <a:r>
              <a:rPr lang="en-US" b="1" dirty="0"/>
              <a:t>multimodal</a:t>
            </a:r>
            <a:r>
              <a:rPr lang="en-US" dirty="0"/>
              <a:t>. If all observations in a data set occur with the same frequency, the data set has </a:t>
            </a:r>
            <a:r>
              <a:rPr lang="en-US" b="1" dirty="0"/>
              <a:t>no mode</a:t>
            </a:r>
            <a:r>
              <a:rPr lang="en-US" dirty="0"/>
              <a:t>.</a:t>
            </a:r>
          </a:p>
        </p:txBody>
      </p:sp>
    </p:spTree>
    <p:extLst>
      <p:ext uri="{BB962C8B-B14F-4D97-AF65-F5344CB8AC3E}">
        <p14:creationId xmlns:p14="http://schemas.microsoft.com/office/powerpoint/2010/main" val="19296802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Relationship between the Mean, Median,</a:t>
            </a:r>
            <a:br>
              <a:rPr lang="en-US" dirty="0"/>
            </a:br>
            <a:r>
              <a:rPr lang="en-US" dirty="0"/>
              <a:t>and Mode</a:t>
            </a:r>
          </a:p>
        </p:txBody>
      </p:sp>
      <p:sp>
        <p:nvSpPr>
          <p:cNvPr id="3" name="Content Placeholder 2"/>
          <p:cNvSpPr>
            <a:spLocks noGrp="1"/>
          </p:cNvSpPr>
          <p:nvPr>
            <p:ph idx="1"/>
          </p:nvPr>
        </p:nvSpPr>
        <p:spPr/>
        <p:txBody>
          <a:bodyPr>
            <a:normAutofit/>
          </a:bodyPr>
          <a:lstStyle/>
          <a:p>
            <a:r>
              <a:rPr lang="en-US" dirty="0"/>
              <a:t>Often times, the shape of the data determines how the mean, median, and mode are related. For a bell-shaped distribution, the mean, median, and mode are identical.</a:t>
            </a:r>
          </a:p>
        </p:txBody>
      </p:sp>
      <p:pic>
        <p:nvPicPr>
          <p:cNvPr id="5" name="Picture 4">
            <a:extLst>
              <a:ext uri="{FF2B5EF4-FFF2-40B4-BE49-F238E27FC236}">
                <a16:creationId xmlns:a16="http://schemas.microsoft.com/office/drawing/2014/main" id="{F8A8E6B8-333C-4CFB-4BED-8BFBD859956A}"/>
              </a:ext>
            </a:extLst>
          </p:cNvPr>
          <p:cNvPicPr>
            <a:picLocks noChangeAspect="1"/>
          </p:cNvPicPr>
          <p:nvPr/>
        </p:nvPicPr>
        <p:blipFill>
          <a:blip r:embed="rId2"/>
          <a:stretch>
            <a:fillRect/>
          </a:stretch>
        </p:blipFill>
        <p:spPr>
          <a:xfrm>
            <a:off x="2362200" y="2831219"/>
            <a:ext cx="3810000" cy="3030234"/>
          </a:xfrm>
          <a:prstGeom prst="rect">
            <a:avLst/>
          </a:prstGeom>
        </p:spPr>
      </p:pic>
    </p:spTree>
    <p:extLst>
      <p:ext uri="{BB962C8B-B14F-4D97-AF65-F5344CB8AC3E}">
        <p14:creationId xmlns:p14="http://schemas.microsoft.com/office/powerpoint/2010/main" val="4042823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Relationship between the Mean, Median,</a:t>
            </a:r>
            <a:br>
              <a:rPr lang="en-US" dirty="0"/>
            </a:br>
            <a:r>
              <a:rPr lang="en-US" dirty="0"/>
              <a:t>and Mode (cont.)</a:t>
            </a:r>
          </a:p>
        </p:txBody>
      </p:sp>
      <p:sp>
        <p:nvSpPr>
          <p:cNvPr id="3" name="Content Placeholder 2"/>
          <p:cNvSpPr>
            <a:spLocks noGrp="1"/>
          </p:cNvSpPr>
          <p:nvPr>
            <p:ph idx="1"/>
          </p:nvPr>
        </p:nvSpPr>
        <p:spPr/>
        <p:txBody>
          <a:bodyPr>
            <a:normAutofit/>
          </a:bodyPr>
          <a:lstStyle/>
          <a:p>
            <a:r>
              <a:rPr lang="en-US" dirty="0"/>
              <a:t>Certainly, not all data produces distributions that follow a bell-shaped curve. If the distribution of the data has a long tail on the right, it is said to be skewed to the right, or positively skewed. Conversely, if the distribution has a long tail on the left, it is said to be skewed to the left, or negatively skewed. If the data is positively skewed, the median will be smaller than the mean. If the data is negatively skewed, the mean will be smaller than the median.</a:t>
            </a:r>
          </a:p>
        </p:txBody>
      </p:sp>
    </p:spTree>
    <p:extLst>
      <p:ext uri="{BB962C8B-B14F-4D97-AF65-F5344CB8AC3E}">
        <p14:creationId xmlns:p14="http://schemas.microsoft.com/office/powerpoint/2010/main" val="1758465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Relationship between the Mean, Median,</a:t>
            </a:r>
            <a:br>
              <a:rPr lang="en-US" dirty="0"/>
            </a:br>
            <a:r>
              <a:rPr lang="en-US" dirty="0"/>
              <a:t>and Mode (cont.)</a:t>
            </a:r>
          </a:p>
        </p:txBody>
      </p:sp>
      <p:sp>
        <p:nvSpPr>
          <p:cNvPr id="3" name="Content Placeholder 2"/>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52BD9BB1-EDF0-F1C5-BFEF-59DFFE1FA110}"/>
              </a:ext>
            </a:extLst>
          </p:cNvPr>
          <p:cNvPicPr>
            <a:picLocks noChangeAspect="1"/>
          </p:cNvPicPr>
          <p:nvPr/>
        </p:nvPicPr>
        <p:blipFill>
          <a:blip r:embed="rId2"/>
          <a:stretch>
            <a:fillRect/>
          </a:stretch>
        </p:blipFill>
        <p:spPr>
          <a:xfrm>
            <a:off x="1714499" y="1981200"/>
            <a:ext cx="5715001" cy="2514600"/>
          </a:xfrm>
          <a:prstGeom prst="rect">
            <a:avLst/>
          </a:prstGeom>
        </p:spPr>
      </p:pic>
    </p:spTree>
    <p:extLst>
      <p:ext uri="{BB962C8B-B14F-4D97-AF65-F5344CB8AC3E}">
        <p14:creationId xmlns:p14="http://schemas.microsoft.com/office/powerpoint/2010/main" val="3585106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Relationship between the Mean, Median,</a:t>
            </a:r>
            <a:br>
              <a:rPr lang="en-US" dirty="0"/>
            </a:br>
            <a:r>
              <a:rPr lang="en-US" dirty="0"/>
              <a:t>and Mode (cont.)</a:t>
            </a:r>
          </a:p>
        </p:txBody>
      </p:sp>
      <p:sp>
        <p:nvSpPr>
          <p:cNvPr id="3" name="Content Placeholder 2"/>
          <p:cNvSpPr>
            <a:spLocks noGrp="1"/>
          </p:cNvSpPr>
          <p:nvPr>
            <p:ph idx="1"/>
          </p:nvPr>
        </p:nvSpPr>
        <p:spPr/>
        <p:txBody>
          <a:bodyPr>
            <a:normAutofit/>
          </a:bodyPr>
          <a:lstStyle/>
          <a:p>
            <a:r>
              <a:rPr lang="en-US" dirty="0"/>
              <a:t>Where does the mode fall on these graphs? The area containing the greatest number of observations contains the mode. That area is represented by the large peak in the curve. In Figure 4.1.4 and Figure 4.1.5 the obvious peaks in the curves are the portions of the distributions that will contain the mode. The highest point on the curve will be the mode of the distribution. Notice that in a bell-shaped distribution (Figure 4.1.3), the mode is equal to the mean and median.</a:t>
            </a:r>
          </a:p>
        </p:txBody>
      </p:sp>
    </p:spTree>
    <p:extLst>
      <p:ext uri="{BB962C8B-B14F-4D97-AF65-F5344CB8AC3E}">
        <p14:creationId xmlns:p14="http://schemas.microsoft.com/office/powerpoint/2010/main" val="1514715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Relationship between the Mean, Median,</a:t>
            </a:r>
            <a:br>
              <a:rPr lang="en-US" dirty="0"/>
            </a:br>
            <a:r>
              <a:rPr lang="en-US" dirty="0"/>
              <a:t>and Mode (cont.)</a:t>
            </a:r>
          </a:p>
        </p:txBody>
      </p:sp>
      <p:sp>
        <p:nvSpPr>
          <p:cNvPr id="3" name="Content Placeholder 2"/>
          <p:cNvSpPr>
            <a:spLocks noGrp="1"/>
          </p:cNvSpPr>
          <p:nvPr>
            <p:ph idx="1"/>
          </p:nvPr>
        </p:nvSpPr>
        <p:spPr/>
        <p:txBody>
          <a:bodyPr>
            <a:normAutofit/>
          </a:bodyPr>
          <a:lstStyle/>
          <a:p>
            <a:r>
              <a:rPr lang="en-US" dirty="0"/>
              <a:t>If the distribution is positively skewed (Figure 4.1.4), the mode is less than the mean and median. If the distribution is negatively skewed (Figure 4.1.5), the mode is greater than the mean and median.</a:t>
            </a:r>
          </a:p>
        </p:txBody>
      </p:sp>
    </p:spTree>
    <p:extLst>
      <p:ext uri="{BB962C8B-B14F-4D97-AF65-F5344CB8AC3E}">
        <p14:creationId xmlns:p14="http://schemas.microsoft.com/office/powerpoint/2010/main" val="1495015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Selecting a Measure of Location</a:t>
            </a:r>
          </a:p>
        </p:txBody>
      </p:sp>
      <p:sp>
        <p:nvSpPr>
          <p:cNvPr id="3" name="Content Placeholder 2"/>
          <p:cNvSpPr>
            <a:spLocks noGrp="1"/>
          </p:cNvSpPr>
          <p:nvPr>
            <p:ph idx="1"/>
          </p:nvPr>
        </p:nvSpPr>
        <p:spPr/>
        <p:txBody>
          <a:bodyPr>
            <a:normAutofit lnSpcReduction="10000"/>
          </a:bodyPr>
          <a:lstStyle/>
          <a:p>
            <a:r>
              <a:rPr lang="en-US" dirty="0"/>
              <a:t>The objective of using descriptive statistics is to provide measures that convey useful summary information about the data. When selecting a statistic to represent the central value of a data set, the first thing to consider is the type of data being analyzed.</a:t>
            </a:r>
          </a:p>
          <a:p>
            <a:r>
              <a:rPr lang="en-US" dirty="0"/>
              <a:t>The arithmetic mean is used so frequently that its computation is almost a knee-jerk reaction to analyzing data. Unfortunately, it is not always a reasonable measure of centrality or location. Table 4.1.3 defines the applicable levels of measurement for each measure of location.</a:t>
            </a:r>
          </a:p>
        </p:txBody>
      </p:sp>
    </p:spTree>
    <p:extLst>
      <p:ext uri="{BB962C8B-B14F-4D97-AF65-F5344CB8AC3E}">
        <p14:creationId xmlns:p14="http://schemas.microsoft.com/office/powerpoint/2010/main" val="938964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Selecting a Measure of Location (cont.)</a:t>
            </a:r>
          </a:p>
        </p:txBody>
      </p:sp>
      <p:sp>
        <p:nvSpPr>
          <p:cNvPr id="3" name="Content Placeholder 2"/>
          <p:cNvSpPr>
            <a:spLocks noGrp="1"/>
          </p:cNvSpPr>
          <p:nvPr>
            <p:ph idx="1"/>
          </p:nvPr>
        </p:nvSpPr>
        <p:spPr/>
        <p:txBody>
          <a:bodyPr>
            <a:normAutofit/>
          </a:bodyPr>
          <a:lstStyle/>
          <a:p>
            <a:r>
              <a:rPr lang="en-US" dirty="0"/>
              <a:t>Table 4.1.4 defines the sensitivity to outliers for each measure of location. When the data is qualitative (nominal or ordinal), the mean should not be computed and, if the data is quantitative and contains outliers, the mean does not convey the notion of typical value as well as some other measures. The only time in which the mean should be used without any explanation is when the distribution of the data is symmetrical or nearly so. In that event, the mean and median should be approximately the same value.</a:t>
            </a:r>
          </a:p>
        </p:txBody>
      </p:sp>
    </p:spTree>
    <p:extLst>
      <p:ext uri="{BB962C8B-B14F-4D97-AF65-F5344CB8AC3E}">
        <p14:creationId xmlns:p14="http://schemas.microsoft.com/office/powerpoint/2010/main" val="363692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Numerical Descriptive Statistics</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b="1" dirty="0">
                <a:solidFill>
                  <a:srgbClr val="C00000"/>
                </a:solidFill>
              </a:rPr>
              <a:t>Numerical descriptive statistics </a:t>
            </a:r>
            <a:r>
              <a:rPr lang="en-US" dirty="0">
                <a:solidFill>
                  <a:srgbClr val="000000"/>
                </a:solidFill>
              </a:rPr>
              <a:t>are numerical summaries of quantitative data.</a:t>
            </a:r>
          </a:p>
        </p:txBody>
      </p:sp>
    </p:spTree>
    <p:extLst>
      <p:ext uri="{BB962C8B-B14F-4D97-AF65-F5344CB8AC3E}">
        <p14:creationId xmlns:p14="http://schemas.microsoft.com/office/powerpoint/2010/main" val="280678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Selecting a Measure of Location (cont.)</a:t>
            </a:r>
          </a:p>
        </p:txBody>
      </p:sp>
      <p:sp>
        <p:nvSpPr>
          <p:cNvPr id="3" name="Content Placeholder 2"/>
          <p:cNvSpPr>
            <a:spLocks noGrp="1"/>
          </p:cNvSpPr>
          <p:nvPr>
            <p:ph idx="1"/>
          </p:nvPr>
        </p:nvSpPr>
        <p:spPr/>
        <p:txBody>
          <a:bodyPr>
            <a:normAutofit/>
          </a:bodyPr>
          <a:lstStyle/>
          <a:p>
            <a:r>
              <a:rPr lang="en-US" dirty="0"/>
              <a:t> </a:t>
            </a:r>
          </a:p>
        </p:txBody>
      </p:sp>
      <p:graphicFrame>
        <p:nvGraphicFramePr>
          <p:cNvPr id="4" name="Table 3">
            <a:extLst>
              <a:ext uri="{FF2B5EF4-FFF2-40B4-BE49-F238E27FC236}">
                <a16:creationId xmlns:a16="http://schemas.microsoft.com/office/drawing/2014/main" id="{C92D0195-FFBE-AA3D-70F1-50AB8B0BBF90}"/>
              </a:ext>
            </a:extLst>
          </p:cNvPr>
          <p:cNvGraphicFramePr>
            <a:graphicFrameLocks noGrp="1"/>
          </p:cNvGraphicFramePr>
          <p:nvPr>
            <p:extLst>
              <p:ext uri="{D42A27DB-BD31-4B8C-83A1-F6EECF244321}">
                <p14:modId xmlns:p14="http://schemas.microsoft.com/office/powerpoint/2010/main" val="2131953026"/>
              </p:ext>
            </p:extLst>
          </p:nvPr>
        </p:nvGraphicFramePr>
        <p:xfrm>
          <a:off x="479503" y="1541346"/>
          <a:ext cx="4778297" cy="2865120"/>
        </p:xfrm>
        <a:graphic>
          <a:graphicData uri="http://schemas.openxmlformats.org/drawingml/2006/table">
            <a:tbl>
              <a:tblPr firstRow="1" bandRow="1">
                <a:tableStyleId>{5C22544A-7EE6-4342-B048-85BDC9FD1C3A}</a:tableStyleId>
              </a:tblPr>
              <a:tblGrid>
                <a:gridCol w="1120697">
                  <a:extLst>
                    <a:ext uri="{9D8B030D-6E8A-4147-A177-3AD203B41FA5}">
                      <a16:colId xmlns:a16="http://schemas.microsoft.com/office/drawing/2014/main" val="2535662390"/>
                    </a:ext>
                  </a:extLst>
                </a:gridCol>
                <a:gridCol w="990600">
                  <a:extLst>
                    <a:ext uri="{9D8B030D-6E8A-4147-A177-3AD203B41FA5}">
                      <a16:colId xmlns:a16="http://schemas.microsoft.com/office/drawing/2014/main" val="854211957"/>
                    </a:ext>
                  </a:extLst>
                </a:gridCol>
                <a:gridCol w="990600">
                  <a:extLst>
                    <a:ext uri="{9D8B030D-6E8A-4147-A177-3AD203B41FA5}">
                      <a16:colId xmlns:a16="http://schemas.microsoft.com/office/drawing/2014/main" val="649285415"/>
                    </a:ext>
                  </a:extLst>
                </a:gridCol>
                <a:gridCol w="979487">
                  <a:extLst>
                    <a:ext uri="{9D8B030D-6E8A-4147-A177-3AD203B41FA5}">
                      <a16:colId xmlns:a16="http://schemas.microsoft.com/office/drawing/2014/main" val="2408308367"/>
                    </a:ext>
                  </a:extLst>
                </a:gridCol>
                <a:gridCol w="696913">
                  <a:extLst>
                    <a:ext uri="{9D8B030D-6E8A-4147-A177-3AD203B41FA5}">
                      <a16:colId xmlns:a16="http://schemas.microsoft.com/office/drawing/2014/main" val="40238506"/>
                    </a:ext>
                  </a:extLst>
                </a:gridCol>
              </a:tblGrid>
              <a:tr h="370840">
                <a:tc gridSpan="5">
                  <a:txBody>
                    <a:bodyPr/>
                    <a:lstStyle/>
                    <a:p>
                      <a:pPr algn="ctr"/>
                      <a:r>
                        <a:rPr lang="en-US" dirty="0"/>
                        <a:t>Table 4.1.3 – Applicable Level of Measurement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206566563"/>
                  </a:ext>
                </a:extLst>
              </a:tr>
              <a:tr h="370840">
                <a:tc>
                  <a:txBody>
                    <a:bodyPr/>
                    <a:lstStyle/>
                    <a:p>
                      <a:endParaRPr lang="en-IN"/>
                    </a:p>
                  </a:txBody>
                  <a:tcPr/>
                </a:tc>
                <a:tc gridSpan="2">
                  <a:txBody>
                    <a:bodyPr/>
                    <a:lstStyle/>
                    <a:p>
                      <a:pPr algn="ctr"/>
                      <a:r>
                        <a:rPr lang="en-IN" b="1" dirty="0"/>
                        <a:t>Qualitative</a:t>
                      </a:r>
                    </a:p>
                  </a:txBody>
                  <a:tcPr/>
                </a:tc>
                <a:tc hMerge="1">
                  <a:txBody>
                    <a:bodyPr/>
                    <a:lstStyle/>
                    <a:p>
                      <a:endParaRPr lang="en-IN" dirty="0"/>
                    </a:p>
                  </a:txBody>
                  <a:tcPr/>
                </a:tc>
                <a:tc gridSpan="2">
                  <a:txBody>
                    <a:bodyPr/>
                    <a:lstStyle/>
                    <a:p>
                      <a:pPr algn="ctr"/>
                      <a:r>
                        <a:rPr lang="en-IN" b="1" dirty="0"/>
                        <a:t>Quantitative</a:t>
                      </a:r>
                    </a:p>
                  </a:txBody>
                  <a:tcPr/>
                </a:tc>
                <a:tc hMerge="1">
                  <a:txBody>
                    <a:bodyPr/>
                    <a:lstStyle/>
                    <a:p>
                      <a:endParaRPr lang="en-IN" dirty="0"/>
                    </a:p>
                  </a:txBody>
                  <a:tcPr/>
                </a:tc>
                <a:extLst>
                  <a:ext uri="{0D108BD9-81ED-4DB2-BD59-A6C34878D82A}">
                    <a16:rowId xmlns:a16="http://schemas.microsoft.com/office/drawing/2014/main" val="3052145674"/>
                  </a:ext>
                </a:extLst>
              </a:tr>
              <a:tr h="370840">
                <a:tc>
                  <a:txBody>
                    <a:bodyPr/>
                    <a:lstStyle/>
                    <a:p>
                      <a:endParaRPr lang="en-IN"/>
                    </a:p>
                  </a:txBody>
                  <a:tcPr/>
                </a:tc>
                <a:tc>
                  <a:txBody>
                    <a:bodyPr/>
                    <a:lstStyle/>
                    <a:p>
                      <a:pPr algn="ctr"/>
                      <a:r>
                        <a:rPr lang="en-IN" b="1" dirty="0"/>
                        <a:t>Nominal</a:t>
                      </a:r>
                    </a:p>
                  </a:txBody>
                  <a:tcPr/>
                </a:tc>
                <a:tc>
                  <a:txBody>
                    <a:bodyPr/>
                    <a:lstStyle/>
                    <a:p>
                      <a:pPr algn="ctr"/>
                      <a:r>
                        <a:rPr lang="en-IN" b="1" dirty="0"/>
                        <a:t>Ordinal</a:t>
                      </a:r>
                    </a:p>
                  </a:txBody>
                  <a:tcPr/>
                </a:tc>
                <a:tc>
                  <a:txBody>
                    <a:bodyPr/>
                    <a:lstStyle/>
                    <a:p>
                      <a:pPr algn="ctr"/>
                      <a:r>
                        <a:rPr lang="en-IN" b="1" dirty="0"/>
                        <a:t>Interval</a:t>
                      </a:r>
                    </a:p>
                  </a:txBody>
                  <a:tcPr/>
                </a:tc>
                <a:tc>
                  <a:txBody>
                    <a:bodyPr/>
                    <a:lstStyle/>
                    <a:p>
                      <a:pPr algn="ctr"/>
                      <a:r>
                        <a:rPr lang="en-IN" b="1" dirty="0"/>
                        <a:t>Ratio</a:t>
                      </a:r>
                    </a:p>
                  </a:txBody>
                  <a:tcPr/>
                </a:tc>
                <a:extLst>
                  <a:ext uri="{0D108BD9-81ED-4DB2-BD59-A6C34878D82A}">
                    <a16:rowId xmlns:a16="http://schemas.microsoft.com/office/drawing/2014/main" val="4120625598"/>
                  </a:ext>
                </a:extLst>
              </a:tr>
              <a:tr h="370840">
                <a:tc>
                  <a:txBody>
                    <a:bodyPr/>
                    <a:lstStyle/>
                    <a:p>
                      <a:r>
                        <a:rPr lang="en-IN" dirty="0"/>
                        <a:t>Mean</a:t>
                      </a:r>
                    </a:p>
                  </a:txBody>
                  <a:tcPr/>
                </a:tc>
                <a:tc>
                  <a:txBody>
                    <a:bodyPr/>
                    <a:lstStyle/>
                    <a:p>
                      <a:pPr algn="ctr"/>
                      <a:endParaRPr lang="en-IN" dirty="0"/>
                    </a:p>
                  </a:txBody>
                  <a:tcPr/>
                </a:tc>
                <a:tc>
                  <a:txBody>
                    <a:bodyPr/>
                    <a:lstStyle/>
                    <a:p>
                      <a:pPr algn="ctr"/>
                      <a:endParaRPr lang="en-IN" dirty="0"/>
                    </a:p>
                  </a:txBody>
                  <a:tcPr/>
                </a:tc>
                <a:tc>
                  <a:txBody>
                    <a:bodyPr/>
                    <a:lstStyle/>
                    <a:p>
                      <a:pPr algn="ctr"/>
                      <a:r>
                        <a:rPr lang="en-IN" dirty="0">
                          <a:solidFill>
                            <a:srgbClr val="26A24F"/>
                          </a:solidFill>
                          <a:sym typeface="Wingdings" panose="05000000000000000000" pitchFamily="2" charset="2"/>
                        </a:rPr>
                        <a:t></a:t>
                      </a:r>
                      <a:endParaRPr lang="en-IN" dirty="0">
                        <a:solidFill>
                          <a:srgbClr val="26A24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1758415806"/>
                  </a:ext>
                </a:extLst>
              </a:tr>
              <a:tr h="370840">
                <a:tc>
                  <a:txBody>
                    <a:bodyPr/>
                    <a:lstStyle/>
                    <a:p>
                      <a:r>
                        <a:rPr lang="en-IN" dirty="0"/>
                        <a:t>Median</a:t>
                      </a:r>
                    </a:p>
                  </a:txBody>
                  <a:tcPr/>
                </a:tc>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3859102043"/>
                  </a:ext>
                </a:extLst>
              </a:tr>
              <a:tr h="370840">
                <a:tc>
                  <a:txBody>
                    <a:bodyPr/>
                    <a:lstStyle/>
                    <a:p>
                      <a:r>
                        <a:rPr lang="en-IN" dirty="0"/>
                        <a:t>Mode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rgbClr val="26A24F"/>
                          </a:solidFill>
                          <a:sym typeface="Wingdings" panose="05000000000000000000" pitchFamily="2" charset="2"/>
                        </a:rPr>
                        <a:t></a:t>
                      </a:r>
                      <a:endParaRPr lang="en-IN" dirty="0">
                        <a:solidFill>
                          <a:srgbClr val="26A24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2075367455"/>
                  </a:ext>
                </a:extLst>
              </a:tr>
              <a:tr h="370840">
                <a:tc>
                  <a:txBody>
                    <a:bodyPr/>
                    <a:lstStyle/>
                    <a:p>
                      <a:r>
                        <a:rPr lang="en-IN" dirty="0"/>
                        <a:t>Trimmed Mean</a:t>
                      </a:r>
                    </a:p>
                  </a:txBody>
                  <a:tcPr/>
                </a:tc>
                <a:tc>
                  <a:txBody>
                    <a:bodyPr/>
                    <a:lstStyle/>
                    <a:p>
                      <a:pPr algn="ctr"/>
                      <a:endParaRPr lang="en-IN" dirty="0"/>
                    </a:p>
                  </a:txBody>
                  <a:tcPr/>
                </a:tc>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Calibri"/>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4136448685"/>
                  </a:ext>
                </a:extLst>
              </a:tr>
            </a:tbl>
          </a:graphicData>
        </a:graphic>
      </p:graphicFrame>
      <p:graphicFrame>
        <p:nvGraphicFramePr>
          <p:cNvPr id="5" name="Table 4">
            <a:extLst>
              <a:ext uri="{FF2B5EF4-FFF2-40B4-BE49-F238E27FC236}">
                <a16:creationId xmlns:a16="http://schemas.microsoft.com/office/drawing/2014/main" id="{22B30BAE-6351-F4AB-D102-B9A46B68DC1C}"/>
              </a:ext>
            </a:extLst>
          </p:cNvPr>
          <p:cNvGraphicFramePr>
            <a:graphicFrameLocks noGrp="1"/>
          </p:cNvGraphicFramePr>
          <p:nvPr>
            <p:extLst>
              <p:ext uri="{D42A27DB-BD31-4B8C-83A1-F6EECF244321}">
                <p14:modId xmlns:p14="http://schemas.microsoft.com/office/powerpoint/2010/main" val="1117785151"/>
              </p:ext>
            </p:extLst>
          </p:nvPr>
        </p:nvGraphicFramePr>
        <p:xfrm>
          <a:off x="5508702" y="1541346"/>
          <a:ext cx="3330498" cy="3032760"/>
        </p:xfrm>
        <a:graphic>
          <a:graphicData uri="http://schemas.openxmlformats.org/drawingml/2006/table">
            <a:tbl>
              <a:tblPr firstRow="1" bandRow="1">
                <a:tableStyleId>{5C22544A-7EE6-4342-B048-85BDC9FD1C3A}</a:tableStyleId>
              </a:tblPr>
              <a:tblGrid>
                <a:gridCol w="1086957">
                  <a:extLst>
                    <a:ext uri="{9D8B030D-6E8A-4147-A177-3AD203B41FA5}">
                      <a16:colId xmlns:a16="http://schemas.microsoft.com/office/drawing/2014/main" val="2535662390"/>
                    </a:ext>
                  </a:extLst>
                </a:gridCol>
                <a:gridCol w="1189463">
                  <a:extLst>
                    <a:ext uri="{9D8B030D-6E8A-4147-A177-3AD203B41FA5}">
                      <a16:colId xmlns:a16="http://schemas.microsoft.com/office/drawing/2014/main" val="854211957"/>
                    </a:ext>
                  </a:extLst>
                </a:gridCol>
                <a:gridCol w="1054078">
                  <a:extLst>
                    <a:ext uri="{9D8B030D-6E8A-4147-A177-3AD203B41FA5}">
                      <a16:colId xmlns:a16="http://schemas.microsoft.com/office/drawing/2014/main" val="649285415"/>
                    </a:ext>
                  </a:extLst>
                </a:gridCol>
              </a:tblGrid>
              <a:tr h="370840">
                <a:tc gridSpan="3">
                  <a:txBody>
                    <a:bodyPr/>
                    <a:lstStyle/>
                    <a:p>
                      <a:pPr algn="ctr"/>
                      <a:r>
                        <a:rPr lang="en-US" dirty="0"/>
                        <a:t>Table 4.1.4 – Sensitivity to Outliers</a:t>
                      </a:r>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4206566563"/>
                  </a:ext>
                </a:extLst>
              </a:tr>
              <a:tr h="370840">
                <a:tc>
                  <a:txBody>
                    <a:bodyPr/>
                    <a:lstStyle/>
                    <a:p>
                      <a:endParaRPr lang="en-IN"/>
                    </a:p>
                  </a:txBody>
                  <a:tcPr/>
                </a:tc>
                <a:tc>
                  <a:txBody>
                    <a:bodyPr/>
                    <a:lstStyle/>
                    <a:p>
                      <a:pPr algn="ctr"/>
                      <a:r>
                        <a:rPr lang="en-IN" b="1" dirty="0"/>
                        <a:t>Not Sensitive</a:t>
                      </a:r>
                    </a:p>
                  </a:txBody>
                  <a:tcPr/>
                </a:tc>
                <a:tc>
                  <a:txBody>
                    <a:bodyPr/>
                    <a:lstStyle/>
                    <a:p>
                      <a:pPr algn="ctr"/>
                      <a:r>
                        <a:rPr lang="en-IN" b="1" dirty="0"/>
                        <a:t>Very Sensitive</a:t>
                      </a:r>
                    </a:p>
                  </a:txBody>
                  <a:tcPr/>
                </a:tc>
                <a:extLst>
                  <a:ext uri="{0D108BD9-81ED-4DB2-BD59-A6C34878D82A}">
                    <a16:rowId xmlns:a16="http://schemas.microsoft.com/office/drawing/2014/main" val="4120625598"/>
                  </a:ext>
                </a:extLst>
              </a:tr>
              <a:tr h="370840">
                <a:tc>
                  <a:txBody>
                    <a:bodyPr/>
                    <a:lstStyle/>
                    <a:p>
                      <a:r>
                        <a:rPr lang="en-IN" dirty="0"/>
                        <a:t>Mean</a:t>
                      </a:r>
                    </a:p>
                  </a:txBody>
                  <a:tcPr/>
                </a:tc>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mn-lt"/>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mn-lt"/>
                        <a:ea typeface="+mn-ea"/>
                        <a:cs typeface="+mn-cs"/>
                      </a:endParaRPr>
                    </a:p>
                  </a:txBody>
                  <a:tcPr/>
                </a:tc>
                <a:extLst>
                  <a:ext uri="{0D108BD9-81ED-4DB2-BD59-A6C34878D82A}">
                    <a16:rowId xmlns:a16="http://schemas.microsoft.com/office/drawing/2014/main" val="1758415806"/>
                  </a:ext>
                </a:extLst>
              </a:tr>
              <a:tr h="370840">
                <a:tc>
                  <a:txBody>
                    <a:bodyPr/>
                    <a:lstStyle/>
                    <a:p>
                      <a:r>
                        <a:rPr lang="en-IN" dirty="0"/>
                        <a:t>Median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mn-lt"/>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3859102043"/>
                  </a:ext>
                </a:extLst>
              </a:tr>
              <a:tr h="370840">
                <a:tc>
                  <a:txBody>
                    <a:bodyPr/>
                    <a:lstStyle/>
                    <a:p>
                      <a:r>
                        <a:rPr lang="en-IN" dirty="0"/>
                        <a:t>Mode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rgbClr val="26A24F"/>
                          </a:solidFill>
                          <a:sym typeface="Wingdings" panose="05000000000000000000" pitchFamily="2" charset="2"/>
                        </a:rPr>
                        <a:t></a:t>
                      </a:r>
                      <a:endParaRPr lang="en-IN" dirty="0">
                        <a:solidFill>
                          <a:srgbClr val="26A24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6A24F"/>
                        </a:solidFill>
                        <a:effectLst/>
                        <a:uLnTx/>
                        <a:uFillTx/>
                        <a:latin typeface="Calibri"/>
                        <a:ea typeface="+mn-ea"/>
                        <a:cs typeface="+mn-cs"/>
                      </a:endParaRPr>
                    </a:p>
                  </a:txBody>
                  <a:tcPr/>
                </a:tc>
                <a:extLst>
                  <a:ext uri="{0D108BD9-81ED-4DB2-BD59-A6C34878D82A}">
                    <a16:rowId xmlns:a16="http://schemas.microsoft.com/office/drawing/2014/main" val="2075367455"/>
                  </a:ext>
                </a:extLst>
              </a:tr>
              <a:tr h="370840">
                <a:tc>
                  <a:txBody>
                    <a:bodyPr/>
                    <a:lstStyle/>
                    <a:p>
                      <a:r>
                        <a:rPr lang="en-IN" dirty="0"/>
                        <a:t>Trimmed Mean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srgbClr val="26A24F"/>
                          </a:solidFill>
                          <a:effectLst/>
                          <a:uLnTx/>
                          <a:uFillTx/>
                          <a:latin typeface="+mn-lt"/>
                          <a:ea typeface="+mn-ea"/>
                          <a:cs typeface="+mn-cs"/>
                          <a:sym typeface="Wingdings" panose="05000000000000000000" pitchFamily="2" charset="2"/>
                        </a:rPr>
                        <a:t></a:t>
                      </a:r>
                      <a:endParaRPr kumimoji="0" lang="en-IN" sz="1800" b="0" i="0" u="none" strike="noStrike" kern="1200" cap="none" spc="0" normalizeH="0" baseline="0" noProof="0" dirty="0">
                        <a:ln>
                          <a:noFill/>
                        </a:ln>
                        <a:solidFill>
                          <a:srgbClr val="26A24F"/>
                        </a:solidFill>
                        <a:effectLst/>
                        <a:uLnTx/>
                        <a:uFillTx/>
                        <a:latin typeface="+mn-lt"/>
                        <a:ea typeface="+mn-ea"/>
                        <a:cs typeface="+mn-cs"/>
                      </a:endParaRPr>
                    </a:p>
                  </a:txBody>
                  <a:tcPr/>
                </a:tc>
                <a:tc>
                  <a:txBody>
                    <a:bodyPr/>
                    <a:lstStyle/>
                    <a:p>
                      <a:pPr algn="ctr"/>
                      <a:endParaRPr lang="en-IN" dirty="0"/>
                    </a:p>
                  </a:txBody>
                  <a:tcPr/>
                </a:tc>
                <a:extLst>
                  <a:ext uri="{0D108BD9-81ED-4DB2-BD59-A6C34878D82A}">
                    <a16:rowId xmlns:a16="http://schemas.microsoft.com/office/drawing/2014/main" val="4136448685"/>
                  </a:ext>
                </a:extLst>
              </a:tr>
            </a:tbl>
          </a:graphicData>
        </a:graphic>
      </p:graphicFrame>
    </p:spTree>
    <p:extLst>
      <p:ext uri="{BB962C8B-B14F-4D97-AF65-F5344CB8AC3E}">
        <p14:creationId xmlns:p14="http://schemas.microsoft.com/office/powerpoint/2010/main" val="3880340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Selecting a Measure of Location (cont.)</a:t>
            </a:r>
          </a:p>
        </p:txBody>
      </p:sp>
      <p:sp>
        <p:nvSpPr>
          <p:cNvPr id="3" name="Content Placeholder 2"/>
          <p:cNvSpPr>
            <a:spLocks noGrp="1"/>
          </p:cNvSpPr>
          <p:nvPr>
            <p:ph idx="1"/>
          </p:nvPr>
        </p:nvSpPr>
        <p:spPr/>
        <p:txBody>
          <a:bodyPr>
            <a:normAutofit/>
          </a:bodyPr>
          <a:lstStyle/>
          <a:p>
            <a:r>
              <a:rPr lang="en-US" dirty="0"/>
              <a:t>The median is also a good measure of central tendency. It is not sensitive to outliers and can be applied to data gathered from all levels of measurements except nominal.</a:t>
            </a:r>
          </a:p>
          <a:p>
            <a:r>
              <a:rPr lang="en-US" dirty="0"/>
              <a:t>If the level of measurement of the data is interval or ratio and there are no outliers, the mean is a reasonable choice. If the data set appears to have any unusual values, then the trimmed mean or the median would be more appropriate.</a:t>
            </a:r>
          </a:p>
        </p:txBody>
      </p:sp>
    </p:spTree>
    <p:extLst>
      <p:ext uri="{BB962C8B-B14F-4D97-AF65-F5344CB8AC3E}">
        <p14:creationId xmlns:p14="http://schemas.microsoft.com/office/powerpoint/2010/main" val="3096104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Selecting a Measure of Location (cont.)</a:t>
            </a:r>
          </a:p>
        </p:txBody>
      </p:sp>
      <p:sp>
        <p:nvSpPr>
          <p:cNvPr id="3" name="Content Placeholder 2"/>
          <p:cNvSpPr>
            <a:spLocks noGrp="1"/>
          </p:cNvSpPr>
          <p:nvPr>
            <p:ph idx="1"/>
          </p:nvPr>
        </p:nvSpPr>
        <p:spPr/>
        <p:txBody>
          <a:bodyPr>
            <a:normAutofit/>
          </a:bodyPr>
          <a:lstStyle/>
          <a:p>
            <a:r>
              <a:rPr lang="en-US" dirty="0"/>
              <a:t>If the level of measurement is nominal or ordinal (the data are qualitative), appropriate measures of center are limited. If the data is ordinal, then the median is the best choice. If the data is nominal, there is only one choice, the mode. The mode is applicable to all data types, although it is not very useful for quantitative data.</a:t>
            </a:r>
          </a:p>
        </p:txBody>
      </p:sp>
    </p:spTree>
    <p:extLst>
      <p:ext uri="{BB962C8B-B14F-4D97-AF65-F5344CB8AC3E}">
        <p14:creationId xmlns:p14="http://schemas.microsoft.com/office/powerpoint/2010/main" val="2251119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a:t>
            </a:r>
          </a:p>
        </p:txBody>
      </p:sp>
      <p:sp>
        <p:nvSpPr>
          <p:cNvPr id="3" name="Content Placeholder 2"/>
          <p:cNvSpPr>
            <a:spLocks noGrp="1"/>
          </p:cNvSpPr>
          <p:nvPr>
            <p:ph idx="1"/>
          </p:nvPr>
        </p:nvSpPr>
        <p:spPr/>
        <p:txBody>
          <a:bodyPr>
            <a:normAutofit lnSpcReduction="10000"/>
          </a:bodyPr>
          <a:lstStyle/>
          <a:p>
            <a:r>
              <a:rPr lang="en-US" dirty="0"/>
              <a:t>We discussed two types of time series data in Chapter 2, stationary and nonstationary. Stationary time series wobbled around some central value, so calculating a central value is perfectly reasonable, and the methods we previously discussed are applicable. A nonstationary time series is another story. Nonstationary time series possess trend. That means there is no central value for the time series. Instead, the series trends in one direction or another. Computing a central value using the methods discussed earlier would be inappropriate for such data.</a:t>
            </a:r>
          </a:p>
        </p:txBody>
      </p:sp>
    </p:spTree>
    <p:extLst>
      <p:ext uri="{BB962C8B-B14F-4D97-AF65-F5344CB8AC3E}">
        <p14:creationId xmlns:p14="http://schemas.microsoft.com/office/powerpoint/2010/main" val="1707079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p:sp>
        <p:nvSpPr>
          <p:cNvPr id="3" name="Content Placeholder 2"/>
          <p:cNvSpPr>
            <a:spLocks noGrp="1"/>
          </p:cNvSpPr>
          <p:nvPr>
            <p:ph idx="1"/>
          </p:nvPr>
        </p:nvSpPr>
        <p:spPr/>
        <p:txBody>
          <a:bodyPr>
            <a:normAutofit/>
          </a:bodyPr>
          <a:lstStyle/>
          <a:p>
            <a:r>
              <a:rPr lang="en-US" dirty="0"/>
              <a:t>Table 4.1.5 shows the first six rows of the data on average US gas price from 1991 to 2023. In this nonstationary time series, the central value of the process is trending upward as shown in Figure 4.1.6. One way to capture this movement is with a </a:t>
            </a:r>
            <a:r>
              <a:rPr lang="en-US" b="1" dirty="0"/>
              <a:t>moving average.</a:t>
            </a:r>
          </a:p>
        </p:txBody>
      </p:sp>
    </p:spTree>
    <p:extLst>
      <p:ext uri="{BB962C8B-B14F-4D97-AF65-F5344CB8AC3E}">
        <p14:creationId xmlns:p14="http://schemas.microsoft.com/office/powerpoint/2010/main" val="161858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p:sp>
        <p:nvSpPr>
          <p:cNvPr id="3" name="Content Placeholder 2"/>
          <p:cNvSpPr>
            <a:spLocks noGrp="1"/>
          </p:cNvSpPr>
          <p:nvPr>
            <p:ph idx="1"/>
          </p:nvPr>
        </p:nvSpPr>
        <p:spPr/>
        <p:txBody>
          <a:bodyPr>
            <a:normAutofit/>
          </a:bodyPr>
          <a:lstStyle/>
          <a:p>
            <a:r>
              <a:rPr lang="en-US" dirty="0"/>
              <a:t> </a:t>
            </a:r>
            <a:endParaRPr lang="en-US" b="1"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D06DC44-4361-B856-2FC8-AFCA850B8B98}"/>
                  </a:ext>
                </a:extLst>
              </p:cNvPr>
              <p:cNvGraphicFramePr>
                <a:graphicFrameLocks noGrp="1"/>
              </p:cNvGraphicFramePr>
              <p:nvPr>
                <p:extLst>
                  <p:ext uri="{D42A27DB-BD31-4B8C-83A1-F6EECF244321}">
                    <p14:modId xmlns:p14="http://schemas.microsoft.com/office/powerpoint/2010/main" val="2325548809"/>
                  </p:ext>
                </p:extLst>
              </p:nvPr>
            </p:nvGraphicFramePr>
            <p:xfrm>
              <a:off x="990600" y="1397000"/>
              <a:ext cx="6934200" cy="3876040"/>
            </p:xfrm>
            <a:graphic>
              <a:graphicData uri="http://schemas.openxmlformats.org/drawingml/2006/table">
                <a:tbl>
                  <a:tblPr firstRow="1" bandRow="1">
                    <a:tableStyleId>{5C22544A-7EE6-4342-B048-85BDC9FD1C3A}</a:tableStyleId>
                  </a:tblPr>
                  <a:tblGrid>
                    <a:gridCol w="780096">
                      <a:extLst>
                        <a:ext uri="{9D8B030D-6E8A-4147-A177-3AD203B41FA5}">
                          <a16:colId xmlns:a16="http://schemas.microsoft.com/office/drawing/2014/main" val="1398094196"/>
                        </a:ext>
                      </a:extLst>
                    </a:gridCol>
                    <a:gridCol w="2080260">
                      <a:extLst>
                        <a:ext uri="{9D8B030D-6E8A-4147-A177-3AD203B41FA5}">
                          <a16:colId xmlns:a16="http://schemas.microsoft.com/office/drawing/2014/main" val="402833662"/>
                        </a:ext>
                      </a:extLst>
                    </a:gridCol>
                    <a:gridCol w="1762444">
                      <a:extLst>
                        <a:ext uri="{9D8B030D-6E8A-4147-A177-3AD203B41FA5}">
                          <a16:colId xmlns:a16="http://schemas.microsoft.com/office/drawing/2014/main" val="557377049"/>
                        </a:ext>
                      </a:extLst>
                    </a:gridCol>
                    <a:gridCol w="2311400">
                      <a:extLst>
                        <a:ext uri="{9D8B030D-6E8A-4147-A177-3AD203B41FA5}">
                          <a16:colId xmlns:a16="http://schemas.microsoft.com/office/drawing/2014/main" val="1421076482"/>
                        </a:ext>
                      </a:extLst>
                    </a:gridCol>
                  </a:tblGrid>
                  <a:tr h="370840">
                    <a:tc gridSpan="4">
                      <a:txBody>
                        <a:bodyPr/>
                        <a:lstStyle/>
                        <a:p>
                          <a:pPr algn="ctr"/>
                          <a:r>
                            <a:rPr lang="en-US" dirty="0"/>
                            <a:t>Table 4.1.5 – Average US Gas Price 1991-2023</a:t>
                          </a:r>
                        </a:p>
                        <a:p>
                          <a:pPr algn="ctr"/>
                          <a:r>
                            <a:rPr lang="en-US" dirty="0"/>
                            <a:t>(in dollars per gallon)</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11404884"/>
                      </a:ext>
                    </a:extLst>
                  </a:tr>
                  <a:tr h="370840">
                    <a:tc>
                      <a:txBody>
                        <a:bodyPr/>
                        <a:lstStyle/>
                        <a:p>
                          <a:pPr algn="ctr"/>
                          <a:r>
                            <a:rPr lang="en-US" b="1" dirty="0"/>
                            <a:t>Year</a:t>
                          </a:r>
                          <a:endParaRPr lang="en-IN" b="1" dirty="0"/>
                        </a:p>
                      </a:txBody>
                      <a:tcPr/>
                    </a:tc>
                    <a:tc>
                      <a:txBody>
                        <a:bodyPr/>
                        <a:lstStyle/>
                        <a:p>
                          <a:pPr algn="ctr"/>
                          <a:r>
                            <a:rPr lang="en-IN" b="1" dirty="0"/>
                            <a:t>Average US Gas Price</a:t>
                          </a:r>
                        </a:p>
                      </a:txBody>
                      <a:tcPr/>
                    </a:tc>
                    <a:tc>
                      <a:txBody>
                        <a:bodyPr/>
                        <a:lstStyle/>
                        <a:p>
                          <a:pPr algn="ctr"/>
                          <a:r>
                            <a:rPr lang="en-IN" b="1" dirty="0"/>
                            <a:t>2-Period Moving Average</a:t>
                          </a:r>
                        </a:p>
                      </a:txBody>
                      <a:tcPr/>
                    </a:tc>
                    <a:tc>
                      <a:txBody>
                        <a:bodyPr/>
                        <a:lstStyle/>
                        <a:p>
                          <a:pPr algn="ctr"/>
                          <a:r>
                            <a:rPr lang="en-IN" b="1" dirty="0"/>
                            <a:t>3-Period Moving Average</a:t>
                          </a:r>
                        </a:p>
                      </a:txBody>
                      <a:tcPr/>
                    </a:tc>
                    <a:extLst>
                      <a:ext uri="{0D108BD9-81ED-4DB2-BD59-A6C34878D82A}">
                        <a16:rowId xmlns:a16="http://schemas.microsoft.com/office/drawing/2014/main" val="757922998"/>
                      </a:ext>
                    </a:extLst>
                  </a:tr>
                  <a:tr h="370840">
                    <a:tc>
                      <a:txBody>
                        <a:bodyPr/>
                        <a:lstStyle/>
                        <a:p>
                          <a:pPr algn="ctr"/>
                          <a:r>
                            <a:rPr lang="en-US" b="1" dirty="0"/>
                            <a:t>1991</a:t>
                          </a:r>
                          <a:endParaRPr lang="en-IN" b="1" dirty="0"/>
                        </a:p>
                      </a:txBody>
                      <a:tcPr/>
                    </a:tc>
                    <a:tc>
                      <a:txBody>
                        <a:bodyPr/>
                        <a:lstStyle/>
                        <a:p>
                          <a:pPr algn="ctr"/>
                          <a:r>
                            <a:rPr lang="en-US" dirty="0"/>
                            <a:t>1.14</a:t>
                          </a:r>
                          <a:endParaRPr lang="en-IN" dirty="0"/>
                        </a:p>
                      </a:txBody>
                      <a:tcPr/>
                    </a:tc>
                    <a:tc>
                      <a:txBody>
                        <a:bodyPr/>
                        <a:lstStyle/>
                        <a:p>
                          <a:pPr algn="ctr"/>
                          <a:endParaRPr lang="en-IN"/>
                        </a:p>
                      </a:txBody>
                      <a:tcPr/>
                    </a:tc>
                    <a:tc>
                      <a:txBody>
                        <a:bodyPr/>
                        <a:lstStyle/>
                        <a:p>
                          <a:pPr algn="ctr"/>
                          <a:endParaRPr lang="en-IN" dirty="0"/>
                        </a:p>
                      </a:txBody>
                      <a:tcPr/>
                    </a:tc>
                    <a:extLst>
                      <a:ext uri="{0D108BD9-81ED-4DB2-BD59-A6C34878D82A}">
                        <a16:rowId xmlns:a16="http://schemas.microsoft.com/office/drawing/2014/main" val="656210452"/>
                      </a:ext>
                    </a:extLst>
                  </a:tr>
                  <a:tr h="370840">
                    <a:tc>
                      <a:txBody>
                        <a:bodyPr/>
                        <a:lstStyle/>
                        <a:p>
                          <a:pPr algn="ctr"/>
                          <a:r>
                            <a:rPr lang="en-US" b="1" dirty="0"/>
                            <a:t>1992</a:t>
                          </a:r>
                          <a:endParaRPr lang="en-IN" b="1" dirty="0"/>
                        </a:p>
                      </a:txBody>
                      <a:tcPr/>
                    </a:tc>
                    <a:tc>
                      <a:txBody>
                        <a:bodyPr/>
                        <a:lstStyle/>
                        <a:p>
                          <a:pPr algn="ctr"/>
                          <a:r>
                            <a:rPr lang="en-US" dirty="0"/>
                            <a:t>1.13</a:t>
                          </a:r>
                          <a:endParaRPr lang="en-IN" dirty="0"/>
                        </a:p>
                      </a:txBody>
                      <a:tcPr/>
                    </a:tc>
                    <a:tc>
                      <a:txBody>
                        <a:bodyPr/>
                        <a:lstStyle/>
                        <a:p>
                          <a:pPr algn="ctr"/>
                          <a:r>
                            <a:rPr lang="en-US" dirty="0"/>
                            <a:t>1.135</a:t>
                          </a:r>
                          <a:endParaRPr lang="en-IN" dirty="0"/>
                        </a:p>
                      </a:txBody>
                      <a:tcPr/>
                    </a:tc>
                    <a:tc>
                      <a:txBody>
                        <a:bodyPr/>
                        <a:lstStyle/>
                        <a:p>
                          <a:pPr algn="ctr"/>
                          <a:endParaRPr lang="en-IN"/>
                        </a:p>
                      </a:txBody>
                      <a:tcPr/>
                    </a:tc>
                    <a:extLst>
                      <a:ext uri="{0D108BD9-81ED-4DB2-BD59-A6C34878D82A}">
                        <a16:rowId xmlns:a16="http://schemas.microsoft.com/office/drawing/2014/main" val="2242887396"/>
                      </a:ext>
                    </a:extLst>
                  </a:tr>
                  <a:tr h="370840">
                    <a:tc>
                      <a:txBody>
                        <a:bodyPr/>
                        <a:lstStyle/>
                        <a:p>
                          <a:pPr algn="ctr"/>
                          <a:r>
                            <a:rPr lang="en-US" b="1" dirty="0"/>
                            <a:t>1993</a:t>
                          </a:r>
                          <a:endParaRPr lang="en-IN" b="1" dirty="0"/>
                        </a:p>
                      </a:txBody>
                      <a:tcPr/>
                    </a:tc>
                    <a:tc>
                      <a:txBody>
                        <a:bodyPr/>
                        <a:lstStyle/>
                        <a:p>
                          <a:pPr algn="ctr"/>
                          <a:r>
                            <a:rPr lang="en-US" dirty="0"/>
                            <a:t>1.11</a:t>
                          </a:r>
                          <a:endParaRPr lang="en-IN" dirty="0"/>
                        </a:p>
                      </a:txBody>
                      <a:tcPr/>
                    </a:tc>
                    <a:tc>
                      <a:txBody>
                        <a:bodyPr/>
                        <a:lstStyle/>
                        <a:p>
                          <a:pPr algn="ctr"/>
                          <a:r>
                            <a:rPr lang="en-US" dirty="0"/>
                            <a:t>1.120</a:t>
                          </a:r>
                          <a:endParaRPr lang="en-IN" dirty="0"/>
                        </a:p>
                      </a:txBody>
                      <a:tcPr/>
                    </a:tc>
                    <a:tc>
                      <a:txBody>
                        <a:bodyPr/>
                        <a:lstStyle/>
                        <a:p>
                          <a:pPr algn="ctr"/>
                          <a:r>
                            <a:rPr lang="en-US" dirty="0"/>
                            <a:t>1.127</a:t>
                          </a:r>
                          <a:endParaRPr lang="en-IN" dirty="0"/>
                        </a:p>
                      </a:txBody>
                      <a:tcPr/>
                    </a:tc>
                    <a:extLst>
                      <a:ext uri="{0D108BD9-81ED-4DB2-BD59-A6C34878D82A}">
                        <a16:rowId xmlns:a16="http://schemas.microsoft.com/office/drawing/2014/main" val="3777008861"/>
                      </a:ext>
                    </a:extLst>
                  </a:tr>
                  <a:tr h="370840">
                    <a:tc>
                      <a:txBody>
                        <a:bodyPr/>
                        <a:lstStyle/>
                        <a:p>
                          <a:pPr algn="ctr"/>
                          <a:r>
                            <a:rPr lang="en-US" b="1" dirty="0"/>
                            <a:t>1994</a:t>
                          </a:r>
                          <a:endParaRPr lang="en-IN" b="1" dirty="0"/>
                        </a:p>
                      </a:txBody>
                      <a:tcPr/>
                    </a:tc>
                    <a:tc>
                      <a:txBody>
                        <a:bodyPr/>
                        <a:lstStyle/>
                        <a:p>
                          <a:pPr algn="ctr"/>
                          <a:r>
                            <a:rPr lang="en-US" dirty="0"/>
                            <a:t>1.11</a:t>
                          </a:r>
                          <a:endParaRPr lang="en-IN" dirty="0"/>
                        </a:p>
                      </a:txBody>
                      <a:tcPr/>
                    </a:tc>
                    <a:tc>
                      <a:txBody>
                        <a:bodyPr/>
                        <a:lstStyle/>
                        <a:p>
                          <a:pPr algn="ctr"/>
                          <a:r>
                            <a:rPr lang="en-US" dirty="0"/>
                            <a:t>1.110</a:t>
                          </a:r>
                          <a:endParaRPr lang="en-IN" dirty="0"/>
                        </a:p>
                      </a:txBody>
                      <a:tcPr/>
                    </a:tc>
                    <a:tc>
                      <a:txBody>
                        <a:bodyPr/>
                        <a:lstStyle/>
                        <a:p>
                          <a:pPr algn="ctr"/>
                          <a:r>
                            <a:rPr lang="en-US" dirty="0"/>
                            <a:t>1.117</a:t>
                          </a:r>
                          <a:endParaRPr lang="en-IN" dirty="0"/>
                        </a:p>
                      </a:txBody>
                      <a:tcPr/>
                    </a:tc>
                    <a:extLst>
                      <a:ext uri="{0D108BD9-81ED-4DB2-BD59-A6C34878D82A}">
                        <a16:rowId xmlns:a16="http://schemas.microsoft.com/office/drawing/2014/main" val="1431227117"/>
                      </a:ext>
                    </a:extLst>
                  </a:tr>
                  <a:tr h="370840">
                    <a:tc>
                      <a:txBody>
                        <a:bodyPr/>
                        <a:lstStyle/>
                        <a:p>
                          <a:pPr algn="ctr"/>
                          <a:r>
                            <a:rPr lang="en-US" b="1" dirty="0"/>
                            <a:t>1995</a:t>
                          </a:r>
                          <a:endParaRPr lang="en-IN" b="1" dirty="0"/>
                        </a:p>
                      </a:txBody>
                      <a:tcPr/>
                    </a:tc>
                    <a:tc>
                      <a:txBody>
                        <a:bodyPr/>
                        <a:lstStyle/>
                        <a:p>
                          <a:pPr algn="ctr"/>
                          <a:r>
                            <a:rPr lang="en-US" dirty="0"/>
                            <a:t>1.15</a:t>
                          </a:r>
                          <a:endParaRPr lang="en-IN" dirty="0"/>
                        </a:p>
                      </a:txBody>
                      <a:tcPr/>
                    </a:tc>
                    <a:tc>
                      <a:txBody>
                        <a:bodyPr/>
                        <a:lstStyle/>
                        <a:p>
                          <a:pPr algn="ctr"/>
                          <a:r>
                            <a:rPr lang="en-US" dirty="0"/>
                            <a:t>1.130</a:t>
                          </a:r>
                          <a:endParaRPr lang="en-IN" dirty="0"/>
                        </a:p>
                      </a:txBody>
                      <a:tcPr/>
                    </a:tc>
                    <a:tc>
                      <a:txBody>
                        <a:bodyPr/>
                        <a:lstStyle/>
                        <a:p>
                          <a:pPr algn="ctr"/>
                          <a:r>
                            <a:rPr lang="en-US" dirty="0"/>
                            <a:t>1.123</a:t>
                          </a:r>
                          <a:endParaRPr lang="en-IN" dirty="0"/>
                        </a:p>
                      </a:txBody>
                      <a:tcPr/>
                    </a:tc>
                    <a:extLst>
                      <a:ext uri="{0D108BD9-81ED-4DB2-BD59-A6C34878D82A}">
                        <a16:rowId xmlns:a16="http://schemas.microsoft.com/office/drawing/2014/main" val="2393445832"/>
                      </a:ext>
                    </a:extLst>
                  </a:tr>
                  <a:tr h="370840">
                    <a:tc>
                      <a:txBody>
                        <a:bodyPr/>
                        <a:lstStyle/>
                        <a:p>
                          <a:pPr algn="ctr"/>
                          <a:r>
                            <a:rPr lang="en-US" b="1" dirty="0"/>
                            <a:t>1996</a:t>
                          </a:r>
                          <a:endParaRPr lang="en-IN" b="1" dirty="0"/>
                        </a:p>
                      </a:txBody>
                      <a:tcPr/>
                    </a:tc>
                    <a:tc>
                      <a:txBody>
                        <a:bodyPr/>
                        <a:lstStyle/>
                        <a:p>
                          <a:pPr algn="ctr"/>
                          <a:r>
                            <a:rPr lang="en-US" dirty="0"/>
                            <a:t>1.23</a:t>
                          </a:r>
                          <a:endParaRPr lang="en-IN" dirty="0"/>
                        </a:p>
                      </a:txBody>
                      <a:tcPr/>
                    </a:tc>
                    <a:tc>
                      <a:txBody>
                        <a:bodyPr/>
                        <a:lstStyle/>
                        <a:p>
                          <a:pPr algn="ctr"/>
                          <a:r>
                            <a:rPr lang="en-US" dirty="0"/>
                            <a:t>1.190</a:t>
                          </a:r>
                          <a:endParaRPr lang="en-IN" dirty="0"/>
                        </a:p>
                      </a:txBody>
                      <a:tcPr/>
                    </a:tc>
                    <a:tc>
                      <a:txBody>
                        <a:bodyPr/>
                        <a:lstStyle/>
                        <a:p>
                          <a:pPr algn="ctr"/>
                          <a:r>
                            <a:rPr lang="en-US" dirty="0"/>
                            <a:t>1.163</a:t>
                          </a:r>
                          <a:endParaRPr lang="en-IN" dirty="0"/>
                        </a:p>
                      </a:txBody>
                      <a:tcPr/>
                    </a:tc>
                    <a:extLst>
                      <a:ext uri="{0D108BD9-81ED-4DB2-BD59-A6C34878D82A}">
                        <a16:rowId xmlns:a16="http://schemas.microsoft.com/office/drawing/2014/main" val="3516478489"/>
                      </a:ext>
                    </a:extLst>
                  </a:tr>
                  <a:tr h="370840">
                    <a:tc gridSpan="4">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hMerge="1">
                      <a:txBody>
                        <a:bodyPr/>
                        <a:lstStyle/>
                        <a:p>
                          <a:pPr algn="ctr"/>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530976803"/>
                      </a:ext>
                    </a:extLst>
                  </a:tr>
                </a:tbl>
              </a:graphicData>
            </a:graphic>
          </p:graphicFrame>
        </mc:Choice>
        <mc:Fallback xmlns="">
          <p:graphicFrame>
            <p:nvGraphicFramePr>
              <p:cNvPr id="4" name="Table 3">
                <a:extLst>
                  <a:ext uri="{FF2B5EF4-FFF2-40B4-BE49-F238E27FC236}">
                    <a16:creationId xmlns:a16="http://schemas.microsoft.com/office/drawing/2014/main" id="{FD06DC44-4361-B856-2FC8-AFCA850B8B98}"/>
                  </a:ext>
                </a:extLst>
              </p:cNvPr>
              <p:cNvGraphicFramePr>
                <a:graphicFrameLocks noGrp="1"/>
              </p:cNvGraphicFramePr>
              <p:nvPr>
                <p:extLst>
                  <p:ext uri="{D42A27DB-BD31-4B8C-83A1-F6EECF244321}">
                    <p14:modId xmlns:p14="http://schemas.microsoft.com/office/powerpoint/2010/main" val="2325548809"/>
                  </p:ext>
                </p:extLst>
              </p:nvPr>
            </p:nvGraphicFramePr>
            <p:xfrm>
              <a:off x="990600" y="1397000"/>
              <a:ext cx="6934200" cy="3876040"/>
            </p:xfrm>
            <a:graphic>
              <a:graphicData uri="http://schemas.openxmlformats.org/drawingml/2006/table">
                <a:tbl>
                  <a:tblPr firstRow="1" bandRow="1">
                    <a:tableStyleId>{5C22544A-7EE6-4342-B048-85BDC9FD1C3A}</a:tableStyleId>
                  </a:tblPr>
                  <a:tblGrid>
                    <a:gridCol w="780096">
                      <a:extLst>
                        <a:ext uri="{9D8B030D-6E8A-4147-A177-3AD203B41FA5}">
                          <a16:colId xmlns:a16="http://schemas.microsoft.com/office/drawing/2014/main" val="1398094196"/>
                        </a:ext>
                      </a:extLst>
                    </a:gridCol>
                    <a:gridCol w="2080260">
                      <a:extLst>
                        <a:ext uri="{9D8B030D-6E8A-4147-A177-3AD203B41FA5}">
                          <a16:colId xmlns:a16="http://schemas.microsoft.com/office/drawing/2014/main" val="402833662"/>
                        </a:ext>
                      </a:extLst>
                    </a:gridCol>
                    <a:gridCol w="1762444">
                      <a:extLst>
                        <a:ext uri="{9D8B030D-6E8A-4147-A177-3AD203B41FA5}">
                          <a16:colId xmlns:a16="http://schemas.microsoft.com/office/drawing/2014/main" val="557377049"/>
                        </a:ext>
                      </a:extLst>
                    </a:gridCol>
                    <a:gridCol w="2311400">
                      <a:extLst>
                        <a:ext uri="{9D8B030D-6E8A-4147-A177-3AD203B41FA5}">
                          <a16:colId xmlns:a16="http://schemas.microsoft.com/office/drawing/2014/main" val="1421076482"/>
                        </a:ext>
                      </a:extLst>
                    </a:gridCol>
                  </a:tblGrid>
                  <a:tr h="640080">
                    <a:tc gridSpan="4">
                      <a:txBody>
                        <a:bodyPr/>
                        <a:lstStyle/>
                        <a:p>
                          <a:pPr algn="ctr"/>
                          <a:r>
                            <a:rPr lang="en-US" dirty="0"/>
                            <a:t>Table 4.1.5 – Average US Gas Price 1991-2023</a:t>
                          </a:r>
                        </a:p>
                        <a:p>
                          <a:pPr algn="ctr"/>
                          <a:r>
                            <a:rPr lang="en-US" dirty="0"/>
                            <a:t>(in dollars per gallon)</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111404884"/>
                      </a:ext>
                    </a:extLst>
                  </a:tr>
                  <a:tr h="640080">
                    <a:tc>
                      <a:txBody>
                        <a:bodyPr/>
                        <a:lstStyle/>
                        <a:p>
                          <a:pPr algn="ctr"/>
                          <a:r>
                            <a:rPr lang="en-US" b="1" dirty="0"/>
                            <a:t>Year</a:t>
                          </a:r>
                          <a:endParaRPr lang="en-IN" b="1" dirty="0"/>
                        </a:p>
                      </a:txBody>
                      <a:tcPr/>
                    </a:tc>
                    <a:tc>
                      <a:txBody>
                        <a:bodyPr/>
                        <a:lstStyle/>
                        <a:p>
                          <a:pPr algn="ctr"/>
                          <a:r>
                            <a:rPr lang="en-IN" b="1" dirty="0"/>
                            <a:t>Average US Gas Price</a:t>
                          </a:r>
                        </a:p>
                      </a:txBody>
                      <a:tcPr/>
                    </a:tc>
                    <a:tc>
                      <a:txBody>
                        <a:bodyPr/>
                        <a:lstStyle/>
                        <a:p>
                          <a:pPr algn="ctr"/>
                          <a:r>
                            <a:rPr lang="en-IN" b="1" dirty="0"/>
                            <a:t>2-Period Moving Average</a:t>
                          </a:r>
                        </a:p>
                      </a:txBody>
                      <a:tcPr/>
                    </a:tc>
                    <a:tc>
                      <a:txBody>
                        <a:bodyPr/>
                        <a:lstStyle/>
                        <a:p>
                          <a:pPr algn="ctr"/>
                          <a:r>
                            <a:rPr lang="en-IN" b="1" dirty="0"/>
                            <a:t>3-Period Moving Average</a:t>
                          </a:r>
                        </a:p>
                      </a:txBody>
                      <a:tcPr/>
                    </a:tc>
                    <a:extLst>
                      <a:ext uri="{0D108BD9-81ED-4DB2-BD59-A6C34878D82A}">
                        <a16:rowId xmlns:a16="http://schemas.microsoft.com/office/drawing/2014/main" val="757922998"/>
                      </a:ext>
                    </a:extLst>
                  </a:tr>
                  <a:tr h="370840">
                    <a:tc>
                      <a:txBody>
                        <a:bodyPr/>
                        <a:lstStyle/>
                        <a:p>
                          <a:pPr algn="ctr"/>
                          <a:r>
                            <a:rPr lang="en-US" b="1" dirty="0"/>
                            <a:t>1991</a:t>
                          </a:r>
                          <a:endParaRPr lang="en-IN" b="1" dirty="0"/>
                        </a:p>
                      </a:txBody>
                      <a:tcPr/>
                    </a:tc>
                    <a:tc>
                      <a:txBody>
                        <a:bodyPr/>
                        <a:lstStyle/>
                        <a:p>
                          <a:pPr algn="ctr"/>
                          <a:r>
                            <a:rPr lang="en-US" dirty="0"/>
                            <a:t>1.14</a:t>
                          </a:r>
                          <a:endParaRPr lang="en-IN" dirty="0"/>
                        </a:p>
                      </a:txBody>
                      <a:tcPr/>
                    </a:tc>
                    <a:tc>
                      <a:txBody>
                        <a:bodyPr/>
                        <a:lstStyle/>
                        <a:p>
                          <a:pPr algn="ctr"/>
                          <a:endParaRPr lang="en-IN"/>
                        </a:p>
                      </a:txBody>
                      <a:tcPr/>
                    </a:tc>
                    <a:tc>
                      <a:txBody>
                        <a:bodyPr/>
                        <a:lstStyle/>
                        <a:p>
                          <a:pPr algn="ctr"/>
                          <a:endParaRPr lang="en-IN" dirty="0"/>
                        </a:p>
                      </a:txBody>
                      <a:tcPr/>
                    </a:tc>
                    <a:extLst>
                      <a:ext uri="{0D108BD9-81ED-4DB2-BD59-A6C34878D82A}">
                        <a16:rowId xmlns:a16="http://schemas.microsoft.com/office/drawing/2014/main" val="656210452"/>
                      </a:ext>
                    </a:extLst>
                  </a:tr>
                  <a:tr h="370840">
                    <a:tc>
                      <a:txBody>
                        <a:bodyPr/>
                        <a:lstStyle/>
                        <a:p>
                          <a:pPr algn="ctr"/>
                          <a:r>
                            <a:rPr lang="en-US" b="1" dirty="0"/>
                            <a:t>1992</a:t>
                          </a:r>
                          <a:endParaRPr lang="en-IN" b="1" dirty="0"/>
                        </a:p>
                      </a:txBody>
                      <a:tcPr/>
                    </a:tc>
                    <a:tc>
                      <a:txBody>
                        <a:bodyPr/>
                        <a:lstStyle/>
                        <a:p>
                          <a:pPr algn="ctr"/>
                          <a:r>
                            <a:rPr lang="en-US" dirty="0"/>
                            <a:t>1.13</a:t>
                          </a:r>
                          <a:endParaRPr lang="en-IN" dirty="0"/>
                        </a:p>
                      </a:txBody>
                      <a:tcPr/>
                    </a:tc>
                    <a:tc>
                      <a:txBody>
                        <a:bodyPr/>
                        <a:lstStyle/>
                        <a:p>
                          <a:pPr algn="ctr"/>
                          <a:r>
                            <a:rPr lang="en-US" dirty="0"/>
                            <a:t>1.135</a:t>
                          </a:r>
                          <a:endParaRPr lang="en-IN" dirty="0"/>
                        </a:p>
                      </a:txBody>
                      <a:tcPr/>
                    </a:tc>
                    <a:tc>
                      <a:txBody>
                        <a:bodyPr/>
                        <a:lstStyle/>
                        <a:p>
                          <a:pPr algn="ctr"/>
                          <a:endParaRPr lang="en-IN"/>
                        </a:p>
                      </a:txBody>
                      <a:tcPr/>
                    </a:tc>
                    <a:extLst>
                      <a:ext uri="{0D108BD9-81ED-4DB2-BD59-A6C34878D82A}">
                        <a16:rowId xmlns:a16="http://schemas.microsoft.com/office/drawing/2014/main" val="2242887396"/>
                      </a:ext>
                    </a:extLst>
                  </a:tr>
                  <a:tr h="370840">
                    <a:tc>
                      <a:txBody>
                        <a:bodyPr/>
                        <a:lstStyle/>
                        <a:p>
                          <a:pPr algn="ctr"/>
                          <a:r>
                            <a:rPr lang="en-US" b="1" dirty="0"/>
                            <a:t>1993</a:t>
                          </a:r>
                          <a:endParaRPr lang="en-IN" b="1" dirty="0"/>
                        </a:p>
                      </a:txBody>
                      <a:tcPr/>
                    </a:tc>
                    <a:tc>
                      <a:txBody>
                        <a:bodyPr/>
                        <a:lstStyle/>
                        <a:p>
                          <a:pPr algn="ctr"/>
                          <a:r>
                            <a:rPr lang="en-US" dirty="0"/>
                            <a:t>1.11</a:t>
                          </a:r>
                          <a:endParaRPr lang="en-IN" dirty="0"/>
                        </a:p>
                      </a:txBody>
                      <a:tcPr/>
                    </a:tc>
                    <a:tc>
                      <a:txBody>
                        <a:bodyPr/>
                        <a:lstStyle/>
                        <a:p>
                          <a:pPr algn="ctr"/>
                          <a:r>
                            <a:rPr lang="en-US" dirty="0"/>
                            <a:t>1.120</a:t>
                          </a:r>
                          <a:endParaRPr lang="en-IN" dirty="0"/>
                        </a:p>
                      </a:txBody>
                      <a:tcPr/>
                    </a:tc>
                    <a:tc>
                      <a:txBody>
                        <a:bodyPr/>
                        <a:lstStyle/>
                        <a:p>
                          <a:pPr algn="ctr"/>
                          <a:r>
                            <a:rPr lang="en-US" dirty="0"/>
                            <a:t>1.127</a:t>
                          </a:r>
                          <a:endParaRPr lang="en-IN" dirty="0"/>
                        </a:p>
                      </a:txBody>
                      <a:tcPr/>
                    </a:tc>
                    <a:extLst>
                      <a:ext uri="{0D108BD9-81ED-4DB2-BD59-A6C34878D82A}">
                        <a16:rowId xmlns:a16="http://schemas.microsoft.com/office/drawing/2014/main" val="3777008861"/>
                      </a:ext>
                    </a:extLst>
                  </a:tr>
                  <a:tr h="370840">
                    <a:tc>
                      <a:txBody>
                        <a:bodyPr/>
                        <a:lstStyle/>
                        <a:p>
                          <a:pPr algn="ctr"/>
                          <a:r>
                            <a:rPr lang="en-US" b="1" dirty="0"/>
                            <a:t>1994</a:t>
                          </a:r>
                          <a:endParaRPr lang="en-IN" b="1" dirty="0"/>
                        </a:p>
                      </a:txBody>
                      <a:tcPr/>
                    </a:tc>
                    <a:tc>
                      <a:txBody>
                        <a:bodyPr/>
                        <a:lstStyle/>
                        <a:p>
                          <a:pPr algn="ctr"/>
                          <a:r>
                            <a:rPr lang="en-US" dirty="0"/>
                            <a:t>1.11</a:t>
                          </a:r>
                          <a:endParaRPr lang="en-IN" dirty="0"/>
                        </a:p>
                      </a:txBody>
                      <a:tcPr/>
                    </a:tc>
                    <a:tc>
                      <a:txBody>
                        <a:bodyPr/>
                        <a:lstStyle/>
                        <a:p>
                          <a:pPr algn="ctr"/>
                          <a:r>
                            <a:rPr lang="en-US" dirty="0"/>
                            <a:t>1.110</a:t>
                          </a:r>
                          <a:endParaRPr lang="en-IN" dirty="0"/>
                        </a:p>
                      </a:txBody>
                      <a:tcPr/>
                    </a:tc>
                    <a:tc>
                      <a:txBody>
                        <a:bodyPr/>
                        <a:lstStyle/>
                        <a:p>
                          <a:pPr algn="ctr"/>
                          <a:r>
                            <a:rPr lang="en-US" dirty="0"/>
                            <a:t>1.117</a:t>
                          </a:r>
                          <a:endParaRPr lang="en-IN" dirty="0"/>
                        </a:p>
                      </a:txBody>
                      <a:tcPr/>
                    </a:tc>
                    <a:extLst>
                      <a:ext uri="{0D108BD9-81ED-4DB2-BD59-A6C34878D82A}">
                        <a16:rowId xmlns:a16="http://schemas.microsoft.com/office/drawing/2014/main" val="1431227117"/>
                      </a:ext>
                    </a:extLst>
                  </a:tr>
                  <a:tr h="370840">
                    <a:tc>
                      <a:txBody>
                        <a:bodyPr/>
                        <a:lstStyle/>
                        <a:p>
                          <a:pPr algn="ctr"/>
                          <a:r>
                            <a:rPr lang="en-US" b="1" dirty="0"/>
                            <a:t>1995</a:t>
                          </a:r>
                          <a:endParaRPr lang="en-IN" b="1" dirty="0"/>
                        </a:p>
                      </a:txBody>
                      <a:tcPr/>
                    </a:tc>
                    <a:tc>
                      <a:txBody>
                        <a:bodyPr/>
                        <a:lstStyle/>
                        <a:p>
                          <a:pPr algn="ctr"/>
                          <a:r>
                            <a:rPr lang="en-US" dirty="0"/>
                            <a:t>1.15</a:t>
                          </a:r>
                          <a:endParaRPr lang="en-IN" dirty="0"/>
                        </a:p>
                      </a:txBody>
                      <a:tcPr/>
                    </a:tc>
                    <a:tc>
                      <a:txBody>
                        <a:bodyPr/>
                        <a:lstStyle/>
                        <a:p>
                          <a:pPr algn="ctr"/>
                          <a:r>
                            <a:rPr lang="en-US" dirty="0"/>
                            <a:t>1.130</a:t>
                          </a:r>
                          <a:endParaRPr lang="en-IN" dirty="0"/>
                        </a:p>
                      </a:txBody>
                      <a:tcPr/>
                    </a:tc>
                    <a:tc>
                      <a:txBody>
                        <a:bodyPr/>
                        <a:lstStyle/>
                        <a:p>
                          <a:pPr algn="ctr"/>
                          <a:r>
                            <a:rPr lang="en-US" dirty="0"/>
                            <a:t>1.123</a:t>
                          </a:r>
                          <a:endParaRPr lang="en-IN" dirty="0"/>
                        </a:p>
                      </a:txBody>
                      <a:tcPr/>
                    </a:tc>
                    <a:extLst>
                      <a:ext uri="{0D108BD9-81ED-4DB2-BD59-A6C34878D82A}">
                        <a16:rowId xmlns:a16="http://schemas.microsoft.com/office/drawing/2014/main" val="2393445832"/>
                      </a:ext>
                    </a:extLst>
                  </a:tr>
                  <a:tr h="370840">
                    <a:tc>
                      <a:txBody>
                        <a:bodyPr/>
                        <a:lstStyle/>
                        <a:p>
                          <a:pPr algn="ctr"/>
                          <a:r>
                            <a:rPr lang="en-US" b="1" dirty="0"/>
                            <a:t>1996</a:t>
                          </a:r>
                          <a:endParaRPr lang="en-IN" b="1" dirty="0"/>
                        </a:p>
                      </a:txBody>
                      <a:tcPr/>
                    </a:tc>
                    <a:tc>
                      <a:txBody>
                        <a:bodyPr/>
                        <a:lstStyle/>
                        <a:p>
                          <a:pPr algn="ctr"/>
                          <a:r>
                            <a:rPr lang="en-US" dirty="0"/>
                            <a:t>1.23</a:t>
                          </a:r>
                          <a:endParaRPr lang="en-IN" dirty="0"/>
                        </a:p>
                      </a:txBody>
                      <a:tcPr/>
                    </a:tc>
                    <a:tc>
                      <a:txBody>
                        <a:bodyPr/>
                        <a:lstStyle/>
                        <a:p>
                          <a:pPr algn="ctr"/>
                          <a:r>
                            <a:rPr lang="en-US" dirty="0"/>
                            <a:t>1.190</a:t>
                          </a:r>
                          <a:endParaRPr lang="en-IN" dirty="0"/>
                        </a:p>
                      </a:txBody>
                      <a:tcPr/>
                    </a:tc>
                    <a:tc>
                      <a:txBody>
                        <a:bodyPr/>
                        <a:lstStyle/>
                        <a:p>
                          <a:pPr algn="ctr"/>
                          <a:r>
                            <a:rPr lang="en-US" dirty="0"/>
                            <a:t>1.163</a:t>
                          </a:r>
                          <a:endParaRPr lang="en-IN" dirty="0"/>
                        </a:p>
                      </a:txBody>
                      <a:tcPr/>
                    </a:tc>
                    <a:extLst>
                      <a:ext uri="{0D108BD9-81ED-4DB2-BD59-A6C34878D82A}">
                        <a16:rowId xmlns:a16="http://schemas.microsoft.com/office/drawing/2014/main" val="3516478489"/>
                      </a:ext>
                    </a:extLst>
                  </a:tr>
                  <a:tr h="370840">
                    <a:tc gridSpan="4">
                      <a:txBody>
                        <a:bodyPr/>
                        <a:lstStyle/>
                        <a:p>
                          <a:endParaRPr lang="en-US"/>
                        </a:p>
                      </a:txBody>
                      <a:tcPr>
                        <a:blipFill>
                          <a:blip r:embed="rId2"/>
                          <a:stretch>
                            <a:fillRect l="-88" t="-950820" r="-439" b="-4918"/>
                          </a:stretch>
                        </a:blipFill>
                      </a:tcPr>
                    </a:tc>
                    <a:tc hMerge="1">
                      <a:txBody>
                        <a:bodyPr/>
                        <a:lstStyle/>
                        <a:p>
                          <a:pPr algn="ctr"/>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2530976803"/>
                      </a:ext>
                    </a:extLst>
                  </a:tr>
                </a:tbl>
              </a:graphicData>
            </a:graphic>
          </p:graphicFrame>
        </mc:Fallback>
      </mc:AlternateContent>
    </p:spTree>
    <p:extLst>
      <p:ext uri="{BB962C8B-B14F-4D97-AF65-F5344CB8AC3E}">
        <p14:creationId xmlns:p14="http://schemas.microsoft.com/office/powerpoint/2010/main" val="16475601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p:sp>
        <p:nvSpPr>
          <p:cNvPr id="3" name="Content Placeholder 2"/>
          <p:cNvSpPr>
            <a:spLocks noGrp="1"/>
          </p:cNvSpPr>
          <p:nvPr>
            <p:ph idx="1"/>
          </p:nvPr>
        </p:nvSpPr>
        <p:spPr/>
        <p:txBody>
          <a:bodyPr>
            <a:normAutofit/>
          </a:bodyPr>
          <a:lstStyle/>
          <a:p>
            <a:r>
              <a:rPr lang="en-US" dirty="0"/>
              <a:t> </a:t>
            </a:r>
            <a:endParaRPr lang="en-US" b="1" dirty="0"/>
          </a:p>
        </p:txBody>
      </p:sp>
      <p:pic>
        <p:nvPicPr>
          <p:cNvPr id="6" name="Picture 5">
            <a:extLst>
              <a:ext uri="{FF2B5EF4-FFF2-40B4-BE49-F238E27FC236}">
                <a16:creationId xmlns:a16="http://schemas.microsoft.com/office/drawing/2014/main" id="{EFED7065-5FA0-5B1C-D31A-7144B55179A4}"/>
              </a:ext>
            </a:extLst>
          </p:cNvPr>
          <p:cNvPicPr>
            <a:picLocks noChangeAspect="1"/>
          </p:cNvPicPr>
          <p:nvPr/>
        </p:nvPicPr>
        <p:blipFill>
          <a:blip r:embed="rId2"/>
          <a:stretch>
            <a:fillRect/>
          </a:stretch>
        </p:blipFill>
        <p:spPr>
          <a:xfrm>
            <a:off x="1345579" y="1576039"/>
            <a:ext cx="6043613" cy="3581400"/>
          </a:xfrm>
          <a:prstGeom prst="rect">
            <a:avLst/>
          </a:prstGeom>
        </p:spPr>
      </p:pic>
    </p:spTree>
    <p:extLst>
      <p:ext uri="{BB962C8B-B14F-4D97-AF65-F5344CB8AC3E}">
        <p14:creationId xmlns:p14="http://schemas.microsoft.com/office/powerpoint/2010/main" val="41379611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Moving Average</a:t>
            </a:r>
          </a:p>
        </p:txBody>
      </p:sp>
      <p:sp>
        <p:nvSpPr>
          <p:cNvPr id="4"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000000"/>
                </a:solidFill>
              </a:rPr>
              <a:t>moving average </a:t>
            </a:r>
            <a:r>
              <a:rPr lang="en-US" dirty="0">
                <a:solidFill>
                  <a:srgbClr val="000000"/>
                </a:solidFill>
              </a:rPr>
              <a:t>is obtained by adding consecutive observations for a number of periods and dividing the result by the number of periods included in the average.</a:t>
            </a:r>
          </a:p>
        </p:txBody>
      </p:sp>
    </p:spTree>
    <p:extLst>
      <p:ext uri="{BB962C8B-B14F-4D97-AF65-F5344CB8AC3E}">
        <p14:creationId xmlns:p14="http://schemas.microsoft.com/office/powerpoint/2010/main" val="2474093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p:sp>
        <p:nvSpPr>
          <p:cNvPr id="3" name="Content Placeholder 2"/>
          <p:cNvSpPr>
            <a:spLocks noGrp="1"/>
          </p:cNvSpPr>
          <p:nvPr>
            <p:ph idx="1"/>
          </p:nvPr>
        </p:nvSpPr>
        <p:spPr/>
        <p:txBody>
          <a:bodyPr>
            <a:normAutofit/>
          </a:bodyPr>
          <a:lstStyle/>
          <a:p>
            <a:r>
              <a:rPr lang="en-US" dirty="0"/>
              <a:t>A moving average can be used to forecast the new level of a series over time or as a descriptive method. By averaging just two or three periods at a time we can still see long-term trends, but at the same time smooth out some of the short-term variability in the time series. How the average is associated with a specific period is dependent on its purpose. We will assume the moving average is to be used as a method of forecasting the next level of the time series. </a:t>
            </a:r>
            <a:endParaRPr lang="en-US" b="1" dirty="0"/>
          </a:p>
        </p:txBody>
      </p:sp>
    </p:spTree>
    <p:extLst>
      <p:ext uri="{BB962C8B-B14F-4D97-AF65-F5344CB8AC3E}">
        <p14:creationId xmlns:p14="http://schemas.microsoft.com/office/powerpoint/2010/main" val="4817630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444" y="1257857"/>
                <a:ext cx="8229600" cy="4572000"/>
              </a:xfrm>
            </p:spPr>
            <p:txBody>
              <a:bodyPr>
                <a:normAutofit/>
              </a:bodyPr>
              <a:lstStyle/>
              <a:p>
                <a:r>
                  <a:rPr lang="en-US" dirty="0"/>
                  <a:t>Suppose a two-period moving average is calculated for the gas price data and is used to specify the level of the series at a given point in time. The two-period moving average for 1992 averages the values of the time series in 1991 and 1992. </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1.14+1.13</m:t>
                          </m:r>
                        </m:num>
                        <m:den>
                          <m:r>
                            <a:rPr lang="en-US" b="0" i="1" smtClean="0">
                              <a:latin typeface="Cambria Math" panose="02040503050406030204" pitchFamily="18" charset="0"/>
                            </a:rPr>
                            <m:t>2</m:t>
                          </m:r>
                        </m:den>
                      </m:f>
                      <m:r>
                        <a:rPr lang="en-US" b="0" i="1" smtClean="0">
                          <a:latin typeface="Cambria Math" panose="02040503050406030204" pitchFamily="18" charset="0"/>
                        </a:rPr>
                        <m:t>=1.135</m:t>
                      </m:r>
                    </m:oMath>
                  </m:oMathPara>
                </a14:m>
                <a:endParaRPr lang="en-US" dirty="0"/>
              </a:p>
              <a:p>
                <a:r>
                  <a:rPr lang="en-US" dirty="0"/>
                  <a:t>Similarly, the two-period moving average for 1993 would be the average of the time series values in 1992 and 1993.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444" y="1257857"/>
                <a:ext cx="8229600" cy="4572000"/>
              </a:xfrm>
              <a:blipFill>
                <a:blip r:embed="rId2"/>
                <a:stretch>
                  <a:fillRect l="-1556" t="-1200" r="-1630"/>
                </a:stretch>
              </a:blipFill>
            </p:spPr>
            <p:txBody>
              <a:bodyPr/>
              <a:lstStyle/>
              <a:p>
                <a:r>
                  <a:rPr lang="en-IN">
                    <a:noFill/>
                  </a:rPr>
                  <a:t> </a:t>
                </a:r>
              </a:p>
            </p:txBody>
          </p:sp>
        </mc:Fallback>
      </mc:AlternateContent>
    </p:spTree>
    <p:extLst>
      <p:ext uri="{BB962C8B-B14F-4D97-AF65-F5344CB8AC3E}">
        <p14:creationId xmlns:p14="http://schemas.microsoft.com/office/powerpoint/2010/main" val="193365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and Summarizing Data from One Variable</a:t>
            </a:r>
          </a:p>
        </p:txBody>
      </p:sp>
      <p:sp>
        <p:nvSpPr>
          <p:cNvPr id="3" name="Content Placeholder 2"/>
          <p:cNvSpPr>
            <a:spLocks noGrp="1"/>
          </p:cNvSpPr>
          <p:nvPr>
            <p:ph idx="1"/>
          </p:nvPr>
        </p:nvSpPr>
        <p:spPr>
          <a:xfrm>
            <a:off x="457200" y="1280160"/>
            <a:ext cx="8229600" cy="4815840"/>
          </a:xfrm>
        </p:spPr>
        <p:txBody>
          <a:bodyPr>
            <a:noAutofit/>
          </a:bodyPr>
          <a:lstStyle/>
          <a:p>
            <a:r>
              <a:rPr lang="en-US" dirty="0"/>
              <a:t>There is a distinction between measures that are applied to populations and measures that are applied to samples.</a:t>
            </a:r>
            <a:endParaRPr lang="en-US" sz="2600" dirty="0"/>
          </a:p>
        </p:txBody>
      </p:sp>
    </p:spTree>
    <p:extLst>
      <p:ext uri="{BB962C8B-B14F-4D97-AF65-F5344CB8AC3E}">
        <p14:creationId xmlns:p14="http://schemas.microsoft.com/office/powerpoint/2010/main" val="13012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444" y="1257857"/>
                <a:ext cx="8229600" cy="4572000"/>
              </a:xfrm>
            </p:spPr>
            <p:txBody>
              <a:bodyPr>
                <a:norm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1.13+1.11</m:t>
                          </m:r>
                        </m:num>
                        <m:den>
                          <m:r>
                            <a:rPr lang="en-US" b="0" i="1" smtClean="0">
                              <a:latin typeface="Cambria Math" panose="02040503050406030204" pitchFamily="18" charset="0"/>
                            </a:rPr>
                            <m:t>2</m:t>
                          </m:r>
                        </m:den>
                      </m:f>
                      <m:r>
                        <a:rPr lang="en-US" b="0" i="1" smtClean="0">
                          <a:latin typeface="Cambria Math" panose="02040503050406030204" pitchFamily="18" charset="0"/>
                        </a:rPr>
                        <m:t>=1.120</m:t>
                      </m:r>
                    </m:oMath>
                  </m:oMathPara>
                </a14:m>
                <a:endParaRPr lang="en-US" dirty="0"/>
              </a:p>
              <a:p>
                <a:r>
                  <a:rPr lang="en-US" dirty="0"/>
                  <a:t>Since data is not available for 1989 or 1990, the three-period moving average for 1991 cannot be calculated. The three-period moving average associated with 1993 is the average of the time series values in 1991, 1992, 1993.</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1.14+1.13+1.11</m:t>
                          </m:r>
                        </m:num>
                        <m:den>
                          <m:r>
                            <a:rPr lang="en-US" b="0" i="1" smtClean="0">
                              <a:latin typeface="Cambria Math" panose="02040503050406030204" pitchFamily="18" charset="0"/>
                            </a:rPr>
                            <m:t>3</m:t>
                          </m:r>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1.127</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444" y="1257857"/>
                <a:ext cx="8229600" cy="4572000"/>
              </a:xfrm>
              <a:blipFill>
                <a:blip r:embed="rId2"/>
                <a:stretch>
                  <a:fillRect l="-1556" r="-963"/>
                </a:stretch>
              </a:blipFill>
            </p:spPr>
            <p:txBody>
              <a:bodyPr/>
              <a:lstStyle/>
              <a:p>
                <a:r>
                  <a:rPr lang="en-IN">
                    <a:noFill/>
                  </a:rPr>
                  <a:t> </a:t>
                </a:r>
              </a:p>
            </p:txBody>
          </p:sp>
        </mc:Fallback>
      </mc:AlternateContent>
    </p:spTree>
    <p:extLst>
      <p:ext uri="{BB962C8B-B14F-4D97-AF65-F5344CB8AC3E}">
        <p14:creationId xmlns:p14="http://schemas.microsoft.com/office/powerpoint/2010/main" val="302498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444" y="1257857"/>
                <a:ext cx="8229600" cy="4572000"/>
              </a:xfrm>
            </p:spPr>
            <p:txBody>
              <a:bodyPr>
                <a:normAutofit lnSpcReduction="10000"/>
              </a:bodyPr>
              <a:lstStyle/>
              <a:p>
                <a:r>
                  <a:rPr lang="en-US" dirty="0"/>
                  <a:t>And, the three-period moving average for 1994 would be the average of the time series values in 1992, 1993, and 1994.</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1.13+1.11+1.11</m:t>
                          </m:r>
                        </m:num>
                        <m:den>
                          <m:r>
                            <a:rPr lang="en-US" b="0" i="1" smtClean="0">
                              <a:latin typeface="Cambria Math" panose="02040503050406030204" pitchFamily="18" charset="0"/>
                            </a:rPr>
                            <m:t>2</m:t>
                          </m:r>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1.117</m:t>
                      </m:r>
                    </m:oMath>
                  </m:oMathPara>
                </a14:m>
                <a:endParaRPr lang="en-US" dirty="0"/>
              </a:p>
              <a:p>
                <a:r>
                  <a:rPr lang="en-US" dirty="0"/>
                  <a:t>The chart in Figure 4.1.7 displays the time series, the two-period moving average, and three-period moving average. Both of the averages follow the time series quite closely. However, notice that the two-period moving average follows the actual data values more closely than the three-period moving average.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444" y="1257857"/>
                <a:ext cx="8229600" cy="4572000"/>
              </a:xfrm>
              <a:blipFill>
                <a:blip r:embed="rId2"/>
                <a:stretch>
                  <a:fillRect l="-1556" t="-2133" r="-148" b="-800"/>
                </a:stretch>
              </a:blipFill>
            </p:spPr>
            <p:txBody>
              <a:bodyPr/>
              <a:lstStyle/>
              <a:p>
                <a:r>
                  <a:rPr lang="en-IN">
                    <a:noFill/>
                  </a:rPr>
                  <a:t> </a:t>
                </a:r>
              </a:p>
            </p:txBody>
          </p:sp>
        </mc:Fallback>
      </mc:AlternateContent>
    </p:spTree>
    <p:extLst>
      <p:ext uri="{BB962C8B-B14F-4D97-AF65-F5344CB8AC3E}">
        <p14:creationId xmlns:p14="http://schemas.microsoft.com/office/powerpoint/2010/main" val="14374325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Series Data and Measures of Centrality (cont.)</a:t>
            </a:r>
          </a:p>
        </p:txBody>
      </p:sp>
      <p:sp>
        <p:nvSpPr>
          <p:cNvPr id="3" name="Content Placeholder 2"/>
          <p:cNvSpPr>
            <a:spLocks noGrp="1"/>
          </p:cNvSpPr>
          <p:nvPr>
            <p:ph idx="1"/>
          </p:nvPr>
        </p:nvSpPr>
        <p:spPr>
          <a:xfrm>
            <a:off x="401444" y="1257857"/>
            <a:ext cx="8229600" cy="4572000"/>
          </a:xfrm>
        </p:spPr>
        <p:txBody>
          <a:bodyPr>
            <a:normAutofit/>
          </a:bodyPr>
          <a:lstStyle/>
          <a:p>
            <a:r>
              <a:rPr lang="en-US" dirty="0"/>
              <a:t> </a:t>
            </a:r>
          </a:p>
          <a:p>
            <a:endParaRPr lang="en-US" dirty="0"/>
          </a:p>
        </p:txBody>
      </p:sp>
      <p:pic>
        <p:nvPicPr>
          <p:cNvPr id="5" name="Picture 4">
            <a:extLst>
              <a:ext uri="{FF2B5EF4-FFF2-40B4-BE49-F238E27FC236}">
                <a16:creationId xmlns:a16="http://schemas.microsoft.com/office/drawing/2014/main" id="{ED3B7143-6B68-FF60-D708-F861E8612DFB}"/>
              </a:ext>
            </a:extLst>
          </p:cNvPr>
          <p:cNvPicPr>
            <a:picLocks noChangeAspect="1"/>
          </p:cNvPicPr>
          <p:nvPr/>
        </p:nvPicPr>
        <p:blipFill>
          <a:blip r:embed="rId2"/>
          <a:stretch>
            <a:fillRect/>
          </a:stretch>
        </p:blipFill>
        <p:spPr>
          <a:xfrm>
            <a:off x="1213969" y="1433234"/>
            <a:ext cx="6716062" cy="3991532"/>
          </a:xfrm>
          <a:prstGeom prst="rect">
            <a:avLst/>
          </a:prstGeom>
        </p:spPr>
      </p:pic>
    </p:spTree>
    <p:extLst>
      <p:ext uri="{BB962C8B-B14F-4D97-AF65-F5344CB8AC3E}">
        <p14:creationId xmlns:p14="http://schemas.microsoft.com/office/powerpoint/2010/main" val="3417534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Parameter vs. Statistic</a:t>
            </a:r>
          </a:p>
        </p:txBody>
      </p:sp>
      <p:sp>
        <p:nvSpPr>
          <p:cNvPr id="4"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r>
              <a:rPr lang="en-US" dirty="0">
                <a:solidFill>
                  <a:srgbClr val="000000"/>
                </a:solidFill>
              </a:rPr>
              <a:t>A</a:t>
            </a:r>
            <a:r>
              <a:rPr lang="en-US" b="1" dirty="0">
                <a:solidFill>
                  <a:srgbClr val="C00000"/>
                </a:solidFill>
              </a:rPr>
              <a:t> parameter </a:t>
            </a:r>
            <a:r>
              <a:rPr lang="en-US" dirty="0">
                <a:solidFill>
                  <a:srgbClr val="000000"/>
                </a:solidFill>
              </a:rPr>
              <a:t>is a numerical measure that describes a characteristic of a </a:t>
            </a:r>
            <a:r>
              <a:rPr lang="en-US" i="1" dirty="0">
                <a:solidFill>
                  <a:srgbClr val="000000"/>
                </a:solidFill>
              </a:rPr>
              <a:t>population</a:t>
            </a:r>
            <a:r>
              <a:rPr lang="en-US" dirty="0">
                <a:solidFill>
                  <a:srgbClr val="000000"/>
                </a:solidFill>
              </a:rPr>
              <a:t>.</a:t>
            </a:r>
          </a:p>
          <a:p>
            <a:r>
              <a:rPr lang="en-US" dirty="0">
                <a:solidFill>
                  <a:srgbClr val="000000"/>
                </a:solidFill>
              </a:rPr>
              <a:t>A</a:t>
            </a:r>
            <a:r>
              <a:rPr lang="en-US" b="1" dirty="0">
                <a:solidFill>
                  <a:srgbClr val="C00000"/>
                </a:solidFill>
              </a:rPr>
              <a:t> statistic </a:t>
            </a:r>
            <a:r>
              <a:rPr lang="en-US" dirty="0">
                <a:solidFill>
                  <a:srgbClr val="000000"/>
                </a:solidFill>
              </a:rPr>
              <a:t>is a numerical measure that describes a characteristic of a </a:t>
            </a:r>
            <a:r>
              <a:rPr lang="en-US" i="1" dirty="0">
                <a:solidFill>
                  <a:srgbClr val="000000"/>
                </a:solidFill>
              </a:rPr>
              <a:t>sample</a:t>
            </a:r>
            <a:r>
              <a:rPr lang="en-US" dirty="0">
                <a:solidFill>
                  <a:srgbClr val="000000"/>
                </a:solidFill>
              </a:rPr>
              <a:t>.</a:t>
            </a:r>
          </a:p>
        </p:txBody>
      </p:sp>
    </p:spTree>
    <p:extLst>
      <p:ext uri="{BB962C8B-B14F-4D97-AF65-F5344CB8AC3E}">
        <p14:creationId xmlns:p14="http://schemas.microsoft.com/office/powerpoint/2010/main" val="396784975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5137</Words>
  <Application>Microsoft Office PowerPoint</Application>
  <PresentationFormat>On-screen Show (4:3)</PresentationFormat>
  <Paragraphs>342</Paragraphs>
  <Slides>82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8" baseType="lpstr">
      <vt:lpstr>Wingdings</vt:lpstr>
      <vt:lpstr>Cambria Math</vt:lpstr>
      <vt:lpstr>Arial</vt:lpstr>
      <vt:lpstr>Calibri</vt:lpstr>
      <vt:lpstr>Office Theme</vt:lpstr>
      <vt:lpstr>Equation</vt:lpstr>
      <vt:lpstr>Section 4.1</vt:lpstr>
      <vt:lpstr>Attributes for Summarizing Data</vt:lpstr>
      <vt:lpstr>Describing and Summarizing Data from One Variable</vt:lpstr>
      <vt:lpstr>Describing and Summarizing Data from One Variable</vt:lpstr>
      <vt:lpstr>Describing and Summarizing Data from One Variable</vt:lpstr>
      <vt:lpstr>Describing and Summarizing Data from One Variable</vt:lpstr>
      <vt:lpstr>Definition: Numerical Descriptive Statistics</vt:lpstr>
      <vt:lpstr>Describing and Summarizing Data from One Variable</vt:lpstr>
      <vt:lpstr>Definition: Parameter vs. Statistic</vt:lpstr>
      <vt:lpstr>Describing and Summarizing Data from One Variable</vt:lpstr>
      <vt:lpstr>Definition: Inferential Statistics</vt:lpstr>
      <vt:lpstr>Describing and Summarizing Data from One Variable</vt:lpstr>
      <vt:lpstr>Describing and Summarizing Data from One Variable</vt:lpstr>
      <vt:lpstr>Describing and Summarizing Data from One Variable</vt:lpstr>
      <vt:lpstr>Describing and Summarizing Data from One Variable</vt:lpstr>
      <vt:lpstr>Describing and Summarizing Data from One Variable</vt:lpstr>
      <vt:lpstr>Measures of Location</vt:lpstr>
      <vt:lpstr>Measures of Location (cont.)</vt:lpstr>
      <vt:lpstr>The Arithmetic Mean</vt:lpstr>
      <vt:lpstr>Definition: Arithmetic Mean</vt:lpstr>
      <vt:lpstr>The Arithmetic Mean (cont.)</vt:lpstr>
      <vt:lpstr>The Arithmetic Mean (cont.)</vt:lpstr>
      <vt:lpstr>Example 4.1.1: Determining the Sample Mean</vt:lpstr>
      <vt:lpstr>The Arithmetic Mean (cont.)</vt:lpstr>
      <vt:lpstr>Definition: Deviation</vt:lpstr>
      <vt:lpstr>The Arithmetic Mean (cont.)</vt:lpstr>
      <vt:lpstr>The Arithmetic Mean (cont.)</vt:lpstr>
      <vt:lpstr>The Arithmetic Mean (cont.)</vt:lpstr>
      <vt:lpstr>The Arithmetic Mean (cont.)</vt:lpstr>
      <vt:lpstr>The Arithmetic Mean (cont.)</vt:lpstr>
      <vt:lpstr>Definition: Outliers and Resistant Measures </vt:lpstr>
      <vt:lpstr>The Arithmetic Mean (cont.)</vt:lpstr>
      <vt:lpstr>Weighted Mean</vt:lpstr>
      <vt:lpstr>Weighted Mean (cont.)</vt:lpstr>
      <vt:lpstr>Formula: Weighted Mean</vt:lpstr>
      <vt:lpstr>Example 4.1.2: Determining a Weighted Mean for Final Grade Average</vt:lpstr>
      <vt:lpstr>The Trimmed Mean</vt:lpstr>
      <vt:lpstr>Definition: Trimmed Mean</vt:lpstr>
      <vt:lpstr>Note</vt:lpstr>
      <vt:lpstr>The Trimmed Mean (cont.)</vt:lpstr>
      <vt:lpstr>The Trimmed Mean (cont.)</vt:lpstr>
      <vt:lpstr>Example 4.1.3: Determining a Trimmed Mean for Text Messages</vt:lpstr>
      <vt:lpstr>Example 4.1.3: Determining a Trimmed Mean for Text Messages (cont.)</vt:lpstr>
      <vt:lpstr>Example 4.1.4: Determining a Trimmed Mean for Text Messages with an Outlier</vt:lpstr>
      <vt:lpstr>Example 4.1.4: Determining a Trimmed Mean for Text Messages with an Outlier (cont.)</vt:lpstr>
      <vt:lpstr>The Median</vt:lpstr>
      <vt:lpstr>Definition: Median</vt:lpstr>
      <vt:lpstr>The Median (cont.)</vt:lpstr>
      <vt:lpstr>Procedure: Finding the Median of a Data Set</vt:lpstr>
      <vt:lpstr>Example 4.1.5: Determining the Median Hematocrit Level</vt:lpstr>
      <vt:lpstr>Example 4.1.5: Determining the Median Hematocrit Level (cont.)</vt:lpstr>
      <vt:lpstr>Example 4.1.6: Determining the Median Sodium Level</vt:lpstr>
      <vt:lpstr>Example 4.1.6: Determining the Median Sodium Level (cont.)</vt:lpstr>
      <vt:lpstr>Example 4.1.6: Determining the Median Sodium Level (cont.)</vt:lpstr>
      <vt:lpstr>The Median (cont.)</vt:lpstr>
      <vt:lpstr>The Median (cont.)</vt:lpstr>
      <vt:lpstr>The Mode</vt:lpstr>
      <vt:lpstr>Definition: Mode</vt:lpstr>
      <vt:lpstr>The Mode (cont.)</vt:lpstr>
      <vt:lpstr>Example 4.1.7: Determining the Mode of Apgar Scores</vt:lpstr>
      <vt:lpstr>Example 4.1.7: Determining the Mode of Apgar Scores (cont.)</vt:lpstr>
      <vt:lpstr>The Mode (cont.)</vt:lpstr>
      <vt:lpstr>The Relationship between the Mean, Median, and Mode</vt:lpstr>
      <vt:lpstr>The Relationship between the Mean, Median, and Mode (cont.)</vt:lpstr>
      <vt:lpstr>The Relationship between the Mean, Median, and Mode (cont.)</vt:lpstr>
      <vt:lpstr>The Relationship between the Mean, Median, and Mode (cont.)</vt:lpstr>
      <vt:lpstr>The Relationship between the Mean, Median, and Mode (cont.)</vt:lpstr>
      <vt:lpstr>Selecting a Measure of Location</vt:lpstr>
      <vt:lpstr>Selecting a Measure of Location (cont.)</vt:lpstr>
      <vt:lpstr>Selecting a Measure of Location (cont.)</vt:lpstr>
      <vt:lpstr>Selecting a Measure of Location (cont.)</vt:lpstr>
      <vt:lpstr>Selecting a Measure of Location (cont.)</vt:lpstr>
      <vt:lpstr>Time Series Data and Measures of Centrality</vt:lpstr>
      <vt:lpstr>Time Series Data and Measures of Centrality (cont.)</vt:lpstr>
      <vt:lpstr>Time Series Data and Measures of Centrality (cont.)</vt:lpstr>
      <vt:lpstr>Time Series Data and Measures of Centrality (cont.)</vt:lpstr>
      <vt:lpstr>Definition: Moving Average</vt:lpstr>
      <vt:lpstr>Time Series Data and Measures of Centrality (cont.)</vt:lpstr>
      <vt:lpstr>Time Series Data and Measures of Centrality (cont.)</vt:lpstr>
      <vt:lpstr>Time Series Data and Measures of Centrality (cont.)</vt:lpstr>
      <vt:lpstr>Time Series Data and Measures of Centrality (cont.)</vt:lpstr>
      <vt:lpstr>Time Series Data and Measures of Centrality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137</cp:revision>
  <dcterms:created xsi:type="dcterms:W3CDTF">2013-04-26T14:43:13Z</dcterms:created>
  <dcterms:modified xsi:type="dcterms:W3CDTF">2024-10-07T19:44:37Z</dcterms:modified>
</cp:coreProperties>
</file>