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4"/>
  </p:notesMasterIdLst>
  <p:handoutMasterIdLst>
    <p:handoutMasterId r:id="rId55"/>
  </p:handoutMasterIdLst>
  <p:sldIdLst>
    <p:sldId id="256" r:id="rId2"/>
    <p:sldId id="304" r:id="rId3"/>
    <p:sldId id="305" r:id="rId4"/>
    <p:sldId id="308" r:id="rId5"/>
    <p:sldId id="306" r:id="rId6"/>
    <p:sldId id="307" r:id="rId7"/>
    <p:sldId id="310" r:id="rId8"/>
    <p:sldId id="309" r:id="rId9"/>
    <p:sldId id="311" r:id="rId10"/>
    <p:sldId id="312" r:id="rId11"/>
    <p:sldId id="318" r:id="rId12"/>
    <p:sldId id="315" r:id="rId13"/>
    <p:sldId id="314" r:id="rId14"/>
    <p:sldId id="316" r:id="rId15"/>
    <p:sldId id="317" r:id="rId16"/>
    <p:sldId id="319" r:id="rId17"/>
    <p:sldId id="320" r:id="rId18"/>
    <p:sldId id="321" r:id="rId19"/>
    <p:sldId id="322" r:id="rId20"/>
    <p:sldId id="323" r:id="rId21"/>
    <p:sldId id="324" r:id="rId22"/>
    <p:sldId id="325" r:id="rId23"/>
    <p:sldId id="326" r:id="rId24"/>
    <p:sldId id="327" r:id="rId25"/>
    <p:sldId id="328" r:id="rId26"/>
    <p:sldId id="329" r:id="rId27"/>
    <p:sldId id="331" r:id="rId28"/>
    <p:sldId id="335" r:id="rId29"/>
    <p:sldId id="332" r:id="rId30"/>
    <p:sldId id="336" r:id="rId31"/>
    <p:sldId id="337" r:id="rId32"/>
    <p:sldId id="338" r:id="rId33"/>
    <p:sldId id="339" r:id="rId34"/>
    <p:sldId id="341" r:id="rId35"/>
    <p:sldId id="340" r:id="rId36"/>
    <p:sldId id="342" r:id="rId37"/>
    <p:sldId id="343" r:id="rId38"/>
    <p:sldId id="344" r:id="rId39"/>
    <p:sldId id="345" r:id="rId40"/>
    <p:sldId id="346" r:id="rId41"/>
    <p:sldId id="347" r:id="rId42"/>
    <p:sldId id="348" r:id="rId43"/>
    <p:sldId id="349" r:id="rId44"/>
    <p:sldId id="350" r:id="rId45"/>
    <p:sldId id="351" r:id="rId46"/>
    <p:sldId id="352" r:id="rId47"/>
    <p:sldId id="353" r:id="rId48"/>
    <p:sldId id="354" r:id="rId49"/>
    <p:sldId id="355" r:id="rId50"/>
    <p:sldId id="356" r:id="rId51"/>
    <p:sldId id="357" r:id="rId52"/>
    <p:sldId id="358" r:id="rId53"/>
  </p:sldIdLst>
  <p:sldSz cx="9144000" cy="6858000" type="screen4x3"/>
  <p:notesSz cx="6858000" cy="9144000"/>
  <p:embeddedFontLst>
    <p:embeddedFont>
      <p:font typeface="Cambria Math" panose="02040503050406030204" pitchFamily="18" charset="0"/>
      <p:regular r:id="rId5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a Tavormina" initials="AT" lastIdx="6" clrIdx="0">
    <p:extLst>
      <p:ext uri="{19B8F6BF-5375-455C-9EA6-DF929625EA0E}">
        <p15:presenceInfo xmlns:p15="http://schemas.microsoft.com/office/powerpoint/2012/main" userId="S-1-5-21-1482476501-413027322-842925246-27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11" d="100"/>
          <a:sy n="111" d="100"/>
        </p:scale>
        <p:origin x="193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1.fntdata"/><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commentAuthors" Target="commen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4/30/2024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4/30/2024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Analyzing Graphs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Appropriateness of a Graph (cont.)</a:t>
            </a:r>
          </a:p>
        </p:txBody>
      </p:sp>
      <p:sp>
        <p:nvSpPr>
          <p:cNvPr id="3" name="Content Placeholder 2"/>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1CF56C46-0FF3-E0D5-6932-768889B3A72A}"/>
              </a:ext>
            </a:extLst>
          </p:cNvPr>
          <p:cNvPicPr>
            <a:picLocks noChangeAspect="1"/>
          </p:cNvPicPr>
          <p:nvPr/>
        </p:nvPicPr>
        <p:blipFill>
          <a:blip r:embed="rId2"/>
          <a:stretch>
            <a:fillRect/>
          </a:stretch>
        </p:blipFill>
        <p:spPr>
          <a:xfrm>
            <a:off x="1437837" y="1509444"/>
            <a:ext cx="6268325" cy="3839111"/>
          </a:xfrm>
          <a:prstGeom prst="rect">
            <a:avLst/>
          </a:prstGeom>
        </p:spPr>
      </p:pic>
    </p:spTree>
    <p:extLst>
      <p:ext uri="{BB962C8B-B14F-4D97-AF65-F5344CB8AC3E}">
        <p14:creationId xmlns:p14="http://schemas.microsoft.com/office/powerpoint/2010/main" val="3754399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3108543"/>
          </a:xfrm>
          <a:ln w="28575">
            <a:solidFill>
              <a:srgbClr val="FF0000"/>
            </a:solidFill>
          </a:ln>
        </p:spPr>
        <p:txBody>
          <a:bodyPr>
            <a:spAutoFit/>
          </a:bodyPr>
          <a:lstStyle/>
          <a:p>
            <a:r>
              <a:rPr lang="en-US" dirty="0">
                <a:solidFill>
                  <a:srgbClr val="000000"/>
                </a:solidFill>
              </a:rPr>
              <a:t>Our companion website, stat.hawkeslearning.com, has a link to a video called “The Art of Data Visualization” that was produced by PBS. While no particular data sets are featured in the video, it displays interesting data driven art and information. The video is only about seven minutes long and is worth taking a quick look. </a:t>
            </a:r>
            <a:endParaRPr lang="en-US" dirty="0">
              <a:solidFill>
                <a:srgbClr val="000000"/>
              </a:solidFill>
              <a:latin typeface="Calibri" pitchFamily="34" charset="0"/>
            </a:endParaRPr>
          </a:p>
        </p:txBody>
      </p:sp>
    </p:spTree>
    <p:extLst>
      <p:ext uri="{BB962C8B-B14F-4D97-AF65-F5344CB8AC3E}">
        <p14:creationId xmlns:p14="http://schemas.microsoft.com/office/powerpoint/2010/main" val="2478606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Appropriateness of a Graph (cont.)</a:t>
            </a:r>
          </a:p>
        </p:txBody>
      </p:sp>
      <p:sp>
        <p:nvSpPr>
          <p:cNvPr id="3" name="Content Placeholder 2"/>
          <p:cNvSpPr>
            <a:spLocks noGrp="1"/>
          </p:cNvSpPr>
          <p:nvPr>
            <p:ph idx="1"/>
          </p:nvPr>
        </p:nvSpPr>
        <p:spPr/>
        <p:txBody>
          <a:bodyPr>
            <a:normAutofit lnSpcReduction="10000"/>
          </a:bodyPr>
          <a:lstStyle/>
          <a:p>
            <a:r>
              <a:rPr lang="en-US" dirty="0"/>
              <a:t>The bar graph also shows the increasing trend of the US population over time, but the trend is better seen using a line graph. The lengths and widths of the bars in the bar graph are somewhat distracting and obscure the change in population from one time period to the next.</a:t>
            </a:r>
          </a:p>
          <a:p>
            <a:r>
              <a:rPr lang="en-US" dirty="0"/>
              <a:t>Bar graphs and pie charts are often interchangeable when displaying qualitative data, but if you want to accurately display the categories as parts of a whole, the pie chart will give the best representation, as it allows you to visually compare the slices of the “pie” very quickly. </a:t>
            </a:r>
          </a:p>
        </p:txBody>
      </p:sp>
    </p:spTree>
    <p:extLst>
      <p:ext uri="{BB962C8B-B14F-4D97-AF65-F5344CB8AC3E}">
        <p14:creationId xmlns:p14="http://schemas.microsoft.com/office/powerpoint/2010/main" val="1970815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Appropriateness of a Graph (cont.)</a:t>
            </a:r>
          </a:p>
        </p:txBody>
      </p:sp>
      <p:sp>
        <p:nvSpPr>
          <p:cNvPr id="3" name="Content Placeholder 2"/>
          <p:cNvSpPr>
            <a:spLocks noGrp="1"/>
          </p:cNvSpPr>
          <p:nvPr>
            <p:ph idx="1"/>
          </p:nvPr>
        </p:nvSpPr>
        <p:spPr/>
        <p:txBody>
          <a:bodyPr>
            <a:normAutofit/>
          </a:bodyPr>
          <a:lstStyle/>
          <a:p>
            <a:r>
              <a:rPr lang="en-US" dirty="0"/>
              <a:t>However, the pie chart becomes less effective as the number of categories increases as was depicted in Section 3.2.</a:t>
            </a:r>
          </a:p>
        </p:txBody>
      </p:sp>
    </p:spTree>
    <p:extLst>
      <p:ext uri="{BB962C8B-B14F-4D97-AF65-F5344CB8AC3E}">
        <p14:creationId xmlns:p14="http://schemas.microsoft.com/office/powerpoint/2010/main" val="1609265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Scaling of Graphs</a:t>
            </a:r>
          </a:p>
        </p:txBody>
      </p:sp>
      <p:sp>
        <p:nvSpPr>
          <p:cNvPr id="3" name="Content Placeholder 2"/>
          <p:cNvSpPr>
            <a:spLocks noGrp="1"/>
          </p:cNvSpPr>
          <p:nvPr>
            <p:ph idx="1"/>
          </p:nvPr>
        </p:nvSpPr>
        <p:spPr/>
        <p:txBody>
          <a:bodyPr>
            <a:normAutofit/>
          </a:bodyPr>
          <a:lstStyle/>
          <a:p>
            <a:r>
              <a:rPr lang="en-US" dirty="0"/>
              <a:t>Another important feature to keep in mind when analyzing graphs is whether a graph is scaled appropriately. If you stretch or shrink the scale on either axis, the shape of the graph can change dramatically, and thus affect the interpretation of the graph. For example, suppose that we change the scale for Figure 3.2.10 on federal government spending to range from 0% to 80% instead of 0% to 25%.</a:t>
            </a:r>
          </a:p>
        </p:txBody>
      </p:sp>
    </p:spTree>
    <p:extLst>
      <p:ext uri="{BB962C8B-B14F-4D97-AF65-F5344CB8AC3E}">
        <p14:creationId xmlns:p14="http://schemas.microsoft.com/office/powerpoint/2010/main" val="1267821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Scaling of Graphs (cont.)</a:t>
            </a:r>
          </a:p>
        </p:txBody>
      </p:sp>
      <p:sp>
        <p:nvSpPr>
          <p:cNvPr id="3" name="Content Placeholder 2"/>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EA46F73A-20DA-2C66-273C-1161DD8E80E9}"/>
              </a:ext>
            </a:extLst>
          </p:cNvPr>
          <p:cNvPicPr>
            <a:picLocks noChangeAspect="1"/>
          </p:cNvPicPr>
          <p:nvPr/>
        </p:nvPicPr>
        <p:blipFill>
          <a:blip r:embed="rId2"/>
          <a:stretch>
            <a:fillRect/>
          </a:stretch>
        </p:blipFill>
        <p:spPr>
          <a:xfrm>
            <a:off x="990600" y="1447800"/>
            <a:ext cx="6925642" cy="3667637"/>
          </a:xfrm>
          <a:prstGeom prst="rect">
            <a:avLst/>
          </a:prstGeom>
        </p:spPr>
      </p:pic>
    </p:spTree>
    <p:extLst>
      <p:ext uri="{BB962C8B-B14F-4D97-AF65-F5344CB8AC3E}">
        <p14:creationId xmlns:p14="http://schemas.microsoft.com/office/powerpoint/2010/main" val="1410369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2246769"/>
          </a:xfrm>
          <a:ln w="28575">
            <a:solidFill>
              <a:srgbClr val="FF0000"/>
            </a:solidFill>
          </a:ln>
        </p:spPr>
        <p:txBody>
          <a:bodyPr>
            <a:spAutoFit/>
          </a:bodyPr>
          <a:lstStyle/>
          <a:p>
            <a:r>
              <a:rPr lang="en-US" dirty="0">
                <a:solidFill>
                  <a:srgbClr val="000000"/>
                </a:solidFill>
              </a:rPr>
              <a:t>There is a very good TED Talk video on YouTube entitled “The Beauty of Data Visualization” by David McCandless. In the video, McCandless presents interesting data and a number of “normalization” techniques that are creative. </a:t>
            </a:r>
            <a:endParaRPr lang="en-US" dirty="0">
              <a:solidFill>
                <a:srgbClr val="000000"/>
              </a:solidFill>
              <a:latin typeface="Calibri" pitchFamily="34" charset="0"/>
            </a:endParaRPr>
          </a:p>
        </p:txBody>
      </p:sp>
    </p:spTree>
    <p:extLst>
      <p:ext uri="{BB962C8B-B14F-4D97-AF65-F5344CB8AC3E}">
        <p14:creationId xmlns:p14="http://schemas.microsoft.com/office/powerpoint/2010/main" val="4157045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Scaling of Graphs (cont.)</a:t>
            </a:r>
          </a:p>
        </p:txBody>
      </p:sp>
      <p:sp>
        <p:nvSpPr>
          <p:cNvPr id="3" name="Content Placeholder 2"/>
          <p:cNvSpPr>
            <a:spLocks noGrp="1"/>
          </p:cNvSpPr>
          <p:nvPr>
            <p:ph idx="1"/>
          </p:nvPr>
        </p:nvSpPr>
        <p:spPr/>
        <p:txBody>
          <a:bodyPr>
            <a:normAutofit/>
          </a:bodyPr>
          <a:lstStyle/>
          <a:p>
            <a:r>
              <a:rPr lang="en-US" dirty="0"/>
              <a:t>Note that Figure 3.4.3 now minimizes the differences among the seven spending categories compared to the original graph. The large amount of “white space” in the graph is a good indicator that the scale may not be appropriate for the data. Therefore, when analyzing a graph, make sure that the scale represents the data well.</a:t>
            </a:r>
          </a:p>
        </p:txBody>
      </p:sp>
    </p:spTree>
    <p:extLst>
      <p:ext uri="{BB962C8B-B14F-4D97-AF65-F5344CB8AC3E}">
        <p14:creationId xmlns:p14="http://schemas.microsoft.com/office/powerpoint/2010/main" val="6597336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a:t>
            </a:r>
          </a:p>
        </p:txBody>
      </p:sp>
      <p:sp>
        <p:nvSpPr>
          <p:cNvPr id="3" name="Content Placeholder 2"/>
          <p:cNvSpPr>
            <a:spLocks noGrp="1"/>
          </p:cNvSpPr>
          <p:nvPr>
            <p:ph idx="1"/>
          </p:nvPr>
        </p:nvSpPr>
        <p:spPr/>
        <p:txBody>
          <a:bodyPr>
            <a:normAutofit lnSpcReduction="10000"/>
          </a:bodyPr>
          <a:lstStyle/>
          <a:p>
            <a:r>
              <a:rPr lang="en-US" dirty="0"/>
              <a:t>It is often useful to transform data by replacing a variable in the data set with a function of that variable so that the distribution is easier to work with, interpret, or meet a “parametric” assumption of a statistical inference model you intend to use.</a:t>
            </a:r>
          </a:p>
          <a:p>
            <a:r>
              <a:rPr lang="en-US" dirty="0"/>
              <a:t>We have already applied a transformation to a variable in the geospatial graphs in Section 3.3. Recall that, due to the significant variation in US county populations, we could not accurately compare the obesity prevalence between counties when we plotted (colored) the number of obese people in each county.</a:t>
            </a:r>
          </a:p>
        </p:txBody>
      </p:sp>
    </p:spTree>
    <p:extLst>
      <p:ext uri="{BB962C8B-B14F-4D97-AF65-F5344CB8AC3E}">
        <p14:creationId xmlns:p14="http://schemas.microsoft.com/office/powerpoint/2010/main" val="1868202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lnSpcReduction="10000"/>
          </a:bodyPr>
          <a:lstStyle/>
          <a:p>
            <a:r>
              <a:rPr lang="en-US" dirty="0"/>
              <a:t>To account for the difference in county populations, we applied a function to our data that transformed the variable of interest, the </a:t>
            </a:r>
            <a:r>
              <a:rPr lang="en-US" i="1" dirty="0"/>
              <a:t>number</a:t>
            </a:r>
            <a:r>
              <a:rPr lang="en-US" dirty="0"/>
              <a:t> of obese people in a county, into the </a:t>
            </a:r>
            <a:r>
              <a:rPr lang="en-US" i="1" dirty="0"/>
              <a:t>percentage</a:t>
            </a:r>
            <a:r>
              <a:rPr lang="en-US" dirty="0"/>
              <a:t> of obese people in a county. The function divided the number of obese people in a county by the total county population, multiplied the quotient by 100, and resulted in the percentage of the county population that was obese. This alternate perspective of the data then allowed us to easily compare counties since the variable of interest was </a:t>
            </a:r>
            <a:r>
              <a:rPr lang="en-US" b="1" dirty="0"/>
              <a:t>normalized</a:t>
            </a:r>
            <a:r>
              <a:rPr lang="en-US" dirty="0"/>
              <a:t> by total county population.</a:t>
            </a:r>
          </a:p>
        </p:txBody>
      </p:sp>
    </p:spTree>
    <p:extLst>
      <p:ext uri="{BB962C8B-B14F-4D97-AF65-F5344CB8AC3E}">
        <p14:creationId xmlns:p14="http://schemas.microsoft.com/office/powerpoint/2010/main" val="2592816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Analyzing Graphs</a:t>
            </a:r>
          </a:p>
        </p:txBody>
      </p:sp>
      <p:sp>
        <p:nvSpPr>
          <p:cNvPr id="3" name="Content Placeholder 2"/>
          <p:cNvSpPr>
            <a:spLocks noGrp="1"/>
          </p:cNvSpPr>
          <p:nvPr>
            <p:ph idx="1"/>
          </p:nvPr>
        </p:nvSpPr>
        <p:spPr/>
        <p:txBody>
          <a:bodyPr/>
          <a:lstStyle/>
          <a:p>
            <a:r>
              <a:rPr lang="en-US" dirty="0"/>
              <a:t>Graphs that help us visualize data can either be enlightening, in the sense that they give us insight and understanding of a set of data, or misleading, either intentionally or unintentionally. When you see graphs in the media, you need to be cautious to ensure the data has been accurately represented by the graph. This section will help you analyze graphs for accuracy and appropriate presentation of the given information. Here are a few key ideas to consider when interpreting information displayed in graphical form.</a:t>
            </a:r>
          </a:p>
        </p:txBody>
      </p:sp>
    </p:spTree>
    <p:extLst>
      <p:ext uri="{BB962C8B-B14F-4D97-AF65-F5344CB8AC3E}">
        <p14:creationId xmlns:p14="http://schemas.microsoft.com/office/powerpoint/2010/main" val="820855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US" b="1" dirty="0"/>
                  <a:t>The </a:t>
                </a:r>
                <a14:m>
                  <m:oMath xmlns:m="http://schemas.openxmlformats.org/officeDocument/2006/math">
                    <m:r>
                      <a:rPr lang="en-US" b="1" i="1" dirty="0" smtClean="0">
                        <a:latin typeface="Cambria Math" panose="02040503050406030204" pitchFamily="18" charset="0"/>
                      </a:rPr>
                      <m:t>𝒛</m:t>
                    </m:r>
                  </m:oMath>
                </a14:m>
                <a:r>
                  <a:rPr lang="en-US" b="1" dirty="0"/>
                  <a:t>-Transformation: The Most Commonly Used Transformation</a:t>
                </a:r>
              </a:p>
              <a:p>
                <a:r>
                  <a:rPr lang="en-US" dirty="0"/>
                  <a:t>The most used data transformation in this text will be the </a:t>
                </a:r>
                <a:r>
                  <a:rPr lang="en-US" i="1" dirty="0"/>
                  <a:t>z</a:t>
                </a:r>
                <a:r>
                  <a:rPr lang="en-US" dirty="0"/>
                  <a:t>-transformation which normalizes (rescales) a variable with respect to how far each observation is from its mean (average) measured in relation to a metric for the variation in the data. This transformation will be discussed in Section 4.3, and will be used extensively throughout the text.</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1556"/>
                </a:stretch>
              </a:blipFill>
            </p:spPr>
            <p:txBody>
              <a:bodyPr/>
              <a:lstStyle/>
              <a:p>
                <a:r>
                  <a:rPr lang="en-US">
                    <a:noFill/>
                  </a:rPr>
                  <a:t> </a:t>
                </a:r>
              </a:p>
            </p:txBody>
          </p:sp>
        </mc:Fallback>
      </mc:AlternateContent>
    </p:spTree>
    <p:extLst>
      <p:ext uri="{BB962C8B-B14F-4D97-AF65-F5344CB8AC3E}">
        <p14:creationId xmlns:p14="http://schemas.microsoft.com/office/powerpoint/2010/main" val="3990215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r>
              <a:rPr lang="en-US" b="1" dirty="0"/>
              <a:t>Log Transforms</a:t>
            </a:r>
          </a:p>
          <a:p>
            <a:r>
              <a:rPr lang="en-US" dirty="0"/>
              <a:t>In statistics, one frequently used technique is the transformation of data from a linear scale to a logarithmic scale.</a:t>
            </a:r>
          </a:p>
        </p:txBody>
      </p:sp>
      <p:pic>
        <p:nvPicPr>
          <p:cNvPr id="5" name="Picture 4">
            <a:extLst>
              <a:ext uri="{FF2B5EF4-FFF2-40B4-BE49-F238E27FC236}">
                <a16:creationId xmlns:a16="http://schemas.microsoft.com/office/drawing/2014/main" id="{47630398-F94E-F656-800C-9384DE0D9209}"/>
              </a:ext>
            </a:extLst>
          </p:cNvPr>
          <p:cNvPicPr>
            <a:picLocks noChangeAspect="1"/>
          </p:cNvPicPr>
          <p:nvPr/>
        </p:nvPicPr>
        <p:blipFill>
          <a:blip r:embed="rId2"/>
          <a:stretch>
            <a:fillRect/>
          </a:stretch>
        </p:blipFill>
        <p:spPr>
          <a:xfrm>
            <a:off x="1219200" y="3200400"/>
            <a:ext cx="6401289" cy="1713389"/>
          </a:xfrm>
          <a:prstGeom prst="rect">
            <a:avLst/>
          </a:prstGeom>
        </p:spPr>
      </p:pic>
    </p:spTree>
    <p:extLst>
      <p:ext uri="{BB962C8B-B14F-4D97-AF65-F5344CB8AC3E}">
        <p14:creationId xmlns:p14="http://schemas.microsoft.com/office/powerpoint/2010/main" val="57873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lnSpcReduction="10000"/>
          </a:bodyPr>
          <a:lstStyle/>
          <a:p>
            <a:r>
              <a:rPr lang="en-US" dirty="0"/>
              <a:t>In a linear scale, every unit increment signifies a constant and identical change in the quantity being measured, due to the interval property. For instance, in measuring distance, the gap from 1 to 2 is the same distance as that from 7 to 8.</a:t>
            </a:r>
          </a:p>
          <a:p>
            <a:r>
              <a:rPr lang="en-US" dirty="0"/>
              <a:t>The common logarithm serves to identify the exponent required to elevate 10 to obtain the given number. In logarithmic scales, the interval property that characterizes linear scales does not apply. In a base-10 logarithmic scale, the focus is not on equal differences, but on equal ratios.</a:t>
            </a:r>
          </a:p>
        </p:txBody>
      </p:sp>
    </p:spTree>
    <p:extLst>
      <p:ext uri="{BB962C8B-B14F-4D97-AF65-F5344CB8AC3E}">
        <p14:creationId xmlns:p14="http://schemas.microsoft.com/office/powerpoint/2010/main" val="4050853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lnSpcReduction="10000"/>
          </a:bodyPr>
          <a:lstStyle/>
          <a:p>
            <a:r>
              <a:rPr lang="en-US" dirty="0"/>
              <a:t>For example, on a base-10 logarithmic scale, the distance from 1 to 10 is the same as the distance from 10 to 100 or from 100 to 1000. Each interval represents a tenfold increase, which is a proportional increase—not a constant increase. As a consequence, in a base-10 logarithmic scale, moving from 1 to 2 is analogous to shifting from 10 to 20 in terms of scale change. In each case, the values increase tenfold rather than by a constant amount.</a:t>
            </a:r>
          </a:p>
          <a:p>
            <a:r>
              <a:rPr lang="en-US" dirty="0"/>
              <a:t>log(1)=0	log(10)=1	log(100)=2	  log(1000)=3</a:t>
            </a:r>
          </a:p>
          <a:p>
            <a:r>
              <a:rPr lang="en-US" dirty="0"/>
              <a:t>log(10)=1	log(100)=2	log(1000)=3	  log(10000)=4</a:t>
            </a:r>
          </a:p>
        </p:txBody>
      </p:sp>
    </p:spTree>
    <p:extLst>
      <p:ext uri="{BB962C8B-B14F-4D97-AF65-F5344CB8AC3E}">
        <p14:creationId xmlns:p14="http://schemas.microsoft.com/office/powerpoint/2010/main" val="25129092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lnSpcReduction="10000"/>
          </a:bodyPr>
          <a:lstStyle/>
          <a:p>
            <a:r>
              <a:rPr lang="en-US" dirty="0"/>
              <a:t>In each case the difference between the two values is 1.</a:t>
            </a:r>
          </a:p>
          <a:p>
            <a:r>
              <a:rPr lang="en-US" dirty="0"/>
              <a:t>In this example, each pair of numbers (1, 2), (10, 20), and (100, 200) features a second number in the pair that is twice as large as the first number. But when we take the log of the pairs, the differences between the paired numbers is constant (.301) rather than a doubling.</a:t>
            </a:r>
          </a:p>
          <a:p>
            <a:r>
              <a:rPr lang="en-US" dirty="0"/>
              <a:t>log(1)  = 0		log(10) = 1		log(100) = 2	</a:t>
            </a:r>
          </a:p>
          <a:p>
            <a:r>
              <a:rPr lang="en-US" dirty="0"/>
              <a:t>log(2)  ≈ 0.301	log(20) ≈ 1.301	log(200) ≈ 2.301	</a:t>
            </a:r>
          </a:p>
        </p:txBody>
      </p:sp>
    </p:spTree>
    <p:extLst>
      <p:ext uri="{BB962C8B-B14F-4D97-AF65-F5344CB8AC3E}">
        <p14:creationId xmlns:p14="http://schemas.microsoft.com/office/powerpoint/2010/main" val="2677966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r>
              <a:rPr lang="en-US" dirty="0"/>
              <a:t>While it’s accurate to say that the data is merely “rescaled” when transformed to a logarithmic scale, this rescaling can significantly alter the characteristics of the data. This includes the impact and prominence of unusually large or small observations (</a:t>
            </a:r>
            <a:r>
              <a:rPr lang="en-US" b="1" dirty="0"/>
              <a:t>outliers</a:t>
            </a:r>
            <a:r>
              <a:rPr lang="en-US" dirty="0"/>
              <a:t>) in the data set, as well as the relationship between the data values.	</a:t>
            </a:r>
          </a:p>
        </p:txBody>
      </p:sp>
    </p:spTree>
    <p:extLst>
      <p:ext uri="{BB962C8B-B14F-4D97-AF65-F5344CB8AC3E}">
        <p14:creationId xmlns:p14="http://schemas.microsoft.com/office/powerpoint/2010/main" val="40344270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lnSpcReduction="10000"/>
          </a:bodyPr>
          <a:lstStyle/>
          <a:p>
            <a:r>
              <a:rPr lang="en-US" b="1" dirty="0"/>
              <a:t>The Effects of a Log Transformation on Data</a:t>
            </a:r>
          </a:p>
          <a:p>
            <a:pPr marL="457200" indent="-457200">
              <a:buFont typeface="Arial" panose="020B0604020202020204" pitchFamily="34" charset="0"/>
              <a:buChar char="•"/>
            </a:pPr>
            <a:r>
              <a:rPr lang="en-US" b="1" dirty="0"/>
              <a:t>Compression of Scale: </a:t>
            </a:r>
            <a:r>
              <a:rPr lang="en-US" dirty="0"/>
              <a:t>One of the characteristics of logarithmic scales is they compress large values and make small changes at the lower end of the scale more visible—making this scale useful for visualizing data that span several orders of magnitude.</a:t>
            </a:r>
          </a:p>
          <a:p>
            <a:pPr marL="457200" indent="-457200">
              <a:buFont typeface="Arial" panose="020B0604020202020204" pitchFamily="34" charset="0"/>
              <a:buChar char="•"/>
            </a:pPr>
            <a:r>
              <a:rPr lang="en-US" b="1" dirty="0"/>
              <a:t>Emphasize relative change: </a:t>
            </a:r>
            <a:r>
              <a:rPr lang="en-US" dirty="0"/>
              <a:t>Logarithmic scales emphasize the relative—rather than absolute—changes in data. A change from 1 to 2 is as significant on the log scale as a change from 10 to 20 or 100 to 200.	</a:t>
            </a:r>
          </a:p>
        </p:txBody>
      </p:sp>
    </p:spTree>
    <p:extLst>
      <p:ext uri="{BB962C8B-B14F-4D97-AF65-F5344CB8AC3E}">
        <p14:creationId xmlns:p14="http://schemas.microsoft.com/office/powerpoint/2010/main" val="1414521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b="1" dirty="0"/>
              <a:t>Relative Spacing</a:t>
            </a:r>
            <a:r>
              <a:rPr lang="en-US" dirty="0"/>
              <a:t>: Doing a log transformation changes the relative spacing between points. See Figure 3.4.5. If you compare the histograms in Figures 3.4.6 and 3.4.7, the outliers in the log transformed data have “disappeared” due to the transformation of scales and relative spacing of the data.</a:t>
            </a:r>
          </a:p>
        </p:txBody>
      </p:sp>
    </p:spTree>
    <p:extLst>
      <p:ext uri="{BB962C8B-B14F-4D97-AF65-F5344CB8AC3E}">
        <p14:creationId xmlns:p14="http://schemas.microsoft.com/office/powerpoint/2010/main" val="24838898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r>
              <a:rPr lang="en-US" dirty="0"/>
              <a:t>The potential benefits of a log transformation are the following.</a:t>
            </a:r>
          </a:p>
          <a:p>
            <a:pPr marL="457200" indent="-457200">
              <a:buFont typeface="Arial" panose="020B0604020202020204" pitchFamily="34" charset="0"/>
              <a:buChar char="•"/>
            </a:pPr>
            <a:r>
              <a:rPr lang="en-US" b="1" dirty="0"/>
              <a:t>Meets distributional assumptions: </a:t>
            </a:r>
            <a:r>
              <a:rPr lang="en-US" dirty="0"/>
              <a:t>It is sometimes the case that the log scale changes the shape of the data’s distribution to a useful form. Many statistical models require the usage of data that has a certain distributional type. Taking the log transformation of the data can sometimes meet those assumptions. In fact, you can see that the distribution of the data has become more “bell-shaped” in Figure 3.4.7.</a:t>
            </a:r>
          </a:p>
        </p:txBody>
      </p:sp>
    </p:spTree>
    <p:extLst>
      <p:ext uri="{BB962C8B-B14F-4D97-AF65-F5344CB8AC3E}">
        <p14:creationId xmlns:p14="http://schemas.microsoft.com/office/powerpoint/2010/main" val="11495231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b="1" dirty="0"/>
              <a:t>Transforms exponential growth to linear growth</a:t>
            </a:r>
            <a:r>
              <a:rPr lang="en-US" dirty="0"/>
              <a:t>: Logarithmic transformation can linearize exponential growth patterns, which can facilitate the use of linear regression techniques for prediction and analysis.</a:t>
            </a:r>
          </a:p>
          <a:p>
            <a:pPr marL="457200" indent="-457200">
              <a:buFont typeface="Arial" panose="020B0604020202020204" pitchFamily="34" charset="0"/>
              <a:buChar char="•"/>
            </a:pPr>
            <a:r>
              <a:rPr lang="en-US" b="1" dirty="0"/>
              <a:t>Reduces skewness: </a:t>
            </a:r>
            <a:r>
              <a:rPr lang="en-US" dirty="0"/>
              <a:t>Logarithmic transformation can make the data more symmetric, reduce the impact of outliers, and make the data more “normal” in statistical terms. This could potentially “pull in” outliers.</a:t>
            </a:r>
          </a:p>
        </p:txBody>
      </p:sp>
    </p:spTree>
    <p:extLst>
      <p:ext uri="{BB962C8B-B14F-4D97-AF65-F5344CB8AC3E}">
        <p14:creationId xmlns:p14="http://schemas.microsoft.com/office/powerpoint/2010/main" val="4165522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Graph Labeling</a:t>
            </a:r>
          </a:p>
        </p:txBody>
      </p:sp>
      <p:sp>
        <p:nvSpPr>
          <p:cNvPr id="3" name="Content Placeholder 2"/>
          <p:cNvSpPr>
            <a:spLocks noGrp="1"/>
          </p:cNvSpPr>
          <p:nvPr>
            <p:ph idx="1"/>
          </p:nvPr>
        </p:nvSpPr>
        <p:spPr/>
        <p:txBody>
          <a:bodyPr>
            <a:normAutofit/>
          </a:bodyPr>
          <a:lstStyle/>
          <a:p>
            <a:r>
              <a:rPr lang="en-US" dirty="0"/>
              <a:t>Every graph should be properly labeled with an appropriate title that tells you what type of information is being displayed. Also, if the graph has a horizontal and vertical axis, these should be labeled and should include the unit of measurement when necessary for the understanding of the data. For example, in Figure 3.4.1, the title does not provide enough information about the data. Why were those countries chosen? Do they have relatively high or low prison populations compared to the rest of the world? </a:t>
            </a:r>
          </a:p>
        </p:txBody>
      </p:sp>
    </p:spTree>
    <p:extLst>
      <p:ext uri="{BB962C8B-B14F-4D97-AF65-F5344CB8AC3E}">
        <p14:creationId xmlns:p14="http://schemas.microsoft.com/office/powerpoint/2010/main" val="1994337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r>
              <a:rPr lang="en-US" dirty="0"/>
              <a:t>If your data contains 0 or any negative values, you cannot use the log transformation since the log function is not defined for 0 or negative numbers.</a:t>
            </a:r>
          </a:p>
          <a:p>
            <a:r>
              <a:rPr lang="en-US" dirty="0"/>
              <a:t>Let’s examine the population of the 50 states. There are numerous states with small populations and a few with very large populations.</a:t>
            </a:r>
          </a:p>
          <a:p>
            <a:endParaRPr lang="en-US" dirty="0"/>
          </a:p>
          <a:p>
            <a:endParaRPr lang="en-US" dirty="0"/>
          </a:p>
        </p:txBody>
      </p:sp>
    </p:spTree>
    <p:extLst>
      <p:ext uri="{BB962C8B-B14F-4D97-AF65-F5344CB8AC3E}">
        <p14:creationId xmlns:p14="http://schemas.microsoft.com/office/powerpoint/2010/main" val="15778454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a:xfrm>
            <a:off x="457200" y="1295400"/>
            <a:ext cx="8229600" cy="4572000"/>
          </a:xfrm>
        </p:spPr>
        <p:txBody>
          <a:bodyPr>
            <a:normAutofit/>
          </a:bodyPr>
          <a:lstStyle/>
          <a:p>
            <a:r>
              <a:rPr lang="en-US" dirty="0"/>
              <a:t> </a:t>
            </a:r>
          </a:p>
          <a:p>
            <a:endParaRPr lang="en-US" dirty="0"/>
          </a:p>
          <a:p>
            <a:endParaRPr lang="en-US"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474FCB7E-B875-9BC9-5C33-64BFC0B95C2A}"/>
                  </a:ext>
                </a:extLst>
              </p:cNvPr>
              <p:cNvGraphicFramePr>
                <a:graphicFrameLocks noGrp="1"/>
              </p:cNvGraphicFramePr>
              <p:nvPr>
                <p:extLst>
                  <p:ext uri="{D42A27DB-BD31-4B8C-83A1-F6EECF244321}">
                    <p14:modId xmlns:p14="http://schemas.microsoft.com/office/powerpoint/2010/main" val="220926903"/>
                  </p:ext>
                </p:extLst>
              </p:nvPr>
            </p:nvGraphicFramePr>
            <p:xfrm>
              <a:off x="1143000" y="1117353"/>
              <a:ext cx="6096000" cy="48209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11983833"/>
                        </a:ext>
                      </a:extLst>
                    </a:gridCol>
                    <a:gridCol w="2032000">
                      <a:extLst>
                        <a:ext uri="{9D8B030D-6E8A-4147-A177-3AD203B41FA5}">
                          <a16:colId xmlns:a16="http://schemas.microsoft.com/office/drawing/2014/main" val="2533471557"/>
                        </a:ext>
                      </a:extLst>
                    </a:gridCol>
                    <a:gridCol w="2032000">
                      <a:extLst>
                        <a:ext uri="{9D8B030D-6E8A-4147-A177-3AD203B41FA5}">
                          <a16:colId xmlns:a16="http://schemas.microsoft.com/office/drawing/2014/main" val="1960377791"/>
                        </a:ext>
                      </a:extLst>
                    </a:gridCol>
                  </a:tblGrid>
                  <a:tr h="370840">
                    <a:tc gridSpan="3">
                      <a:txBody>
                        <a:bodyPr/>
                        <a:lstStyle/>
                        <a:p>
                          <a:pPr algn="ctr"/>
                          <a:r>
                            <a:rPr lang="en-US" dirty="0"/>
                            <a:t>Table 3.4.1: Population of the 50 states</a:t>
                          </a:r>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002718768"/>
                      </a:ext>
                    </a:extLst>
                  </a:tr>
                  <a:tr h="370840">
                    <a:tc>
                      <a:txBody>
                        <a:bodyPr/>
                        <a:lstStyle/>
                        <a:p>
                          <a:pPr algn="ctr"/>
                          <a:r>
                            <a:rPr lang="en-IN" b="1" dirty="0"/>
                            <a:t>State</a:t>
                          </a:r>
                        </a:p>
                      </a:txBody>
                      <a:tcPr/>
                    </a:tc>
                    <a:tc>
                      <a:txBody>
                        <a:bodyPr/>
                        <a:lstStyle/>
                        <a:p>
                          <a:pPr algn="ctr"/>
                          <a:r>
                            <a:rPr lang="en-IN" b="1" dirty="0"/>
                            <a:t>Population</a:t>
                          </a:r>
                        </a:p>
                      </a:txBody>
                      <a:tcPr/>
                    </a:tc>
                    <a:tc>
                      <a:txBody>
                        <a:bodyPr/>
                        <a:lstStyle/>
                        <a:p>
                          <a:pPr algn="ctr"/>
                          <a:r>
                            <a:rPr lang="en-IN" b="1" dirty="0"/>
                            <a:t>Log(Population)</a:t>
                          </a:r>
                        </a:p>
                      </a:txBody>
                      <a:tcPr/>
                    </a:tc>
                    <a:extLst>
                      <a:ext uri="{0D108BD9-81ED-4DB2-BD59-A6C34878D82A}">
                        <a16:rowId xmlns:a16="http://schemas.microsoft.com/office/drawing/2014/main" val="3386225509"/>
                      </a:ext>
                    </a:extLst>
                  </a:tr>
                  <a:tr h="370840">
                    <a:tc>
                      <a:txBody>
                        <a:bodyPr/>
                        <a:lstStyle/>
                        <a:p>
                          <a:r>
                            <a:rPr lang="en-IN" b="1" dirty="0"/>
                            <a:t>California</a:t>
                          </a:r>
                        </a:p>
                      </a:txBody>
                      <a:tcPr/>
                    </a:tc>
                    <a:tc>
                      <a:txBody>
                        <a:bodyPr/>
                        <a:lstStyle/>
                        <a:p>
                          <a:pPr algn="ctr"/>
                          <a:r>
                            <a:rPr lang="en-IN" dirty="0"/>
                            <a:t>39,501,653</a:t>
                          </a:r>
                        </a:p>
                      </a:txBody>
                      <a:tcPr/>
                    </a:tc>
                    <a:tc>
                      <a:txBody>
                        <a:bodyPr/>
                        <a:lstStyle/>
                        <a:p>
                          <a:pPr algn="ctr"/>
                          <a:r>
                            <a:rPr lang="en-IN" dirty="0"/>
                            <a:t>7.5966</a:t>
                          </a:r>
                        </a:p>
                      </a:txBody>
                      <a:tcPr/>
                    </a:tc>
                    <a:extLst>
                      <a:ext uri="{0D108BD9-81ED-4DB2-BD59-A6C34878D82A}">
                        <a16:rowId xmlns:a16="http://schemas.microsoft.com/office/drawing/2014/main" val="2440984338"/>
                      </a:ext>
                    </a:extLst>
                  </a:tr>
                  <a:tr h="370840">
                    <a:tc>
                      <a:txBody>
                        <a:bodyPr/>
                        <a:lstStyle/>
                        <a:p>
                          <a:r>
                            <a:rPr lang="en-IN" b="1" dirty="0"/>
                            <a:t>Texas</a:t>
                          </a:r>
                        </a:p>
                      </a:txBody>
                      <a:tcPr/>
                    </a:tc>
                    <a:tc>
                      <a:txBody>
                        <a:bodyPr/>
                        <a:lstStyle/>
                        <a:p>
                          <a:pPr algn="ctr"/>
                          <a:r>
                            <a:rPr lang="en-IN" dirty="0"/>
                            <a:t>29,232,474</a:t>
                          </a:r>
                        </a:p>
                      </a:txBody>
                      <a:tcPr/>
                    </a:tc>
                    <a:tc>
                      <a:txBody>
                        <a:bodyPr/>
                        <a:lstStyle/>
                        <a:p>
                          <a:pPr algn="ctr"/>
                          <a:r>
                            <a:rPr lang="en-IN" dirty="0"/>
                            <a:t>7.4659</a:t>
                          </a:r>
                        </a:p>
                      </a:txBody>
                      <a:tcPr/>
                    </a:tc>
                    <a:extLst>
                      <a:ext uri="{0D108BD9-81ED-4DB2-BD59-A6C34878D82A}">
                        <a16:rowId xmlns:a16="http://schemas.microsoft.com/office/drawing/2014/main" val="2205588969"/>
                      </a:ext>
                    </a:extLst>
                  </a:tr>
                  <a:tr h="370840">
                    <a:tc>
                      <a:txBody>
                        <a:bodyPr/>
                        <a:lstStyle/>
                        <a:p>
                          <a:r>
                            <a:rPr lang="en-IN" b="1" dirty="0"/>
                            <a:t>Florida</a:t>
                          </a:r>
                        </a:p>
                      </a:txBody>
                      <a:tcPr/>
                    </a:tc>
                    <a:tc>
                      <a:txBody>
                        <a:bodyPr/>
                        <a:lstStyle/>
                        <a:p>
                          <a:pPr algn="ctr"/>
                          <a:r>
                            <a:rPr lang="en-IN" dirty="0"/>
                            <a:t>21,589,602</a:t>
                          </a:r>
                        </a:p>
                      </a:txBody>
                      <a:tcPr/>
                    </a:tc>
                    <a:tc>
                      <a:txBody>
                        <a:bodyPr/>
                        <a:lstStyle/>
                        <a:p>
                          <a:pPr algn="ctr"/>
                          <a:r>
                            <a:rPr lang="en-IN" dirty="0"/>
                            <a:t>7.3342</a:t>
                          </a:r>
                        </a:p>
                      </a:txBody>
                      <a:tcPr/>
                    </a:tc>
                    <a:extLst>
                      <a:ext uri="{0D108BD9-81ED-4DB2-BD59-A6C34878D82A}">
                        <a16:rowId xmlns:a16="http://schemas.microsoft.com/office/drawing/2014/main" val="3956939510"/>
                      </a:ext>
                    </a:extLst>
                  </a:tr>
                  <a:tr h="370840">
                    <a:tc>
                      <a:txBody>
                        <a:bodyPr/>
                        <a:lstStyle/>
                        <a:p>
                          <a:r>
                            <a:rPr lang="en-IN" b="1" dirty="0"/>
                            <a:t>New York</a:t>
                          </a:r>
                        </a:p>
                      </a:txBody>
                      <a:tcPr/>
                    </a:tc>
                    <a:tc>
                      <a:txBody>
                        <a:bodyPr/>
                        <a:lstStyle/>
                        <a:p>
                          <a:pPr algn="ctr"/>
                          <a:r>
                            <a:rPr lang="en-IN" dirty="0"/>
                            <a:t>20,108,296</a:t>
                          </a:r>
                        </a:p>
                      </a:txBody>
                      <a:tcPr/>
                    </a:tc>
                    <a:tc>
                      <a:txBody>
                        <a:bodyPr/>
                        <a:lstStyle/>
                        <a:p>
                          <a:pPr algn="ctr"/>
                          <a:r>
                            <a:rPr lang="en-IN" dirty="0"/>
                            <a:t>7.3034</a:t>
                          </a:r>
                        </a:p>
                      </a:txBody>
                      <a:tcPr/>
                    </a:tc>
                    <a:extLst>
                      <a:ext uri="{0D108BD9-81ED-4DB2-BD59-A6C34878D82A}">
                        <a16:rowId xmlns:a16="http://schemas.microsoft.com/office/drawing/2014/main" val="940382651"/>
                      </a:ext>
                    </a:extLst>
                  </a:tr>
                  <a:tr h="370840">
                    <a:tc>
                      <a:txBody>
                        <a:bodyPr/>
                        <a:lstStyle/>
                        <a:p>
                          <a:r>
                            <a:rPr lang="en-IN" b="1" dirty="0"/>
                            <a:t>Pennsylvania</a:t>
                          </a:r>
                        </a:p>
                      </a:txBody>
                      <a:tcPr/>
                    </a:tc>
                    <a:tc>
                      <a:txBody>
                        <a:bodyPr/>
                        <a:lstStyle/>
                        <a:p>
                          <a:pPr algn="ctr"/>
                          <a:r>
                            <a:rPr lang="en-IN" dirty="0"/>
                            <a:t>12,994,440</a:t>
                          </a:r>
                        </a:p>
                      </a:txBody>
                      <a:tcPr/>
                    </a:tc>
                    <a:tc>
                      <a:txBody>
                        <a:bodyPr/>
                        <a:lstStyle/>
                        <a:p>
                          <a:pPr algn="ctr"/>
                          <a:r>
                            <a:rPr lang="en-IN" dirty="0"/>
                            <a:t>7.1138</a:t>
                          </a:r>
                        </a:p>
                      </a:txBody>
                      <a:tcPr/>
                    </a:tc>
                    <a:extLst>
                      <a:ext uri="{0D108BD9-81ED-4DB2-BD59-A6C34878D82A}">
                        <a16:rowId xmlns:a16="http://schemas.microsoft.com/office/drawing/2014/main" val="455274297"/>
                      </a:ext>
                    </a:extLst>
                  </a:tr>
                  <a:tr h="370840">
                    <a:tc>
                      <a:txBody>
                        <a:bodyPr/>
                        <a:lstStyle/>
                        <a:p>
                          <a:r>
                            <a:rPr lang="en-IN" b="1" dirty="0"/>
                            <a:t>Illinois</a:t>
                          </a:r>
                        </a:p>
                      </a:txBody>
                      <a:tcPr/>
                    </a:tc>
                    <a:tc>
                      <a:txBody>
                        <a:bodyPr/>
                        <a:lstStyle/>
                        <a:p>
                          <a:pPr algn="ctr"/>
                          <a:r>
                            <a:rPr lang="en-IN" dirty="0"/>
                            <a:t>12,786,580</a:t>
                          </a:r>
                        </a:p>
                      </a:txBody>
                      <a:tcPr/>
                    </a:tc>
                    <a:tc>
                      <a:txBody>
                        <a:bodyPr/>
                        <a:lstStyle/>
                        <a:p>
                          <a:pPr algn="ctr"/>
                          <a:r>
                            <a:rPr lang="en-IN" dirty="0"/>
                            <a:t>7.1068</a:t>
                          </a:r>
                        </a:p>
                      </a:txBody>
                      <a:tcPr/>
                    </a:tc>
                    <a:extLst>
                      <a:ext uri="{0D108BD9-81ED-4DB2-BD59-A6C34878D82A}">
                        <a16:rowId xmlns:a16="http://schemas.microsoft.com/office/drawing/2014/main" val="1449820004"/>
                      </a:ext>
                    </a:extLst>
                  </a:tr>
                  <a:tr h="370840">
                    <a:tc>
                      <a:txBody>
                        <a:bodyPr/>
                        <a:lstStyle/>
                        <a:p>
                          <a:r>
                            <a:rPr lang="en-IN" b="1" dirty="0"/>
                            <a:t>Ohio</a:t>
                          </a:r>
                        </a:p>
                      </a:txBody>
                      <a:tcPr/>
                    </a:tc>
                    <a:tc>
                      <a:txBody>
                        <a:bodyPr/>
                        <a:lstStyle/>
                        <a:p>
                          <a:pPr algn="ctr"/>
                          <a:r>
                            <a:rPr lang="en-IN" dirty="0"/>
                            <a:t>11,797,517</a:t>
                          </a:r>
                        </a:p>
                      </a:txBody>
                      <a:tcPr/>
                    </a:tc>
                    <a:tc>
                      <a:txBody>
                        <a:bodyPr/>
                        <a:lstStyle/>
                        <a:p>
                          <a:pPr algn="ctr"/>
                          <a:r>
                            <a:rPr lang="en-IN" dirty="0"/>
                            <a:t>7.0718</a:t>
                          </a:r>
                        </a:p>
                      </a:txBody>
                      <a:tcPr/>
                    </a:tc>
                    <a:extLst>
                      <a:ext uri="{0D108BD9-81ED-4DB2-BD59-A6C34878D82A}">
                        <a16:rowId xmlns:a16="http://schemas.microsoft.com/office/drawing/2014/main" val="515164638"/>
                      </a:ext>
                    </a:extLst>
                  </a:tr>
                  <a:tr h="370840">
                    <a:tc>
                      <a:txBody>
                        <a:bodyPr/>
                        <a:lstStyle/>
                        <a:p>
                          <a:r>
                            <a:rPr lang="en-IN" b="1" dirty="0"/>
                            <a:t>Georgia</a:t>
                          </a:r>
                        </a:p>
                      </a:txBody>
                      <a:tcPr/>
                    </a:tc>
                    <a:tc>
                      <a:txBody>
                        <a:bodyPr/>
                        <a:lstStyle/>
                        <a:p>
                          <a:pPr algn="ctr"/>
                          <a:r>
                            <a:rPr lang="en-IN" dirty="0"/>
                            <a:t>10,729,828</a:t>
                          </a:r>
                        </a:p>
                      </a:txBody>
                      <a:tcPr/>
                    </a:tc>
                    <a:tc>
                      <a:txBody>
                        <a:bodyPr/>
                        <a:lstStyle/>
                        <a:p>
                          <a:pPr algn="ctr"/>
                          <a:r>
                            <a:rPr lang="en-IN" dirty="0"/>
                            <a:t>7.0306</a:t>
                          </a:r>
                        </a:p>
                      </a:txBody>
                      <a:tcPr/>
                    </a:tc>
                    <a:extLst>
                      <a:ext uri="{0D108BD9-81ED-4DB2-BD59-A6C34878D82A}">
                        <a16:rowId xmlns:a16="http://schemas.microsoft.com/office/drawing/2014/main" val="828384195"/>
                      </a:ext>
                    </a:extLst>
                  </a:tr>
                  <a:tr h="370840">
                    <a:tc>
                      <a:txBody>
                        <a:bodyPr/>
                        <a:lstStyle/>
                        <a:p>
                          <a:r>
                            <a:rPr lang="en-IN" b="1" dirty="0"/>
                            <a:t>North Carolina</a:t>
                          </a:r>
                        </a:p>
                      </a:txBody>
                      <a:tcPr/>
                    </a:tc>
                    <a:tc>
                      <a:txBody>
                        <a:bodyPr/>
                        <a:lstStyle/>
                        <a:p>
                          <a:pPr algn="ctr"/>
                          <a:r>
                            <a:rPr lang="en-IN" dirty="0"/>
                            <a:t>10,449,445</a:t>
                          </a:r>
                        </a:p>
                      </a:txBody>
                      <a:tcPr/>
                    </a:tc>
                    <a:tc>
                      <a:txBody>
                        <a:bodyPr/>
                        <a:lstStyle/>
                        <a:p>
                          <a:pPr algn="ctr"/>
                          <a:r>
                            <a:rPr lang="en-IN" dirty="0"/>
                            <a:t>7.0191</a:t>
                          </a:r>
                        </a:p>
                      </a:txBody>
                      <a:tcPr/>
                    </a:tc>
                    <a:extLst>
                      <a:ext uri="{0D108BD9-81ED-4DB2-BD59-A6C34878D82A}">
                        <a16:rowId xmlns:a16="http://schemas.microsoft.com/office/drawing/2014/main" val="1332406847"/>
                      </a:ext>
                    </a:extLst>
                  </a:tr>
                  <a:tr h="370840">
                    <a:tc>
                      <a:txBody>
                        <a:bodyPr/>
                        <a:lstStyle/>
                        <a:p>
                          <a:r>
                            <a:rPr lang="en-IN" b="1" dirty="0"/>
                            <a:t>Michigan</a:t>
                          </a:r>
                        </a:p>
                      </a:txBody>
                      <a:tcPr/>
                    </a:tc>
                    <a:tc>
                      <a:txBody>
                        <a:bodyPr/>
                        <a:lstStyle/>
                        <a:p>
                          <a:pPr algn="ctr"/>
                          <a:r>
                            <a:rPr lang="en-IN" dirty="0"/>
                            <a:t>10,069,577</a:t>
                          </a:r>
                        </a:p>
                      </a:txBody>
                      <a:tcPr/>
                    </a:tc>
                    <a:tc>
                      <a:txBody>
                        <a:bodyPr/>
                        <a:lstStyle/>
                        <a:p>
                          <a:pPr algn="ctr"/>
                          <a:r>
                            <a:rPr lang="en-IN" dirty="0"/>
                            <a:t>7.0030</a:t>
                          </a:r>
                        </a:p>
                      </a:txBody>
                      <a:tcPr/>
                    </a:tc>
                    <a:extLst>
                      <a:ext uri="{0D108BD9-81ED-4DB2-BD59-A6C34878D82A}">
                        <a16:rowId xmlns:a16="http://schemas.microsoft.com/office/drawing/2014/main" val="546335897"/>
                      </a:ext>
                    </a:extLst>
                  </a:tr>
                  <a:tr h="370840">
                    <a:tc>
                      <a:txBody>
                        <a:bodyPr/>
                        <a:lstStyle/>
                        <a:p>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IN" i="1" smtClean="0">
                                    <a:latin typeface="Cambria Math" panose="02040503050406030204" pitchFamily="18" charset="0"/>
                                    <a:ea typeface="Cambria Math" panose="02040503050406030204" pitchFamily="18" charset="0"/>
                                  </a:rPr>
                                  <m:t>⋯</m:t>
                                </m:r>
                              </m:oMath>
                            </m:oMathPara>
                          </a14:m>
                          <a:endParaRPr lang="en-IN" dirty="0"/>
                        </a:p>
                      </a:txBody>
                      <a:tcPr/>
                    </a:tc>
                    <a:tc>
                      <a:txBody>
                        <a:bodyPr/>
                        <a:lstStyle/>
                        <a:p>
                          <a:pPr algn="ctr"/>
                          <a:endParaRPr lang="en-IN" dirty="0"/>
                        </a:p>
                      </a:txBody>
                      <a:tcPr/>
                    </a:tc>
                    <a:extLst>
                      <a:ext uri="{0D108BD9-81ED-4DB2-BD59-A6C34878D82A}">
                        <a16:rowId xmlns:a16="http://schemas.microsoft.com/office/drawing/2014/main" val="1616615255"/>
                      </a:ext>
                    </a:extLst>
                  </a:tr>
                </a:tbl>
              </a:graphicData>
            </a:graphic>
          </p:graphicFrame>
        </mc:Choice>
        <mc:Fallback xmlns="">
          <p:graphicFrame>
            <p:nvGraphicFramePr>
              <p:cNvPr id="4" name="Table 3">
                <a:extLst>
                  <a:ext uri="{FF2B5EF4-FFF2-40B4-BE49-F238E27FC236}">
                    <a16:creationId xmlns:a16="http://schemas.microsoft.com/office/drawing/2014/main" id="{474FCB7E-B875-9BC9-5C33-64BFC0B95C2A}"/>
                  </a:ext>
                </a:extLst>
              </p:cNvPr>
              <p:cNvGraphicFramePr>
                <a:graphicFrameLocks noGrp="1"/>
              </p:cNvGraphicFramePr>
              <p:nvPr>
                <p:extLst>
                  <p:ext uri="{D42A27DB-BD31-4B8C-83A1-F6EECF244321}">
                    <p14:modId xmlns:p14="http://schemas.microsoft.com/office/powerpoint/2010/main" val="220926903"/>
                  </p:ext>
                </p:extLst>
              </p:nvPr>
            </p:nvGraphicFramePr>
            <p:xfrm>
              <a:off x="1143000" y="1117353"/>
              <a:ext cx="6096000" cy="48209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11983833"/>
                        </a:ext>
                      </a:extLst>
                    </a:gridCol>
                    <a:gridCol w="2032000">
                      <a:extLst>
                        <a:ext uri="{9D8B030D-6E8A-4147-A177-3AD203B41FA5}">
                          <a16:colId xmlns:a16="http://schemas.microsoft.com/office/drawing/2014/main" val="2533471557"/>
                        </a:ext>
                      </a:extLst>
                    </a:gridCol>
                    <a:gridCol w="2032000">
                      <a:extLst>
                        <a:ext uri="{9D8B030D-6E8A-4147-A177-3AD203B41FA5}">
                          <a16:colId xmlns:a16="http://schemas.microsoft.com/office/drawing/2014/main" val="1960377791"/>
                        </a:ext>
                      </a:extLst>
                    </a:gridCol>
                  </a:tblGrid>
                  <a:tr h="370840">
                    <a:tc gridSpan="3">
                      <a:txBody>
                        <a:bodyPr/>
                        <a:lstStyle/>
                        <a:p>
                          <a:pPr algn="ctr"/>
                          <a:r>
                            <a:rPr lang="en-US" dirty="0"/>
                            <a:t>Table 3.4.1: Population of the 50 states</a:t>
                          </a:r>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002718768"/>
                      </a:ext>
                    </a:extLst>
                  </a:tr>
                  <a:tr h="370840">
                    <a:tc>
                      <a:txBody>
                        <a:bodyPr/>
                        <a:lstStyle/>
                        <a:p>
                          <a:pPr algn="ctr"/>
                          <a:r>
                            <a:rPr lang="en-IN" b="1" dirty="0"/>
                            <a:t>State</a:t>
                          </a:r>
                        </a:p>
                      </a:txBody>
                      <a:tcPr/>
                    </a:tc>
                    <a:tc>
                      <a:txBody>
                        <a:bodyPr/>
                        <a:lstStyle/>
                        <a:p>
                          <a:pPr algn="ctr"/>
                          <a:r>
                            <a:rPr lang="en-IN" b="1" dirty="0"/>
                            <a:t>Population</a:t>
                          </a:r>
                        </a:p>
                      </a:txBody>
                      <a:tcPr/>
                    </a:tc>
                    <a:tc>
                      <a:txBody>
                        <a:bodyPr/>
                        <a:lstStyle/>
                        <a:p>
                          <a:pPr algn="ctr"/>
                          <a:r>
                            <a:rPr lang="en-IN" b="1" dirty="0"/>
                            <a:t>Log(Population)</a:t>
                          </a:r>
                        </a:p>
                      </a:txBody>
                      <a:tcPr/>
                    </a:tc>
                    <a:extLst>
                      <a:ext uri="{0D108BD9-81ED-4DB2-BD59-A6C34878D82A}">
                        <a16:rowId xmlns:a16="http://schemas.microsoft.com/office/drawing/2014/main" val="3386225509"/>
                      </a:ext>
                    </a:extLst>
                  </a:tr>
                  <a:tr h="370840">
                    <a:tc>
                      <a:txBody>
                        <a:bodyPr/>
                        <a:lstStyle/>
                        <a:p>
                          <a:r>
                            <a:rPr lang="en-IN" b="1" dirty="0"/>
                            <a:t>California</a:t>
                          </a:r>
                        </a:p>
                      </a:txBody>
                      <a:tcPr/>
                    </a:tc>
                    <a:tc>
                      <a:txBody>
                        <a:bodyPr/>
                        <a:lstStyle/>
                        <a:p>
                          <a:pPr algn="ctr"/>
                          <a:r>
                            <a:rPr lang="en-IN" dirty="0"/>
                            <a:t>39,501,653</a:t>
                          </a:r>
                        </a:p>
                      </a:txBody>
                      <a:tcPr/>
                    </a:tc>
                    <a:tc>
                      <a:txBody>
                        <a:bodyPr/>
                        <a:lstStyle/>
                        <a:p>
                          <a:pPr algn="ctr"/>
                          <a:r>
                            <a:rPr lang="en-IN" dirty="0"/>
                            <a:t>7.5966</a:t>
                          </a:r>
                        </a:p>
                      </a:txBody>
                      <a:tcPr/>
                    </a:tc>
                    <a:extLst>
                      <a:ext uri="{0D108BD9-81ED-4DB2-BD59-A6C34878D82A}">
                        <a16:rowId xmlns:a16="http://schemas.microsoft.com/office/drawing/2014/main" val="2440984338"/>
                      </a:ext>
                    </a:extLst>
                  </a:tr>
                  <a:tr h="370840">
                    <a:tc>
                      <a:txBody>
                        <a:bodyPr/>
                        <a:lstStyle/>
                        <a:p>
                          <a:r>
                            <a:rPr lang="en-IN" b="1" dirty="0"/>
                            <a:t>Texas</a:t>
                          </a:r>
                        </a:p>
                      </a:txBody>
                      <a:tcPr/>
                    </a:tc>
                    <a:tc>
                      <a:txBody>
                        <a:bodyPr/>
                        <a:lstStyle/>
                        <a:p>
                          <a:pPr algn="ctr"/>
                          <a:r>
                            <a:rPr lang="en-IN" dirty="0"/>
                            <a:t>29,232,474</a:t>
                          </a:r>
                        </a:p>
                      </a:txBody>
                      <a:tcPr/>
                    </a:tc>
                    <a:tc>
                      <a:txBody>
                        <a:bodyPr/>
                        <a:lstStyle/>
                        <a:p>
                          <a:pPr algn="ctr"/>
                          <a:r>
                            <a:rPr lang="en-IN" dirty="0"/>
                            <a:t>7.4659</a:t>
                          </a:r>
                        </a:p>
                      </a:txBody>
                      <a:tcPr/>
                    </a:tc>
                    <a:extLst>
                      <a:ext uri="{0D108BD9-81ED-4DB2-BD59-A6C34878D82A}">
                        <a16:rowId xmlns:a16="http://schemas.microsoft.com/office/drawing/2014/main" val="2205588969"/>
                      </a:ext>
                    </a:extLst>
                  </a:tr>
                  <a:tr h="370840">
                    <a:tc>
                      <a:txBody>
                        <a:bodyPr/>
                        <a:lstStyle/>
                        <a:p>
                          <a:r>
                            <a:rPr lang="en-IN" b="1" dirty="0"/>
                            <a:t>Florida</a:t>
                          </a:r>
                        </a:p>
                      </a:txBody>
                      <a:tcPr/>
                    </a:tc>
                    <a:tc>
                      <a:txBody>
                        <a:bodyPr/>
                        <a:lstStyle/>
                        <a:p>
                          <a:pPr algn="ctr"/>
                          <a:r>
                            <a:rPr lang="en-IN" dirty="0"/>
                            <a:t>21,589,602</a:t>
                          </a:r>
                        </a:p>
                      </a:txBody>
                      <a:tcPr/>
                    </a:tc>
                    <a:tc>
                      <a:txBody>
                        <a:bodyPr/>
                        <a:lstStyle/>
                        <a:p>
                          <a:pPr algn="ctr"/>
                          <a:r>
                            <a:rPr lang="en-IN" dirty="0"/>
                            <a:t>7.3342</a:t>
                          </a:r>
                        </a:p>
                      </a:txBody>
                      <a:tcPr/>
                    </a:tc>
                    <a:extLst>
                      <a:ext uri="{0D108BD9-81ED-4DB2-BD59-A6C34878D82A}">
                        <a16:rowId xmlns:a16="http://schemas.microsoft.com/office/drawing/2014/main" val="3956939510"/>
                      </a:ext>
                    </a:extLst>
                  </a:tr>
                  <a:tr h="370840">
                    <a:tc>
                      <a:txBody>
                        <a:bodyPr/>
                        <a:lstStyle/>
                        <a:p>
                          <a:r>
                            <a:rPr lang="en-IN" b="1" dirty="0"/>
                            <a:t>New York</a:t>
                          </a:r>
                        </a:p>
                      </a:txBody>
                      <a:tcPr/>
                    </a:tc>
                    <a:tc>
                      <a:txBody>
                        <a:bodyPr/>
                        <a:lstStyle/>
                        <a:p>
                          <a:pPr algn="ctr"/>
                          <a:r>
                            <a:rPr lang="en-IN" dirty="0"/>
                            <a:t>20,108,296</a:t>
                          </a:r>
                        </a:p>
                      </a:txBody>
                      <a:tcPr/>
                    </a:tc>
                    <a:tc>
                      <a:txBody>
                        <a:bodyPr/>
                        <a:lstStyle/>
                        <a:p>
                          <a:pPr algn="ctr"/>
                          <a:r>
                            <a:rPr lang="en-IN" dirty="0"/>
                            <a:t>7.3034</a:t>
                          </a:r>
                        </a:p>
                      </a:txBody>
                      <a:tcPr/>
                    </a:tc>
                    <a:extLst>
                      <a:ext uri="{0D108BD9-81ED-4DB2-BD59-A6C34878D82A}">
                        <a16:rowId xmlns:a16="http://schemas.microsoft.com/office/drawing/2014/main" val="940382651"/>
                      </a:ext>
                    </a:extLst>
                  </a:tr>
                  <a:tr h="370840">
                    <a:tc>
                      <a:txBody>
                        <a:bodyPr/>
                        <a:lstStyle/>
                        <a:p>
                          <a:r>
                            <a:rPr lang="en-IN" b="1" dirty="0"/>
                            <a:t>Pennsylvania</a:t>
                          </a:r>
                        </a:p>
                      </a:txBody>
                      <a:tcPr/>
                    </a:tc>
                    <a:tc>
                      <a:txBody>
                        <a:bodyPr/>
                        <a:lstStyle/>
                        <a:p>
                          <a:pPr algn="ctr"/>
                          <a:r>
                            <a:rPr lang="en-IN" dirty="0"/>
                            <a:t>12,994,440</a:t>
                          </a:r>
                        </a:p>
                      </a:txBody>
                      <a:tcPr/>
                    </a:tc>
                    <a:tc>
                      <a:txBody>
                        <a:bodyPr/>
                        <a:lstStyle/>
                        <a:p>
                          <a:pPr algn="ctr"/>
                          <a:r>
                            <a:rPr lang="en-IN" dirty="0"/>
                            <a:t>7.1138</a:t>
                          </a:r>
                        </a:p>
                      </a:txBody>
                      <a:tcPr/>
                    </a:tc>
                    <a:extLst>
                      <a:ext uri="{0D108BD9-81ED-4DB2-BD59-A6C34878D82A}">
                        <a16:rowId xmlns:a16="http://schemas.microsoft.com/office/drawing/2014/main" val="455274297"/>
                      </a:ext>
                    </a:extLst>
                  </a:tr>
                  <a:tr h="370840">
                    <a:tc>
                      <a:txBody>
                        <a:bodyPr/>
                        <a:lstStyle/>
                        <a:p>
                          <a:r>
                            <a:rPr lang="en-IN" b="1" dirty="0"/>
                            <a:t>Illinois</a:t>
                          </a:r>
                        </a:p>
                      </a:txBody>
                      <a:tcPr/>
                    </a:tc>
                    <a:tc>
                      <a:txBody>
                        <a:bodyPr/>
                        <a:lstStyle/>
                        <a:p>
                          <a:pPr algn="ctr"/>
                          <a:r>
                            <a:rPr lang="en-IN" dirty="0"/>
                            <a:t>12,786,580</a:t>
                          </a:r>
                        </a:p>
                      </a:txBody>
                      <a:tcPr/>
                    </a:tc>
                    <a:tc>
                      <a:txBody>
                        <a:bodyPr/>
                        <a:lstStyle/>
                        <a:p>
                          <a:pPr algn="ctr"/>
                          <a:r>
                            <a:rPr lang="en-IN" dirty="0"/>
                            <a:t>7.1068</a:t>
                          </a:r>
                        </a:p>
                      </a:txBody>
                      <a:tcPr/>
                    </a:tc>
                    <a:extLst>
                      <a:ext uri="{0D108BD9-81ED-4DB2-BD59-A6C34878D82A}">
                        <a16:rowId xmlns:a16="http://schemas.microsoft.com/office/drawing/2014/main" val="1449820004"/>
                      </a:ext>
                    </a:extLst>
                  </a:tr>
                  <a:tr h="370840">
                    <a:tc>
                      <a:txBody>
                        <a:bodyPr/>
                        <a:lstStyle/>
                        <a:p>
                          <a:r>
                            <a:rPr lang="en-IN" b="1" dirty="0"/>
                            <a:t>Ohio</a:t>
                          </a:r>
                        </a:p>
                      </a:txBody>
                      <a:tcPr/>
                    </a:tc>
                    <a:tc>
                      <a:txBody>
                        <a:bodyPr/>
                        <a:lstStyle/>
                        <a:p>
                          <a:pPr algn="ctr"/>
                          <a:r>
                            <a:rPr lang="en-IN" dirty="0"/>
                            <a:t>11,797,517</a:t>
                          </a:r>
                        </a:p>
                      </a:txBody>
                      <a:tcPr/>
                    </a:tc>
                    <a:tc>
                      <a:txBody>
                        <a:bodyPr/>
                        <a:lstStyle/>
                        <a:p>
                          <a:pPr algn="ctr"/>
                          <a:r>
                            <a:rPr lang="en-IN" dirty="0"/>
                            <a:t>7.0718</a:t>
                          </a:r>
                        </a:p>
                      </a:txBody>
                      <a:tcPr/>
                    </a:tc>
                    <a:extLst>
                      <a:ext uri="{0D108BD9-81ED-4DB2-BD59-A6C34878D82A}">
                        <a16:rowId xmlns:a16="http://schemas.microsoft.com/office/drawing/2014/main" val="515164638"/>
                      </a:ext>
                    </a:extLst>
                  </a:tr>
                  <a:tr h="370840">
                    <a:tc>
                      <a:txBody>
                        <a:bodyPr/>
                        <a:lstStyle/>
                        <a:p>
                          <a:r>
                            <a:rPr lang="en-IN" b="1" dirty="0"/>
                            <a:t>Georgia</a:t>
                          </a:r>
                        </a:p>
                      </a:txBody>
                      <a:tcPr/>
                    </a:tc>
                    <a:tc>
                      <a:txBody>
                        <a:bodyPr/>
                        <a:lstStyle/>
                        <a:p>
                          <a:pPr algn="ctr"/>
                          <a:r>
                            <a:rPr lang="en-IN" dirty="0"/>
                            <a:t>10,729,828</a:t>
                          </a:r>
                        </a:p>
                      </a:txBody>
                      <a:tcPr/>
                    </a:tc>
                    <a:tc>
                      <a:txBody>
                        <a:bodyPr/>
                        <a:lstStyle/>
                        <a:p>
                          <a:pPr algn="ctr"/>
                          <a:r>
                            <a:rPr lang="en-IN" dirty="0"/>
                            <a:t>7.0306</a:t>
                          </a:r>
                        </a:p>
                      </a:txBody>
                      <a:tcPr/>
                    </a:tc>
                    <a:extLst>
                      <a:ext uri="{0D108BD9-81ED-4DB2-BD59-A6C34878D82A}">
                        <a16:rowId xmlns:a16="http://schemas.microsoft.com/office/drawing/2014/main" val="828384195"/>
                      </a:ext>
                    </a:extLst>
                  </a:tr>
                  <a:tr h="370840">
                    <a:tc>
                      <a:txBody>
                        <a:bodyPr/>
                        <a:lstStyle/>
                        <a:p>
                          <a:r>
                            <a:rPr lang="en-IN" b="1" dirty="0"/>
                            <a:t>North Carolina</a:t>
                          </a:r>
                        </a:p>
                      </a:txBody>
                      <a:tcPr/>
                    </a:tc>
                    <a:tc>
                      <a:txBody>
                        <a:bodyPr/>
                        <a:lstStyle/>
                        <a:p>
                          <a:pPr algn="ctr"/>
                          <a:r>
                            <a:rPr lang="en-IN" dirty="0"/>
                            <a:t>10,449,445</a:t>
                          </a:r>
                        </a:p>
                      </a:txBody>
                      <a:tcPr/>
                    </a:tc>
                    <a:tc>
                      <a:txBody>
                        <a:bodyPr/>
                        <a:lstStyle/>
                        <a:p>
                          <a:pPr algn="ctr"/>
                          <a:r>
                            <a:rPr lang="en-IN" dirty="0"/>
                            <a:t>7.0191</a:t>
                          </a:r>
                        </a:p>
                      </a:txBody>
                      <a:tcPr/>
                    </a:tc>
                    <a:extLst>
                      <a:ext uri="{0D108BD9-81ED-4DB2-BD59-A6C34878D82A}">
                        <a16:rowId xmlns:a16="http://schemas.microsoft.com/office/drawing/2014/main" val="1332406847"/>
                      </a:ext>
                    </a:extLst>
                  </a:tr>
                  <a:tr h="370840">
                    <a:tc>
                      <a:txBody>
                        <a:bodyPr/>
                        <a:lstStyle/>
                        <a:p>
                          <a:r>
                            <a:rPr lang="en-IN" b="1" dirty="0"/>
                            <a:t>Michigan</a:t>
                          </a:r>
                        </a:p>
                      </a:txBody>
                      <a:tcPr/>
                    </a:tc>
                    <a:tc>
                      <a:txBody>
                        <a:bodyPr/>
                        <a:lstStyle/>
                        <a:p>
                          <a:pPr algn="ctr"/>
                          <a:r>
                            <a:rPr lang="en-IN" dirty="0"/>
                            <a:t>10,069,577</a:t>
                          </a:r>
                        </a:p>
                      </a:txBody>
                      <a:tcPr/>
                    </a:tc>
                    <a:tc>
                      <a:txBody>
                        <a:bodyPr/>
                        <a:lstStyle/>
                        <a:p>
                          <a:pPr algn="ctr"/>
                          <a:r>
                            <a:rPr lang="en-IN" dirty="0"/>
                            <a:t>7.0030</a:t>
                          </a:r>
                        </a:p>
                      </a:txBody>
                      <a:tcPr/>
                    </a:tc>
                    <a:extLst>
                      <a:ext uri="{0D108BD9-81ED-4DB2-BD59-A6C34878D82A}">
                        <a16:rowId xmlns:a16="http://schemas.microsoft.com/office/drawing/2014/main" val="546335897"/>
                      </a:ext>
                    </a:extLst>
                  </a:tr>
                  <a:tr h="370840">
                    <a:tc>
                      <a:txBody>
                        <a:bodyPr/>
                        <a:lstStyle/>
                        <a:p>
                          <a:endParaRPr lang="en-IN" dirty="0"/>
                        </a:p>
                      </a:txBody>
                      <a:tcPr/>
                    </a:tc>
                    <a:tc>
                      <a:txBody>
                        <a:bodyPr/>
                        <a:lstStyle/>
                        <a:p>
                          <a:endParaRPr lang="en-US"/>
                        </a:p>
                      </a:txBody>
                      <a:tcPr>
                        <a:blipFill>
                          <a:blip r:embed="rId2"/>
                          <a:stretch>
                            <a:fillRect l="-100601" t="-1206557" r="-101502" b="-3279"/>
                          </a:stretch>
                        </a:blipFill>
                      </a:tcPr>
                    </a:tc>
                    <a:tc>
                      <a:txBody>
                        <a:bodyPr/>
                        <a:lstStyle/>
                        <a:p>
                          <a:pPr algn="ctr"/>
                          <a:endParaRPr lang="en-IN" dirty="0"/>
                        </a:p>
                      </a:txBody>
                      <a:tcPr/>
                    </a:tc>
                    <a:extLst>
                      <a:ext uri="{0D108BD9-81ED-4DB2-BD59-A6C34878D82A}">
                        <a16:rowId xmlns:a16="http://schemas.microsoft.com/office/drawing/2014/main" val="1616615255"/>
                      </a:ext>
                    </a:extLst>
                  </a:tr>
                </a:tbl>
              </a:graphicData>
            </a:graphic>
          </p:graphicFrame>
        </mc:Fallback>
      </mc:AlternateContent>
    </p:spTree>
    <p:extLst>
      <p:ext uri="{BB962C8B-B14F-4D97-AF65-F5344CB8AC3E}">
        <p14:creationId xmlns:p14="http://schemas.microsoft.com/office/powerpoint/2010/main" val="33051640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r>
              <a:rPr lang="en-US" dirty="0"/>
              <a:t> </a:t>
            </a:r>
          </a:p>
          <a:p>
            <a:endParaRPr lang="en-US" dirty="0"/>
          </a:p>
          <a:p>
            <a:endParaRPr lang="en-US" dirty="0"/>
          </a:p>
        </p:txBody>
      </p:sp>
      <p:graphicFrame>
        <p:nvGraphicFramePr>
          <p:cNvPr id="4" name="Table 3">
            <a:extLst>
              <a:ext uri="{FF2B5EF4-FFF2-40B4-BE49-F238E27FC236}">
                <a16:creationId xmlns:a16="http://schemas.microsoft.com/office/drawing/2014/main" id="{474FCB7E-B875-9BC9-5C33-64BFC0B95C2A}"/>
              </a:ext>
            </a:extLst>
          </p:cNvPr>
          <p:cNvGraphicFramePr>
            <a:graphicFrameLocks noGrp="1"/>
          </p:cNvGraphicFramePr>
          <p:nvPr>
            <p:extLst>
              <p:ext uri="{D42A27DB-BD31-4B8C-83A1-F6EECF244321}">
                <p14:modId xmlns:p14="http://schemas.microsoft.com/office/powerpoint/2010/main" val="1648144102"/>
              </p:ext>
            </p:extLst>
          </p:nvPr>
        </p:nvGraphicFramePr>
        <p:xfrm>
          <a:off x="1143000" y="1240017"/>
          <a:ext cx="6096000" cy="44500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11983833"/>
                    </a:ext>
                  </a:extLst>
                </a:gridCol>
                <a:gridCol w="2032000">
                  <a:extLst>
                    <a:ext uri="{9D8B030D-6E8A-4147-A177-3AD203B41FA5}">
                      <a16:colId xmlns:a16="http://schemas.microsoft.com/office/drawing/2014/main" val="2533471557"/>
                    </a:ext>
                  </a:extLst>
                </a:gridCol>
                <a:gridCol w="2032000">
                  <a:extLst>
                    <a:ext uri="{9D8B030D-6E8A-4147-A177-3AD203B41FA5}">
                      <a16:colId xmlns:a16="http://schemas.microsoft.com/office/drawing/2014/main" val="1960377791"/>
                    </a:ext>
                  </a:extLst>
                </a:gridCol>
              </a:tblGrid>
              <a:tr h="370840">
                <a:tc gridSpan="3">
                  <a:txBody>
                    <a:bodyPr/>
                    <a:lstStyle/>
                    <a:p>
                      <a:pPr algn="ctr"/>
                      <a:r>
                        <a:rPr lang="en-US" dirty="0"/>
                        <a:t>Table 3.4.1: Population of the 50 states (cont.)</a:t>
                      </a:r>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002718768"/>
                  </a:ext>
                </a:extLst>
              </a:tr>
              <a:tr h="370840">
                <a:tc>
                  <a:txBody>
                    <a:bodyPr/>
                    <a:lstStyle/>
                    <a:p>
                      <a:pPr algn="ctr"/>
                      <a:r>
                        <a:rPr lang="en-IN" b="1" dirty="0"/>
                        <a:t>State</a:t>
                      </a:r>
                    </a:p>
                  </a:txBody>
                  <a:tcPr/>
                </a:tc>
                <a:tc>
                  <a:txBody>
                    <a:bodyPr/>
                    <a:lstStyle/>
                    <a:p>
                      <a:pPr algn="ctr"/>
                      <a:r>
                        <a:rPr lang="en-IN" b="1" dirty="0"/>
                        <a:t>Population</a:t>
                      </a:r>
                    </a:p>
                  </a:txBody>
                  <a:tcPr/>
                </a:tc>
                <a:tc>
                  <a:txBody>
                    <a:bodyPr/>
                    <a:lstStyle/>
                    <a:p>
                      <a:pPr algn="ctr"/>
                      <a:r>
                        <a:rPr lang="en-IN" b="1" dirty="0"/>
                        <a:t>Log(Population)</a:t>
                      </a:r>
                    </a:p>
                  </a:txBody>
                  <a:tcPr/>
                </a:tc>
                <a:extLst>
                  <a:ext uri="{0D108BD9-81ED-4DB2-BD59-A6C34878D82A}">
                    <a16:rowId xmlns:a16="http://schemas.microsoft.com/office/drawing/2014/main" val="3386225509"/>
                  </a:ext>
                </a:extLst>
              </a:tr>
              <a:tr h="370840">
                <a:tc>
                  <a:txBody>
                    <a:bodyPr/>
                    <a:lstStyle/>
                    <a:p>
                      <a:r>
                        <a:rPr lang="en-IN" b="1" dirty="0"/>
                        <a:t>New Hampshire</a:t>
                      </a:r>
                    </a:p>
                  </a:txBody>
                  <a:tcPr/>
                </a:tc>
                <a:tc>
                  <a:txBody>
                    <a:bodyPr/>
                    <a:lstStyle/>
                    <a:p>
                      <a:pPr algn="ctr"/>
                      <a:r>
                        <a:rPr lang="en-IN" dirty="0"/>
                        <a:t>1,378,587</a:t>
                      </a:r>
                    </a:p>
                  </a:txBody>
                  <a:tcPr/>
                </a:tc>
                <a:tc>
                  <a:txBody>
                    <a:bodyPr/>
                    <a:lstStyle/>
                    <a:p>
                      <a:pPr algn="ctr"/>
                      <a:r>
                        <a:rPr lang="en-IN" dirty="0"/>
                        <a:t>6.1394</a:t>
                      </a:r>
                    </a:p>
                  </a:txBody>
                  <a:tcPr/>
                </a:tc>
                <a:extLst>
                  <a:ext uri="{0D108BD9-81ED-4DB2-BD59-A6C34878D82A}">
                    <a16:rowId xmlns:a16="http://schemas.microsoft.com/office/drawing/2014/main" val="2440984338"/>
                  </a:ext>
                </a:extLst>
              </a:tr>
              <a:tr h="370840">
                <a:tc>
                  <a:txBody>
                    <a:bodyPr/>
                    <a:lstStyle/>
                    <a:p>
                      <a:r>
                        <a:rPr lang="en-IN" b="1" dirty="0"/>
                        <a:t>Maine</a:t>
                      </a:r>
                    </a:p>
                  </a:txBody>
                  <a:tcPr/>
                </a:tc>
                <a:tc>
                  <a:txBody>
                    <a:bodyPr/>
                    <a:lstStyle/>
                    <a:p>
                      <a:pPr algn="ctr"/>
                      <a:r>
                        <a:rPr lang="en-IN" dirty="0"/>
                        <a:t>1,363,557</a:t>
                      </a:r>
                    </a:p>
                  </a:txBody>
                  <a:tcPr/>
                </a:tc>
                <a:tc>
                  <a:txBody>
                    <a:bodyPr/>
                    <a:lstStyle/>
                    <a:p>
                      <a:pPr algn="ctr"/>
                      <a:r>
                        <a:rPr lang="en-IN" dirty="0"/>
                        <a:t>6.1347</a:t>
                      </a:r>
                    </a:p>
                  </a:txBody>
                  <a:tcPr/>
                </a:tc>
                <a:extLst>
                  <a:ext uri="{0D108BD9-81ED-4DB2-BD59-A6C34878D82A}">
                    <a16:rowId xmlns:a16="http://schemas.microsoft.com/office/drawing/2014/main" val="2205588969"/>
                  </a:ext>
                </a:extLst>
              </a:tr>
              <a:tr h="370840">
                <a:tc>
                  <a:txBody>
                    <a:bodyPr/>
                    <a:lstStyle/>
                    <a:p>
                      <a:r>
                        <a:rPr lang="en-IN" b="1" dirty="0"/>
                        <a:t>Rhode Island</a:t>
                      </a:r>
                    </a:p>
                  </a:txBody>
                  <a:tcPr/>
                </a:tc>
                <a:tc>
                  <a:txBody>
                    <a:bodyPr/>
                    <a:lstStyle/>
                    <a:p>
                      <a:pPr algn="ctr"/>
                      <a:r>
                        <a:rPr lang="en-IN" dirty="0"/>
                        <a:t>1,096,345</a:t>
                      </a:r>
                    </a:p>
                  </a:txBody>
                  <a:tcPr/>
                </a:tc>
                <a:tc>
                  <a:txBody>
                    <a:bodyPr/>
                    <a:lstStyle/>
                    <a:p>
                      <a:pPr algn="ctr"/>
                      <a:r>
                        <a:rPr lang="en-IN" dirty="0"/>
                        <a:t>6.0399</a:t>
                      </a:r>
                    </a:p>
                  </a:txBody>
                  <a:tcPr/>
                </a:tc>
                <a:extLst>
                  <a:ext uri="{0D108BD9-81ED-4DB2-BD59-A6C34878D82A}">
                    <a16:rowId xmlns:a16="http://schemas.microsoft.com/office/drawing/2014/main" val="3956939510"/>
                  </a:ext>
                </a:extLst>
              </a:tr>
              <a:tr h="370840">
                <a:tc>
                  <a:txBody>
                    <a:bodyPr/>
                    <a:lstStyle/>
                    <a:p>
                      <a:r>
                        <a:rPr lang="en-IN" b="1" dirty="0"/>
                        <a:t>Montana</a:t>
                      </a:r>
                    </a:p>
                  </a:txBody>
                  <a:tcPr/>
                </a:tc>
                <a:tc>
                  <a:txBody>
                    <a:bodyPr/>
                    <a:lstStyle/>
                    <a:p>
                      <a:pPr algn="ctr"/>
                      <a:r>
                        <a:rPr lang="en-IN" dirty="0"/>
                        <a:t>1,087,075</a:t>
                      </a:r>
                    </a:p>
                  </a:txBody>
                  <a:tcPr/>
                </a:tc>
                <a:tc>
                  <a:txBody>
                    <a:bodyPr/>
                    <a:lstStyle/>
                    <a:p>
                      <a:pPr algn="ctr"/>
                      <a:r>
                        <a:rPr lang="en-IN" dirty="0"/>
                        <a:t>6.0363</a:t>
                      </a:r>
                    </a:p>
                  </a:txBody>
                  <a:tcPr/>
                </a:tc>
                <a:extLst>
                  <a:ext uri="{0D108BD9-81ED-4DB2-BD59-A6C34878D82A}">
                    <a16:rowId xmlns:a16="http://schemas.microsoft.com/office/drawing/2014/main" val="940382651"/>
                  </a:ext>
                </a:extLst>
              </a:tr>
              <a:tr h="370840">
                <a:tc>
                  <a:txBody>
                    <a:bodyPr/>
                    <a:lstStyle/>
                    <a:p>
                      <a:r>
                        <a:rPr lang="en-IN" b="1" dirty="0"/>
                        <a:t>Delaware</a:t>
                      </a:r>
                    </a:p>
                  </a:txBody>
                  <a:tcPr/>
                </a:tc>
                <a:tc>
                  <a:txBody>
                    <a:bodyPr/>
                    <a:lstStyle/>
                    <a:p>
                      <a:pPr algn="ctr"/>
                      <a:r>
                        <a:rPr lang="en-IN" dirty="0"/>
                        <a:t>992,114</a:t>
                      </a:r>
                    </a:p>
                  </a:txBody>
                  <a:tcPr/>
                </a:tc>
                <a:tc>
                  <a:txBody>
                    <a:bodyPr/>
                    <a:lstStyle/>
                    <a:p>
                      <a:pPr algn="ctr"/>
                      <a:r>
                        <a:rPr lang="en-IN" dirty="0"/>
                        <a:t>5.9966</a:t>
                      </a:r>
                    </a:p>
                  </a:txBody>
                  <a:tcPr/>
                </a:tc>
                <a:extLst>
                  <a:ext uri="{0D108BD9-81ED-4DB2-BD59-A6C34878D82A}">
                    <a16:rowId xmlns:a16="http://schemas.microsoft.com/office/drawing/2014/main" val="455274297"/>
                  </a:ext>
                </a:extLst>
              </a:tr>
              <a:tr h="370840">
                <a:tc>
                  <a:txBody>
                    <a:bodyPr/>
                    <a:lstStyle/>
                    <a:p>
                      <a:r>
                        <a:rPr lang="en-IN" b="1" dirty="0"/>
                        <a:t>South Dakota</a:t>
                      </a:r>
                    </a:p>
                  </a:txBody>
                  <a:tcPr/>
                </a:tc>
                <a:tc>
                  <a:txBody>
                    <a:bodyPr/>
                    <a:lstStyle/>
                    <a:p>
                      <a:pPr algn="ctr"/>
                      <a:r>
                        <a:rPr lang="en-IN" dirty="0"/>
                        <a:t>887,799</a:t>
                      </a:r>
                    </a:p>
                  </a:txBody>
                  <a:tcPr/>
                </a:tc>
                <a:tc>
                  <a:txBody>
                    <a:bodyPr/>
                    <a:lstStyle/>
                    <a:p>
                      <a:pPr algn="ctr"/>
                      <a:r>
                        <a:rPr lang="en-IN" dirty="0"/>
                        <a:t>5.9483</a:t>
                      </a:r>
                    </a:p>
                  </a:txBody>
                  <a:tcPr/>
                </a:tc>
                <a:extLst>
                  <a:ext uri="{0D108BD9-81ED-4DB2-BD59-A6C34878D82A}">
                    <a16:rowId xmlns:a16="http://schemas.microsoft.com/office/drawing/2014/main" val="1449820004"/>
                  </a:ext>
                </a:extLst>
              </a:tr>
              <a:tr h="370840">
                <a:tc>
                  <a:txBody>
                    <a:bodyPr/>
                    <a:lstStyle/>
                    <a:p>
                      <a:r>
                        <a:rPr lang="en-IN" b="1" dirty="0"/>
                        <a:t>North Dakota</a:t>
                      </a:r>
                    </a:p>
                  </a:txBody>
                  <a:tcPr/>
                </a:tc>
                <a:tc>
                  <a:txBody>
                    <a:bodyPr/>
                    <a:lstStyle/>
                    <a:p>
                      <a:pPr algn="ctr"/>
                      <a:r>
                        <a:rPr lang="en-IN" dirty="0"/>
                        <a:t>779,518</a:t>
                      </a:r>
                    </a:p>
                  </a:txBody>
                  <a:tcPr/>
                </a:tc>
                <a:tc>
                  <a:txBody>
                    <a:bodyPr/>
                    <a:lstStyle/>
                    <a:p>
                      <a:pPr algn="ctr"/>
                      <a:r>
                        <a:rPr lang="en-IN" dirty="0"/>
                        <a:t>5.8918</a:t>
                      </a:r>
                    </a:p>
                  </a:txBody>
                  <a:tcPr/>
                </a:tc>
                <a:extLst>
                  <a:ext uri="{0D108BD9-81ED-4DB2-BD59-A6C34878D82A}">
                    <a16:rowId xmlns:a16="http://schemas.microsoft.com/office/drawing/2014/main" val="515164638"/>
                  </a:ext>
                </a:extLst>
              </a:tr>
              <a:tr h="370840">
                <a:tc>
                  <a:txBody>
                    <a:bodyPr/>
                    <a:lstStyle/>
                    <a:p>
                      <a:r>
                        <a:rPr lang="en-IN" b="1" dirty="0"/>
                        <a:t>Alaska</a:t>
                      </a:r>
                    </a:p>
                  </a:txBody>
                  <a:tcPr/>
                </a:tc>
                <a:tc>
                  <a:txBody>
                    <a:bodyPr/>
                    <a:lstStyle/>
                    <a:p>
                      <a:pPr algn="ctr"/>
                      <a:r>
                        <a:rPr lang="en-IN" dirty="0"/>
                        <a:t>732,923</a:t>
                      </a:r>
                    </a:p>
                  </a:txBody>
                  <a:tcPr/>
                </a:tc>
                <a:tc>
                  <a:txBody>
                    <a:bodyPr/>
                    <a:lstStyle/>
                    <a:p>
                      <a:pPr algn="ctr"/>
                      <a:r>
                        <a:rPr lang="en-IN" dirty="0"/>
                        <a:t>5.8651</a:t>
                      </a:r>
                    </a:p>
                  </a:txBody>
                  <a:tcPr/>
                </a:tc>
                <a:extLst>
                  <a:ext uri="{0D108BD9-81ED-4DB2-BD59-A6C34878D82A}">
                    <a16:rowId xmlns:a16="http://schemas.microsoft.com/office/drawing/2014/main" val="828384195"/>
                  </a:ext>
                </a:extLst>
              </a:tr>
              <a:tr h="370840">
                <a:tc>
                  <a:txBody>
                    <a:bodyPr/>
                    <a:lstStyle/>
                    <a:p>
                      <a:r>
                        <a:rPr lang="en-IN" b="1" dirty="0"/>
                        <a:t>Vermont</a:t>
                      </a:r>
                    </a:p>
                  </a:txBody>
                  <a:tcPr/>
                </a:tc>
                <a:tc>
                  <a:txBody>
                    <a:bodyPr/>
                    <a:lstStyle/>
                    <a:p>
                      <a:pPr algn="ctr"/>
                      <a:r>
                        <a:rPr lang="en-IN" dirty="0"/>
                        <a:t>642,893</a:t>
                      </a:r>
                    </a:p>
                  </a:txBody>
                  <a:tcPr/>
                </a:tc>
                <a:tc>
                  <a:txBody>
                    <a:bodyPr/>
                    <a:lstStyle/>
                    <a:p>
                      <a:pPr algn="ctr"/>
                      <a:r>
                        <a:rPr lang="en-IN" dirty="0"/>
                        <a:t>5.8081</a:t>
                      </a:r>
                    </a:p>
                  </a:txBody>
                  <a:tcPr/>
                </a:tc>
                <a:extLst>
                  <a:ext uri="{0D108BD9-81ED-4DB2-BD59-A6C34878D82A}">
                    <a16:rowId xmlns:a16="http://schemas.microsoft.com/office/drawing/2014/main" val="1332406847"/>
                  </a:ext>
                </a:extLst>
              </a:tr>
              <a:tr h="370840">
                <a:tc>
                  <a:txBody>
                    <a:bodyPr/>
                    <a:lstStyle/>
                    <a:p>
                      <a:r>
                        <a:rPr lang="en-IN" b="1" dirty="0"/>
                        <a:t>Wyoming</a:t>
                      </a:r>
                    </a:p>
                  </a:txBody>
                  <a:tcPr/>
                </a:tc>
                <a:tc>
                  <a:txBody>
                    <a:bodyPr/>
                    <a:lstStyle/>
                    <a:p>
                      <a:pPr algn="ctr"/>
                      <a:r>
                        <a:rPr lang="en-IN" dirty="0"/>
                        <a:t>577,605</a:t>
                      </a:r>
                    </a:p>
                  </a:txBody>
                  <a:tcPr/>
                </a:tc>
                <a:tc>
                  <a:txBody>
                    <a:bodyPr/>
                    <a:lstStyle/>
                    <a:p>
                      <a:pPr algn="ctr"/>
                      <a:r>
                        <a:rPr lang="en-IN" dirty="0"/>
                        <a:t>5.7616</a:t>
                      </a:r>
                    </a:p>
                  </a:txBody>
                  <a:tcPr/>
                </a:tc>
                <a:extLst>
                  <a:ext uri="{0D108BD9-81ED-4DB2-BD59-A6C34878D82A}">
                    <a16:rowId xmlns:a16="http://schemas.microsoft.com/office/drawing/2014/main" val="546335897"/>
                  </a:ext>
                </a:extLst>
              </a:tr>
            </a:tbl>
          </a:graphicData>
        </a:graphic>
      </p:graphicFrame>
    </p:spTree>
    <p:extLst>
      <p:ext uri="{BB962C8B-B14F-4D97-AF65-F5344CB8AC3E}">
        <p14:creationId xmlns:p14="http://schemas.microsoft.com/office/powerpoint/2010/main" val="15914947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r>
              <a:rPr lang="en-US" dirty="0"/>
              <a:t> </a:t>
            </a:r>
          </a:p>
          <a:p>
            <a:endParaRPr lang="en-US" dirty="0"/>
          </a:p>
          <a:p>
            <a:endParaRPr lang="en-US" dirty="0"/>
          </a:p>
        </p:txBody>
      </p:sp>
      <p:pic>
        <p:nvPicPr>
          <p:cNvPr id="6" name="Picture 5">
            <a:extLst>
              <a:ext uri="{FF2B5EF4-FFF2-40B4-BE49-F238E27FC236}">
                <a16:creationId xmlns:a16="http://schemas.microsoft.com/office/drawing/2014/main" id="{3E5C50E9-E4F4-E273-715E-D4A4A42B6930}"/>
              </a:ext>
            </a:extLst>
          </p:cNvPr>
          <p:cNvPicPr>
            <a:picLocks noChangeAspect="1"/>
          </p:cNvPicPr>
          <p:nvPr/>
        </p:nvPicPr>
        <p:blipFill>
          <a:blip r:embed="rId2"/>
          <a:stretch>
            <a:fillRect/>
          </a:stretch>
        </p:blipFill>
        <p:spPr>
          <a:xfrm>
            <a:off x="2808249" y="1076093"/>
            <a:ext cx="3124200" cy="4850732"/>
          </a:xfrm>
          <a:prstGeom prst="rect">
            <a:avLst/>
          </a:prstGeom>
        </p:spPr>
      </p:pic>
    </p:spTree>
    <p:extLst>
      <p:ext uri="{BB962C8B-B14F-4D97-AF65-F5344CB8AC3E}">
        <p14:creationId xmlns:p14="http://schemas.microsoft.com/office/powerpoint/2010/main" val="27934345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lnSpcReduction="10000"/>
          </a:bodyPr>
          <a:lstStyle/>
          <a:p>
            <a:r>
              <a:rPr lang="en-US" dirty="0"/>
              <a:t>The state population data shown in Figure 3.4.5 on the linear scale is tightly clustered together at the bottom of the scale with a few larger states at the top. Once the data is transformed to a logarithmic scale, the data is more separated and easier to distinguish. For the state population data, the log transformation can be used to help “unclutter” data points for visualization purposes. As you can see in Figure 3.4.5, log transformations numerically “stretch” the portion of the axis closest to zero, and “compress” the portion of the axis farthest from zero. </a:t>
            </a:r>
          </a:p>
        </p:txBody>
      </p:sp>
    </p:spTree>
    <p:extLst>
      <p:ext uri="{BB962C8B-B14F-4D97-AF65-F5344CB8AC3E}">
        <p14:creationId xmlns:p14="http://schemas.microsoft.com/office/powerpoint/2010/main" val="1073376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lnSpcReduction="10000"/>
          </a:bodyPr>
          <a:lstStyle/>
          <a:p>
            <a:r>
              <a:rPr lang="en-US" dirty="0"/>
              <a:t>This allows us to better visualize each individual point while also maintaining the underlying relationship between the variables being graphed.</a:t>
            </a:r>
          </a:p>
          <a:p>
            <a:r>
              <a:rPr lang="en-US" b="1" dirty="0"/>
              <a:t>Changing the Shape of the Data to a More Desirable Form</a:t>
            </a:r>
          </a:p>
          <a:p>
            <a:r>
              <a:rPr lang="en-US" dirty="0"/>
              <a:t>In a data set comprising population figures for 50 states, 46 of these data points conform to a general range, while four significantly diverge from this norm. Among these four, California and Texas stand out markedly. These atypical data points are commonly termed outliers. </a:t>
            </a:r>
          </a:p>
        </p:txBody>
      </p:sp>
    </p:spTree>
    <p:extLst>
      <p:ext uri="{BB962C8B-B14F-4D97-AF65-F5344CB8AC3E}">
        <p14:creationId xmlns:p14="http://schemas.microsoft.com/office/powerpoint/2010/main" val="28334221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r>
              <a:rPr lang="en-US" dirty="0"/>
              <a:t>A histogram revealing the distribution of the data is shown below in Figure 3.4.6.</a:t>
            </a:r>
          </a:p>
          <a:p>
            <a:endParaRPr lang="en-US" dirty="0"/>
          </a:p>
          <a:p>
            <a:endParaRPr lang="en-US" dirty="0"/>
          </a:p>
          <a:p>
            <a:endParaRPr lang="en-US" dirty="0"/>
          </a:p>
        </p:txBody>
      </p:sp>
      <p:pic>
        <p:nvPicPr>
          <p:cNvPr id="5" name="Picture 4">
            <a:extLst>
              <a:ext uri="{FF2B5EF4-FFF2-40B4-BE49-F238E27FC236}">
                <a16:creationId xmlns:a16="http://schemas.microsoft.com/office/drawing/2014/main" id="{32BFB7FF-5D23-40CC-AD7C-B1C39B055C58}"/>
              </a:ext>
            </a:extLst>
          </p:cNvPr>
          <p:cNvPicPr>
            <a:picLocks noChangeAspect="1"/>
          </p:cNvPicPr>
          <p:nvPr/>
        </p:nvPicPr>
        <p:blipFill>
          <a:blip r:embed="rId2"/>
          <a:stretch>
            <a:fillRect/>
          </a:stretch>
        </p:blipFill>
        <p:spPr>
          <a:xfrm>
            <a:off x="2050884" y="2192299"/>
            <a:ext cx="4292301" cy="3713118"/>
          </a:xfrm>
          <a:prstGeom prst="rect">
            <a:avLst/>
          </a:prstGeom>
        </p:spPr>
      </p:pic>
    </p:spTree>
    <p:extLst>
      <p:ext uri="{BB962C8B-B14F-4D97-AF65-F5344CB8AC3E}">
        <p14:creationId xmlns:p14="http://schemas.microsoft.com/office/powerpoint/2010/main" val="7011340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r>
              <a:rPr lang="en-US" dirty="0"/>
              <a:t>Another reason for performing log transformations is that the transformation can make the data more bell-shaped (normally distributed) which is an underlying assumption in many statistical models. In the state population data, the log transformation took data that was skewed right and converted it into a more bell-shaped distribution as shown in Figure 3.4.7.</a:t>
            </a:r>
          </a:p>
          <a:p>
            <a:endParaRPr lang="en-US" dirty="0"/>
          </a:p>
          <a:p>
            <a:endParaRPr lang="en-US" dirty="0"/>
          </a:p>
        </p:txBody>
      </p:sp>
    </p:spTree>
    <p:extLst>
      <p:ext uri="{BB962C8B-B14F-4D97-AF65-F5344CB8AC3E}">
        <p14:creationId xmlns:p14="http://schemas.microsoft.com/office/powerpoint/2010/main" val="32739058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r>
              <a:rPr lang="en-US" dirty="0"/>
              <a:t> </a:t>
            </a:r>
          </a:p>
          <a:p>
            <a:endParaRPr lang="en-US" dirty="0"/>
          </a:p>
          <a:p>
            <a:endParaRPr lang="en-US" dirty="0"/>
          </a:p>
        </p:txBody>
      </p:sp>
      <p:pic>
        <p:nvPicPr>
          <p:cNvPr id="5" name="Picture 4">
            <a:extLst>
              <a:ext uri="{FF2B5EF4-FFF2-40B4-BE49-F238E27FC236}">
                <a16:creationId xmlns:a16="http://schemas.microsoft.com/office/drawing/2014/main" id="{BF318C8A-60D9-70FB-563B-6C5FECEEA522}"/>
              </a:ext>
            </a:extLst>
          </p:cNvPr>
          <p:cNvPicPr>
            <a:picLocks noChangeAspect="1"/>
          </p:cNvPicPr>
          <p:nvPr/>
        </p:nvPicPr>
        <p:blipFill>
          <a:blip r:embed="rId2"/>
          <a:stretch>
            <a:fillRect/>
          </a:stretch>
        </p:blipFill>
        <p:spPr>
          <a:xfrm>
            <a:off x="1876049" y="1223654"/>
            <a:ext cx="5391902" cy="4410691"/>
          </a:xfrm>
          <a:prstGeom prst="rect">
            <a:avLst/>
          </a:prstGeom>
        </p:spPr>
      </p:pic>
    </p:spTree>
    <p:extLst>
      <p:ext uri="{BB962C8B-B14F-4D97-AF65-F5344CB8AC3E}">
        <p14:creationId xmlns:p14="http://schemas.microsoft.com/office/powerpoint/2010/main" val="40588208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Transformations (cont.)</a:t>
            </a:r>
          </a:p>
        </p:txBody>
      </p:sp>
      <p:sp>
        <p:nvSpPr>
          <p:cNvPr id="3" name="Content Placeholder 2"/>
          <p:cNvSpPr>
            <a:spLocks noGrp="1"/>
          </p:cNvSpPr>
          <p:nvPr>
            <p:ph idx="1"/>
          </p:nvPr>
        </p:nvSpPr>
        <p:spPr/>
        <p:txBody>
          <a:bodyPr>
            <a:normAutofit/>
          </a:bodyPr>
          <a:lstStyle/>
          <a:p>
            <a:r>
              <a:rPr lang="en-US" dirty="0"/>
              <a:t>Note, if you calculate a simple average for state populations, the average state population of the 50 US states is 6,616,813. However, after taking the log of the data values and averaging the log values you obtain 6.609. If you convert the average of the logs back to the original population scale, this number is 4,064,433—incidentally, this is also called the </a:t>
            </a:r>
            <a:r>
              <a:rPr lang="en-US" b="1" dirty="0"/>
              <a:t>geometric mean</a:t>
            </a:r>
            <a:r>
              <a:rPr lang="en-US" dirty="0"/>
              <a:t>. So, the log transformation reduces the effects of the outlier values (like California and Texas).</a:t>
            </a:r>
          </a:p>
          <a:p>
            <a:endParaRPr lang="en-US" dirty="0"/>
          </a:p>
        </p:txBody>
      </p:sp>
    </p:spTree>
    <p:extLst>
      <p:ext uri="{BB962C8B-B14F-4D97-AF65-F5344CB8AC3E}">
        <p14:creationId xmlns:p14="http://schemas.microsoft.com/office/powerpoint/2010/main" val="2830648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Graph Labeling (cont.)</a:t>
            </a:r>
          </a:p>
        </p:txBody>
      </p:sp>
      <p:sp>
        <p:nvSpPr>
          <p:cNvPr id="3" name="Content Placeholder 2"/>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41B0C1B2-959E-02B5-06DC-ED24329B40AC}"/>
              </a:ext>
            </a:extLst>
          </p:cNvPr>
          <p:cNvPicPr>
            <a:picLocks noChangeAspect="1"/>
          </p:cNvPicPr>
          <p:nvPr/>
        </p:nvPicPr>
        <p:blipFill>
          <a:blip r:embed="rId2"/>
          <a:stretch>
            <a:fillRect/>
          </a:stretch>
        </p:blipFill>
        <p:spPr>
          <a:xfrm>
            <a:off x="1466416" y="1330340"/>
            <a:ext cx="6211167" cy="3905795"/>
          </a:xfrm>
          <a:prstGeom prst="rect">
            <a:avLst/>
          </a:prstGeom>
        </p:spPr>
      </p:pic>
    </p:spTree>
    <p:extLst>
      <p:ext uri="{BB962C8B-B14F-4D97-AF65-F5344CB8AC3E}">
        <p14:creationId xmlns:p14="http://schemas.microsoft.com/office/powerpoint/2010/main" val="30036015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Transforming Exponential Growth</a:t>
            </a:r>
          </a:p>
        </p:txBody>
      </p:sp>
      <p:sp>
        <p:nvSpPr>
          <p:cNvPr id="3" name="Content Placeholder 2"/>
          <p:cNvSpPr>
            <a:spLocks noGrp="1"/>
          </p:cNvSpPr>
          <p:nvPr>
            <p:ph idx="1"/>
          </p:nvPr>
        </p:nvSpPr>
        <p:spPr/>
        <p:txBody>
          <a:bodyPr>
            <a:normAutofit/>
          </a:bodyPr>
          <a:lstStyle/>
          <a:p>
            <a:r>
              <a:rPr lang="en-US" dirty="0"/>
              <a:t>Let’s take a look at the growth of the price of Amazon stock since its initial public offering in 1997.</a:t>
            </a:r>
          </a:p>
          <a:p>
            <a:r>
              <a:rPr lang="en-US" dirty="0"/>
              <a:t>Figure 3.4.8 depicts Amazon’s stock prices in their raw form since its initial public offering (IPO) in May 1997, showcasing an exponential growth rate over this period.</a:t>
            </a:r>
          </a:p>
          <a:p>
            <a:endParaRPr lang="en-US" dirty="0"/>
          </a:p>
        </p:txBody>
      </p:sp>
    </p:spTree>
    <p:extLst>
      <p:ext uri="{BB962C8B-B14F-4D97-AF65-F5344CB8AC3E}">
        <p14:creationId xmlns:p14="http://schemas.microsoft.com/office/powerpoint/2010/main" val="12968070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Transforming Exponential Growth (cont.)</a:t>
            </a:r>
          </a:p>
        </p:txBody>
      </p:sp>
      <p:sp>
        <p:nvSpPr>
          <p:cNvPr id="3" name="Content Placeholder 2"/>
          <p:cNvSpPr>
            <a:spLocks noGrp="1"/>
          </p:cNvSpPr>
          <p:nvPr>
            <p:ph idx="1"/>
          </p:nvPr>
        </p:nvSpPr>
        <p:spPr/>
        <p:txBody>
          <a:bodyPr>
            <a:normAutofit/>
          </a:bodyPr>
          <a:lstStyle/>
          <a:p>
            <a:r>
              <a:rPr lang="en-US" dirty="0"/>
              <a:t> </a:t>
            </a:r>
          </a:p>
          <a:p>
            <a:endParaRPr lang="en-US" dirty="0"/>
          </a:p>
        </p:txBody>
      </p:sp>
      <p:pic>
        <p:nvPicPr>
          <p:cNvPr id="5" name="Picture 4">
            <a:extLst>
              <a:ext uri="{FF2B5EF4-FFF2-40B4-BE49-F238E27FC236}">
                <a16:creationId xmlns:a16="http://schemas.microsoft.com/office/drawing/2014/main" id="{159DD7D4-B4AB-04FD-464A-6B1369C2450F}"/>
              </a:ext>
            </a:extLst>
          </p:cNvPr>
          <p:cNvPicPr>
            <a:picLocks noChangeAspect="1"/>
          </p:cNvPicPr>
          <p:nvPr/>
        </p:nvPicPr>
        <p:blipFill>
          <a:blip r:embed="rId2"/>
          <a:stretch>
            <a:fillRect/>
          </a:stretch>
        </p:blipFill>
        <p:spPr>
          <a:xfrm>
            <a:off x="1528337" y="1214128"/>
            <a:ext cx="6087325" cy="4429743"/>
          </a:xfrm>
          <a:prstGeom prst="rect">
            <a:avLst/>
          </a:prstGeom>
        </p:spPr>
      </p:pic>
    </p:spTree>
    <p:extLst>
      <p:ext uri="{BB962C8B-B14F-4D97-AF65-F5344CB8AC3E}">
        <p14:creationId xmlns:p14="http://schemas.microsoft.com/office/powerpoint/2010/main" val="11333170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Transforming Exponential Growth (cont.)</a:t>
            </a:r>
          </a:p>
        </p:txBody>
      </p:sp>
      <p:sp>
        <p:nvSpPr>
          <p:cNvPr id="3" name="Content Placeholder 2"/>
          <p:cNvSpPr>
            <a:spLocks noGrp="1"/>
          </p:cNvSpPr>
          <p:nvPr>
            <p:ph idx="1"/>
          </p:nvPr>
        </p:nvSpPr>
        <p:spPr/>
        <p:txBody>
          <a:bodyPr>
            <a:normAutofit/>
          </a:bodyPr>
          <a:lstStyle/>
          <a:p>
            <a:r>
              <a:rPr lang="en-US" dirty="0"/>
              <a:t>In Figure 3.4.9, a log transformation has been applied to the Amazon stock price data. Note that in the early days the price was less than 1 and the log of values between 0 and 1 are negative. Even with the surge in Amazon stock price due to the Covid-19 pandemic, the transformed stock prices possess a strong linear trend starting in 2006 and perhaps as early as 2001. A linear trend for log transformed data indicates the stock price has been growing at a relatively constant percentage rate over time. </a:t>
            </a:r>
          </a:p>
        </p:txBody>
      </p:sp>
    </p:spTree>
    <p:extLst>
      <p:ext uri="{BB962C8B-B14F-4D97-AF65-F5344CB8AC3E}">
        <p14:creationId xmlns:p14="http://schemas.microsoft.com/office/powerpoint/2010/main" val="42625789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Transforming Exponential Growth (cont.)</a:t>
            </a:r>
          </a:p>
        </p:txBody>
      </p:sp>
      <p:sp>
        <p:nvSpPr>
          <p:cNvPr id="3" name="Content Placeholder 2"/>
          <p:cNvSpPr>
            <a:spLocks noGrp="1"/>
          </p:cNvSpPr>
          <p:nvPr>
            <p:ph idx="1"/>
          </p:nvPr>
        </p:nvSpPr>
        <p:spPr/>
        <p:txBody>
          <a:bodyPr>
            <a:normAutofit/>
          </a:bodyPr>
          <a:lstStyle/>
          <a:p>
            <a:r>
              <a:rPr lang="en-US" dirty="0"/>
              <a:t>Log transformations can offer numerous advantages when it comes to making your data more model-friendly, both for predictive modeling and for statistical inference.</a:t>
            </a:r>
          </a:p>
        </p:txBody>
      </p:sp>
    </p:spTree>
    <p:extLst>
      <p:ext uri="{BB962C8B-B14F-4D97-AF65-F5344CB8AC3E}">
        <p14:creationId xmlns:p14="http://schemas.microsoft.com/office/powerpoint/2010/main" val="40281144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Transforming Exponential Growth (cont.)</a:t>
            </a:r>
          </a:p>
        </p:txBody>
      </p:sp>
      <p:sp>
        <p:nvSpPr>
          <p:cNvPr id="3" name="Content Placeholder 2"/>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390F00DE-DCA1-198A-B820-9FFD0D71F04B}"/>
              </a:ext>
            </a:extLst>
          </p:cNvPr>
          <p:cNvPicPr>
            <a:picLocks noChangeAspect="1"/>
          </p:cNvPicPr>
          <p:nvPr/>
        </p:nvPicPr>
        <p:blipFill>
          <a:blip r:embed="rId2"/>
          <a:stretch>
            <a:fillRect/>
          </a:stretch>
        </p:blipFill>
        <p:spPr>
          <a:xfrm>
            <a:off x="1299706" y="1195075"/>
            <a:ext cx="6544588" cy="4467849"/>
          </a:xfrm>
          <a:prstGeom prst="rect">
            <a:avLst/>
          </a:prstGeom>
        </p:spPr>
      </p:pic>
    </p:spTree>
    <p:extLst>
      <p:ext uri="{BB962C8B-B14F-4D97-AF65-F5344CB8AC3E}">
        <p14:creationId xmlns:p14="http://schemas.microsoft.com/office/powerpoint/2010/main" val="28000518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Transforming Exponential Growth (cont.)</a:t>
            </a:r>
          </a:p>
        </p:txBody>
      </p:sp>
      <p:sp>
        <p:nvSpPr>
          <p:cNvPr id="3" name="Content Placeholder 2"/>
          <p:cNvSpPr>
            <a:spLocks noGrp="1"/>
          </p:cNvSpPr>
          <p:nvPr>
            <p:ph idx="1"/>
          </p:nvPr>
        </p:nvSpPr>
        <p:spPr/>
        <p:txBody>
          <a:bodyPr>
            <a:normAutofit/>
          </a:bodyPr>
          <a:lstStyle/>
          <a:p>
            <a:r>
              <a:rPr lang="en-US" dirty="0"/>
              <a:t>There are many other useful data transformations, particularly in predictive modeling, which we will begin to discuss in Chapter 5. Should you wish to delve deeper into predictive modeling subjects like machine learning, you’ll discover that transforming data is often the starting point for building predictive models. The topic of data transformation is both intriguing and practical, and you can easily acquire a wealth of accessible information on the subject through ChatGPT or other advanced language models.</a:t>
            </a:r>
          </a:p>
        </p:txBody>
      </p:sp>
    </p:spTree>
    <p:extLst>
      <p:ext uri="{BB962C8B-B14F-4D97-AF65-F5344CB8AC3E}">
        <p14:creationId xmlns:p14="http://schemas.microsoft.com/office/powerpoint/2010/main" val="30575351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Transforming Exponential Growth (cont.)</a:t>
            </a:r>
          </a:p>
        </p:txBody>
      </p:sp>
      <p:sp>
        <p:nvSpPr>
          <p:cNvPr id="3" name="Content Placeholder 2"/>
          <p:cNvSpPr>
            <a:spLocks noGrp="1"/>
          </p:cNvSpPr>
          <p:nvPr>
            <p:ph idx="1"/>
          </p:nvPr>
        </p:nvSpPr>
        <p:spPr/>
        <p:txBody>
          <a:bodyPr>
            <a:normAutofit/>
          </a:bodyPr>
          <a:lstStyle/>
          <a:p>
            <a:r>
              <a:rPr lang="en-US" dirty="0"/>
              <a:t>Log scales are used in various scientific, engineering, and everyday contexts. Here are some common log scales:</a:t>
            </a:r>
          </a:p>
          <a:p>
            <a:pPr marL="514350" indent="-514350">
              <a:buFont typeface="+mj-lt"/>
              <a:buAutoNum type="arabicPeriod"/>
            </a:pPr>
            <a:r>
              <a:rPr lang="en-US" b="1" dirty="0"/>
              <a:t>Richter Scale</a:t>
            </a:r>
            <a:r>
              <a:rPr lang="en-US" dirty="0"/>
              <a:t>: Used to measure the magnitude of earthquakes. Each whole number increase on the Richter scale represents a tenfold increase in amplitude of the seismic waves and roughly 31.6 times more energy release.</a:t>
            </a:r>
          </a:p>
          <a:p>
            <a:endParaRPr lang="en-US" dirty="0"/>
          </a:p>
        </p:txBody>
      </p:sp>
    </p:spTree>
    <p:extLst>
      <p:ext uri="{BB962C8B-B14F-4D97-AF65-F5344CB8AC3E}">
        <p14:creationId xmlns:p14="http://schemas.microsoft.com/office/powerpoint/2010/main" val="30395766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Transforming Exponential Growth (cont.)</a:t>
            </a:r>
          </a:p>
        </p:txBody>
      </p:sp>
      <p:sp>
        <p:nvSpPr>
          <p:cNvPr id="3" name="Content Placeholder 2"/>
          <p:cNvSpPr>
            <a:spLocks noGrp="1"/>
          </p:cNvSpPr>
          <p:nvPr>
            <p:ph idx="1"/>
          </p:nvPr>
        </p:nvSpPr>
        <p:spPr/>
        <p:txBody>
          <a:bodyPr>
            <a:normAutofit fontScale="92500"/>
          </a:bodyPr>
          <a:lstStyle/>
          <a:p>
            <a:pPr marL="514350" indent="-514350">
              <a:buFont typeface="+mj-lt"/>
              <a:buAutoNum type="arabicPeriod" startAt="2"/>
            </a:pPr>
            <a:r>
              <a:rPr lang="en-US" b="1" dirty="0"/>
              <a:t>pH Scale</a:t>
            </a:r>
            <a:r>
              <a:rPr lang="en-US" dirty="0"/>
              <a:t>: Used in chemistry to measure the acidity or alkalinity of a solution. A pH less than 7 is acidic, 7 is neutral, and above 7 is alkaline. Each unit change in pH represents a tenfold change in acidity or alkalinity. For instance, a solution with a pH of 4 is ten times more acidic than one with a pH of 5.</a:t>
            </a:r>
          </a:p>
          <a:p>
            <a:pPr marL="514350" indent="-514350">
              <a:buFont typeface="+mj-lt"/>
              <a:buAutoNum type="arabicPeriod" startAt="2"/>
            </a:pPr>
            <a:r>
              <a:rPr lang="en-US" b="1" dirty="0"/>
              <a:t>Decibel (dB) Scale</a:t>
            </a:r>
            <a:r>
              <a:rPr lang="en-US" dirty="0"/>
              <a:t>: Used in acoustics to measure sound intensity. The decibel scale is a logarithmic scale where each increase of 10 dB represents a tenfold increase in intensity. It’s also used in electronics and signals to measure power and voltage ratios.</a:t>
            </a:r>
          </a:p>
        </p:txBody>
      </p:sp>
    </p:spTree>
    <p:extLst>
      <p:ext uri="{BB962C8B-B14F-4D97-AF65-F5344CB8AC3E}">
        <p14:creationId xmlns:p14="http://schemas.microsoft.com/office/powerpoint/2010/main" val="31120017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Transforming Exponential Growth (cont.)</a:t>
            </a: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startAt="4"/>
            </a:pPr>
            <a:r>
              <a:rPr lang="en-US" b="1" dirty="0"/>
              <a:t>Biological and Geometric Scales</a:t>
            </a:r>
            <a:r>
              <a:rPr lang="en-US" dirty="0"/>
              <a:t>: In biology, especially in microbiology, the growth of bacterial colonies can be exponential. When assessing the number of bacteria over time, especially in a culture that grows rapidly, a log-transform can linearize exponential growth patterns.</a:t>
            </a:r>
          </a:p>
          <a:p>
            <a:pPr marL="514350" indent="-514350">
              <a:buFont typeface="+mj-lt"/>
              <a:buAutoNum type="arabicPeriod" startAt="4"/>
            </a:pPr>
            <a:r>
              <a:rPr lang="en-US" b="1" dirty="0"/>
              <a:t>Demography and Finance</a:t>
            </a:r>
            <a:r>
              <a:rPr lang="en-US" dirty="0"/>
              <a:t>: In various fields, growth (like population growth or compound interest in finance) or decay (like radioactive decay) can often be described using logarithmic or exponential models.</a:t>
            </a:r>
          </a:p>
        </p:txBody>
      </p:sp>
    </p:spTree>
    <p:extLst>
      <p:ext uri="{BB962C8B-B14F-4D97-AF65-F5344CB8AC3E}">
        <p14:creationId xmlns:p14="http://schemas.microsoft.com/office/powerpoint/2010/main" val="10893232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Misleading Graphs</a:t>
            </a:r>
          </a:p>
        </p:txBody>
      </p:sp>
      <p:sp>
        <p:nvSpPr>
          <p:cNvPr id="3" name="Content Placeholder 2"/>
          <p:cNvSpPr>
            <a:spLocks noGrp="1"/>
          </p:cNvSpPr>
          <p:nvPr>
            <p:ph idx="1"/>
          </p:nvPr>
        </p:nvSpPr>
        <p:spPr/>
        <p:txBody>
          <a:bodyPr>
            <a:normAutofit lnSpcReduction="10000"/>
          </a:bodyPr>
          <a:lstStyle/>
          <a:p>
            <a:r>
              <a:rPr lang="en-US" dirty="0"/>
              <a:t>An issue related to scaling that is often used to mislead readers is to start the vertical scale at some value other than zero. We saw this earlier with the sales performance data in Section 3.2. By starting the scale on the vertical axis at $180,000 and using increments of $5,000, the sales performance differences were exaggerated (see Figures 3.2.2 and 3.2.3).</a:t>
            </a:r>
          </a:p>
          <a:p>
            <a:r>
              <a:rPr lang="en-US" dirty="0"/>
              <a:t>One type of graph commonly used in the media is a pictograph, because it is visually appealing and simple to understand. A </a:t>
            </a:r>
            <a:r>
              <a:rPr lang="en-US" b="1" dirty="0"/>
              <a:t>pictograph</a:t>
            </a:r>
            <a:r>
              <a:rPr lang="en-US" dirty="0"/>
              <a:t> is basically a bar graph that uses pictures of objects in place of the bars.</a:t>
            </a:r>
          </a:p>
        </p:txBody>
      </p:sp>
    </p:spTree>
    <p:extLst>
      <p:ext uri="{BB962C8B-B14F-4D97-AF65-F5344CB8AC3E}">
        <p14:creationId xmlns:p14="http://schemas.microsoft.com/office/powerpoint/2010/main" val="3489198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Graph Labeling (cont.)</a:t>
            </a:r>
          </a:p>
        </p:txBody>
      </p:sp>
      <p:sp>
        <p:nvSpPr>
          <p:cNvPr id="3" name="Content Placeholder 2"/>
          <p:cNvSpPr>
            <a:spLocks noGrp="1"/>
          </p:cNvSpPr>
          <p:nvPr>
            <p:ph idx="1"/>
          </p:nvPr>
        </p:nvSpPr>
        <p:spPr/>
        <p:txBody>
          <a:bodyPr>
            <a:normAutofit/>
          </a:bodyPr>
          <a:lstStyle/>
          <a:p>
            <a:r>
              <a:rPr lang="en-US" dirty="0"/>
              <a:t>Furthermore, we do not know whether this information is relevant to modern times. Is this data for a specific year? The countries are labeled along the horizontal axis but note that the vertical axis is just labeled </a:t>
            </a:r>
            <a:r>
              <a:rPr lang="en-US" i="1" dirty="0"/>
              <a:t>Population</a:t>
            </a:r>
            <a:r>
              <a:rPr lang="en-US" dirty="0"/>
              <a:t>. We have no idea what the values along the vertical axis represent. Is the prisoner population in units of thousands, millions, or billions? In fact, this chart shows the countries with the top ten highest prisoner populations for the year 2021. </a:t>
            </a:r>
          </a:p>
        </p:txBody>
      </p:sp>
    </p:spTree>
    <p:extLst>
      <p:ext uri="{BB962C8B-B14F-4D97-AF65-F5344CB8AC3E}">
        <p14:creationId xmlns:p14="http://schemas.microsoft.com/office/powerpoint/2010/main" val="40405831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Misleading Graphs (cont.)</a:t>
            </a:r>
          </a:p>
        </p:txBody>
      </p:sp>
      <p:sp>
        <p:nvSpPr>
          <p:cNvPr id="3" name="Content Placeholder 2"/>
          <p:cNvSpPr>
            <a:spLocks noGrp="1"/>
          </p:cNvSpPr>
          <p:nvPr>
            <p:ph idx="1"/>
          </p:nvPr>
        </p:nvSpPr>
        <p:spPr/>
        <p:txBody>
          <a:bodyPr>
            <a:normAutofit/>
          </a:bodyPr>
          <a:lstStyle/>
          <a:p>
            <a:r>
              <a:rPr lang="en-US" dirty="0"/>
              <a:t>For example, the graph on the left in Figure 3.4.10 shows a potentially misleading pictograph of the top five countries ranked in order by the amount of forested area they contain. The bars in this bar chart are represented by trees. Note how as the amount of forest area increases, the trees expand with regard to width and height, thus giving the illusion that the amount of increase is much larger than it is in reality. This is a common problem with pictographs found in the media.</a:t>
            </a:r>
          </a:p>
        </p:txBody>
      </p:sp>
    </p:spTree>
    <p:extLst>
      <p:ext uri="{BB962C8B-B14F-4D97-AF65-F5344CB8AC3E}">
        <p14:creationId xmlns:p14="http://schemas.microsoft.com/office/powerpoint/2010/main" val="14731615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Misleading Graphs (cont.)</a:t>
            </a:r>
          </a:p>
        </p:txBody>
      </p:sp>
      <p:sp>
        <p:nvSpPr>
          <p:cNvPr id="3" name="Content Placeholder 2"/>
          <p:cNvSpPr>
            <a:spLocks noGrp="1"/>
          </p:cNvSpPr>
          <p:nvPr>
            <p:ph idx="1"/>
          </p:nvPr>
        </p:nvSpPr>
        <p:spPr/>
        <p:txBody>
          <a:bodyPr>
            <a:normAutofit/>
          </a:bodyPr>
          <a:lstStyle/>
          <a:p>
            <a:r>
              <a:rPr lang="en-US" dirty="0"/>
              <a:t>Often when the size of the object is increased or decreased, the change is not simply one‑dimensional. So be very cautious when looking at data displayed with a pictograph to make sure the graph isn’t misleading by representing increases or decreases along one dimension (height of the bar) using an object that is changing in area or volume. The graph on the right represents the correct way to scale a pictograph by only changing the heights of the trees.</a:t>
            </a:r>
          </a:p>
        </p:txBody>
      </p:sp>
    </p:spTree>
    <p:extLst>
      <p:ext uri="{BB962C8B-B14F-4D97-AF65-F5344CB8AC3E}">
        <p14:creationId xmlns:p14="http://schemas.microsoft.com/office/powerpoint/2010/main" val="17590774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Misleading Graphs (cont.)</a:t>
            </a:r>
          </a:p>
        </p:txBody>
      </p:sp>
      <p:sp>
        <p:nvSpPr>
          <p:cNvPr id="3" name="Content Placeholder 2"/>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8947AFCB-3727-476F-4282-051671CE0459}"/>
              </a:ext>
            </a:extLst>
          </p:cNvPr>
          <p:cNvPicPr>
            <a:picLocks noChangeAspect="1"/>
          </p:cNvPicPr>
          <p:nvPr/>
        </p:nvPicPr>
        <p:blipFill>
          <a:blip r:embed="rId2"/>
          <a:stretch>
            <a:fillRect/>
          </a:stretch>
        </p:blipFill>
        <p:spPr>
          <a:xfrm>
            <a:off x="609600" y="1600200"/>
            <a:ext cx="7611537" cy="3191320"/>
          </a:xfrm>
          <a:prstGeom prst="rect">
            <a:avLst/>
          </a:prstGeom>
        </p:spPr>
      </p:pic>
    </p:spTree>
    <p:extLst>
      <p:ext uri="{BB962C8B-B14F-4D97-AF65-F5344CB8AC3E}">
        <p14:creationId xmlns:p14="http://schemas.microsoft.com/office/powerpoint/2010/main" val="280997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Graph Labeling (cont.)</a:t>
            </a:r>
          </a:p>
        </p:txBody>
      </p:sp>
      <p:sp>
        <p:nvSpPr>
          <p:cNvPr id="3" name="Content Placeholder 2"/>
          <p:cNvSpPr>
            <a:spLocks noGrp="1"/>
          </p:cNvSpPr>
          <p:nvPr>
            <p:ph idx="1"/>
          </p:nvPr>
        </p:nvSpPr>
        <p:spPr/>
        <p:txBody>
          <a:bodyPr>
            <a:normAutofit/>
          </a:bodyPr>
          <a:lstStyle/>
          <a:p>
            <a:r>
              <a:rPr lang="en-US" dirty="0"/>
              <a:t>The unit for the vertical axis should be thousands, which means that the United States had a prison population of approximately 1690 thousand, or 1.690 million, in the year 2021. Without these seemingly small pieces of information, the graph is not very informative. It is also good practice to use the largest possible unit for the scale of an axis, which in this case is correctly chosen to be thousands. </a:t>
            </a:r>
          </a:p>
        </p:txBody>
      </p:sp>
    </p:spTree>
    <p:extLst>
      <p:ext uri="{BB962C8B-B14F-4D97-AF65-F5344CB8AC3E}">
        <p14:creationId xmlns:p14="http://schemas.microsoft.com/office/powerpoint/2010/main" val="3482776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a:t>
            </a:r>
          </a:p>
        </p:txBody>
      </p:sp>
      <p:sp>
        <p:nvSpPr>
          <p:cNvPr id="3" name="Content Placeholder 2"/>
          <p:cNvSpPr>
            <a:spLocks noGrp="1"/>
          </p:cNvSpPr>
          <p:nvPr>
            <p:ph idx="1"/>
          </p:nvPr>
        </p:nvSpPr>
        <p:spPr/>
        <p:txBody>
          <a:bodyPr>
            <a:normAutofit/>
          </a:bodyPr>
          <a:lstStyle/>
          <a:p>
            <a:r>
              <a:rPr lang="en-US" dirty="0"/>
              <a:t>When examining graphs in the media it is very important to consider the source of the information, i.e., who is telling the story. What good is a graph if the underlying data is not credible? The data on the US population from 1790 to 2010 from the previous section came from census data collected by the U.S. Census Bureau, which is a highly reputable source of information. Typically, government entities and scientific journals are considered relatively trustworthy sources. </a:t>
            </a:r>
          </a:p>
        </p:txBody>
      </p:sp>
    </p:spTree>
    <p:extLst>
      <p:ext uri="{BB962C8B-B14F-4D97-AF65-F5344CB8AC3E}">
        <p14:creationId xmlns:p14="http://schemas.microsoft.com/office/powerpoint/2010/main" val="2037451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(cont.)</a:t>
            </a:r>
          </a:p>
        </p:txBody>
      </p:sp>
      <p:sp>
        <p:nvSpPr>
          <p:cNvPr id="3" name="Content Placeholder 2"/>
          <p:cNvSpPr>
            <a:spLocks noGrp="1"/>
          </p:cNvSpPr>
          <p:nvPr>
            <p:ph idx="1"/>
          </p:nvPr>
        </p:nvSpPr>
        <p:spPr/>
        <p:txBody>
          <a:bodyPr>
            <a:normAutofit/>
          </a:bodyPr>
          <a:lstStyle/>
          <a:p>
            <a:r>
              <a:rPr lang="en-US" dirty="0"/>
              <a:t>When looking at the credibility of your data, keep in mind the old quote, “Large skepticism leads to large understanding. Small skepticism leads to small understanding. No skepticism leads to no understanding.”</a:t>
            </a:r>
          </a:p>
        </p:txBody>
      </p:sp>
    </p:spTree>
    <p:extLst>
      <p:ext uri="{BB962C8B-B14F-4D97-AF65-F5344CB8AC3E}">
        <p14:creationId xmlns:p14="http://schemas.microsoft.com/office/powerpoint/2010/main" val="3822869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Appropriateness of a Graph</a:t>
            </a:r>
          </a:p>
        </p:txBody>
      </p:sp>
      <p:sp>
        <p:nvSpPr>
          <p:cNvPr id="3" name="Content Placeholder 2"/>
          <p:cNvSpPr>
            <a:spLocks noGrp="1"/>
          </p:cNvSpPr>
          <p:nvPr>
            <p:ph idx="1"/>
          </p:nvPr>
        </p:nvSpPr>
        <p:spPr/>
        <p:txBody>
          <a:bodyPr>
            <a:normAutofit/>
          </a:bodyPr>
          <a:lstStyle/>
          <a:p>
            <a:r>
              <a:rPr lang="en-US" dirty="0"/>
              <a:t>Throughout this chapter we have looked at a wide variety of graphs. What we want to consider now is the </a:t>
            </a:r>
            <a:r>
              <a:rPr lang="en-US" i="1" dirty="0"/>
              <a:t>appropriateness</a:t>
            </a:r>
            <a:r>
              <a:rPr lang="en-US" dirty="0"/>
              <a:t> of a graph. In other words, we want to be able to determine whether the type of graph being used is best suited for the data being displayed. For example, let’s contrast the different uses of line graphs and bar graphs. In the previous section, we looked at the US population since 1790 and chose to display that data using a line graph. We could have just as easily used the bar graph shown in Figure 3.4.2.</a:t>
            </a:r>
          </a:p>
        </p:txBody>
      </p:sp>
    </p:spTree>
    <p:extLst>
      <p:ext uri="{BB962C8B-B14F-4D97-AF65-F5344CB8AC3E}">
        <p14:creationId xmlns:p14="http://schemas.microsoft.com/office/powerpoint/2010/main" val="401621629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952</TotalTime>
  <Words>3574</Words>
  <Application>Microsoft Office PowerPoint</Application>
  <PresentationFormat>On-screen Show (4:3)</PresentationFormat>
  <Paragraphs>196</Paragraphs>
  <Slides>52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52</vt:i4>
      </vt:variant>
    </vt:vector>
  </HeadingPairs>
  <TitlesOfParts>
    <vt:vector size="56" baseType="lpstr">
      <vt:lpstr>Cambria Math</vt:lpstr>
      <vt:lpstr>Arial</vt:lpstr>
      <vt:lpstr>Calibri</vt:lpstr>
      <vt:lpstr>Office Theme</vt:lpstr>
      <vt:lpstr>Section 3.4</vt:lpstr>
      <vt:lpstr>Analyzing Graphs</vt:lpstr>
      <vt:lpstr>Graph Labeling</vt:lpstr>
      <vt:lpstr>Graph Labeling (cont.)</vt:lpstr>
      <vt:lpstr>Graph Labeling (cont.)</vt:lpstr>
      <vt:lpstr>Graph Labeling (cont.)</vt:lpstr>
      <vt:lpstr>Sources</vt:lpstr>
      <vt:lpstr>Sources (cont.)</vt:lpstr>
      <vt:lpstr>Appropriateness of a Graph</vt:lpstr>
      <vt:lpstr>Appropriateness of a Graph (cont.)</vt:lpstr>
      <vt:lpstr>Note</vt:lpstr>
      <vt:lpstr>Appropriateness of a Graph (cont.)</vt:lpstr>
      <vt:lpstr>Appropriateness of a Graph (cont.)</vt:lpstr>
      <vt:lpstr>Scaling of Graphs</vt:lpstr>
      <vt:lpstr>Scaling of Graphs (cont.)</vt:lpstr>
      <vt:lpstr>Note</vt:lpstr>
      <vt:lpstr>Scaling of Graphs (cont.)</vt:lpstr>
      <vt:lpstr>Data Transformations</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Data Transformations (cont.)</vt:lpstr>
      <vt:lpstr>Transforming Exponential Growth</vt:lpstr>
      <vt:lpstr>Transforming Exponential Growth (cont.)</vt:lpstr>
      <vt:lpstr>Transforming Exponential Growth (cont.)</vt:lpstr>
      <vt:lpstr>Transforming Exponential Growth (cont.)</vt:lpstr>
      <vt:lpstr>Transforming Exponential Growth (cont.)</vt:lpstr>
      <vt:lpstr>Transforming Exponential Growth (cont.)</vt:lpstr>
      <vt:lpstr>Transforming Exponential Growth (cont.)</vt:lpstr>
      <vt:lpstr>Transforming Exponential Growth (cont.)</vt:lpstr>
      <vt:lpstr>Transforming Exponential Growth (cont.)</vt:lpstr>
      <vt:lpstr>Misleading Graphs</vt:lpstr>
      <vt:lpstr>Misleading Graphs (cont.)</vt:lpstr>
      <vt:lpstr>Misleading Graphs (cont.)</vt:lpstr>
      <vt:lpstr>Misleading Graphs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86</cp:revision>
  <dcterms:created xsi:type="dcterms:W3CDTF">2013-04-26T14:43:13Z</dcterms:created>
  <dcterms:modified xsi:type="dcterms:W3CDTF">2024-04-30T20:04:19Z</dcterms:modified>
</cp:coreProperties>
</file>