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6"/>
  </p:notesMasterIdLst>
  <p:handoutMasterIdLst>
    <p:handoutMasterId r:id="rId77"/>
  </p:handoutMasterIdLst>
  <p:sldIdLst>
    <p:sldId id="256" r:id="rId2"/>
    <p:sldId id="299" r:id="rId3"/>
    <p:sldId id="300" r:id="rId4"/>
    <p:sldId id="301" r:id="rId5"/>
    <p:sldId id="302" r:id="rId6"/>
    <p:sldId id="303" r:id="rId7"/>
    <p:sldId id="304" r:id="rId8"/>
    <p:sldId id="305" r:id="rId9"/>
    <p:sldId id="306" r:id="rId10"/>
    <p:sldId id="308" r:id="rId11"/>
    <p:sldId id="307" r:id="rId12"/>
    <p:sldId id="309" r:id="rId13"/>
    <p:sldId id="310" r:id="rId14"/>
    <p:sldId id="311" r:id="rId15"/>
    <p:sldId id="312" r:id="rId16"/>
    <p:sldId id="313" r:id="rId17"/>
    <p:sldId id="314" r:id="rId18"/>
    <p:sldId id="315" r:id="rId19"/>
    <p:sldId id="316" r:id="rId20"/>
    <p:sldId id="317" r:id="rId21"/>
    <p:sldId id="319" r:id="rId22"/>
    <p:sldId id="318" r:id="rId23"/>
    <p:sldId id="320" r:id="rId24"/>
    <p:sldId id="321" r:id="rId25"/>
    <p:sldId id="322" r:id="rId26"/>
    <p:sldId id="324" r:id="rId27"/>
    <p:sldId id="323" r:id="rId28"/>
    <p:sldId id="325" r:id="rId29"/>
    <p:sldId id="326" r:id="rId30"/>
    <p:sldId id="327" r:id="rId31"/>
    <p:sldId id="328" r:id="rId32"/>
    <p:sldId id="329" r:id="rId33"/>
    <p:sldId id="330" r:id="rId34"/>
    <p:sldId id="331" r:id="rId35"/>
    <p:sldId id="332" r:id="rId36"/>
    <p:sldId id="333" r:id="rId37"/>
    <p:sldId id="334" r:id="rId38"/>
    <p:sldId id="296" r:id="rId39"/>
    <p:sldId id="335" r:id="rId40"/>
    <p:sldId id="336" r:id="rId41"/>
    <p:sldId id="337" r:id="rId42"/>
    <p:sldId id="338" r:id="rId43"/>
    <p:sldId id="339" r:id="rId44"/>
    <p:sldId id="297"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6" r:id="rId61"/>
    <p:sldId id="357" r:id="rId62"/>
    <p:sldId id="355" r:id="rId63"/>
    <p:sldId id="358" r:id="rId64"/>
    <p:sldId id="359" r:id="rId65"/>
    <p:sldId id="360" r:id="rId66"/>
    <p:sldId id="361" r:id="rId67"/>
    <p:sldId id="362" r:id="rId68"/>
    <p:sldId id="363" r:id="rId69"/>
    <p:sldId id="364" r:id="rId70"/>
    <p:sldId id="369" r:id="rId71"/>
    <p:sldId id="365" r:id="rId72"/>
    <p:sldId id="366" r:id="rId73"/>
    <p:sldId id="367" r:id="rId74"/>
    <p:sldId id="368" r:id="rId75"/>
  </p:sldIdLst>
  <p:sldSz cx="9144000" cy="6858000" type="screen4x3"/>
  <p:notesSz cx="6858000" cy="9144000"/>
  <p:embeddedFontLst>
    <p:embeddedFont>
      <p:font typeface="Cambria Math" panose="02040503050406030204" pitchFamily="18" charset="0"/>
      <p:regular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0000"/>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63" d="100"/>
          <a:sy n="63" d="100"/>
        </p:scale>
        <p:origin x="1596" y="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10/3/2024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Displaying Quantitative Data Graphically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Symmetric vs. Skewed (cont.)</a:t>
            </a:r>
          </a:p>
        </p:txBody>
      </p:sp>
      <p:sp>
        <p:nvSpPr>
          <p:cNvPr id="4"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The distribution is said to be </a:t>
            </a:r>
            <a:r>
              <a:rPr lang="en-US" b="1" dirty="0">
                <a:solidFill>
                  <a:srgbClr val="000000"/>
                </a:solidFill>
              </a:rPr>
              <a:t>skewed to the left </a:t>
            </a:r>
            <a:r>
              <a:rPr lang="en-US" dirty="0">
                <a:solidFill>
                  <a:srgbClr val="000000"/>
                </a:solidFill>
              </a:rPr>
              <a:t>(or negatively skewed) if the tail to the left of the peak of the distribution is longer than the tail to the right of the peak.</a:t>
            </a:r>
          </a:p>
        </p:txBody>
      </p:sp>
    </p:spTree>
    <p:extLst>
      <p:ext uri="{BB962C8B-B14F-4D97-AF65-F5344CB8AC3E}">
        <p14:creationId xmlns:p14="http://schemas.microsoft.com/office/powerpoint/2010/main" val="360899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lnSpcReduction="10000"/>
          </a:bodyPr>
          <a:lstStyle/>
          <a:p>
            <a:r>
              <a:rPr lang="en-US" dirty="0"/>
              <a:t>When we look at a histogram, what features are important?</a:t>
            </a:r>
          </a:p>
          <a:p>
            <a:pPr marL="514350" indent="-514350">
              <a:buFont typeface="+mj-lt"/>
              <a:buAutoNum type="arabicPeriod"/>
            </a:pPr>
            <a:r>
              <a:rPr lang="en-US" dirty="0"/>
              <a:t>Is the distribution of the data as described by these frequency distributions symmetric or skewed? </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Does the distribution have several peaks or modes (unimodal, bimodal, multimodal)?</a:t>
            </a:r>
          </a:p>
        </p:txBody>
      </p:sp>
      <p:pic>
        <p:nvPicPr>
          <p:cNvPr id="5" name="Picture 4">
            <a:extLst>
              <a:ext uri="{FF2B5EF4-FFF2-40B4-BE49-F238E27FC236}">
                <a16:creationId xmlns:a16="http://schemas.microsoft.com/office/drawing/2014/main" id="{7AD0CCC0-93B2-A3BE-998C-CC885EC2789C}"/>
              </a:ext>
            </a:extLst>
          </p:cNvPr>
          <p:cNvPicPr>
            <a:picLocks noChangeAspect="1"/>
          </p:cNvPicPr>
          <p:nvPr/>
        </p:nvPicPr>
        <p:blipFill>
          <a:blip r:embed="rId2"/>
          <a:stretch>
            <a:fillRect/>
          </a:stretch>
        </p:blipFill>
        <p:spPr>
          <a:xfrm>
            <a:off x="1600200" y="3048000"/>
            <a:ext cx="5638800" cy="1725815"/>
          </a:xfrm>
          <a:prstGeom prst="rect">
            <a:avLst/>
          </a:prstGeom>
        </p:spPr>
      </p:pic>
    </p:spTree>
    <p:extLst>
      <p:ext uri="{BB962C8B-B14F-4D97-AF65-F5344CB8AC3E}">
        <p14:creationId xmlns:p14="http://schemas.microsoft.com/office/powerpoint/2010/main" val="270765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dirty="0"/>
              <a:t>Where is the center of the distribution?</a:t>
            </a:r>
          </a:p>
          <a:p>
            <a:pPr marL="514350" indent="-514350">
              <a:buFont typeface="+mj-lt"/>
              <a:buAutoNum type="arabicPeriod" startAt="3"/>
            </a:pPr>
            <a:r>
              <a:rPr lang="en-US" dirty="0"/>
              <a:t>Are there outliers, data values that are very different from the others?</a:t>
            </a:r>
          </a:p>
          <a:p>
            <a:r>
              <a:rPr lang="en-US" dirty="0"/>
              <a:t>The histogram of the census data given in section 3.1 shows the distribution of ages in the US population in 2020. The shape of the histogram (whether it is symmetric, skewed, bimodal, etc.) can offer valuable clues about the underlying nature of the population.</a:t>
            </a:r>
          </a:p>
        </p:txBody>
      </p:sp>
    </p:spTree>
    <p:extLst>
      <p:ext uri="{BB962C8B-B14F-4D97-AF65-F5344CB8AC3E}">
        <p14:creationId xmlns:p14="http://schemas.microsoft.com/office/powerpoint/2010/main" val="130998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C299C012-6F4C-3F0E-1F12-4F9A784E6C27}"/>
              </a:ext>
            </a:extLst>
          </p:cNvPr>
          <p:cNvPicPr>
            <a:picLocks noChangeAspect="1"/>
          </p:cNvPicPr>
          <p:nvPr/>
        </p:nvPicPr>
        <p:blipFill>
          <a:blip r:embed="rId2"/>
          <a:stretch>
            <a:fillRect/>
          </a:stretch>
        </p:blipFill>
        <p:spPr>
          <a:xfrm>
            <a:off x="1386845" y="1334275"/>
            <a:ext cx="6258798" cy="3877216"/>
          </a:xfrm>
          <a:prstGeom prst="rect">
            <a:avLst/>
          </a:prstGeom>
        </p:spPr>
      </p:pic>
    </p:spTree>
    <p:extLst>
      <p:ext uri="{BB962C8B-B14F-4D97-AF65-F5344CB8AC3E}">
        <p14:creationId xmlns:p14="http://schemas.microsoft.com/office/powerpoint/2010/main" val="66137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 </a:t>
            </a:r>
          </a:p>
        </p:txBody>
      </p:sp>
      <p:graphicFrame>
        <p:nvGraphicFramePr>
          <p:cNvPr id="4" name="Table 3">
            <a:extLst>
              <a:ext uri="{FF2B5EF4-FFF2-40B4-BE49-F238E27FC236}">
                <a16:creationId xmlns:a16="http://schemas.microsoft.com/office/drawing/2014/main" id="{B24A63E9-8408-F0AB-B2DE-C0B996940814}"/>
              </a:ext>
            </a:extLst>
          </p:cNvPr>
          <p:cNvGraphicFramePr>
            <a:graphicFrameLocks noGrp="1"/>
          </p:cNvGraphicFramePr>
          <p:nvPr>
            <p:extLst>
              <p:ext uri="{D42A27DB-BD31-4B8C-83A1-F6EECF244321}">
                <p14:modId xmlns:p14="http://schemas.microsoft.com/office/powerpoint/2010/main" val="3969657604"/>
              </p:ext>
            </p:extLst>
          </p:nvPr>
        </p:nvGraphicFramePr>
        <p:xfrm>
          <a:off x="457200" y="1260088"/>
          <a:ext cx="3733800" cy="4450080"/>
        </p:xfrm>
        <a:graphic>
          <a:graphicData uri="http://schemas.openxmlformats.org/drawingml/2006/table">
            <a:tbl>
              <a:tblPr firstRow="1" bandRow="1">
                <a:tableStyleId>{5C22544A-7EE6-4342-B048-85BDC9FD1C3A}</a:tableStyleId>
              </a:tblPr>
              <a:tblGrid>
                <a:gridCol w="1338532">
                  <a:extLst>
                    <a:ext uri="{9D8B030D-6E8A-4147-A177-3AD203B41FA5}">
                      <a16:colId xmlns:a16="http://schemas.microsoft.com/office/drawing/2014/main" val="2853560093"/>
                    </a:ext>
                  </a:extLst>
                </a:gridCol>
                <a:gridCol w="2395268">
                  <a:extLst>
                    <a:ext uri="{9D8B030D-6E8A-4147-A177-3AD203B41FA5}">
                      <a16:colId xmlns:a16="http://schemas.microsoft.com/office/drawing/2014/main" val="2502642415"/>
                    </a:ext>
                  </a:extLst>
                </a:gridCol>
              </a:tblGrid>
              <a:tr h="370840">
                <a:tc gridSpan="2">
                  <a:txBody>
                    <a:bodyPr/>
                    <a:lstStyle/>
                    <a:p>
                      <a:pPr algn="ctr"/>
                      <a:r>
                        <a:rPr lang="en-US" dirty="0"/>
                        <a:t>Table 3.3.1 - US Population in 2020</a:t>
                      </a:r>
                      <a:endParaRPr lang="en-IN" dirty="0"/>
                    </a:p>
                  </a:txBody>
                  <a:tcPr/>
                </a:tc>
                <a:tc hMerge="1">
                  <a:txBody>
                    <a:bodyPr/>
                    <a:lstStyle/>
                    <a:p>
                      <a:endParaRPr lang="en-IN" dirty="0"/>
                    </a:p>
                  </a:txBody>
                  <a:tcPr/>
                </a:tc>
                <a:extLst>
                  <a:ext uri="{0D108BD9-81ED-4DB2-BD59-A6C34878D82A}">
                    <a16:rowId xmlns:a16="http://schemas.microsoft.com/office/drawing/2014/main" val="696257273"/>
                  </a:ext>
                </a:extLst>
              </a:tr>
              <a:tr h="370840">
                <a:tc>
                  <a:txBody>
                    <a:bodyPr/>
                    <a:lstStyle/>
                    <a:p>
                      <a:pPr algn="ctr"/>
                      <a:r>
                        <a:rPr lang="en-IN" b="1" dirty="0"/>
                        <a:t>Age Group</a:t>
                      </a:r>
                    </a:p>
                  </a:txBody>
                  <a:tcPr/>
                </a:tc>
                <a:tc>
                  <a:txBody>
                    <a:bodyPr/>
                    <a:lstStyle/>
                    <a:p>
                      <a:pPr algn="ctr"/>
                      <a:r>
                        <a:rPr lang="en-IN" b="1" dirty="0"/>
                        <a:t>Population (in millions)</a:t>
                      </a:r>
                    </a:p>
                  </a:txBody>
                  <a:tcPr/>
                </a:tc>
                <a:extLst>
                  <a:ext uri="{0D108BD9-81ED-4DB2-BD59-A6C34878D82A}">
                    <a16:rowId xmlns:a16="http://schemas.microsoft.com/office/drawing/2014/main" val="898597912"/>
                  </a:ext>
                </a:extLst>
              </a:tr>
              <a:tr h="370840">
                <a:tc>
                  <a:txBody>
                    <a:bodyPr/>
                    <a:lstStyle/>
                    <a:p>
                      <a:pPr algn="ctr"/>
                      <a:r>
                        <a:rPr lang="en-US" dirty="0"/>
                        <a:t>0-4</a:t>
                      </a:r>
                      <a:endParaRPr lang="en-IN" dirty="0"/>
                    </a:p>
                  </a:txBody>
                  <a:tcPr/>
                </a:tc>
                <a:tc>
                  <a:txBody>
                    <a:bodyPr/>
                    <a:lstStyle/>
                    <a:p>
                      <a:pPr algn="ctr"/>
                      <a:r>
                        <a:rPr lang="en-US" dirty="0"/>
                        <a:t>19.650</a:t>
                      </a:r>
                      <a:endParaRPr lang="en-IN" dirty="0"/>
                    </a:p>
                  </a:txBody>
                  <a:tcPr/>
                </a:tc>
                <a:extLst>
                  <a:ext uri="{0D108BD9-81ED-4DB2-BD59-A6C34878D82A}">
                    <a16:rowId xmlns:a16="http://schemas.microsoft.com/office/drawing/2014/main" val="1422850832"/>
                  </a:ext>
                </a:extLst>
              </a:tr>
              <a:tr h="370840">
                <a:tc>
                  <a:txBody>
                    <a:bodyPr/>
                    <a:lstStyle/>
                    <a:p>
                      <a:pPr algn="ctr"/>
                      <a:r>
                        <a:rPr lang="en-US" dirty="0"/>
                        <a:t>5-9</a:t>
                      </a:r>
                      <a:endParaRPr lang="en-IN" dirty="0"/>
                    </a:p>
                  </a:txBody>
                  <a:tcPr/>
                </a:tc>
                <a:tc>
                  <a:txBody>
                    <a:bodyPr/>
                    <a:lstStyle/>
                    <a:p>
                      <a:pPr algn="ctr"/>
                      <a:r>
                        <a:rPr lang="en-US" dirty="0"/>
                        <a:t>19.979</a:t>
                      </a:r>
                      <a:endParaRPr lang="en-IN" dirty="0"/>
                    </a:p>
                  </a:txBody>
                  <a:tcPr/>
                </a:tc>
                <a:extLst>
                  <a:ext uri="{0D108BD9-81ED-4DB2-BD59-A6C34878D82A}">
                    <a16:rowId xmlns:a16="http://schemas.microsoft.com/office/drawing/2014/main" val="3615937183"/>
                  </a:ext>
                </a:extLst>
              </a:tr>
              <a:tr h="370840">
                <a:tc>
                  <a:txBody>
                    <a:bodyPr/>
                    <a:lstStyle/>
                    <a:p>
                      <a:pPr algn="ctr"/>
                      <a:r>
                        <a:rPr lang="en-US" dirty="0"/>
                        <a:t>10-14</a:t>
                      </a:r>
                      <a:endParaRPr lang="en-IN" dirty="0"/>
                    </a:p>
                  </a:txBody>
                  <a:tcPr/>
                </a:tc>
                <a:tc>
                  <a:txBody>
                    <a:bodyPr/>
                    <a:lstStyle/>
                    <a:p>
                      <a:pPr algn="ctr"/>
                      <a:r>
                        <a:rPr lang="en-US" dirty="0"/>
                        <a:t>21.108</a:t>
                      </a:r>
                      <a:endParaRPr lang="en-IN" dirty="0"/>
                    </a:p>
                  </a:txBody>
                  <a:tcPr/>
                </a:tc>
                <a:extLst>
                  <a:ext uri="{0D108BD9-81ED-4DB2-BD59-A6C34878D82A}">
                    <a16:rowId xmlns:a16="http://schemas.microsoft.com/office/drawing/2014/main" val="122436228"/>
                  </a:ext>
                </a:extLst>
              </a:tr>
              <a:tr h="370840">
                <a:tc>
                  <a:txBody>
                    <a:bodyPr/>
                    <a:lstStyle/>
                    <a:p>
                      <a:pPr algn="ctr"/>
                      <a:r>
                        <a:rPr lang="en-US" dirty="0"/>
                        <a:t>15-19</a:t>
                      </a:r>
                      <a:endParaRPr lang="en-IN" dirty="0"/>
                    </a:p>
                  </a:txBody>
                  <a:tcPr/>
                </a:tc>
                <a:tc>
                  <a:txBody>
                    <a:bodyPr/>
                    <a:lstStyle/>
                    <a:p>
                      <a:pPr algn="ctr"/>
                      <a:r>
                        <a:rPr lang="en-US" dirty="0"/>
                        <a:t>21.175</a:t>
                      </a:r>
                      <a:endParaRPr lang="en-IN" dirty="0"/>
                    </a:p>
                  </a:txBody>
                  <a:tcPr/>
                </a:tc>
                <a:extLst>
                  <a:ext uri="{0D108BD9-81ED-4DB2-BD59-A6C34878D82A}">
                    <a16:rowId xmlns:a16="http://schemas.microsoft.com/office/drawing/2014/main" val="2315288982"/>
                  </a:ext>
                </a:extLst>
              </a:tr>
              <a:tr h="370840">
                <a:tc>
                  <a:txBody>
                    <a:bodyPr/>
                    <a:lstStyle/>
                    <a:p>
                      <a:pPr algn="ctr"/>
                      <a:r>
                        <a:rPr lang="en-US" dirty="0"/>
                        <a:t>20-24</a:t>
                      </a:r>
                      <a:endParaRPr lang="en-IN" dirty="0"/>
                    </a:p>
                  </a:txBody>
                  <a:tcPr/>
                </a:tc>
                <a:tc>
                  <a:txBody>
                    <a:bodyPr/>
                    <a:lstStyle/>
                    <a:p>
                      <a:pPr algn="ctr"/>
                      <a:r>
                        <a:rPr lang="en-US" dirty="0"/>
                        <a:t>21.820</a:t>
                      </a:r>
                      <a:endParaRPr lang="en-IN" dirty="0"/>
                    </a:p>
                  </a:txBody>
                  <a:tcPr/>
                </a:tc>
                <a:extLst>
                  <a:ext uri="{0D108BD9-81ED-4DB2-BD59-A6C34878D82A}">
                    <a16:rowId xmlns:a16="http://schemas.microsoft.com/office/drawing/2014/main" val="4256779872"/>
                  </a:ext>
                </a:extLst>
              </a:tr>
              <a:tr h="370840">
                <a:tc>
                  <a:txBody>
                    <a:bodyPr/>
                    <a:lstStyle/>
                    <a:p>
                      <a:pPr algn="ctr"/>
                      <a:r>
                        <a:rPr lang="en-US" dirty="0"/>
                        <a:t>25-29</a:t>
                      </a:r>
                      <a:endParaRPr lang="en-IN" dirty="0"/>
                    </a:p>
                  </a:txBody>
                  <a:tcPr/>
                </a:tc>
                <a:tc>
                  <a:txBody>
                    <a:bodyPr/>
                    <a:lstStyle/>
                    <a:p>
                      <a:pPr algn="ctr"/>
                      <a:r>
                        <a:rPr lang="en-US" dirty="0"/>
                        <a:t>23.262</a:t>
                      </a:r>
                      <a:endParaRPr lang="en-IN" dirty="0"/>
                    </a:p>
                  </a:txBody>
                  <a:tcPr/>
                </a:tc>
                <a:extLst>
                  <a:ext uri="{0D108BD9-81ED-4DB2-BD59-A6C34878D82A}">
                    <a16:rowId xmlns:a16="http://schemas.microsoft.com/office/drawing/2014/main" val="299338990"/>
                  </a:ext>
                </a:extLst>
              </a:tr>
              <a:tr h="370840">
                <a:tc>
                  <a:txBody>
                    <a:bodyPr/>
                    <a:lstStyle/>
                    <a:p>
                      <a:pPr algn="ctr"/>
                      <a:r>
                        <a:rPr lang="en-US" dirty="0"/>
                        <a:t>30-34</a:t>
                      </a:r>
                      <a:endParaRPr lang="en-IN" dirty="0"/>
                    </a:p>
                  </a:txBody>
                  <a:tcPr/>
                </a:tc>
                <a:tc>
                  <a:txBody>
                    <a:bodyPr/>
                    <a:lstStyle/>
                    <a:p>
                      <a:pPr algn="ctr"/>
                      <a:r>
                        <a:rPr lang="en-US" dirty="0"/>
                        <a:t>22.223</a:t>
                      </a:r>
                      <a:endParaRPr lang="en-IN" dirty="0"/>
                    </a:p>
                  </a:txBody>
                  <a:tcPr/>
                </a:tc>
                <a:extLst>
                  <a:ext uri="{0D108BD9-81ED-4DB2-BD59-A6C34878D82A}">
                    <a16:rowId xmlns:a16="http://schemas.microsoft.com/office/drawing/2014/main" val="709003461"/>
                  </a:ext>
                </a:extLst>
              </a:tr>
              <a:tr h="370840">
                <a:tc>
                  <a:txBody>
                    <a:bodyPr/>
                    <a:lstStyle/>
                    <a:p>
                      <a:pPr algn="ctr"/>
                      <a:r>
                        <a:rPr lang="en-US" dirty="0"/>
                        <a:t>35-39</a:t>
                      </a:r>
                      <a:endParaRPr lang="en-IN" dirty="0"/>
                    </a:p>
                  </a:txBody>
                  <a:tcPr/>
                </a:tc>
                <a:tc>
                  <a:txBody>
                    <a:bodyPr/>
                    <a:lstStyle/>
                    <a:p>
                      <a:pPr algn="ctr"/>
                      <a:r>
                        <a:rPr lang="en-US" dirty="0"/>
                        <a:t>21.346</a:t>
                      </a:r>
                      <a:endParaRPr lang="en-IN" dirty="0"/>
                    </a:p>
                  </a:txBody>
                  <a:tcPr/>
                </a:tc>
                <a:extLst>
                  <a:ext uri="{0D108BD9-81ED-4DB2-BD59-A6C34878D82A}">
                    <a16:rowId xmlns:a16="http://schemas.microsoft.com/office/drawing/2014/main" val="1264085932"/>
                  </a:ext>
                </a:extLst>
              </a:tr>
              <a:tr h="370840">
                <a:tc>
                  <a:txBody>
                    <a:bodyPr/>
                    <a:lstStyle/>
                    <a:p>
                      <a:pPr algn="ctr"/>
                      <a:r>
                        <a:rPr lang="en-US" dirty="0"/>
                        <a:t>40-44</a:t>
                      </a:r>
                      <a:endParaRPr lang="en-IN" dirty="0"/>
                    </a:p>
                  </a:txBody>
                  <a:tcPr/>
                </a:tc>
                <a:tc>
                  <a:txBody>
                    <a:bodyPr/>
                    <a:lstStyle/>
                    <a:p>
                      <a:pPr algn="ctr"/>
                      <a:r>
                        <a:rPr lang="en-US" dirty="0"/>
                        <a:t>20.001</a:t>
                      </a:r>
                      <a:endParaRPr lang="en-IN" dirty="0"/>
                    </a:p>
                  </a:txBody>
                  <a:tcPr/>
                </a:tc>
                <a:extLst>
                  <a:ext uri="{0D108BD9-81ED-4DB2-BD59-A6C34878D82A}">
                    <a16:rowId xmlns:a16="http://schemas.microsoft.com/office/drawing/2014/main" val="3371299600"/>
                  </a:ext>
                </a:extLst>
              </a:tr>
              <a:tr h="370840">
                <a:tc>
                  <a:txBody>
                    <a:bodyPr/>
                    <a:lstStyle/>
                    <a:p>
                      <a:pPr algn="ctr"/>
                      <a:r>
                        <a:rPr lang="en-US" dirty="0"/>
                        <a:t>45-49</a:t>
                      </a:r>
                      <a:endParaRPr lang="en-IN" dirty="0"/>
                    </a:p>
                  </a:txBody>
                  <a:tcPr/>
                </a:tc>
                <a:tc>
                  <a:txBody>
                    <a:bodyPr/>
                    <a:lstStyle/>
                    <a:p>
                      <a:pPr algn="ctr"/>
                      <a:r>
                        <a:rPr lang="en-US" dirty="0"/>
                        <a:t>20.570</a:t>
                      </a:r>
                      <a:endParaRPr lang="en-IN" dirty="0"/>
                    </a:p>
                  </a:txBody>
                  <a:tcPr/>
                </a:tc>
                <a:extLst>
                  <a:ext uri="{0D108BD9-81ED-4DB2-BD59-A6C34878D82A}">
                    <a16:rowId xmlns:a16="http://schemas.microsoft.com/office/drawing/2014/main" val="3323978574"/>
                  </a:ext>
                </a:extLst>
              </a:tr>
            </a:tbl>
          </a:graphicData>
        </a:graphic>
      </p:graphicFrame>
      <p:graphicFrame>
        <p:nvGraphicFramePr>
          <p:cNvPr id="5" name="Table 4">
            <a:extLst>
              <a:ext uri="{FF2B5EF4-FFF2-40B4-BE49-F238E27FC236}">
                <a16:creationId xmlns:a16="http://schemas.microsoft.com/office/drawing/2014/main" id="{E55BD418-6233-8EB8-A3E6-E2DAECF6E087}"/>
              </a:ext>
            </a:extLst>
          </p:cNvPr>
          <p:cNvGraphicFramePr>
            <a:graphicFrameLocks noGrp="1"/>
          </p:cNvGraphicFramePr>
          <p:nvPr>
            <p:extLst>
              <p:ext uri="{D42A27DB-BD31-4B8C-83A1-F6EECF244321}">
                <p14:modId xmlns:p14="http://schemas.microsoft.com/office/powerpoint/2010/main" val="1428805640"/>
              </p:ext>
            </p:extLst>
          </p:nvPr>
        </p:nvGraphicFramePr>
        <p:xfrm>
          <a:off x="4572000" y="1274212"/>
          <a:ext cx="3733800" cy="4450080"/>
        </p:xfrm>
        <a:graphic>
          <a:graphicData uri="http://schemas.openxmlformats.org/drawingml/2006/table">
            <a:tbl>
              <a:tblPr firstRow="1" bandRow="1">
                <a:tableStyleId>{5C22544A-7EE6-4342-B048-85BDC9FD1C3A}</a:tableStyleId>
              </a:tblPr>
              <a:tblGrid>
                <a:gridCol w="1338532">
                  <a:extLst>
                    <a:ext uri="{9D8B030D-6E8A-4147-A177-3AD203B41FA5}">
                      <a16:colId xmlns:a16="http://schemas.microsoft.com/office/drawing/2014/main" val="2853560093"/>
                    </a:ext>
                  </a:extLst>
                </a:gridCol>
                <a:gridCol w="2395268">
                  <a:extLst>
                    <a:ext uri="{9D8B030D-6E8A-4147-A177-3AD203B41FA5}">
                      <a16:colId xmlns:a16="http://schemas.microsoft.com/office/drawing/2014/main" val="2502642415"/>
                    </a:ext>
                  </a:extLst>
                </a:gridCol>
              </a:tblGrid>
              <a:tr h="370840">
                <a:tc gridSpan="2">
                  <a:txBody>
                    <a:bodyPr/>
                    <a:lstStyle/>
                    <a:p>
                      <a:pPr algn="ctr"/>
                      <a:r>
                        <a:rPr lang="en-US" dirty="0"/>
                        <a:t>Table 3.3.1 - US Population in 2020</a:t>
                      </a:r>
                      <a:endParaRPr lang="en-IN" dirty="0"/>
                    </a:p>
                  </a:txBody>
                  <a:tcPr/>
                </a:tc>
                <a:tc hMerge="1">
                  <a:txBody>
                    <a:bodyPr/>
                    <a:lstStyle/>
                    <a:p>
                      <a:endParaRPr lang="en-IN" dirty="0"/>
                    </a:p>
                  </a:txBody>
                  <a:tcPr/>
                </a:tc>
                <a:extLst>
                  <a:ext uri="{0D108BD9-81ED-4DB2-BD59-A6C34878D82A}">
                    <a16:rowId xmlns:a16="http://schemas.microsoft.com/office/drawing/2014/main" val="696257273"/>
                  </a:ext>
                </a:extLst>
              </a:tr>
              <a:tr h="370840">
                <a:tc>
                  <a:txBody>
                    <a:bodyPr/>
                    <a:lstStyle/>
                    <a:p>
                      <a:pPr algn="ctr"/>
                      <a:r>
                        <a:rPr lang="en-IN" b="1" dirty="0"/>
                        <a:t>Age Group</a:t>
                      </a:r>
                    </a:p>
                  </a:txBody>
                  <a:tcPr/>
                </a:tc>
                <a:tc>
                  <a:txBody>
                    <a:bodyPr/>
                    <a:lstStyle/>
                    <a:p>
                      <a:pPr algn="ctr"/>
                      <a:r>
                        <a:rPr lang="en-IN" b="1" dirty="0"/>
                        <a:t>Population (in millions)</a:t>
                      </a:r>
                    </a:p>
                  </a:txBody>
                  <a:tcPr/>
                </a:tc>
                <a:extLst>
                  <a:ext uri="{0D108BD9-81ED-4DB2-BD59-A6C34878D82A}">
                    <a16:rowId xmlns:a16="http://schemas.microsoft.com/office/drawing/2014/main" val="898597912"/>
                  </a:ext>
                </a:extLst>
              </a:tr>
              <a:tr h="370840">
                <a:tc>
                  <a:txBody>
                    <a:bodyPr/>
                    <a:lstStyle/>
                    <a:p>
                      <a:pPr algn="ctr"/>
                      <a:r>
                        <a:rPr lang="en-US" dirty="0"/>
                        <a:t>50-54</a:t>
                      </a:r>
                      <a:endParaRPr lang="en-IN" dirty="0"/>
                    </a:p>
                  </a:txBody>
                  <a:tcPr/>
                </a:tc>
                <a:tc>
                  <a:txBody>
                    <a:bodyPr/>
                    <a:lstStyle/>
                    <a:p>
                      <a:pPr algn="ctr"/>
                      <a:r>
                        <a:rPr lang="en-US" dirty="0"/>
                        <a:t>20.971</a:t>
                      </a:r>
                      <a:endParaRPr lang="en-IN" dirty="0"/>
                    </a:p>
                  </a:txBody>
                  <a:tcPr/>
                </a:tc>
                <a:extLst>
                  <a:ext uri="{0D108BD9-81ED-4DB2-BD59-A6C34878D82A}">
                    <a16:rowId xmlns:a16="http://schemas.microsoft.com/office/drawing/2014/main" val="1422850832"/>
                  </a:ext>
                </a:extLst>
              </a:tr>
              <a:tr h="370840">
                <a:tc>
                  <a:txBody>
                    <a:bodyPr/>
                    <a:lstStyle/>
                    <a:p>
                      <a:pPr algn="ctr"/>
                      <a:r>
                        <a:rPr lang="en-US" dirty="0"/>
                        <a:t>55-59</a:t>
                      </a:r>
                      <a:endParaRPr lang="en-IN" dirty="0"/>
                    </a:p>
                  </a:txBody>
                  <a:tcPr/>
                </a:tc>
                <a:tc>
                  <a:txBody>
                    <a:bodyPr/>
                    <a:lstStyle/>
                    <a:p>
                      <a:pPr algn="ctr"/>
                      <a:r>
                        <a:rPr lang="en-US" dirty="0"/>
                        <a:t>21.786</a:t>
                      </a:r>
                      <a:endParaRPr lang="en-IN" dirty="0"/>
                    </a:p>
                  </a:txBody>
                  <a:tcPr/>
                </a:tc>
                <a:extLst>
                  <a:ext uri="{0D108BD9-81ED-4DB2-BD59-A6C34878D82A}">
                    <a16:rowId xmlns:a16="http://schemas.microsoft.com/office/drawing/2014/main" val="3615937183"/>
                  </a:ext>
                </a:extLst>
              </a:tr>
              <a:tr h="370840">
                <a:tc>
                  <a:txBody>
                    <a:bodyPr/>
                    <a:lstStyle/>
                    <a:p>
                      <a:pPr algn="ctr"/>
                      <a:r>
                        <a:rPr lang="en-US" dirty="0"/>
                        <a:t>60-64</a:t>
                      </a:r>
                      <a:endParaRPr lang="en-IN" dirty="0"/>
                    </a:p>
                  </a:txBody>
                  <a:tcPr/>
                </a:tc>
                <a:tc>
                  <a:txBody>
                    <a:bodyPr/>
                    <a:lstStyle/>
                    <a:p>
                      <a:pPr algn="ctr"/>
                      <a:r>
                        <a:rPr lang="en-US" dirty="0"/>
                        <a:t>20.316</a:t>
                      </a:r>
                      <a:endParaRPr lang="en-IN" dirty="0"/>
                    </a:p>
                  </a:txBody>
                  <a:tcPr/>
                </a:tc>
                <a:extLst>
                  <a:ext uri="{0D108BD9-81ED-4DB2-BD59-A6C34878D82A}">
                    <a16:rowId xmlns:a16="http://schemas.microsoft.com/office/drawing/2014/main" val="122436228"/>
                  </a:ext>
                </a:extLst>
              </a:tr>
              <a:tr h="370840">
                <a:tc>
                  <a:txBody>
                    <a:bodyPr/>
                    <a:lstStyle/>
                    <a:p>
                      <a:pPr algn="ctr"/>
                      <a:r>
                        <a:rPr lang="en-US" dirty="0"/>
                        <a:t>65-69</a:t>
                      </a:r>
                      <a:endParaRPr lang="en-IN" dirty="0"/>
                    </a:p>
                  </a:txBody>
                  <a:tcPr/>
                </a:tc>
                <a:tc>
                  <a:txBody>
                    <a:bodyPr/>
                    <a:lstStyle/>
                    <a:p>
                      <a:pPr algn="ctr"/>
                      <a:r>
                        <a:rPr lang="en-US" dirty="0"/>
                        <a:t>17.302</a:t>
                      </a:r>
                      <a:endParaRPr lang="en-IN" dirty="0"/>
                    </a:p>
                  </a:txBody>
                  <a:tcPr/>
                </a:tc>
                <a:extLst>
                  <a:ext uri="{0D108BD9-81ED-4DB2-BD59-A6C34878D82A}">
                    <a16:rowId xmlns:a16="http://schemas.microsoft.com/office/drawing/2014/main" val="2315288982"/>
                  </a:ext>
                </a:extLst>
              </a:tr>
              <a:tr h="370840">
                <a:tc>
                  <a:txBody>
                    <a:bodyPr/>
                    <a:lstStyle/>
                    <a:p>
                      <a:pPr algn="ctr"/>
                      <a:r>
                        <a:rPr lang="en-US" dirty="0"/>
                        <a:t>70-74</a:t>
                      </a:r>
                      <a:endParaRPr lang="en-IN" dirty="0"/>
                    </a:p>
                  </a:txBody>
                  <a:tcPr/>
                </a:tc>
                <a:tc>
                  <a:txBody>
                    <a:bodyPr/>
                    <a:lstStyle/>
                    <a:p>
                      <a:pPr algn="ctr"/>
                      <a:r>
                        <a:rPr lang="en-US" dirty="0"/>
                        <a:t>13.246</a:t>
                      </a:r>
                      <a:endParaRPr lang="en-IN" dirty="0"/>
                    </a:p>
                  </a:txBody>
                  <a:tcPr/>
                </a:tc>
                <a:extLst>
                  <a:ext uri="{0D108BD9-81ED-4DB2-BD59-A6C34878D82A}">
                    <a16:rowId xmlns:a16="http://schemas.microsoft.com/office/drawing/2014/main" val="4256779872"/>
                  </a:ext>
                </a:extLst>
              </a:tr>
              <a:tr h="370840">
                <a:tc>
                  <a:txBody>
                    <a:bodyPr/>
                    <a:lstStyle/>
                    <a:p>
                      <a:pPr algn="ctr"/>
                      <a:r>
                        <a:rPr lang="en-US" dirty="0"/>
                        <a:t>75-79</a:t>
                      </a:r>
                      <a:endParaRPr lang="en-IN" dirty="0"/>
                    </a:p>
                  </a:txBody>
                  <a:tcPr/>
                </a:tc>
                <a:tc>
                  <a:txBody>
                    <a:bodyPr/>
                    <a:lstStyle/>
                    <a:p>
                      <a:pPr algn="ctr"/>
                      <a:r>
                        <a:rPr lang="en-US" dirty="0"/>
                        <a:t>9.114</a:t>
                      </a:r>
                      <a:endParaRPr lang="en-IN" dirty="0"/>
                    </a:p>
                  </a:txBody>
                  <a:tcPr/>
                </a:tc>
                <a:extLst>
                  <a:ext uri="{0D108BD9-81ED-4DB2-BD59-A6C34878D82A}">
                    <a16:rowId xmlns:a16="http://schemas.microsoft.com/office/drawing/2014/main" val="299338990"/>
                  </a:ext>
                </a:extLst>
              </a:tr>
              <a:tr h="370840">
                <a:tc>
                  <a:txBody>
                    <a:bodyPr/>
                    <a:lstStyle/>
                    <a:p>
                      <a:pPr algn="ctr"/>
                      <a:r>
                        <a:rPr lang="en-US" dirty="0"/>
                        <a:t>80-84</a:t>
                      </a:r>
                      <a:endParaRPr lang="en-IN" dirty="0"/>
                    </a:p>
                  </a:txBody>
                  <a:tcPr/>
                </a:tc>
                <a:tc>
                  <a:txBody>
                    <a:bodyPr/>
                    <a:lstStyle/>
                    <a:p>
                      <a:pPr algn="ctr"/>
                      <a:r>
                        <a:rPr lang="en-US" dirty="0"/>
                        <a:t>6.079</a:t>
                      </a:r>
                      <a:endParaRPr lang="en-IN" dirty="0"/>
                    </a:p>
                  </a:txBody>
                  <a:tcPr/>
                </a:tc>
                <a:extLst>
                  <a:ext uri="{0D108BD9-81ED-4DB2-BD59-A6C34878D82A}">
                    <a16:rowId xmlns:a16="http://schemas.microsoft.com/office/drawing/2014/main" val="709003461"/>
                  </a:ext>
                </a:extLst>
              </a:tr>
              <a:tr h="370840">
                <a:tc>
                  <a:txBody>
                    <a:bodyPr/>
                    <a:lstStyle/>
                    <a:p>
                      <a:pPr algn="ctr"/>
                      <a:r>
                        <a:rPr lang="en-US" dirty="0"/>
                        <a:t>85+</a:t>
                      </a:r>
                      <a:endParaRPr lang="en-IN" dirty="0"/>
                    </a:p>
                  </a:txBody>
                  <a:tcPr/>
                </a:tc>
                <a:tc>
                  <a:txBody>
                    <a:bodyPr/>
                    <a:lstStyle/>
                    <a:p>
                      <a:pPr algn="ctr"/>
                      <a:r>
                        <a:rPr lang="en-US" dirty="0"/>
                        <a:t>6.622</a:t>
                      </a:r>
                      <a:endParaRPr lang="en-IN" dirty="0"/>
                    </a:p>
                  </a:txBody>
                  <a:tcPr/>
                </a:tc>
                <a:extLst>
                  <a:ext uri="{0D108BD9-81ED-4DB2-BD59-A6C34878D82A}">
                    <a16:rowId xmlns:a16="http://schemas.microsoft.com/office/drawing/2014/main" val="1264085932"/>
                  </a:ext>
                </a:extLst>
              </a:tr>
              <a:tr h="370840">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3371299600"/>
                  </a:ext>
                </a:extLst>
              </a:tr>
              <a:tr h="370840">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3323978574"/>
                  </a:ext>
                </a:extLst>
              </a:tr>
            </a:tbl>
          </a:graphicData>
        </a:graphic>
      </p:graphicFrame>
    </p:spTree>
    <p:extLst>
      <p:ext uri="{BB962C8B-B14F-4D97-AF65-F5344CB8AC3E}">
        <p14:creationId xmlns:p14="http://schemas.microsoft.com/office/powerpoint/2010/main" val="8525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If you wanted to swiftly grasp the age distribution of the U.S., which representation would you prefer, the histogram or the data in Table 3.3.1? The histogram provides a comprehensive snapshot, enabling you to perceive the relationships between age groups and promptly comprehend the shape, central tendency, and spread of the age distribution. In addition, visualizing the histogram allows for easy identification of patterns like peaks, gaps, or asymmetry. </a:t>
            </a:r>
          </a:p>
        </p:txBody>
      </p:sp>
    </p:spTree>
    <p:extLst>
      <p:ext uri="{BB962C8B-B14F-4D97-AF65-F5344CB8AC3E}">
        <p14:creationId xmlns:p14="http://schemas.microsoft.com/office/powerpoint/2010/main" val="146139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In contrast, thoroughly examining the data items in the frequency distribution to discover these characteristics would be a tedious process.</a:t>
            </a:r>
          </a:p>
          <a:p>
            <a:r>
              <a:rPr lang="en-US" dirty="0"/>
              <a:t>When dealing with sizable data sets, creating histograms to visualize the data distribution is typically one of the initial statistical techniques employed. For example, suppose you were analyzing how different authors use the alphabet in their writing works. In Figure 3.3.4, the histograms for the relative frequency of each letter in ten different titles is shown.</a:t>
            </a:r>
          </a:p>
        </p:txBody>
      </p:sp>
    </p:spTree>
    <p:extLst>
      <p:ext uri="{BB962C8B-B14F-4D97-AF65-F5344CB8AC3E}">
        <p14:creationId xmlns:p14="http://schemas.microsoft.com/office/powerpoint/2010/main" val="39022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These histograms compress the information contained in ten novels (roughly ten million characters in this case) to these ten histograms. So, about 100,000,000 data points are mapped into these ten data visualizations, and we can “see” the character frequency in these works is very similar. That is simply amazing! The simple act of creating and graphing a relative frequency distribution of the alphabetic characters in each work revealed something unexpected. </a:t>
            </a:r>
          </a:p>
        </p:txBody>
      </p:sp>
    </p:spTree>
    <p:extLst>
      <p:ext uri="{BB962C8B-B14F-4D97-AF65-F5344CB8AC3E}">
        <p14:creationId xmlns:p14="http://schemas.microsoft.com/office/powerpoint/2010/main" val="261849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Despite the writing style and stories embedded in these works being substantially different, the usage of alphabetic characters in the language remains remarkably consistent and stable.</a:t>
            </a:r>
          </a:p>
        </p:txBody>
      </p:sp>
    </p:spTree>
    <p:extLst>
      <p:ext uri="{BB962C8B-B14F-4D97-AF65-F5344CB8AC3E}">
        <p14:creationId xmlns:p14="http://schemas.microsoft.com/office/powerpoint/2010/main" val="374461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9C8018E1-735F-01EC-6E34-526DD2357654}"/>
              </a:ext>
            </a:extLst>
          </p:cNvPr>
          <p:cNvPicPr>
            <a:picLocks noChangeAspect="1"/>
          </p:cNvPicPr>
          <p:nvPr/>
        </p:nvPicPr>
        <p:blipFill>
          <a:blip r:embed="rId2"/>
          <a:stretch>
            <a:fillRect/>
          </a:stretch>
        </p:blipFill>
        <p:spPr>
          <a:xfrm>
            <a:off x="245327" y="1622101"/>
            <a:ext cx="8382000" cy="2821996"/>
          </a:xfrm>
          <a:prstGeom prst="rect">
            <a:avLst/>
          </a:prstGeom>
        </p:spPr>
      </p:pic>
    </p:spTree>
    <p:extLst>
      <p:ext uri="{BB962C8B-B14F-4D97-AF65-F5344CB8AC3E}">
        <p14:creationId xmlns:p14="http://schemas.microsoft.com/office/powerpoint/2010/main" val="399126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Displaying Quantitative Data Graphically</a:t>
            </a:r>
          </a:p>
        </p:txBody>
      </p:sp>
      <p:sp>
        <p:nvSpPr>
          <p:cNvPr id="3" name="Content Placeholder 2"/>
          <p:cNvSpPr>
            <a:spLocks noGrp="1"/>
          </p:cNvSpPr>
          <p:nvPr>
            <p:ph idx="1"/>
          </p:nvPr>
        </p:nvSpPr>
        <p:spPr/>
        <p:txBody>
          <a:bodyPr>
            <a:normAutofit/>
          </a:bodyPr>
          <a:lstStyle/>
          <a:p>
            <a:r>
              <a:rPr lang="en-US" dirty="0"/>
              <a:t>Quantitative graphs are powerful tools used in data visualization to represent and analyze numerical data. They come in various forms, including bar graphs, line graphs, histograms, scatter plots, dot plots, pie charts, and choropleth maps, each with its unique utility. These graphs help to summarize large data sets, display patterns, trends, and correlations, and make complex information more comprehensible. </a:t>
            </a:r>
            <a:endParaRPr lang="en-US" b="1" i="1" dirty="0"/>
          </a:p>
        </p:txBody>
      </p:sp>
    </p:spTree>
    <p:extLst>
      <p:ext uri="{BB962C8B-B14F-4D97-AF65-F5344CB8AC3E}">
        <p14:creationId xmlns:p14="http://schemas.microsoft.com/office/powerpoint/2010/main" val="1255724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 </a:t>
            </a:r>
          </a:p>
        </p:txBody>
      </p:sp>
      <p:pic>
        <p:nvPicPr>
          <p:cNvPr id="6" name="Picture 5">
            <a:extLst>
              <a:ext uri="{FF2B5EF4-FFF2-40B4-BE49-F238E27FC236}">
                <a16:creationId xmlns:a16="http://schemas.microsoft.com/office/drawing/2014/main" id="{7D4239DA-32CD-FE75-7124-E5CAA301F178}"/>
              </a:ext>
            </a:extLst>
          </p:cNvPr>
          <p:cNvPicPr>
            <a:picLocks noChangeAspect="1"/>
          </p:cNvPicPr>
          <p:nvPr/>
        </p:nvPicPr>
        <p:blipFill>
          <a:blip r:embed="rId2"/>
          <a:stretch>
            <a:fillRect/>
          </a:stretch>
        </p:blipFill>
        <p:spPr>
          <a:xfrm>
            <a:off x="345688" y="1802090"/>
            <a:ext cx="8341112" cy="2744334"/>
          </a:xfrm>
          <a:prstGeom prst="rect">
            <a:avLst/>
          </a:prstGeom>
        </p:spPr>
      </p:pic>
    </p:spTree>
    <p:extLst>
      <p:ext uri="{BB962C8B-B14F-4D97-AF65-F5344CB8AC3E}">
        <p14:creationId xmlns:p14="http://schemas.microsoft.com/office/powerpoint/2010/main" val="159518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 </a:t>
            </a:r>
          </a:p>
        </p:txBody>
      </p:sp>
      <p:pic>
        <p:nvPicPr>
          <p:cNvPr id="6" name="Picture 5">
            <a:extLst>
              <a:ext uri="{FF2B5EF4-FFF2-40B4-BE49-F238E27FC236}">
                <a16:creationId xmlns:a16="http://schemas.microsoft.com/office/drawing/2014/main" id="{C6764F96-C6CC-0380-84E2-6CF94279608C}"/>
              </a:ext>
            </a:extLst>
          </p:cNvPr>
          <p:cNvPicPr>
            <a:picLocks noChangeAspect="1"/>
          </p:cNvPicPr>
          <p:nvPr/>
        </p:nvPicPr>
        <p:blipFill>
          <a:blip r:embed="rId2"/>
          <a:stretch>
            <a:fillRect/>
          </a:stretch>
        </p:blipFill>
        <p:spPr>
          <a:xfrm>
            <a:off x="1312525" y="1676400"/>
            <a:ext cx="3259475" cy="3124200"/>
          </a:xfrm>
          <a:prstGeom prst="rect">
            <a:avLst/>
          </a:prstGeom>
        </p:spPr>
      </p:pic>
      <p:pic>
        <p:nvPicPr>
          <p:cNvPr id="8" name="Picture 7">
            <a:extLst>
              <a:ext uri="{FF2B5EF4-FFF2-40B4-BE49-F238E27FC236}">
                <a16:creationId xmlns:a16="http://schemas.microsoft.com/office/drawing/2014/main" id="{51E1D953-D84A-842D-8786-1ABCBED1B018}"/>
              </a:ext>
            </a:extLst>
          </p:cNvPr>
          <p:cNvPicPr>
            <a:picLocks noChangeAspect="1"/>
          </p:cNvPicPr>
          <p:nvPr/>
        </p:nvPicPr>
        <p:blipFill>
          <a:blip r:embed="rId3"/>
          <a:stretch>
            <a:fillRect/>
          </a:stretch>
        </p:blipFill>
        <p:spPr>
          <a:xfrm>
            <a:off x="4572000" y="1676400"/>
            <a:ext cx="3257821" cy="3124200"/>
          </a:xfrm>
          <a:prstGeom prst="rect">
            <a:avLst/>
          </a:prstGeom>
        </p:spPr>
      </p:pic>
    </p:spTree>
    <p:extLst>
      <p:ext uri="{BB962C8B-B14F-4D97-AF65-F5344CB8AC3E}">
        <p14:creationId xmlns:p14="http://schemas.microsoft.com/office/powerpoint/2010/main" val="952777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 </a:t>
            </a:r>
          </a:p>
        </p:txBody>
      </p:sp>
      <p:pic>
        <p:nvPicPr>
          <p:cNvPr id="8" name="Picture 7">
            <a:extLst>
              <a:ext uri="{FF2B5EF4-FFF2-40B4-BE49-F238E27FC236}">
                <a16:creationId xmlns:a16="http://schemas.microsoft.com/office/drawing/2014/main" id="{9B22CFA0-CB69-FE00-95B0-A3B260A576C9}"/>
              </a:ext>
            </a:extLst>
          </p:cNvPr>
          <p:cNvPicPr>
            <a:picLocks noChangeAspect="1"/>
          </p:cNvPicPr>
          <p:nvPr/>
        </p:nvPicPr>
        <p:blipFill>
          <a:blip r:embed="rId2"/>
          <a:stretch>
            <a:fillRect/>
          </a:stretch>
        </p:blipFill>
        <p:spPr>
          <a:xfrm>
            <a:off x="1328285" y="1652339"/>
            <a:ext cx="6487430" cy="3553321"/>
          </a:xfrm>
          <a:prstGeom prst="rect">
            <a:avLst/>
          </a:prstGeom>
        </p:spPr>
      </p:pic>
    </p:spTree>
    <p:extLst>
      <p:ext uri="{BB962C8B-B14F-4D97-AF65-F5344CB8AC3E}">
        <p14:creationId xmlns:p14="http://schemas.microsoft.com/office/powerpoint/2010/main" val="2318076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You might think that knowing the frequency of alphabetic letters used in the English language is of little utility. Cryptographers often leverage the frequencies of characters, such as alphabetic characters, in a given language to decode messages encrypted using classical ciphers. By analyzing the relative occurrence of letters or symbols in the encoded text, cryptanalysts can deduce patterns and make educated guesses about the substitution or transposition techniques employed in the encryption.</a:t>
            </a:r>
          </a:p>
        </p:txBody>
      </p:sp>
    </p:spTree>
    <p:extLst>
      <p:ext uri="{BB962C8B-B14F-4D97-AF65-F5344CB8AC3E}">
        <p14:creationId xmlns:p14="http://schemas.microsoft.com/office/powerpoint/2010/main" val="785876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For example, if certain characters appear more frequently than others, they might represent common letters like ‘e’ or ‘t’ in plain text. Armed with statistical insights gained from frequency analysis, cryptographers can develop strategies to crack simple ciphers and reveal the original message.</a:t>
            </a:r>
          </a:p>
        </p:txBody>
      </p:sp>
    </p:spTree>
    <p:extLst>
      <p:ext uri="{BB962C8B-B14F-4D97-AF65-F5344CB8AC3E}">
        <p14:creationId xmlns:p14="http://schemas.microsoft.com/office/powerpoint/2010/main" val="318171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Back-to-Back Histograms</a:t>
            </a:r>
          </a:p>
        </p:txBody>
      </p:sp>
      <p:sp>
        <p:nvSpPr>
          <p:cNvPr id="3" name="Content Placeholder 2"/>
          <p:cNvSpPr>
            <a:spLocks noGrp="1"/>
          </p:cNvSpPr>
          <p:nvPr>
            <p:ph idx="1"/>
          </p:nvPr>
        </p:nvSpPr>
        <p:spPr/>
        <p:txBody>
          <a:bodyPr>
            <a:normAutofit/>
          </a:bodyPr>
          <a:lstStyle/>
          <a:p>
            <a:r>
              <a:rPr lang="en-US" dirty="0"/>
              <a:t>Suppose you want to compare the distributions of two related data sets to explore similarities and disparities. In the graphs below, we can observe four distinct age distributions. These graphs represent the age distribution for a population of approximately 179 million men and women in the year 1960, as well as the projected age distribution for an estimated population of 404 million men and women in the year 2060. </a:t>
            </a:r>
          </a:p>
        </p:txBody>
      </p:sp>
    </p:spTree>
    <p:extLst>
      <p:ext uri="{BB962C8B-B14F-4D97-AF65-F5344CB8AC3E}">
        <p14:creationId xmlns:p14="http://schemas.microsoft.com/office/powerpoint/2010/main" val="3764174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Back-to-Back Histograms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D915BE23-ACAE-01D8-B2ED-E322B450FE77}"/>
              </a:ext>
            </a:extLst>
          </p:cNvPr>
          <p:cNvPicPr>
            <a:picLocks noChangeAspect="1"/>
          </p:cNvPicPr>
          <p:nvPr/>
        </p:nvPicPr>
        <p:blipFill>
          <a:blip r:embed="rId2"/>
          <a:stretch>
            <a:fillRect/>
          </a:stretch>
        </p:blipFill>
        <p:spPr>
          <a:xfrm>
            <a:off x="2311010" y="1154613"/>
            <a:ext cx="4132536" cy="4651301"/>
          </a:xfrm>
          <a:prstGeom prst="rect">
            <a:avLst/>
          </a:prstGeom>
        </p:spPr>
      </p:pic>
    </p:spTree>
    <p:extLst>
      <p:ext uri="{BB962C8B-B14F-4D97-AF65-F5344CB8AC3E}">
        <p14:creationId xmlns:p14="http://schemas.microsoft.com/office/powerpoint/2010/main" val="155907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Back-to-Back Histograms (cont.)</a:t>
            </a:r>
          </a:p>
        </p:txBody>
      </p:sp>
      <p:sp>
        <p:nvSpPr>
          <p:cNvPr id="3" name="Content Placeholder 2"/>
          <p:cNvSpPr>
            <a:spLocks noGrp="1"/>
          </p:cNvSpPr>
          <p:nvPr>
            <p:ph idx="1"/>
          </p:nvPr>
        </p:nvSpPr>
        <p:spPr/>
        <p:txBody>
          <a:bodyPr>
            <a:normAutofit/>
          </a:bodyPr>
          <a:lstStyle/>
          <a:p>
            <a:r>
              <a:rPr lang="en-US" dirty="0"/>
              <a:t>If the objective is to compare the age distributions between men and women, a back-to-back histogram would be an excellent visual tool for presenting the data effectively. There are YouTube videos on how to create Back-to-Back histograms in Excel and R. Also, you can obtain instructions for Back-to-Back histograms using Minitab from ChatGPT.</a:t>
            </a:r>
          </a:p>
        </p:txBody>
      </p:sp>
    </p:spTree>
    <p:extLst>
      <p:ext uri="{BB962C8B-B14F-4D97-AF65-F5344CB8AC3E}">
        <p14:creationId xmlns:p14="http://schemas.microsoft.com/office/powerpoint/2010/main" val="164320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Stem-and-Leaf Plot</a:t>
            </a:r>
          </a:p>
        </p:txBody>
      </p:sp>
      <p:sp>
        <p:nvSpPr>
          <p:cNvPr id="3" name="Content Placeholder 2"/>
          <p:cNvSpPr>
            <a:spLocks noGrp="1"/>
          </p:cNvSpPr>
          <p:nvPr>
            <p:ph idx="1"/>
          </p:nvPr>
        </p:nvSpPr>
        <p:spPr/>
        <p:txBody>
          <a:bodyPr>
            <a:normAutofit/>
          </a:bodyPr>
          <a:lstStyle/>
          <a:p>
            <a:r>
              <a:rPr lang="en-US" dirty="0"/>
              <a:t>The </a:t>
            </a:r>
            <a:r>
              <a:rPr lang="en-US" b="1" dirty="0"/>
              <a:t>stem-and-leaf plot </a:t>
            </a:r>
            <a:r>
              <a:rPr lang="en-US" dirty="0"/>
              <a:t>(or </a:t>
            </a:r>
            <a:r>
              <a:rPr lang="en-US" b="1" dirty="0" err="1"/>
              <a:t>stemplot</a:t>
            </a:r>
            <a:r>
              <a:rPr lang="en-US" dirty="0"/>
              <a:t>) is a hybrid graphical method for relatively small data sets containing a discrete variable. The plot is similar to a histogram, but the data remains visible to the user. Like all graphical displays, the stem-and-leaf plot is useful for both ordering and detecting patterns in the data. It is one of the few graphical methods in which the individual data is not lost in the construction of the graph. As the name implies, there is a “stem” to which “leaves” will be attached in some pattern. </a:t>
            </a:r>
          </a:p>
        </p:txBody>
      </p:sp>
    </p:spTree>
    <p:extLst>
      <p:ext uri="{BB962C8B-B14F-4D97-AF65-F5344CB8AC3E}">
        <p14:creationId xmlns:p14="http://schemas.microsoft.com/office/powerpoint/2010/main" val="1647874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Stem-and-Leaf Plot (cont.)</a:t>
            </a:r>
          </a:p>
        </p:txBody>
      </p:sp>
      <p:sp>
        <p:nvSpPr>
          <p:cNvPr id="3" name="Content Placeholder 2"/>
          <p:cNvSpPr>
            <a:spLocks noGrp="1"/>
          </p:cNvSpPr>
          <p:nvPr>
            <p:ph idx="1"/>
          </p:nvPr>
        </p:nvSpPr>
        <p:spPr/>
        <p:txBody>
          <a:bodyPr>
            <a:normAutofit/>
          </a:bodyPr>
          <a:lstStyle/>
          <a:p>
            <a:r>
              <a:rPr lang="en-US" dirty="0"/>
              <a:t>The stem-and-leaf plot is a useful graphical method for small and moderate-sized data sets containing up to a few hundred data points.</a:t>
            </a:r>
          </a:p>
        </p:txBody>
      </p:sp>
    </p:spTree>
    <p:extLst>
      <p:ext uri="{BB962C8B-B14F-4D97-AF65-F5344CB8AC3E}">
        <p14:creationId xmlns:p14="http://schemas.microsoft.com/office/powerpoint/2010/main" val="32218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Displaying Quantitative Data Graphically (cont.)</a:t>
            </a:r>
          </a:p>
        </p:txBody>
      </p:sp>
      <p:sp>
        <p:nvSpPr>
          <p:cNvPr id="3" name="Content Placeholder 2"/>
          <p:cNvSpPr>
            <a:spLocks noGrp="1"/>
          </p:cNvSpPr>
          <p:nvPr>
            <p:ph idx="1"/>
          </p:nvPr>
        </p:nvSpPr>
        <p:spPr/>
        <p:txBody>
          <a:bodyPr>
            <a:normAutofit/>
          </a:bodyPr>
          <a:lstStyle/>
          <a:p>
            <a:r>
              <a:rPr lang="en-US" dirty="0"/>
              <a:t>Examining raw data as compared to viewing a well-designed graph of that data is akin to hearing a symphony described in words versus actually listening to the music; the latter offers an immediate, rich understanding that simple description can never capture. </a:t>
            </a:r>
            <a:endParaRPr lang="en-US" b="1" i="1" dirty="0"/>
          </a:p>
        </p:txBody>
      </p:sp>
    </p:spTree>
    <p:extLst>
      <p:ext uri="{BB962C8B-B14F-4D97-AF65-F5344CB8AC3E}">
        <p14:creationId xmlns:p14="http://schemas.microsoft.com/office/powerpoint/2010/main" val="1102718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Stem-and-Leaf Plot</a:t>
            </a:r>
          </a:p>
        </p:txBody>
      </p:sp>
      <p:sp>
        <p:nvSpPr>
          <p:cNvPr id="4"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000000"/>
                </a:solidFill>
              </a:rPr>
              <a:t>stem-and-leaf plot</a:t>
            </a:r>
            <a:r>
              <a:rPr lang="en-US" dirty="0">
                <a:solidFill>
                  <a:srgbClr val="000000"/>
                </a:solidFill>
              </a:rPr>
              <a:t> is a graph representing quantitative data that separates each data value into two parts: the stem and the leaf.</a:t>
            </a:r>
          </a:p>
        </p:txBody>
      </p:sp>
    </p:spTree>
    <p:extLst>
      <p:ext uri="{BB962C8B-B14F-4D97-AF65-F5344CB8AC3E}">
        <p14:creationId xmlns:p14="http://schemas.microsoft.com/office/powerpoint/2010/main" val="1170462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Stem-and-Leaf Plot (cont.)</a:t>
            </a:r>
          </a:p>
        </p:txBody>
      </p:sp>
      <p:sp>
        <p:nvSpPr>
          <p:cNvPr id="3" name="Content Placeholder 2"/>
          <p:cNvSpPr>
            <a:spLocks noGrp="1"/>
          </p:cNvSpPr>
          <p:nvPr>
            <p:ph idx="1"/>
          </p:nvPr>
        </p:nvSpPr>
        <p:spPr/>
        <p:txBody>
          <a:bodyPr>
            <a:normAutofit/>
          </a:bodyPr>
          <a:lstStyle/>
          <a:p>
            <a:r>
              <a:rPr lang="en-US" dirty="0"/>
              <a:t>Consider the following data: 97, 99, 108, 110, and 111. If we are interested in the variation of the last digit, the stem and leaves are as shown in Table 3.3.2 and displayed in Figure 3.3.6. The leaves in this case are the </a:t>
            </a:r>
            <a:r>
              <a:rPr lang="en-US" i="1" dirty="0"/>
              <a:t>ones</a:t>
            </a:r>
            <a:r>
              <a:rPr lang="en-US" dirty="0"/>
              <a:t> digit and the stems are the </a:t>
            </a:r>
            <a:r>
              <a:rPr lang="en-US" i="1" dirty="0"/>
              <a:t>tens</a:t>
            </a:r>
            <a:r>
              <a:rPr lang="en-US" dirty="0"/>
              <a:t> and </a:t>
            </a:r>
            <a:r>
              <a:rPr lang="en-US" i="1" dirty="0"/>
              <a:t>hundreds</a:t>
            </a:r>
            <a:r>
              <a:rPr lang="en-US" dirty="0"/>
              <a:t> digits. All of the data values that have common stems are grouped together, and their leaves branch out from the common stem.</a:t>
            </a:r>
          </a:p>
        </p:txBody>
      </p:sp>
    </p:spTree>
    <p:extLst>
      <p:ext uri="{BB962C8B-B14F-4D97-AF65-F5344CB8AC3E}">
        <p14:creationId xmlns:p14="http://schemas.microsoft.com/office/powerpoint/2010/main" val="4240874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Stem-and-Leaf Plot (cont.)</a:t>
            </a:r>
          </a:p>
        </p:txBody>
      </p:sp>
      <p:sp>
        <p:nvSpPr>
          <p:cNvPr id="3" name="Content Placeholder 2"/>
          <p:cNvSpPr>
            <a:spLocks noGrp="1"/>
          </p:cNvSpPr>
          <p:nvPr>
            <p:ph idx="1"/>
          </p:nvPr>
        </p:nvSpPr>
        <p:spPr/>
        <p:txBody>
          <a:bodyPr>
            <a:normAutofit/>
          </a:bodyPr>
          <a:lstStyle/>
          <a:p>
            <a:r>
              <a:rPr lang="en-US" dirty="0"/>
              <a:t> </a:t>
            </a:r>
          </a:p>
        </p:txBody>
      </p:sp>
      <p:graphicFrame>
        <p:nvGraphicFramePr>
          <p:cNvPr id="4" name="Table 3">
            <a:extLst>
              <a:ext uri="{FF2B5EF4-FFF2-40B4-BE49-F238E27FC236}">
                <a16:creationId xmlns:a16="http://schemas.microsoft.com/office/drawing/2014/main" id="{2C8BFA3E-98EA-DD27-E074-5BE5A40251F5}"/>
              </a:ext>
            </a:extLst>
          </p:cNvPr>
          <p:cNvGraphicFramePr>
            <a:graphicFrameLocks noGrp="1"/>
          </p:cNvGraphicFramePr>
          <p:nvPr>
            <p:extLst>
              <p:ext uri="{D42A27DB-BD31-4B8C-83A1-F6EECF244321}">
                <p14:modId xmlns:p14="http://schemas.microsoft.com/office/powerpoint/2010/main" val="1314002373"/>
              </p:ext>
            </p:extLst>
          </p:nvPr>
        </p:nvGraphicFramePr>
        <p:xfrm>
          <a:off x="457200" y="1447800"/>
          <a:ext cx="4267200" cy="259588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3402251401"/>
                    </a:ext>
                  </a:extLst>
                </a:gridCol>
                <a:gridCol w="1422400">
                  <a:extLst>
                    <a:ext uri="{9D8B030D-6E8A-4147-A177-3AD203B41FA5}">
                      <a16:colId xmlns:a16="http://schemas.microsoft.com/office/drawing/2014/main" val="264382578"/>
                    </a:ext>
                  </a:extLst>
                </a:gridCol>
                <a:gridCol w="1422400">
                  <a:extLst>
                    <a:ext uri="{9D8B030D-6E8A-4147-A177-3AD203B41FA5}">
                      <a16:colId xmlns:a16="http://schemas.microsoft.com/office/drawing/2014/main" val="2631926377"/>
                    </a:ext>
                  </a:extLst>
                </a:gridCol>
              </a:tblGrid>
              <a:tr h="370840">
                <a:tc gridSpan="3">
                  <a:txBody>
                    <a:bodyPr/>
                    <a:lstStyle/>
                    <a:p>
                      <a:pPr algn="ctr"/>
                      <a:r>
                        <a:rPr lang="en-US" dirty="0"/>
                        <a:t>Table 3.3.2 - Data, Stems, and Leaves</a:t>
                      </a:r>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258814386"/>
                  </a:ext>
                </a:extLst>
              </a:tr>
              <a:tr h="370840">
                <a:tc>
                  <a:txBody>
                    <a:bodyPr/>
                    <a:lstStyle/>
                    <a:p>
                      <a:pPr algn="ctr"/>
                      <a:r>
                        <a:rPr lang="en-IN" b="1" dirty="0"/>
                        <a:t>Data</a:t>
                      </a:r>
                    </a:p>
                  </a:txBody>
                  <a:tcPr/>
                </a:tc>
                <a:tc>
                  <a:txBody>
                    <a:bodyPr/>
                    <a:lstStyle/>
                    <a:p>
                      <a:pPr algn="ctr"/>
                      <a:r>
                        <a:rPr lang="en-IN" b="1" dirty="0"/>
                        <a:t>Stem</a:t>
                      </a:r>
                    </a:p>
                  </a:txBody>
                  <a:tcPr/>
                </a:tc>
                <a:tc>
                  <a:txBody>
                    <a:bodyPr/>
                    <a:lstStyle/>
                    <a:p>
                      <a:pPr algn="ctr"/>
                      <a:r>
                        <a:rPr lang="en-IN" b="1" dirty="0"/>
                        <a:t>Leaf</a:t>
                      </a:r>
                    </a:p>
                  </a:txBody>
                  <a:tcPr/>
                </a:tc>
                <a:extLst>
                  <a:ext uri="{0D108BD9-81ED-4DB2-BD59-A6C34878D82A}">
                    <a16:rowId xmlns:a16="http://schemas.microsoft.com/office/drawing/2014/main" val="3609937477"/>
                  </a:ext>
                </a:extLst>
              </a:tr>
              <a:tr h="370840">
                <a:tc>
                  <a:txBody>
                    <a:bodyPr/>
                    <a:lstStyle/>
                    <a:p>
                      <a:pPr algn="ctr"/>
                      <a:r>
                        <a:rPr lang="en-US" dirty="0"/>
                        <a:t>97</a:t>
                      </a:r>
                      <a:endParaRPr lang="en-IN" dirty="0"/>
                    </a:p>
                  </a:txBody>
                  <a:tcPr/>
                </a:tc>
                <a:tc>
                  <a:txBody>
                    <a:bodyPr/>
                    <a:lstStyle/>
                    <a:p>
                      <a:pPr algn="ctr"/>
                      <a:r>
                        <a:rPr lang="en-US" dirty="0"/>
                        <a:t>09</a:t>
                      </a:r>
                      <a:endParaRPr lang="en-IN" dirty="0"/>
                    </a:p>
                  </a:txBody>
                  <a:tcPr/>
                </a:tc>
                <a:tc>
                  <a:txBody>
                    <a:bodyPr/>
                    <a:lstStyle/>
                    <a:p>
                      <a:pPr algn="ctr"/>
                      <a:r>
                        <a:rPr lang="en-US" dirty="0"/>
                        <a:t>7</a:t>
                      </a:r>
                      <a:endParaRPr lang="en-IN" dirty="0"/>
                    </a:p>
                  </a:txBody>
                  <a:tcPr/>
                </a:tc>
                <a:extLst>
                  <a:ext uri="{0D108BD9-81ED-4DB2-BD59-A6C34878D82A}">
                    <a16:rowId xmlns:a16="http://schemas.microsoft.com/office/drawing/2014/main" val="957449126"/>
                  </a:ext>
                </a:extLst>
              </a:tr>
              <a:tr h="370840">
                <a:tc>
                  <a:txBody>
                    <a:bodyPr/>
                    <a:lstStyle/>
                    <a:p>
                      <a:pPr algn="ctr"/>
                      <a:r>
                        <a:rPr lang="en-US" dirty="0"/>
                        <a:t>99</a:t>
                      </a:r>
                      <a:endParaRPr lang="en-IN" dirty="0"/>
                    </a:p>
                  </a:txBody>
                  <a:tcPr/>
                </a:tc>
                <a:tc>
                  <a:txBody>
                    <a:bodyPr/>
                    <a:lstStyle/>
                    <a:p>
                      <a:pPr algn="ctr"/>
                      <a:r>
                        <a:rPr lang="en-US" dirty="0"/>
                        <a:t>09</a:t>
                      </a:r>
                      <a:endParaRPr lang="en-IN" dirty="0"/>
                    </a:p>
                  </a:txBody>
                  <a:tcPr/>
                </a:tc>
                <a:tc>
                  <a:txBody>
                    <a:bodyPr/>
                    <a:lstStyle/>
                    <a:p>
                      <a:pPr algn="ctr"/>
                      <a:r>
                        <a:rPr lang="en-US" dirty="0"/>
                        <a:t>9</a:t>
                      </a:r>
                      <a:endParaRPr lang="en-IN" dirty="0"/>
                    </a:p>
                  </a:txBody>
                  <a:tcPr/>
                </a:tc>
                <a:extLst>
                  <a:ext uri="{0D108BD9-81ED-4DB2-BD59-A6C34878D82A}">
                    <a16:rowId xmlns:a16="http://schemas.microsoft.com/office/drawing/2014/main" val="3592928282"/>
                  </a:ext>
                </a:extLst>
              </a:tr>
              <a:tr h="370840">
                <a:tc>
                  <a:txBody>
                    <a:bodyPr/>
                    <a:lstStyle/>
                    <a:p>
                      <a:pPr algn="ctr"/>
                      <a:r>
                        <a:rPr lang="en-US" dirty="0"/>
                        <a:t>108</a:t>
                      </a:r>
                      <a:endParaRPr lang="en-IN" dirty="0"/>
                    </a:p>
                  </a:txBody>
                  <a:tcPr/>
                </a:tc>
                <a:tc>
                  <a:txBody>
                    <a:bodyPr/>
                    <a:lstStyle/>
                    <a:p>
                      <a:pPr algn="ctr"/>
                      <a:r>
                        <a:rPr lang="en-US" dirty="0"/>
                        <a:t>10</a:t>
                      </a:r>
                      <a:endParaRPr lang="en-IN" dirty="0"/>
                    </a:p>
                  </a:txBody>
                  <a:tcPr/>
                </a:tc>
                <a:tc>
                  <a:txBody>
                    <a:bodyPr/>
                    <a:lstStyle/>
                    <a:p>
                      <a:pPr algn="ctr"/>
                      <a:r>
                        <a:rPr lang="en-US" dirty="0"/>
                        <a:t>8</a:t>
                      </a:r>
                      <a:endParaRPr lang="en-IN" dirty="0"/>
                    </a:p>
                  </a:txBody>
                  <a:tcPr/>
                </a:tc>
                <a:extLst>
                  <a:ext uri="{0D108BD9-81ED-4DB2-BD59-A6C34878D82A}">
                    <a16:rowId xmlns:a16="http://schemas.microsoft.com/office/drawing/2014/main" val="1174953815"/>
                  </a:ext>
                </a:extLst>
              </a:tr>
              <a:tr h="370840">
                <a:tc>
                  <a:txBody>
                    <a:bodyPr/>
                    <a:lstStyle/>
                    <a:p>
                      <a:pPr algn="ctr"/>
                      <a:r>
                        <a:rPr lang="en-US" dirty="0"/>
                        <a:t>110</a:t>
                      </a:r>
                      <a:endParaRPr lang="en-IN" dirty="0"/>
                    </a:p>
                  </a:txBody>
                  <a:tcPr/>
                </a:tc>
                <a:tc>
                  <a:txBody>
                    <a:bodyPr/>
                    <a:lstStyle/>
                    <a:p>
                      <a:pPr algn="ctr"/>
                      <a:r>
                        <a:rPr lang="en-US" dirty="0"/>
                        <a:t>11</a:t>
                      </a:r>
                      <a:endParaRPr lang="en-IN" dirty="0"/>
                    </a:p>
                  </a:txBody>
                  <a:tcPr/>
                </a:tc>
                <a:tc>
                  <a:txBody>
                    <a:bodyPr/>
                    <a:lstStyle/>
                    <a:p>
                      <a:pPr algn="ctr"/>
                      <a:r>
                        <a:rPr lang="en-US" dirty="0"/>
                        <a:t>0</a:t>
                      </a:r>
                      <a:endParaRPr lang="en-IN" dirty="0"/>
                    </a:p>
                  </a:txBody>
                  <a:tcPr/>
                </a:tc>
                <a:extLst>
                  <a:ext uri="{0D108BD9-81ED-4DB2-BD59-A6C34878D82A}">
                    <a16:rowId xmlns:a16="http://schemas.microsoft.com/office/drawing/2014/main" val="3028457854"/>
                  </a:ext>
                </a:extLst>
              </a:tr>
              <a:tr h="370840">
                <a:tc>
                  <a:txBody>
                    <a:bodyPr/>
                    <a:lstStyle/>
                    <a:p>
                      <a:pPr algn="ctr"/>
                      <a:r>
                        <a:rPr lang="en-US" dirty="0"/>
                        <a:t>111</a:t>
                      </a:r>
                      <a:endParaRPr lang="en-IN" dirty="0"/>
                    </a:p>
                  </a:txBody>
                  <a:tcPr/>
                </a:tc>
                <a:tc>
                  <a:txBody>
                    <a:bodyPr/>
                    <a:lstStyle/>
                    <a:p>
                      <a:pPr algn="ctr"/>
                      <a:r>
                        <a:rPr lang="en-US" dirty="0"/>
                        <a:t>11</a:t>
                      </a:r>
                      <a:endParaRPr lang="en-IN" dirty="0"/>
                    </a:p>
                  </a:txBody>
                  <a:tcPr/>
                </a:tc>
                <a:tc>
                  <a:txBody>
                    <a:bodyPr/>
                    <a:lstStyle/>
                    <a:p>
                      <a:pPr algn="ctr"/>
                      <a:r>
                        <a:rPr lang="en-US" dirty="0"/>
                        <a:t>1</a:t>
                      </a:r>
                      <a:endParaRPr lang="en-IN" dirty="0"/>
                    </a:p>
                  </a:txBody>
                  <a:tcPr/>
                </a:tc>
                <a:extLst>
                  <a:ext uri="{0D108BD9-81ED-4DB2-BD59-A6C34878D82A}">
                    <a16:rowId xmlns:a16="http://schemas.microsoft.com/office/drawing/2014/main" val="679895966"/>
                  </a:ext>
                </a:extLst>
              </a:tr>
            </a:tbl>
          </a:graphicData>
        </a:graphic>
      </p:graphicFrame>
      <p:pic>
        <p:nvPicPr>
          <p:cNvPr id="7" name="Picture 6">
            <a:extLst>
              <a:ext uri="{FF2B5EF4-FFF2-40B4-BE49-F238E27FC236}">
                <a16:creationId xmlns:a16="http://schemas.microsoft.com/office/drawing/2014/main" id="{10B521CC-3B00-1424-923D-7631FFB1472A}"/>
              </a:ext>
            </a:extLst>
          </p:cNvPr>
          <p:cNvPicPr>
            <a:picLocks noChangeAspect="1"/>
          </p:cNvPicPr>
          <p:nvPr/>
        </p:nvPicPr>
        <p:blipFill>
          <a:blip r:embed="rId2"/>
          <a:stretch>
            <a:fillRect/>
          </a:stretch>
        </p:blipFill>
        <p:spPr>
          <a:xfrm>
            <a:off x="5729150" y="1447799"/>
            <a:ext cx="2195649" cy="2602647"/>
          </a:xfrm>
          <a:prstGeom prst="rect">
            <a:avLst/>
          </a:prstGeom>
        </p:spPr>
      </p:pic>
    </p:spTree>
    <p:extLst>
      <p:ext uri="{BB962C8B-B14F-4D97-AF65-F5344CB8AC3E}">
        <p14:creationId xmlns:p14="http://schemas.microsoft.com/office/powerpoint/2010/main" val="1725022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Stem-and-Leaf Plot (cont.)</a:t>
            </a:r>
          </a:p>
        </p:txBody>
      </p:sp>
      <p:sp>
        <p:nvSpPr>
          <p:cNvPr id="3" name="Content Placeholder 2"/>
          <p:cNvSpPr>
            <a:spLocks noGrp="1"/>
          </p:cNvSpPr>
          <p:nvPr>
            <p:ph idx="1"/>
          </p:nvPr>
        </p:nvSpPr>
        <p:spPr/>
        <p:txBody>
          <a:bodyPr>
            <a:normAutofit lnSpcReduction="10000"/>
          </a:bodyPr>
          <a:lstStyle/>
          <a:p>
            <a:r>
              <a:rPr lang="en-US" dirty="0"/>
              <a:t>Notice the key at the bottom of the stem-and-leaf plot to show how the data is to be read from the plot. It is also important to keep the spacing between the leaves consistent.</a:t>
            </a:r>
          </a:p>
          <a:p>
            <a:r>
              <a:rPr lang="en-US" dirty="0"/>
              <a:t>If we are interested in the variation of the last two digits, the stem and leaves are shown in Table 3.3.3 and displayed in Figure 3.3.7. The leaves in this case are the </a:t>
            </a:r>
            <a:r>
              <a:rPr lang="en-US" i="1" dirty="0"/>
              <a:t>tens</a:t>
            </a:r>
            <a:r>
              <a:rPr lang="en-US" dirty="0"/>
              <a:t> and </a:t>
            </a:r>
            <a:r>
              <a:rPr lang="en-US" i="1" dirty="0"/>
              <a:t>ones</a:t>
            </a:r>
            <a:r>
              <a:rPr lang="en-US" dirty="0"/>
              <a:t> digits and the stems are the </a:t>
            </a:r>
            <a:r>
              <a:rPr lang="en-US" i="1" dirty="0"/>
              <a:t>hundreds</a:t>
            </a:r>
            <a:r>
              <a:rPr lang="en-US" dirty="0"/>
              <a:t> digits. Again, all of the data values that have common stems are grouped together, and their leaves branch out from the common stem.</a:t>
            </a:r>
          </a:p>
        </p:txBody>
      </p:sp>
    </p:spTree>
    <p:extLst>
      <p:ext uri="{BB962C8B-B14F-4D97-AF65-F5344CB8AC3E}">
        <p14:creationId xmlns:p14="http://schemas.microsoft.com/office/powerpoint/2010/main" val="1777914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Stem-and-Leaf Plot (cont.)</a:t>
            </a:r>
          </a:p>
        </p:txBody>
      </p:sp>
      <p:sp>
        <p:nvSpPr>
          <p:cNvPr id="3" name="Content Placeholder 2"/>
          <p:cNvSpPr>
            <a:spLocks noGrp="1"/>
          </p:cNvSpPr>
          <p:nvPr>
            <p:ph idx="1"/>
          </p:nvPr>
        </p:nvSpPr>
        <p:spPr/>
        <p:txBody>
          <a:bodyPr>
            <a:normAutofit/>
          </a:bodyPr>
          <a:lstStyle/>
          <a:p>
            <a:r>
              <a:rPr lang="en-US" dirty="0"/>
              <a:t> </a:t>
            </a:r>
          </a:p>
        </p:txBody>
      </p:sp>
      <p:graphicFrame>
        <p:nvGraphicFramePr>
          <p:cNvPr id="4" name="Table 3">
            <a:extLst>
              <a:ext uri="{FF2B5EF4-FFF2-40B4-BE49-F238E27FC236}">
                <a16:creationId xmlns:a16="http://schemas.microsoft.com/office/drawing/2014/main" id="{733C68C3-8934-7734-3E12-749C5E5A7EA1}"/>
              </a:ext>
            </a:extLst>
          </p:cNvPr>
          <p:cNvGraphicFramePr>
            <a:graphicFrameLocks noGrp="1"/>
          </p:cNvGraphicFramePr>
          <p:nvPr>
            <p:extLst>
              <p:ext uri="{D42A27DB-BD31-4B8C-83A1-F6EECF244321}">
                <p14:modId xmlns:p14="http://schemas.microsoft.com/office/powerpoint/2010/main" val="1166077036"/>
              </p:ext>
            </p:extLst>
          </p:nvPr>
        </p:nvGraphicFramePr>
        <p:xfrm>
          <a:off x="485079" y="1447800"/>
          <a:ext cx="4925121" cy="2595880"/>
        </p:xfrm>
        <a:graphic>
          <a:graphicData uri="http://schemas.openxmlformats.org/drawingml/2006/table">
            <a:tbl>
              <a:tblPr firstRow="1" bandRow="1">
                <a:tableStyleId>{5C22544A-7EE6-4342-B048-85BDC9FD1C3A}</a:tableStyleId>
              </a:tblPr>
              <a:tblGrid>
                <a:gridCol w="1641707">
                  <a:extLst>
                    <a:ext uri="{9D8B030D-6E8A-4147-A177-3AD203B41FA5}">
                      <a16:colId xmlns:a16="http://schemas.microsoft.com/office/drawing/2014/main" val="290092521"/>
                    </a:ext>
                  </a:extLst>
                </a:gridCol>
                <a:gridCol w="1641707">
                  <a:extLst>
                    <a:ext uri="{9D8B030D-6E8A-4147-A177-3AD203B41FA5}">
                      <a16:colId xmlns:a16="http://schemas.microsoft.com/office/drawing/2014/main" val="4008595473"/>
                    </a:ext>
                  </a:extLst>
                </a:gridCol>
                <a:gridCol w="1641707">
                  <a:extLst>
                    <a:ext uri="{9D8B030D-6E8A-4147-A177-3AD203B41FA5}">
                      <a16:colId xmlns:a16="http://schemas.microsoft.com/office/drawing/2014/main" val="1869717415"/>
                    </a:ext>
                  </a:extLst>
                </a:gridCol>
              </a:tblGrid>
              <a:tr h="370840">
                <a:tc gridSpan="3">
                  <a:txBody>
                    <a:bodyPr/>
                    <a:lstStyle/>
                    <a:p>
                      <a:pPr algn="ctr"/>
                      <a:r>
                        <a:rPr lang="en-US" dirty="0"/>
                        <a:t>Table 3.3.3 - Data, Stems, and Leaves</a:t>
                      </a:r>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471076531"/>
                  </a:ext>
                </a:extLst>
              </a:tr>
              <a:tr h="370840">
                <a:tc>
                  <a:txBody>
                    <a:bodyPr/>
                    <a:lstStyle/>
                    <a:p>
                      <a:pPr algn="ctr"/>
                      <a:r>
                        <a:rPr lang="en-IN" b="1" dirty="0"/>
                        <a:t>Data</a:t>
                      </a:r>
                    </a:p>
                  </a:txBody>
                  <a:tcPr/>
                </a:tc>
                <a:tc>
                  <a:txBody>
                    <a:bodyPr/>
                    <a:lstStyle/>
                    <a:p>
                      <a:pPr algn="ctr"/>
                      <a:r>
                        <a:rPr lang="en-IN" b="1" dirty="0"/>
                        <a:t>Stem</a:t>
                      </a:r>
                    </a:p>
                  </a:txBody>
                  <a:tcPr/>
                </a:tc>
                <a:tc>
                  <a:txBody>
                    <a:bodyPr/>
                    <a:lstStyle/>
                    <a:p>
                      <a:pPr algn="ctr"/>
                      <a:r>
                        <a:rPr lang="en-IN" b="1" dirty="0"/>
                        <a:t>Leaf</a:t>
                      </a:r>
                    </a:p>
                  </a:txBody>
                  <a:tcPr/>
                </a:tc>
                <a:extLst>
                  <a:ext uri="{0D108BD9-81ED-4DB2-BD59-A6C34878D82A}">
                    <a16:rowId xmlns:a16="http://schemas.microsoft.com/office/drawing/2014/main" val="139707475"/>
                  </a:ext>
                </a:extLst>
              </a:tr>
              <a:tr h="370840">
                <a:tc>
                  <a:txBody>
                    <a:bodyPr/>
                    <a:lstStyle/>
                    <a:p>
                      <a:pPr algn="ctr"/>
                      <a:r>
                        <a:rPr lang="en-US" dirty="0"/>
                        <a:t>97</a:t>
                      </a:r>
                      <a:endParaRPr lang="en-IN" dirty="0"/>
                    </a:p>
                  </a:txBody>
                  <a:tcPr/>
                </a:tc>
                <a:tc>
                  <a:txBody>
                    <a:bodyPr/>
                    <a:lstStyle/>
                    <a:p>
                      <a:pPr algn="ctr"/>
                      <a:r>
                        <a:rPr lang="en-US" dirty="0"/>
                        <a:t>0</a:t>
                      </a:r>
                      <a:endParaRPr lang="en-IN" dirty="0"/>
                    </a:p>
                  </a:txBody>
                  <a:tcPr/>
                </a:tc>
                <a:tc>
                  <a:txBody>
                    <a:bodyPr/>
                    <a:lstStyle/>
                    <a:p>
                      <a:pPr algn="ctr"/>
                      <a:r>
                        <a:rPr lang="en-US" dirty="0"/>
                        <a:t>97</a:t>
                      </a:r>
                      <a:endParaRPr lang="en-IN" dirty="0"/>
                    </a:p>
                  </a:txBody>
                  <a:tcPr/>
                </a:tc>
                <a:extLst>
                  <a:ext uri="{0D108BD9-81ED-4DB2-BD59-A6C34878D82A}">
                    <a16:rowId xmlns:a16="http://schemas.microsoft.com/office/drawing/2014/main" val="4153156408"/>
                  </a:ext>
                </a:extLst>
              </a:tr>
              <a:tr h="370840">
                <a:tc>
                  <a:txBody>
                    <a:bodyPr/>
                    <a:lstStyle/>
                    <a:p>
                      <a:pPr algn="ctr"/>
                      <a:r>
                        <a:rPr lang="en-US" dirty="0"/>
                        <a:t>99</a:t>
                      </a:r>
                      <a:endParaRPr lang="en-IN" dirty="0"/>
                    </a:p>
                  </a:txBody>
                  <a:tcPr/>
                </a:tc>
                <a:tc>
                  <a:txBody>
                    <a:bodyPr/>
                    <a:lstStyle/>
                    <a:p>
                      <a:pPr algn="ctr"/>
                      <a:r>
                        <a:rPr lang="en-US" dirty="0"/>
                        <a:t>0</a:t>
                      </a:r>
                      <a:endParaRPr lang="en-IN" dirty="0"/>
                    </a:p>
                  </a:txBody>
                  <a:tcPr/>
                </a:tc>
                <a:tc>
                  <a:txBody>
                    <a:bodyPr/>
                    <a:lstStyle/>
                    <a:p>
                      <a:pPr algn="ctr"/>
                      <a:r>
                        <a:rPr lang="en-US" dirty="0"/>
                        <a:t>99</a:t>
                      </a:r>
                      <a:endParaRPr lang="en-IN" dirty="0"/>
                    </a:p>
                  </a:txBody>
                  <a:tcPr/>
                </a:tc>
                <a:extLst>
                  <a:ext uri="{0D108BD9-81ED-4DB2-BD59-A6C34878D82A}">
                    <a16:rowId xmlns:a16="http://schemas.microsoft.com/office/drawing/2014/main" val="2579629674"/>
                  </a:ext>
                </a:extLst>
              </a:tr>
              <a:tr h="370840">
                <a:tc>
                  <a:txBody>
                    <a:bodyPr/>
                    <a:lstStyle/>
                    <a:p>
                      <a:pPr algn="ctr"/>
                      <a:r>
                        <a:rPr lang="en-US" dirty="0"/>
                        <a:t>108</a:t>
                      </a:r>
                      <a:endParaRPr lang="en-IN" dirty="0"/>
                    </a:p>
                  </a:txBody>
                  <a:tcPr/>
                </a:tc>
                <a:tc>
                  <a:txBody>
                    <a:bodyPr/>
                    <a:lstStyle/>
                    <a:p>
                      <a:pPr algn="ctr"/>
                      <a:r>
                        <a:rPr lang="en-US" dirty="0"/>
                        <a:t>1</a:t>
                      </a:r>
                      <a:endParaRPr lang="en-IN" dirty="0"/>
                    </a:p>
                  </a:txBody>
                  <a:tcPr/>
                </a:tc>
                <a:tc>
                  <a:txBody>
                    <a:bodyPr/>
                    <a:lstStyle/>
                    <a:p>
                      <a:pPr algn="ctr"/>
                      <a:r>
                        <a:rPr lang="en-US" dirty="0"/>
                        <a:t>08</a:t>
                      </a:r>
                      <a:endParaRPr lang="en-IN" dirty="0"/>
                    </a:p>
                  </a:txBody>
                  <a:tcPr/>
                </a:tc>
                <a:extLst>
                  <a:ext uri="{0D108BD9-81ED-4DB2-BD59-A6C34878D82A}">
                    <a16:rowId xmlns:a16="http://schemas.microsoft.com/office/drawing/2014/main" val="1874881455"/>
                  </a:ext>
                </a:extLst>
              </a:tr>
              <a:tr h="370840">
                <a:tc>
                  <a:txBody>
                    <a:bodyPr/>
                    <a:lstStyle/>
                    <a:p>
                      <a:pPr algn="ctr"/>
                      <a:r>
                        <a:rPr lang="en-US" dirty="0"/>
                        <a:t>110</a:t>
                      </a:r>
                      <a:endParaRPr lang="en-IN" dirty="0"/>
                    </a:p>
                  </a:txBody>
                  <a:tcPr/>
                </a:tc>
                <a:tc>
                  <a:txBody>
                    <a:bodyPr/>
                    <a:lstStyle/>
                    <a:p>
                      <a:pPr algn="ctr"/>
                      <a:r>
                        <a:rPr lang="en-US" dirty="0"/>
                        <a:t>1</a:t>
                      </a:r>
                      <a:endParaRPr lang="en-IN" dirty="0"/>
                    </a:p>
                  </a:txBody>
                  <a:tcPr/>
                </a:tc>
                <a:tc>
                  <a:txBody>
                    <a:bodyPr/>
                    <a:lstStyle/>
                    <a:p>
                      <a:pPr algn="ctr"/>
                      <a:r>
                        <a:rPr lang="en-US" dirty="0"/>
                        <a:t>10</a:t>
                      </a:r>
                      <a:endParaRPr lang="en-IN" dirty="0"/>
                    </a:p>
                  </a:txBody>
                  <a:tcPr/>
                </a:tc>
                <a:extLst>
                  <a:ext uri="{0D108BD9-81ED-4DB2-BD59-A6C34878D82A}">
                    <a16:rowId xmlns:a16="http://schemas.microsoft.com/office/drawing/2014/main" val="4056866747"/>
                  </a:ext>
                </a:extLst>
              </a:tr>
              <a:tr h="370840">
                <a:tc>
                  <a:txBody>
                    <a:bodyPr/>
                    <a:lstStyle/>
                    <a:p>
                      <a:pPr algn="ctr"/>
                      <a:r>
                        <a:rPr lang="en-US" dirty="0"/>
                        <a:t>111</a:t>
                      </a:r>
                      <a:endParaRPr lang="en-IN" dirty="0"/>
                    </a:p>
                  </a:txBody>
                  <a:tcPr/>
                </a:tc>
                <a:tc>
                  <a:txBody>
                    <a:bodyPr/>
                    <a:lstStyle/>
                    <a:p>
                      <a:pPr algn="ctr"/>
                      <a:r>
                        <a:rPr lang="en-US" dirty="0"/>
                        <a:t>1</a:t>
                      </a:r>
                      <a:endParaRPr lang="en-IN" dirty="0"/>
                    </a:p>
                  </a:txBody>
                  <a:tcPr/>
                </a:tc>
                <a:tc>
                  <a:txBody>
                    <a:bodyPr/>
                    <a:lstStyle/>
                    <a:p>
                      <a:pPr algn="ctr"/>
                      <a:r>
                        <a:rPr lang="en-US" dirty="0"/>
                        <a:t>11</a:t>
                      </a:r>
                      <a:endParaRPr lang="en-IN" dirty="0"/>
                    </a:p>
                  </a:txBody>
                  <a:tcPr/>
                </a:tc>
                <a:extLst>
                  <a:ext uri="{0D108BD9-81ED-4DB2-BD59-A6C34878D82A}">
                    <a16:rowId xmlns:a16="http://schemas.microsoft.com/office/drawing/2014/main" val="863494508"/>
                  </a:ext>
                </a:extLst>
              </a:tr>
            </a:tbl>
          </a:graphicData>
        </a:graphic>
      </p:graphicFrame>
      <p:pic>
        <p:nvPicPr>
          <p:cNvPr id="6" name="Picture 5">
            <a:extLst>
              <a:ext uri="{FF2B5EF4-FFF2-40B4-BE49-F238E27FC236}">
                <a16:creationId xmlns:a16="http://schemas.microsoft.com/office/drawing/2014/main" id="{7A86A449-6390-2CEC-7B48-E7F2990A14E7}"/>
              </a:ext>
            </a:extLst>
          </p:cNvPr>
          <p:cNvPicPr>
            <a:picLocks noChangeAspect="1"/>
          </p:cNvPicPr>
          <p:nvPr/>
        </p:nvPicPr>
        <p:blipFill>
          <a:blip r:embed="rId2"/>
          <a:stretch>
            <a:fillRect/>
          </a:stretch>
        </p:blipFill>
        <p:spPr>
          <a:xfrm>
            <a:off x="5863683" y="1530798"/>
            <a:ext cx="2701198" cy="2412521"/>
          </a:xfrm>
          <a:prstGeom prst="rect">
            <a:avLst/>
          </a:prstGeom>
        </p:spPr>
      </p:pic>
    </p:spTree>
    <p:extLst>
      <p:ext uri="{BB962C8B-B14F-4D97-AF65-F5344CB8AC3E}">
        <p14:creationId xmlns:p14="http://schemas.microsoft.com/office/powerpoint/2010/main" val="977203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Stem-and-Leaf Plot (cont.)</a:t>
            </a:r>
          </a:p>
        </p:txBody>
      </p:sp>
      <p:sp>
        <p:nvSpPr>
          <p:cNvPr id="3" name="Content Placeholder 2"/>
          <p:cNvSpPr>
            <a:spLocks noGrp="1"/>
          </p:cNvSpPr>
          <p:nvPr>
            <p:ph idx="1"/>
          </p:nvPr>
        </p:nvSpPr>
        <p:spPr/>
        <p:txBody>
          <a:bodyPr>
            <a:normAutofit/>
          </a:bodyPr>
          <a:lstStyle/>
          <a:p>
            <a:r>
              <a:rPr lang="en-US" dirty="0"/>
              <a:t>Deciding which part to make the stem and which part to make the leaf depends on the focus or purpose of the analysis. Sometimes the choice of stem and leaf is easy. With the heart rate data, using the </a:t>
            </a:r>
            <a:r>
              <a:rPr lang="en-US" i="1" dirty="0"/>
              <a:t>tens</a:t>
            </a:r>
            <a:r>
              <a:rPr lang="en-US" dirty="0"/>
              <a:t> digit as the stem will break the data into four classes. Figure 3.3.8 shows a stem-and-leaf plot of the heart rate data using the tens digit as the stem.</a:t>
            </a:r>
          </a:p>
        </p:txBody>
      </p:sp>
    </p:spTree>
    <p:extLst>
      <p:ext uri="{BB962C8B-B14F-4D97-AF65-F5344CB8AC3E}">
        <p14:creationId xmlns:p14="http://schemas.microsoft.com/office/powerpoint/2010/main" val="3536765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Stem-and-Leaf Plot (cont.)</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It is often advantageous to place the leaves of a stem-and-leaf plot in numerical order. Ordering the leaves in the heart rate data pictured above gives us Figure 3.3.9.</a:t>
            </a:r>
          </a:p>
        </p:txBody>
      </p:sp>
      <p:pic>
        <p:nvPicPr>
          <p:cNvPr id="5" name="Picture 4">
            <a:extLst>
              <a:ext uri="{FF2B5EF4-FFF2-40B4-BE49-F238E27FC236}">
                <a16:creationId xmlns:a16="http://schemas.microsoft.com/office/drawing/2014/main" id="{8DF12930-9DDF-E440-A98E-2A7043EDB90D}"/>
              </a:ext>
            </a:extLst>
          </p:cNvPr>
          <p:cNvPicPr>
            <a:picLocks noChangeAspect="1"/>
          </p:cNvPicPr>
          <p:nvPr/>
        </p:nvPicPr>
        <p:blipFill>
          <a:blip r:embed="rId2"/>
          <a:stretch>
            <a:fillRect/>
          </a:stretch>
        </p:blipFill>
        <p:spPr>
          <a:xfrm>
            <a:off x="1143000" y="1278301"/>
            <a:ext cx="6639852" cy="2981741"/>
          </a:xfrm>
          <a:prstGeom prst="rect">
            <a:avLst/>
          </a:prstGeom>
        </p:spPr>
      </p:pic>
    </p:spTree>
    <p:extLst>
      <p:ext uri="{BB962C8B-B14F-4D97-AF65-F5344CB8AC3E}">
        <p14:creationId xmlns:p14="http://schemas.microsoft.com/office/powerpoint/2010/main" val="2977979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Stem-and-Leaf Plot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68317F8F-5BF6-1017-24B4-ECE6EAFF130E}"/>
              </a:ext>
            </a:extLst>
          </p:cNvPr>
          <p:cNvPicPr>
            <a:picLocks noChangeAspect="1"/>
          </p:cNvPicPr>
          <p:nvPr/>
        </p:nvPicPr>
        <p:blipFill>
          <a:blip r:embed="rId2"/>
          <a:stretch>
            <a:fillRect/>
          </a:stretch>
        </p:blipFill>
        <p:spPr>
          <a:xfrm>
            <a:off x="1285416" y="1280160"/>
            <a:ext cx="6573167" cy="2943636"/>
          </a:xfrm>
          <a:prstGeom prst="rect">
            <a:avLst/>
          </a:prstGeom>
        </p:spPr>
      </p:pic>
    </p:spTree>
    <p:extLst>
      <p:ext uri="{BB962C8B-B14F-4D97-AF65-F5344CB8AC3E}">
        <p14:creationId xmlns:p14="http://schemas.microsoft.com/office/powerpoint/2010/main" val="1071377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3.3.1: Constructing a Stem and Leaf Plot of Home Runs</a:t>
            </a:r>
          </a:p>
        </p:txBody>
      </p:sp>
      <p:sp>
        <p:nvSpPr>
          <p:cNvPr id="3" name="Content Placeholder 2"/>
          <p:cNvSpPr>
            <a:spLocks noGrp="1"/>
          </p:cNvSpPr>
          <p:nvPr>
            <p:ph idx="1"/>
          </p:nvPr>
        </p:nvSpPr>
        <p:spPr>
          <a:xfrm>
            <a:off x="457200" y="1124043"/>
            <a:ext cx="8229600" cy="4572000"/>
          </a:xfrm>
        </p:spPr>
        <p:txBody>
          <a:bodyPr>
            <a:normAutofit/>
          </a:bodyPr>
          <a:lstStyle/>
          <a:p>
            <a:r>
              <a:rPr lang="en-US" dirty="0"/>
              <a:t>Construct a stem and leaf plot that compares the annual home run production Babe Ruth and Barry Bonds hit per season.</a:t>
            </a:r>
            <a:endParaRPr lang="en-US" b="1" i="1" dirty="0"/>
          </a:p>
        </p:txBody>
      </p:sp>
      <p:graphicFrame>
        <p:nvGraphicFramePr>
          <p:cNvPr id="5" name="Table 4"/>
          <p:cNvGraphicFramePr>
            <a:graphicFrameLocks noGrp="1"/>
          </p:cNvGraphicFramePr>
          <p:nvPr>
            <p:extLst>
              <p:ext uri="{D42A27DB-BD31-4B8C-83A1-F6EECF244321}">
                <p14:modId xmlns:p14="http://schemas.microsoft.com/office/powerpoint/2010/main" val="2264670668"/>
              </p:ext>
            </p:extLst>
          </p:nvPr>
        </p:nvGraphicFramePr>
        <p:xfrm>
          <a:off x="1066800" y="2514600"/>
          <a:ext cx="6629399" cy="3322320"/>
        </p:xfrm>
        <a:graphic>
          <a:graphicData uri="http://schemas.openxmlformats.org/drawingml/2006/table">
            <a:tbl>
              <a:tblPr firstRow="1" bandRow="1">
                <a:tableStyleId>{5C22544A-7EE6-4342-B048-85BDC9FD1C3A}</a:tableStyleId>
              </a:tblPr>
              <a:tblGrid>
                <a:gridCol w="947057">
                  <a:extLst>
                    <a:ext uri="{9D8B030D-6E8A-4147-A177-3AD203B41FA5}">
                      <a16:colId xmlns:a16="http://schemas.microsoft.com/office/drawing/2014/main" val="20000"/>
                    </a:ext>
                  </a:extLst>
                </a:gridCol>
                <a:gridCol w="947057">
                  <a:extLst>
                    <a:ext uri="{9D8B030D-6E8A-4147-A177-3AD203B41FA5}">
                      <a16:colId xmlns:a16="http://schemas.microsoft.com/office/drawing/2014/main" val="20001"/>
                    </a:ext>
                  </a:extLst>
                </a:gridCol>
                <a:gridCol w="947057">
                  <a:extLst>
                    <a:ext uri="{9D8B030D-6E8A-4147-A177-3AD203B41FA5}">
                      <a16:colId xmlns:a16="http://schemas.microsoft.com/office/drawing/2014/main" val="20002"/>
                    </a:ext>
                  </a:extLst>
                </a:gridCol>
                <a:gridCol w="947057">
                  <a:extLst>
                    <a:ext uri="{9D8B030D-6E8A-4147-A177-3AD203B41FA5}">
                      <a16:colId xmlns:a16="http://schemas.microsoft.com/office/drawing/2014/main" val="20003"/>
                    </a:ext>
                  </a:extLst>
                </a:gridCol>
                <a:gridCol w="947057">
                  <a:extLst>
                    <a:ext uri="{9D8B030D-6E8A-4147-A177-3AD203B41FA5}">
                      <a16:colId xmlns:a16="http://schemas.microsoft.com/office/drawing/2014/main" val="20004"/>
                    </a:ext>
                  </a:extLst>
                </a:gridCol>
                <a:gridCol w="947057">
                  <a:extLst>
                    <a:ext uri="{9D8B030D-6E8A-4147-A177-3AD203B41FA5}">
                      <a16:colId xmlns:a16="http://schemas.microsoft.com/office/drawing/2014/main" val="20005"/>
                    </a:ext>
                  </a:extLst>
                </a:gridCol>
                <a:gridCol w="947057">
                  <a:extLst>
                    <a:ext uri="{9D8B030D-6E8A-4147-A177-3AD203B41FA5}">
                      <a16:colId xmlns:a16="http://schemas.microsoft.com/office/drawing/2014/main" val="20006"/>
                    </a:ext>
                  </a:extLst>
                </a:gridCol>
              </a:tblGrid>
              <a:tr h="386311">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Barry Bonds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6595">
                <a:tc>
                  <a:txBody>
                    <a:bodyPr/>
                    <a:lstStyle/>
                    <a:p>
                      <a:pPr algn="l"/>
                      <a:r>
                        <a:rPr lang="en-US" dirty="0">
                          <a:solidFill>
                            <a:srgbClr val="000000"/>
                          </a:solidFill>
                        </a:rPr>
                        <a:t>Year</a:t>
                      </a:r>
                    </a:p>
                  </a:txBody>
                  <a:tcPr/>
                </a:tc>
                <a:tc>
                  <a:txBody>
                    <a:bodyPr/>
                    <a:lstStyle/>
                    <a:p>
                      <a:pPr algn="ctr"/>
                      <a:r>
                        <a:rPr lang="en-US" dirty="0">
                          <a:solidFill>
                            <a:srgbClr val="000000"/>
                          </a:solidFill>
                        </a:rPr>
                        <a:t>1986</a:t>
                      </a:r>
                    </a:p>
                  </a:txBody>
                  <a:tcPr/>
                </a:tc>
                <a:tc>
                  <a:txBody>
                    <a:bodyPr/>
                    <a:lstStyle/>
                    <a:p>
                      <a:pPr algn="ctr"/>
                      <a:r>
                        <a:rPr lang="en-US" dirty="0">
                          <a:solidFill>
                            <a:srgbClr val="000000"/>
                          </a:solidFill>
                        </a:rPr>
                        <a:t>1987</a:t>
                      </a:r>
                    </a:p>
                  </a:txBody>
                  <a:tcPr/>
                </a:tc>
                <a:tc>
                  <a:txBody>
                    <a:bodyPr/>
                    <a:lstStyle/>
                    <a:p>
                      <a:pPr algn="ctr"/>
                      <a:r>
                        <a:rPr lang="en-US" dirty="0">
                          <a:solidFill>
                            <a:srgbClr val="000000"/>
                          </a:solidFill>
                        </a:rPr>
                        <a:t>1988</a:t>
                      </a:r>
                    </a:p>
                  </a:txBody>
                  <a:tcPr/>
                </a:tc>
                <a:tc>
                  <a:txBody>
                    <a:bodyPr/>
                    <a:lstStyle/>
                    <a:p>
                      <a:pPr algn="ctr"/>
                      <a:r>
                        <a:rPr lang="en-US" dirty="0">
                          <a:solidFill>
                            <a:srgbClr val="000000"/>
                          </a:solidFill>
                        </a:rPr>
                        <a:t>1989</a:t>
                      </a:r>
                    </a:p>
                  </a:txBody>
                  <a:tcPr/>
                </a:tc>
                <a:tc>
                  <a:txBody>
                    <a:bodyPr/>
                    <a:lstStyle/>
                    <a:p>
                      <a:pPr algn="ctr"/>
                      <a:r>
                        <a:rPr lang="en-US" dirty="0">
                          <a:solidFill>
                            <a:srgbClr val="000000"/>
                          </a:solidFill>
                        </a:rPr>
                        <a:t>1990</a:t>
                      </a:r>
                    </a:p>
                  </a:txBody>
                  <a:tcPr/>
                </a:tc>
                <a:tc>
                  <a:txBody>
                    <a:bodyPr/>
                    <a:lstStyle/>
                    <a:p>
                      <a:pPr algn="ctr"/>
                      <a:r>
                        <a:rPr lang="en-US" dirty="0">
                          <a:solidFill>
                            <a:srgbClr val="000000"/>
                          </a:solidFill>
                        </a:rPr>
                        <a:t>1991</a:t>
                      </a:r>
                    </a:p>
                  </a:txBody>
                  <a:tcPr/>
                </a:tc>
                <a:extLst>
                  <a:ext uri="{0D108BD9-81ED-4DB2-BD59-A6C34878D82A}">
                    <a16:rowId xmlns:a16="http://schemas.microsoft.com/office/drawing/2014/main" val="10001"/>
                  </a:ext>
                </a:extLst>
              </a:tr>
              <a:tr h="356595">
                <a:tc>
                  <a:txBody>
                    <a:bodyPr/>
                    <a:lstStyle/>
                    <a:p>
                      <a:pPr algn="l"/>
                      <a:r>
                        <a:rPr lang="en-US" dirty="0">
                          <a:solidFill>
                            <a:srgbClr val="000000"/>
                          </a:solidFill>
                        </a:rPr>
                        <a:t>HR</a:t>
                      </a:r>
                    </a:p>
                  </a:txBody>
                  <a:tcPr/>
                </a:tc>
                <a:tc>
                  <a:txBody>
                    <a:bodyPr/>
                    <a:lstStyle/>
                    <a:p>
                      <a:pPr algn="ctr"/>
                      <a:r>
                        <a:rPr lang="en-US" dirty="0">
                          <a:solidFill>
                            <a:srgbClr val="000000"/>
                          </a:solidFill>
                        </a:rPr>
                        <a:t>16</a:t>
                      </a:r>
                    </a:p>
                  </a:txBody>
                  <a:tcPr/>
                </a:tc>
                <a:tc>
                  <a:txBody>
                    <a:bodyPr/>
                    <a:lstStyle/>
                    <a:p>
                      <a:pPr algn="ctr"/>
                      <a:r>
                        <a:rPr lang="en-US" dirty="0">
                          <a:solidFill>
                            <a:srgbClr val="000000"/>
                          </a:solidFill>
                        </a:rPr>
                        <a:t>25</a:t>
                      </a:r>
                    </a:p>
                  </a:txBody>
                  <a:tcPr/>
                </a:tc>
                <a:tc>
                  <a:txBody>
                    <a:bodyPr/>
                    <a:lstStyle/>
                    <a:p>
                      <a:pPr algn="ctr"/>
                      <a:r>
                        <a:rPr lang="en-US" dirty="0">
                          <a:solidFill>
                            <a:srgbClr val="000000"/>
                          </a:solidFill>
                        </a:rPr>
                        <a:t>24</a:t>
                      </a:r>
                    </a:p>
                  </a:txBody>
                  <a:tcPr/>
                </a:tc>
                <a:tc>
                  <a:txBody>
                    <a:bodyPr/>
                    <a:lstStyle/>
                    <a:p>
                      <a:pPr algn="ctr"/>
                      <a:r>
                        <a:rPr lang="en-US" dirty="0">
                          <a:solidFill>
                            <a:srgbClr val="000000"/>
                          </a:solidFill>
                        </a:rPr>
                        <a:t>19</a:t>
                      </a:r>
                    </a:p>
                  </a:txBody>
                  <a:tcPr/>
                </a:tc>
                <a:tc>
                  <a:txBody>
                    <a:bodyPr/>
                    <a:lstStyle/>
                    <a:p>
                      <a:pPr algn="ctr"/>
                      <a:r>
                        <a:rPr lang="en-US" dirty="0">
                          <a:solidFill>
                            <a:srgbClr val="000000"/>
                          </a:solidFill>
                        </a:rPr>
                        <a:t>33</a:t>
                      </a:r>
                    </a:p>
                  </a:txBody>
                  <a:tcPr/>
                </a:tc>
                <a:tc>
                  <a:txBody>
                    <a:bodyPr/>
                    <a:lstStyle/>
                    <a:p>
                      <a:pPr algn="ctr"/>
                      <a:r>
                        <a:rPr lang="en-US" dirty="0">
                          <a:solidFill>
                            <a:srgbClr val="000000"/>
                          </a:solidFill>
                        </a:rPr>
                        <a:t>25</a:t>
                      </a:r>
                    </a:p>
                  </a:txBody>
                  <a:tcPr/>
                </a:tc>
                <a:extLst>
                  <a:ext uri="{0D108BD9-81ED-4DB2-BD59-A6C34878D82A}">
                    <a16:rowId xmlns:a16="http://schemas.microsoft.com/office/drawing/2014/main" val="10002"/>
                  </a:ext>
                </a:extLst>
              </a:tr>
              <a:tr h="356595">
                <a:tc>
                  <a:txBody>
                    <a:bodyPr/>
                    <a:lstStyle/>
                    <a:p>
                      <a:pPr algn="l"/>
                      <a:r>
                        <a:rPr lang="en-US" dirty="0">
                          <a:solidFill>
                            <a:srgbClr val="000000"/>
                          </a:solidFill>
                        </a:rPr>
                        <a:t>Year</a:t>
                      </a:r>
                    </a:p>
                  </a:txBody>
                  <a:tcPr/>
                </a:tc>
                <a:tc>
                  <a:txBody>
                    <a:bodyPr/>
                    <a:lstStyle/>
                    <a:p>
                      <a:pPr algn="ctr"/>
                      <a:r>
                        <a:rPr lang="en-US" dirty="0">
                          <a:solidFill>
                            <a:srgbClr val="000000"/>
                          </a:solidFill>
                        </a:rPr>
                        <a:t>1992</a:t>
                      </a:r>
                    </a:p>
                  </a:txBody>
                  <a:tcPr/>
                </a:tc>
                <a:tc>
                  <a:txBody>
                    <a:bodyPr/>
                    <a:lstStyle/>
                    <a:p>
                      <a:pPr algn="ctr"/>
                      <a:r>
                        <a:rPr lang="en-US" dirty="0">
                          <a:solidFill>
                            <a:srgbClr val="000000"/>
                          </a:solidFill>
                        </a:rPr>
                        <a:t>1993</a:t>
                      </a:r>
                    </a:p>
                  </a:txBody>
                  <a:tcPr/>
                </a:tc>
                <a:tc>
                  <a:txBody>
                    <a:bodyPr/>
                    <a:lstStyle/>
                    <a:p>
                      <a:pPr algn="ctr"/>
                      <a:r>
                        <a:rPr lang="en-US" dirty="0">
                          <a:solidFill>
                            <a:srgbClr val="000000"/>
                          </a:solidFill>
                        </a:rPr>
                        <a:t>1994</a:t>
                      </a:r>
                    </a:p>
                  </a:txBody>
                  <a:tcPr/>
                </a:tc>
                <a:tc>
                  <a:txBody>
                    <a:bodyPr/>
                    <a:lstStyle/>
                    <a:p>
                      <a:pPr algn="ctr"/>
                      <a:r>
                        <a:rPr lang="en-US" dirty="0">
                          <a:solidFill>
                            <a:srgbClr val="000000"/>
                          </a:solidFill>
                        </a:rPr>
                        <a:t>1995</a:t>
                      </a:r>
                    </a:p>
                  </a:txBody>
                  <a:tcPr/>
                </a:tc>
                <a:tc>
                  <a:txBody>
                    <a:bodyPr/>
                    <a:lstStyle/>
                    <a:p>
                      <a:pPr algn="ctr"/>
                      <a:r>
                        <a:rPr lang="en-US" dirty="0">
                          <a:solidFill>
                            <a:srgbClr val="000000"/>
                          </a:solidFill>
                        </a:rPr>
                        <a:t>1996</a:t>
                      </a:r>
                    </a:p>
                  </a:txBody>
                  <a:tcPr/>
                </a:tc>
                <a:tc>
                  <a:txBody>
                    <a:bodyPr/>
                    <a:lstStyle/>
                    <a:p>
                      <a:pPr algn="ctr"/>
                      <a:r>
                        <a:rPr lang="en-US" dirty="0">
                          <a:solidFill>
                            <a:srgbClr val="000000"/>
                          </a:solidFill>
                        </a:rPr>
                        <a:t>1997</a:t>
                      </a:r>
                    </a:p>
                  </a:txBody>
                  <a:tcPr/>
                </a:tc>
                <a:extLst>
                  <a:ext uri="{0D108BD9-81ED-4DB2-BD59-A6C34878D82A}">
                    <a16:rowId xmlns:a16="http://schemas.microsoft.com/office/drawing/2014/main" val="10003"/>
                  </a:ext>
                </a:extLst>
              </a:tr>
              <a:tr h="356595">
                <a:tc>
                  <a:txBody>
                    <a:bodyPr/>
                    <a:lstStyle/>
                    <a:p>
                      <a:pPr algn="l"/>
                      <a:r>
                        <a:rPr lang="en-US" dirty="0">
                          <a:solidFill>
                            <a:srgbClr val="000000"/>
                          </a:solidFill>
                        </a:rPr>
                        <a:t>HR</a:t>
                      </a:r>
                    </a:p>
                  </a:txBody>
                  <a:tcPr/>
                </a:tc>
                <a:tc>
                  <a:txBody>
                    <a:bodyPr/>
                    <a:lstStyle/>
                    <a:p>
                      <a:pPr algn="ctr"/>
                      <a:r>
                        <a:rPr lang="en-US" dirty="0">
                          <a:solidFill>
                            <a:srgbClr val="000000"/>
                          </a:solidFill>
                        </a:rPr>
                        <a:t>34</a:t>
                      </a:r>
                    </a:p>
                  </a:txBody>
                  <a:tcPr/>
                </a:tc>
                <a:tc>
                  <a:txBody>
                    <a:bodyPr/>
                    <a:lstStyle/>
                    <a:p>
                      <a:pPr algn="ctr"/>
                      <a:r>
                        <a:rPr lang="en-US" dirty="0">
                          <a:solidFill>
                            <a:srgbClr val="000000"/>
                          </a:solidFill>
                        </a:rPr>
                        <a:t>46</a:t>
                      </a:r>
                    </a:p>
                  </a:txBody>
                  <a:tcPr/>
                </a:tc>
                <a:tc>
                  <a:txBody>
                    <a:bodyPr/>
                    <a:lstStyle/>
                    <a:p>
                      <a:pPr algn="ctr"/>
                      <a:r>
                        <a:rPr lang="en-US" dirty="0">
                          <a:solidFill>
                            <a:srgbClr val="000000"/>
                          </a:solidFill>
                        </a:rPr>
                        <a:t>37</a:t>
                      </a:r>
                    </a:p>
                  </a:txBody>
                  <a:tcPr/>
                </a:tc>
                <a:tc>
                  <a:txBody>
                    <a:bodyPr/>
                    <a:lstStyle/>
                    <a:p>
                      <a:pPr algn="ctr"/>
                      <a:r>
                        <a:rPr lang="en-US" dirty="0">
                          <a:solidFill>
                            <a:srgbClr val="000000"/>
                          </a:solidFill>
                        </a:rPr>
                        <a:t>33</a:t>
                      </a:r>
                    </a:p>
                  </a:txBody>
                  <a:tcPr/>
                </a:tc>
                <a:tc>
                  <a:txBody>
                    <a:bodyPr/>
                    <a:lstStyle/>
                    <a:p>
                      <a:pPr algn="ctr"/>
                      <a:r>
                        <a:rPr lang="en-US" dirty="0">
                          <a:solidFill>
                            <a:srgbClr val="000000"/>
                          </a:solidFill>
                        </a:rPr>
                        <a:t>42</a:t>
                      </a:r>
                    </a:p>
                  </a:txBody>
                  <a:tcPr/>
                </a:tc>
                <a:tc>
                  <a:txBody>
                    <a:bodyPr/>
                    <a:lstStyle/>
                    <a:p>
                      <a:pPr algn="ctr"/>
                      <a:r>
                        <a:rPr lang="en-US" dirty="0">
                          <a:solidFill>
                            <a:srgbClr val="000000"/>
                          </a:solidFill>
                        </a:rPr>
                        <a:t>40</a:t>
                      </a:r>
                    </a:p>
                  </a:txBody>
                  <a:tcPr/>
                </a:tc>
                <a:extLst>
                  <a:ext uri="{0D108BD9-81ED-4DB2-BD59-A6C34878D82A}">
                    <a16:rowId xmlns:a16="http://schemas.microsoft.com/office/drawing/2014/main" val="10004"/>
                  </a:ext>
                </a:extLst>
              </a:tr>
              <a:tr h="361548">
                <a:tc>
                  <a:txBody>
                    <a:bodyPr/>
                    <a:lstStyle/>
                    <a:p>
                      <a:pPr algn="l"/>
                      <a:r>
                        <a:rPr lang="en-US" dirty="0">
                          <a:solidFill>
                            <a:srgbClr val="000000"/>
                          </a:solidFill>
                        </a:rPr>
                        <a:t>Year</a:t>
                      </a:r>
                    </a:p>
                  </a:txBody>
                  <a:tcPr/>
                </a:tc>
                <a:tc>
                  <a:txBody>
                    <a:bodyPr/>
                    <a:lstStyle/>
                    <a:p>
                      <a:pPr algn="ctr"/>
                      <a:r>
                        <a:rPr lang="en-US" dirty="0">
                          <a:solidFill>
                            <a:srgbClr val="000000"/>
                          </a:solidFill>
                        </a:rPr>
                        <a:t>1998</a:t>
                      </a:r>
                    </a:p>
                  </a:txBody>
                  <a:tcPr/>
                </a:tc>
                <a:tc>
                  <a:txBody>
                    <a:bodyPr/>
                    <a:lstStyle/>
                    <a:p>
                      <a:pPr algn="ctr"/>
                      <a:r>
                        <a:rPr lang="en-US" dirty="0">
                          <a:solidFill>
                            <a:srgbClr val="000000"/>
                          </a:solidFill>
                        </a:rPr>
                        <a:t>1999</a:t>
                      </a:r>
                    </a:p>
                  </a:txBody>
                  <a:tcPr/>
                </a:tc>
                <a:tc>
                  <a:txBody>
                    <a:bodyPr/>
                    <a:lstStyle/>
                    <a:p>
                      <a:pPr algn="ctr"/>
                      <a:r>
                        <a:rPr lang="en-US" dirty="0">
                          <a:solidFill>
                            <a:srgbClr val="000000"/>
                          </a:solidFill>
                        </a:rPr>
                        <a:t>2000</a:t>
                      </a:r>
                    </a:p>
                  </a:txBody>
                  <a:tcPr/>
                </a:tc>
                <a:tc>
                  <a:txBody>
                    <a:bodyPr/>
                    <a:lstStyle/>
                    <a:p>
                      <a:pPr algn="ctr"/>
                      <a:r>
                        <a:rPr lang="en-US" dirty="0">
                          <a:solidFill>
                            <a:srgbClr val="000000"/>
                          </a:solidFill>
                        </a:rPr>
                        <a:t>2001</a:t>
                      </a:r>
                    </a:p>
                  </a:txBody>
                  <a:tcPr/>
                </a:tc>
                <a:tc>
                  <a:txBody>
                    <a:bodyPr/>
                    <a:lstStyle/>
                    <a:p>
                      <a:pPr algn="ctr"/>
                      <a:r>
                        <a:rPr lang="en-US" dirty="0">
                          <a:solidFill>
                            <a:srgbClr val="000000"/>
                          </a:solidFill>
                        </a:rPr>
                        <a:t>2002</a:t>
                      </a:r>
                    </a:p>
                  </a:txBody>
                  <a:tcPr/>
                </a:tc>
                <a:tc>
                  <a:txBody>
                    <a:bodyPr/>
                    <a:lstStyle/>
                    <a:p>
                      <a:pPr algn="ctr"/>
                      <a:r>
                        <a:rPr lang="en-US" dirty="0">
                          <a:solidFill>
                            <a:srgbClr val="000000"/>
                          </a:solidFill>
                        </a:rPr>
                        <a:t>2003</a:t>
                      </a:r>
                    </a:p>
                  </a:txBody>
                  <a:tcPr/>
                </a:tc>
                <a:extLst>
                  <a:ext uri="{0D108BD9-81ED-4DB2-BD59-A6C34878D82A}">
                    <a16:rowId xmlns:a16="http://schemas.microsoft.com/office/drawing/2014/main" val="10005"/>
                  </a:ext>
                </a:extLst>
              </a:tr>
              <a:tr h="361548">
                <a:tc>
                  <a:txBody>
                    <a:bodyPr/>
                    <a:lstStyle/>
                    <a:p>
                      <a:pPr algn="l"/>
                      <a:r>
                        <a:rPr lang="en-US" dirty="0">
                          <a:solidFill>
                            <a:srgbClr val="000000"/>
                          </a:solidFill>
                        </a:rPr>
                        <a:t>HR</a:t>
                      </a:r>
                    </a:p>
                  </a:txBody>
                  <a:tcPr/>
                </a:tc>
                <a:tc>
                  <a:txBody>
                    <a:bodyPr/>
                    <a:lstStyle/>
                    <a:p>
                      <a:pPr algn="ctr"/>
                      <a:r>
                        <a:rPr lang="en-US" dirty="0">
                          <a:solidFill>
                            <a:srgbClr val="000000"/>
                          </a:solidFill>
                        </a:rPr>
                        <a:t>37</a:t>
                      </a:r>
                    </a:p>
                  </a:txBody>
                  <a:tcPr/>
                </a:tc>
                <a:tc>
                  <a:txBody>
                    <a:bodyPr/>
                    <a:lstStyle/>
                    <a:p>
                      <a:pPr algn="ctr"/>
                      <a:r>
                        <a:rPr lang="en-US" dirty="0">
                          <a:solidFill>
                            <a:srgbClr val="000000"/>
                          </a:solidFill>
                        </a:rPr>
                        <a:t>34</a:t>
                      </a:r>
                    </a:p>
                  </a:txBody>
                  <a:tcPr/>
                </a:tc>
                <a:tc>
                  <a:txBody>
                    <a:bodyPr/>
                    <a:lstStyle/>
                    <a:p>
                      <a:pPr algn="ctr"/>
                      <a:r>
                        <a:rPr lang="en-US" dirty="0">
                          <a:solidFill>
                            <a:srgbClr val="000000"/>
                          </a:solidFill>
                        </a:rPr>
                        <a:t>49</a:t>
                      </a:r>
                    </a:p>
                  </a:txBody>
                  <a:tcPr/>
                </a:tc>
                <a:tc>
                  <a:txBody>
                    <a:bodyPr/>
                    <a:lstStyle/>
                    <a:p>
                      <a:pPr algn="ctr"/>
                      <a:r>
                        <a:rPr lang="en-US" dirty="0">
                          <a:solidFill>
                            <a:srgbClr val="000000"/>
                          </a:solidFill>
                        </a:rPr>
                        <a:t>73</a:t>
                      </a:r>
                    </a:p>
                  </a:txBody>
                  <a:tcPr/>
                </a:tc>
                <a:tc>
                  <a:txBody>
                    <a:bodyPr/>
                    <a:lstStyle/>
                    <a:p>
                      <a:pPr algn="ctr"/>
                      <a:r>
                        <a:rPr lang="en-US" dirty="0">
                          <a:solidFill>
                            <a:srgbClr val="000000"/>
                          </a:solidFill>
                        </a:rPr>
                        <a:t>46</a:t>
                      </a:r>
                    </a:p>
                  </a:txBody>
                  <a:tcPr/>
                </a:tc>
                <a:tc>
                  <a:txBody>
                    <a:bodyPr/>
                    <a:lstStyle/>
                    <a:p>
                      <a:pPr algn="ctr"/>
                      <a:r>
                        <a:rPr lang="en-US" dirty="0">
                          <a:solidFill>
                            <a:srgbClr val="000000"/>
                          </a:solidFill>
                        </a:rPr>
                        <a:t>39</a:t>
                      </a:r>
                    </a:p>
                  </a:txBody>
                  <a:tcPr/>
                </a:tc>
                <a:extLst>
                  <a:ext uri="{0D108BD9-81ED-4DB2-BD59-A6C34878D82A}">
                    <a16:rowId xmlns:a16="http://schemas.microsoft.com/office/drawing/2014/main" val="2096322847"/>
                  </a:ext>
                </a:extLst>
              </a:tr>
              <a:tr h="361548">
                <a:tc>
                  <a:txBody>
                    <a:bodyPr/>
                    <a:lstStyle/>
                    <a:p>
                      <a:pPr algn="l"/>
                      <a:r>
                        <a:rPr lang="en-US" dirty="0">
                          <a:solidFill>
                            <a:srgbClr val="000000"/>
                          </a:solidFill>
                        </a:rPr>
                        <a:t>Year</a:t>
                      </a:r>
                    </a:p>
                  </a:txBody>
                  <a:tcPr/>
                </a:tc>
                <a:tc>
                  <a:txBody>
                    <a:bodyPr/>
                    <a:lstStyle/>
                    <a:p>
                      <a:pPr algn="ctr"/>
                      <a:r>
                        <a:rPr lang="en-US" dirty="0">
                          <a:solidFill>
                            <a:srgbClr val="000000"/>
                          </a:solidFill>
                        </a:rPr>
                        <a:t>2004</a:t>
                      </a:r>
                    </a:p>
                  </a:txBody>
                  <a:tcPr/>
                </a:tc>
                <a:tc>
                  <a:txBody>
                    <a:bodyPr/>
                    <a:lstStyle/>
                    <a:p>
                      <a:pPr algn="ctr"/>
                      <a:r>
                        <a:rPr lang="en-US" dirty="0">
                          <a:solidFill>
                            <a:srgbClr val="000000"/>
                          </a:solidFill>
                        </a:rPr>
                        <a:t>2005</a:t>
                      </a:r>
                    </a:p>
                  </a:txBody>
                  <a:tcPr/>
                </a:tc>
                <a:tc>
                  <a:txBody>
                    <a:bodyPr/>
                    <a:lstStyle/>
                    <a:p>
                      <a:pPr algn="ctr"/>
                      <a:r>
                        <a:rPr lang="en-US" dirty="0">
                          <a:solidFill>
                            <a:srgbClr val="000000"/>
                          </a:solidFill>
                        </a:rPr>
                        <a:t>2006</a:t>
                      </a:r>
                    </a:p>
                  </a:txBody>
                  <a:tcPr/>
                </a:tc>
                <a:tc>
                  <a:txBody>
                    <a:bodyPr/>
                    <a:lstStyle/>
                    <a:p>
                      <a:pPr algn="ctr"/>
                      <a:r>
                        <a:rPr lang="en-US" dirty="0">
                          <a:solidFill>
                            <a:srgbClr val="000000"/>
                          </a:solidFill>
                        </a:rPr>
                        <a:t>2007</a:t>
                      </a:r>
                    </a:p>
                  </a:txBody>
                  <a:tcPr/>
                </a:tc>
                <a:tc>
                  <a:txBody>
                    <a:bodyPr/>
                    <a:lstStyle/>
                    <a:p>
                      <a:pPr algn="ctr"/>
                      <a:endParaRPr lang="en-US" dirty="0">
                        <a:solidFill>
                          <a:srgbClr val="000000"/>
                        </a:solidFill>
                      </a:endParaRPr>
                    </a:p>
                  </a:txBody>
                  <a:tcPr/>
                </a:tc>
                <a:tc>
                  <a:txBody>
                    <a:bodyPr/>
                    <a:lstStyle/>
                    <a:p>
                      <a:pPr algn="ctr"/>
                      <a:endParaRPr lang="en-US" dirty="0">
                        <a:solidFill>
                          <a:srgbClr val="000000"/>
                        </a:solidFill>
                      </a:endParaRPr>
                    </a:p>
                  </a:txBody>
                  <a:tcPr/>
                </a:tc>
                <a:extLst>
                  <a:ext uri="{0D108BD9-81ED-4DB2-BD59-A6C34878D82A}">
                    <a16:rowId xmlns:a16="http://schemas.microsoft.com/office/drawing/2014/main" val="3865004885"/>
                  </a:ext>
                </a:extLst>
              </a:tr>
              <a:tr h="361548">
                <a:tc>
                  <a:txBody>
                    <a:bodyPr/>
                    <a:lstStyle/>
                    <a:p>
                      <a:pPr algn="l"/>
                      <a:r>
                        <a:rPr lang="en-US" dirty="0">
                          <a:solidFill>
                            <a:srgbClr val="000000"/>
                          </a:solidFill>
                        </a:rPr>
                        <a:t>HR</a:t>
                      </a:r>
                    </a:p>
                  </a:txBody>
                  <a:tcPr/>
                </a:tc>
                <a:tc>
                  <a:txBody>
                    <a:bodyPr/>
                    <a:lstStyle/>
                    <a:p>
                      <a:pPr algn="ctr"/>
                      <a:r>
                        <a:rPr lang="en-US" dirty="0">
                          <a:solidFill>
                            <a:srgbClr val="000000"/>
                          </a:solidFill>
                        </a:rPr>
                        <a:t>45</a:t>
                      </a:r>
                    </a:p>
                  </a:txBody>
                  <a:tcPr/>
                </a:tc>
                <a:tc>
                  <a:txBody>
                    <a:bodyPr/>
                    <a:lstStyle/>
                    <a:p>
                      <a:pPr algn="ctr"/>
                      <a:r>
                        <a:rPr lang="en-US" dirty="0">
                          <a:solidFill>
                            <a:srgbClr val="000000"/>
                          </a:solidFill>
                        </a:rPr>
                        <a:t>5</a:t>
                      </a:r>
                    </a:p>
                  </a:txBody>
                  <a:tcPr/>
                </a:tc>
                <a:tc>
                  <a:txBody>
                    <a:bodyPr/>
                    <a:lstStyle/>
                    <a:p>
                      <a:pPr algn="ctr"/>
                      <a:r>
                        <a:rPr lang="en-US" dirty="0">
                          <a:solidFill>
                            <a:srgbClr val="000000"/>
                          </a:solidFill>
                        </a:rPr>
                        <a:t>26</a:t>
                      </a:r>
                    </a:p>
                  </a:txBody>
                  <a:tcPr/>
                </a:tc>
                <a:tc>
                  <a:txBody>
                    <a:bodyPr/>
                    <a:lstStyle/>
                    <a:p>
                      <a:pPr algn="ctr"/>
                      <a:r>
                        <a:rPr lang="en-US" dirty="0">
                          <a:solidFill>
                            <a:srgbClr val="000000"/>
                          </a:solidFill>
                        </a:rPr>
                        <a:t>28</a:t>
                      </a:r>
                    </a:p>
                  </a:txBody>
                  <a:tcPr/>
                </a:tc>
                <a:tc>
                  <a:txBody>
                    <a:bodyPr/>
                    <a:lstStyle/>
                    <a:p>
                      <a:pPr algn="ctr"/>
                      <a:endParaRPr lang="en-US" dirty="0">
                        <a:solidFill>
                          <a:srgbClr val="000000"/>
                        </a:solidFill>
                      </a:endParaRPr>
                    </a:p>
                  </a:txBody>
                  <a:tcPr/>
                </a:tc>
                <a:tc>
                  <a:txBody>
                    <a:bodyPr/>
                    <a:lstStyle/>
                    <a:p>
                      <a:pPr algn="ctr"/>
                      <a:endParaRPr lang="en-US" dirty="0">
                        <a:solidFill>
                          <a:srgbClr val="000000"/>
                        </a:solidFill>
                      </a:endParaRPr>
                    </a:p>
                  </a:txBody>
                  <a:tcPr/>
                </a:tc>
                <a:extLst>
                  <a:ext uri="{0D108BD9-81ED-4DB2-BD59-A6C34878D82A}">
                    <a16:rowId xmlns:a16="http://schemas.microsoft.com/office/drawing/2014/main" val="1097767178"/>
                  </a:ext>
                </a:extLst>
              </a:tr>
            </a:tbl>
          </a:graphicData>
        </a:graphic>
      </p:graphicFrame>
    </p:spTree>
    <p:extLst>
      <p:ext uri="{BB962C8B-B14F-4D97-AF65-F5344CB8AC3E}">
        <p14:creationId xmlns:p14="http://schemas.microsoft.com/office/powerpoint/2010/main" val="4002824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3.3.1: Constructing a Stem and Leaf Plot of Home Runs (cont.)</a:t>
            </a:r>
          </a:p>
        </p:txBody>
      </p:sp>
      <p:sp>
        <p:nvSpPr>
          <p:cNvPr id="3" name="Content Placeholder 2"/>
          <p:cNvSpPr>
            <a:spLocks noGrp="1"/>
          </p:cNvSpPr>
          <p:nvPr>
            <p:ph idx="1"/>
          </p:nvPr>
        </p:nvSpPr>
        <p:spPr>
          <a:xfrm>
            <a:off x="457200" y="1124043"/>
            <a:ext cx="8229600" cy="4572000"/>
          </a:xfrm>
        </p:spPr>
        <p:txBody>
          <a:bodyPr>
            <a:normAutofit/>
          </a:bodyPr>
          <a:lstStyle/>
          <a:p>
            <a:r>
              <a:rPr lang="en-US" dirty="0"/>
              <a:t> </a:t>
            </a:r>
            <a:endParaRPr lang="en-US" b="1" i="1" dirty="0"/>
          </a:p>
        </p:txBody>
      </p:sp>
      <p:graphicFrame>
        <p:nvGraphicFramePr>
          <p:cNvPr id="5" name="Table 4"/>
          <p:cNvGraphicFramePr>
            <a:graphicFrameLocks noGrp="1"/>
          </p:cNvGraphicFramePr>
          <p:nvPr>
            <p:extLst>
              <p:ext uri="{D42A27DB-BD31-4B8C-83A1-F6EECF244321}">
                <p14:modId xmlns:p14="http://schemas.microsoft.com/office/powerpoint/2010/main" val="276195568"/>
              </p:ext>
            </p:extLst>
          </p:nvPr>
        </p:nvGraphicFramePr>
        <p:xfrm>
          <a:off x="914400" y="1600200"/>
          <a:ext cx="6629399" cy="3322320"/>
        </p:xfrm>
        <a:graphic>
          <a:graphicData uri="http://schemas.openxmlformats.org/drawingml/2006/table">
            <a:tbl>
              <a:tblPr firstRow="1" bandRow="1">
                <a:tableStyleId>{5C22544A-7EE6-4342-B048-85BDC9FD1C3A}</a:tableStyleId>
              </a:tblPr>
              <a:tblGrid>
                <a:gridCol w="947057">
                  <a:extLst>
                    <a:ext uri="{9D8B030D-6E8A-4147-A177-3AD203B41FA5}">
                      <a16:colId xmlns:a16="http://schemas.microsoft.com/office/drawing/2014/main" val="20000"/>
                    </a:ext>
                  </a:extLst>
                </a:gridCol>
                <a:gridCol w="947057">
                  <a:extLst>
                    <a:ext uri="{9D8B030D-6E8A-4147-A177-3AD203B41FA5}">
                      <a16:colId xmlns:a16="http://schemas.microsoft.com/office/drawing/2014/main" val="20001"/>
                    </a:ext>
                  </a:extLst>
                </a:gridCol>
                <a:gridCol w="947057">
                  <a:extLst>
                    <a:ext uri="{9D8B030D-6E8A-4147-A177-3AD203B41FA5}">
                      <a16:colId xmlns:a16="http://schemas.microsoft.com/office/drawing/2014/main" val="20002"/>
                    </a:ext>
                  </a:extLst>
                </a:gridCol>
                <a:gridCol w="947057">
                  <a:extLst>
                    <a:ext uri="{9D8B030D-6E8A-4147-A177-3AD203B41FA5}">
                      <a16:colId xmlns:a16="http://schemas.microsoft.com/office/drawing/2014/main" val="20003"/>
                    </a:ext>
                  </a:extLst>
                </a:gridCol>
                <a:gridCol w="947057">
                  <a:extLst>
                    <a:ext uri="{9D8B030D-6E8A-4147-A177-3AD203B41FA5}">
                      <a16:colId xmlns:a16="http://schemas.microsoft.com/office/drawing/2014/main" val="20004"/>
                    </a:ext>
                  </a:extLst>
                </a:gridCol>
                <a:gridCol w="947057">
                  <a:extLst>
                    <a:ext uri="{9D8B030D-6E8A-4147-A177-3AD203B41FA5}">
                      <a16:colId xmlns:a16="http://schemas.microsoft.com/office/drawing/2014/main" val="20005"/>
                    </a:ext>
                  </a:extLst>
                </a:gridCol>
                <a:gridCol w="947057">
                  <a:extLst>
                    <a:ext uri="{9D8B030D-6E8A-4147-A177-3AD203B41FA5}">
                      <a16:colId xmlns:a16="http://schemas.microsoft.com/office/drawing/2014/main" val="20006"/>
                    </a:ext>
                  </a:extLst>
                </a:gridCol>
              </a:tblGrid>
              <a:tr h="386311">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Babe Ruth</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6595">
                <a:tc>
                  <a:txBody>
                    <a:bodyPr/>
                    <a:lstStyle/>
                    <a:p>
                      <a:pPr algn="l"/>
                      <a:r>
                        <a:rPr lang="en-US" dirty="0">
                          <a:solidFill>
                            <a:srgbClr val="000000"/>
                          </a:solidFill>
                        </a:rPr>
                        <a:t>Year</a:t>
                      </a:r>
                    </a:p>
                  </a:txBody>
                  <a:tcPr/>
                </a:tc>
                <a:tc>
                  <a:txBody>
                    <a:bodyPr/>
                    <a:lstStyle/>
                    <a:p>
                      <a:pPr algn="ctr"/>
                      <a:r>
                        <a:rPr lang="en-US" dirty="0">
                          <a:solidFill>
                            <a:srgbClr val="000000"/>
                          </a:solidFill>
                        </a:rPr>
                        <a:t>1914</a:t>
                      </a:r>
                    </a:p>
                  </a:txBody>
                  <a:tcPr/>
                </a:tc>
                <a:tc>
                  <a:txBody>
                    <a:bodyPr/>
                    <a:lstStyle/>
                    <a:p>
                      <a:pPr algn="ctr"/>
                      <a:r>
                        <a:rPr lang="en-US" dirty="0">
                          <a:solidFill>
                            <a:srgbClr val="000000"/>
                          </a:solidFill>
                        </a:rPr>
                        <a:t>1915</a:t>
                      </a:r>
                    </a:p>
                  </a:txBody>
                  <a:tcPr/>
                </a:tc>
                <a:tc>
                  <a:txBody>
                    <a:bodyPr/>
                    <a:lstStyle/>
                    <a:p>
                      <a:pPr algn="ctr"/>
                      <a:r>
                        <a:rPr lang="en-US" dirty="0">
                          <a:solidFill>
                            <a:srgbClr val="000000"/>
                          </a:solidFill>
                        </a:rPr>
                        <a:t>1916</a:t>
                      </a:r>
                    </a:p>
                  </a:txBody>
                  <a:tcPr/>
                </a:tc>
                <a:tc>
                  <a:txBody>
                    <a:bodyPr/>
                    <a:lstStyle/>
                    <a:p>
                      <a:pPr algn="ctr"/>
                      <a:r>
                        <a:rPr lang="en-US" dirty="0">
                          <a:solidFill>
                            <a:srgbClr val="000000"/>
                          </a:solidFill>
                        </a:rPr>
                        <a:t>1917</a:t>
                      </a:r>
                    </a:p>
                  </a:txBody>
                  <a:tcPr/>
                </a:tc>
                <a:tc>
                  <a:txBody>
                    <a:bodyPr/>
                    <a:lstStyle/>
                    <a:p>
                      <a:pPr algn="ctr"/>
                      <a:r>
                        <a:rPr lang="en-US" dirty="0">
                          <a:solidFill>
                            <a:srgbClr val="000000"/>
                          </a:solidFill>
                        </a:rPr>
                        <a:t>1918</a:t>
                      </a:r>
                    </a:p>
                  </a:txBody>
                  <a:tcPr/>
                </a:tc>
                <a:tc>
                  <a:txBody>
                    <a:bodyPr/>
                    <a:lstStyle/>
                    <a:p>
                      <a:pPr algn="ctr"/>
                      <a:r>
                        <a:rPr lang="en-US" dirty="0">
                          <a:solidFill>
                            <a:srgbClr val="000000"/>
                          </a:solidFill>
                        </a:rPr>
                        <a:t>1919</a:t>
                      </a:r>
                    </a:p>
                  </a:txBody>
                  <a:tcPr/>
                </a:tc>
                <a:extLst>
                  <a:ext uri="{0D108BD9-81ED-4DB2-BD59-A6C34878D82A}">
                    <a16:rowId xmlns:a16="http://schemas.microsoft.com/office/drawing/2014/main" val="10001"/>
                  </a:ext>
                </a:extLst>
              </a:tr>
              <a:tr h="356595">
                <a:tc>
                  <a:txBody>
                    <a:bodyPr/>
                    <a:lstStyle/>
                    <a:p>
                      <a:pPr algn="l"/>
                      <a:r>
                        <a:rPr lang="en-US" dirty="0">
                          <a:solidFill>
                            <a:srgbClr val="000000"/>
                          </a:solidFill>
                        </a:rPr>
                        <a:t>HR</a:t>
                      </a:r>
                    </a:p>
                  </a:txBody>
                  <a:tcPr/>
                </a:tc>
                <a:tc>
                  <a:txBody>
                    <a:bodyPr/>
                    <a:lstStyle/>
                    <a:p>
                      <a:pPr algn="ctr"/>
                      <a:r>
                        <a:rPr lang="en-US" dirty="0">
                          <a:solidFill>
                            <a:srgbClr val="000000"/>
                          </a:solidFill>
                        </a:rPr>
                        <a:t>0</a:t>
                      </a:r>
                    </a:p>
                  </a:txBody>
                  <a:tcPr/>
                </a:tc>
                <a:tc>
                  <a:txBody>
                    <a:bodyPr/>
                    <a:lstStyle/>
                    <a:p>
                      <a:pPr algn="ctr"/>
                      <a:r>
                        <a:rPr lang="en-US" dirty="0">
                          <a:solidFill>
                            <a:srgbClr val="000000"/>
                          </a:solidFill>
                        </a:rPr>
                        <a:t>4</a:t>
                      </a:r>
                    </a:p>
                  </a:txBody>
                  <a:tcPr/>
                </a:tc>
                <a:tc>
                  <a:txBody>
                    <a:bodyPr/>
                    <a:lstStyle/>
                    <a:p>
                      <a:pPr algn="ctr"/>
                      <a:r>
                        <a:rPr lang="en-US" dirty="0">
                          <a:solidFill>
                            <a:srgbClr val="000000"/>
                          </a:solidFill>
                        </a:rPr>
                        <a:t>3</a:t>
                      </a:r>
                    </a:p>
                  </a:txBody>
                  <a:tcPr/>
                </a:tc>
                <a:tc>
                  <a:txBody>
                    <a:bodyPr/>
                    <a:lstStyle/>
                    <a:p>
                      <a:pPr algn="ctr"/>
                      <a:r>
                        <a:rPr lang="en-US" dirty="0">
                          <a:solidFill>
                            <a:srgbClr val="000000"/>
                          </a:solidFill>
                        </a:rPr>
                        <a:t>2</a:t>
                      </a:r>
                    </a:p>
                  </a:txBody>
                  <a:tcPr/>
                </a:tc>
                <a:tc>
                  <a:txBody>
                    <a:bodyPr/>
                    <a:lstStyle/>
                    <a:p>
                      <a:pPr algn="ctr"/>
                      <a:r>
                        <a:rPr lang="en-US" dirty="0">
                          <a:solidFill>
                            <a:srgbClr val="000000"/>
                          </a:solidFill>
                        </a:rPr>
                        <a:t>11</a:t>
                      </a:r>
                    </a:p>
                  </a:txBody>
                  <a:tcPr/>
                </a:tc>
                <a:tc>
                  <a:txBody>
                    <a:bodyPr/>
                    <a:lstStyle/>
                    <a:p>
                      <a:pPr algn="ctr"/>
                      <a:r>
                        <a:rPr lang="en-US" dirty="0">
                          <a:solidFill>
                            <a:srgbClr val="000000"/>
                          </a:solidFill>
                        </a:rPr>
                        <a:t>29</a:t>
                      </a:r>
                    </a:p>
                  </a:txBody>
                  <a:tcPr/>
                </a:tc>
                <a:extLst>
                  <a:ext uri="{0D108BD9-81ED-4DB2-BD59-A6C34878D82A}">
                    <a16:rowId xmlns:a16="http://schemas.microsoft.com/office/drawing/2014/main" val="10002"/>
                  </a:ext>
                </a:extLst>
              </a:tr>
              <a:tr h="356595">
                <a:tc>
                  <a:txBody>
                    <a:bodyPr/>
                    <a:lstStyle/>
                    <a:p>
                      <a:pPr algn="l"/>
                      <a:r>
                        <a:rPr lang="en-US" dirty="0">
                          <a:solidFill>
                            <a:srgbClr val="000000"/>
                          </a:solidFill>
                        </a:rPr>
                        <a:t>Year</a:t>
                      </a:r>
                    </a:p>
                  </a:txBody>
                  <a:tcPr/>
                </a:tc>
                <a:tc>
                  <a:txBody>
                    <a:bodyPr/>
                    <a:lstStyle/>
                    <a:p>
                      <a:pPr algn="ctr"/>
                      <a:r>
                        <a:rPr lang="en-US" dirty="0">
                          <a:solidFill>
                            <a:srgbClr val="000000"/>
                          </a:solidFill>
                        </a:rPr>
                        <a:t>1920</a:t>
                      </a:r>
                    </a:p>
                  </a:txBody>
                  <a:tcPr/>
                </a:tc>
                <a:tc>
                  <a:txBody>
                    <a:bodyPr/>
                    <a:lstStyle/>
                    <a:p>
                      <a:pPr algn="ctr"/>
                      <a:r>
                        <a:rPr lang="en-US" dirty="0">
                          <a:solidFill>
                            <a:srgbClr val="000000"/>
                          </a:solidFill>
                        </a:rPr>
                        <a:t>1921</a:t>
                      </a:r>
                    </a:p>
                  </a:txBody>
                  <a:tcPr/>
                </a:tc>
                <a:tc>
                  <a:txBody>
                    <a:bodyPr/>
                    <a:lstStyle/>
                    <a:p>
                      <a:pPr algn="ctr"/>
                      <a:r>
                        <a:rPr lang="en-US" dirty="0">
                          <a:solidFill>
                            <a:srgbClr val="000000"/>
                          </a:solidFill>
                        </a:rPr>
                        <a:t>1922</a:t>
                      </a:r>
                    </a:p>
                  </a:txBody>
                  <a:tcPr/>
                </a:tc>
                <a:tc>
                  <a:txBody>
                    <a:bodyPr/>
                    <a:lstStyle/>
                    <a:p>
                      <a:pPr algn="ctr"/>
                      <a:r>
                        <a:rPr lang="en-US" dirty="0">
                          <a:solidFill>
                            <a:srgbClr val="000000"/>
                          </a:solidFill>
                        </a:rPr>
                        <a:t>1923</a:t>
                      </a:r>
                    </a:p>
                  </a:txBody>
                  <a:tcPr/>
                </a:tc>
                <a:tc>
                  <a:txBody>
                    <a:bodyPr/>
                    <a:lstStyle/>
                    <a:p>
                      <a:pPr algn="ctr"/>
                      <a:r>
                        <a:rPr lang="en-US" dirty="0">
                          <a:solidFill>
                            <a:srgbClr val="000000"/>
                          </a:solidFill>
                        </a:rPr>
                        <a:t>1924</a:t>
                      </a:r>
                    </a:p>
                  </a:txBody>
                  <a:tcPr/>
                </a:tc>
                <a:tc>
                  <a:txBody>
                    <a:bodyPr/>
                    <a:lstStyle/>
                    <a:p>
                      <a:pPr algn="ctr"/>
                      <a:r>
                        <a:rPr lang="en-US" dirty="0">
                          <a:solidFill>
                            <a:srgbClr val="000000"/>
                          </a:solidFill>
                        </a:rPr>
                        <a:t>1925</a:t>
                      </a:r>
                    </a:p>
                  </a:txBody>
                  <a:tcPr/>
                </a:tc>
                <a:extLst>
                  <a:ext uri="{0D108BD9-81ED-4DB2-BD59-A6C34878D82A}">
                    <a16:rowId xmlns:a16="http://schemas.microsoft.com/office/drawing/2014/main" val="10003"/>
                  </a:ext>
                </a:extLst>
              </a:tr>
              <a:tr h="356595">
                <a:tc>
                  <a:txBody>
                    <a:bodyPr/>
                    <a:lstStyle/>
                    <a:p>
                      <a:pPr algn="l"/>
                      <a:r>
                        <a:rPr lang="en-US" dirty="0">
                          <a:solidFill>
                            <a:srgbClr val="000000"/>
                          </a:solidFill>
                        </a:rPr>
                        <a:t>HR</a:t>
                      </a:r>
                    </a:p>
                  </a:txBody>
                  <a:tcPr/>
                </a:tc>
                <a:tc>
                  <a:txBody>
                    <a:bodyPr/>
                    <a:lstStyle/>
                    <a:p>
                      <a:pPr algn="ctr"/>
                      <a:r>
                        <a:rPr lang="en-US" dirty="0">
                          <a:solidFill>
                            <a:srgbClr val="000000"/>
                          </a:solidFill>
                        </a:rPr>
                        <a:t>54</a:t>
                      </a:r>
                    </a:p>
                  </a:txBody>
                  <a:tcPr/>
                </a:tc>
                <a:tc>
                  <a:txBody>
                    <a:bodyPr/>
                    <a:lstStyle/>
                    <a:p>
                      <a:pPr algn="ctr"/>
                      <a:r>
                        <a:rPr lang="en-US" dirty="0">
                          <a:solidFill>
                            <a:srgbClr val="000000"/>
                          </a:solidFill>
                        </a:rPr>
                        <a:t>59</a:t>
                      </a:r>
                    </a:p>
                  </a:txBody>
                  <a:tcPr/>
                </a:tc>
                <a:tc>
                  <a:txBody>
                    <a:bodyPr/>
                    <a:lstStyle/>
                    <a:p>
                      <a:pPr algn="ctr"/>
                      <a:r>
                        <a:rPr lang="en-US" dirty="0">
                          <a:solidFill>
                            <a:srgbClr val="000000"/>
                          </a:solidFill>
                        </a:rPr>
                        <a:t>35</a:t>
                      </a:r>
                    </a:p>
                  </a:txBody>
                  <a:tcPr/>
                </a:tc>
                <a:tc>
                  <a:txBody>
                    <a:bodyPr/>
                    <a:lstStyle/>
                    <a:p>
                      <a:pPr algn="ctr"/>
                      <a:r>
                        <a:rPr lang="en-US" dirty="0">
                          <a:solidFill>
                            <a:srgbClr val="000000"/>
                          </a:solidFill>
                        </a:rPr>
                        <a:t>41</a:t>
                      </a:r>
                    </a:p>
                  </a:txBody>
                  <a:tcPr/>
                </a:tc>
                <a:tc>
                  <a:txBody>
                    <a:bodyPr/>
                    <a:lstStyle/>
                    <a:p>
                      <a:pPr algn="ctr"/>
                      <a:r>
                        <a:rPr lang="en-US" dirty="0">
                          <a:solidFill>
                            <a:srgbClr val="000000"/>
                          </a:solidFill>
                        </a:rPr>
                        <a:t>46</a:t>
                      </a:r>
                    </a:p>
                  </a:txBody>
                  <a:tcPr/>
                </a:tc>
                <a:tc>
                  <a:txBody>
                    <a:bodyPr/>
                    <a:lstStyle/>
                    <a:p>
                      <a:pPr algn="ctr"/>
                      <a:r>
                        <a:rPr lang="en-US" dirty="0">
                          <a:solidFill>
                            <a:srgbClr val="000000"/>
                          </a:solidFill>
                        </a:rPr>
                        <a:t>25</a:t>
                      </a:r>
                    </a:p>
                  </a:txBody>
                  <a:tcPr/>
                </a:tc>
                <a:extLst>
                  <a:ext uri="{0D108BD9-81ED-4DB2-BD59-A6C34878D82A}">
                    <a16:rowId xmlns:a16="http://schemas.microsoft.com/office/drawing/2014/main" val="10004"/>
                  </a:ext>
                </a:extLst>
              </a:tr>
              <a:tr h="361548">
                <a:tc>
                  <a:txBody>
                    <a:bodyPr/>
                    <a:lstStyle/>
                    <a:p>
                      <a:pPr algn="l"/>
                      <a:r>
                        <a:rPr lang="en-US" dirty="0">
                          <a:solidFill>
                            <a:srgbClr val="000000"/>
                          </a:solidFill>
                        </a:rPr>
                        <a:t>Year</a:t>
                      </a:r>
                    </a:p>
                  </a:txBody>
                  <a:tcPr/>
                </a:tc>
                <a:tc>
                  <a:txBody>
                    <a:bodyPr/>
                    <a:lstStyle/>
                    <a:p>
                      <a:pPr algn="ctr"/>
                      <a:r>
                        <a:rPr lang="en-US" dirty="0">
                          <a:solidFill>
                            <a:srgbClr val="000000"/>
                          </a:solidFill>
                        </a:rPr>
                        <a:t>1926</a:t>
                      </a:r>
                    </a:p>
                  </a:txBody>
                  <a:tcPr/>
                </a:tc>
                <a:tc>
                  <a:txBody>
                    <a:bodyPr/>
                    <a:lstStyle/>
                    <a:p>
                      <a:pPr algn="ctr"/>
                      <a:r>
                        <a:rPr lang="en-US" dirty="0">
                          <a:solidFill>
                            <a:srgbClr val="000000"/>
                          </a:solidFill>
                        </a:rPr>
                        <a:t>1927</a:t>
                      </a:r>
                    </a:p>
                  </a:txBody>
                  <a:tcPr/>
                </a:tc>
                <a:tc>
                  <a:txBody>
                    <a:bodyPr/>
                    <a:lstStyle/>
                    <a:p>
                      <a:pPr algn="ctr"/>
                      <a:r>
                        <a:rPr lang="en-US" dirty="0">
                          <a:solidFill>
                            <a:srgbClr val="000000"/>
                          </a:solidFill>
                        </a:rPr>
                        <a:t>1928</a:t>
                      </a:r>
                    </a:p>
                  </a:txBody>
                  <a:tcPr/>
                </a:tc>
                <a:tc>
                  <a:txBody>
                    <a:bodyPr/>
                    <a:lstStyle/>
                    <a:p>
                      <a:pPr algn="ctr"/>
                      <a:r>
                        <a:rPr lang="en-US" dirty="0">
                          <a:solidFill>
                            <a:srgbClr val="000000"/>
                          </a:solidFill>
                        </a:rPr>
                        <a:t>1929</a:t>
                      </a:r>
                    </a:p>
                  </a:txBody>
                  <a:tcPr/>
                </a:tc>
                <a:tc>
                  <a:txBody>
                    <a:bodyPr/>
                    <a:lstStyle/>
                    <a:p>
                      <a:pPr algn="ctr"/>
                      <a:r>
                        <a:rPr lang="en-US" dirty="0">
                          <a:solidFill>
                            <a:srgbClr val="000000"/>
                          </a:solidFill>
                        </a:rPr>
                        <a:t>1930</a:t>
                      </a:r>
                    </a:p>
                  </a:txBody>
                  <a:tcPr/>
                </a:tc>
                <a:tc>
                  <a:txBody>
                    <a:bodyPr/>
                    <a:lstStyle/>
                    <a:p>
                      <a:pPr algn="ctr"/>
                      <a:r>
                        <a:rPr lang="en-US" dirty="0">
                          <a:solidFill>
                            <a:srgbClr val="000000"/>
                          </a:solidFill>
                        </a:rPr>
                        <a:t>1931</a:t>
                      </a:r>
                    </a:p>
                  </a:txBody>
                  <a:tcPr/>
                </a:tc>
                <a:extLst>
                  <a:ext uri="{0D108BD9-81ED-4DB2-BD59-A6C34878D82A}">
                    <a16:rowId xmlns:a16="http://schemas.microsoft.com/office/drawing/2014/main" val="10005"/>
                  </a:ext>
                </a:extLst>
              </a:tr>
              <a:tr h="361548">
                <a:tc>
                  <a:txBody>
                    <a:bodyPr/>
                    <a:lstStyle/>
                    <a:p>
                      <a:pPr algn="l"/>
                      <a:r>
                        <a:rPr lang="en-US" dirty="0">
                          <a:solidFill>
                            <a:srgbClr val="000000"/>
                          </a:solidFill>
                        </a:rPr>
                        <a:t>HR</a:t>
                      </a:r>
                    </a:p>
                  </a:txBody>
                  <a:tcPr/>
                </a:tc>
                <a:tc>
                  <a:txBody>
                    <a:bodyPr/>
                    <a:lstStyle/>
                    <a:p>
                      <a:pPr algn="ctr"/>
                      <a:r>
                        <a:rPr lang="en-US" dirty="0">
                          <a:solidFill>
                            <a:srgbClr val="000000"/>
                          </a:solidFill>
                        </a:rPr>
                        <a:t>47</a:t>
                      </a:r>
                    </a:p>
                  </a:txBody>
                  <a:tcPr/>
                </a:tc>
                <a:tc>
                  <a:txBody>
                    <a:bodyPr/>
                    <a:lstStyle/>
                    <a:p>
                      <a:pPr algn="ctr"/>
                      <a:r>
                        <a:rPr lang="en-US" dirty="0">
                          <a:solidFill>
                            <a:srgbClr val="000000"/>
                          </a:solidFill>
                        </a:rPr>
                        <a:t>60</a:t>
                      </a:r>
                    </a:p>
                  </a:txBody>
                  <a:tcPr/>
                </a:tc>
                <a:tc>
                  <a:txBody>
                    <a:bodyPr/>
                    <a:lstStyle/>
                    <a:p>
                      <a:pPr algn="ctr"/>
                      <a:r>
                        <a:rPr lang="en-US" dirty="0">
                          <a:solidFill>
                            <a:srgbClr val="000000"/>
                          </a:solidFill>
                        </a:rPr>
                        <a:t>54</a:t>
                      </a:r>
                    </a:p>
                  </a:txBody>
                  <a:tcPr/>
                </a:tc>
                <a:tc>
                  <a:txBody>
                    <a:bodyPr/>
                    <a:lstStyle/>
                    <a:p>
                      <a:pPr algn="ctr"/>
                      <a:r>
                        <a:rPr lang="en-US" dirty="0">
                          <a:solidFill>
                            <a:srgbClr val="000000"/>
                          </a:solidFill>
                        </a:rPr>
                        <a:t>46</a:t>
                      </a:r>
                    </a:p>
                  </a:txBody>
                  <a:tcPr/>
                </a:tc>
                <a:tc>
                  <a:txBody>
                    <a:bodyPr/>
                    <a:lstStyle/>
                    <a:p>
                      <a:pPr algn="ctr"/>
                      <a:r>
                        <a:rPr lang="en-US" dirty="0">
                          <a:solidFill>
                            <a:srgbClr val="000000"/>
                          </a:solidFill>
                        </a:rPr>
                        <a:t>49</a:t>
                      </a:r>
                    </a:p>
                  </a:txBody>
                  <a:tcPr/>
                </a:tc>
                <a:tc>
                  <a:txBody>
                    <a:bodyPr/>
                    <a:lstStyle/>
                    <a:p>
                      <a:pPr algn="ctr"/>
                      <a:r>
                        <a:rPr lang="en-US" dirty="0">
                          <a:solidFill>
                            <a:srgbClr val="000000"/>
                          </a:solidFill>
                        </a:rPr>
                        <a:t>46</a:t>
                      </a:r>
                    </a:p>
                  </a:txBody>
                  <a:tcPr/>
                </a:tc>
                <a:extLst>
                  <a:ext uri="{0D108BD9-81ED-4DB2-BD59-A6C34878D82A}">
                    <a16:rowId xmlns:a16="http://schemas.microsoft.com/office/drawing/2014/main" val="2096322847"/>
                  </a:ext>
                </a:extLst>
              </a:tr>
              <a:tr h="361548">
                <a:tc>
                  <a:txBody>
                    <a:bodyPr/>
                    <a:lstStyle/>
                    <a:p>
                      <a:pPr algn="l"/>
                      <a:r>
                        <a:rPr lang="en-US" dirty="0">
                          <a:solidFill>
                            <a:srgbClr val="000000"/>
                          </a:solidFill>
                        </a:rPr>
                        <a:t>Year</a:t>
                      </a:r>
                    </a:p>
                  </a:txBody>
                  <a:tcPr/>
                </a:tc>
                <a:tc>
                  <a:txBody>
                    <a:bodyPr/>
                    <a:lstStyle/>
                    <a:p>
                      <a:pPr algn="ctr"/>
                      <a:r>
                        <a:rPr lang="en-US" dirty="0">
                          <a:solidFill>
                            <a:srgbClr val="000000"/>
                          </a:solidFill>
                        </a:rPr>
                        <a:t>1932</a:t>
                      </a:r>
                    </a:p>
                  </a:txBody>
                  <a:tcPr/>
                </a:tc>
                <a:tc>
                  <a:txBody>
                    <a:bodyPr/>
                    <a:lstStyle/>
                    <a:p>
                      <a:pPr algn="ctr"/>
                      <a:r>
                        <a:rPr lang="en-US" dirty="0">
                          <a:solidFill>
                            <a:srgbClr val="000000"/>
                          </a:solidFill>
                        </a:rPr>
                        <a:t>1933</a:t>
                      </a:r>
                    </a:p>
                  </a:txBody>
                  <a:tcPr/>
                </a:tc>
                <a:tc>
                  <a:txBody>
                    <a:bodyPr/>
                    <a:lstStyle/>
                    <a:p>
                      <a:pPr algn="ctr"/>
                      <a:r>
                        <a:rPr lang="en-US" dirty="0">
                          <a:solidFill>
                            <a:srgbClr val="000000"/>
                          </a:solidFill>
                        </a:rPr>
                        <a:t>1934</a:t>
                      </a:r>
                    </a:p>
                  </a:txBody>
                  <a:tcPr/>
                </a:tc>
                <a:tc>
                  <a:txBody>
                    <a:bodyPr/>
                    <a:lstStyle/>
                    <a:p>
                      <a:pPr algn="ctr"/>
                      <a:r>
                        <a:rPr lang="en-US" dirty="0">
                          <a:solidFill>
                            <a:srgbClr val="000000"/>
                          </a:solidFill>
                        </a:rPr>
                        <a:t>1935</a:t>
                      </a:r>
                    </a:p>
                  </a:txBody>
                  <a:tcPr/>
                </a:tc>
                <a:tc>
                  <a:txBody>
                    <a:bodyPr/>
                    <a:lstStyle/>
                    <a:p>
                      <a:pPr algn="ctr"/>
                      <a:endParaRPr lang="en-US" dirty="0">
                        <a:solidFill>
                          <a:srgbClr val="000000"/>
                        </a:solidFill>
                      </a:endParaRPr>
                    </a:p>
                  </a:txBody>
                  <a:tcPr/>
                </a:tc>
                <a:tc>
                  <a:txBody>
                    <a:bodyPr/>
                    <a:lstStyle/>
                    <a:p>
                      <a:pPr algn="ctr"/>
                      <a:endParaRPr lang="en-US" dirty="0">
                        <a:solidFill>
                          <a:srgbClr val="000000"/>
                        </a:solidFill>
                      </a:endParaRPr>
                    </a:p>
                  </a:txBody>
                  <a:tcPr/>
                </a:tc>
                <a:extLst>
                  <a:ext uri="{0D108BD9-81ED-4DB2-BD59-A6C34878D82A}">
                    <a16:rowId xmlns:a16="http://schemas.microsoft.com/office/drawing/2014/main" val="3865004885"/>
                  </a:ext>
                </a:extLst>
              </a:tr>
              <a:tr h="361548">
                <a:tc>
                  <a:txBody>
                    <a:bodyPr/>
                    <a:lstStyle/>
                    <a:p>
                      <a:pPr algn="l"/>
                      <a:r>
                        <a:rPr lang="en-US" dirty="0">
                          <a:solidFill>
                            <a:srgbClr val="000000"/>
                          </a:solidFill>
                        </a:rPr>
                        <a:t>HR</a:t>
                      </a:r>
                    </a:p>
                  </a:txBody>
                  <a:tcPr/>
                </a:tc>
                <a:tc>
                  <a:txBody>
                    <a:bodyPr/>
                    <a:lstStyle/>
                    <a:p>
                      <a:pPr algn="ctr"/>
                      <a:r>
                        <a:rPr lang="en-US" dirty="0">
                          <a:solidFill>
                            <a:srgbClr val="000000"/>
                          </a:solidFill>
                        </a:rPr>
                        <a:t>41</a:t>
                      </a:r>
                    </a:p>
                  </a:txBody>
                  <a:tcPr/>
                </a:tc>
                <a:tc>
                  <a:txBody>
                    <a:bodyPr/>
                    <a:lstStyle/>
                    <a:p>
                      <a:pPr algn="ctr"/>
                      <a:r>
                        <a:rPr lang="en-US" dirty="0">
                          <a:solidFill>
                            <a:srgbClr val="000000"/>
                          </a:solidFill>
                        </a:rPr>
                        <a:t>34</a:t>
                      </a:r>
                    </a:p>
                  </a:txBody>
                  <a:tcPr/>
                </a:tc>
                <a:tc>
                  <a:txBody>
                    <a:bodyPr/>
                    <a:lstStyle/>
                    <a:p>
                      <a:pPr algn="ctr"/>
                      <a:r>
                        <a:rPr lang="en-US" dirty="0">
                          <a:solidFill>
                            <a:srgbClr val="000000"/>
                          </a:solidFill>
                        </a:rPr>
                        <a:t>22</a:t>
                      </a:r>
                    </a:p>
                  </a:txBody>
                  <a:tcPr/>
                </a:tc>
                <a:tc>
                  <a:txBody>
                    <a:bodyPr/>
                    <a:lstStyle/>
                    <a:p>
                      <a:pPr algn="ctr"/>
                      <a:r>
                        <a:rPr lang="en-US" dirty="0">
                          <a:solidFill>
                            <a:srgbClr val="000000"/>
                          </a:solidFill>
                        </a:rPr>
                        <a:t>6</a:t>
                      </a:r>
                    </a:p>
                  </a:txBody>
                  <a:tcPr/>
                </a:tc>
                <a:tc>
                  <a:txBody>
                    <a:bodyPr/>
                    <a:lstStyle/>
                    <a:p>
                      <a:pPr algn="ctr"/>
                      <a:endParaRPr lang="en-US" dirty="0">
                        <a:solidFill>
                          <a:srgbClr val="000000"/>
                        </a:solidFill>
                      </a:endParaRPr>
                    </a:p>
                  </a:txBody>
                  <a:tcPr/>
                </a:tc>
                <a:tc>
                  <a:txBody>
                    <a:bodyPr/>
                    <a:lstStyle/>
                    <a:p>
                      <a:pPr algn="ctr"/>
                      <a:endParaRPr lang="en-US" dirty="0">
                        <a:solidFill>
                          <a:srgbClr val="000000"/>
                        </a:solidFill>
                      </a:endParaRPr>
                    </a:p>
                  </a:txBody>
                  <a:tcPr/>
                </a:tc>
                <a:extLst>
                  <a:ext uri="{0D108BD9-81ED-4DB2-BD59-A6C34878D82A}">
                    <a16:rowId xmlns:a16="http://schemas.microsoft.com/office/drawing/2014/main" val="1097767178"/>
                  </a:ext>
                </a:extLst>
              </a:tr>
            </a:tbl>
          </a:graphicData>
        </a:graphic>
      </p:graphicFrame>
    </p:spTree>
    <p:extLst>
      <p:ext uri="{BB962C8B-B14F-4D97-AF65-F5344CB8AC3E}">
        <p14:creationId xmlns:p14="http://schemas.microsoft.com/office/powerpoint/2010/main" val="411886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a:t>
            </a:r>
          </a:p>
        </p:txBody>
      </p:sp>
      <p:sp>
        <p:nvSpPr>
          <p:cNvPr id="3" name="Content Placeholder 2"/>
          <p:cNvSpPr>
            <a:spLocks noGrp="1"/>
          </p:cNvSpPr>
          <p:nvPr>
            <p:ph idx="1"/>
          </p:nvPr>
        </p:nvSpPr>
        <p:spPr/>
        <p:txBody>
          <a:bodyPr>
            <a:normAutofit/>
          </a:bodyPr>
          <a:lstStyle/>
          <a:p>
            <a:r>
              <a:rPr lang="en-US" dirty="0"/>
              <a:t>A </a:t>
            </a:r>
            <a:r>
              <a:rPr lang="en-US" b="1" dirty="0"/>
              <a:t>histogram</a:t>
            </a:r>
            <a:r>
              <a:rPr lang="en-US" dirty="0"/>
              <a:t> is a common graphical method that reveals the distribution of a set of data. Histograms are often constructed based on frequency distributions of quantitative data. They look similar to bar graphs but are used to analyze quantitative data rather than qualitative data. </a:t>
            </a:r>
          </a:p>
          <a:p>
            <a:r>
              <a:rPr lang="en-US" dirty="0"/>
              <a:t>Histograms literally show the shape of the data by graphically displaying a frequency distribution.</a:t>
            </a:r>
          </a:p>
        </p:txBody>
      </p:sp>
    </p:spTree>
    <p:extLst>
      <p:ext uri="{BB962C8B-B14F-4D97-AF65-F5344CB8AC3E}">
        <p14:creationId xmlns:p14="http://schemas.microsoft.com/office/powerpoint/2010/main" val="1000461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3.3.1: Constructing a Stem and Leaf Plot of Home Runs (cont.)</a:t>
            </a:r>
          </a:p>
        </p:txBody>
      </p:sp>
      <p:sp>
        <p:nvSpPr>
          <p:cNvPr id="3" name="Content Placeholder 2"/>
          <p:cNvSpPr>
            <a:spLocks noGrp="1"/>
          </p:cNvSpPr>
          <p:nvPr>
            <p:ph idx="1"/>
          </p:nvPr>
        </p:nvSpPr>
        <p:spPr>
          <a:xfrm>
            <a:off x="457200" y="1124043"/>
            <a:ext cx="8229600" cy="4572000"/>
          </a:xfrm>
        </p:spPr>
        <p:txBody>
          <a:bodyPr>
            <a:normAutofit/>
          </a:bodyPr>
          <a:lstStyle/>
          <a:p>
            <a:r>
              <a:rPr lang="en-US" b="1" dirty="0"/>
              <a:t>Solution</a:t>
            </a:r>
            <a:endParaRPr lang="en-US" b="1" i="1" dirty="0"/>
          </a:p>
        </p:txBody>
      </p:sp>
      <p:graphicFrame>
        <p:nvGraphicFramePr>
          <p:cNvPr id="5" name="Table 4"/>
          <p:cNvGraphicFramePr>
            <a:graphicFrameLocks noGrp="1"/>
          </p:cNvGraphicFramePr>
          <p:nvPr>
            <p:extLst>
              <p:ext uri="{D42A27DB-BD31-4B8C-83A1-F6EECF244321}">
                <p14:modId xmlns:p14="http://schemas.microsoft.com/office/powerpoint/2010/main" val="25519964"/>
              </p:ext>
            </p:extLst>
          </p:nvPr>
        </p:nvGraphicFramePr>
        <p:xfrm>
          <a:off x="1295400" y="2129883"/>
          <a:ext cx="6324600" cy="2560320"/>
        </p:xfrm>
        <a:graphic>
          <a:graphicData uri="http://schemas.openxmlformats.org/drawingml/2006/table">
            <a:tbl>
              <a:tblPr firstRow="1" bandRow="1">
                <a:tableStyleId>{5C22544A-7EE6-4342-B048-85BDC9FD1C3A}</a:tableStyleId>
              </a:tblPr>
              <a:tblGrid>
                <a:gridCol w="21082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gridCol w="3733800">
                  <a:extLst>
                    <a:ext uri="{9D8B030D-6E8A-4147-A177-3AD203B41FA5}">
                      <a16:colId xmlns:a16="http://schemas.microsoft.com/office/drawing/2014/main" val="20006"/>
                    </a:ext>
                  </a:extLst>
                </a:gridCol>
              </a:tblGrid>
              <a:tr h="321792">
                <a:tc gridSpan="3">
                  <a:txBody>
                    <a:bodyPr/>
                    <a:lstStyle/>
                    <a:p>
                      <a:pPr algn="ctr"/>
                      <a:r>
                        <a:rPr lang="en-US" dirty="0"/>
                        <a:t>Home runs Hit per Season: Babe Ruth vs Barry Bonds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1792">
                <a:tc>
                  <a:txBody>
                    <a:bodyPr/>
                    <a:lstStyle/>
                    <a:p>
                      <a:pPr algn="r"/>
                      <a:r>
                        <a:rPr lang="en-US" dirty="0">
                          <a:solidFill>
                            <a:srgbClr val="000000"/>
                          </a:solidFill>
                        </a:rPr>
                        <a:t>Ruth</a:t>
                      </a:r>
                    </a:p>
                  </a:txBody>
                  <a:tcPr/>
                </a:tc>
                <a:tc>
                  <a:txBody>
                    <a:bodyPr/>
                    <a:lstStyle/>
                    <a:p>
                      <a:pPr algn="ctr"/>
                      <a:endParaRPr lang="en-US" dirty="0">
                        <a:solidFill>
                          <a:srgbClr val="000000"/>
                        </a:solidFill>
                      </a:endParaRPr>
                    </a:p>
                  </a:txBody>
                  <a:tcPr/>
                </a:tc>
                <a:tc>
                  <a:txBody>
                    <a:bodyPr/>
                    <a:lstStyle/>
                    <a:p>
                      <a:pPr algn="l"/>
                      <a:r>
                        <a:rPr lang="en-US" dirty="0">
                          <a:solidFill>
                            <a:srgbClr val="000000"/>
                          </a:solidFill>
                        </a:rPr>
                        <a:t>Bonds</a:t>
                      </a:r>
                    </a:p>
                  </a:txBody>
                  <a:tcPr/>
                </a:tc>
                <a:extLst>
                  <a:ext uri="{0D108BD9-81ED-4DB2-BD59-A6C34878D82A}">
                    <a16:rowId xmlns:a16="http://schemas.microsoft.com/office/drawing/2014/main" val="10001"/>
                  </a:ext>
                </a:extLst>
              </a:tr>
              <a:tr h="321792">
                <a:tc>
                  <a:txBody>
                    <a:bodyPr/>
                    <a:lstStyle/>
                    <a:p>
                      <a:pPr algn="r"/>
                      <a:r>
                        <a:rPr lang="en-US" dirty="0">
                          <a:solidFill>
                            <a:srgbClr val="000000"/>
                          </a:solidFill>
                        </a:rPr>
                        <a:t>0 4 3 2 6 </a:t>
                      </a:r>
                    </a:p>
                  </a:txBody>
                  <a:tcPr/>
                </a:tc>
                <a:tc>
                  <a:txBody>
                    <a:bodyPr/>
                    <a:lstStyle/>
                    <a:p>
                      <a:pPr algn="ctr"/>
                      <a:r>
                        <a:rPr lang="en-US" dirty="0">
                          <a:solidFill>
                            <a:srgbClr val="000000"/>
                          </a:solidFill>
                        </a:rPr>
                        <a:t>0</a:t>
                      </a:r>
                    </a:p>
                  </a:txBody>
                  <a:tcPr/>
                </a:tc>
                <a:tc>
                  <a:txBody>
                    <a:bodyPr/>
                    <a:lstStyle/>
                    <a:p>
                      <a:pPr algn="l"/>
                      <a:r>
                        <a:rPr lang="en-US" dirty="0">
                          <a:solidFill>
                            <a:srgbClr val="000000"/>
                          </a:solidFill>
                        </a:rPr>
                        <a:t>5</a:t>
                      </a:r>
                    </a:p>
                  </a:txBody>
                  <a:tcPr/>
                </a:tc>
                <a:extLst>
                  <a:ext uri="{0D108BD9-81ED-4DB2-BD59-A6C34878D82A}">
                    <a16:rowId xmlns:a16="http://schemas.microsoft.com/office/drawing/2014/main" val="10002"/>
                  </a:ext>
                </a:extLst>
              </a:tr>
              <a:tr h="321792">
                <a:tc>
                  <a:txBody>
                    <a:bodyPr/>
                    <a:lstStyle/>
                    <a:p>
                      <a:pPr algn="r"/>
                      <a:r>
                        <a:rPr lang="en-US" dirty="0">
                          <a:solidFill>
                            <a:srgbClr val="000000"/>
                          </a:solidFill>
                        </a:rPr>
                        <a:t>1</a:t>
                      </a:r>
                    </a:p>
                  </a:txBody>
                  <a:tcPr/>
                </a:tc>
                <a:tc>
                  <a:txBody>
                    <a:bodyPr/>
                    <a:lstStyle/>
                    <a:p>
                      <a:pPr algn="ctr"/>
                      <a:r>
                        <a:rPr lang="en-US" dirty="0">
                          <a:solidFill>
                            <a:srgbClr val="000000"/>
                          </a:solidFill>
                        </a:rPr>
                        <a:t>1</a:t>
                      </a:r>
                    </a:p>
                  </a:txBody>
                  <a:tcPr/>
                </a:tc>
                <a:tc>
                  <a:txBody>
                    <a:bodyPr/>
                    <a:lstStyle/>
                    <a:p>
                      <a:pPr algn="l"/>
                      <a:r>
                        <a:rPr lang="en-US" dirty="0">
                          <a:solidFill>
                            <a:srgbClr val="000000"/>
                          </a:solidFill>
                        </a:rPr>
                        <a:t>6 9</a:t>
                      </a:r>
                    </a:p>
                  </a:txBody>
                  <a:tcPr/>
                </a:tc>
                <a:extLst>
                  <a:ext uri="{0D108BD9-81ED-4DB2-BD59-A6C34878D82A}">
                    <a16:rowId xmlns:a16="http://schemas.microsoft.com/office/drawing/2014/main" val="10003"/>
                  </a:ext>
                </a:extLst>
              </a:tr>
              <a:tr h="321792">
                <a:tc>
                  <a:txBody>
                    <a:bodyPr/>
                    <a:lstStyle/>
                    <a:p>
                      <a:pPr algn="r"/>
                      <a:r>
                        <a:rPr lang="en-US" dirty="0">
                          <a:solidFill>
                            <a:srgbClr val="000000"/>
                          </a:solidFill>
                        </a:rPr>
                        <a:t>9 5 2 </a:t>
                      </a:r>
                    </a:p>
                  </a:txBody>
                  <a:tcPr/>
                </a:tc>
                <a:tc>
                  <a:txBody>
                    <a:bodyPr/>
                    <a:lstStyle/>
                    <a:p>
                      <a:pPr algn="ctr"/>
                      <a:r>
                        <a:rPr lang="en-US" dirty="0">
                          <a:solidFill>
                            <a:srgbClr val="000000"/>
                          </a:solidFill>
                        </a:rPr>
                        <a:t>2</a:t>
                      </a:r>
                    </a:p>
                  </a:txBody>
                  <a:tcPr/>
                </a:tc>
                <a:tc>
                  <a:txBody>
                    <a:bodyPr/>
                    <a:lstStyle/>
                    <a:p>
                      <a:pPr algn="l"/>
                      <a:r>
                        <a:rPr lang="en-US" dirty="0">
                          <a:solidFill>
                            <a:srgbClr val="000000"/>
                          </a:solidFill>
                        </a:rPr>
                        <a:t>5 4 5 6 8</a:t>
                      </a:r>
                    </a:p>
                  </a:txBody>
                  <a:tcPr/>
                </a:tc>
                <a:extLst>
                  <a:ext uri="{0D108BD9-81ED-4DB2-BD59-A6C34878D82A}">
                    <a16:rowId xmlns:a16="http://schemas.microsoft.com/office/drawing/2014/main" val="10004"/>
                  </a:ext>
                </a:extLst>
              </a:tr>
              <a:tr h="321792">
                <a:tc>
                  <a:txBody>
                    <a:bodyPr/>
                    <a:lstStyle/>
                    <a:p>
                      <a:pPr algn="r"/>
                      <a:r>
                        <a:rPr lang="en-US" dirty="0">
                          <a:solidFill>
                            <a:srgbClr val="000000"/>
                          </a:solidFill>
                        </a:rPr>
                        <a:t>5 4 </a:t>
                      </a:r>
                    </a:p>
                  </a:txBody>
                  <a:tcPr/>
                </a:tc>
                <a:tc>
                  <a:txBody>
                    <a:bodyPr/>
                    <a:lstStyle/>
                    <a:p>
                      <a:pPr algn="ctr"/>
                      <a:r>
                        <a:rPr lang="en-US" dirty="0">
                          <a:solidFill>
                            <a:srgbClr val="000000"/>
                          </a:solidFill>
                        </a:rPr>
                        <a:t>3</a:t>
                      </a:r>
                    </a:p>
                  </a:txBody>
                  <a:tcPr/>
                </a:tc>
                <a:tc>
                  <a:txBody>
                    <a:bodyPr/>
                    <a:lstStyle/>
                    <a:p>
                      <a:pPr algn="l"/>
                      <a:r>
                        <a:rPr lang="en-US" dirty="0">
                          <a:solidFill>
                            <a:srgbClr val="000000"/>
                          </a:solidFill>
                        </a:rPr>
                        <a:t>3 4 7 3 7 4 9</a:t>
                      </a:r>
                    </a:p>
                  </a:txBody>
                  <a:tcPr/>
                </a:tc>
                <a:extLst>
                  <a:ext uri="{0D108BD9-81ED-4DB2-BD59-A6C34878D82A}">
                    <a16:rowId xmlns:a16="http://schemas.microsoft.com/office/drawing/2014/main" val="10005"/>
                  </a:ext>
                </a:extLst>
              </a:tr>
              <a:tr h="321792">
                <a:tc>
                  <a:txBody>
                    <a:bodyPr/>
                    <a:lstStyle/>
                    <a:p>
                      <a:pPr algn="r"/>
                      <a:r>
                        <a:rPr lang="en-US" dirty="0">
                          <a:solidFill>
                            <a:srgbClr val="000000"/>
                          </a:solidFill>
                        </a:rPr>
                        <a:t>1 6 7 6 9 6 1</a:t>
                      </a:r>
                    </a:p>
                  </a:txBody>
                  <a:tcPr/>
                </a:tc>
                <a:tc>
                  <a:txBody>
                    <a:bodyPr/>
                    <a:lstStyle/>
                    <a:p>
                      <a:pPr algn="ctr"/>
                      <a:r>
                        <a:rPr lang="en-US" dirty="0">
                          <a:solidFill>
                            <a:srgbClr val="000000"/>
                          </a:solidFill>
                        </a:rPr>
                        <a:t>4</a:t>
                      </a:r>
                    </a:p>
                  </a:txBody>
                  <a:tcPr/>
                </a:tc>
                <a:tc>
                  <a:txBody>
                    <a:bodyPr/>
                    <a:lstStyle/>
                    <a:p>
                      <a:pPr algn="l"/>
                      <a:r>
                        <a:rPr lang="en-US" dirty="0">
                          <a:solidFill>
                            <a:srgbClr val="000000"/>
                          </a:solidFill>
                        </a:rPr>
                        <a:t>6 2 0 9 6 5</a:t>
                      </a:r>
                    </a:p>
                  </a:txBody>
                  <a:tcPr/>
                </a:tc>
                <a:extLst>
                  <a:ext uri="{0D108BD9-81ED-4DB2-BD59-A6C34878D82A}">
                    <a16:rowId xmlns:a16="http://schemas.microsoft.com/office/drawing/2014/main" val="2096322847"/>
                  </a:ext>
                </a:extLst>
              </a:tr>
            </a:tbl>
          </a:graphicData>
        </a:graphic>
      </p:graphicFrame>
    </p:spTree>
    <p:extLst>
      <p:ext uri="{BB962C8B-B14F-4D97-AF65-F5344CB8AC3E}">
        <p14:creationId xmlns:p14="http://schemas.microsoft.com/office/powerpoint/2010/main" val="1534089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3.3.1: Constructing a Stem and Leaf Plot of Home Runs (cont.)</a:t>
            </a:r>
          </a:p>
        </p:txBody>
      </p:sp>
      <p:sp>
        <p:nvSpPr>
          <p:cNvPr id="3" name="Content Placeholder 2"/>
          <p:cNvSpPr>
            <a:spLocks noGrp="1"/>
          </p:cNvSpPr>
          <p:nvPr>
            <p:ph idx="1"/>
          </p:nvPr>
        </p:nvSpPr>
        <p:spPr>
          <a:xfrm>
            <a:off x="457200" y="1124043"/>
            <a:ext cx="8229600" cy="4572000"/>
          </a:xfrm>
        </p:spPr>
        <p:txBody>
          <a:bodyPr>
            <a:normAutofit/>
          </a:bodyPr>
          <a:lstStyle/>
          <a:p>
            <a:endParaRPr lang="en-US" dirty="0"/>
          </a:p>
          <a:p>
            <a:endParaRPr lang="en-US" b="1" i="1" dirty="0"/>
          </a:p>
          <a:p>
            <a:endParaRPr lang="en-US" b="1" i="1" dirty="0"/>
          </a:p>
          <a:p>
            <a:endParaRPr lang="en-US" b="1" i="1" dirty="0"/>
          </a:p>
          <a:p>
            <a:endParaRPr lang="en-US" b="1" i="1" dirty="0"/>
          </a:p>
        </p:txBody>
      </p:sp>
      <p:graphicFrame>
        <p:nvGraphicFramePr>
          <p:cNvPr id="4" name="Table 3">
            <a:extLst>
              <a:ext uri="{FF2B5EF4-FFF2-40B4-BE49-F238E27FC236}">
                <a16:creationId xmlns:a16="http://schemas.microsoft.com/office/drawing/2014/main" id="{3A8257E0-D3C9-A9C2-CE6D-7C737A116A39}"/>
              </a:ext>
            </a:extLst>
          </p:cNvPr>
          <p:cNvGraphicFramePr>
            <a:graphicFrameLocks noGrp="1"/>
          </p:cNvGraphicFramePr>
          <p:nvPr>
            <p:extLst>
              <p:ext uri="{D42A27DB-BD31-4B8C-83A1-F6EECF244321}">
                <p14:modId xmlns:p14="http://schemas.microsoft.com/office/powerpoint/2010/main" val="650899432"/>
              </p:ext>
            </p:extLst>
          </p:nvPr>
        </p:nvGraphicFramePr>
        <p:xfrm>
          <a:off x="1143000" y="1524000"/>
          <a:ext cx="6324600" cy="2560320"/>
        </p:xfrm>
        <a:graphic>
          <a:graphicData uri="http://schemas.openxmlformats.org/drawingml/2006/table">
            <a:tbl>
              <a:tblPr firstRow="1" bandRow="1">
                <a:tableStyleId>{5C22544A-7EE6-4342-B048-85BDC9FD1C3A}</a:tableStyleId>
              </a:tblPr>
              <a:tblGrid>
                <a:gridCol w="21082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gridCol w="3733800">
                  <a:extLst>
                    <a:ext uri="{9D8B030D-6E8A-4147-A177-3AD203B41FA5}">
                      <a16:colId xmlns:a16="http://schemas.microsoft.com/office/drawing/2014/main" val="20006"/>
                    </a:ext>
                  </a:extLst>
                </a:gridCol>
              </a:tblGrid>
              <a:tr h="312129">
                <a:tc gridSpan="3">
                  <a:txBody>
                    <a:bodyPr/>
                    <a:lstStyle/>
                    <a:p>
                      <a:pPr algn="ctr"/>
                      <a:r>
                        <a:rPr lang="en-US" dirty="0"/>
                        <a:t>Home runs Hit per Season: Babe Ruth vs Barry Bonds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5525">
                <a:tc>
                  <a:txBody>
                    <a:bodyPr/>
                    <a:lstStyle/>
                    <a:p>
                      <a:pPr algn="r"/>
                      <a:r>
                        <a:rPr lang="en-US" dirty="0">
                          <a:solidFill>
                            <a:srgbClr val="000000"/>
                          </a:solidFill>
                        </a:rPr>
                        <a:t>Ruth</a:t>
                      </a:r>
                    </a:p>
                  </a:txBody>
                  <a:tcPr/>
                </a:tc>
                <a:tc>
                  <a:txBody>
                    <a:bodyPr/>
                    <a:lstStyle/>
                    <a:p>
                      <a:pPr algn="ctr"/>
                      <a:endParaRPr lang="en-US" dirty="0">
                        <a:solidFill>
                          <a:srgbClr val="000000"/>
                        </a:solidFill>
                      </a:endParaRPr>
                    </a:p>
                  </a:txBody>
                  <a:tcPr/>
                </a:tc>
                <a:tc>
                  <a:txBody>
                    <a:bodyPr/>
                    <a:lstStyle/>
                    <a:p>
                      <a:pPr algn="l"/>
                      <a:r>
                        <a:rPr lang="en-US" dirty="0">
                          <a:solidFill>
                            <a:srgbClr val="000000"/>
                          </a:solidFill>
                        </a:rPr>
                        <a:t>Bonds</a:t>
                      </a:r>
                    </a:p>
                  </a:txBody>
                  <a:tcPr/>
                </a:tc>
                <a:extLst>
                  <a:ext uri="{0D108BD9-81ED-4DB2-BD59-A6C34878D82A}">
                    <a16:rowId xmlns:a16="http://schemas.microsoft.com/office/drawing/2014/main" val="10001"/>
                  </a:ext>
                </a:extLst>
              </a:tr>
              <a:tr h="295525">
                <a:tc>
                  <a:txBody>
                    <a:bodyPr/>
                    <a:lstStyle/>
                    <a:p>
                      <a:pPr algn="r"/>
                      <a:r>
                        <a:rPr lang="en-US" dirty="0">
                          <a:solidFill>
                            <a:srgbClr val="000000"/>
                          </a:solidFill>
                        </a:rPr>
                        <a:t>4 9 4 </a:t>
                      </a:r>
                    </a:p>
                  </a:txBody>
                  <a:tcPr/>
                </a:tc>
                <a:tc>
                  <a:txBody>
                    <a:bodyPr/>
                    <a:lstStyle/>
                    <a:p>
                      <a:pPr algn="ctr"/>
                      <a:r>
                        <a:rPr lang="en-US" dirty="0">
                          <a:solidFill>
                            <a:srgbClr val="000000"/>
                          </a:solidFill>
                        </a:rPr>
                        <a:t>5</a:t>
                      </a:r>
                    </a:p>
                  </a:txBody>
                  <a:tcPr/>
                </a:tc>
                <a:tc>
                  <a:txBody>
                    <a:bodyPr/>
                    <a:lstStyle/>
                    <a:p>
                      <a:pPr algn="l"/>
                      <a:endParaRPr lang="en-US" dirty="0">
                        <a:solidFill>
                          <a:srgbClr val="000000"/>
                        </a:solidFill>
                      </a:endParaRPr>
                    </a:p>
                  </a:txBody>
                  <a:tcPr/>
                </a:tc>
                <a:extLst>
                  <a:ext uri="{0D108BD9-81ED-4DB2-BD59-A6C34878D82A}">
                    <a16:rowId xmlns:a16="http://schemas.microsoft.com/office/drawing/2014/main" val="10002"/>
                  </a:ext>
                </a:extLst>
              </a:tr>
              <a:tr h="295525">
                <a:tc>
                  <a:txBody>
                    <a:bodyPr/>
                    <a:lstStyle/>
                    <a:p>
                      <a:pPr algn="r"/>
                      <a:r>
                        <a:rPr lang="en-US" dirty="0">
                          <a:solidFill>
                            <a:srgbClr val="000000"/>
                          </a:solidFill>
                        </a:rPr>
                        <a:t>0</a:t>
                      </a:r>
                    </a:p>
                  </a:txBody>
                  <a:tcPr/>
                </a:tc>
                <a:tc>
                  <a:txBody>
                    <a:bodyPr/>
                    <a:lstStyle/>
                    <a:p>
                      <a:pPr algn="ctr"/>
                      <a:r>
                        <a:rPr lang="en-US" dirty="0">
                          <a:solidFill>
                            <a:srgbClr val="000000"/>
                          </a:solidFill>
                        </a:rPr>
                        <a:t>6</a:t>
                      </a:r>
                    </a:p>
                  </a:txBody>
                  <a:tcPr/>
                </a:tc>
                <a:tc>
                  <a:txBody>
                    <a:bodyPr/>
                    <a:lstStyle/>
                    <a:p>
                      <a:pPr algn="l"/>
                      <a:endParaRPr lang="en-US" dirty="0">
                        <a:solidFill>
                          <a:srgbClr val="000000"/>
                        </a:solidFill>
                      </a:endParaRPr>
                    </a:p>
                  </a:txBody>
                  <a:tcPr/>
                </a:tc>
                <a:extLst>
                  <a:ext uri="{0D108BD9-81ED-4DB2-BD59-A6C34878D82A}">
                    <a16:rowId xmlns:a16="http://schemas.microsoft.com/office/drawing/2014/main" val="10003"/>
                  </a:ext>
                </a:extLst>
              </a:tr>
              <a:tr h="295525">
                <a:tc>
                  <a:txBody>
                    <a:bodyPr/>
                    <a:lstStyle/>
                    <a:p>
                      <a:pPr algn="r"/>
                      <a:endParaRPr lang="en-US" dirty="0">
                        <a:solidFill>
                          <a:srgbClr val="000000"/>
                        </a:solidFill>
                      </a:endParaRPr>
                    </a:p>
                  </a:txBody>
                  <a:tcPr/>
                </a:tc>
                <a:tc>
                  <a:txBody>
                    <a:bodyPr/>
                    <a:lstStyle/>
                    <a:p>
                      <a:pPr algn="ctr"/>
                      <a:r>
                        <a:rPr lang="en-US" dirty="0">
                          <a:solidFill>
                            <a:srgbClr val="000000"/>
                          </a:solidFill>
                        </a:rPr>
                        <a:t>7</a:t>
                      </a:r>
                    </a:p>
                  </a:txBody>
                  <a:tcPr/>
                </a:tc>
                <a:tc>
                  <a:txBody>
                    <a:bodyPr/>
                    <a:lstStyle/>
                    <a:p>
                      <a:pPr algn="l"/>
                      <a:r>
                        <a:rPr lang="en-US" dirty="0">
                          <a:solidFill>
                            <a:srgbClr val="000000"/>
                          </a:solidFill>
                        </a:rPr>
                        <a:t>3</a:t>
                      </a:r>
                    </a:p>
                  </a:txBody>
                  <a:tcPr/>
                </a:tc>
                <a:extLst>
                  <a:ext uri="{0D108BD9-81ED-4DB2-BD59-A6C34878D82A}">
                    <a16:rowId xmlns:a16="http://schemas.microsoft.com/office/drawing/2014/main" val="10004"/>
                  </a:ext>
                </a:extLst>
              </a:tr>
              <a:tr h="295525">
                <a:tc>
                  <a:txBody>
                    <a:bodyPr/>
                    <a:lstStyle/>
                    <a:p>
                      <a:pPr algn="r"/>
                      <a:endParaRPr lang="en-US" dirty="0">
                        <a:solidFill>
                          <a:srgbClr val="000000"/>
                        </a:solidFill>
                      </a:endParaRPr>
                    </a:p>
                  </a:txBody>
                  <a:tcPr/>
                </a:tc>
                <a:tc>
                  <a:txBody>
                    <a:bodyPr/>
                    <a:lstStyle/>
                    <a:p>
                      <a:pPr algn="ctr"/>
                      <a:endParaRPr lang="en-US" dirty="0">
                        <a:solidFill>
                          <a:srgbClr val="000000"/>
                        </a:solidFill>
                      </a:endParaRPr>
                    </a:p>
                  </a:txBody>
                  <a:tcPr/>
                </a:tc>
                <a:tc>
                  <a:txBody>
                    <a:bodyPr/>
                    <a:lstStyle/>
                    <a:p>
                      <a:pPr algn="l"/>
                      <a:endParaRPr lang="en-US" dirty="0">
                        <a:solidFill>
                          <a:srgbClr val="000000"/>
                        </a:solidFill>
                      </a:endParaRPr>
                    </a:p>
                  </a:txBody>
                  <a:tcPr/>
                </a:tc>
                <a:extLst>
                  <a:ext uri="{0D108BD9-81ED-4DB2-BD59-A6C34878D82A}">
                    <a16:rowId xmlns:a16="http://schemas.microsoft.com/office/drawing/2014/main" val="10005"/>
                  </a:ext>
                </a:extLst>
              </a:tr>
              <a:tr h="295525">
                <a:tc>
                  <a:txBody>
                    <a:bodyPr/>
                    <a:lstStyle/>
                    <a:p>
                      <a:pPr algn="r"/>
                      <a:r>
                        <a:rPr lang="en-US" dirty="0">
                          <a:solidFill>
                            <a:srgbClr val="000000"/>
                          </a:solidFill>
                        </a:rPr>
                        <a:t>Key: 0</a:t>
                      </a:r>
                    </a:p>
                  </a:txBody>
                  <a:tcPr/>
                </a:tc>
                <a:tc>
                  <a:txBody>
                    <a:bodyPr/>
                    <a:lstStyle/>
                    <a:p>
                      <a:pPr algn="ctr"/>
                      <a:r>
                        <a:rPr lang="en-US" dirty="0">
                          <a:solidFill>
                            <a:srgbClr val="000000"/>
                          </a:solidFill>
                        </a:rPr>
                        <a:t>6</a:t>
                      </a:r>
                    </a:p>
                  </a:txBody>
                  <a:tcPr/>
                </a:tc>
                <a:tc>
                  <a:txBody>
                    <a:bodyPr/>
                    <a:lstStyle/>
                    <a:p>
                      <a:pPr algn="l"/>
                      <a:r>
                        <a:rPr lang="en-US" dirty="0">
                          <a:solidFill>
                            <a:srgbClr val="000000"/>
                          </a:solidFill>
                        </a:rPr>
                        <a:t>1 = 60 HR for Ruth, 61 HR for Bonds</a:t>
                      </a:r>
                    </a:p>
                  </a:txBody>
                  <a:tcPr/>
                </a:tc>
                <a:extLst>
                  <a:ext uri="{0D108BD9-81ED-4DB2-BD59-A6C34878D82A}">
                    <a16:rowId xmlns:a16="http://schemas.microsoft.com/office/drawing/2014/main" val="2096322847"/>
                  </a:ext>
                </a:extLst>
              </a:tr>
            </a:tbl>
          </a:graphicData>
        </a:graphic>
      </p:graphicFrame>
    </p:spTree>
    <p:extLst>
      <p:ext uri="{BB962C8B-B14F-4D97-AF65-F5344CB8AC3E}">
        <p14:creationId xmlns:p14="http://schemas.microsoft.com/office/powerpoint/2010/main" val="2769837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3.3.1: Constructing a Stem and Leaf Plot of Home Runs (cont.)</a:t>
            </a:r>
          </a:p>
        </p:txBody>
      </p:sp>
      <p:sp>
        <p:nvSpPr>
          <p:cNvPr id="3" name="Content Placeholder 2"/>
          <p:cNvSpPr>
            <a:spLocks noGrp="1"/>
          </p:cNvSpPr>
          <p:nvPr>
            <p:ph idx="1"/>
          </p:nvPr>
        </p:nvSpPr>
        <p:spPr>
          <a:xfrm>
            <a:off x="434898" y="1235555"/>
            <a:ext cx="8229600" cy="4572000"/>
          </a:xfrm>
        </p:spPr>
        <p:txBody>
          <a:bodyPr>
            <a:normAutofit/>
          </a:bodyPr>
          <a:lstStyle/>
          <a:p>
            <a:r>
              <a:rPr lang="en-US" dirty="0"/>
              <a:t>Note that in order to compare the two sets of data more readily, we needed to use the same stems for each. This was accomplished in this example by sharing the common stems and creating one plot instead of two separate ones. This is commonly referred to as a </a:t>
            </a:r>
            <a:r>
              <a:rPr lang="en-US" b="1" dirty="0"/>
              <a:t>side-by-side</a:t>
            </a:r>
            <a:r>
              <a:rPr lang="en-US" dirty="0"/>
              <a:t> (or </a:t>
            </a:r>
            <a:r>
              <a:rPr lang="en-US" b="1" dirty="0"/>
              <a:t>back-to-back</a:t>
            </a:r>
            <a:r>
              <a:rPr lang="en-US" dirty="0"/>
              <a:t>) </a:t>
            </a:r>
            <a:r>
              <a:rPr lang="en-US" b="1" dirty="0"/>
              <a:t>stem-and-leaf plot.</a:t>
            </a:r>
          </a:p>
        </p:txBody>
      </p:sp>
    </p:spTree>
    <p:extLst>
      <p:ext uri="{BB962C8B-B14F-4D97-AF65-F5344CB8AC3E}">
        <p14:creationId xmlns:p14="http://schemas.microsoft.com/office/powerpoint/2010/main" val="1845284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Ordered Array</a:t>
            </a:r>
          </a:p>
        </p:txBody>
      </p:sp>
      <p:sp>
        <p:nvSpPr>
          <p:cNvPr id="3" name="Content Placeholder 2"/>
          <p:cNvSpPr>
            <a:spLocks noGrp="1"/>
          </p:cNvSpPr>
          <p:nvPr>
            <p:ph idx="1"/>
          </p:nvPr>
        </p:nvSpPr>
        <p:spPr>
          <a:xfrm>
            <a:off x="434898" y="1235555"/>
            <a:ext cx="8229600" cy="4572000"/>
          </a:xfrm>
        </p:spPr>
        <p:txBody>
          <a:bodyPr>
            <a:normAutofit/>
          </a:bodyPr>
          <a:lstStyle/>
          <a:p>
            <a:r>
              <a:rPr lang="en-US" dirty="0"/>
              <a:t>An </a:t>
            </a:r>
            <a:r>
              <a:rPr lang="en-US" b="1" dirty="0"/>
              <a:t>ordered array </a:t>
            </a:r>
            <a:r>
              <a:rPr lang="en-US" dirty="0"/>
              <a:t>is a listing of all the data in either increasing or decreasing magnitude. Data listed in increasing order are said to be listed in </a:t>
            </a:r>
            <a:r>
              <a:rPr lang="en-US" b="1" dirty="0"/>
              <a:t>rank order</a:t>
            </a:r>
            <a:r>
              <a:rPr lang="en-US" dirty="0"/>
              <a:t>. If listed in decreasing order, they are listed in </a:t>
            </a:r>
            <a:r>
              <a:rPr lang="en-US" b="1" dirty="0"/>
              <a:t>reverse rank order</a:t>
            </a:r>
            <a:r>
              <a:rPr lang="en-US" dirty="0"/>
              <a:t>. Listing the data in an ordered way can be very helpful. It allows you to scan the data quickly for the largest and smallest values, for large gaps in the data, and for concentrations or clusters of values.</a:t>
            </a:r>
            <a:endParaRPr lang="en-US" b="1" dirty="0"/>
          </a:p>
        </p:txBody>
      </p:sp>
    </p:spTree>
    <p:extLst>
      <p:ext uri="{BB962C8B-B14F-4D97-AF65-F5344CB8AC3E}">
        <p14:creationId xmlns:p14="http://schemas.microsoft.com/office/powerpoint/2010/main" val="92849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3.3.2: Listing a Data Set in Rank Order</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lstStyle/>
          <a:p>
            <a:r>
              <a:rPr lang="en-US" dirty="0"/>
              <a:t>The personnel records for a clothing department store located in the local mall are examined, and the current ages for all employees are noted. There are 25 employees, and their ages are listed in the following table. It is desired that their ages be placed in rank order.</a:t>
            </a:r>
          </a:p>
          <a:p>
            <a:endParaRPr lang="en-IN" dirty="0"/>
          </a:p>
        </p:txBody>
      </p:sp>
      <p:graphicFrame>
        <p:nvGraphicFramePr>
          <p:cNvPr id="8" name="Table 7">
            <a:extLst>
              <a:ext uri="{FF2B5EF4-FFF2-40B4-BE49-F238E27FC236}">
                <a16:creationId xmlns:a16="http://schemas.microsoft.com/office/drawing/2014/main" id="{7702669F-047D-011A-CEF0-5AA7B1C54564}"/>
              </a:ext>
            </a:extLst>
          </p:cNvPr>
          <p:cNvGraphicFramePr>
            <a:graphicFrameLocks noGrp="1"/>
          </p:cNvGraphicFramePr>
          <p:nvPr>
            <p:extLst>
              <p:ext uri="{D42A27DB-BD31-4B8C-83A1-F6EECF244321}">
                <p14:modId xmlns:p14="http://schemas.microsoft.com/office/powerpoint/2010/main" val="1726676802"/>
              </p:ext>
            </p:extLst>
          </p:nvPr>
        </p:nvGraphicFramePr>
        <p:xfrm>
          <a:off x="990600" y="4038600"/>
          <a:ext cx="6095999" cy="1112520"/>
        </p:xfrm>
        <a:graphic>
          <a:graphicData uri="http://schemas.openxmlformats.org/drawingml/2006/table">
            <a:tbl>
              <a:tblPr firstRow="1" bandRow="1">
                <a:tableStyleId>{5C22544A-7EE6-4342-B048-85BDC9FD1C3A}</a:tableStyleId>
              </a:tblPr>
              <a:tblGrid>
                <a:gridCol w="468923">
                  <a:extLst>
                    <a:ext uri="{9D8B030D-6E8A-4147-A177-3AD203B41FA5}">
                      <a16:colId xmlns:a16="http://schemas.microsoft.com/office/drawing/2014/main" val="3834465243"/>
                    </a:ext>
                  </a:extLst>
                </a:gridCol>
                <a:gridCol w="468923">
                  <a:extLst>
                    <a:ext uri="{9D8B030D-6E8A-4147-A177-3AD203B41FA5}">
                      <a16:colId xmlns:a16="http://schemas.microsoft.com/office/drawing/2014/main" val="4216849798"/>
                    </a:ext>
                  </a:extLst>
                </a:gridCol>
                <a:gridCol w="468923">
                  <a:extLst>
                    <a:ext uri="{9D8B030D-6E8A-4147-A177-3AD203B41FA5}">
                      <a16:colId xmlns:a16="http://schemas.microsoft.com/office/drawing/2014/main" val="155265836"/>
                    </a:ext>
                  </a:extLst>
                </a:gridCol>
                <a:gridCol w="468923">
                  <a:extLst>
                    <a:ext uri="{9D8B030D-6E8A-4147-A177-3AD203B41FA5}">
                      <a16:colId xmlns:a16="http://schemas.microsoft.com/office/drawing/2014/main" val="98294148"/>
                    </a:ext>
                  </a:extLst>
                </a:gridCol>
                <a:gridCol w="468923">
                  <a:extLst>
                    <a:ext uri="{9D8B030D-6E8A-4147-A177-3AD203B41FA5}">
                      <a16:colId xmlns:a16="http://schemas.microsoft.com/office/drawing/2014/main" val="1315806877"/>
                    </a:ext>
                  </a:extLst>
                </a:gridCol>
                <a:gridCol w="468923">
                  <a:extLst>
                    <a:ext uri="{9D8B030D-6E8A-4147-A177-3AD203B41FA5}">
                      <a16:colId xmlns:a16="http://schemas.microsoft.com/office/drawing/2014/main" val="3039693028"/>
                    </a:ext>
                  </a:extLst>
                </a:gridCol>
                <a:gridCol w="468923">
                  <a:extLst>
                    <a:ext uri="{9D8B030D-6E8A-4147-A177-3AD203B41FA5}">
                      <a16:colId xmlns:a16="http://schemas.microsoft.com/office/drawing/2014/main" val="2838445447"/>
                    </a:ext>
                  </a:extLst>
                </a:gridCol>
                <a:gridCol w="468923">
                  <a:extLst>
                    <a:ext uri="{9D8B030D-6E8A-4147-A177-3AD203B41FA5}">
                      <a16:colId xmlns:a16="http://schemas.microsoft.com/office/drawing/2014/main" val="2682944613"/>
                    </a:ext>
                  </a:extLst>
                </a:gridCol>
                <a:gridCol w="468923">
                  <a:extLst>
                    <a:ext uri="{9D8B030D-6E8A-4147-A177-3AD203B41FA5}">
                      <a16:colId xmlns:a16="http://schemas.microsoft.com/office/drawing/2014/main" val="4193685971"/>
                    </a:ext>
                  </a:extLst>
                </a:gridCol>
                <a:gridCol w="468923">
                  <a:extLst>
                    <a:ext uri="{9D8B030D-6E8A-4147-A177-3AD203B41FA5}">
                      <a16:colId xmlns:a16="http://schemas.microsoft.com/office/drawing/2014/main" val="2083882542"/>
                    </a:ext>
                  </a:extLst>
                </a:gridCol>
                <a:gridCol w="468923">
                  <a:extLst>
                    <a:ext uri="{9D8B030D-6E8A-4147-A177-3AD203B41FA5}">
                      <a16:colId xmlns:a16="http://schemas.microsoft.com/office/drawing/2014/main" val="3149153630"/>
                    </a:ext>
                  </a:extLst>
                </a:gridCol>
                <a:gridCol w="468923">
                  <a:extLst>
                    <a:ext uri="{9D8B030D-6E8A-4147-A177-3AD203B41FA5}">
                      <a16:colId xmlns:a16="http://schemas.microsoft.com/office/drawing/2014/main" val="806905347"/>
                    </a:ext>
                  </a:extLst>
                </a:gridCol>
                <a:gridCol w="468923">
                  <a:extLst>
                    <a:ext uri="{9D8B030D-6E8A-4147-A177-3AD203B41FA5}">
                      <a16:colId xmlns:a16="http://schemas.microsoft.com/office/drawing/2014/main" val="183817680"/>
                    </a:ext>
                  </a:extLst>
                </a:gridCol>
              </a:tblGrid>
              <a:tr h="370840">
                <a:tc gridSpan="13">
                  <a:txBody>
                    <a:bodyPr/>
                    <a:lstStyle/>
                    <a:p>
                      <a:pPr algn="ctr"/>
                      <a:r>
                        <a:rPr lang="en-IN" dirty="0"/>
                        <a:t>Ages of Employees</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4076705333"/>
                  </a:ext>
                </a:extLst>
              </a:tr>
              <a:tr h="370840">
                <a:tc>
                  <a:txBody>
                    <a:bodyPr/>
                    <a:lstStyle/>
                    <a:p>
                      <a:pPr algn="ctr"/>
                      <a:r>
                        <a:rPr lang="en-US" dirty="0"/>
                        <a:t>32</a:t>
                      </a:r>
                      <a:endParaRPr lang="en-IN" dirty="0"/>
                    </a:p>
                  </a:txBody>
                  <a:tcPr/>
                </a:tc>
                <a:tc>
                  <a:txBody>
                    <a:bodyPr/>
                    <a:lstStyle/>
                    <a:p>
                      <a:pPr algn="ctr"/>
                      <a:r>
                        <a:rPr lang="en-US" dirty="0"/>
                        <a:t>21</a:t>
                      </a:r>
                      <a:endParaRPr lang="en-IN" dirty="0"/>
                    </a:p>
                  </a:txBody>
                  <a:tcPr/>
                </a:tc>
                <a:tc>
                  <a:txBody>
                    <a:bodyPr/>
                    <a:lstStyle/>
                    <a:p>
                      <a:pPr algn="ctr"/>
                      <a:r>
                        <a:rPr lang="en-US" dirty="0"/>
                        <a:t>24</a:t>
                      </a:r>
                      <a:endParaRPr lang="en-IN" dirty="0"/>
                    </a:p>
                  </a:txBody>
                  <a:tcPr/>
                </a:tc>
                <a:tc>
                  <a:txBody>
                    <a:bodyPr/>
                    <a:lstStyle/>
                    <a:p>
                      <a:pPr algn="ctr"/>
                      <a:r>
                        <a:rPr lang="en-US" dirty="0"/>
                        <a:t>19</a:t>
                      </a:r>
                      <a:endParaRPr lang="en-IN" dirty="0"/>
                    </a:p>
                  </a:txBody>
                  <a:tcPr/>
                </a:tc>
                <a:tc>
                  <a:txBody>
                    <a:bodyPr/>
                    <a:lstStyle/>
                    <a:p>
                      <a:pPr algn="ctr"/>
                      <a:r>
                        <a:rPr lang="en-US" dirty="0"/>
                        <a:t>61</a:t>
                      </a:r>
                      <a:endParaRPr lang="en-IN" dirty="0"/>
                    </a:p>
                  </a:txBody>
                  <a:tcPr/>
                </a:tc>
                <a:tc>
                  <a:txBody>
                    <a:bodyPr/>
                    <a:lstStyle/>
                    <a:p>
                      <a:pPr algn="ctr"/>
                      <a:r>
                        <a:rPr lang="en-US" dirty="0"/>
                        <a:t>18</a:t>
                      </a:r>
                      <a:endParaRPr lang="en-IN" dirty="0"/>
                    </a:p>
                  </a:txBody>
                  <a:tcPr/>
                </a:tc>
                <a:tc>
                  <a:txBody>
                    <a:bodyPr/>
                    <a:lstStyle/>
                    <a:p>
                      <a:pPr algn="ctr"/>
                      <a:r>
                        <a:rPr lang="en-US" dirty="0"/>
                        <a:t>18</a:t>
                      </a:r>
                      <a:endParaRPr lang="en-IN" dirty="0"/>
                    </a:p>
                  </a:txBody>
                  <a:tcPr/>
                </a:tc>
                <a:tc>
                  <a:txBody>
                    <a:bodyPr/>
                    <a:lstStyle/>
                    <a:p>
                      <a:pPr algn="ctr"/>
                      <a:r>
                        <a:rPr lang="en-US" dirty="0"/>
                        <a:t>16</a:t>
                      </a:r>
                      <a:endParaRPr lang="en-IN" dirty="0"/>
                    </a:p>
                  </a:txBody>
                  <a:tcPr/>
                </a:tc>
                <a:tc>
                  <a:txBody>
                    <a:bodyPr/>
                    <a:lstStyle/>
                    <a:p>
                      <a:pPr algn="ctr"/>
                      <a:r>
                        <a:rPr lang="en-US" dirty="0"/>
                        <a:t>16</a:t>
                      </a:r>
                      <a:endParaRPr lang="en-IN" dirty="0"/>
                    </a:p>
                  </a:txBody>
                  <a:tcPr/>
                </a:tc>
                <a:tc>
                  <a:txBody>
                    <a:bodyPr/>
                    <a:lstStyle/>
                    <a:p>
                      <a:pPr algn="ctr"/>
                      <a:r>
                        <a:rPr lang="en-US" dirty="0"/>
                        <a:t>35</a:t>
                      </a:r>
                      <a:endParaRPr lang="en-IN" dirty="0"/>
                    </a:p>
                  </a:txBody>
                  <a:tcPr/>
                </a:tc>
                <a:tc>
                  <a:txBody>
                    <a:bodyPr/>
                    <a:lstStyle/>
                    <a:p>
                      <a:pPr algn="ctr"/>
                      <a:r>
                        <a:rPr lang="en-US" dirty="0"/>
                        <a:t>39</a:t>
                      </a:r>
                      <a:endParaRPr lang="en-IN" dirty="0"/>
                    </a:p>
                  </a:txBody>
                  <a:tcPr/>
                </a:tc>
                <a:tc>
                  <a:txBody>
                    <a:bodyPr/>
                    <a:lstStyle/>
                    <a:p>
                      <a:pPr algn="ctr"/>
                      <a:r>
                        <a:rPr lang="en-US" dirty="0"/>
                        <a:t>17</a:t>
                      </a:r>
                      <a:endParaRPr lang="en-IN" dirty="0"/>
                    </a:p>
                  </a:txBody>
                  <a:tcPr/>
                </a:tc>
                <a:tc>
                  <a:txBody>
                    <a:bodyPr/>
                    <a:lstStyle/>
                    <a:p>
                      <a:pPr algn="ctr"/>
                      <a:r>
                        <a:rPr lang="en-US" dirty="0"/>
                        <a:t>22</a:t>
                      </a:r>
                      <a:endParaRPr lang="en-IN" dirty="0"/>
                    </a:p>
                  </a:txBody>
                  <a:tcPr/>
                </a:tc>
                <a:extLst>
                  <a:ext uri="{0D108BD9-81ED-4DB2-BD59-A6C34878D82A}">
                    <a16:rowId xmlns:a16="http://schemas.microsoft.com/office/drawing/2014/main" val="2350470681"/>
                  </a:ext>
                </a:extLst>
              </a:tr>
              <a:tr h="370840">
                <a:tc>
                  <a:txBody>
                    <a:bodyPr/>
                    <a:lstStyle/>
                    <a:p>
                      <a:pPr algn="ctr"/>
                      <a:r>
                        <a:rPr lang="en-US" dirty="0"/>
                        <a:t>21</a:t>
                      </a:r>
                      <a:endParaRPr lang="en-IN" dirty="0"/>
                    </a:p>
                  </a:txBody>
                  <a:tcPr/>
                </a:tc>
                <a:tc>
                  <a:txBody>
                    <a:bodyPr/>
                    <a:lstStyle/>
                    <a:p>
                      <a:pPr algn="ctr"/>
                      <a:r>
                        <a:rPr lang="en-US" dirty="0"/>
                        <a:t>60</a:t>
                      </a:r>
                      <a:endParaRPr lang="en-IN" dirty="0"/>
                    </a:p>
                  </a:txBody>
                  <a:tcPr/>
                </a:tc>
                <a:tc>
                  <a:txBody>
                    <a:bodyPr/>
                    <a:lstStyle/>
                    <a:p>
                      <a:pPr algn="ctr"/>
                      <a:r>
                        <a:rPr lang="en-US" dirty="0"/>
                        <a:t>18</a:t>
                      </a:r>
                      <a:endParaRPr lang="en-IN" dirty="0"/>
                    </a:p>
                  </a:txBody>
                  <a:tcPr/>
                </a:tc>
                <a:tc>
                  <a:txBody>
                    <a:bodyPr/>
                    <a:lstStyle/>
                    <a:p>
                      <a:pPr algn="ctr"/>
                      <a:r>
                        <a:rPr lang="en-US" dirty="0"/>
                        <a:t>53</a:t>
                      </a:r>
                      <a:endParaRPr lang="en-IN" dirty="0"/>
                    </a:p>
                  </a:txBody>
                  <a:tcPr/>
                </a:tc>
                <a:tc>
                  <a:txBody>
                    <a:bodyPr/>
                    <a:lstStyle/>
                    <a:p>
                      <a:pPr algn="ctr"/>
                      <a:r>
                        <a:rPr lang="en-US" dirty="0"/>
                        <a:t>18</a:t>
                      </a:r>
                      <a:endParaRPr lang="en-IN" dirty="0"/>
                    </a:p>
                  </a:txBody>
                  <a:tcPr/>
                </a:tc>
                <a:tc>
                  <a:txBody>
                    <a:bodyPr/>
                    <a:lstStyle/>
                    <a:p>
                      <a:pPr algn="ctr"/>
                      <a:r>
                        <a:rPr lang="en-US" dirty="0"/>
                        <a:t>57</a:t>
                      </a:r>
                      <a:endParaRPr lang="en-IN" dirty="0"/>
                    </a:p>
                  </a:txBody>
                  <a:tcPr/>
                </a:tc>
                <a:tc>
                  <a:txBody>
                    <a:bodyPr/>
                    <a:lstStyle/>
                    <a:p>
                      <a:pPr algn="ctr"/>
                      <a:r>
                        <a:rPr lang="en-US" dirty="0"/>
                        <a:t>63</a:t>
                      </a:r>
                      <a:endParaRPr lang="en-IN" dirty="0"/>
                    </a:p>
                  </a:txBody>
                  <a:tcPr/>
                </a:tc>
                <a:tc>
                  <a:txBody>
                    <a:bodyPr/>
                    <a:lstStyle/>
                    <a:p>
                      <a:pPr algn="ctr"/>
                      <a:r>
                        <a:rPr lang="en-US" dirty="0"/>
                        <a:t>28</a:t>
                      </a:r>
                      <a:endParaRPr lang="en-IN" dirty="0"/>
                    </a:p>
                  </a:txBody>
                  <a:tcPr/>
                </a:tc>
                <a:tc>
                  <a:txBody>
                    <a:bodyPr/>
                    <a:lstStyle/>
                    <a:p>
                      <a:pPr algn="ctr"/>
                      <a:r>
                        <a:rPr lang="en-US" dirty="0"/>
                        <a:t>20</a:t>
                      </a:r>
                      <a:endParaRPr lang="en-IN" dirty="0"/>
                    </a:p>
                  </a:txBody>
                  <a:tcPr/>
                </a:tc>
                <a:tc>
                  <a:txBody>
                    <a:bodyPr/>
                    <a:lstStyle/>
                    <a:p>
                      <a:pPr algn="ctr"/>
                      <a:r>
                        <a:rPr lang="en-US" dirty="0"/>
                        <a:t>29</a:t>
                      </a:r>
                      <a:endParaRPr lang="en-IN" dirty="0"/>
                    </a:p>
                  </a:txBody>
                  <a:tcPr/>
                </a:tc>
                <a:tc>
                  <a:txBody>
                    <a:bodyPr/>
                    <a:lstStyle/>
                    <a:p>
                      <a:pPr algn="ctr"/>
                      <a:r>
                        <a:rPr lang="en-US" dirty="0"/>
                        <a:t>35</a:t>
                      </a:r>
                      <a:endParaRPr lang="en-IN" dirty="0"/>
                    </a:p>
                  </a:txBody>
                  <a:tcPr/>
                </a:tc>
                <a:tc>
                  <a:txBody>
                    <a:bodyPr/>
                    <a:lstStyle/>
                    <a:p>
                      <a:pPr algn="ctr"/>
                      <a:r>
                        <a:rPr lang="en-US" dirty="0"/>
                        <a:t>45</a:t>
                      </a:r>
                      <a:endParaRPr lang="en-IN" dirty="0"/>
                    </a:p>
                  </a:txBody>
                  <a:tcPr/>
                </a:tc>
                <a:tc>
                  <a:txBody>
                    <a:bodyPr/>
                    <a:lstStyle/>
                    <a:p>
                      <a:pPr algn="ctr"/>
                      <a:endParaRPr lang="en-IN" dirty="0"/>
                    </a:p>
                  </a:txBody>
                  <a:tcPr/>
                </a:tc>
                <a:extLst>
                  <a:ext uri="{0D108BD9-81ED-4DB2-BD59-A6C34878D82A}">
                    <a16:rowId xmlns:a16="http://schemas.microsoft.com/office/drawing/2014/main" val="3482022911"/>
                  </a:ext>
                </a:extLst>
              </a:tr>
            </a:tbl>
          </a:graphicData>
        </a:graphic>
      </p:graphicFrame>
    </p:spTree>
    <p:extLst>
      <p:ext uri="{BB962C8B-B14F-4D97-AF65-F5344CB8AC3E}">
        <p14:creationId xmlns:p14="http://schemas.microsoft.com/office/powerpoint/2010/main" val="3490554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3.3.2: Listing a Data Set in Rank Order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fontScale="77500" lnSpcReduction="20000"/>
          </a:bodyPr>
          <a:lstStyle/>
          <a:p>
            <a:r>
              <a:rPr lang="en-US" b="1" dirty="0"/>
              <a:t>Solution</a:t>
            </a:r>
          </a:p>
          <a:p>
            <a:endParaRPr lang="en-US" dirty="0"/>
          </a:p>
          <a:p>
            <a:endParaRPr lang="en-US" dirty="0"/>
          </a:p>
          <a:p>
            <a:endParaRPr lang="en-US" dirty="0"/>
          </a:p>
          <a:p>
            <a:r>
              <a:rPr lang="en-US" sz="3600" dirty="0"/>
              <a:t>For relatively small data sets, it is always a good idea to get a look at the ordered array of the data early in your analysis. Examining the ranked data produces a good intuitive sense for the data. Looking at the ordered array, it is evident that over half of the employees are younger than 25 and only three employees are 60 or older. We can also easily see that the youngest employee is 16 years old and the oldest employee is 63 years old.</a:t>
            </a:r>
            <a:endParaRPr lang="en-IN" sz="3600" dirty="0"/>
          </a:p>
        </p:txBody>
      </p:sp>
      <p:graphicFrame>
        <p:nvGraphicFramePr>
          <p:cNvPr id="8" name="Table 7">
            <a:extLst>
              <a:ext uri="{FF2B5EF4-FFF2-40B4-BE49-F238E27FC236}">
                <a16:creationId xmlns:a16="http://schemas.microsoft.com/office/drawing/2014/main" id="{7702669F-047D-011A-CEF0-5AA7B1C54564}"/>
              </a:ext>
            </a:extLst>
          </p:cNvPr>
          <p:cNvGraphicFramePr>
            <a:graphicFrameLocks noGrp="1"/>
          </p:cNvGraphicFramePr>
          <p:nvPr>
            <p:extLst>
              <p:ext uri="{D42A27DB-BD31-4B8C-83A1-F6EECF244321}">
                <p14:modId xmlns:p14="http://schemas.microsoft.com/office/powerpoint/2010/main" val="3085551788"/>
              </p:ext>
            </p:extLst>
          </p:nvPr>
        </p:nvGraphicFramePr>
        <p:xfrm>
          <a:off x="1901283" y="1366025"/>
          <a:ext cx="6095999" cy="1112520"/>
        </p:xfrm>
        <a:graphic>
          <a:graphicData uri="http://schemas.openxmlformats.org/drawingml/2006/table">
            <a:tbl>
              <a:tblPr firstRow="1" bandRow="1">
                <a:tableStyleId>{5C22544A-7EE6-4342-B048-85BDC9FD1C3A}</a:tableStyleId>
              </a:tblPr>
              <a:tblGrid>
                <a:gridCol w="468923">
                  <a:extLst>
                    <a:ext uri="{9D8B030D-6E8A-4147-A177-3AD203B41FA5}">
                      <a16:colId xmlns:a16="http://schemas.microsoft.com/office/drawing/2014/main" val="3834465243"/>
                    </a:ext>
                  </a:extLst>
                </a:gridCol>
                <a:gridCol w="468923">
                  <a:extLst>
                    <a:ext uri="{9D8B030D-6E8A-4147-A177-3AD203B41FA5}">
                      <a16:colId xmlns:a16="http://schemas.microsoft.com/office/drawing/2014/main" val="4216849798"/>
                    </a:ext>
                  </a:extLst>
                </a:gridCol>
                <a:gridCol w="468923">
                  <a:extLst>
                    <a:ext uri="{9D8B030D-6E8A-4147-A177-3AD203B41FA5}">
                      <a16:colId xmlns:a16="http://schemas.microsoft.com/office/drawing/2014/main" val="155265836"/>
                    </a:ext>
                  </a:extLst>
                </a:gridCol>
                <a:gridCol w="468923">
                  <a:extLst>
                    <a:ext uri="{9D8B030D-6E8A-4147-A177-3AD203B41FA5}">
                      <a16:colId xmlns:a16="http://schemas.microsoft.com/office/drawing/2014/main" val="98294148"/>
                    </a:ext>
                  </a:extLst>
                </a:gridCol>
                <a:gridCol w="468923">
                  <a:extLst>
                    <a:ext uri="{9D8B030D-6E8A-4147-A177-3AD203B41FA5}">
                      <a16:colId xmlns:a16="http://schemas.microsoft.com/office/drawing/2014/main" val="1315806877"/>
                    </a:ext>
                  </a:extLst>
                </a:gridCol>
                <a:gridCol w="468923">
                  <a:extLst>
                    <a:ext uri="{9D8B030D-6E8A-4147-A177-3AD203B41FA5}">
                      <a16:colId xmlns:a16="http://schemas.microsoft.com/office/drawing/2014/main" val="3039693028"/>
                    </a:ext>
                  </a:extLst>
                </a:gridCol>
                <a:gridCol w="468923">
                  <a:extLst>
                    <a:ext uri="{9D8B030D-6E8A-4147-A177-3AD203B41FA5}">
                      <a16:colId xmlns:a16="http://schemas.microsoft.com/office/drawing/2014/main" val="2838445447"/>
                    </a:ext>
                  </a:extLst>
                </a:gridCol>
                <a:gridCol w="468923">
                  <a:extLst>
                    <a:ext uri="{9D8B030D-6E8A-4147-A177-3AD203B41FA5}">
                      <a16:colId xmlns:a16="http://schemas.microsoft.com/office/drawing/2014/main" val="2682944613"/>
                    </a:ext>
                  </a:extLst>
                </a:gridCol>
                <a:gridCol w="468923">
                  <a:extLst>
                    <a:ext uri="{9D8B030D-6E8A-4147-A177-3AD203B41FA5}">
                      <a16:colId xmlns:a16="http://schemas.microsoft.com/office/drawing/2014/main" val="4193685971"/>
                    </a:ext>
                  </a:extLst>
                </a:gridCol>
                <a:gridCol w="468923">
                  <a:extLst>
                    <a:ext uri="{9D8B030D-6E8A-4147-A177-3AD203B41FA5}">
                      <a16:colId xmlns:a16="http://schemas.microsoft.com/office/drawing/2014/main" val="2083882542"/>
                    </a:ext>
                  </a:extLst>
                </a:gridCol>
                <a:gridCol w="468923">
                  <a:extLst>
                    <a:ext uri="{9D8B030D-6E8A-4147-A177-3AD203B41FA5}">
                      <a16:colId xmlns:a16="http://schemas.microsoft.com/office/drawing/2014/main" val="3149153630"/>
                    </a:ext>
                  </a:extLst>
                </a:gridCol>
                <a:gridCol w="468923">
                  <a:extLst>
                    <a:ext uri="{9D8B030D-6E8A-4147-A177-3AD203B41FA5}">
                      <a16:colId xmlns:a16="http://schemas.microsoft.com/office/drawing/2014/main" val="806905347"/>
                    </a:ext>
                  </a:extLst>
                </a:gridCol>
                <a:gridCol w="468923">
                  <a:extLst>
                    <a:ext uri="{9D8B030D-6E8A-4147-A177-3AD203B41FA5}">
                      <a16:colId xmlns:a16="http://schemas.microsoft.com/office/drawing/2014/main" val="183817680"/>
                    </a:ext>
                  </a:extLst>
                </a:gridCol>
              </a:tblGrid>
              <a:tr h="370840">
                <a:tc gridSpan="13">
                  <a:txBody>
                    <a:bodyPr/>
                    <a:lstStyle/>
                    <a:p>
                      <a:pPr algn="ctr"/>
                      <a:r>
                        <a:rPr lang="en-IN" dirty="0"/>
                        <a:t>Ages of Employees</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4076705333"/>
                  </a:ext>
                </a:extLst>
              </a:tr>
              <a:tr h="370840">
                <a:tc>
                  <a:txBody>
                    <a:bodyPr/>
                    <a:lstStyle/>
                    <a:p>
                      <a:pPr algn="ctr"/>
                      <a:r>
                        <a:rPr lang="en-US" dirty="0"/>
                        <a:t>16</a:t>
                      </a:r>
                      <a:endParaRPr lang="en-IN" dirty="0"/>
                    </a:p>
                  </a:txBody>
                  <a:tcPr/>
                </a:tc>
                <a:tc>
                  <a:txBody>
                    <a:bodyPr/>
                    <a:lstStyle/>
                    <a:p>
                      <a:pPr algn="ctr"/>
                      <a:r>
                        <a:rPr lang="en-US" dirty="0"/>
                        <a:t>16</a:t>
                      </a:r>
                      <a:endParaRPr lang="en-IN" dirty="0"/>
                    </a:p>
                  </a:txBody>
                  <a:tcPr/>
                </a:tc>
                <a:tc>
                  <a:txBody>
                    <a:bodyPr/>
                    <a:lstStyle/>
                    <a:p>
                      <a:pPr algn="ctr"/>
                      <a:r>
                        <a:rPr lang="en-US" dirty="0"/>
                        <a:t>17</a:t>
                      </a:r>
                      <a:endParaRPr lang="en-IN" dirty="0"/>
                    </a:p>
                  </a:txBody>
                  <a:tcPr/>
                </a:tc>
                <a:tc>
                  <a:txBody>
                    <a:bodyPr/>
                    <a:lstStyle/>
                    <a:p>
                      <a:pPr algn="ctr"/>
                      <a:r>
                        <a:rPr lang="en-US" dirty="0"/>
                        <a:t>18</a:t>
                      </a:r>
                      <a:endParaRPr lang="en-IN" dirty="0"/>
                    </a:p>
                  </a:txBody>
                  <a:tcPr/>
                </a:tc>
                <a:tc>
                  <a:txBody>
                    <a:bodyPr/>
                    <a:lstStyle/>
                    <a:p>
                      <a:pPr algn="ctr"/>
                      <a:r>
                        <a:rPr lang="en-US" dirty="0"/>
                        <a:t>18</a:t>
                      </a:r>
                      <a:endParaRPr lang="en-IN" dirty="0"/>
                    </a:p>
                  </a:txBody>
                  <a:tcPr/>
                </a:tc>
                <a:tc>
                  <a:txBody>
                    <a:bodyPr/>
                    <a:lstStyle/>
                    <a:p>
                      <a:pPr algn="ctr"/>
                      <a:r>
                        <a:rPr lang="en-US" dirty="0"/>
                        <a:t>18</a:t>
                      </a:r>
                      <a:endParaRPr lang="en-IN" dirty="0"/>
                    </a:p>
                  </a:txBody>
                  <a:tcPr/>
                </a:tc>
                <a:tc>
                  <a:txBody>
                    <a:bodyPr/>
                    <a:lstStyle/>
                    <a:p>
                      <a:pPr algn="ctr"/>
                      <a:r>
                        <a:rPr lang="en-US" dirty="0"/>
                        <a:t>18</a:t>
                      </a:r>
                      <a:endParaRPr lang="en-IN" dirty="0"/>
                    </a:p>
                  </a:txBody>
                  <a:tcPr/>
                </a:tc>
                <a:tc>
                  <a:txBody>
                    <a:bodyPr/>
                    <a:lstStyle/>
                    <a:p>
                      <a:pPr algn="ctr"/>
                      <a:r>
                        <a:rPr lang="en-US" dirty="0"/>
                        <a:t>19</a:t>
                      </a:r>
                      <a:endParaRPr lang="en-IN" dirty="0"/>
                    </a:p>
                  </a:txBody>
                  <a:tcPr/>
                </a:tc>
                <a:tc>
                  <a:txBody>
                    <a:bodyPr/>
                    <a:lstStyle/>
                    <a:p>
                      <a:pPr algn="ctr"/>
                      <a:r>
                        <a:rPr lang="en-US" dirty="0"/>
                        <a:t>20</a:t>
                      </a:r>
                      <a:endParaRPr lang="en-IN" dirty="0"/>
                    </a:p>
                  </a:txBody>
                  <a:tcPr/>
                </a:tc>
                <a:tc>
                  <a:txBody>
                    <a:bodyPr/>
                    <a:lstStyle/>
                    <a:p>
                      <a:pPr algn="ctr"/>
                      <a:r>
                        <a:rPr lang="en-US" dirty="0"/>
                        <a:t>21</a:t>
                      </a:r>
                      <a:endParaRPr lang="en-IN" dirty="0"/>
                    </a:p>
                  </a:txBody>
                  <a:tcPr/>
                </a:tc>
                <a:tc>
                  <a:txBody>
                    <a:bodyPr/>
                    <a:lstStyle/>
                    <a:p>
                      <a:pPr algn="ctr"/>
                      <a:r>
                        <a:rPr lang="en-US" dirty="0"/>
                        <a:t>21</a:t>
                      </a:r>
                      <a:endParaRPr lang="en-IN" dirty="0"/>
                    </a:p>
                  </a:txBody>
                  <a:tcPr/>
                </a:tc>
                <a:tc>
                  <a:txBody>
                    <a:bodyPr/>
                    <a:lstStyle/>
                    <a:p>
                      <a:pPr algn="ctr"/>
                      <a:r>
                        <a:rPr lang="en-US" dirty="0"/>
                        <a:t>22</a:t>
                      </a:r>
                      <a:endParaRPr lang="en-IN" dirty="0"/>
                    </a:p>
                  </a:txBody>
                  <a:tcPr/>
                </a:tc>
                <a:tc>
                  <a:txBody>
                    <a:bodyPr/>
                    <a:lstStyle/>
                    <a:p>
                      <a:pPr algn="ctr"/>
                      <a:r>
                        <a:rPr lang="en-US" dirty="0"/>
                        <a:t>24</a:t>
                      </a:r>
                      <a:endParaRPr lang="en-IN" dirty="0"/>
                    </a:p>
                  </a:txBody>
                  <a:tcPr/>
                </a:tc>
                <a:extLst>
                  <a:ext uri="{0D108BD9-81ED-4DB2-BD59-A6C34878D82A}">
                    <a16:rowId xmlns:a16="http://schemas.microsoft.com/office/drawing/2014/main" val="2350470681"/>
                  </a:ext>
                </a:extLst>
              </a:tr>
              <a:tr h="370840">
                <a:tc>
                  <a:txBody>
                    <a:bodyPr/>
                    <a:lstStyle/>
                    <a:p>
                      <a:pPr algn="ctr"/>
                      <a:r>
                        <a:rPr lang="en-US" dirty="0"/>
                        <a:t>28</a:t>
                      </a:r>
                      <a:endParaRPr lang="en-IN" dirty="0"/>
                    </a:p>
                  </a:txBody>
                  <a:tcPr/>
                </a:tc>
                <a:tc>
                  <a:txBody>
                    <a:bodyPr/>
                    <a:lstStyle/>
                    <a:p>
                      <a:pPr algn="ctr"/>
                      <a:r>
                        <a:rPr lang="en-US" dirty="0"/>
                        <a:t>29</a:t>
                      </a:r>
                      <a:endParaRPr lang="en-IN" dirty="0"/>
                    </a:p>
                  </a:txBody>
                  <a:tcPr/>
                </a:tc>
                <a:tc>
                  <a:txBody>
                    <a:bodyPr/>
                    <a:lstStyle/>
                    <a:p>
                      <a:pPr algn="ctr"/>
                      <a:r>
                        <a:rPr lang="en-US" dirty="0"/>
                        <a:t>32</a:t>
                      </a:r>
                      <a:endParaRPr lang="en-IN" dirty="0"/>
                    </a:p>
                  </a:txBody>
                  <a:tcPr/>
                </a:tc>
                <a:tc>
                  <a:txBody>
                    <a:bodyPr/>
                    <a:lstStyle/>
                    <a:p>
                      <a:pPr algn="ctr"/>
                      <a:r>
                        <a:rPr lang="en-US" dirty="0"/>
                        <a:t>35</a:t>
                      </a:r>
                      <a:endParaRPr lang="en-IN" dirty="0"/>
                    </a:p>
                  </a:txBody>
                  <a:tcPr/>
                </a:tc>
                <a:tc>
                  <a:txBody>
                    <a:bodyPr/>
                    <a:lstStyle/>
                    <a:p>
                      <a:pPr algn="ctr"/>
                      <a:r>
                        <a:rPr lang="en-US" dirty="0"/>
                        <a:t>35</a:t>
                      </a:r>
                      <a:endParaRPr lang="en-IN" dirty="0"/>
                    </a:p>
                  </a:txBody>
                  <a:tcPr/>
                </a:tc>
                <a:tc>
                  <a:txBody>
                    <a:bodyPr/>
                    <a:lstStyle/>
                    <a:p>
                      <a:pPr algn="ctr"/>
                      <a:r>
                        <a:rPr lang="en-US" dirty="0"/>
                        <a:t>39</a:t>
                      </a:r>
                      <a:endParaRPr lang="en-IN" dirty="0"/>
                    </a:p>
                  </a:txBody>
                  <a:tcPr/>
                </a:tc>
                <a:tc>
                  <a:txBody>
                    <a:bodyPr/>
                    <a:lstStyle/>
                    <a:p>
                      <a:pPr algn="ctr"/>
                      <a:r>
                        <a:rPr lang="en-US" dirty="0"/>
                        <a:t>45</a:t>
                      </a:r>
                      <a:endParaRPr lang="en-IN" dirty="0"/>
                    </a:p>
                  </a:txBody>
                  <a:tcPr/>
                </a:tc>
                <a:tc>
                  <a:txBody>
                    <a:bodyPr/>
                    <a:lstStyle/>
                    <a:p>
                      <a:pPr algn="ctr"/>
                      <a:r>
                        <a:rPr lang="en-US" dirty="0"/>
                        <a:t>53</a:t>
                      </a:r>
                      <a:endParaRPr lang="en-IN" dirty="0"/>
                    </a:p>
                  </a:txBody>
                  <a:tcPr/>
                </a:tc>
                <a:tc>
                  <a:txBody>
                    <a:bodyPr/>
                    <a:lstStyle/>
                    <a:p>
                      <a:pPr algn="ctr"/>
                      <a:r>
                        <a:rPr lang="en-US" dirty="0"/>
                        <a:t>57</a:t>
                      </a:r>
                      <a:endParaRPr lang="en-IN" dirty="0"/>
                    </a:p>
                  </a:txBody>
                  <a:tcPr/>
                </a:tc>
                <a:tc>
                  <a:txBody>
                    <a:bodyPr/>
                    <a:lstStyle/>
                    <a:p>
                      <a:pPr algn="ctr"/>
                      <a:r>
                        <a:rPr lang="en-US" dirty="0"/>
                        <a:t>60</a:t>
                      </a:r>
                      <a:endParaRPr lang="en-IN" dirty="0"/>
                    </a:p>
                  </a:txBody>
                  <a:tcPr/>
                </a:tc>
                <a:tc>
                  <a:txBody>
                    <a:bodyPr/>
                    <a:lstStyle/>
                    <a:p>
                      <a:pPr algn="ctr"/>
                      <a:r>
                        <a:rPr lang="en-US" dirty="0"/>
                        <a:t>61</a:t>
                      </a:r>
                      <a:endParaRPr lang="en-IN" dirty="0"/>
                    </a:p>
                  </a:txBody>
                  <a:tcPr/>
                </a:tc>
                <a:tc>
                  <a:txBody>
                    <a:bodyPr/>
                    <a:lstStyle/>
                    <a:p>
                      <a:pPr algn="ctr"/>
                      <a:r>
                        <a:rPr lang="en-US" dirty="0"/>
                        <a:t>63</a:t>
                      </a:r>
                      <a:endParaRPr lang="en-IN" dirty="0"/>
                    </a:p>
                  </a:txBody>
                  <a:tcPr/>
                </a:tc>
                <a:tc>
                  <a:txBody>
                    <a:bodyPr/>
                    <a:lstStyle/>
                    <a:p>
                      <a:pPr algn="ctr"/>
                      <a:endParaRPr lang="en-IN" dirty="0"/>
                    </a:p>
                  </a:txBody>
                  <a:tcPr/>
                </a:tc>
                <a:extLst>
                  <a:ext uri="{0D108BD9-81ED-4DB2-BD59-A6C34878D82A}">
                    <a16:rowId xmlns:a16="http://schemas.microsoft.com/office/drawing/2014/main" val="3482022911"/>
                  </a:ext>
                </a:extLst>
              </a:tr>
            </a:tbl>
          </a:graphicData>
        </a:graphic>
      </p:graphicFrame>
    </p:spTree>
    <p:extLst>
      <p:ext uri="{BB962C8B-B14F-4D97-AF65-F5344CB8AC3E}">
        <p14:creationId xmlns:p14="http://schemas.microsoft.com/office/powerpoint/2010/main" val="1029612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Ordered Array (cont.)</a:t>
            </a:r>
          </a:p>
        </p:txBody>
      </p:sp>
      <p:sp>
        <p:nvSpPr>
          <p:cNvPr id="3" name="Content Placeholder 2"/>
          <p:cNvSpPr>
            <a:spLocks noGrp="1"/>
          </p:cNvSpPr>
          <p:nvPr>
            <p:ph idx="1"/>
          </p:nvPr>
        </p:nvSpPr>
        <p:spPr>
          <a:xfrm>
            <a:off x="434898" y="1235555"/>
            <a:ext cx="8229600" cy="4572000"/>
          </a:xfrm>
        </p:spPr>
        <p:txBody>
          <a:bodyPr>
            <a:normAutofit/>
          </a:bodyPr>
          <a:lstStyle/>
          <a:p>
            <a:r>
              <a:rPr lang="en-US" dirty="0"/>
              <a:t>Ordered arrays are easy to create. Virtually all statistics, spreadsheet, and database programs enable the user to quickly sort the data in ascending or descending order. If a spreadsheet or database program is not available, a stem-and-leaf plot can be helpful in sorting the data.</a:t>
            </a:r>
            <a:endParaRPr lang="en-US" b="1" dirty="0"/>
          </a:p>
        </p:txBody>
      </p:sp>
    </p:spTree>
    <p:extLst>
      <p:ext uri="{BB962C8B-B14F-4D97-AF65-F5344CB8AC3E}">
        <p14:creationId xmlns:p14="http://schemas.microsoft.com/office/powerpoint/2010/main" val="1600358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Dot Plots</a:t>
            </a:r>
          </a:p>
        </p:txBody>
      </p:sp>
      <p:sp>
        <p:nvSpPr>
          <p:cNvPr id="3" name="Content Placeholder 2"/>
          <p:cNvSpPr>
            <a:spLocks noGrp="1"/>
          </p:cNvSpPr>
          <p:nvPr>
            <p:ph idx="1"/>
          </p:nvPr>
        </p:nvSpPr>
        <p:spPr>
          <a:xfrm>
            <a:off x="434898" y="1235555"/>
            <a:ext cx="8229600" cy="4572000"/>
          </a:xfrm>
        </p:spPr>
        <p:txBody>
          <a:bodyPr>
            <a:normAutofit/>
          </a:bodyPr>
          <a:lstStyle/>
          <a:p>
            <a:r>
              <a:rPr lang="en-US" dirty="0"/>
              <a:t>A </a:t>
            </a:r>
            <a:r>
              <a:rPr lang="en-US" b="1" dirty="0"/>
              <a:t>dot plot </a:t>
            </a:r>
            <a:r>
              <a:rPr lang="en-US" dirty="0"/>
              <a:t>is a graph where each data value is plotted as a point (or a dot) above a horizontal axis. They are particularly useful for visualizing distributions of discrete data. If there are multiple entries of the same data value, they are plotted one above the other. Dot plots are useful when you are interested in where the data is clustered and which values occur most often.</a:t>
            </a:r>
            <a:endParaRPr lang="en-US" b="1" dirty="0"/>
          </a:p>
        </p:txBody>
      </p:sp>
    </p:spTree>
    <p:extLst>
      <p:ext uri="{BB962C8B-B14F-4D97-AF65-F5344CB8AC3E}">
        <p14:creationId xmlns:p14="http://schemas.microsoft.com/office/powerpoint/2010/main" val="4268971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3.3.3: Constructing a Dot Plot of Number of Wins</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lstStyle/>
          <a:p>
            <a:r>
              <a:rPr lang="en-US" dirty="0"/>
              <a:t>The following table contains the number of wins by baseball’s Chicago Cubs for a recent 60-year period. Use this data to construct a dot plot.</a:t>
            </a:r>
          </a:p>
          <a:p>
            <a:endParaRPr lang="en-IN" dirty="0"/>
          </a:p>
        </p:txBody>
      </p:sp>
      <p:graphicFrame>
        <p:nvGraphicFramePr>
          <p:cNvPr id="8" name="Table 7">
            <a:extLst>
              <a:ext uri="{FF2B5EF4-FFF2-40B4-BE49-F238E27FC236}">
                <a16:creationId xmlns:a16="http://schemas.microsoft.com/office/drawing/2014/main" id="{7702669F-047D-011A-CEF0-5AA7B1C54564}"/>
              </a:ext>
            </a:extLst>
          </p:cNvPr>
          <p:cNvGraphicFramePr>
            <a:graphicFrameLocks noGrp="1"/>
          </p:cNvGraphicFramePr>
          <p:nvPr>
            <p:extLst>
              <p:ext uri="{D42A27DB-BD31-4B8C-83A1-F6EECF244321}">
                <p14:modId xmlns:p14="http://schemas.microsoft.com/office/powerpoint/2010/main" val="2702189995"/>
              </p:ext>
            </p:extLst>
          </p:nvPr>
        </p:nvGraphicFramePr>
        <p:xfrm>
          <a:off x="1143000" y="2743200"/>
          <a:ext cx="6400800" cy="222504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834465243"/>
                    </a:ext>
                  </a:extLst>
                </a:gridCol>
                <a:gridCol w="533400">
                  <a:extLst>
                    <a:ext uri="{9D8B030D-6E8A-4147-A177-3AD203B41FA5}">
                      <a16:colId xmlns:a16="http://schemas.microsoft.com/office/drawing/2014/main" val="4216849798"/>
                    </a:ext>
                  </a:extLst>
                </a:gridCol>
                <a:gridCol w="533400">
                  <a:extLst>
                    <a:ext uri="{9D8B030D-6E8A-4147-A177-3AD203B41FA5}">
                      <a16:colId xmlns:a16="http://schemas.microsoft.com/office/drawing/2014/main" val="155265836"/>
                    </a:ext>
                  </a:extLst>
                </a:gridCol>
                <a:gridCol w="533400">
                  <a:extLst>
                    <a:ext uri="{9D8B030D-6E8A-4147-A177-3AD203B41FA5}">
                      <a16:colId xmlns:a16="http://schemas.microsoft.com/office/drawing/2014/main" val="98294148"/>
                    </a:ext>
                  </a:extLst>
                </a:gridCol>
                <a:gridCol w="533400">
                  <a:extLst>
                    <a:ext uri="{9D8B030D-6E8A-4147-A177-3AD203B41FA5}">
                      <a16:colId xmlns:a16="http://schemas.microsoft.com/office/drawing/2014/main" val="1315806877"/>
                    </a:ext>
                  </a:extLst>
                </a:gridCol>
                <a:gridCol w="533400">
                  <a:extLst>
                    <a:ext uri="{9D8B030D-6E8A-4147-A177-3AD203B41FA5}">
                      <a16:colId xmlns:a16="http://schemas.microsoft.com/office/drawing/2014/main" val="3039693028"/>
                    </a:ext>
                  </a:extLst>
                </a:gridCol>
                <a:gridCol w="533400">
                  <a:extLst>
                    <a:ext uri="{9D8B030D-6E8A-4147-A177-3AD203B41FA5}">
                      <a16:colId xmlns:a16="http://schemas.microsoft.com/office/drawing/2014/main" val="2838445447"/>
                    </a:ext>
                  </a:extLst>
                </a:gridCol>
                <a:gridCol w="533400">
                  <a:extLst>
                    <a:ext uri="{9D8B030D-6E8A-4147-A177-3AD203B41FA5}">
                      <a16:colId xmlns:a16="http://schemas.microsoft.com/office/drawing/2014/main" val="2682944613"/>
                    </a:ext>
                  </a:extLst>
                </a:gridCol>
                <a:gridCol w="533400">
                  <a:extLst>
                    <a:ext uri="{9D8B030D-6E8A-4147-A177-3AD203B41FA5}">
                      <a16:colId xmlns:a16="http://schemas.microsoft.com/office/drawing/2014/main" val="4193685971"/>
                    </a:ext>
                  </a:extLst>
                </a:gridCol>
                <a:gridCol w="533400">
                  <a:extLst>
                    <a:ext uri="{9D8B030D-6E8A-4147-A177-3AD203B41FA5}">
                      <a16:colId xmlns:a16="http://schemas.microsoft.com/office/drawing/2014/main" val="2083882542"/>
                    </a:ext>
                  </a:extLst>
                </a:gridCol>
                <a:gridCol w="533400">
                  <a:extLst>
                    <a:ext uri="{9D8B030D-6E8A-4147-A177-3AD203B41FA5}">
                      <a16:colId xmlns:a16="http://schemas.microsoft.com/office/drawing/2014/main" val="3149153630"/>
                    </a:ext>
                  </a:extLst>
                </a:gridCol>
                <a:gridCol w="533400">
                  <a:extLst>
                    <a:ext uri="{9D8B030D-6E8A-4147-A177-3AD203B41FA5}">
                      <a16:colId xmlns:a16="http://schemas.microsoft.com/office/drawing/2014/main" val="806905347"/>
                    </a:ext>
                  </a:extLst>
                </a:gridCol>
              </a:tblGrid>
              <a:tr h="370840">
                <a:tc gridSpan="12">
                  <a:txBody>
                    <a:bodyPr/>
                    <a:lstStyle/>
                    <a:p>
                      <a:pPr algn="ctr"/>
                      <a:r>
                        <a:rPr lang="en-US" dirty="0"/>
                        <a:t>Wins by the Chicago Cubs (1963–2022)</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4076705333"/>
                  </a:ext>
                </a:extLst>
              </a:tr>
              <a:tr h="370840">
                <a:tc>
                  <a:txBody>
                    <a:bodyPr/>
                    <a:lstStyle/>
                    <a:p>
                      <a:pPr algn="ctr"/>
                      <a:r>
                        <a:rPr lang="en-US" dirty="0"/>
                        <a:t>61</a:t>
                      </a:r>
                      <a:endParaRPr lang="en-IN" dirty="0"/>
                    </a:p>
                  </a:txBody>
                  <a:tcPr/>
                </a:tc>
                <a:tc>
                  <a:txBody>
                    <a:bodyPr/>
                    <a:lstStyle/>
                    <a:p>
                      <a:pPr algn="ctr"/>
                      <a:r>
                        <a:rPr lang="en-US" dirty="0"/>
                        <a:t>85</a:t>
                      </a:r>
                      <a:endParaRPr lang="en-IN" dirty="0"/>
                    </a:p>
                  </a:txBody>
                  <a:tcPr/>
                </a:tc>
                <a:tc>
                  <a:txBody>
                    <a:bodyPr/>
                    <a:lstStyle/>
                    <a:p>
                      <a:pPr algn="ctr"/>
                      <a:r>
                        <a:rPr lang="en-US" dirty="0"/>
                        <a:t>67</a:t>
                      </a:r>
                      <a:endParaRPr lang="en-IN" dirty="0"/>
                    </a:p>
                  </a:txBody>
                  <a:tcPr/>
                </a:tc>
                <a:tc>
                  <a:txBody>
                    <a:bodyPr/>
                    <a:lstStyle/>
                    <a:p>
                      <a:pPr algn="ctr"/>
                      <a:r>
                        <a:rPr lang="en-US" dirty="0"/>
                        <a:t>68</a:t>
                      </a:r>
                      <a:endParaRPr lang="en-IN" dirty="0"/>
                    </a:p>
                  </a:txBody>
                  <a:tcPr/>
                </a:tc>
                <a:tc>
                  <a:txBody>
                    <a:bodyPr/>
                    <a:lstStyle/>
                    <a:p>
                      <a:pPr algn="ctr"/>
                      <a:r>
                        <a:rPr lang="en-US" dirty="0"/>
                        <a:t>78</a:t>
                      </a:r>
                      <a:endParaRPr lang="en-IN" dirty="0"/>
                    </a:p>
                  </a:txBody>
                  <a:tcPr/>
                </a:tc>
                <a:tc>
                  <a:txBody>
                    <a:bodyPr/>
                    <a:lstStyle/>
                    <a:p>
                      <a:pPr algn="ctr"/>
                      <a:r>
                        <a:rPr lang="en-US" dirty="0"/>
                        <a:t>76</a:t>
                      </a:r>
                      <a:endParaRPr lang="en-IN" dirty="0"/>
                    </a:p>
                  </a:txBody>
                  <a:tcPr/>
                </a:tc>
                <a:tc>
                  <a:txBody>
                    <a:bodyPr/>
                    <a:lstStyle/>
                    <a:p>
                      <a:pPr algn="ctr"/>
                      <a:r>
                        <a:rPr lang="en-US" dirty="0"/>
                        <a:t>73</a:t>
                      </a:r>
                      <a:endParaRPr lang="en-IN" dirty="0"/>
                    </a:p>
                  </a:txBody>
                  <a:tcPr/>
                </a:tc>
                <a:tc>
                  <a:txBody>
                    <a:bodyPr/>
                    <a:lstStyle/>
                    <a:p>
                      <a:pPr algn="ctr"/>
                      <a:r>
                        <a:rPr lang="en-US" dirty="0"/>
                        <a:t>81</a:t>
                      </a:r>
                      <a:endParaRPr lang="en-IN" dirty="0"/>
                    </a:p>
                  </a:txBody>
                  <a:tcPr/>
                </a:tc>
                <a:tc>
                  <a:txBody>
                    <a:bodyPr/>
                    <a:lstStyle/>
                    <a:p>
                      <a:pPr algn="ctr"/>
                      <a:r>
                        <a:rPr lang="en-US" dirty="0"/>
                        <a:t>85</a:t>
                      </a:r>
                      <a:endParaRPr lang="en-IN" dirty="0"/>
                    </a:p>
                  </a:txBody>
                  <a:tcPr/>
                </a:tc>
                <a:tc>
                  <a:txBody>
                    <a:bodyPr/>
                    <a:lstStyle/>
                    <a:p>
                      <a:pPr algn="ctr"/>
                      <a:r>
                        <a:rPr lang="en-US" dirty="0"/>
                        <a:t>87</a:t>
                      </a:r>
                      <a:endParaRPr lang="en-IN" dirty="0"/>
                    </a:p>
                  </a:txBody>
                  <a:tcPr/>
                </a:tc>
                <a:tc>
                  <a:txBody>
                    <a:bodyPr/>
                    <a:lstStyle/>
                    <a:p>
                      <a:pPr algn="ctr"/>
                      <a:r>
                        <a:rPr lang="en-US" dirty="0"/>
                        <a:t>71</a:t>
                      </a:r>
                      <a:endParaRPr lang="en-IN" dirty="0"/>
                    </a:p>
                  </a:txBody>
                  <a:tcPr/>
                </a:tc>
                <a:tc>
                  <a:txBody>
                    <a:bodyPr/>
                    <a:lstStyle/>
                    <a:p>
                      <a:pPr algn="ctr"/>
                      <a:r>
                        <a:rPr lang="en-US" dirty="0"/>
                        <a:t>74</a:t>
                      </a:r>
                      <a:endParaRPr lang="en-IN" dirty="0"/>
                    </a:p>
                  </a:txBody>
                  <a:tcPr/>
                </a:tc>
                <a:extLst>
                  <a:ext uri="{0D108BD9-81ED-4DB2-BD59-A6C34878D82A}">
                    <a16:rowId xmlns:a16="http://schemas.microsoft.com/office/drawing/2014/main" val="2350470681"/>
                  </a:ext>
                </a:extLst>
              </a:tr>
              <a:tr h="370840">
                <a:tc>
                  <a:txBody>
                    <a:bodyPr/>
                    <a:lstStyle/>
                    <a:p>
                      <a:pPr algn="ctr"/>
                      <a:r>
                        <a:rPr lang="en-US" dirty="0"/>
                        <a:t>66</a:t>
                      </a:r>
                      <a:endParaRPr lang="en-IN" dirty="0"/>
                    </a:p>
                  </a:txBody>
                  <a:tcPr/>
                </a:tc>
                <a:tc>
                  <a:txBody>
                    <a:bodyPr/>
                    <a:lstStyle/>
                    <a:p>
                      <a:pPr algn="ctr"/>
                      <a:r>
                        <a:rPr lang="en-US" dirty="0"/>
                        <a:t>97</a:t>
                      </a:r>
                      <a:endParaRPr lang="en-IN" dirty="0"/>
                    </a:p>
                  </a:txBody>
                  <a:tcPr/>
                </a:tc>
                <a:tc>
                  <a:txBody>
                    <a:bodyPr/>
                    <a:lstStyle/>
                    <a:p>
                      <a:pPr algn="ctr"/>
                      <a:r>
                        <a:rPr lang="en-US" dirty="0"/>
                        <a:t>88</a:t>
                      </a:r>
                      <a:endParaRPr lang="en-IN" dirty="0"/>
                    </a:p>
                  </a:txBody>
                  <a:tcPr/>
                </a:tc>
                <a:tc>
                  <a:txBody>
                    <a:bodyPr/>
                    <a:lstStyle/>
                    <a:p>
                      <a:pPr algn="ctr"/>
                      <a:r>
                        <a:rPr lang="en-US" dirty="0"/>
                        <a:t>90</a:t>
                      </a:r>
                      <a:endParaRPr lang="en-IN" dirty="0"/>
                    </a:p>
                  </a:txBody>
                  <a:tcPr/>
                </a:tc>
                <a:tc>
                  <a:txBody>
                    <a:bodyPr/>
                    <a:lstStyle/>
                    <a:p>
                      <a:pPr algn="ctr"/>
                      <a:r>
                        <a:rPr lang="en-US" dirty="0"/>
                        <a:t>84</a:t>
                      </a:r>
                      <a:endParaRPr lang="en-IN" dirty="0"/>
                    </a:p>
                  </a:txBody>
                  <a:tcPr/>
                </a:tc>
                <a:tc>
                  <a:txBody>
                    <a:bodyPr/>
                    <a:lstStyle/>
                    <a:p>
                      <a:pPr algn="ctr"/>
                      <a:r>
                        <a:rPr lang="en-US" dirty="0"/>
                        <a:t>77</a:t>
                      </a:r>
                      <a:endParaRPr lang="en-IN" dirty="0"/>
                    </a:p>
                  </a:txBody>
                  <a:tcPr/>
                </a:tc>
                <a:tc>
                  <a:txBody>
                    <a:bodyPr/>
                    <a:lstStyle/>
                    <a:p>
                      <a:pPr algn="ctr"/>
                      <a:r>
                        <a:rPr lang="en-US" dirty="0"/>
                        <a:t>71</a:t>
                      </a:r>
                      <a:endParaRPr lang="en-IN" dirty="0"/>
                    </a:p>
                  </a:txBody>
                  <a:tcPr/>
                </a:tc>
                <a:tc>
                  <a:txBody>
                    <a:bodyPr/>
                    <a:lstStyle/>
                    <a:p>
                      <a:pPr algn="ctr"/>
                      <a:r>
                        <a:rPr lang="en-US" dirty="0"/>
                        <a:t>79</a:t>
                      </a:r>
                      <a:endParaRPr lang="en-IN" dirty="0"/>
                    </a:p>
                  </a:txBody>
                  <a:tcPr/>
                </a:tc>
                <a:tc>
                  <a:txBody>
                    <a:bodyPr/>
                    <a:lstStyle/>
                    <a:p>
                      <a:pPr algn="ctr"/>
                      <a:r>
                        <a:rPr lang="en-US" dirty="0"/>
                        <a:t>77</a:t>
                      </a:r>
                      <a:endParaRPr lang="en-IN" dirty="0"/>
                    </a:p>
                  </a:txBody>
                  <a:tcPr/>
                </a:tc>
                <a:tc>
                  <a:txBody>
                    <a:bodyPr/>
                    <a:lstStyle/>
                    <a:p>
                      <a:pPr algn="ctr"/>
                      <a:r>
                        <a:rPr lang="en-US" dirty="0"/>
                        <a:t>84</a:t>
                      </a:r>
                      <a:endParaRPr lang="en-IN" dirty="0"/>
                    </a:p>
                  </a:txBody>
                  <a:tcPr/>
                </a:tc>
                <a:tc>
                  <a:txBody>
                    <a:bodyPr/>
                    <a:lstStyle/>
                    <a:p>
                      <a:pPr algn="ctr"/>
                      <a:r>
                        <a:rPr lang="en-US" dirty="0"/>
                        <a:t>34</a:t>
                      </a:r>
                      <a:endParaRPr lang="en-IN" dirty="0"/>
                    </a:p>
                  </a:txBody>
                  <a:tcPr/>
                </a:tc>
                <a:tc>
                  <a:txBody>
                    <a:bodyPr/>
                    <a:lstStyle/>
                    <a:p>
                      <a:pPr algn="ctr"/>
                      <a:r>
                        <a:rPr lang="en-US" dirty="0"/>
                        <a:t>59</a:t>
                      </a:r>
                      <a:endParaRPr lang="en-IN" dirty="0"/>
                    </a:p>
                  </a:txBody>
                  <a:tcPr/>
                </a:tc>
                <a:extLst>
                  <a:ext uri="{0D108BD9-81ED-4DB2-BD59-A6C34878D82A}">
                    <a16:rowId xmlns:a16="http://schemas.microsoft.com/office/drawing/2014/main" val="3482022911"/>
                  </a:ext>
                </a:extLst>
              </a:tr>
              <a:tr h="370840">
                <a:tc>
                  <a:txBody>
                    <a:bodyPr/>
                    <a:lstStyle/>
                    <a:p>
                      <a:pPr algn="ctr"/>
                      <a:r>
                        <a:rPr lang="en-US" dirty="0"/>
                        <a:t>73</a:t>
                      </a:r>
                      <a:endParaRPr lang="en-IN" dirty="0"/>
                    </a:p>
                  </a:txBody>
                  <a:tcPr/>
                </a:tc>
                <a:tc>
                  <a:txBody>
                    <a:bodyPr/>
                    <a:lstStyle/>
                    <a:p>
                      <a:pPr algn="ctr"/>
                      <a:r>
                        <a:rPr lang="en-US" dirty="0"/>
                        <a:t>83</a:t>
                      </a:r>
                      <a:endParaRPr lang="en-IN" dirty="0"/>
                    </a:p>
                  </a:txBody>
                  <a:tcPr/>
                </a:tc>
                <a:tc>
                  <a:txBody>
                    <a:bodyPr/>
                    <a:lstStyle/>
                    <a:p>
                      <a:pPr algn="ctr"/>
                      <a:r>
                        <a:rPr lang="en-US" dirty="0"/>
                        <a:t>89</a:t>
                      </a:r>
                      <a:endParaRPr lang="en-IN" dirty="0"/>
                    </a:p>
                  </a:txBody>
                  <a:tcPr/>
                </a:tc>
                <a:tc>
                  <a:txBody>
                    <a:bodyPr/>
                    <a:lstStyle/>
                    <a:p>
                      <a:pPr algn="ctr"/>
                      <a:r>
                        <a:rPr lang="en-US" dirty="0"/>
                        <a:t>67</a:t>
                      </a:r>
                      <a:endParaRPr lang="en-IN" dirty="0"/>
                    </a:p>
                  </a:txBody>
                  <a:tcPr/>
                </a:tc>
                <a:tc>
                  <a:txBody>
                    <a:bodyPr/>
                    <a:lstStyle/>
                    <a:p>
                      <a:pPr algn="ctr"/>
                      <a:r>
                        <a:rPr lang="en-US" dirty="0"/>
                        <a:t>49</a:t>
                      </a:r>
                      <a:endParaRPr lang="en-IN" dirty="0"/>
                    </a:p>
                  </a:txBody>
                  <a:tcPr/>
                </a:tc>
                <a:tc>
                  <a:txBody>
                    <a:bodyPr/>
                    <a:lstStyle/>
                    <a:p>
                      <a:pPr algn="ctr"/>
                      <a:r>
                        <a:rPr lang="en-US" dirty="0"/>
                        <a:t>93</a:t>
                      </a:r>
                      <a:endParaRPr lang="en-IN" dirty="0"/>
                    </a:p>
                  </a:txBody>
                  <a:tcPr/>
                </a:tc>
                <a:tc>
                  <a:txBody>
                    <a:bodyPr/>
                    <a:lstStyle/>
                    <a:p>
                      <a:pPr algn="ctr"/>
                      <a:r>
                        <a:rPr lang="en-US" dirty="0"/>
                        <a:t>96</a:t>
                      </a:r>
                      <a:endParaRPr lang="en-IN" dirty="0"/>
                    </a:p>
                  </a:txBody>
                  <a:tcPr/>
                </a:tc>
                <a:tc>
                  <a:txBody>
                    <a:bodyPr/>
                    <a:lstStyle/>
                    <a:p>
                      <a:pPr algn="ctr"/>
                      <a:r>
                        <a:rPr lang="en-US" dirty="0"/>
                        <a:t>80</a:t>
                      </a:r>
                      <a:endParaRPr lang="en-IN" dirty="0"/>
                    </a:p>
                  </a:txBody>
                  <a:tcPr/>
                </a:tc>
                <a:tc>
                  <a:txBody>
                    <a:bodyPr/>
                    <a:lstStyle/>
                    <a:p>
                      <a:pPr algn="ctr"/>
                      <a:r>
                        <a:rPr lang="en-US" dirty="0"/>
                        <a:t>66</a:t>
                      </a:r>
                      <a:endParaRPr lang="en-IN" dirty="0"/>
                    </a:p>
                  </a:txBody>
                  <a:tcPr/>
                </a:tc>
                <a:tc>
                  <a:txBody>
                    <a:bodyPr/>
                    <a:lstStyle/>
                    <a:p>
                      <a:pPr algn="ctr"/>
                      <a:r>
                        <a:rPr lang="en-US" dirty="0"/>
                        <a:t>92</a:t>
                      </a:r>
                      <a:endParaRPr lang="en-IN" dirty="0"/>
                    </a:p>
                  </a:txBody>
                  <a:tcPr/>
                </a:tc>
                <a:tc>
                  <a:txBody>
                    <a:bodyPr/>
                    <a:lstStyle/>
                    <a:p>
                      <a:pPr algn="ctr"/>
                      <a:r>
                        <a:rPr lang="en-US" dirty="0"/>
                        <a:t>84</a:t>
                      </a:r>
                      <a:endParaRPr lang="en-IN" dirty="0"/>
                    </a:p>
                  </a:txBody>
                  <a:tcPr/>
                </a:tc>
                <a:tc>
                  <a:txBody>
                    <a:bodyPr/>
                    <a:lstStyle/>
                    <a:p>
                      <a:pPr algn="ctr"/>
                      <a:r>
                        <a:rPr lang="en-US" dirty="0"/>
                        <a:t>72</a:t>
                      </a:r>
                      <a:endParaRPr lang="en-IN" dirty="0"/>
                    </a:p>
                  </a:txBody>
                  <a:tcPr/>
                </a:tc>
                <a:extLst>
                  <a:ext uri="{0D108BD9-81ED-4DB2-BD59-A6C34878D82A}">
                    <a16:rowId xmlns:a16="http://schemas.microsoft.com/office/drawing/2014/main" val="3203408533"/>
                  </a:ext>
                </a:extLst>
              </a:tr>
              <a:tr h="370840">
                <a:tc>
                  <a:txBody>
                    <a:bodyPr/>
                    <a:lstStyle/>
                    <a:p>
                      <a:pPr algn="ctr"/>
                      <a:r>
                        <a:rPr lang="en-US" dirty="0"/>
                        <a:t>97</a:t>
                      </a:r>
                      <a:endParaRPr lang="en-IN" dirty="0"/>
                    </a:p>
                  </a:txBody>
                  <a:tcPr/>
                </a:tc>
                <a:tc>
                  <a:txBody>
                    <a:bodyPr/>
                    <a:lstStyle/>
                    <a:p>
                      <a:pPr algn="ctr"/>
                      <a:r>
                        <a:rPr lang="en-US" dirty="0"/>
                        <a:t>75</a:t>
                      </a:r>
                      <a:endParaRPr lang="en-IN" dirty="0"/>
                    </a:p>
                  </a:txBody>
                  <a:tcPr/>
                </a:tc>
                <a:tc>
                  <a:txBody>
                    <a:bodyPr/>
                    <a:lstStyle/>
                    <a:p>
                      <a:pPr algn="ctr"/>
                      <a:r>
                        <a:rPr lang="en-US" dirty="0"/>
                        <a:t>79</a:t>
                      </a:r>
                      <a:endParaRPr lang="en-IN" dirty="0"/>
                    </a:p>
                  </a:txBody>
                  <a:tcPr/>
                </a:tc>
                <a:tc>
                  <a:txBody>
                    <a:bodyPr/>
                    <a:lstStyle/>
                    <a:p>
                      <a:pPr algn="ctr"/>
                      <a:r>
                        <a:rPr lang="en-US" dirty="0"/>
                        <a:t>65</a:t>
                      </a:r>
                      <a:endParaRPr lang="en-IN" dirty="0"/>
                    </a:p>
                  </a:txBody>
                  <a:tcPr/>
                </a:tc>
                <a:tc>
                  <a:txBody>
                    <a:bodyPr/>
                    <a:lstStyle/>
                    <a:p>
                      <a:pPr algn="ctr"/>
                      <a:r>
                        <a:rPr lang="en-US" dirty="0"/>
                        <a:t>73</a:t>
                      </a:r>
                      <a:endParaRPr lang="en-IN" dirty="0"/>
                    </a:p>
                  </a:txBody>
                  <a:tcPr/>
                </a:tc>
                <a:tc>
                  <a:txBody>
                    <a:bodyPr/>
                    <a:lstStyle/>
                    <a:p>
                      <a:pPr algn="ctr"/>
                      <a:r>
                        <a:rPr lang="en-US" dirty="0"/>
                        <a:t>77</a:t>
                      </a:r>
                      <a:endParaRPr lang="en-IN" dirty="0"/>
                    </a:p>
                  </a:txBody>
                  <a:tcPr/>
                </a:tc>
                <a:tc>
                  <a:txBody>
                    <a:bodyPr/>
                    <a:lstStyle/>
                    <a:p>
                      <a:pPr algn="ctr"/>
                      <a:r>
                        <a:rPr lang="en-US" dirty="0"/>
                        <a:t>77</a:t>
                      </a:r>
                      <a:endParaRPr lang="en-IN" dirty="0"/>
                    </a:p>
                  </a:txBody>
                  <a:tcPr/>
                </a:tc>
                <a:tc>
                  <a:txBody>
                    <a:bodyPr/>
                    <a:lstStyle/>
                    <a:p>
                      <a:pPr algn="ctr"/>
                      <a:r>
                        <a:rPr lang="en-US" dirty="0"/>
                        <a:t>64</a:t>
                      </a:r>
                      <a:endParaRPr lang="en-IN" dirty="0"/>
                    </a:p>
                  </a:txBody>
                  <a:tcPr/>
                </a:tc>
                <a:tc>
                  <a:txBody>
                    <a:bodyPr/>
                    <a:lstStyle/>
                    <a:p>
                      <a:pPr algn="ctr"/>
                      <a:r>
                        <a:rPr lang="en-US" dirty="0"/>
                        <a:t>75</a:t>
                      </a:r>
                      <a:endParaRPr lang="en-IN" dirty="0"/>
                    </a:p>
                  </a:txBody>
                  <a:tcPr/>
                </a:tc>
                <a:tc>
                  <a:txBody>
                    <a:bodyPr/>
                    <a:lstStyle/>
                    <a:p>
                      <a:pPr algn="ctr"/>
                      <a:r>
                        <a:rPr lang="en-US" dirty="0"/>
                        <a:t>84</a:t>
                      </a:r>
                      <a:endParaRPr lang="en-IN" dirty="0"/>
                    </a:p>
                  </a:txBody>
                  <a:tcPr/>
                </a:tc>
                <a:tc>
                  <a:txBody>
                    <a:bodyPr/>
                    <a:lstStyle/>
                    <a:p>
                      <a:pPr algn="ctr"/>
                      <a:r>
                        <a:rPr lang="en-US" dirty="0"/>
                        <a:t>95</a:t>
                      </a:r>
                      <a:endParaRPr lang="en-IN" dirty="0"/>
                    </a:p>
                  </a:txBody>
                  <a:tcPr/>
                </a:tc>
                <a:tc>
                  <a:txBody>
                    <a:bodyPr/>
                    <a:lstStyle/>
                    <a:p>
                      <a:pPr algn="ctr"/>
                      <a:r>
                        <a:rPr lang="en-US" dirty="0"/>
                        <a:t>76</a:t>
                      </a:r>
                      <a:endParaRPr lang="en-IN" dirty="0"/>
                    </a:p>
                  </a:txBody>
                  <a:tcPr/>
                </a:tc>
                <a:extLst>
                  <a:ext uri="{0D108BD9-81ED-4DB2-BD59-A6C34878D82A}">
                    <a16:rowId xmlns:a16="http://schemas.microsoft.com/office/drawing/2014/main" val="900665711"/>
                  </a:ext>
                </a:extLst>
              </a:tr>
              <a:tr h="370840">
                <a:tc>
                  <a:txBody>
                    <a:bodyPr/>
                    <a:lstStyle/>
                    <a:p>
                      <a:pPr algn="ctr"/>
                      <a:r>
                        <a:rPr lang="en-US" dirty="0"/>
                        <a:t>103</a:t>
                      </a:r>
                      <a:endParaRPr lang="en-IN" dirty="0"/>
                    </a:p>
                  </a:txBody>
                  <a:tcPr/>
                </a:tc>
                <a:tc>
                  <a:txBody>
                    <a:bodyPr/>
                    <a:lstStyle/>
                    <a:p>
                      <a:pPr algn="ctr"/>
                      <a:r>
                        <a:rPr lang="en-US" dirty="0"/>
                        <a:t>71</a:t>
                      </a:r>
                      <a:endParaRPr lang="en-IN" dirty="0"/>
                    </a:p>
                  </a:txBody>
                  <a:tcPr/>
                </a:tc>
                <a:tc>
                  <a:txBody>
                    <a:bodyPr/>
                    <a:lstStyle/>
                    <a:p>
                      <a:pPr algn="ctr"/>
                      <a:r>
                        <a:rPr lang="en-US" dirty="0"/>
                        <a:t>66</a:t>
                      </a:r>
                      <a:endParaRPr lang="en-IN" dirty="0"/>
                    </a:p>
                  </a:txBody>
                  <a:tcPr/>
                </a:tc>
                <a:tc>
                  <a:txBody>
                    <a:bodyPr/>
                    <a:lstStyle/>
                    <a:p>
                      <a:pPr algn="ctr"/>
                      <a:r>
                        <a:rPr lang="en-US" dirty="0"/>
                        <a:t>88</a:t>
                      </a:r>
                      <a:endParaRPr lang="en-IN" dirty="0"/>
                    </a:p>
                  </a:txBody>
                  <a:tcPr/>
                </a:tc>
                <a:tc>
                  <a:txBody>
                    <a:bodyPr/>
                    <a:lstStyle/>
                    <a:p>
                      <a:pPr algn="ctr"/>
                      <a:r>
                        <a:rPr lang="en-US" dirty="0"/>
                        <a:t>76</a:t>
                      </a:r>
                      <a:endParaRPr lang="en-IN" dirty="0"/>
                    </a:p>
                  </a:txBody>
                  <a:tcPr/>
                </a:tc>
                <a:tc>
                  <a:txBody>
                    <a:bodyPr/>
                    <a:lstStyle/>
                    <a:p>
                      <a:pPr algn="ctr"/>
                      <a:r>
                        <a:rPr lang="en-US" dirty="0"/>
                        <a:t>77</a:t>
                      </a:r>
                      <a:endParaRPr lang="en-IN" dirty="0"/>
                    </a:p>
                  </a:txBody>
                  <a:tcPr/>
                </a:tc>
                <a:tc>
                  <a:txBody>
                    <a:bodyPr/>
                    <a:lstStyle/>
                    <a:p>
                      <a:pPr algn="ctr"/>
                      <a:r>
                        <a:rPr lang="en-US" dirty="0"/>
                        <a:t>70</a:t>
                      </a:r>
                      <a:endParaRPr lang="en-IN" dirty="0"/>
                    </a:p>
                  </a:txBody>
                  <a:tcPr/>
                </a:tc>
                <a:tc>
                  <a:txBody>
                    <a:bodyPr/>
                    <a:lstStyle/>
                    <a:p>
                      <a:pPr algn="ctr"/>
                      <a:r>
                        <a:rPr lang="en-US" dirty="0"/>
                        <a:t>38</a:t>
                      </a:r>
                      <a:endParaRPr lang="en-IN" dirty="0"/>
                    </a:p>
                  </a:txBody>
                  <a:tcPr/>
                </a:tc>
                <a:tc>
                  <a:txBody>
                    <a:bodyPr/>
                    <a:lstStyle/>
                    <a:p>
                      <a:pPr algn="ctr"/>
                      <a:r>
                        <a:rPr lang="en-US" dirty="0"/>
                        <a:t>75</a:t>
                      </a:r>
                      <a:endParaRPr lang="en-IN" dirty="0"/>
                    </a:p>
                  </a:txBody>
                  <a:tcPr/>
                </a:tc>
                <a:tc>
                  <a:txBody>
                    <a:bodyPr/>
                    <a:lstStyle/>
                    <a:p>
                      <a:pPr algn="ctr"/>
                      <a:r>
                        <a:rPr lang="en-US" dirty="0"/>
                        <a:t>83</a:t>
                      </a:r>
                      <a:endParaRPr lang="en-IN" dirty="0"/>
                    </a:p>
                  </a:txBody>
                  <a:tcPr/>
                </a:tc>
                <a:tc>
                  <a:txBody>
                    <a:bodyPr/>
                    <a:lstStyle/>
                    <a:p>
                      <a:pPr algn="ctr"/>
                      <a:r>
                        <a:rPr lang="en-US" dirty="0"/>
                        <a:t>92</a:t>
                      </a:r>
                      <a:endParaRPr lang="en-IN" dirty="0"/>
                    </a:p>
                  </a:txBody>
                  <a:tcPr/>
                </a:tc>
                <a:tc>
                  <a:txBody>
                    <a:bodyPr/>
                    <a:lstStyle/>
                    <a:p>
                      <a:pPr algn="ctr"/>
                      <a:r>
                        <a:rPr lang="en-US" dirty="0"/>
                        <a:t>82</a:t>
                      </a:r>
                      <a:endParaRPr lang="en-IN" dirty="0"/>
                    </a:p>
                  </a:txBody>
                  <a:tcPr/>
                </a:tc>
                <a:extLst>
                  <a:ext uri="{0D108BD9-81ED-4DB2-BD59-A6C34878D82A}">
                    <a16:rowId xmlns:a16="http://schemas.microsoft.com/office/drawing/2014/main" val="3875053506"/>
                  </a:ext>
                </a:extLst>
              </a:tr>
            </a:tbl>
          </a:graphicData>
        </a:graphic>
      </p:graphicFrame>
    </p:spTree>
    <p:extLst>
      <p:ext uri="{BB962C8B-B14F-4D97-AF65-F5344CB8AC3E}">
        <p14:creationId xmlns:p14="http://schemas.microsoft.com/office/powerpoint/2010/main" val="2094792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3.3.3: Constructing a Dot Plot of Number of Wins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lnSpcReduction="10000"/>
          </a:bodyPr>
          <a:lstStyle/>
          <a:p>
            <a:r>
              <a:rPr lang="en-US" b="1" dirty="0"/>
              <a:t>Solution</a:t>
            </a:r>
          </a:p>
          <a:p>
            <a:r>
              <a:rPr lang="en-US" dirty="0"/>
              <a:t>We plot each data value on the axis. For values where there are multiple entries, such as for 77, we stack the points on top of one another.</a:t>
            </a:r>
          </a:p>
          <a:p>
            <a:endParaRPr lang="en-US" dirty="0"/>
          </a:p>
          <a:p>
            <a:endParaRPr lang="en-US" dirty="0"/>
          </a:p>
          <a:p>
            <a:endParaRPr lang="en-US" dirty="0"/>
          </a:p>
          <a:p>
            <a:r>
              <a:rPr lang="en-US" dirty="0"/>
              <a:t>From the dot plot we see that most values occur between 64 and 97, and the value that occurs most frequently is 77.</a:t>
            </a:r>
          </a:p>
          <a:p>
            <a:endParaRPr lang="en-IN" dirty="0"/>
          </a:p>
        </p:txBody>
      </p:sp>
      <p:pic>
        <p:nvPicPr>
          <p:cNvPr id="4" name="Picture 3">
            <a:extLst>
              <a:ext uri="{FF2B5EF4-FFF2-40B4-BE49-F238E27FC236}">
                <a16:creationId xmlns:a16="http://schemas.microsoft.com/office/drawing/2014/main" id="{3A3A4604-DDCF-9FE5-2777-C916406FDEFD}"/>
              </a:ext>
            </a:extLst>
          </p:cNvPr>
          <p:cNvPicPr>
            <a:picLocks noChangeAspect="1"/>
          </p:cNvPicPr>
          <p:nvPr/>
        </p:nvPicPr>
        <p:blipFill>
          <a:blip r:embed="rId2"/>
          <a:stretch>
            <a:fillRect/>
          </a:stretch>
        </p:blipFill>
        <p:spPr>
          <a:xfrm>
            <a:off x="800975" y="3077737"/>
            <a:ext cx="7430537" cy="1095528"/>
          </a:xfrm>
          <a:prstGeom prst="rect">
            <a:avLst/>
          </a:prstGeom>
        </p:spPr>
      </p:pic>
    </p:spTree>
    <p:extLst>
      <p:ext uri="{BB962C8B-B14F-4D97-AF65-F5344CB8AC3E}">
        <p14:creationId xmlns:p14="http://schemas.microsoft.com/office/powerpoint/2010/main" val="314571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Histogram</a:t>
            </a:r>
          </a:p>
        </p:txBody>
      </p:sp>
      <p:sp>
        <p:nvSpPr>
          <p:cNvPr id="4"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000000"/>
                </a:solidFill>
              </a:rPr>
              <a:t>histogram</a:t>
            </a:r>
            <a:r>
              <a:rPr lang="en-US" dirty="0">
                <a:solidFill>
                  <a:srgbClr val="000000"/>
                </a:solidFill>
              </a:rPr>
              <a:t> is a graphical representation of a frequency or relative frequency distribution. The horizontal scale corresponds to classes of quantitative data values and the vertical scale corresponds to the frequency or relative frequency of each class.</a:t>
            </a:r>
          </a:p>
        </p:txBody>
      </p:sp>
    </p:spTree>
    <p:extLst>
      <p:ext uri="{BB962C8B-B14F-4D97-AF65-F5344CB8AC3E}">
        <p14:creationId xmlns:p14="http://schemas.microsoft.com/office/powerpoint/2010/main" val="2935693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3.3.3: Constructing a Dot Plot of Number of Wins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dirty="0"/>
              <a:t>By way of comparison, the dot plots for a few other teams are given below.</a:t>
            </a:r>
            <a:endParaRPr lang="en-IN" dirty="0"/>
          </a:p>
        </p:txBody>
      </p:sp>
      <p:pic>
        <p:nvPicPr>
          <p:cNvPr id="8" name="Picture 7">
            <a:extLst>
              <a:ext uri="{FF2B5EF4-FFF2-40B4-BE49-F238E27FC236}">
                <a16:creationId xmlns:a16="http://schemas.microsoft.com/office/drawing/2014/main" id="{6C4163A9-C3DF-8FAB-A556-EE643EC59B7D}"/>
              </a:ext>
            </a:extLst>
          </p:cNvPr>
          <p:cNvPicPr>
            <a:picLocks noChangeAspect="1"/>
          </p:cNvPicPr>
          <p:nvPr/>
        </p:nvPicPr>
        <p:blipFill>
          <a:blip r:embed="rId2"/>
          <a:stretch>
            <a:fillRect/>
          </a:stretch>
        </p:blipFill>
        <p:spPr>
          <a:xfrm>
            <a:off x="652871" y="2151845"/>
            <a:ext cx="7459116" cy="3772426"/>
          </a:xfrm>
          <a:prstGeom prst="rect">
            <a:avLst/>
          </a:prstGeom>
        </p:spPr>
      </p:pic>
    </p:spTree>
    <p:extLst>
      <p:ext uri="{BB962C8B-B14F-4D97-AF65-F5344CB8AC3E}">
        <p14:creationId xmlns:p14="http://schemas.microsoft.com/office/powerpoint/2010/main" val="747694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Plots</a:t>
            </a:r>
          </a:p>
        </p:txBody>
      </p:sp>
      <p:sp>
        <p:nvSpPr>
          <p:cNvPr id="3" name="Content Placeholder 2"/>
          <p:cNvSpPr>
            <a:spLocks noGrp="1"/>
          </p:cNvSpPr>
          <p:nvPr>
            <p:ph idx="1"/>
          </p:nvPr>
        </p:nvSpPr>
        <p:spPr>
          <a:xfrm>
            <a:off x="457200" y="990600"/>
            <a:ext cx="8229600" cy="4572000"/>
          </a:xfrm>
        </p:spPr>
        <p:txBody>
          <a:bodyPr>
            <a:normAutofit/>
          </a:bodyPr>
          <a:lstStyle/>
          <a:p>
            <a:r>
              <a:rPr lang="en-US" dirty="0"/>
              <a:t>A good example of time series data is the census measurements taken every decade since 1790. The population of the United States has been growing steadily since the first census as shown in Table 3.3.4. Interestingly, the change in population between 2010 and 2020 was 17.9 million, which is greater than the entire population of the United States in 1840.</a:t>
            </a:r>
            <a:endParaRPr lang="en-US" b="1" dirty="0"/>
          </a:p>
        </p:txBody>
      </p:sp>
      <p:graphicFrame>
        <p:nvGraphicFramePr>
          <p:cNvPr id="4" name="Table 3">
            <a:extLst>
              <a:ext uri="{FF2B5EF4-FFF2-40B4-BE49-F238E27FC236}">
                <a16:creationId xmlns:a16="http://schemas.microsoft.com/office/drawing/2014/main" id="{AE00408C-0209-92CC-AA9D-D742126C2679}"/>
              </a:ext>
            </a:extLst>
          </p:cNvPr>
          <p:cNvGraphicFramePr>
            <a:graphicFrameLocks noGrp="1"/>
          </p:cNvGraphicFramePr>
          <p:nvPr>
            <p:extLst>
              <p:ext uri="{D42A27DB-BD31-4B8C-83A1-F6EECF244321}">
                <p14:modId xmlns:p14="http://schemas.microsoft.com/office/powerpoint/2010/main" val="2374992493"/>
              </p:ext>
            </p:extLst>
          </p:nvPr>
        </p:nvGraphicFramePr>
        <p:xfrm>
          <a:off x="1118840" y="4089400"/>
          <a:ext cx="6727902" cy="1854200"/>
        </p:xfrm>
        <a:graphic>
          <a:graphicData uri="http://schemas.openxmlformats.org/drawingml/2006/table">
            <a:tbl>
              <a:tblPr firstRow="1" bandRow="1">
                <a:tableStyleId>{5C22544A-7EE6-4342-B048-85BDC9FD1C3A}</a:tableStyleId>
              </a:tblPr>
              <a:tblGrid>
                <a:gridCol w="1201997">
                  <a:extLst>
                    <a:ext uri="{9D8B030D-6E8A-4147-A177-3AD203B41FA5}">
                      <a16:colId xmlns:a16="http://schemas.microsoft.com/office/drawing/2014/main" val="2301444074"/>
                    </a:ext>
                  </a:extLst>
                </a:gridCol>
                <a:gridCol w="2935105">
                  <a:extLst>
                    <a:ext uri="{9D8B030D-6E8A-4147-A177-3AD203B41FA5}">
                      <a16:colId xmlns:a16="http://schemas.microsoft.com/office/drawing/2014/main" val="2348317351"/>
                    </a:ext>
                  </a:extLst>
                </a:gridCol>
                <a:gridCol w="2590800">
                  <a:extLst>
                    <a:ext uri="{9D8B030D-6E8A-4147-A177-3AD203B41FA5}">
                      <a16:colId xmlns:a16="http://schemas.microsoft.com/office/drawing/2014/main" val="2659997012"/>
                    </a:ext>
                  </a:extLst>
                </a:gridCol>
              </a:tblGrid>
              <a:tr h="370840">
                <a:tc gridSpan="3">
                  <a:txBody>
                    <a:bodyPr/>
                    <a:lstStyle/>
                    <a:p>
                      <a:pPr algn="ctr"/>
                      <a:r>
                        <a:rPr lang="en-US" b="1" dirty="0"/>
                        <a:t>Table 3.3.4 - US Census Data</a:t>
                      </a:r>
                      <a:endParaRPr lang="en-IN" b="1"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115551944"/>
                  </a:ext>
                </a:extLst>
              </a:tr>
              <a:tr h="370840">
                <a:tc>
                  <a:txBody>
                    <a:bodyPr/>
                    <a:lstStyle/>
                    <a:p>
                      <a:pPr algn="ctr"/>
                      <a:r>
                        <a:rPr lang="en-US" b="1" dirty="0"/>
                        <a:t>Year</a:t>
                      </a:r>
                      <a:endParaRPr lang="en-IN" b="1" dirty="0"/>
                    </a:p>
                  </a:txBody>
                  <a:tcPr/>
                </a:tc>
                <a:tc>
                  <a:txBody>
                    <a:bodyPr/>
                    <a:lstStyle/>
                    <a:p>
                      <a:pPr algn="ctr"/>
                      <a:r>
                        <a:rPr lang="en-US" b="1" dirty="0"/>
                        <a:t>Population</a:t>
                      </a:r>
                      <a:endParaRPr lang="en-IN" b="1" dirty="0"/>
                    </a:p>
                  </a:txBody>
                  <a:tcPr/>
                </a:tc>
                <a:tc>
                  <a:txBody>
                    <a:bodyPr/>
                    <a:lstStyle/>
                    <a:p>
                      <a:pPr algn="ctr"/>
                      <a:r>
                        <a:rPr lang="en-IN" b="1" dirty="0"/>
                        <a:t>Population (in millions)</a:t>
                      </a:r>
                    </a:p>
                  </a:txBody>
                  <a:tcPr/>
                </a:tc>
                <a:extLst>
                  <a:ext uri="{0D108BD9-81ED-4DB2-BD59-A6C34878D82A}">
                    <a16:rowId xmlns:a16="http://schemas.microsoft.com/office/drawing/2014/main" val="1825930432"/>
                  </a:ext>
                </a:extLst>
              </a:tr>
              <a:tr h="370840">
                <a:tc>
                  <a:txBody>
                    <a:bodyPr/>
                    <a:lstStyle/>
                    <a:p>
                      <a:pPr algn="ctr"/>
                      <a:r>
                        <a:rPr lang="en-US" dirty="0"/>
                        <a:t>1790</a:t>
                      </a:r>
                      <a:endParaRPr lang="en-IN" dirty="0"/>
                    </a:p>
                  </a:txBody>
                  <a:tcPr/>
                </a:tc>
                <a:tc>
                  <a:txBody>
                    <a:bodyPr/>
                    <a:lstStyle/>
                    <a:p>
                      <a:pPr algn="ctr"/>
                      <a:r>
                        <a:rPr lang="en-IN" dirty="0"/>
                        <a:t>3,929,214</a:t>
                      </a:r>
                    </a:p>
                  </a:txBody>
                  <a:tcPr/>
                </a:tc>
                <a:tc>
                  <a:txBody>
                    <a:bodyPr/>
                    <a:lstStyle/>
                    <a:p>
                      <a:pPr algn="ctr"/>
                      <a:r>
                        <a:rPr lang="en-US" dirty="0"/>
                        <a:t>3.9</a:t>
                      </a:r>
                      <a:endParaRPr lang="en-IN" dirty="0"/>
                    </a:p>
                  </a:txBody>
                  <a:tcPr/>
                </a:tc>
                <a:extLst>
                  <a:ext uri="{0D108BD9-81ED-4DB2-BD59-A6C34878D82A}">
                    <a16:rowId xmlns:a16="http://schemas.microsoft.com/office/drawing/2014/main" val="1974570801"/>
                  </a:ext>
                </a:extLst>
              </a:tr>
              <a:tr h="370840">
                <a:tc>
                  <a:txBody>
                    <a:bodyPr/>
                    <a:lstStyle/>
                    <a:p>
                      <a:pPr algn="ctr"/>
                      <a:r>
                        <a:rPr lang="en-US" dirty="0"/>
                        <a:t>1800</a:t>
                      </a:r>
                      <a:endParaRPr lang="en-IN" dirty="0"/>
                    </a:p>
                  </a:txBody>
                  <a:tcPr/>
                </a:tc>
                <a:tc>
                  <a:txBody>
                    <a:bodyPr/>
                    <a:lstStyle/>
                    <a:p>
                      <a:pPr algn="ctr"/>
                      <a:r>
                        <a:rPr lang="en-IN" dirty="0"/>
                        <a:t>5,308,483</a:t>
                      </a:r>
                    </a:p>
                  </a:txBody>
                  <a:tcPr/>
                </a:tc>
                <a:tc>
                  <a:txBody>
                    <a:bodyPr/>
                    <a:lstStyle/>
                    <a:p>
                      <a:pPr algn="ctr"/>
                      <a:r>
                        <a:rPr lang="en-US" dirty="0"/>
                        <a:t>5.3</a:t>
                      </a:r>
                      <a:endParaRPr lang="en-IN" dirty="0"/>
                    </a:p>
                  </a:txBody>
                  <a:tcPr/>
                </a:tc>
                <a:extLst>
                  <a:ext uri="{0D108BD9-81ED-4DB2-BD59-A6C34878D82A}">
                    <a16:rowId xmlns:a16="http://schemas.microsoft.com/office/drawing/2014/main" val="900996933"/>
                  </a:ext>
                </a:extLst>
              </a:tr>
              <a:tr h="370840">
                <a:tc>
                  <a:txBody>
                    <a:bodyPr/>
                    <a:lstStyle/>
                    <a:p>
                      <a:pPr algn="ctr"/>
                      <a:r>
                        <a:rPr lang="en-US" dirty="0"/>
                        <a:t>1810</a:t>
                      </a:r>
                      <a:endParaRPr lang="en-IN" dirty="0"/>
                    </a:p>
                  </a:txBody>
                  <a:tcPr/>
                </a:tc>
                <a:tc>
                  <a:txBody>
                    <a:bodyPr/>
                    <a:lstStyle/>
                    <a:p>
                      <a:pPr algn="ctr"/>
                      <a:r>
                        <a:rPr lang="en-IN" dirty="0"/>
                        <a:t>7,239,881</a:t>
                      </a:r>
                    </a:p>
                  </a:txBody>
                  <a:tcPr/>
                </a:tc>
                <a:tc>
                  <a:txBody>
                    <a:bodyPr/>
                    <a:lstStyle/>
                    <a:p>
                      <a:pPr algn="ctr"/>
                      <a:r>
                        <a:rPr lang="en-US" dirty="0"/>
                        <a:t>7.2</a:t>
                      </a:r>
                      <a:endParaRPr lang="en-IN" dirty="0"/>
                    </a:p>
                  </a:txBody>
                  <a:tcPr/>
                </a:tc>
                <a:extLst>
                  <a:ext uri="{0D108BD9-81ED-4DB2-BD59-A6C34878D82A}">
                    <a16:rowId xmlns:a16="http://schemas.microsoft.com/office/drawing/2014/main" val="3922839792"/>
                  </a:ext>
                </a:extLst>
              </a:tr>
            </a:tbl>
          </a:graphicData>
        </a:graphic>
      </p:graphicFrame>
    </p:spTree>
    <p:extLst>
      <p:ext uri="{BB962C8B-B14F-4D97-AF65-F5344CB8AC3E}">
        <p14:creationId xmlns:p14="http://schemas.microsoft.com/office/powerpoint/2010/main" val="917890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Plots (cont.)</a:t>
            </a:r>
          </a:p>
        </p:txBody>
      </p:sp>
      <p:sp>
        <p:nvSpPr>
          <p:cNvPr id="3" name="Content Placeholder 2"/>
          <p:cNvSpPr>
            <a:spLocks noGrp="1"/>
          </p:cNvSpPr>
          <p:nvPr>
            <p:ph idx="1"/>
          </p:nvPr>
        </p:nvSpPr>
        <p:spPr>
          <a:xfrm>
            <a:off x="434898" y="1235555"/>
            <a:ext cx="8229600" cy="4572000"/>
          </a:xfrm>
        </p:spPr>
        <p:txBody>
          <a:bodyPr>
            <a:normAutofit/>
          </a:bodyPr>
          <a:lstStyle/>
          <a:p>
            <a:r>
              <a:rPr lang="en-US" dirty="0"/>
              <a:t> </a:t>
            </a:r>
            <a:endParaRPr lang="en-US" b="1" dirty="0"/>
          </a:p>
        </p:txBody>
      </p:sp>
      <p:graphicFrame>
        <p:nvGraphicFramePr>
          <p:cNvPr id="4" name="Table 3">
            <a:extLst>
              <a:ext uri="{FF2B5EF4-FFF2-40B4-BE49-F238E27FC236}">
                <a16:creationId xmlns:a16="http://schemas.microsoft.com/office/drawing/2014/main" id="{80DA0C54-FE19-6FFB-1EE7-EFB0A27F172D}"/>
              </a:ext>
            </a:extLst>
          </p:cNvPr>
          <p:cNvGraphicFramePr>
            <a:graphicFrameLocks noGrp="1"/>
          </p:cNvGraphicFramePr>
          <p:nvPr>
            <p:extLst>
              <p:ext uri="{D42A27DB-BD31-4B8C-83A1-F6EECF244321}">
                <p14:modId xmlns:p14="http://schemas.microsoft.com/office/powerpoint/2010/main" val="3039241142"/>
              </p:ext>
            </p:extLst>
          </p:nvPr>
        </p:nvGraphicFramePr>
        <p:xfrm>
          <a:off x="1447800" y="1079438"/>
          <a:ext cx="6727902" cy="4820920"/>
        </p:xfrm>
        <a:graphic>
          <a:graphicData uri="http://schemas.openxmlformats.org/drawingml/2006/table">
            <a:tbl>
              <a:tblPr firstRow="1" bandRow="1">
                <a:tableStyleId>{5C22544A-7EE6-4342-B048-85BDC9FD1C3A}</a:tableStyleId>
              </a:tblPr>
              <a:tblGrid>
                <a:gridCol w="1201997">
                  <a:extLst>
                    <a:ext uri="{9D8B030D-6E8A-4147-A177-3AD203B41FA5}">
                      <a16:colId xmlns:a16="http://schemas.microsoft.com/office/drawing/2014/main" val="2301444074"/>
                    </a:ext>
                  </a:extLst>
                </a:gridCol>
                <a:gridCol w="2935105">
                  <a:extLst>
                    <a:ext uri="{9D8B030D-6E8A-4147-A177-3AD203B41FA5}">
                      <a16:colId xmlns:a16="http://schemas.microsoft.com/office/drawing/2014/main" val="2348317351"/>
                    </a:ext>
                  </a:extLst>
                </a:gridCol>
                <a:gridCol w="2590800">
                  <a:extLst>
                    <a:ext uri="{9D8B030D-6E8A-4147-A177-3AD203B41FA5}">
                      <a16:colId xmlns:a16="http://schemas.microsoft.com/office/drawing/2014/main" val="2659997012"/>
                    </a:ext>
                  </a:extLst>
                </a:gridCol>
              </a:tblGrid>
              <a:tr h="370840">
                <a:tc gridSpan="3">
                  <a:txBody>
                    <a:bodyPr/>
                    <a:lstStyle/>
                    <a:p>
                      <a:pPr algn="ctr"/>
                      <a:r>
                        <a:rPr lang="en-US" dirty="0"/>
                        <a:t>Table 3.3.4 - US Census Data (cont.)</a:t>
                      </a:r>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115551944"/>
                  </a:ext>
                </a:extLst>
              </a:tr>
              <a:tr h="370840">
                <a:tc>
                  <a:txBody>
                    <a:bodyPr/>
                    <a:lstStyle/>
                    <a:p>
                      <a:pPr algn="ctr"/>
                      <a:r>
                        <a:rPr lang="en-US" b="1" dirty="0"/>
                        <a:t>Year</a:t>
                      </a:r>
                      <a:endParaRPr lang="en-IN" b="1" dirty="0"/>
                    </a:p>
                  </a:txBody>
                  <a:tcPr/>
                </a:tc>
                <a:tc>
                  <a:txBody>
                    <a:bodyPr/>
                    <a:lstStyle/>
                    <a:p>
                      <a:pPr algn="ctr"/>
                      <a:r>
                        <a:rPr lang="en-US" b="1" dirty="0"/>
                        <a:t>Population</a:t>
                      </a:r>
                      <a:endParaRPr lang="en-IN" b="1" dirty="0"/>
                    </a:p>
                  </a:txBody>
                  <a:tcPr/>
                </a:tc>
                <a:tc>
                  <a:txBody>
                    <a:bodyPr/>
                    <a:lstStyle/>
                    <a:p>
                      <a:pPr algn="ctr"/>
                      <a:r>
                        <a:rPr lang="en-IN" b="1" dirty="0"/>
                        <a:t>Population (in millions)</a:t>
                      </a:r>
                    </a:p>
                  </a:txBody>
                  <a:tcPr/>
                </a:tc>
                <a:extLst>
                  <a:ext uri="{0D108BD9-81ED-4DB2-BD59-A6C34878D82A}">
                    <a16:rowId xmlns:a16="http://schemas.microsoft.com/office/drawing/2014/main" val="1825930432"/>
                  </a:ext>
                </a:extLst>
              </a:tr>
              <a:tr h="370840">
                <a:tc>
                  <a:txBody>
                    <a:bodyPr/>
                    <a:lstStyle/>
                    <a:p>
                      <a:pPr algn="ctr"/>
                      <a:r>
                        <a:rPr lang="en-US" dirty="0"/>
                        <a:t>1820</a:t>
                      </a:r>
                      <a:endParaRPr lang="en-IN" dirty="0"/>
                    </a:p>
                  </a:txBody>
                  <a:tcPr/>
                </a:tc>
                <a:tc>
                  <a:txBody>
                    <a:bodyPr/>
                    <a:lstStyle/>
                    <a:p>
                      <a:pPr algn="ctr"/>
                      <a:r>
                        <a:rPr lang="en-IN" dirty="0"/>
                        <a:t>9,638,453</a:t>
                      </a:r>
                    </a:p>
                  </a:txBody>
                  <a:tcPr/>
                </a:tc>
                <a:tc>
                  <a:txBody>
                    <a:bodyPr/>
                    <a:lstStyle/>
                    <a:p>
                      <a:pPr algn="ctr"/>
                      <a:r>
                        <a:rPr lang="en-US" dirty="0"/>
                        <a:t>9.6</a:t>
                      </a:r>
                      <a:endParaRPr lang="en-IN" dirty="0"/>
                    </a:p>
                  </a:txBody>
                  <a:tcPr/>
                </a:tc>
                <a:extLst>
                  <a:ext uri="{0D108BD9-81ED-4DB2-BD59-A6C34878D82A}">
                    <a16:rowId xmlns:a16="http://schemas.microsoft.com/office/drawing/2014/main" val="900996933"/>
                  </a:ext>
                </a:extLst>
              </a:tr>
              <a:tr h="370840">
                <a:tc>
                  <a:txBody>
                    <a:bodyPr/>
                    <a:lstStyle/>
                    <a:p>
                      <a:pPr algn="ctr"/>
                      <a:r>
                        <a:rPr lang="en-US" dirty="0"/>
                        <a:t>1830</a:t>
                      </a:r>
                      <a:endParaRPr lang="en-IN" dirty="0"/>
                    </a:p>
                  </a:txBody>
                  <a:tcPr/>
                </a:tc>
                <a:tc>
                  <a:txBody>
                    <a:bodyPr/>
                    <a:lstStyle/>
                    <a:p>
                      <a:pPr algn="ctr"/>
                      <a:r>
                        <a:rPr lang="en-IN" dirty="0"/>
                        <a:t>12,860,702</a:t>
                      </a:r>
                    </a:p>
                  </a:txBody>
                  <a:tcPr/>
                </a:tc>
                <a:tc>
                  <a:txBody>
                    <a:bodyPr/>
                    <a:lstStyle/>
                    <a:p>
                      <a:pPr algn="ctr"/>
                      <a:r>
                        <a:rPr lang="en-US" dirty="0"/>
                        <a:t>12.9</a:t>
                      </a:r>
                      <a:endParaRPr lang="en-IN" dirty="0"/>
                    </a:p>
                  </a:txBody>
                  <a:tcPr/>
                </a:tc>
                <a:extLst>
                  <a:ext uri="{0D108BD9-81ED-4DB2-BD59-A6C34878D82A}">
                    <a16:rowId xmlns:a16="http://schemas.microsoft.com/office/drawing/2014/main" val="3922839792"/>
                  </a:ext>
                </a:extLst>
              </a:tr>
              <a:tr h="370840">
                <a:tc>
                  <a:txBody>
                    <a:bodyPr/>
                    <a:lstStyle/>
                    <a:p>
                      <a:pPr algn="ctr"/>
                      <a:r>
                        <a:rPr lang="en-US" dirty="0"/>
                        <a:t>1840</a:t>
                      </a:r>
                      <a:endParaRPr lang="en-IN" dirty="0"/>
                    </a:p>
                  </a:txBody>
                  <a:tcPr/>
                </a:tc>
                <a:tc>
                  <a:txBody>
                    <a:bodyPr/>
                    <a:lstStyle/>
                    <a:p>
                      <a:pPr algn="ctr"/>
                      <a:r>
                        <a:rPr lang="en-IN" dirty="0"/>
                        <a:t>17,063,353</a:t>
                      </a:r>
                    </a:p>
                  </a:txBody>
                  <a:tcPr/>
                </a:tc>
                <a:tc>
                  <a:txBody>
                    <a:bodyPr/>
                    <a:lstStyle/>
                    <a:p>
                      <a:pPr algn="ctr"/>
                      <a:r>
                        <a:rPr lang="en-US" dirty="0"/>
                        <a:t>17.1</a:t>
                      </a:r>
                      <a:endParaRPr lang="en-IN" dirty="0"/>
                    </a:p>
                  </a:txBody>
                  <a:tcPr/>
                </a:tc>
                <a:extLst>
                  <a:ext uri="{0D108BD9-81ED-4DB2-BD59-A6C34878D82A}">
                    <a16:rowId xmlns:a16="http://schemas.microsoft.com/office/drawing/2014/main" val="3068085472"/>
                  </a:ext>
                </a:extLst>
              </a:tr>
              <a:tr h="370840">
                <a:tc>
                  <a:txBody>
                    <a:bodyPr/>
                    <a:lstStyle/>
                    <a:p>
                      <a:pPr algn="ctr"/>
                      <a:r>
                        <a:rPr lang="en-US" dirty="0"/>
                        <a:t>1850</a:t>
                      </a:r>
                      <a:endParaRPr lang="en-IN" dirty="0"/>
                    </a:p>
                  </a:txBody>
                  <a:tcPr/>
                </a:tc>
                <a:tc>
                  <a:txBody>
                    <a:bodyPr/>
                    <a:lstStyle/>
                    <a:p>
                      <a:pPr algn="ctr"/>
                      <a:r>
                        <a:rPr lang="en-IN" dirty="0"/>
                        <a:t>23,191,876</a:t>
                      </a:r>
                    </a:p>
                  </a:txBody>
                  <a:tcPr/>
                </a:tc>
                <a:tc>
                  <a:txBody>
                    <a:bodyPr/>
                    <a:lstStyle/>
                    <a:p>
                      <a:pPr algn="ctr"/>
                      <a:r>
                        <a:rPr lang="en-US" dirty="0"/>
                        <a:t>23.2</a:t>
                      </a:r>
                      <a:endParaRPr lang="en-IN" dirty="0"/>
                    </a:p>
                  </a:txBody>
                  <a:tcPr/>
                </a:tc>
                <a:extLst>
                  <a:ext uri="{0D108BD9-81ED-4DB2-BD59-A6C34878D82A}">
                    <a16:rowId xmlns:a16="http://schemas.microsoft.com/office/drawing/2014/main" val="777081874"/>
                  </a:ext>
                </a:extLst>
              </a:tr>
              <a:tr h="370840">
                <a:tc>
                  <a:txBody>
                    <a:bodyPr/>
                    <a:lstStyle/>
                    <a:p>
                      <a:pPr algn="ctr"/>
                      <a:r>
                        <a:rPr lang="en-US" dirty="0"/>
                        <a:t>1860</a:t>
                      </a:r>
                      <a:endParaRPr lang="en-IN" dirty="0"/>
                    </a:p>
                  </a:txBody>
                  <a:tcPr/>
                </a:tc>
                <a:tc>
                  <a:txBody>
                    <a:bodyPr/>
                    <a:lstStyle/>
                    <a:p>
                      <a:pPr algn="ctr"/>
                      <a:r>
                        <a:rPr lang="en-IN" dirty="0"/>
                        <a:t>31,443,321</a:t>
                      </a:r>
                    </a:p>
                  </a:txBody>
                  <a:tcPr/>
                </a:tc>
                <a:tc>
                  <a:txBody>
                    <a:bodyPr/>
                    <a:lstStyle/>
                    <a:p>
                      <a:pPr algn="ctr"/>
                      <a:r>
                        <a:rPr lang="en-US" dirty="0"/>
                        <a:t>31.4</a:t>
                      </a:r>
                      <a:endParaRPr lang="en-IN" dirty="0"/>
                    </a:p>
                  </a:txBody>
                  <a:tcPr/>
                </a:tc>
                <a:extLst>
                  <a:ext uri="{0D108BD9-81ED-4DB2-BD59-A6C34878D82A}">
                    <a16:rowId xmlns:a16="http://schemas.microsoft.com/office/drawing/2014/main" val="1577363137"/>
                  </a:ext>
                </a:extLst>
              </a:tr>
              <a:tr h="370840">
                <a:tc>
                  <a:txBody>
                    <a:bodyPr/>
                    <a:lstStyle/>
                    <a:p>
                      <a:pPr algn="ctr"/>
                      <a:r>
                        <a:rPr lang="en-US" dirty="0"/>
                        <a:t>1870</a:t>
                      </a:r>
                      <a:endParaRPr lang="en-IN" dirty="0"/>
                    </a:p>
                  </a:txBody>
                  <a:tcPr/>
                </a:tc>
                <a:tc>
                  <a:txBody>
                    <a:bodyPr/>
                    <a:lstStyle/>
                    <a:p>
                      <a:pPr algn="ctr"/>
                      <a:r>
                        <a:rPr lang="en-IN" dirty="0"/>
                        <a:t>38,558,371</a:t>
                      </a:r>
                    </a:p>
                  </a:txBody>
                  <a:tcPr/>
                </a:tc>
                <a:tc>
                  <a:txBody>
                    <a:bodyPr/>
                    <a:lstStyle/>
                    <a:p>
                      <a:pPr algn="ctr"/>
                      <a:r>
                        <a:rPr lang="en-US" dirty="0"/>
                        <a:t>38.6</a:t>
                      </a:r>
                      <a:endParaRPr lang="en-IN" dirty="0"/>
                    </a:p>
                  </a:txBody>
                  <a:tcPr/>
                </a:tc>
                <a:extLst>
                  <a:ext uri="{0D108BD9-81ED-4DB2-BD59-A6C34878D82A}">
                    <a16:rowId xmlns:a16="http://schemas.microsoft.com/office/drawing/2014/main" val="1613752945"/>
                  </a:ext>
                </a:extLst>
              </a:tr>
              <a:tr h="370840">
                <a:tc>
                  <a:txBody>
                    <a:bodyPr/>
                    <a:lstStyle/>
                    <a:p>
                      <a:pPr algn="ctr"/>
                      <a:r>
                        <a:rPr lang="en-US" dirty="0"/>
                        <a:t>1880</a:t>
                      </a:r>
                      <a:endParaRPr lang="en-IN" dirty="0"/>
                    </a:p>
                  </a:txBody>
                  <a:tcPr/>
                </a:tc>
                <a:tc>
                  <a:txBody>
                    <a:bodyPr/>
                    <a:lstStyle/>
                    <a:p>
                      <a:pPr algn="ctr"/>
                      <a:r>
                        <a:rPr lang="en-IN" dirty="0"/>
                        <a:t>50,155,783</a:t>
                      </a:r>
                    </a:p>
                  </a:txBody>
                  <a:tcPr/>
                </a:tc>
                <a:tc>
                  <a:txBody>
                    <a:bodyPr/>
                    <a:lstStyle/>
                    <a:p>
                      <a:pPr algn="ctr"/>
                      <a:r>
                        <a:rPr lang="en-US" dirty="0"/>
                        <a:t>50.2</a:t>
                      </a:r>
                      <a:endParaRPr lang="en-IN" dirty="0"/>
                    </a:p>
                  </a:txBody>
                  <a:tcPr/>
                </a:tc>
                <a:extLst>
                  <a:ext uri="{0D108BD9-81ED-4DB2-BD59-A6C34878D82A}">
                    <a16:rowId xmlns:a16="http://schemas.microsoft.com/office/drawing/2014/main" val="1128295471"/>
                  </a:ext>
                </a:extLst>
              </a:tr>
              <a:tr h="370840">
                <a:tc>
                  <a:txBody>
                    <a:bodyPr/>
                    <a:lstStyle/>
                    <a:p>
                      <a:pPr algn="ctr"/>
                      <a:r>
                        <a:rPr lang="en-US" dirty="0"/>
                        <a:t>1890</a:t>
                      </a:r>
                      <a:endParaRPr lang="en-IN" dirty="0"/>
                    </a:p>
                  </a:txBody>
                  <a:tcPr/>
                </a:tc>
                <a:tc>
                  <a:txBody>
                    <a:bodyPr/>
                    <a:lstStyle/>
                    <a:p>
                      <a:pPr algn="ctr"/>
                      <a:r>
                        <a:rPr lang="en-IN" dirty="0"/>
                        <a:t>62,979,766</a:t>
                      </a:r>
                    </a:p>
                  </a:txBody>
                  <a:tcPr/>
                </a:tc>
                <a:tc>
                  <a:txBody>
                    <a:bodyPr/>
                    <a:lstStyle/>
                    <a:p>
                      <a:pPr algn="ctr"/>
                      <a:r>
                        <a:rPr lang="en-US" dirty="0"/>
                        <a:t>63.0</a:t>
                      </a:r>
                      <a:endParaRPr lang="en-IN" dirty="0"/>
                    </a:p>
                  </a:txBody>
                  <a:tcPr/>
                </a:tc>
                <a:extLst>
                  <a:ext uri="{0D108BD9-81ED-4DB2-BD59-A6C34878D82A}">
                    <a16:rowId xmlns:a16="http://schemas.microsoft.com/office/drawing/2014/main" val="3097784739"/>
                  </a:ext>
                </a:extLst>
              </a:tr>
              <a:tr h="370840">
                <a:tc>
                  <a:txBody>
                    <a:bodyPr/>
                    <a:lstStyle/>
                    <a:p>
                      <a:pPr algn="ctr"/>
                      <a:r>
                        <a:rPr lang="en-US" dirty="0"/>
                        <a:t>1900</a:t>
                      </a:r>
                      <a:endParaRPr lang="en-IN" dirty="0"/>
                    </a:p>
                  </a:txBody>
                  <a:tcPr/>
                </a:tc>
                <a:tc>
                  <a:txBody>
                    <a:bodyPr/>
                    <a:lstStyle/>
                    <a:p>
                      <a:pPr algn="ctr"/>
                      <a:r>
                        <a:rPr lang="en-IN" dirty="0"/>
                        <a:t>76,212,168</a:t>
                      </a:r>
                    </a:p>
                  </a:txBody>
                  <a:tcPr/>
                </a:tc>
                <a:tc>
                  <a:txBody>
                    <a:bodyPr/>
                    <a:lstStyle/>
                    <a:p>
                      <a:pPr algn="ctr"/>
                      <a:r>
                        <a:rPr lang="en-US" dirty="0"/>
                        <a:t>76.2</a:t>
                      </a:r>
                      <a:endParaRPr lang="en-IN" dirty="0"/>
                    </a:p>
                  </a:txBody>
                  <a:tcPr/>
                </a:tc>
                <a:extLst>
                  <a:ext uri="{0D108BD9-81ED-4DB2-BD59-A6C34878D82A}">
                    <a16:rowId xmlns:a16="http://schemas.microsoft.com/office/drawing/2014/main" val="3341743794"/>
                  </a:ext>
                </a:extLst>
              </a:tr>
              <a:tr h="370840">
                <a:tc>
                  <a:txBody>
                    <a:bodyPr/>
                    <a:lstStyle/>
                    <a:p>
                      <a:pPr algn="ctr"/>
                      <a:r>
                        <a:rPr lang="en-US" dirty="0"/>
                        <a:t>1910</a:t>
                      </a:r>
                      <a:endParaRPr lang="en-IN" dirty="0"/>
                    </a:p>
                  </a:txBody>
                  <a:tcPr/>
                </a:tc>
                <a:tc>
                  <a:txBody>
                    <a:bodyPr/>
                    <a:lstStyle/>
                    <a:p>
                      <a:pPr algn="ctr"/>
                      <a:r>
                        <a:rPr lang="en-IN" dirty="0"/>
                        <a:t>92,228,496</a:t>
                      </a:r>
                    </a:p>
                  </a:txBody>
                  <a:tcPr/>
                </a:tc>
                <a:tc>
                  <a:txBody>
                    <a:bodyPr/>
                    <a:lstStyle/>
                    <a:p>
                      <a:pPr algn="ctr"/>
                      <a:r>
                        <a:rPr lang="en-US" dirty="0"/>
                        <a:t>92.2</a:t>
                      </a:r>
                      <a:endParaRPr lang="en-IN" dirty="0"/>
                    </a:p>
                  </a:txBody>
                  <a:tcPr/>
                </a:tc>
                <a:extLst>
                  <a:ext uri="{0D108BD9-81ED-4DB2-BD59-A6C34878D82A}">
                    <a16:rowId xmlns:a16="http://schemas.microsoft.com/office/drawing/2014/main" val="3710973010"/>
                  </a:ext>
                </a:extLst>
              </a:tr>
              <a:tr h="370840">
                <a:tc>
                  <a:txBody>
                    <a:bodyPr/>
                    <a:lstStyle/>
                    <a:p>
                      <a:pPr algn="ctr"/>
                      <a:r>
                        <a:rPr lang="en-US" dirty="0"/>
                        <a:t>1920</a:t>
                      </a:r>
                      <a:endParaRPr lang="en-IN" dirty="0"/>
                    </a:p>
                  </a:txBody>
                  <a:tcPr/>
                </a:tc>
                <a:tc>
                  <a:txBody>
                    <a:bodyPr/>
                    <a:lstStyle/>
                    <a:p>
                      <a:pPr algn="ctr"/>
                      <a:r>
                        <a:rPr lang="en-IN" dirty="0"/>
                        <a:t>106,021,537</a:t>
                      </a:r>
                    </a:p>
                  </a:txBody>
                  <a:tcPr/>
                </a:tc>
                <a:tc>
                  <a:txBody>
                    <a:bodyPr/>
                    <a:lstStyle/>
                    <a:p>
                      <a:pPr algn="ctr"/>
                      <a:r>
                        <a:rPr lang="en-US" dirty="0"/>
                        <a:t>106.0</a:t>
                      </a:r>
                      <a:endParaRPr lang="en-IN" dirty="0"/>
                    </a:p>
                  </a:txBody>
                  <a:tcPr/>
                </a:tc>
                <a:extLst>
                  <a:ext uri="{0D108BD9-81ED-4DB2-BD59-A6C34878D82A}">
                    <a16:rowId xmlns:a16="http://schemas.microsoft.com/office/drawing/2014/main" val="2246964533"/>
                  </a:ext>
                </a:extLst>
              </a:tr>
            </a:tbl>
          </a:graphicData>
        </a:graphic>
      </p:graphicFrame>
    </p:spTree>
    <p:extLst>
      <p:ext uri="{BB962C8B-B14F-4D97-AF65-F5344CB8AC3E}">
        <p14:creationId xmlns:p14="http://schemas.microsoft.com/office/powerpoint/2010/main" val="4093455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Plots (cont.)</a:t>
            </a:r>
          </a:p>
        </p:txBody>
      </p:sp>
      <p:sp>
        <p:nvSpPr>
          <p:cNvPr id="3" name="Content Placeholder 2"/>
          <p:cNvSpPr>
            <a:spLocks noGrp="1"/>
          </p:cNvSpPr>
          <p:nvPr>
            <p:ph idx="1"/>
          </p:nvPr>
        </p:nvSpPr>
        <p:spPr>
          <a:xfrm>
            <a:off x="434898" y="1235555"/>
            <a:ext cx="8229600" cy="4572000"/>
          </a:xfrm>
        </p:spPr>
        <p:txBody>
          <a:bodyPr>
            <a:normAutofit/>
          </a:bodyPr>
          <a:lstStyle/>
          <a:p>
            <a:r>
              <a:rPr lang="en-US" dirty="0"/>
              <a:t> </a:t>
            </a:r>
            <a:endParaRPr lang="en-US" b="1" dirty="0"/>
          </a:p>
        </p:txBody>
      </p:sp>
      <p:graphicFrame>
        <p:nvGraphicFramePr>
          <p:cNvPr id="4" name="Table 3">
            <a:extLst>
              <a:ext uri="{FF2B5EF4-FFF2-40B4-BE49-F238E27FC236}">
                <a16:creationId xmlns:a16="http://schemas.microsoft.com/office/drawing/2014/main" id="{80DA0C54-FE19-6FFB-1EE7-EFB0A27F172D}"/>
              </a:ext>
            </a:extLst>
          </p:cNvPr>
          <p:cNvGraphicFramePr>
            <a:graphicFrameLocks noGrp="1"/>
          </p:cNvGraphicFramePr>
          <p:nvPr>
            <p:extLst>
              <p:ext uri="{D42A27DB-BD31-4B8C-83A1-F6EECF244321}">
                <p14:modId xmlns:p14="http://schemas.microsoft.com/office/powerpoint/2010/main" val="556322770"/>
              </p:ext>
            </p:extLst>
          </p:nvPr>
        </p:nvGraphicFramePr>
        <p:xfrm>
          <a:off x="1208049" y="1235555"/>
          <a:ext cx="6727902" cy="4450080"/>
        </p:xfrm>
        <a:graphic>
          <a:graphicData uri="http://schemas.openxmlformats.org/drawingml/2006/table">
            <a:tbl>
              <a:tblPr firstRow="1" bandRow="1">
                <a:tableStyleId>{5C22544A-7EE6-4342-B048-85BDC9FD1C3A}</a:tableStyleId>
              </a:tblPr>
              <a:tblGrid>
                <a:gridCol w="1201997">
                  <a:extLst>
                    <a:ext uri="{9D8B030D-6E8A-4147-A177-3AD203B41FA5}">
                      <a16:colId xmlns:a16="http://schemas.microsoft.com/office/drawing/2014/main" val="2301444074"/>
                    </a:ext>
                  </a:extLst>
                </a:gridCol>
                <a:gridCol w="2935105">
                  <a:extLst>
                    <a:ext uri="{9D8B030D-6E8A-4147-A177-3AD203B41FA5}">
                      <a16:colId xmlns:a16="http://schemas.microsoft.com/office/drawing/2014/main" val="2348317351"/>
                    </a:ext>
                  </a:extLst>
                </a:gridCol>
                <a:gridCol w="2590800">
                  <a:extLst>
                    <a:ext uri="{9D8B030D-6E8A-4147-A177-3AD203B41FA5}">
                      <a16:colId xmlns:a16="http://schemas.microsoft.com/office/drawing/2014/main" val="2659997012"/>
                    </a:ext>
                  </a:extLst>
                </a:gridCol>
              </a:tblGrid>
              <a:tr h="370840">
                <a:tc gridSpan="3">
                  <a:txBody>
                    <a:bodyPr/>
                    <a:lstStyle/>
                    <a:p>
                      <a:pPr algn="ctr"/>
                      <a:r>
                        <a:rPr lang="en-US" dirty="0"/>
                        <a:t>1990Table 3.3.4 - US Census Data (cont.)</a:t>
                      </a:r>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115551944"/>
                  </a:ext>
                </a:extLst>
              </a:tr>
              <a:tr h="370840">
                <a:tc>
                  <a:txBody>
                    <a:bodyPr/>
                    <a:lstStyle/>
                    <a:p>
                      <a:pPr algn="ctr"/>
                      <a:r>
                        <a:rPr lang="en-US" b="1" dirty="0"/>
                        <a:t>Year</a:t>
                      </a:r>
                      <a:endParaRPr lang="en-IN" b="1" dirty="0"/>
                    </a:p>
                  </a:txBody>
                  <a:tcPr/>
                </a:tc>
                <a:tc>
                  <a:txBody>
                    <a:bodyPr/>
                    <a:lstStyle/>
                    <a:p>
                      <a:pPr algn="ctr"/>
                      <a:r>
                        <a:rPr lang="en-US" b="1" dirty="0"/>
                        <a:t>Population</a:t>
                      </a:r>
                      <a:endParaRPr lang="en-IN" b="1" dirty="0"/>
                    </a:p>
                  </a:txBody>
                  <a:tcPr/>
                </a:tc>
                <a:tc>
                  <a:txBody>
                    <a:bodyPr/>
                    <a:lstStyle/>
                    <a:p>
                      <a:pPr algn="ctr"/>
                      <a:r>
                        <a:rPr lang="en-IN" b="1" dirty="0"/>
                        <a:t>Population (in millions)</a:t>
                      </a:r>
                    </a:p>
                  </a:txBody>
                  <a:tcPr/>
                </a:tc>
                <a:extLst>
                  <a:ext uri="{0D108BD9-81ED-4DB2-BD59-A6C34878D82A}">
                    <a16:rowId xmlns:a16="http://schemas.microsoft.com/office/drawing/2014/main" val="1825930432"/>
                  </a:ext>
                </a:extLst>
              </a:tr>
              <a:tr h="370840">
                <a:tc>
                  <a:txBody>
                    <a:bodyPr/>
                    <a:lstStyle/>
                    <a:p>
                      <a:pPr algn="ctr"/>
                      <a:r>
                        <a:rPr lang="en-US" dirty="0"/>
                        <a:t>1930</a:t>
                      </a:r>
                      <a:endParaRPr lang="en-IN" dirty="0"/>
                    </a:p>
                  </a:txBody>
                  <a:tcPr/>
                </a:tc>
                <a:tc>
                  <a:txBody>
                    <a:bodyPr/>
                    <a:lstStyle/>
                    <a:p>
                      <a:pPr algn="ctr"/>
                      <a:r>
                        <a:rPr lang="en-IN" dirty="0"/>
                        <a:t>123,202,624</a:t>
                      </a:r>
                    </a:p>
                  </a:txBody>
                  <a:tcPr/>
                </a:tc>
                <a:tc>
                  <a:txBody>
                    <a:bodyPr/>
                    <a:lstStyle/>
                    <a:p>
                      <a:pPr algn="ctr"/>
                      <a:r>
                        <a:rPr lang="en-US" dirty="0"/>
                        <a:t>123.2</a:t>
                      </a:r>
                      <a:endParaRPr lang="en-IN" dirty="0"/>
                    </a:p>
                  </a:txBody>
                  <a:tcPr/>
                </a:tc>
                <a:extLst>
                  <a:ext uri="{0D108BD9-81ED-4DB2-BD59-A6C34878D82A}">
                    <a16:rowId xmlns:a16="http://schemas.microsoft.com/office/drawing/2014/main" val="1974570801"/>
                  </a:ext>
                </a:extLst>
              </a:tr>
              <a:tr h="370840">
                <a:tc>
                  <a:txBody>
                    <a:bodyPr/>
                    <a:lstStyle/>
                    <a:p>
                      <a:pPr algn="ctr"/>
                      <a:r>
                        <a:rPr lang="en-US" dirty="0"/>
                        <a:t>1940</a:t>
                      </a:r>
                      <a:endParaRPr lang="en-IN" dirty="0"/>
                    </a:p>
                  </a:txBody>
                  <a:tcPr/>
                </a:tc>
                <a:tc>
                  <a:txBody>
                    <a:bodyPr/>
                    <a:lstStyle/>
                    <a:p>
                      <a:pPr algn="ctr"/>
                      <a:r>
                        <a:rPr lang="en-IN" dirty="0"/>
                        <a:t>132,164,569</a:t>
                      </a:r>
                    </a:p>
                  </a:txBody>
                  <a:tcPr/>
                </a:tc>
                <a:tc>
                  <a:txBody>
                    <a:bodyPr/>
                    <a:lstStyle/>
                    <a:p>
                      <a:pPr algn="ctr"/>
                      <a:r>
                        <a:rPr lang="en-US" dirty="0"/>
                        <a:t>132.2</a:t>
                      </a:r>
                      <a:endParaRPr lang="en-IN" dirty="0"/>
                    </a:p>
                  </a:txBody>
                  <a:tcPr/>
                </a:tc>
                <a:extLst>
                  <a:ext uri="{0D108BD9-81ED-4DB2-BD59-A6C34878D82A}">
                    <a16:rowId xmlns:a16="http://schemas.microsoft.com/office/drawing/2014/main" val="900996933"/>
                  </a:ext>
                </a:extLst>
              </a:tr>
              <a:tr h="370840">
                <a:tc>
                  <a:txBody>
                    <a:bodyPr/>
                    <a:lstStyle/>
                    <a:p>
                      <a:pPr algn="ctr"/>
                      <a:r>
                        <a:rPr lang="en-US" dirty="0"/>
                        <a:t>1950</a:t>
                      </a:r>
                      <a:endParaRPr lang="en-IN" dirty="0"/>
                    </a:p>
                  </a:txBody>
                  <a:tcPr/>
                </a:tc>
                <a:tc>
                  <a:txBody>
                    <a:bodyPr/>
                    <a:lstStyle/>
                    <a:p>
                      <a:pPr algn="ctr"/>
                      <a:r>
                        <a:rPr lang="en-IN" dirty="0"/>
                        <a:t>151,325,798</a:t>
                      </a:r>
                    </a:p>
                  </a:txBody>
                  <a:tcPr/>
                </a:tc>
                <a:tc>
                  <a:txBody>
                    <a:bodyPr/>
                    <a:lstStyle/>
                    <a:p>
                      <a:pPr algn="ctr"/>
                      <a:r>
                        <a:rPr lang="en-US" dirty="0"/>
                        <a:t>151.3</a:t>
                      </a:r>
                      <a:endParaRPr lang="en-IN" dirty="0"/>
                    </a:p>
                  </a:txBody>
                  <a:tcPr/>
                </a:tc>
                <a:extLst>
                  <a:ext uri="{0D108BD9-81ED-4DB2-BD59-A6C34878D82A}">
                    <a16:rowId xmlns:a16="http://schemas.microsoft.com/office/drawing/2014/main" val="3922839792"/>
                  </a:ext>
                </a:extLst>
              </a:tr>
              <a:tr h="370840">
                <a:tc>
                  <a:txBody>
                    <a:bodyPr/>
                    <a:lstStyle/>
                    <a:p>
                      <a:pPr algn="ctr"/>
                      <a:r>
                        <a:rPr lang="en-US" dirty="0"/>
                        <a:t>1960</a:t>
                      </a:r>
                      <a:endParaRPr lang="en-IN" dirty="0"/>
                    </a:p>
                  </a:txBody>
                  <a:tcPr/>
                </a:tc>
                <a:tc>
                  <a:txBody>
                    <a:bodyPr/>
                    <a:lstStyle/>
                    <a:p>
                      <a:pPr algn="ctr"/>
                      <a:r>
                        <a:rPr lang="en-IN" dirty="0"/>
                        <a:t>179,323,175</a:t>
                      </a:r>
                    </a:p>
                  </a:txBody>
                  <a:tcPr/>
                </a:tc>
                <a:tc>
                  <a:txBody>
                    <a:bodyPr/>
                    <a:lstStyle/>
                    <a:p>
                      <a:pPr algn="ctr"/>
                      <a:r>
                        <a:rPr lang="en-US" dirty="0"/>
                        <a:t>179.3</a:t>
                      </a:r>
                      <a:endParaRPr lang="en-IN" dirty="0"/>
                    </a:p>
                  </a:txBody>
                  <a:tcPr/>
                </a:tc>
                <a:extLst>
                  <a:ext uri="{0D108BD9-81ED-4DB2-BD59-A6C34878D82A}">
                    <a16:rowId xmlns:a16="http://schemas.microsoft.com/office/drawing/2014/main" val="3068085472"/>
                  </a:ext>
                </a:extLst>
              </a:tr>
              <a:tr h="370840">
                <a:tc>
                  <a:txBody>
                    <a:bodyPr/>
                    <a:lstStyle/>
                    <a:p>
                      <a:pPr algn="ctr"/>
                      <a:r>
                        <a:rPr lang="en-US" dirty="0"/>
                        <a:t>1970</a:t>
                      </a:r>
                      <a:endParaRPr lang="en-IN" dirty="0"/>
                    </a:p>
                  </a:txBody>
                  <a:tcPr/>
                </a:tc>
                <a:tc>
                  <a:txBody>
                    <a:bodyPr/>
                    <a:lstStyle/>
                    <a:p>
                      <a:pPr algn="ctr"/>
                      <a:r>
                        <a:rPr lang="en-IN" dirty="0"/>
                        <a:t>203,302,031</a:t>
                      </a:r>
                    </a:p>
                  </a:txBody>
                  <a:tcPr/>
                </a:tc>
                <a:tc>
                  <a:txBody>
                    <a:bodyPr/>
                    <a:lstStyle/>
                    <a:p>
                      <a:pPr algn="ctr"/>
                      <a:r>
                        <a:rPr lang="en-US" dirty="0"/>
                        <a:t>203.3</a:t>
                      </a:r>
                      <a:endParaRPr lang="en-IN" dirty="0"/>
                    </a:p>
                  </a:txBody>
                  <a:tcPr/>
                </a:tc>
                <a:extLst>
                  <a:ext uri="{0D108BD9-81ED-4DB2-BD59-A6C34878D82A}">
                    <a16:rowId xmlns:a16="http://schemas.microsoft.com/office/drawing/2014/main" val="777081874"/>
                  </a:ext>
                </a:extLst>
              </a:tr>
              <a:tr h="370840">
                <a:tc>
                  <a:txBody>
                    <a:bodyPr/>
                    <a:lstStyle/>
                    <a:p>
                      <a:pPr algn="ctr"/>
                      <a:r>
                        <a:rPr lang="en-US" dirty="0"/>
                        <a:t>1980</a:t>
                      </a:r>
                      <a:endParaRPr lang="en-IN" dirty="0"/>
                    </a:p>
                  </a:txBody>
                  <a:tcPr/>
                </a:tc>
                <a:tc>
                  <a:txBody>
                    <a:bodyPr/>
                    <a:lstStyle/>
                    <a:p>
                      <a:pPr algn="ctr"/>
                      <a:r>
                        <a:rPr lang="en-IN" dirty="0"/>
                        <a:t>226,542,199</a:t>
                      </a:r>
                    </a:p>
                  </a:txBody>
                  <a:tcPr/>
                </a:tc>
                <a:tc>
                  <a:txBody>
                    <a:bodyPr/>
                    <a:lstStyle/>
                    <a:p>
                      <a:pPr algn="ctr"/>
                      <a:r>
                        <a:rPr lang="en-US" dirty="0"/>
                        <a:t>226.5</a:t>
                      </a:r>
                      <a:endParaRPr lang="en-IN" dirty="0"/>
                    </a:p>
                  </a:txBody>
                  <a:tcPr/>
                </a:tc>
                <a:extLst>
                  <a:ext uri="{0D108BD9-81ED-4DB2-BD59-A6C34878D82A}">
                    <a16:rowId xmlns:a16="http://schemas.microsoft.com/office/drawing/2014/main" val="1577363137"/>
                  </a:ext>
                </a:extLst>
              </a:tr>
              <a:tr h="370840">
                <a:tc>
                  <a:txBody>
                    <a:bodyPr/>
                    <a:lstStyle/>
                    <a:p>
                      <a:pPr algn="ctr"/>
                      <a:r>
                        <a:rPr lang="en-US" dirty="0"/>
                        <a:t>1990</a:t>
                      </a:r>
                      <a:endParaRPr lang="en-IN" dirty="0"/>
                    </a:p>
                  </a:txBody>
                  <a:tcPr/>
                </a:tc>
                <a:tc>
                  <a:txBody>
                    <a:bodyPr/>
                    <a:lstStyle/>
                    <a:p>
                      <a:pPr algn="ctr"/>
                      <a:r>
                        <a:rPr lang="en-IN" dirty="0"/>
                        <a:t>248,709,873</a:t>
                      </a:r>
                    </a:p>
                  </a:txBody>
                  <a:tcPr/>
                </a:tc>
                <a:tc>
                  <a:txBody>
                    <a:bodyPr/>
                    <a:lstStyle/>
                    <a:p>
                      <a:pPr algn="ctr"/>
                      <a:r>
                        <a:rPr lang="en-US" dirty="0"/>
                        <a:t>248.7</a:t>
                      </a:r>
                      <a:endParaRPr lang="en-IN" dirty="0"/>
                    </a:p>
                  </a:txBody>
                  <a:tcPr/>
                </a:tc>
                <a:extLst>
                  <a:ext uri="{0D108BD9-81ED-4DB2-BD59-A6C34878D82A}">
                    <a16:rowId xmlns:a16="http://schemas.microsoft.com/office/drawing/2014/main" val="1613752945"/>
                  </a:ext>
                </a:extLst>
              </a:tr>
              <a:tr h="370840">
                <a:tc>
                  <a:txBody>
                    <a:bodyPr/>
                    <a:lstStyle/>
                    <a:p>
                      <a:pPr algn="ctr"/>
                      <a:r>
                        <a:rPr lang="en-US" dirty="0"/>
                        <a:t>2000</a:t>
                      </a:r>
                      <a:endParaRPr lang="en-IN" dirty="0"/>
                    </a:p>
                  </a:txBody>
                  <a:tcPr/>
                </a:tc>
                <a:tc>
                  <a:txBody>
                    <a:bodyPr/>
                    <a:lstStyle/>
                    <a:p>
                      <a:pPr algn="ctr"/>
                      <a:r>
                        <a:rPr lang="en-IN" dirty="0"/>
                        <a:t>281,421,906</a:t>
                      </a:r>
                    </a:p>
                  </a:txBody>
                  <a:tcPr/>
                </a:tc>
                <a:tc>
                  <a:txBody>
                    <a:bodyPr/>
                    <a:lstStyle/>
                    <a:p>
                      <a:pPr algn="ctr"/>
                      <a:r>
                        <a:rPr lang="en-US" dirty="0"/>
                        <a:t>281.4</a:t>
                      </a:r>
                      <a:endParaRPr lang="en-IN" dirty="0"/>
                    </a:p>
                  </a:txBody>
                  <a:tcPr/>
                </a:tc>
                <a:extLst>
                  <a:ext uri="{0D108BD9-81ED-4DB2-BD59-A6C34878D82A}">
                    <a16:rowId xmlns:a16="http://schemas.microsoft.com/office/drawing/2014/main" val="1128295471"/>
                  </a:ext>
                </a:extLst>
              </a:tr>
              <a:tr h="370840">
                <a:tc>
                  <a:txBody>
                    <a:bodyPr/>
                    <a:lstStyle/>
                    <a:p>
                      <a:pPr algn="ctr"/>
                      <a:r>
                        <a:rPr lang="en-US" dirty="0"/>
                        <a:t>2010</a:t>
                      </a:r>
                      <a:endParaRPr lang="en-IN" dirty="0"/>
                    </a:p>
                  </a:txBody>
                  <a:tcPr/>
                </a:tc>
                <a:tc>
                  <a:txBody>
                    <a:bodyPr/>
                    <a:lstStyle/>
                    <a:p>
                      <a:pPr algn="ctr"/>
                      <a:r>
                        <a:rPr lang="en-IN" dirty="0"/>
                        <a:t>308,745,538</a:t>
                      </a:r>
                    </a:p>
                  </a:txBody>
                  <a:tcPr/>
                </a:tc>
                <a:tc>
                  <a:txBody>
                    <a:bodyPr/>
                    <a:lstStyle/>
                    <a:p>
                      <a:pPr algn="ctr"/>
                      <a:r>
                        <a:rPr lang="en-US" dirty="0"/>
                        <a:t>308.7</a:t>
                      </a:r>
                      <a:endParaRPr lang="en-IN" dirty="0"/>
                    </a:p>
                  </a:txBody>
                  <a:tcPr/>
                </a:tc>
                <a:extLst>
                  <a:ext uri="{0D108BD9-81ED-4DB2-BD59-A6C34878D82A}">
                    <a16:rowId xmlns:a16="http://schemas.microsoft.com/office/drawing/2014/main" val="3097784739"/>
                  </a:ext>
                </a:extLst>
              </a:tr>
              <a:tr h="370840">
                <a:tc>
                  <a:txBody>
                    <a:bodyPr/>
                    <a:lstStyle/>
                    <a:p>
                      <a:pPr algn="ctr"/>
                      <a:r>
                        <a:rPr lang="en-US" dirty="0"/>
                        <a:t>2020</a:t>
                      </a:r>
                      <a:endParaRPr lang="en-IN" dirty="0"/>
                    </a:p>
                  </a:txBody>
                  <a:tcPr/>
                </a:tc>
                <a:tc>
                  <a:txBody>
                    <a:bodyPr/>
                    <a:lstStyle/>
                    <a:p>
                      <a:pPr algn="ctr"/>
                      <a:r>
                        <a:rPr lang="en-IN" dirty="0"/>
                        <a:t>326,569,308</a:t>
                      </a:r>
                    </a:p>
                  </a:txBody>
                  <a:tcPr/>
                </a:tc>
                <a:tc>
                  <a:txBody>
                    <a:bodyPr/>
                    <a:lstStyle/>
                    <a:p>
                      <a:pPr algn="ctr"/>
                      <a:r>
                        <a:rPr lang="en-US" dirty="0"/>
                        <a:t>326.6</a:t>
                      </a:r>
                      <a:endParaRPr lang="en-IN" dirty="0"/>
                    </a:p>
                  </a:txBody>
                  <a:tcPr/>
                </a:tc>
                <a:extLst>
                  <a:ext uri="{0D108BD9-81ED-4DB2-BD59-A6C34878D82A}">
                    <a16:rowId xmlns:a16="http://schemas.microsoft.com/office/drawing/2014/main" val="3341743794"/>
                  </a:ext>
                </a:extLst>
              </a:tr>
            </a:tbl>
          </a:graphicData>
        </a:graphic>
      </p:graphicFrame>
    </p:spTree>
    <p:extLst>
      <p:ext uri="{BB962C8B-B14F-4D97-AF65-F5344CB8AC3E}">
        <p14:creationId xmlns:p14="http://schemas.microsoft.com/office/powerpoint/2010/main" val="627398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Plots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dirty="0"/>
              <a:t>In a line graph, time is always labeled on the horizontal axis, with the variable being measured labeled on the vertical axis. Points are then plotted for each time period, and a line is drawn that connects each consecutive point. In Figure 3.3.10, each of the points is plotted with the year on the horizontal axis and the corresponding population (in millions) on the vertical axis.</a:t>
            </a:r>
            <a:endParaRPr lang="en-IN" dirty="0"/>
          </a:p>
        </p:txBody>
      </p:sp>
    </p:spTree>
    <p:extLst>
      <p:ext uri="{BB962C8B-B14F-4D97-AF65-F5344CB8AC3E}">
        <p14:creationId xmlns:p14="http://schemas.microsoft.com/office/powerpoint/2010/main" val="4104108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Plots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dirty="0"/>
              <a:t> </a:t>
            </a:r>
            <a:endParaRPr lang="en-IN" dirty="0"/>
          </a:p>
        </p:txBody>
      </p:sp>
      <p:pic>
        <p:nvPicPr>
          <p:cNvPr id="5" name="Picture 4">
            <a:extLst>
              <a:ext uri="{FF2B5EF4-FFF2-40B4-BE49-F238E27FC236}">
                <a16:creationId xmlns:a16="http://schemas.microsoft.com/office/drawing/2014/main" id="{90B51F34-62BC-3959-ECE9-D4FD3976E6D1}"/>
              </a:ext>
            </a:extLst>
          </p:cNvPr>
          <p:cNvPicPr>
            <a:picLocks noChangeAspect="1"/>
          </p:cNvPicPr>
          <p:nvPr/>
        </p:nvPicPr>
        <p:blipFill>
          <a:blip r:embed="rId2"/>
          <a:stretch>
            <a:fillRect/>
          </a:stretch>
        </p:blipFill>
        <p:spPr>
          <a:xfrm>
            <a:off x="1447470" y="1326179"/>
            <a:ext cx="6249060" cy="4205641"/>
          </a:xfrm>
          <a:prstGeom prst="rect">
            <a:avLst/>
          </a:prstGeom>
        </p:spPr>
      </p:pic>
    </p:spTree>
    <p:extLst>
      <p:ext uri="{BB962C8B-B14F-4D97-AF65-F5344CB8AC3E}">
        <p14:creationId xmlns:p14="http://schemas.microsoft.com/office/powerpoint/2010/main" val="2535423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Plots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dirty="0"/>
              <a:t>In Figure 3.3.11, a line segment connects consecutive points in the time series to produce a line graph. From the line graph we can easily see that the series is nonstationary, and that there is an upward trend in the data.</a:t>
            </a:r>
            <a:endParaRPr lang="en-IN" dirty="0"/>
          </a:p>
        </p:txBody>
      </p:sp>
      <p:pic>
        <p:nvPicPr>
          <p:cNvPr id="5" name="Picture 4">
            <a:extLst>
              <a:ext uri="{FF2B5EF4-FFF2-40B4-BE49-F238E27FC236}">
                <a16:creationId xmlns:a16="http://schemas.microsoft.com/office/drawing/2014/main" id="{8E99316E-424C-A9D5-E8F9-26E4B7F83D76}"/>
              </a:ext>
            </a:extLst>
          </p:cNvPr>
          <p:cNvPicPr>
            <a:picLocks noChangeAspect="1"/>
          </p:cNvPicPr>
          <p:nvPr/>
        </p:nvPicPr>
        <p:blipFill>
          <a:blip r:embed="rId2"/>
          <a:stretch>
            <a:fillRect/>
          </a:stretch>
        </p:blipFill>
        <p:spPr>
          <a:xfrm>
            <a:off x="2514599" y="3010038"/>
            <a:ext cx="4309625" cy="2976308"/>
          </a:xfrm>
          <a:prstGeom prst="rect">
            <a:avLst/>
          </a:prstGeom>
        </p:spPr>
      </p:pic>
    </p:spTree>
    <p:extLst>
      <p:ext uri="{BB962C8B-B14F-4D97-AF65-F5344CB8AC3E}">
        <p14:creationId xmlns:p14="http://schemas.microsoft.com/office/powerpoint/2010/main" val="3689305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Plots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dirty="0"/>
              <a:t>Does it make sense to draw a histogram for a nonstationary time series? We could create a histogram of the population data we have been examining, but it would not reveal anything very interesting. For a nonstationary time series (a time series with a trend), a histogram is usually not warranted.</a:t>
            </a:r>
          </a:p>
          <a:p>
            <a:r>
              <a:rPr lang="en-US" dirty="0"/>
              <a:t>It is not uncommon to see time series graphs with multiple sets of data plotted. It is also not uncommon to see two vertical axes used if the data sets have different scales.</a:t>
            </a:r>
            <a:endParaRPr lang="en-IN" dirty="0"/>
          </a:p>
        </p:txBody>
      </p:sp>
    </p:spTree>
    <p:extLst>
      <p:ext uri="{BB962C8B-B14F-4D97-AF65-F5344CB8AC3E}">
        <p14:creationId xmlns:p14="http://schemas.microsoft.com/office/powerpoint/2010/main" val="4165369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Plots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dirty="0"/>
              <a:t>In Figure 3.3.12, both the sea level change and the global temperature change since 1901 are shown on the same graph. The vertical scale on the left refers to the change in sea level. The vertical scale on the right refers to the change in global temperature. By plotting both sets of data on the same graph, we can see the trend that the two sets of data share.</a:t>
            </a:r>
            <a:endParaRPr lang="en-IN" dirty="0"/>
          </a:p>
        </p:txBody>
      </p:sp>
    </p:spTree>
    <p:extLst>
      <p:ext uri="{BB962C8B-B14F-4D97-AF65-F5344CB8AC3E}">
        <p14:creationId xmlns:p14="http://schemas.microsoft.com/office/powerpoint/2010/main" val="1781659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Plots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dirty="0"/>
              <a:t> </a:t>
            </a:r>
            <a:endParaRPr lang="en-IN" dirty="0"/>
          </a:p>
        </p:txBody>
      </p:sp>
      <p:pic>
        <p:nvPicPr>
          <p:cNvPr id="4" name="Picture 3">
            <a:extLst>
              <a:ext uri="{FF2B5EF4-FFF2-40B4-BE49-F238E27FC236}">
                <a16:creationId xmlns:a16="http://schemas.microsoft.com/office/drawing/2014/main" id="{27817C52-F447-7B81-68AB-BC0C0C7B8886}"/>
              </a:ext>
            </a:extLst>
          </p:cNvPr>
          <p:cNvPicPr>
            <a:picLocks noChangeAspect="1"/>
          </p:cNvPicPr>
          <p:nvPr/>
        </p:nvPicPr>
        <p:blipFill>
          <a:blip r:embed="rId2"/>
          <a:stretch>
            <a:fillRect/>
          </a:stretch>
        </p:blipFill>
        <p:spPr>
          <a:xfrm>
            <a:off x="1461653" y="1285565"/>
            <a:ext cx="6220693" cy="4439270"/>
          </a:xfrm>
          <a:prstGeom prst="rect">
            <a:avLst/>
          </a:prstGeom>
        </p:spPr>
      </p:pic>
    </p:spTree>
    <p:extLst>
      <p:ext uri="{BB962C8B-B14F-4D97-AF65-F5344CB8AC3E}">
        <p14:creationId xmlns:p14="http://schemas.microsoft.com/office/powerpoint/2010/main" val="266255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Each of the classes in the frequency distribution is represented by a vertical bar whose height is proportional to the frequency of the class interval. The horizontal boundaries of each vertical bar correspond to the class boundaries. Once the frequency distribution has been calculated, all the information necessary for plotting a histogram is available. </a:t>
            </a:r>
          </a:p>
          <a:p>
            <a:r>
              <a:rPr lang="en-US" dirty="0"/>
              <a:t>In Figure 3.3.1, the histogram is created from the frequency distribution of the heart rate data in Table 3.1.3.</a:t>
            </a:r>
          </a:p>
        </p:txBody>
      </p:sp>
    </p:spTree>
    <p:extLst>
      <p:ext uri="{BB962C8B-B14F-4D97-AF65-F5344CB8AC3E}">
        <p14:creationId xmlns:p14="http://schemas.microsoft.com/office/powerpoint/2010/main" val="2728530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dirty="0"/>
              <a:t>For centuries, humans have used maps to portray information about specific places or regions. Today, it is very common to see data that is associated with some type of geographic location such as zip codes, county codes, states, countries, or even specific longitudes and latitudes. This association allows us to layer the data values on top of a map of a certain area, or satellite image, ultimately providing us with a greater understanding of how different regions compare to one another based on a variety of different variables.</a:t>
            </a:r>
            <a:endParaRPr lang="en-IN" dirty="0"/>
          </a:p>
        </p:txBody>
      </p:sp>
    </p:spTree>
    <p:extLst>
      <p:ext uri="{BB962C8B-B14F-4D97-AF65-F5344CB8AC3E}">
        <p14:creationId xmlns:p14="http://schemas.microsoft.com/office/powerpoint/2010/main" val="2788109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b="1" dirty="0"/>
              <a:t>Choropleth maps </a:t>
            </a:r>
            <a:r>
              <a:rPr lang="en-US" dirty="0"/>
              <a:t>are one type of geospatial graph that has become very popular, although their use dates back to the early 19</a:t>
            </a:r>
            <a:r>
              <a:rPr lang="en-US" baseline="30000" dirty="0"/>
              <a:t>th</a:t>
            </a:r>
            <a:r>
              <a:rPr lang="en-US" dirty="0"/>
              <a:t> century. Choropleth maps utilize shades of color to measure a variable across several pre-defined areas. Choropleth maps are similar to heat maps; however, heat maps use the given data to define regions whereas choropleth maps come with predefined regions with which data is already associated. </a:t>
            </a:r>
            <a:endParaRPr lang="en-IN" dirty="0"/>
          </a:p>
        </p:txBody>
      </p:sp>
    </p:spTree>
    <p:extLst>
      <p:ext uri="{BB962C8B-B14F-4D97-AF65-F5344CB8AC3E}">
        <p14:creationId xmlns:p14="http://schemas.microsoft.com/office/powerpoint/2010/main" val="1986221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533400" y="1295400"/>
            <a:ext cx="8229600" cy="3539430"/>
          </a:xfrm>
          <a:ln w="28575">
            <a:solidFill>
              <a:srgbClr val="FF0000"/>
            </a:solidFill>
          </a:ln>
        </p:spPr>
        <p:txBody>
          <a:bodyPr wrap="square">
            <a:spAutoFit/>
          </a:bodyPr>
          <a:lstStyle/>
          <a:p>
            <a:r>
              <a:rPr lang="en-US" dirty="0">
                <a:solidFill>
                  <a:srgbClr val="000000"/>
                </a:solidFill>
              </a:rPr>
              <a:t>You frequently hear data visualization specialists refer to encoding data into a graphic. For example, in a histogram the data is encoded into different categories. If you are creating a choropleth map, the data is encoded spatially by placing the data in a region (usually county, state, or country). The magnitude of the data is usually represented by a color shade. So, the data is encoded in two dimensions.</a:t>
            </a:r>
          </a:p>
        </p:txBody>
      </p:sp>
    </p:spTree>
    <p:extLst>
      <p:ext uri="{BB962C8B-B14F-4D97-AF65-F5344CB8AC3E}">
        <p14:creationId xmlns:p14="http://schemas.microsoft.com/office/powerpoint/2010/main" val="2018006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dirty="0"/>
              <a:t>An example of a heat map would be weather radar, where the shaded region is dynamically defined by the amount and type of precipitation in an area rather than by state or county lines.</a:t>
            </a:r>
          </a:p>
          <a:p>
            <a:r>
              <a:rPr lang="en-US" dirty="0"/>
              <a:t>Suppose we are interested in visualizing obesity in different regions of the United States. The Centers for Disease Control and Prevention (CDC) provides a county level data set containing the number of people in each county who are above the obesity threshold.  </a:t>
            </a:r>
            <a:endParaRPr lang="en-IN" dirty="0"/>
          </a:p>
        </p:txBody>
      </p:sp>
    </p:spTree>
    <p:extLst>
      <p:ext uri="{BB962C8B-B14F-4D97-AF65-F5344CB8AC3E}">
        <p14:creationId xmlns:p14="http://schemas.microsoft.com/office/powerpoint/2010/main" val="2282799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57200" y="1219200"/>
            <a:ext cx="8229600" cy="4572000"/>
          </a:xfrm>
        </p:spPr>
        <p:txBody>
          <a:bodyPr>
            <a:normAutofit/>
          </a:bodyPr>
          <a:lstStyle/>
          <a:p>
            <a:r>
              <a:rPr lang="en-US" dirty="0"/>
              <a:t>For our inquiry, we are only interested in two columns of the full data set: the county code, or FIPS Code, and the number of people in a county who are obese in the year 2016. A preview of the data we will use is in Table 3.3.5.</a:t>
            </a:r>
            <a:endParaRPr lang="en-IN" dirty="0"/>
          </a:p>
        </p:txBody>
      </p:sp>
    </p:spTree>
    <p:extLst>
      <p:ext uri="{BB962C8B-B14F-4D97-AF65-F5344CB8AC3E}">
        <p14:creationId xmlns:p14="http://schemas.microsoft.com/office/powerpoint/2010/main" val="1303616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68351" y="1364166"/>
            <a:ext cx="8229600" cy="4572000"/>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r>
              <a:rPr lang="en-US" dirty="0"/>
              <a:t>We want to plot this data onto a map of the United States. Each FIPS Code can be used to determine the geographic boundaries of each county, and then we will shade each county region on a map of the U.S. based on the number of adults who are obese in that area.</a:t>
            </a:r>
            <a:endParaRPr lang="en-IN"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2FC97430-FD4F-C390-828B-6073F5E2F0AA}"/>
                  </a:ext>
                </a:extLst>
              </p:cNvPr>
              <p:cNvGraphicFramePr>
                <a:graphicFrameLocks noGrp="1"/>
              </p:cNvGraphicFramePr>
              <p:nvPr>
                <p:extLst>
                  <p:ext uri="{D42A27DB-BD31-4B8C-83A1-F6EECF244321}">
                    <p14:modId xmlns:p14="http://schemas.microsoft.com/office/powerpoint/2010/main" val="3632256796"/>
                  </p:ext>
                </p:extLst>
              </p:nvPr>
            </p:nvGraphicFramePr>
            <p:xfrm>
              <a:off x="1371600" y="1097280"/>
              <a:ext cx="6096000" cy="2926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857668824"/>
                        </a:ext>
                      </a:extLst>
                    </a:gridCol>
                    <a:gridCol w="3352800">
                      <a:extLst>
                        <a:ext uri="{9D8B030D-6E8A-4147-A177-3AD203B41FA5}">
                          <a16:colId xmlns:a16="http://schemas.microsoft.com/office/drawing/2014/main" val="2201930288"/>
                        </a:ext>
                      </a:extLst>
                    </a:gridCol>
                  </a:tblGrid>
                  <a:tr h="341738">
                    <a:tc gridSpan="2">
                      <a:txBody>
                        <a:bodyPr/>
                        <a:lstStyle/>
                        <a:p>
                          <a:pPr algn="ctr"/>
                          <a:r>
                            <a:rPr lang="en-US" dirty="0"/>
                            <a:t>Table 3.3.5 - Number of Obese Adults by US County</a:t>
                          </a:r>
                          <a:endParaRPr lang="en-IN" dirty="0"/>
                        </a:p>
                      </a:txBody>
                      <a:tcPr/>
                    </a:tc>
                    <a:tc hMerge="1">
                      <a:txBody>
                        <a:bodyPr/>
                        <a:lstStyle/>
                        <a:p>
                          <a:endParaRPr lang="en-IN" dirty="0"/>
                        </a:p>
                      </a:txBody>
                      <a:tcPr/>
                    </a:tc>
                    <a:extLst>
                      <a:ext uri="{0D108BD9-81ED-4DB2-BD59-A6C34878D82A}">
                        <a16:rowId xmlns:a16="http://schemas.microsoft.com/office/drawing/2014/main" val="233040614"/>
                      </a:ext>
                    </a:extLst>
                  </a:tr>
                  <a:tr h="341738">
                    <a:tc>
                      <a:txBody>
                        <a:bodyPr/>
                        <a:lstStyle/>
                        <a:p>
                          <a:pPr algn="ctr"/>
                          <a:r>
                            <a:rPr lang="en-IN" b="1" dirty="0"/>
                            <a:t>FIPS Code</a:t>
                          </a:r>
                        </a:p>
                      </a:txBody>
                      <a:tcPr/>
                    </a:tc>
                    <a:tc>
                      <a:txBody>
                        <a:bodyPr/>
                        <a:lstStyle/>
                        <a:p>
                          <a:pPr algn="ctr"/>
                          <a:r>
                            <a:rPr lang="en-US" b="1" dirty="0"/>
                            <a:t>Number of Obese Adults, 2016</a:t>
                          </a:r>
                          <a:endParaRPr lang="en-IN" b="1" dirty="0"/>
                        </a:p>
                      </a:txBody>
                      <a:tcPr/>
                    </a:tc>
                    <a:extLst>
                      <a:ext uri="{0D108BD9-81ED-4DB2-BD59-A6C34878D82A}">
                        <a16:rowId xmlns:a16="http://schemas.microsoft.com/office/drawing/2014/main" val="3465135760"/>
                      </a:ext>
                    </a:extLst>
                  </a:tr>
                  <a:tr h="341738">
                    <a:tc>
                      <a:txBody>
                        <a:bodyPr/>
                        <a:lstStyle/>
                        <a:p>
                          <a:pPr algn="ctr"/>
                          <a:r>
                            <a:rPr lang="en-US" b="1" dirty="0"/>
                            <a:t>1001</a:t>
                          </a:r>
                          <a:endParaRPr lang="en-IN" b="1" dirty="0"/>
                        </a:p>
                      </a:txBody>
                      <a:tcPr/>
                    </a:tc>
                    <a:tc>
                      <a:txBody>
                        <a:bodyPr/>
                        <a:lstStyle/>
                        <a:p>
                          <a:pPr algn="ctr"/>
                          <a:r>
                            <a:rPr lang="en-IN" dirty="0"/>
                            <a:t>15,884</a:t>
                          </a:r>
                        </a:p>
                      </a:txBody>
                      <a:tcPr/>
                    </a:tc>
                    <a:extLst>
                      <a:ext uri="{0D108BD9-81ED-4DB2-BD59-A6C34878D82A}">
                        <a16:rowId xmlns:a16="http://schemas.microsoft.com/office/drawing/2014/main" val="502036214"/>
                      </a:ext>
                    </a:extLst>
                  </a:tr>
                  <a:tr h="341738">
                    <a:tc>
                      <a:txBody>
                        <a:bodyPr/>
                        <a:lstStyle/>
                        <a:p>
                          <a:pPr algn="ctr"/>
                          <a:r>
                            <a:rPr lang="en-US" b="1" dirty="0"/>
                            <a:t>1003</a:t>
                          </a:r>
                          <a:endParaRPr lang="en-IN" b="1" dirty="0"/>
                        </a:p>
                      </a:txBody>
                      <a:tcPr/>
                    </a:tc>
                    <a:tc>
                      <a:txBody>
                        <a:bodyPr/>
                        <a:lstStyle/>
                        <a:p>
                          <a:pPr algn="ctr"/>
                          <a:r>
                            <a:rPr lang="en-IN" dirty="0"/>
                            <a:t>47,117</a:t>
                          </a:r>
                        </a:p>
                      </a:txBody>
                      <a:tcPr/>
                    </a:tc>
                    <a:extLst>
                      <a:ext uri="{0D108BD9-81ED-4DB2-BD59-A6C34878D82A}">
                        <a16:rowId xmlns:a16="http://schemas.microsoft.com/office/drawing/2014/main" val="3291412809"/>
                      </a:ext>
                    </a:extLst>
                  </a:tr>
                  <a:tr h="341738">
                    <a:tc>
                      <a:txBody>
                        <a:bodyPr/>
                        <a:lstStyle/>
                        <a:p>
                          <a:pPr algn="ctr"/>
                          <a:r>
                            <a:rPr lang="en-US" b="1" dirty="0"/>
                            <a:t>1005</a:t>
                          </a:r>
                          <a:endParaRPr lang="en-IN" b="1" dirty="0"/>
                        </a:p>
                      </a:txBody>
                      <a:tcPr/>
                    </a:tc>
                    <a:tc>
                      <a:txBody>
                        <a:bodyPr/>
                        <a:lstStyle/>
                        <a:p>
                          <a:pPr algn="ctr"/>
                          <a:r>
                            <a:rPr lang="en-IN" dirty="0"/>
                            <a:t>10,653</a:t>
                          </a:r>
                        </a:p>
                      </a:txBody>
                      <a:tcPr/>
                    </a:tc>
                    <a:extLst>
                      <a:ext uri="{0D108BD9-81ED-4DB2-BD59-A6C34878D82A}">
                        <a16:rowId xmlns:a16="http://schemas.microsoft.com/office/drawing/2014/main" val="2385510047"/>
                      </a:ext>
                    </a:extLst>
                  </a:tr>
                  <a:tr h="341738">
                    <a:tc>
                      <a:txBody>
                        <a:bodyPr/>
                        <a:lstStyle/>
                        <a:p>
                          <a:pPr algn="ctr"/>
                          <a:r>
                            <a:rPr lang="en-US" b="1" dirty="0"/>
                            <a:t>1007</a:t>
                          </a:r>
                          <a:endParaRPr lang="en-IN" b="1" dirty="0"/>
                        </a:p>
                      </a:txBody>
                      <a:tcPr/>
                    </a:tc>
                    <a:tc>
                      <a:txBody>
                        <a:bodyPr/>
                        <a:lstStyle/>
                        <a:p>
                          <a:pPr algn="ctr"/>
                          <a:r>
                            <a:rPr lang="en-IN" dirty="0"/>
                            <a:t>7,611</a:t>
                          </a:r>
                        </a:p>
                      </a:txBody>
                      <a:tcPr/>
                    </a:tc>
                    <a:extLst>
                      <a:ext uri="{0D108BD9-81ED-4DB2-BD59-A6C34878D82A}">
                        <a16:rowId xmlns:a16="http://schemas.microsoft.com/office/drawing/2014/main" val="2017143744"/>
                      </a:ext>
                    </a:extLst>
                  </a:tr>
                  <a:tr h="341738">
                    <a:tc>
                      <a:txBody>
                        <a:bodyPr/>
                        <a:lstStyle/>
                        <a:p>
                          <a:pPr algn="ctr"/>
                          <a:r>
                            <a:rPr lang="en-US" b="1" dirty="0"/>
                            <a:t>1009</a:t>
                          </a:r>
                          <a:endParaRPr lang="en-IN" b="1" dirty="0"/>
                        </a:p>
                      </a:txBody>
                      <a:tcPr/>
                    </a:tc>
                    <a:tc>
                      <a:txBody>
                        <a:bodyPr/>
                        <a:lstStyle/>
                        <a:p>
                          <a:pPr algn="ctr"/>
                          <a:r>
                            <a:rPr lang="en-IN" dirty="0"/>
                            <a:t>17,347</a:t>
                          </a:r>
                        </a:p>
                      </a:txBody>
                      <a:tcPr/>
                    </a:tc>
                    <a:extLst>
                      <a:ext uri="{0D108BD9-81ED-4DB2-BD59-A6C34878D82A}">
                        <a16:rowId xmlns:a16="http://schemas.microsoft.com/office/drawing/2014/main" val="3342394997"/>
                      </a:ext>
                    </a:extLst>
                  </a:tr>
                  <a:tr h="341738">
                    <a:tc gridSpan="2">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hMerge="1">
                      <a:txBody>
                        <a:bodyPr/>
                        <a:lstStyle/>
                        <a:p>
                          <a:pPr algn="ctr"/>
                          <a:endParaRPr lang="en-IN" dirty="0"/>
                        </a:p>
                      </a:txBody>
                      <a:tcPr/>
                    </a:tc>
                    <a:extLst>
                      <a:ext uri="{0D108BD9-81ED-4DB2-BD59-A6C34878D82A}">
                        <a16:rowId xmlns:a16="http://schemas.microsoft.com/office/drawing/2014/main" val="374074565"/>
                      </a:ext>
                    </a:extLst>
                  </a:tr>
                </a:tbl>
              </a:graphicData>
            </a:graphic>
          </p:graphicFrame>
        </mc:Choice>
        <mc:Fallback xmlns="">
          <p:graphicFrame>
            <p:nvGraphicFramePr>
              <p:cNvPr id="3" name="Table 2">
                <a:extLst>
                  <a:ext uri="{FF2B5EF4-FFF2-40B4-BE49-F238E27FC236}">
                    <a16:creationId xmlns:a16="http://schemas.microsoft.com/office/drawing/2014/main" id="{2FC97430-FD4F-C390-828B-6073F5E2F0AA}"/>
                  </a:ext>
                </a:extLst>
              </p:cNvPr>
              <p:cNvGraphicFramePr>
                <a:graphicFrameLocks noGrp="1"/>
              </p:cNvGraphicFramePr>
              <p:nvPr>
                <p:extLst>
                  <p:ext uri="{D42A27DB-BD31-4B8C-83A1-F6EECF244321}">
                    <p14:modId xmlns:p14="http://schemas.microsoft.com/office/powerpoint/2010/main" val="3632256796"/>
                  </p:ext>
                </p:extLst>
              </p:nvPr>
            </p:nvGraphicFramePr>
            <p:xfrm>
              <a:off x="1371600" y="1097280"/>
              <a:ext cx="6096000" cy="2926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857668824"/>
                        </a:ext>
                      </a:extLst>
                    </a:gridCol>
                    <a:gridCol w="3352800">
                      <a:extLst>
                        <a:ext uri="{9D8B030D-6E8A-4147-A177-3AD203B41FA5}">
                          <a16:colId xmlns:a16="http://schemas.microsoft.com/office/drawing/2014/main" val="2201930288"/>
                        </a:ext>
                      </a:extLst>
                    </a:gridCol>
                  </a:tblGrid>
                  <a:tr h="365760">
                    <a:tc gridSpan="2">
                      <a:txBody>
                        <a:bodyPr/>
                        <a:lstStyle/>
                        <a:p>
                          <a:pPr algn="ctr"/>
                          <a:r>
                            <a:rPr lang="en-US" dirty="0"/>
                            <a:t>Table 3.3.5 - Number of Obese Adults by US County</a:t>
                          </a:r>
                          <a:endParaRPr lang="en-IN" dirty="0"/>
                        </a:p>
                      </a:txBody>
                      <a:tcPr/>
                    </a:tc>
                    <a:tc hMerge="1">
                      <a:txBody>
                        <a:bodyPr/>
                        <a:lstStyle/>
                        <a:p>
                          <a:endParaRPr lang="en-IN" dirty="0"/>
                        </a:p>
                      </a:txBody>
                      <a:tcPr/>
                    </a:tc>
                    <a:extLst>
                      <a:ext uri="{0D108BD9-81ED-4DB2-BD59-A6C34878D82A}">
                        <a16:rowId xmlns:a16="http://schemas.microsoft.com/office/drawing/2014/main" val="233040614"/>
                      </a:ext>
                    </a:extLst>
                  </a:tr>
                  <a:tr h="365760">
                    <a:tc>
                      <a:txBody>
                        <a:bodyPr/>
                        <a:lstStyle/>
                        <a:p>
                          <a:pPr algn="ctr"/>
                          <a:r>
                            <a:rPr lang="en-IN" b="1" dirty="0"/>
                            <a:t>FIPS Code</a:t>
                          </a:r>
                        </a:p>
                      </a:txBody>
                      <a:tcPr/>
                    </a:tc>
                    <a:tc>
                      <a:txBody>
                        <a:bodyPr/>
                        <a:lstStyle/>
                        <a:p>
                          <a:pPr algn="ctr"/>
                          <a:r>
                            <a:rPr lang="en-US" b="1" dirty="0"/>
                            <a:t>Number of Obese Adults, 2016</a:t>
                          </a:r>
                          <a:endParaRPr lang="en-IN" b="1" dirty="0"/>
                        </a:p>
                      </a:txBody>
                      <a:tcPr/>
                    </a:tc>
                    <a:extLst>
                      <a:ext uri="{0D108BD9-81ED-4DB2-BD59-A6C34878D82A}">
                        <a16:rowId xmlns:a16="http://schemas.microsoft.com/office/drawing/2014/main" val="3465135760"/>
                      </a:ext>
                    </a:extLst>
                  </a:tr>
                  <a:tr h="365760">
                    <a:tc>
                      <a:txBody>
                        <a:bodyPr/>
                        <a:lstStyle/>
                        <a:p>
                          <a:pPr algn="ctr"/>
                          <a:r>
                            <a:rPr lang="en-US" b="1" dirty="0"/>
                            <a:t>1001</a:t>
                          </a:r>
                          <a:endParaRPr lang="en-IN" b="1" dirty="0"/>
                        </a:p>
                      </a:txBody>
                      <a:tcPr/>
                    </a:tc>
                    <a:tc>
                      <a:txBody>
                        <a:bodyPr/>
                        <a:lstStyle/>
                        <a:p>
                          <a:pPr algn="ctr"/>
                          <a:r>
                            <a:rPr lang="en-IN" dirty="0"/>
                            <a:t>15,884</a:t>
                          </a:r>
                        </a:p>
                      </a:txBody>
                      <a:tcPr/>
                    </a:tc>
                    <a:extLst>
                      <a:ext uri="{0D108BD9-81ED-4DB2-BD59-A6C34878D82A}">
                        <a16:rowId xmlns:a16="http://schemas.microsoft.com/office/drawing/2014/main" val="502036214"/>
                      </a:ext>
                    </a:extLst>
                  </a:tr>
                  <a:tr h="365760">
                    <a:tc>
                      <a:txBody>
                        <a:bodyPr/>
                        <a:lstStyle/>
                        <a:p>
                          <a:pPr algn="ctr"/>
                          <a:r>
                            <a:rPr lang="en-US" b="1" dirty="0"/>
                            <a:t>1003</a:t>
                          </a:r>
                          <a:endParaRPr lang="en-IN" b="1" dirty="0"/>
                        </a:p>
                      </a:txBody>
                      <a:tcPr/>
                    </a:tc>
                    <a:tc>
                      <a:txBody>
                        <a:bodyPr/>
                        <a:lstStyle/>
                        <a:p>
                          <a:pPr algn="ctr"/>
                          <a:r>
                            <a:rPr lang="en-IN" dirty="0"/>
                            <a:t>47,117</a:t>
                          </a:r>
                        </a:p>
                      </a:txBody>
                      <a:tcPr/>
                    </a:tc>
                    <a:extLst>
                      <a:ext uri="{0D108BD9-81ED-4DB2-BD59-A6C34878D82A}">
                        <a16:rowId xmlns:a16="http://schemas.microsoft.com/office/drawing/2014/main" val="3291412809"/>
                      </a:ext>
                    </a:extLst>
                  </a:tr>
                  <a:tr h="365760">
                    <a:tc>
                      <a:txBody>
                        <a:bodyPr/>
                        <a:lstStyle/>
                        <a:p>
                          <a:pPr algn="ctr"/>
                          <a:r>
                            <a:rPr lang="en-US" b="1" dirty="0"/>
                            <a:t>1005</a:t>
                          </a:r>
                          <a:endParaRPr lang="en-IN" b="1" dirty="0"/>
                        </a:p>
                      </a:txBody>
                      <a:tcPr/>
                    </a:tc>
                    <a:tc>
                      <a:txBody>
                        <a:bodyPr/>
                        <a:lstStyle/>
                        <a:p>
                          <a:pPr algn="ctr"/>
                          <a:r>
                            <a:rPr lang="en-IN" dirty="0"/>
                            <a:t>10,653</a:t>
                          </a:r>
                        </a:p>
                      </a:txBody>
                      <a:tcPr/>
                    </a:tc>
                    <a:extLst>
                      <a:ext uri="{0D108BD9-81ED-4DB2-BD59-A6C34878D82A}">
                        <a16:rowId xmlns:a16="http://schemas.microsoft.com/office/drawing/2014/main" val="2385510047"/>
                      </a:ext>
                    </a:extLst>
                  </a:tr>
                  <a:tr h="365760">
                    <a:tc>
                      <a:txBody>
                        <a:bodyPr/>
                        <a:lstStyle/>
                        <a:p>
                          <a:pPr algn="ctr"/>
                          <a:r>
                            <a:rPr lang="en-US" b="1" dirty="0"/>
                            <a:t>1007</a:t>
                          </a:r>
                          <a:endParaRPr lang="en-IN" b="1" dirty="0"/>
                        </a:p>
                      </a:txBody>
                      <a:tcPr/>
                    </a:tc>
                    <a:tc>
                      <a:txBody>
                        <a:bodyPr/>
                        <a:lstStyle/>
                        <a:p>
                          <a:pPr algn="ctr"/>
                          <a:r>
                            <a:rPr lang="en-IN" dirty="0"/>
                            <a:t>7,611</a:t>
                          </a:r>
                        </a:p>
                      </a:txBody>
                      <a:tcPr/>
                    </a:tc>
                    <a:extLst>
                      <a:ext uri="{0D108BD9-81ED-4DB2-BD59-A6C34878D82A}">
                        <a16:rowId xmlns:a16="http://schemas.microsoft.com/office/drawing/2014/main" val="2017143744"/>
                      </a:ext>
                    </a:extLst>
                  </a:tr>
                  <a:tr h="365760">
                    <a:tc>
                      <a:txBody>
                        <a:bodyPr/>
                        <a:lstStyle/>
                        <a:p>
                          <a:pPr algn="ctr"/>
                          <a:r>
                            <a:rPr lang="en-US" b="1" dirty="0"/>
                            <a:t>1009</a:t>
                          </a:r>
                          <a:endParaRPr lang="en-IN" b="1" dirty="0"/>
                        </a:p>
                      </a:txBody>
                      <a:tcPr/>
                    </a:tc>
                    <a:tc>
                      <a:txBody>
                        <a:bodyPr/>
                        <a:lstStyle/>
                        <a:p>
                          <a:pPr algn="ctr"/>
                          <a:r>
                            <a:rPr lang="en-IN" dirty="0"/>
                            <a:t>17,347</a:t>
                          </a:r>
                        </a:p>
                      </a:txBody>
                      <a:tcPr/>
                    </a:tc>
                    <a:extLst>
                      <a:ext uri="{0D108BD9-81ED-4DB2-BD59-A6C34878D82A}">
                        <a16:rowId xmlns:a16="http://schemas.microsoft.com/office/drawing/2014/main" val="3342394997"/>
                      </a:ext>
                    </a:extLst>
                  </a:tr>
                  <a:tr h="365760">
                    <a:tc gridSpan="2">
                      <a:txBody>
                        <a:bodyPr/>
                        <a:lstStyle/>
                        <a:p>
                          <a:endParaRPr lang="en-US"/>
                        </a:p>
                      </a:txBody>
                      <a:tcPr>
                        <a:blipFill>
                          <a:blip r:embed="rId2"/>
                          <a:stretch>
                            <a:fillRect l="-200" t="-708333" r="-500" b="-5000"/>
                          </a:stretch>
                        </a:blipFill>
                      </a:tcPr>
                    </a:tc>
                    <a:tc hMerge="1">
                      <a:txBody>
                        <a:bodyPr/>
                        <a:lstStyle/>
                        <a:p>
                          <a:pPr algn="ctr"/>
                          <a:endParaRPr lang="en-IN" dirty="0"/>
                        </a:p>
                      </a:txBody>
                      <a:tcPr/>
                    </a:tc>
                    <a:extLst>
                      <a:ext uri="{0D108BD9-81ED-4DB2-BD59-A6C34878D82A}">
                        <a16:rowId xmlns:a16="http://schemas.microsoft.com/office/drawing/2014/main" val="374074565"/>
                      </a:ext>
                    </a:extLst>
                  </a:tr>
                </a:tbl>
              </a:graphicData>
            </a:graphic>
          </p:graphicFrame>
        </mc:Fallback>
      </mc:AlternateContent>
    </p:spTree>
    <p:extLst>
      <p:ext uri="{BB962C8B-B14F-4D97-AF65-F5344CB8AC3E}">
        <p14:creationId xmlns:p14="http://schemas.microsoft.com/office/powerpoint/2010/main" val="2892914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68351" y="1129990"/>
            <a:ext cx="8229600" cy="4572000"/>
          </a:xfrm>
        </p:spPr>
        <p:txBody>
          <a:bodyPr>
            <a:normAutofit/>
          </a:bodyPr>
          <a:lstStyle/>
          <a:p>
            <a:r>
              <a:rPr lang="en-US" dirty="0"/>
              <a:t>A lighter shade will indicate that the number of obese adults is smaller, and a darker shade will indicate that the number is higher.</a:t>
            </a:r>
            <a:endParaRPr lang="en-IN" dirty="0"/>
          </a:p>
        </p:txBody>
      </p:sp>
      <p:pic>
        <p:nvPicPr>
          <p:cNvPr id="5" name="Picture 4">
            <a:extLst>
              <a:ext uri="{FF2B5EF4-FFF2-40B4-BE49-F238E27FC236}">
                <a16:creationId xmlns:a16="http://schemas.microsoft.com/office/drawing/2014/main" id="{DC81487E-3B70-DA6D-C95F-40CAC94FC7DE}"/>
              </a:ext>
            </a:extLst>
          </p:cNvPr>
          <p:cNvPicPr>
            <a:picLocks noChangeAspect="1"/>
          </p:cNvPicPr>
          <p:nvPr/>
        </p:nvPicPr>
        <p:blipFill>
          <a:blip r:embed="rId2"/>
          <a:stretch>
            <a:fillRect/>
          </a:stretch>
        </p:blipFill>
        <p:spPr>
          <a:xfrm>
            <a:off x="1680807" y="2511207"/>
            <a:ext cx="6167793" cy="3361881"/>
          </a:xfrm>
          <a:prstGeom prst="rect">
            <a:avLst/>
          </a:prstGeom>
        </p:spPr>
      </p:pic>
    </p:spTree>
    <p:extLst>
      <p:ext uri="{BB962C8B-B14F-4D97-AF65-F5344CB8AC3E}">
        <p14:creationId xmlns:p14="http://schemas.microsoft.com/office/powerpoint/2010/main" val="35649654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68351" y="1129990"/>
            <a:ext cx="8229600" cy="4572000"/>
          </a:xfrm>
        </p:spPr>
        <p:txBody>
          <a:bodyPr>
            <a:normAutofit/>
          </a:bodyPr>
          <a:lstStyle/>
          <a:p>
            <a:r>
              <a:rPr lang="en-US" dirty="0"/>
              <a:t>Figure 3.3.13 suggests that the majority of obese adults in the United States reside in the Southwest and Northeast, and that the Midwest and Central Plains areas don’t have very many obese adults at all. By looking at the legend to the right, you can see that there is an extremely wide range from the lowest class to the highest. This is because some counties contain millions of residents, while others contain as few as a couple hundred. </a:t>
            </a:r>
            <a:endParaRPr lang="en-IN" dirty="0"/>
          </a:p>
        </p:txBody>
      </p:sp>
    </p:spTree>
    <p:extLst>
      <p:ext uri="{BB962C8B-B14F-4D97-AF65-F5344CB8AC3E}">
        <p14:creationId xmlns:p14="http://schemas.microsoft.com/office/powerpoint/2010/main" val="292767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68351" y="1129990"/>
            <a:ext cx="8229600" cy="4572000"/>
          </a:xfrm>
        </p:spPr>
        <p:txBody>
          <a:bodyPr>
            <a:normAutofit lnSpcReduction="10000"/>
          </a:bodyPr>
          <a:lstStyle/>
          <a:p>
            <a:r>
              <a:rPr lang="en-US" dirty="0"/>
              <a:t>So, for many of the rural counties in the center of the country, even if every single person in the county was obese, they still would not compare with, say, Los Angeles County which has a total population of nearly 10 million.</a:t>
            </a:r>
          </a:p>
          <a:p>
            <a:r>
              <a:rPr lang="en-US" dirty="0"/>
              <a:t>It is inaccurate to rank the counties simply by the total number of obese adults, and doing so will lead to faulty or incomplete conclusions. In order to get a better understanding of how the counties truly compare to one another, we need to </a:t>
            </a:r>
            <a:r>
              <a:rPr lang="en-US" b="1" dirty="0"/>
              <a:t>normalize</a:t>
            </a:r>
            <a:r>
              <a:rPr lang="en-US" dirty="0"/>
              <a:t> the values being graphed.</a:t>
            </a:r>
            <a:endParaRPr lang="en-IN" dirty="0"/>
          </a:p>
        </p:txBody>
      </p:sp>
    </p:spTree>
    <p:extLst>
      <p:ext uri="{BB962C8B-B14F-4D97-AF65-F5344CB8AC3E}">
        <p14:creationId xmlns:p14="http://schemas.microsoft.com/office/powerpoint/2010/main" val="3877181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68351" y="1129990"/>
            <a:ext cx="8229600" cy="4572000"/>
          </a:xfrm>
        </p:spPr>
        <p:txBody>
          <a:bodyPr>
            <a:normAutofit/>
          </a:bodyPr>
          <a:lstStyle/>
          <a:p>
            <a:r>
              <a:rPr lang="en-US" dirty="0"/>
              <a:t>Since our variable of interest in Figure 3.3.14, number of obese adults, is a subset of the total population in each county, we can use the total population in each county to find the percentage in each county that is obese. This can be done by dividing the number of people in a county who are obese by the total county population; however, the US County data set provides the percentages for us. A preview of the updated data set, with the new variable of interest, is shown in Table 3.3.6.</a:t>
            </a:r>
            <a:endParaRPr lang="en-IN" dirty="0"/>
          </a:p>
        </p:txBody>
      </p:sp>
    </p:spTree>
    <p:extLst>
      <p:ext uri="{BB962C8B-B14F-4D97-AF65-F5344CB8AC3E}">
        <p14:creationId xmlns:p14="http://schemas.microsoft.com/office/powerpoint/2010/main" val="399492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B3417A2A-FD12-081B-FF09-05B7F60F2EBF}"/>
              </a:ext>
            </a:extLst>
          </p:cNvPr>
          <p:cNvPicPr>
            <a:picLocks noChangeAspect="1"/>
          </p:cNvPicPr>
          <p:nvPr/>
        </p:nvPicPr>
        <p:blipFill>
          <a:blip r:embed="rId2"/>
          <a:stretch>
            <a:fillRect/>
          </a:stretch>
        </p:blipFill>
        <p:spPr>
          <a:xfrm>
            <a:off x="1828800" y="1543749"/>
            <a:ext cx="5257800" cy="4034091"/>
          </a:xfrm>
          <a:prstGeom prst="rect">
            <a:avLst/>
          </a:prstGeom>
        </p:spPr>
      </p:pic>
    </p:spTree>
    <p:extLst>
      <p:ext uri="{BB962C8B-B14F-4D97-AF65-F5344CB8AC3E}">
        <p14:creationId xmlns:p14="http://schemas.microsoft.com/office/powerpoint/2010/main" val="1542587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533400" y="1295400"/>
            <a:ext cx="8229600" cy="2246769"/>
          </a:xfrm>
          <a:ln w="28575">
            <a:solidFill>
              <a:srgbClr val="FF0000"/>
            </a:solidFill>
          </a:ln>
        </p:spPr>
        <p:txBody>
          <a:bodyPr wrap="square">
            <a:spAutoFit/>
          </a:bodyPr>
          <a:lstStyle/>
          <a:p>
            <a:r>
              <a:rPr lang="en-US" dirty="0">
                <a:solidFill>
                  <a:srgbClr val="000000"/>
                </a:solidFill>
              </a:rPr>
              <a:t>On our companion website, stat.hawkeslearning.com, there is a link to a number of beautiful map visualizations offering several perspectives on the locations of every McDonald’s restaurant in the United States.</a:t>
            </a:r>
          </a:p>
        </p:txBody>
      </p:sp>
    </p:spTree>
    <p:extLst>
      <p:ext uri="{BB962C8B-B14F-4D97-AF65-F5344CB8AC3E}">
        <p14:creationId xmlns:p14="http://schemas.microsoft.com/office/powerpoint/2010/main" val="29686556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68351" y="1129990"/>
            <a:ext cx="8229600" cy="4572000"/>
          </a:xfrm>
        </p:spPr>
        <p:txBody>
          <a:bodyPr>
            <a:normAutofit/>
          </a:bodyPr>
          <a:lstStyle/>
          <a:p>
            <a:r>
              <a:rPr lang="en-US" dirty="0"/>
              <a:t> </a:t>
            </a:r>
            <a:endParaRPr lang="en-IN"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5DF3253E-1C99-B415-01B6-C433BED40D4C}"/>
                  </a:ext>
                </a:extLst>
              </p:cNvPr>
              <p:cNvGraphicFramePr>
                <a:graphicFrameLocks noGrp="1"/>
              </p:cNvGraphicFramePr>
              <p:nvPr>
                <p:extLst>
                  <p:ext uri="{D42A27DB-BD31-4B8C-83A1-F6EECF244321}">
                    <p14:modId xmlns:p14="http://schemas.microsoft.com/office/powerpoint/2010/main" val="3651177512"/>
                  </p:ext>
                </p:extLst>
              </p:nvPr>
            </p:nvGraphicFramePr>
            <p:xfrm>
              <a:off x="1524000" y="1397000"/>
              <a:ext cx="6096000" cy="3235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457678496"/>
                        </a:ext>
                      </a:extLst>
                    </a:gridCol>
                    <a:gridCol w="3048000">
                      <a:extLst>
                        <a:ext uri="{9D8B030D-6E8A-4147-A177-3AD203B41FA5}">
                          <a16:colId xmlns:a16="http://schemas.microsoft.com/office/drawing/2014/main" val="3738224155"/>
                        </a:ext>
                      </a:extLst>
                    </a:gridCol>
                  </a:tblGrid>
                  <a:tr h="370840">
                    <a:tc gridSpan="2">
                      <a:txBody>
                        <a:bodyPr/>
                        <a:lstStyle/>
                        <a:p>
                          <a:pPr algn="ctr"/>
                          <a:r>
                            <a:rPr lang="en-US" dirty="0"/>
                            <a:t>Table 3.3.6 - Percentage of Obese Adults by US County</a:t>
                          </a:r>
                          <a:endParaRPr lang="en-IN" dirty="0"/>
                        </a:p>
                      </a:txBody>
                      <a:tcPr/>
                    </a:tc>
                    <a:tc hMerge="1">
                      <a:txBody>
                        <a:bodyPr/>
                        <a:lstStyle/>
                        <a:p>
                          <a:endParaRPr lang="en-IN" dirty="0"/>
                        </a:p>
                      </a:txBody>
                      <a:tcPr/>
                    </a:tc>
                    <a:extLst>
                      <a:ext uri="{0D108BD9-81ED-4DB2-BD59-A6C34878D82A}">
                        <a16:rowId xmlns:a16="http://schemas.microsoft.com/office/drawing/2014/main" val="2641405671"/>
                      </a:ext>
                    </a:extLst>
                  </a:tr>
                  <a:tr h="370840">
                    <a:tc>
                      <a:txBody>
                        <a:bodyPr/>
                        <a:lstStyle/>
                        <a:p>
                          <a:pPr algn="ctr"/>
                          <a:r>
                            <a:rPr lang="en-IN" b="1" dirty="0"/>
                            <a:t>FIPS Code</a:t>
                          </a:r>
                        </a:p>
                      </a:txBody>
                      <a:tcPr/>
                    </a:tc>
                    <a:tc>
                      <a:txBody>
                        <a:bodyPr/>
                        <a:lstStyle/>
                        <a:p>
                          <a:pPr algn="ctr"/>
                          <a:r>
                            <a:rPr lang="en-US" b="1" dirty="0"/>
                            <a:t>Percentage of Obese Adults, 2016 Normalized Values</a:t>
                          </a:r>
                          <a:endParaRPr lang="en-IN" b="1" dirty="0"/>
                        </a:p>
                      </a:txBody>
                      <a:tcPr/>
                    </a:tc>
                    <a:extLst>
                      <a:ext uri="{0D108BD9-81ED-4DB2-BD59-A6C34878D82A}">
                        <a16:rowId xmlns:a16="http://schemas.microsoft.com/office/drawing/2014/main" val="2787899378"/>
                      </a:ext>
                    </a:extLst>
                  </a:tr>
                  <a:tr h="370840">
                    <a:tc>
                      <a:txBody>
                        <a:bodyPr/>
                        <a:lstStyle/>
                        <a:p>
                          <a:pPr algn="ctr"/>
                          <a:r>
                            <a:rPr lang="en-US" b="1" dirty="0"/>
                            <a:t>1001</a:t>
                          </a:r>
                          <a:endParaRPr lang="en-IN" b="1" dirty="0"/>
                        </a:p>
                      </a:txBody>
                      <a:tcPr/>
                    </a:tc>
                    <a:tc>
                      <a:txBody>
                        <a:bodyPr/>
                        <a:lstStyle/>
                        <a:p>
                          <a:pPr algn="ctr"/>
                          <a:r>
                            <a:rPr lang="en-US" dirty="0"/>
                            <a:t>30.5</a:t>
                          </a:r>
                          <a:endParaRPr lang="en-IN" dirty="0"/>
                        </a:p>
                      </a:txBody>
                      <a:tcPr/>
                    </a:tc>
                    <a:extLst>
                      <a:ext uri="{0D108BD9-81ED-4DB2-BD59-A6C34878D82A}">
                        <a16:rowId xmlns:a16="http://schemas.microsoft.com/office/drawing/2014/main" val="2820561090"/>
                      </a:ext>
                    </a:extLst>
                  </a:tr>
                  <a:tr h="370840">
                    <a:tc>
                      <a:txBody>
                        <a:bodyPr/>
                        <a:lstStyle/>
                        <a:p>
                          <a:pPr algn="ctr"/>
                          <a:r>
                            <a:rPr lang="en-US" b="1" dirty="0"/>
                            <a:t>1003</a:t>
                          </a:r>
                          <a:endParaRPr lang="en-IN" b="1" dirty="0"/>
                        </a:p>
                      </a:txBody>
                      <a:tcPr/>
                    </a:tc>
                    <a:tc>
                      <a:txBody>
                        <a:bodyPr/>
                        <a:lstStyle/>
                        <a:p>
                          <a:pPr algn="ctr"/>
                          <a:r>
                            <a:rPr lang="en-US" dirty="0"/>
                            <a:t>26.6</a:t>
                          </a:r>
                          <a:endParaRPr lang="en-IN" dirty="0"/>
                        </a:p>
                      </a:txBody>
                      <a:tcPr/>
                    </a:tc>
                    <a:extLst>
                      <a:ext uri="{0D108BD9-81ED-4DB2-BD59-A6C34878D82A}">
                        <a16:rowId xmlns:a16="http://schemas.microsoft.com/office/drawing/2014/main" val="3075859606"/>
                      </a:ext>
                    </a:extLst>
                  </a:tr>
                  <a:tr h="370840">
                    <a:tc>
                      <a:txBody>
                        <a:bodyPr/>
                        <a:lstStyle/>
                        <a:p>
                          <a:pPr algn="ctr"/>
                          <a:r>
                            <a:rPr lang="en-US" b="1" dirty="0"/>
                            <a:t>1005</a:t>
                          </a:r>
                          <a:endParaRPr lang="en-IN" b="1" dirty="0"/>
                        </a:p>
                      </a:txBody>
                      <a:tcPr/>
                    </a:tc>
                    <a:tc>
                      <a:txBody>
                        <a:bodyPr/>
                        <a:lstStyle/>
                        <a:p>
                          <a:pPr algn="ctr"/>
                          <a:r>
                            <a:rPr lang="en-US" dirty="0"/>
                            <a:t>37.3</a:t>
                          </a:r>
                          <a:endParaRPr lang="en-IN" dirty="0"/>
                        </a:p>
                      </a:txBody>
                      <a:tcPr/>
                    </a:tc>
                    <a:extLst>
                      <a:ext uri="{0D108BD9-81ED-4DB2-BD59-A6C34878D82A}">
                        <a16:rowId xmlns:a16="http://schemas.microsoft.com/office/drawing/2014/main" val="1426012603"/>
                      </a:ext>
                    </a:extLst>
                  </a:tr>
                  <a:tr h="370840">
                    <a:tc>
                      <a:txBody>
                        <a:bodyPr/>
                        <a:lstStyle/>
                        <a:p>
                          <a:pPr algn="ctr"/>
                          <a:r>
                            <a:rPr lang="en-US" b="1" dirty="0"/>
                            <a:t>1007</a:t>
                          </a:r>
                          <a:endParaRPr lang="en-IN" b="1" dirty="0"/>
                        </a:p>
                      </a:txBody>
                      <a:tcPr/>
                    </a:tc>
                    <a:tc>
                      <a:txBody>
                        <a:bodyPr/>
                        <a:lstStyle/>
                        <a:p>
                          <a:pPr algn="ctr"/>
                          <a:r>
                            <a:rPr lang="en-US" dirty="0"/>
                            <a:t>34.3</a:t>
                          </a:r>
                          <a:endParaRPr lang="en-IN" dirty="0"/>
                        </a:p>
                      </a:txBody>
                      <a:tcPr/>
                    </a:tc>
                    <a:extLst>
                      <a:ext uri="{0D108BD9-81ED-4DB2-BD59-A6C34878D82A}">
                        <a16:rowId xmlns:a16="http://schemas.microsoft.com/office/drawing/2014/main" val="477757195"/>
                      </a:ext>
                    </a:extLst>
                  </a:tr>
                  <a:tr h="370840">
                    <a:tc>
                      <a:txBody>
                        <a:bodyPr/>
                        <a:lstStyle/>
                        <a:p>
                          <a:pPr algn="ctr"/>
                          <a:r>
                            <a:rPr lang="en-US" b="1" dirty="0"/>
                            <a:t>1009</a:t>
                          </a:r>
                          <a:endParaRPr lang="en-IN" b="1" dirty="0"/>
                        </a:p>
                      </a:txBody>
                      <a:tcPr/>
                    </a:tc>
                    <a:tc>
                      <a:txBody>
                        <a:bodyPr/>
                        <a:lstStyle/>
                        <a:p>
                          <a:pPr algn="ctr"/>
                          <a:r>
                            <a:rPr lang="en-US" dirty="0"/>
                            <a:t>30.4</a:t>
                          </a:r>
                          <a:endParaRPr lang="en-IN" dirty="0"/>
                        </a:p>
                      </a:txBody>
                      <a:tcPr/>
                    </a:tc>
                    <a:extLst>
                      <a:ext uri="{0D108BD9-81ED-4DB2-BD59-A6C34878D82A}">
                        <a16:rowId xmlns:a16="http://schemas.microsoft.com/office/drawing/2014/main" val="192682191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hMerge="1">
                      <a:txBody>
                        <a:bodyPr/>
                        <a:lstStyle/>
                        <a:p>
                          <a:pPr algn="ctr"/>
                          <a:endParaRPr lang="en-IN" dirty="0"/>
                        </a:p>
                      </a:txBody>
                      <a:tcPr/>
                    </a:tc>
                    <a:extLst>
                      <a:ext uri="{0D108BD9-81ED-4DB2-BD59-A6C34878D82A}">
                        <a16:rowId xmlns:a16="http://schemas.microsoft.com/office/drawing/2014/main" val="637537943"/>
                      </a:ext>
                    </a:extLst>
                  </a:tr>
                </a:tbl>
              </a:graphicData>
            </a:graphic>
          </p:graphicFrame>
        </mc:Choice>
        <mc:Fallback xmlns="">
          <p:graphicFrame>
            <p:nvGraphicFramePr>
              <p:cNvPr id="3" name="Table 2">
                <a:extLst>
                  <a:ext uri="{FF2B5EF4-FFF2-40B4-BE49-F238E27FC236}">
                    <a16:creationId xmlns:a16="http://schemas.microsoft.com/office/drawing/2014/main" id="{5DF3253E-1C99-B415-01B6-C433BED40D4C}"/>
                  </a:ext>
                </a:extLst>
              </p:cNvPr>
              <p:cNvGraphicFramePr>
                <a:graphicFrameLocks noGrp="1"/>
              </p:cNvGraphicFramePr>
              <p:nvPr>
                <p:extLst>
                  <p:ext uri="{D42A27DB-BD31-4B8C-83A1-F6EECF244321}">
                    <p14:modId xmlns:p14="http://schemas.microsoft.com/office/powerpoint/2010/main" val="3651177512"/>
                  </p:ext>
                </p:extLst>
              </p:nvPr>
            </p:nvGraphicFramePr>
            <p:xfrm>
              <a:off x="1524000" y="1397000"/>
              <a:ext cx="6096000" cy="3235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457678496"/>
                        </a:ext>
                      </a:extLst>
                    </a:gridCol>
                    <a:gridCol w="3048000">
                      <a:extLst>
                        <a:ext uri="{9D8B030D-6E8A-4147-A177-3AD203B41FA5}">
                          <a16:colId xmlns:a16="http://schemas.microsoft.com/office/drawing/2014/main" val="3738224155"/>
                        </a:ext>
                      </a:extLst>
                    </a:gridCol>
                  </a:tblGrid>
                  <a:tr h="370840">
                    <a:tc gridSpan="2">
                      <a:txBody>
                        <a:bodyPr/>
                        <a:lstStyle/>
                        <a:p>
                          <a:pPr algn="ctr"/>
                          <a:r>
                            <a:rPr lang="en-US" dirty="0"/>
                            <a:t>Table 3.3.6 - Percentage of Obese Adults by US County</a:t>
                          </a:r>
                          <a:endParaRPr lang="en-IN" dirty="0"/>
                        </a:p>
                      </a:txBody>
                      <a:tcPr/>
                    </a:tc>
                    <a:tc hMerge="1">
                      <a:txBody>
                        <a:bodyPr/>
                        <a:lstStyle/>
                        <a:p>
                          <a:endParaRPr lang="en-IN" dirty="0"/>
                        </a:p>
                      </a:txBody>
                      <a:tcPr/>
                    </a:tc>
                    <a:extLst>
                      <a:ext uri="{0D108BD9-81ED-4DB2-BD59-A6C34878D82A}">
                        <a16:rowId xmlns:a16="http://schemas.microsoft.com/office/drawing/2014/main" val="2641405671"/>
                      </a:ext>
                    </a:extLst>
                  </a:tr>
                  <a:tr h="640080">
                    <a:tc>
                      <a:txBody>
                        <a:bodyPr/>
                        <a:lstStyle/>
                        <a:p>
                          <a:pPr algn="ctr"/>
                          <a:r>
                            <a:rPr lang="en-IN" b="1" dirty="0"/>
                            <a:t>FIPS Code</a:t>
                          </a:r>
                        </a:p>
                      </a:txBody>
                      <a:tcPr/>
                    </a:tc>
                    <a:tc>
                      <a:txBody>
                        <a:bodyPr/>
                        <a:lstStyle/>
                        <a:p>
                          <a:pPr algn="ctr"/>
                          <a:r>
                            <a:rPr lang="en-US" b="1" dirty="0"/>
                            <a:t>Percentage of Obese Adults, 2016 Normalized Values</a:t>
                          </a:r>
                          <a:endParaRPr lang="en-IN" b="1" dirty="0"/>
                        </a:p>
                      </a:txBody>
                      <a:tcPr/>
                    </a:tc>
                    <a:extLst>
                      <a:ext uri="{0D108BD9-81ED-4DB2-BD59-A6C34878D82A}">
                        <a16:rowId xmlns:a16="http://schemas.microsoft.com/office/drawing/2014/main" val="2787899378"/>
                      </a:ext>
                    </a:extLst>
                  </a:tr>
                  <a:tr h="370840">
                    <a:tc>
                      <a:txBody>
                        <a:bodyPr/>
                        <a:lstStyle/>
                        <a:p>
                          <a:pPr algn="ctr"/>
                          <a:r>
                            <a:rPr lang="en-US" b="1" dirty="0"/>
                            <a:t>1001</a:t>
                          </a:r>
                          <a:endParaRPr lang="en-IN" b="1" dirty="0"/>
                        </a:p>
                      </a:txBody>
                      <a:tcPr/>
                    </a:tc>
                    <a:tc>
                      <a:txBody>
                        <a:bodyPr/>
                        <a:lstStyle/>
                        <a:p>
                          <a:pPr algn="ctr"/>
                          <a:r>
                            <a:rPr lang="en-US" dirty="0"/>
                            <a:t>30.5</a:t>
                          </a:r>
                          <a:endParaRPr lang="en-IN" dirty="0"/>
                        </a:p>
                      </a:txBody>
                      <a:tcPr/>
                    </a:tc>
                    <a:extLst>
                      <a:ext uri="{0D108BD9-81ED-4DB2-BD59-A6C34878D82A}">
                        <a16:rowId xmlns:a16="http://schemas.microsoft.com/office/drawing/2014/main" val="2820561090"/>
                      </a:ext>
                    </a:extLst>
                  </a:tr>
                  <a:tr h="370840">
                    <a:tc>
                      <a:txBody>
                        <a:bodyPr/>
                        <a:lstStyle/>
                        <a:p>
                          <a:pPr algn="ctr"/>
                          <a:r>
                            <a:rPr lang="en-US" b="1" dirty="0"/>
                            <a:t>1003</a:t>
                          </a:r>
                          <a:endParaRPr lang="en-IN" b="1" dirty="0"/>
                        </a:p>
                      </a:txBody>
                      <a:tcPr/>
                    </a:tc>
                    <a:tc>
                      <a:txBody>
                        <a:bodyPr/>
                        <a:lstStyle/>
                        <a:p>
                          <a:pPr algn="ctr"/>
                          <a:r>
                            <a:rPr lang="en-US" dirty="0"/>
                            <a:t>26.6</a:t>
                          </a:r>
                          <a:endParaRPr lang="en-IN" dirty="0"/>
                        </a:p>
                      </a:txBody>
                      <a:tcPr/>
                    </a:tc>
                    <a:extLst>
                      <a:ext uri="{0D108BD9-81ED-4DB2-BD59-A6C34878D82A}">
                        <a16:rowId xmlns:a16="http://schemas.microsoft.com/office/drawing/2014/main" val="3075859606"/>
                      </a:ext>
                    </a:extLst>
                  </a:tr>
                  <a:tr h="370840">
                    <a:tc>
                      <a:txBody>
                        <a:bodyPr/>
                        <a:lstStyle/>
                        <a:p>
                          <a:pPr algn="ctr"/>
                          <a:r>
                            <a:rPr lang="en-US" b="1" dirty="0"/>
                            <a:t>1005</a:t>
                          </a:r>
                          <a:endParaRPr lang="en-IN" b="1" dirty="0"/>
                        </a:p>
                      </a:txBody>
                      <a:tcPr/>
                    </a:tc>
                    <a:tc>
                      <a:txBody>
                        <a:bodyPr/>
                        <a:lstStyle/>
                        <a:p>
                          <a:pPr algn="ctr"/>
                          <a:r>
                            <a:rPr lang="en-US" dirty="0"/>
                            <a:t>37.3</a:t>
                          </a:r>
                          <a:endParaRPr lang="en-IN" dirty="0"/>
                        </a:p>
                      </a:txBody>
                      <a:tcPr/>
                    </a:tc>
                    <a:extLst>
                      <a:ext uri="{0D108BD9-81ED-4DB2-BD59-A6C34878D82A}">
                        <a16:rowId xmlns:a16="http://schemas.microsoft.com/office/drawing/2014/main" val="1426012603"/>
                      </a:ext>
                    </a:extLst>
                  </a:tr>
                  <a:tr h="370840">
                    <a:tc>
                      <a:txBody>
                        <a:bodyPr/>
                        <a:lstStyle/>
                        <a:p>
                          <a:pPr algn="ctr"/>
                          <a:r>
                            <a:rPr lang="en-US" b="1" dirty="0"/>
                            <a:t>1007</a:t>
                          </a:r>
                          <a:endParaRPr lang="en-IN" b="1" dirty="0"/>
                        </a:p>
                      </a:txBody>
                      <a:tcPr/>
                    </a:tc>
                    <a:tc>
                      <a:txBody>
                        <a:bodyPr/>
                        <a:lstStyle/>
                        <a:p>
                          <a:pPr algn="ctr"/>
                          <a:r>
                            <a:rPr lang="en-US" dirty="0"/>
                            <a:t>34.3</a:t>
                          </a:r>
                          <a:endParaRPr lang="en-IN" dirty="0"/>
                        </a:p>
                      </a:txBody>
                      <a:tcPr/>
                    </a:tc>
                    <a:extLst>
                      <a:ext uri="{0D108BD9-81ED-4DB2-BD59-A6C34878D82A}">
                        <a16:rowId xmlns:a16="http://schemas.microsoft.com/office/drawing/2014/main" val="477757195"/>
                      </a:ext>
                    </a:extLst>
                  </a:tr>
                  <a:tr h="370840">
                    <a:tc>
                      <a:txBody>
                        <a:bodyPr/>
                        <a:lstStyle/>
                        <a:p>
                          <a:pPr algn="ctr"/>
                          <a:r>
                            <a:rPr lang="en-US" b="1" dirty="0"/>
                            <a:t>1009</a:t>
                          </a:r>
                          <a:endParaRPr lang="en-IN" b="1" dirty="0"/>
                        </a:p>
                      </a:txBody>
                      <a:tcPr/>
                    </a:tc>
                    <a:tc>
                      <a:txBody>
                        <a:bodyPr/>
                        <a:lstStyle/>
                        <a:p>
                          <a:pPr algn="ctr"/>
                          <a:r>
                            <a:rPr lang="en-US" dirty="0"/>
                            <a:t>30.4</a:t>
                          </a:r>
                          <a:endParaRPr lang="en-IN" dirty="0"/>
                        </a:p>
                      </a:txBody>
                      <a:tcPr/>
                    </a:tc>
                    <a:extLst>
                      <a:ext uri="{0D108BD9-81ED-4DB2-BD59-A6C34878D82A}">
                        <a16:rowId xmlns:a16="http://schemas.microsoft.com/office/drawing/2014/main" val="1926821916"/>
                      </a:ext>
                    </a:extLst>
                  </a:tr>
                  <a:tr h="370840">
                    <a:tc gridSpan="2">
                      <a:txBody>
                        <a:bodyPr/>
                        <a:lstStyle/>
                        <a:p>
                          <a:endParaRPr lang="en-US"/>
                        </a:p>
                      </a:txBody>
                      <a:tcPr>
                        <a:blipFill>
                          <a:blip r:embed="rId2"/>
                          <a:stretch>
                            <a:fillRect l="-200" t="-778689" r="-500" b="-4918"/>
                          </a:stretch>
                        </a:blipFill>
                      </a:tcPr>
                    </a:tc>
                    <a:tc hMerge="1">
                      <a:txBody>
                        <a:bodyPr/>
                        <a:lstStyle/>
                        <a:p>
                          <a:pPr algn="ctr"/>
                          <a:endParaRPr lang="en-IN" dirty="0"/>
                        </a:p>
                      </a:txBody>
                      <a:tcPr/>
                    </a:tc>
                    <a:extLst>
                      <a:ext uri="{0D108BD9-81ED-4DB2-BD59-A6C34878D82A}">
                        <a16:rowId xmlns:a16="http://schemas.microsoft.com/office/drawing/2014/main" val="637537943"/>
                      </a:ext>
                    </a:extLst>
                  </a:tr>
                </a:tbl>
              </a:graphicData>
            </a:graphic>
          </p:graphicFrame>
        </mc:Fallback>
      </mc:AlternateContent>
    </p:spTree>
    <p:extLst>
      <p:ext uri="{BB962C8B-B14F-4D97-AF65-F5344CB8AC3E}">
        <p14:creationId xmlns:p14="http://schemas.microsoft.com/office/powerpoint/2010/main" val="14862455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72068" y="1219200"/>
            <a:ext cx="8229600" cy="4572000"/>
          </a:xfrm>
        </p:spPr>
        <p:txBody>
          <a:bodyPr>
            <a:normAutofit/>
          </a:bodyPr>
          <a:lstStyle/>
          <a:p>
            <a:r>
              <a:rPr lang="en-US" dirty="0"/>
              <a:t>Using our new data, we generate the following map.</a:t>
            </a:r>
          </a:p>
          <a:p>
            <a:endParaRPr lang="en-IN" dirty="0"/>
          </a:p>
        </p:txBody>
      </p:sp>
      <p:pic>
        <p:nvPicPr>
          <p:cNvPr id="5" name="Picture 4">
            <a:extLst>
              <a:ext uri="{FF2B5EF4-FFF2-40B4-BE49-F238E27FC236}">
                <a16:creationId xmlns:a16="http://schemas.microsoft.com/office/drawing/2014/main" id="{0783E0C4-CC89-F805-E43D-C660606F69B5}"/>
              </a:ext>
            </a:extLst>
          </p:cNvPr>
          <p:cNvPicPr>
            <a:picLocks noChangeAspect="1"/>
          </p:cNvPicPr>
          <p:nvPr/>
        </p:nvPicPr>
        <p:blipFill>
          <a:blip r:embed="rId2"/>
          <a:stretch>
            <a:fillRect/>
          </a:stretch>
        </p:blipFill>
        <p:spPr>
          <a:xfrm>
            <a:off x="685836" y="1828800"/>
            <a:ext cx="7802064" cy="3620005"/>
          </a:xfrm>
          <a:prstGeom prst="rect">
            <a:avLst/>
          </a:prstGeom>
        </p:spPr>
      </p:pic>
    </p:spTree>
    <p:extLst>
      <p:ext uri="{BB962C8B-B14F-4D97-AF65-F5344CB8AC3E}">
        <p14:creationId xmlns:p14="http://schemas.microsoft.com/office/powerpoint/2010/main" val="1434771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72068" y="1219200"/>
            <a:ext cx="8229600" cy="4572000"/>
          </a:xfrm>
        </p:spPr>
        <p:txBody>
          <a:bodyPr>
            <a:normAutofit/>
          </a:bodyPr>
          <a:lstStyle/>
          <a:p>
            <a:r>
              <a:rPr lang="en-US" dirty="0"/>
              <a:t>There are over 3000 counties in the U.S. The incredible aspect of these graphs is you can literally see the 3000+ data points and their geographic distribution. If we use Figure 3.3.13 to come to a conclusion about the geographic distribution of obesity in the U.S., we would have assumed that the Southwest and Northeast regions are the areas in the country that struggle with obesity. Comparing Figure 3.3.14 to Figure 3.3.13 produces an entirely new set of conclusions.</a:t>
            </a:r>
            <a:endParaRPr lang="en-IN" dirty="0"/>
          </a:p>
        </p:txBody>
      </p:sp>
    </p:spTree>
    <p:extLst>
      <p:ext uri="{BB962C8B-B14F-4D97-AF65-F5344CB8AC3E}">
        <p14:creationId xmlns:p14="http://schemas.microsoft.com/office/powerpoint/2010/main" val="7837239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Graphs—Cognitive Art (cont.)</a:t>
            </a:r>
          </a:p>
        </p:txBody>
      </p:sp>
      <p:sp>
        <p:nvSpPr>
          <p:cNvPr id="6" name="Content Placeholder 5">
            <a:extLst>
              <a:ext uri="{FF2B5EF4-FFF2-40B4-BE49-F238E27FC236}">
                <a16:creationId xmlns:a16="http://schemas.microsoft.com/office/drawing/2014/main" id="{181E1A28-FF47-B387-3BEA-93714E5C0713}"/>
              </a:ext>
            </a:extLst>
          </p:cNvPr>
          <p:cNvSpPr>
            <a:spLocks noGrp="1"/>
          </p:cNvSpPr>
          <p:nvPr>
            <p:ph idx="1"/>
          </p:nvPr>
        </p:nvSpPr>
        <p:spPr>
          <a:xfrm>
            <a:off x="472068" y="1219200"/>
            <a:ext cx="8229600" cy="4572000"/>
          </a:xfrm>
        </p:spPr>
        <p:txBody>
          <a:bodyPr>
            <a:normAutofit/>
          </a:bodyPr>
          <a:lstStyle/>
          <a:p>
            <a:r>
              <a:rPr lang="en-US" dirty="0"/>
              <a:t>Once we normalize the obesity variable by making it a ratio of the total county population, Figure 3.3.14 suggests that it is actually the Southeast and the Midwest that have the greatest struggle with obesity. In many instances, the data you start with will need to undergo some form of transformation to make it valuable for your intended purposes or goals.</a:t>
            </a:r>
            <a:endParaRPr lang="en-IN" dirty="0"/>
          </a:p>
        </p:txBody>
      </p:sp>
    </p:spTree>
    <p:extLst>
      <p:ext uri="{BB962C8B-B14F-4D97-AF65-F5344CB8AC3E}">
        <p14:creationId xmlns:p14="http://schemas.microsoft.com/office/powerpoint/2010/main" val="52008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 (cont.)</a:t>
            </a:r>
          </a:p>
        </p:txBody>
      </p:sp>
      <p:sp>
        <p:nvSpPr>
          <p:cNvPr id="3" name="Content Placeholder 2"/>
          <p:cNvSpPr>
            <a:spLocks noGrp="1"/>
          </p:cNvSpPr>
          <p:nvPr>
            <p:ph idx="1"/>
          </p:nvPr>
        </p:nvSpPr>
        <p:spPr/>
        <p:txBody>
          <a:bodyPr>
            <a:normAutofit fontScale="92500"/>
          </a:bodyPr>
          <a:lstStyle/>
          <a:p>
            <a:r>
              <a:rPr lang="en-US" dirty="0"/>
              <a:t>You can quickly see that most of the heart rates are in the third class interval from 77 to 86. The center of the data appears to be near 80 and the data appears to have a mound shape with most of the data in the middle.</a:t>
            </a:r>
          </a:p>
          <a:p>
            <a:r>
              <a:rPr lang="en-US" dirty="0"/>
              <a:t>Histograms are one of the more frequently used statistical tools. A histogram is not only easy to interpret, it also reveals a great deal about the structure of the data. You can quickly see that most of the heart rates are in the second and third classes (67 to 87). By examining the histogram, one can determine the shape of the distribution of the data, and whether the data is </a:t>
            </a:r>
            <a:r>
              <a:rPr lang="en-US" b="1" dirty="0"/>
              <a:t>symmetric</a:t>
            </a:r>
            <a:r>
              <a:rPr lang="en-US" dirty="0"/>
              <a:t> or </a:t>
            </a:r>
            <a:r>
              <a:rPr lang="en-US" b="1" dirty="0"/>
              <a:t>skewed</a:t>
            </a:r>
            <a:r>
              <a:rPr lang="en-US" dirty="0"/>
              <a:t>.</a:t>
            </a:r>
          </a:p>
        </p:txBody>
      </p:sp>
    </p:spTree>
    <p:extLst>
      <p:ext uri="{BB962C8B-B14F-4D97-AF65-F5344CB8AC3E}">
        <p14:creationId xmlns:p14="http://schemas.microsoft.com/office/powerpoint/2010/main" val="70185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Symmetric vs. Skewed</a:t>
            </a:r>
          </a:p>
        </p:txBody>
      </p:sp>
      <p:sp>
        <p:nvSpPr>
          <p:cNvPr id="4" name="Content Placeholder 2"/>
          <p:cNvSpPr>
            <a:spLocks noGrp="1"/>
          </p:cNvSpPr>
          <p:nvPr>
            <p:ph idx="1"/>
          </p:nvPr>
        </p:nvSpPr>
        <p:spPr>
          <a:xfrm>
            <a:off x="457200" y="1280160"/>
            <a:ext cx="8229600" cy="4487382"/>
          </a:xfrm>
          <a:solidFill>
            <a:srgbClr val="FFFFCC"/>
          </a:solidFill>
          <a:ln w="28575">
            <a:solidFill>
              <a:srgbClr val="000000"/>
            </a:solidFill>
          </a:ln>
        </p:spPr>
        <p:txBody>
          <a:bodyPr>
            <a:spAutoFit/>
          </a:bodyPr>
          <a:lstStyle/>
          <a:p>
            <a:r>
              <a:rPr lang="en-US" dirty="0">
                <a:solidFill>
                  <a:srgbClr val="000000"/>
                </a:solidFill>
              </a:rPr>
              <a:t>If you split the histogram of a distribution down the center, and the left and right sides of the histogram are approximately mirror images of one another, the distribution is said to be </a:t>
            </a:r>
            <a:r>
              <a:rPr lang="en-US" b="1" dirty="0">
                <a:solidFill>
                  <a:srgbClr val="000000"/>
                </a:solidFill>
              </a:rPr>
              <a:t>symmetric</a:t>
            </a:r>
            <a:r>
              <a:rPr lang="en-US" dirty="0">
                <a:solidFill>
                  <a:srgbClr val="000000"/>
                </a:solidFill>
              </a:rPr>
              <a:t>.</a:t>
            </a:r>
          </a:p>
          <a:p>
            <a:r>
              <a:rPr lang="en-US" dirty="0">
                <a:solidFill>
                  <a:srgbClr val="000000"/>
                </a:solidFill>
              </a:rPr>
              <a:t>A </a:t>
            </a:r>
            <a:r>
              <a:rPr lang="en-US" b="1" dirty="0">
                <a:solidFill>
                  <a:srgbClr val="000000"/>
                </a:solidFill>
              </a:rPr>
              <a:t>skewed distribution </a:t>
            </a:r>
            <a:r>
              <a:rPr lang="en-US" dirty="0">
                <a:solidFill>
                  <a:srgbClr val="000000"/>
                </a:solidFill>
              </a:rPr>
              <a:t>is a nonsymmetric (or asymmetric) distribution that extends more to one side than the other. The distribution is said to be </a:t>
            </a:r>
            <a:r>
              <a:rPr lang="en-US" b="1" dirty="0">
                <a:solidFill>
                  <a:srgbClr val="000000"/>
                </a:solidFill>
              </a:rPr>
              <a:t>skewed to the right</a:t>
            </a:r>
            <a:r>
              <a:rPr lang="en-US" dirty="0">
                <a:solidFill>
                  <a:srgbClr val="000000"/>
                </a:solidFill>
              </a:rPr>
              <a:t> (or positively skewed) if the tail to the right of the peak of the distribution is longer than the tail to the left of the peak.</a:t>
            </a:r>
          </a:p>
        </p:txBody>
      </p:sp>
    </p:spTree>
    <p:extLst>
      <p:ext uri="{BB962C8B-B14F-4D97-AF65-F5344CB8AC3E}">
        <p14:creationId xmlns:p14="http://schemas.microsoft.com/office/powerpoint/2010/main" val="294193853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TotalTime>
  <Words>4622</Words>
  <Application>Microsoft Office PowerPoint</Application>
  <PresentationFormat>On-screen Show (4:3)</PresentationFormat>
  <Paragraphs>635</Paragraphs>
  <Slides>74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Calibri</vt:lpstr>
      <vt:lpstr>Cambria Math</vt:lpstr>
      <vt:lpstr>Arial</vt:lpstr>
      <vt:lpstr>Office Theme</vt:lpstr>
      <vt:lpstr>Section 3.3</vt:lpstr>
      <vt:lpstr>Displaying Quantitative Data Graphically</vt:lpstr>
      <vt:lpstr>Displaying Quantitative Data Graphically (cont.)</vt:lpstr>
      <vt:lpstr>Histograms</vt:lpstr>
      <vt:lpstr>Definition: Histogram</vt:lpstr>
      <vt:lpstr>Histograms (cont.)</vt:lpstr>
      <vt:lpstr>Histograms (cont.)</vt:lpstr>
      <vt:lpstr>Histograms (cont.)</vt:lpstr>
      <vt:lpstr>Definition: Symmetric vs. Skewed</vt:lpstr>
      <vt:lpstr>Definition: Symmetric vs. Skewed (cont.)</vt:lpstr>
      <vt:lpstr>Histograms (cont.)</vt:lpstr>
      <vt:lpstr>Histograms (cont.)</vt:lpstr>
      <vt:lpstr>Histograms (cont.)</vt:lpstr>
      <vt:lpstr>Histograms (cont.)</vt:lpstr>
      <vt:lpstr>Histograms (cont.)</vt:lpstr>
      <vt:lpstr>Histograms (cont.)</vt:lpstr>
      <vt:lpstr>Histograms (cont.)</vt:lpstr>
      <vt:lpstr>Histograms (cont.)</vt:lpstr>
      <vt:lpstr>Histograms (cont.)</vt:lpstr>
      <vt:lpstr>Histograms (cont.)</vt:lpstr>
      <vt:lpstr>Histograms (cont.)</vt:lpstr>
      <vt:lpstr>Histograms (cont.)</vt:lpstr>
      <vt:lpstr>Histograms (cont.)</vt:lpstr>
      <vt:lpstr>Histograms (cont.)</vt:lpstr>
      <vt:lpstr>Back-to-Back Histograms</vt:lpstr>
      <vt:lpstr>Back-to-Back Histograms (cont.)</vt:lpstr>
      <vt:lpstr>Back-to-Back Histograms (cont.)</vt:lpstr>
      <vt:lpstr>Stem-and-Leaf Plot</vt:lpstr>
      <vt:lpstr>Stem-and-Leaf Plot (cont.)</vt:lpstr>
      <vt:lpstr>Definition: Stem-and-Leaf Plot</vt:lpstr>
      <vt:lpstr>Stem-and-Leaf Plot (cont.)</vt:lpstr>
      <vt:lpstr>Stem-and-Leaf Plot (cont.)</vt:lpstr>
      <vt:lpstr>Stem-and-Leaf Plot (cont.)</vt:lpstr>
      <vt:lpstr>Stem-and-Leaf Plot (cont.)</vt:lpstr>
      <vt:lpstr>Stem-and-Leaf Plot (cont.)</vt:lpstr>
      <vt:lpstr>Stem-and-Leaf Plot (cont.)</vt:lpstr>
      <vt:lpstr>Stem-and-Leaf Plot (cont.)</vt:lpstr>
      <vt:lpstr>Example 3.3.1: Constructing a Stem and Leaf Plot of Home Runs</vt:lpstr>
      <vt:lpstr>Example 3.3.1: Constructing a Stem and Leaf Plot of Home Runs (cont.)</vt:lpstr>
      <vt:lpstr>Example 3.3.1: Constructing a Stem and Leaf Plot of Home Runs (cont.)</vt:lpstr>
      <vt:lpstr>Example 3.3.1: Constructing a Stem and Leaf Plot of Home Runs (cont.)</vt:lpstr>
      <vt:lpstr>Example 3.3.1: Constructing a Stem and Leaf Plot of Home Runs (cont.)</vt:lpstr>
      <vt:lpstr>The Ordered Array</vt:lpstr>
      <vt:lpstr>Example 3.3.2: Listing a Data Set in Rank Order</vt:lpstr>
      <vt:lpstr>Example 3.3.2: Listing a Data Set in Rank Order (cont.)</vt:lpstr>
      <vt:lpstr>The Ordered Array (cont.)</vt:lpstr>
      <vt:lpstr>Dot Plots</vt:lpstr>
      <vt:lpstr>Example 3.3.3: Constructing a Dot Plot of Number of Wins</vt:lpstr>
      <vt:lpstr>Example 3.3.3: Constructing a Dot Plot of Number of Wins (cont.)</vt:lpstr>
      <vt:lpstr>Example 3.3.3: Constructing a Dot Plot of Number of Wins (cont.)</vt:lpstr>
      <vt:lpstr>Time Series Plots</vt:lpstr>
      <vt:lpstr>Time Series Plots (cont.)</vt:lpstr>
      <vt:lpstr>Time Series Plots (cont.)</vt:lpstr>
      <vt:lpstr>Time Series Plots (cont.)</vt:lpstr>
      <vt:lpstr>Time Series Plots (cont.)</vt:lpstr>
      <vt:lpstr>Time Series Plots (cont.)</vt:lpstr>
      <vt:lpstr>Time Series Plots (cont.)</vt:lpstr>
      <vt:lpstr>Time Series Plots (cont.)</vt:lpstr>
      <vt:lpstr>Time Series Plots (cont.)</vt:lpstr>
      <vt:lpstr>Geospatial Graphs—Cognitive Art</vt:lpstr>
      <vt:lpstr>Geospatial Graphs—Cognitive Art (cont.)</vt:lpstr>
      <vt:lpstr>Note</vt:lpstr>
      <vt:lpstr>Geospatial Graphs—Cognitive Art (cont.)</vt:lpstr>
      <vt:lpstr>Geospatial Graphs—Cognitive Art (cont.)</vt:lpstr>
      <vt:lpstr>Geospatial Graphs—Cognitive Art (cont.)</vt:lpstr>
      <vt:lpstr>Geospatial Graphs—Cognitive Art (cont.)</vt:lpstr>
      <vt:lpstr>Geospatial Graphs—Cognitive Art (cont.)</vt:lpstr>
      <vt:lpstr>Geospatial Graphs—Cognitive Art (cont.)</vt:lpstr>
      <vt:lpstr>Geospatial Graphs—Cognitive Art (cont.)</vt:lpstr>
      <vt:lpstr>Note</vt:lpstr>
      <vt:lpstr>Geospatial Graphs—Cognitive Art (cont.)</vt:lpstr>
      <vt:lpstr>Geospatial Graphs—Cognitive Art (cont.)</vt:lpstr>
      <vt:lpstr>Geospatial Graphs—Cognitive Art (cont.)</vt:lpstr>
      <vt:lpstr>Geospatial Graphs—Cognitive Art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68</cp:revision>
  <dcterms:created xsi:type="dcterms:W3CDTF">2013-04-26T14:43:13Z</dcterms:created>
  <dcterms:modified xsi:type="dcterms:W3CDTF">2024-10-03T17:46:06Z</dcterms:modified>
</cp:coreProperties>
</file>