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7"/>
  </p:notesMasterIdLst>
  <p:handoutMasterIdLst>
    <p:handoutMasterId r:id="rId48"/>
  </p:handoutMasterIdLst>
  <p:sldIdLst>
    <p:sldId id="256" r:id="rId2"/>
    <p:sldId id="298" r:id="rId3"/>
    <p:sldId id="299" r:id="rId4"/>
    <p:sldId id="300" r:id="rId5"/>
    <p:sldId id="258" r:id="rId6"/>
    <p:sldId id="301" r:id="rId7"/>
    <p:sldId id="302" r:id="rId8"/>
    <p:sldId id="303" r:id="rId9"/>
    <p:sldId id="289" r:id="rId10"/>
    <p:sldId id="304" r:id="rId11"/>
    <p:sldId id="305" r:id="rId12"/>
    <p:sldId id="306" r:id="rId13"/>
    <p:sldId id="307" r:id="rId14"/>
    <p:sldId id="308" r:id="rId15"/>
    <p:sldId id="309" r:id="rId16"/>
    <p:sldId id="310" r:id="rId17"/>
    <p:sldId id="311" r:id="rId18"/>
    <p:sldId id="312" r:id="rId19"/>
    <p:sldId id="291" r:id="rId20"/>
    <p:sldId id="313" r:id="rId21"/>
    <p:sldId id="290" r:id="rId22"/>
    <p:sldId id="314" r:id="rId23"/>
    <p:sldId id="315" r:id="rId24"/>
    <p:sldId id="316" r:id="rId25"/>
    <p:sldId id="317" r:id="rId26"/>
    <p:sldId id="318" r:id="rId27"/>
    <p:sldId id="259" r:id="rId28"/>
    <p:sldId id="348" r:id="rId29"/>
    <p:sldId id="319" r:id="rId30"/>
    <p:sldId id="320" r:id="rId31"/>
    <p:sldId id="321" r:id="rId32"/>
    <p:sldId id="338" r:id="rId33"/>
    <p:sldId id="293" r:id="rId34"/>
    <p:sldId id="339" r:id="rId35"/>
    <p:sldId id="340" r:id="rId36"/>
    <p:sldId id="285" r:id="rId37"/>
    <p:sldId id="294" r:id="rId38"/>
    <p:sldId id="341" r:id="rId39"/>
    <p:sldId id="342" r:id="rId40"/>
    <p:sldId id="343" r:id="rId41"/>
    <p:sldId id="344" r:id="rId42"/>
    <p:sldId id="345" r:id="rId43"/>
    <p:sldId id="296" r:id="rId44"/>
    <p:sldId id="346" r:id="rId45"/>
    <p:sldId id="347"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1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1" d="100"/>
          <a:sy n="111" d="100"/>
        </p:scale>
        <p:origin x="1938" y="96"/>
      </p:cViewPr>
      <p:guideLst>
        <p:guide orient="horz" pos="81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8/10/relationships/authors" Target="author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5/13/2024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5/13/2024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Displaying Qualitative Data Graphically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Bar Charts (cont.)</a:t>
            </a:r>
          </a:p>
        </p:txBody>
      </p:sp>
      <p:sp>
        <p:nvSpPr>
          <p:cNvPr id="4" name="Content Placeholder 3"/>
          <p:cNvSpPr>
            <a:spLocks noGrp="1"/>
          </p:cNvSpPr>
          <p:nvPr>
            <p:ph idx="1"/>
          </p:nvPr>
        </p:nvSpPr>
        <p:spPr/>
        <p:txBody>
          <a:bodyPr>
            <a:normAutofit/>
          </a:bodyPr>
          <a:lstStyle/>
          <a:p>
            <a:r>
              <a:rPr lang="en-US" dirty="0"/>
              <a:t>Figure 3.2.1 is a bar chart constructed from the responses to Question 2, shown in Table 3.2.2.</a:t>
            </a:r>
          </a:p>
        </p:txBody>
      </p:sp>
      <p:pic>
        <p:nvPicPr>
          <p:cNvPr id="5" name="Picture 4">
            <a:extLst>
              <a:ext uri="{FF2B5EF4-FFF2-40B4-BE49-F238E27FC236}">
                <a16:creationId xmlns:a16="http://schemas.microsoft.com/office/drawing/2014/main" id="{4501E70D-3202-B6B9-32F1-EF58E3199E77}"/>
              </a:ext>
            </a:extLst>
          </p:cNvPr>
          <p:cNvPicPr>
            <a:picLocks noChangeAspect="1"/>
          </p:cNvPicPr>
          <p:nvPr/>
        </p:nvPicPr>
        <p:blipFill>
          <a:blip r:embed="rId2"/>
          <a:stretch>
            <a:fillRect/>
          </a:stretch>
        </p:blipFill>
        <p:spPr>
          <a:xfrm>
            <a:off x="1564887" y="2367652"/>
            <a:ext cx="5334000" cy="3226827"/>
          </a:xfrm>
          <a:prstGeom prst="rect">
            <a:avLst/>
          </a:prstGeom>
        </p:spPr>
      </p:pic>
    </p:spTree>
    <p:extLst>
      <p:ext uri="{BB962C8B-B14F-4D97-AF65-F5344CB8AC3E}">
        <p14:creationId xmlns:p14="http://schemas.microsoft.com/office/powerpoint/2010/main" val="28317052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Bar Charts (cont.)</a:t>
            </a:r>
          </a:p>
        </p:txBody>
      </p:sp>
      <p:sp>
        <p:nvSpPr>
          <p:cNvPr id="4" name="Content Placeholder 3"/>
          <p:cNvSpPr>
            <a:spLocks noGrp="1"/>
          </p:cNvSpPr>
          <p:nvPr>
            <p:ph idx="1"/>
          </p:nvPr>
        </p:nvSpPr>
        <p:spPr/>
        <p:txBody>
          <a:bodyPr>
            <a:normAutofit/>
          </a:bodyPr>
          <a:lstStyle/>
          <a:p>
            <a:r>
              <a:rPr lang="en-US" dirty="0"/>
              <a:t>In addition to displaying the distribution of the data, bar charts are valuable as presentation tools and are especially effective at reinforcing differences in magnitudes since they permit the visual comparison of data by displaying the magnitude of each category by a vertical or horizontal bar.</a:t>
            </a:r>
          </a:p>
        </p:txBody>
      </p:sp>
    </p:spTree>
    <p:extLst>
      <p:ext uri="{BB962C8B-B14F-4D97-AF65-F5344CB8AC3E}">
        <p14:creationId xmlns:p14="http://schemas.microsoft.com/office/powerpoint/2010/main" val="314505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Aesthetics of Bar Chart Construction</a:t>
            </a:r>
          </a:p>
        </p:txBody>
      </p:sp>
      <p:sp>
        <p:nvSpPr>
          <p:cNvPr id="4" name="Content Placeholder 3"/>
          <p:cNvSpPr>
            <a:spLocks noGrp="1"/>
          </p:cNvSpPr>
          <p:nvPr>
            <p:ph idx="1"/>
          </p:nvPr>
        </p:nvSpPr>
        <p:spPr/>
        <p:txBody>
          <a:bodyPr>
            <a:normAutofit/>
          </a:bodyPr>
          <a:lstStyle/>
          <a:p>
            <a:r>
              <a:rPr lang="en-US" dirty="0"/>
              <a:t>Bar chart construction requires numerous layout decisions such as size, use of color, and label locations. These decisions are frequently made on a trial-and-error basis. However, certain conventions have been developed that improve the quality and effectiveness of the charts. They are presented below as suggestions, not rules. Actually, several of the points are general in nature and would serve as useful guidelines in the construction of any graph.</a:t>
            </a:r>
          </a:p>
        </p:txBody>
      </p:sp>
    </p:spTree>
    <p:extLst>
      <p:ext uri="{BB962C8B-B14F-4D97-AF65-F5344CB8AC3E}">
        <p14:creationId xmlns:p14="http://schemas.microsoft.com/office/powerpoint/2010/main" val="1080612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Aesthetics of Bar Chart Construction (cont.)</a:t>
            </a:r>
          </a:p>
        </p:txBody>
      </p:sp>
      <p:sp>
        <p:nvSpPr>
          <p:cNvPr id="4" name="Content Placeholder 3"/>
          <p:cNvSpPr>
            <a:spLocks noGrp="1"/>
          </p:cNvSpPr>
          <p:nvPr>
            <p:ph idx="1"/>
          </p:nvPr>
        </p:nvSpPr>
        <p:spPr/>
        <p:txBody>
          <a:bodyPr>
            <a:normAutofit/>
          </a:bodyPr>
          <a:lstStyle/>
          <a:p>
            <a:pPr marL="457200" indent="-457200">
              <a:buFont typeface="Arial" panose="020B0604020202020204" pitchFamily="34" charset="0"/>
              <a:buChar char="•"/>
            </a:pPr>
            <a:r>
              <a:rPr lang="en-US" dirty="0"/>
              <a:t>Bar charts can be constructed horizontally or vertically. Customarily, horizontal orientation is used for categories that are descriptively labeled, and vertical (or columnar) orientation is used for categories that are numerical. It is important to remember that this idea is only a suggestion. If you believe that a vertical bar chart is more appealing, use it.</a:t>
            </a:r>
          </a:p>
        </p:txBody>
      </p:sp>
    </p:spTree>
    <p:extLst>
      <p:ext uri="{BB962C8B-B14F-4D97-AF65-F5344CB8AC3E}">
        <p14:creationId xmlns:p14="http://schemas.microsoft.com/office/powerpoint/2010/main" val="3330517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Aesthetics of Bar Chart Construction (cont.)</a:t>
            </a:r>
          </a:p>
        </p:txBody>
      </p:sp>
      <p:sp>
        <p:nvSpPr>
          <p:cNvPr id="4" name="Content Placeholder 3"/>
          <p:cNvSpPr>
            <a:spLocks noGrp="1"/>
          </p:cNvSpPr>
          <p:nvPr>
            <p:ph idx="1"/>
          </p:nvPr>
        </p:nvSpPr>
        <p:spPr/>
        <p:txBody>
          <a:bodyPr>
            <a:normAutofit/>
          </a:bodyPr>
          <a:lstStyle/>
          <a:p>
            <a:pPr marL="457200" indent="-457200">
              <a:buFont typeface="Arial" panose="020B0604020202020204" pitchFamily="34" charset="0"/>
              <a:buChar char="•"/>
            </a:pPr>
            <a:r>
              <a:rPr lang="en-US" dirty="0"/>
              <a:t>If the categories have some associated order, they maintain that order in the bar chart. Otherwise, the categories may be listed alphabetically, in either ascending or descending order, or in some other pattern related to the nature of the data.</a:t>
            </a:r>
          </a:p>
          <a:p>
            <a:pPr marL="457200" indent="-457200">
              <a:buFont typeface="Arial" panose="020B0604020202020204" pitchFamily="34" charset="0"/>
              <a:buChar char="•"/>
            </a:pPr>
            <a:r>
              <a:rPr lang="en-US" dirty="0"/>
              <a:t>Miscellaneous or “other” categories should be listed at the bottom of the chart (if oriented horizontally) or at the far right (if oriented vertically).</a:t>
            </a:r>
          </a:p>
          <a:p>
            <a:endParaRPr lang="en-US" dirty="0"/>
          </a:p>
        </p:txBody>
      </p:sp>
    </p:spTree>
    <p:extLst>
      <p:ext uri="{BB962C8B-B14F-4D97-AF65-F5344CB8AC3E}">
        <p14:creationId xmlns:p14="http://schemas.microsoft.com/office/powerpoint/2010/main" val="1529769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Aesthetics of Bar Chart Construction (cont.)</a:t>
            </a:r>
          </a:p>
        </p:txBody>
      </p:sp>
      <p:sp>
        <p:nvSpPr>
          <p:cNvPr id="4" name="Content Placeholder 3"/>
          <p:cNvSpPr>
            <a:spLocks noGrp="1"/>
          </p:cNvSpPr>
          <p:nvPr>
            <p:ph idx="1"/>
          </p:nvPr>
        </p:nvSpPr>
        <p:spPr/>
        <p:txBody>
          <a:bodyPr>
            <a:normAutofit/>
          </a:bodyPr>
          <a:lstStyle/>
          <a:p>
            <a:pPr marL="457200" indent="-457200">
              <a:buFont typeface="Arial" panose="020B0604020202020204" pitchFamily="34" charset="0"/>
              <a:buChar char="•"/>
            </a:pPr>
            <a:r>
              <a:rPr lang="en-US" dirty="0"/>
              <a:t>The difference in bar length is the principal visual feature in comparing category amounts. Consequently, scales for the axes should be chosen that will most effectively allow for the desired comparisons. </a:t>
            </a:r>
            <a:r>
              <a:rPr lang="en-US" i="1" dirty="0"/>
              <a:t>Unless there is a good reason, the axis used to measure the bars should start at zero</a:t>
            </a:r>
            <a:r>
              <a:rPr lang="en-US" dirty="0"/>
              <a:t>. Otherwise, the axis can be stretched to exaggerate differences in the bar lengths. For example, suppose the data in the following table were plotted.</a:t>
            </a:r>
          </a:p>
        </p:txBody>
      </p:sp>
    </p:spTree>
    <p:extLst>
      <p:ext uri="{BB962C8B-B14F-4D97-AF65-F5344CB8AC3E}">
        <p14:creationId xmlns:p14="http://schemas.microsoft.com/office/powerpoint/2010/main" val="3813415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Aesthetics of Bar Chart Construction (cont.)</a:t>
            </a:r>
          </a:p>
        </p:txBody>
      </p:sp>
      <p:sp>
        <p:nvSpPr>
          <p:cNvPr id="4" name="Content Placeholder 3"/>
          <p:cNvSpPr>
            <a:spLocks noGrp="1"/>
          </p:cNvSpPr>
          <p:nvPr>
            <p:ph idx="1"/>
          </p:nvPr>
        </p:nvSpPr>
        <p:spPr/>
        <p:txBody>
          <a:bodyPr>
            <a:normAutofit/>
          </a:bodyPr>
          <a:lstStyle/>
          <a:p>
            <a:r>
              <a:rPr lang="en-US" dirty="0"/>
              <a:t> </a:t>
            </a:r>
          </a:p>
        </p:txBody>
      </p:sp>
      <p:graphicFrame>
        <p:nvGraphicFramePr>
          <p:cNvPr id="3" name="Table 2">
            <a:extLst>
              <a:ext uri="{FF2B5EF4-FFF2-40B4-BE49-F238E27FC236}">
                <a16:creationId xmlns:a16="http://schemas.microsoft.com/office/drawing/2014/main" id="{581D58C9-9193-5308-915F-8D2B1C0A8E89}"/>
              </a:ext>
            </a:extLst>
          </p:cNvPr>
          <p:cNvGraphicFramePr>
            <a:graphicFrameLocks noGrp="1"/>
          </p:cNvGraphicFramePr>
          <p:nvPr>
            <p:extLst>
              <p:ext uri="{D42A27DB-BD31-4B8C-83A1-F6EECF244321}">
                <p14:modId xmlns:p14="http://schemas.microsoft.com/office/powerpoint/2010/main" val="3281514550"/>
              </p:ext>
            </p:extLst>
          </p:nvPr>
        </p:nvGraphicFramePr>
        <p:xfrm>
          <a:off x="1981200" y="1524000"/>
          <a:ext cx="5181600" cy="2468880"/>
        </p:xfrm>
        <a:graphic>
          <a:graphicData uri="http://schemas.openxmlformats.org/drawingml/2006/table">
            <a:tbl>
              <a:tblPr firstRow="1" bandRow="1">
                <a:tableStyleId>{5C22544A-7EE6-4342-B048-85BDC9FD1C3A}</a:tableStyleId>
              </a:tblPr>
              <a:tblGrid>
                <a:gridCol w="2266950">
                  <a:extLst>
                    <a:ext uri="{9D8B030D-6E8A-4147-A177-3AD203B41FA5}">
                      <a16:colId xmlns:a16="http://schemas.microsoft.com/office/drawing/2014/main" val="1293483696"/>
                    </a:ext>
                  </a:extLst>
                </a:gridCol>
                <a:gridCol w="2914650">
                  <a:extLst>
                    <a:ext uri="{9D8B030D-6E8A-4147-A177-3AD203B41FA5}">
                      <a16:colId xmlns:a16="http://schemas.microsoft.com/office/drawing/2014/main" val="4188374795"/>
                    </a:ext>
                  </a:extLst>
                </a:gridCol>
              </a:tblGrid>
              <a:tr h="333610">
                <a:tc gridSpan="2">
                  <a:txBody>
                    <a:bodyPr/>
                    <a:lstStyle/>
                    <a:p>
                      <a:pPr algn="ctr"/>
                      <a:r>
                        <a:rPr lang="en-IN" dirty="0"/>
                        <a:t>Table 3.2.3 - Sales Performance</a:t>
                      </a:r>
                    </a:p>
                  </a:txBody>
                  <a:tcPr/>
                </a:tc>
                <a:tc hMerge="1">
                  <a:txBody>
                    <a:bodyPr/>
                    <a:lstStyle/>
                    <a:p>
                      <a:endParaRPr lang="en-IN" dirty="0"/>
                    </a:p>
                  </a:txBody>
                  <a:tcPr/>
                </a:tc>
                <a:extLst>
                  <a:ext uri="{0D108BD9-81ED-4DB2-BD59-A6C34878D82A}">
                    <a16:rowId xmlns:a16="http://schemas.microsoft.com/office/drawing/2014/main" val="3296559510"/>
                  </a:ext>
                </a:extLst>
              </a:tr>
              <a:tr h="575821">
                <a:tc>
                  <a:txBody>
                    <a:bodyPr/>
                    <a:lstStyle/>
                    <a:p>
                      <a:endParaRPr lang="en-IN" b="1" dirty="0"/>
                    </a:p>
                    <a:p>
                      <a:r>
                        <a:rPr lang="en-IN" b="1" dirty="0"/>
                        <a:t>Salesperson</a:t>
                      </a:r>
                    </a:p>
                  </a:txBody>
                  <a:tcPr/>
                </a:tc>
                <a:tc>
                  <a:txBody>
                    <a:bodyPr/>
                    <a:lstStyle/>
                    <a:p>
                      <a:pPr algn="ctr"/>
                      <a:r>
                        <a:rPr lang="en-US" b="1" dirty="0"/>
                        <a:t>Total Sales</a:t>
                      </a:r>
                    </a:p>
                    <a:p>
                      <a:pPr algn="ctr"/>
                      <a:r>
                        <a:rPr lang="en-US" b="1" dirty="0"/>
                        <a:t>(in thousands of dollars)</a:t>
                      </a:r>
                      <a:endParaRPr lang="en-IN" b="1" dirty="0"/>
                    </a:p>
                  </a:txBody>
                  <a:tcPr/>
                </a:tc>
                <a:extLst>
                  <a:ext uri="{0D108BD9-81ED-4DB2-BD59-A6C34878D82A}">
                    <a16:rowId xmlns:a16="http://schemas.microsoft.com/office/drawing/2014/main" val="3276272434"/>
                  </a:ext>
                </a:extLst>
              </a:tr>
              <a:tr h="333610">
                <a:tc>
                  <a:txBody>
                    <a:bodyPr/>
                    <a:lstStyle/>
                    <a:p>
                      <a:r>
                        <a:rPr lang="en-IN" b="1" dirty="0"/>
                        <a:t>Susan</a:t>
                      </a:r>
                    </a:p>
                  </a:txBody>
                  <a:tcPr/>
                </a:tc>
                <a:tc>
                  <a:txBody>
                    <a:bodyPr/>
                    <a:lstStyle/>
                    <a:p>
                      <a:pPr algn="ctr"/>
                      <a:r>
                        <a:rPr lang="en-US" dirty="0"/>
                        <a:t>187</a:t>
                      </a:r>
                      <a:endParaRPr lang="en-IN" dirty="0"/>
                    </a:p>
                  </a:txBody>
                  <a:tcPr/>
                </a:tc>
                <a:extLst>
                  <a:ext uri="{0D108BD9-81ED-4DB2-BD59-A6C34878D82A}">
                    <a16:rowId xmlns:a16="http://schemas.microsoft.com/office/drawing/2014/main" val="1344354440"/>
                  </a:ext>
                </a:extLst>
              </a:tr>
              <a:tr h="333610">
                <a:tc>
                  <a:txBody>
                    <a:bodyPr/>
                    <a:lstStyle/>
                    <a:p>
                      <a:r>
                        <a:rPr lang="en-IN" b="1" dirty="0"/>
                        <a:t>William</a:t>
                      </a:r>
                    </a:p>
                  </a:txBody>
                  <a:tcPr/>
                </a:tc>
                <a:tc>
                  <a:txBody>
                    <a:bodyPr/>
                    <a:lstStyle/>
                    <a:p>
                      <a:pPr algn="ctr"/>
                      <a:r>
                        <a:rPr lang="en-US" dirty="0"/>
                        <a:t>201</a:t>
                      </a:r>
                      <a:endParaRPr lang="en-IN" dirty="0"/>
                    </a:p>
                  </a:txBody>
                  <a:tcPr/>
                </a:tc>
                <a:extLst>
                  <a:ext uri="{0D108BD9-81ED-4DB2-BD59-A6C34878D82A}">
                    <a16:rowId xmlns:a16="http://schemas.microsoft.com/office/drawing/2014/main" val="3023273865"/>
                  </a:ext>
                </a:extLst>
              </a:tr>
              <a:tr h="333610">
                <a:tc>
                  <a:txBody>
                    <a:bodyPr/>
                    <a:lstStyle/>
                    <a:p>
                      <a:r>
                        <a:rPr lang="en-IN" b="1" dirty="0"/>
                        <a:t>Beth</a:t>
                      </a:r>
                    </a:p>
                  </a:txBody>
                  <a:tcPr/>
                </a:tc>
                <a:tc>
                  <a:txBody>
                    <a:bodyPr/>
                    <a:lstStyle/>
                    <a:p>
                      <a:pPr algn="ctr"/>
                      <a:r>
                        <a:rPr lang="en-US" dirty="0"/>
                        <a:t>207</a:t>
                      </a:r>
                      <a:endParaRPr lang="en-IN" dirty="0"/>
                    </a:p>
                  </a:txBody>
                  <a:tcPr/>
                </a:tc>
                <a:extLst>
                  <a:ext uri="{0D108BD9-81ED-4DB2-BD59-A6C34878D82A}">
                    <a16:rowId xmlns:a16="http://schemas.microsoft.com/office/drawing/2014/main" val="4001857881"/>
                  </a:ext>
                </a:extLst>
              </a:tr>
              <a:tr h="333610">
                <a:tc>
                  <a:txBody>
                    <a:bodyPr/>
                    <a:lstStyle/>
                    <a:p>
                      <a:r>
                        <a:rPr lang="en-IN" b="1" dirty="0"/>
                        <a:t>Rob</a:t>
                      </a:r>
                    </a:p>
                  </a:txBody>
                  <a:tcPr/>
                </a:tc>
                <a:tc>
                  <a:txBody>
                    <a:bodyPr/>
                    <a:lstStyle/>
                    <a:p>
                      <a:pPr algn="ctr"/>
                      <a:r>
                        <a:rPr lang="en-US" dirty="0"/>
                        <a:t>193</a:t>
                      </a:r>
                      <a:endParaRPr lang="en-IN" dirty="0"/>
                    </a:p>
                  </a:txBody>
                  <a:tcPr/>
                </a:tc>
                <a:extLst>
                  <a:ext uri="{0D108BD9-81ED-4DB2-BD59-A6C34878D82A}">
                    <a16:rowId xmlns:a16="http://schemas.microsoft.com/office/drawing/2014/main" val="4116210092"/>
                  </a:ext>
                </a:extLst>
              </a:tr>
            </a:tbl>
          </a:graphicData>
        </a:graphic>
      </p:graphicFrame>
    </p:spTree>
    <p:extLst>
      <p:ext uri="{BB962C8B-B14F-4D97-AF65-F5344CB8AC3E}">
        <p14:creationId xmlns:p14="http://schemas.microsoft.com/office/powerpoint/2010/main" val="3170713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Aesthetics of Bar Chart Construction (cont.)</a:t>
            </a:r>
          </a:p>
        </p:txBody>
      </p:sp>
      <p:sp>
        <p:nvSpPr>
          <p:cNvPr id="4" name="Content Placeholder 3"/>
          <p:cNvSpPr>
            <a:spLocks noGrp="1"/>
          </p:cNvSpPr>
          <p:nvPr>
            <p:ph idx="1"/>
          </p:nvPr>
        </p:nvSpPr>
        <p:spPr/>
        <p:txBody>
          <a:bodyPr>
            <a:normAutofit/>
          </a:bodyPr>
          <a:lstStyle/>
          <a:p>
            <a:r>
              <a:rPr lang="en-US" dirty="0"/>
              <a:t> </a:t>
            </a:r>
          </a:p>
        </p:txBody>
      </p:sp>
      <p:pic>
        <p:nvPicPr>
          <p:cNvPr id="6" name="Picture 5">
            <a:extLst>
              <a:ext uri="{FF2B5EF4-FFF2-40B4-BE49-F238E27FC236}">
                <a16:creationId xmlns:a16="http://schemas.microsoft.com/office/drawing/2014/main" id="{1DBC0952-E7F0-5C33-2B5D-2D0EE1B62A85}"/>
              </a:ext>
            </a:extLst>
          </p:cNvPr>
          <p:cNvPicPr>
            <a:picLocks noChangeAspect="1"/>
          </p:cNvPicPr>
          <p:nvPr/>
        </p:nvPicPr>
        <p:blipFill>
          <a:blip r:embed="rId2"/>
          <a:stretch>
            <a:fillRect/>
          </a:stretch>
        </p:blipFill>
        <p:spPr>
          <a:xfrm>
            <a:off x="1066800" y="1447523"/>
            <a:ext cx="3229426" cy="3962953"/>
          </a:xfrm>
          <a:prstGeom prst="rect">
            <a:avLst/>
          </a:prstGeom>
        </p:spPr>
      </p:pic>
      <p:pic>
        <p:nvPicPr>
          <p:cNvPr id="8" name="Picture 7">
            <a:extLst>
              <a:ext uri="{FF2B5EF4-FFF2-40B4-BE49-F238E27FC236}">
                <a16:creationId xmlns:a16="http://schemas.microsoft.com/office/drawing/2014/main" id="{0EE2B093-D3FB-4053-EF79-63DD549DB864}"/>
              </a:ext>
            </a:extLst>
          </p:cNvPr>
          <p:cNvPicPr>
            <a:picLocks noChangeAspect="1"/>
          </p:cNvPicPr>
          <p:nvPr/>
        </p:nvPicPr>
        <p:blipFill>
          <a:blip r:embed="rId3"/>
          <a:stretch>
            <a:fillRect/>
          </a:stretch>
        </p:blipFill>
        <p:spPr>
          <a:xfrm>
            <a:off x="5105400" y="1333206"/>
            <a:ext cx="3439005" cy="4191585"/>
          </a:xfrm>
          <a:prstGeom prst="rect">
            <a:avLst/>
          </a:prstGeom>
        </p:spPr>
      </p:pic>
    </p:spTree>
    <p:extLst>
      <p:ext uri="{BB962C8B-B14F-4D97-AF65-F5344CB8AC3E}">
        <p14:creationId xmlns:p14="http://schemas.microsoft.com/office/powerpoint/2010/main" val="1753677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Aesthetics of Bar Chart Construction (cont.)</a:t>
            </a:r>
          </a:p>
        </p:txBody>
      </p:sp>
      <p:sp>
        <p:nvSpPr>
          <p:cNvPr id="4" name="Content Placeholder 3"/>
          <p:cNvSpPr>
            <a:spLocks noGrp="1"/>
          </p:cNvSpPr>
          <p:nvPr>
            <p:ph idx="1"/>
          </p:nvPr>
        </p:nvSpPr>
        <p:spPr/>
        <p:txBody>
          <a:bodyPr>
            <a:normAutofit lnSpcReduction="10000"/>
          </a:bodyPr>
          <a:lstStyle/>
          <a:p>
            <a:r>
              <a:rPr lang="en-US" dirty="0"/>
              <a:t>Figures 3.2.2 and 3.2.3 are plots of the same data (Table 3.2.3). What a difference axis scaling can make on perception! Figure 3.2.3 starts the y-axis at 180 instead of zero. If you want to emphasize similarity, use Figure 3.2.2 to do the job. If you want to emphasize differences, use Figure 3.2.3. However, it is difficult to imagine any legitimate reason for using Figure 3.2.3 to represent the data. Axis stretching is often employed to mislead. </a:t>
            </a:r>
            <a:r>
              <a:rPr lang="en-US" i="1" dirty="0"/>
              <a:t>When you see an axis that does not start at zero, you should be a bit skeptical as to the conclusions the author intends for you to make</a:t>
            </a:r>
            <a:r>
              <a:rPr lang="en-US" dirty="0"/>
              <a:t>.</a:t>
            </a:r>
          </a:p>
        </p:txBody>
      </p:sp>
    </p:spTree>
    <p:extLst>
      <p:ext uri="{BB962C8B-B14F-4D97-AF65-F5344CB8AC3E}">
        <p14:creationId xmlns:p14="http://schemas.microsoft.com/office/powerpoint/2010/main" val="2064566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Aesthetics of Bar Chart Construction (cont.)</a:t>
            </a:r>
          </a:p>
        </p:txBody>
      </p:sp>
      <p:sp>
        <p:nvSpPr>
          <p:cNvPr id="4" name="Content Placeholder 3"/>
          <p:cNvSpPr>
            <a:spLocks noGrp="1"/>
          </p:cNvSpPr>
          <p:nvPr>
            <p:ph idx="1"/>
          </p:nvPr>
        </p:nvSpPr>
        <p:spPr/>
        <p:txBody>
          <a:bodyPr>
            <a:normAutofit/>
          </a:bodyPr>
          <a:lstStyle/>
          <a:p>
            <a:pPr marL="457200" indent="-457200">
              <a:buFont typeface="Arial" panose="020B0604020202020204" pitchFamily="34" charset="0"/>
              <a:buChar char="•"/>
            </a:pPr>
            <a:r>
              <a:rPr lang="en-US" dirty="0"/>
              <a:t>Bar widths should be chosen that are pleasing visually and should not be allowed to vary within a particular chart.</a:t>
            </a:r>
          </a:p>
          <a:p>
            <a:pPr marL="457200" indent="-457200">
              <a:buFont typeface="Arial" panose="020B0604020202020204" pitchFamily="34" charset="0"/>
              <a:buChar char="•"/>
            </a:pPr>
            <a:r>
              <a:rPr lang="en-US" dirty="0"/>
              <a:t>Appropriate shading, crosshatching, and coloring of the bars can help in presenting the data. Many spreadsheet programs incorporate sophisticated graphing programs which make changes in shading, color, and crosshatching patterns extremely easy.</a:t>
            </a:r>
          </a:p>
        </p:txBody>
      </p:sp>
    </p:spTree>
    <p:extLst>
      <p:ext uri="{BB962C8B-B14F-4D97-AF65-F5344CB8AC3E}">
        <p14:creationId xmlns:p14="http://schemas.microsoft.com/office/powerpoint/2010/main" val="1910749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Displaying Qualitative Data Graphically</a:t>
            </a:r>
          </a:p>
        </p:txBody>
      </p:sp>
      <p:sp>
        <p:nvSpPr>
          <p:cNvPr id="4" name="Content Placeholder 3"/>
          <p:cNvSpPr>
            <a:spLocks noGrp="1"/>
          </p:cNvSpPr>
          <p:nvPr>
            <p:ph idx="1"/>
          </p:nvPr>
        </p:nvSpPr>
        <p:spPr/>
        <p:txBody>
          <a:bodyPr>
            <a:normAutofit/>
          </a:bodyPr>
          <a:lstStyle/>
          <a:p>
            <a:r>
              <a:rPr lang="en-US" dirty="0"/>
              <a:t>Graphical analysis presents a trade-off: although we lose sight of the individual observations (the raw data), it allows us to create a representation of the data distribution that “speaks to the eyes.” The trade is almost always beneficial since a well-designed graph gives our visual processing system the kind of image it processes best, a picture.</a:t>
            </a:r>
          </a:p>
          <a:p>
            <a:r>
              <a:rPr lang="en-US" dirty="0"/>
              <a:t>Because a set of data can be graphically represented in many different ways, selecting and creating graphical displays requires a certain amount of artistic judgment.</a:t>
            </a:r>
          </a:p>
        </p:txBody>
      </p:sp>
    </p:spTree>
    <p:extLst>
      <p:ext uri="{BB962C8B-B14F-4D97-AF65-F5344CB8AC3E}">
        <p14:creationId xmlns:p14="http://schemas.microsoft.com/office/powerpoint/2010/main" val="39895218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Aesthetics of Bar Chart Construction (cont.)</a:t>
            </a:r>
          </a:p>
        </p:txBody>
      </p:sp>
      <p:sp>
        <p:nvSpPr>
          <p:cNvPr id="4" name="Content Placeholder 3"/>
          <p:cNvSpPr>
            <a:spLocks noGrp="1"/>
          </p:cNvSpPr>
          <p:nvPr>
            <p:ph idx="1"/>
          </p:nvPr>
        </p:nvSpPr>
        <p:spPr/>
        <p:txBody>
          <a:bodyPr>
            <a:normAutofit/>
          </a:bodyPr>
          <a:lstStyle/>
          <a:p>
            <a:r>
              <a:rPr lang="en-US" dirty="0"/>
              <a:t> </a:t>
            </a:r>
          </a:p>
        </p:txBody>
      </p:sp>
      <p:pic>
        <p:nvPicPr>
          <p:cNvPr id="5" name="Picture 4">
            <a:extLst>
              <a:ext uri="{FF2B5EF4-FFF2-40B4-BE49-F238E27FC236}">
                <a16:creationId xmlns:a16="http://schemas.microsoft.com/office/drawing/2014/main" id="{D261636C-A5C1-50C6-018F-054367DA432E}"/>
              </a:ext>
            </a:extLst>
          </p:cNvPr>
          <p:cNvPicPr>
            <a:picLocks noChangeAspect="1"/>
          </p:cNvPicPr>
          <p:nvPr/>
        </p:nvPicPr>
        <p:blipFill>
          <a:blip r:embed="rId2"/>
          <a:stretch>
            <a:fillRect/>
          </a:stretch>
        </p:blipFill>
        <p:spPr>
          <a:xfrm>
            <a:off x="1447800" y="1280160"/>
            <a:ext cx="5944430" cy="4001058"/>
          </a:xfrm>
          <a:prstGeom prst="rect">
            <a:avLst/>
          </a:prstGeom>
        </p:spPr>
      </p:pic>
    </p:spTree>
    <p:extLst>
      <p:ext uri="{BB962C8B-B14F-4D97-AF65-F5344CB8AC3E}">
        <p14:creationId xmlns:p14="http://schemas.microsoft.com/office/powerpoint/2010/main" val="27074893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Aesthetics of Bar Chart Construction (cont.)</a:t>
            </a:r>
          </a:p>
        </p:txBody>
      </p:sp>
      <p:sp>
        <p:nvSpPr>
          <p:cNvPr id="4" name="Content Placeholder 3"/>
          <p:cNvSpPr>
            <a:spLocks noGrp="1"/>
          </p:cNvSpPr>
          <p:nvPr>
            <p:ph idx="1"/>
          </p:nvPr>
        </p:nvSpPr>
        <p:spPr/>
        <p:txBody>
          <a:bodyPr>
            <a:normAutofit lnSpcReduction="10000"/>
          </a:bodyPr>
          <a:lstStyle/>
          <a:p>
            <a:pPr marL="457200" indent="-457200">
              <a:buFont typeface="Arial" panose="020B0604020202020204" pitchFamily="34" charset="0"/>
              <a:buChar char="•"/>
            </a:pPr>
            <a:r>
              <a:rPr lang="en-US" dirty="0"/>
              <a:t>The spacing between bars can dramatically affect the perception of the graph. Spacing should be set at approximately one‑half the width of a bar. This, however, is not a rigid rule. Artistic judgment is needed. </a:t>
            </a:r>
          </a:p>
          <a:p>
            <a:pPr marL="457200" indent="-457200">
              <a:buFont typeface="Arial" panose="020B0604020202020204" pitchFamily="34" charset="0"/>
              <a:buChar char="•"/>
            </a:pPr>
            <a:r>
              <a:rPr lang="en-US" dirty="0"/>
              <a:t>Gridlines extended into the body of the chart are often useful and may be included if deemed helpful. Study Figure 3.2.5 and Figure 3.2.6. Both bar charts illustrate the same data. Notice that the readability of the graph in Figure 3.2.6 is improved by adding vertical gridlines. </a:t>
            </a:r>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21790945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Aesthetics of Bar Chart Construction (cont.)</a:t>
            </a:r>
          </a:p>
        </p:txBody>
      </p:sp>
      <p:sp>
        <p:nvSpPr>
          <p:cNvPr id="4" name="Content Placeholder 3"/>
          <p:cNvSpPr>
            <a:spLocks noGrp="1"/>
          </p:cNvSpPr>
          <p:nvPr>
            <p:ph idx="1"/>
          </p:nvPr>
        </p:nvSpPr>
        <p:spPr/>
        <p:txBody>
          <a:bodyPr>
            <a:normAutofit/>
          </a:bodyPr>
          <a:lstStyle/>
          <a:p>
            <a:r>
              <a:rPr lang="en-US" dirty="0"/>
              <a:t> </a:t>
            </a:r>
          </a:p>
        </p:txBody>
      </p:sp>
      <p:pic>
        <p:nvPicPr>
          <p:cNvPr id="5" name="Picture 4">
            <a:extLst>
              <a:ext uri="{FF2B5EF4-FFF2-40B4-BE49-F238E27FC236}">
                <a16:creationId xmlns:a16="http://schemas.microsoft.com/office/drawing/2014/main" id="{BCCA47F3-88CA-6C57-0F94-DB571FC170BC}"/>
              </a:ext>
            </a:extLst>
          </p:cNvPr>
          <p:cNvPicPr>
            <a:picLocks noChangeAspect="1"/>
          </p:cNvPicPr>
          <p:nvPr/>
        </p:nvPicPr>
        <p:blipFill>
          <a:blip r:embed="rId2"/>
          <a:stretch>
            <a:fillRect/>
          </a:stretch>
        </p:blipFill>
        <p:spPr>
          <a:xfrm>
            <a:off x="942357" y="1335166"/>
            <a:ext cx="7192379" cy="4410691"/>
          </a:xfrm>
          <a:prstGeom prst="rect">
            <a:avLst/>
          </a:prstGeom>
        </p:spPr>
      </p:pic>
    </p:spTree>
    <p:extLst>
      <p:ext uri="{BB962C8B-B14F-4D97-AF65-F5344CB8AC3E}">
        <p14:creationId xmlns:p14="http://schemas.microsoft.com/office/powerpoint/2010/main" val="30464282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Aesthetics of Bar Chart Construction (cont.)</a:t>
            </a:r>
          </a:p>
        </p:txBody>
      </p:sp>
      <p:sp>
        <p:nvSpPr>
          <p:cNvPr id="4" name="Content Placeholder 3"/>
          <p:cNvSpPr>
            <a:spLocks noGrp="1"/>
          </p:cNvSpPr>
          <p:nvPr>
            <p:ph idx="1"/>
          </p:nvPr>
        </p:nvSpPr>
        <p:spPr/>
        <p:txBody>
          <a:bodyPr>
            <a:normAutofit/>
          </a:bodyPr>
          <a:lstStyle/>
          <a:p>
            <a:r>
              <a:rPr lang="en-US" dirty="0"/>
              <a:t> </a:t>
            </a:r>
          </a:p>
        </p:txBody>
      </p:sp>
      <p:pic>
        <p:nvPicPr>
          <p:cNvPr id="6" name="Picture 5">
            <a:extLst>
              <a:ext uri="{FF2B5EF4-FFF2-40B4-BE49-F238E27FC236}">
                <a16:creationId xmlns:a16="http://schemas.microsoft.com/office/drawing/2014/main" id="{F0E81284-013D-F5FE-CB6A-45E34B219AA5}"/>
              </a:ext>
            </a:extLst>
          </p:cNvPr>
          <p:cNvPicPr>
            <a:picLocks noChangeAspect="1"/>
          </p:cNvPicPr>
          <p:nvPr/>
        </p:nvPicPr>
        <p:blipFill>
          <a:blip r:embed="rId2"/>
          <a:stretch>
            <a:fillRect/>
          </a:stretch>
        </p:blipFill>
        <p:spPr>
          <a:xfrm>
            <a:off x="990100" y="1256997"/>
            <a:ext cx="7163800" cy="4344006"/>
          </a:xfrm>
          <a:prstGeom prst="rect">
            <a:avLst/>
          </a:prstGeom>
        </p:spPr>
      </p:pic>
    </p:spTree>
    <p:extLst>
      <p:ext uri="{BB962C8B-B14F-4D97-AF65-F5344CB8AC3E}">
        <p14:creationId xmlns:p14="http://schemas.microsoft.com/office/powerpoint/2010/main" val="37899981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Aesthetics of Bar Chart Construction (cont.)</a:t>
            </a:r>
          </a:p>
        </p:txBody>
      </p:sp>
      <p:sp>
        <p:nvSpPr>
          <p:cNvPr id="4" name="Content Placeholder 3"/>
          <p:cNvSpPr>
            <a:spLocks noGrp="1"/>
          </p:cNvSpPr>
          <p:nvPr>
            <p:ph idx="1"/>
          </p:nvPr>
        </p:nvSpPr>
        <p:spPr/>
        <p:txBody>
          <a:bodyPr>
            <a:normAutofit/>
          </a:bodyPr>
          <a:lstStyle/>
          <a:p>
            <a:pPr marL="457200" indent="-457200">
              <a:buFont typeface="Arial" panose="020B0604020202020204" pitchFamily="34" charset="0"/>
              <a:buChar char="•"/>
            </a:pPr>
            <a:r>
              <a:rPr lang="en-US" dirty="0"/>
              <a:t>If there is sufficient room on the graphs, labels should be provided for each bar (category) and for each axis. </a:t>
            </a:r>
          </a:p>
          <a:p>
            <a:pPr marL="457200" indent="-457200">
              <a:buFont typeface="Arial" panose="020B0604020202020204" pitchFamily="34" charset="0"/>
              <a:buChar char="•"/>
            </a:pPr>
            <a:r>
              <a:rPr lang="en-US" dirty="0"/>
              <a:t>Notes on sources of data or other footnotes should be given below the chart. </a:t>
            </a:r>
          </a:p>
          <a:p>
            <a:r>
              <a:rPr lang="en-US" dirty="0"/>
              <a:t>One of the themes of this chapter is that a graph can be an analytical device and a presentation tool. Simple graphics are fine for certain analytical purposes, but if you are trying to make a point, then a higher standard is required to create visual impact. </a:t>
            </a:r>
          </a:p>
        </p:txBody>
      </p:sp>
    </p:spTree>
    <p:extLst>
      <p:ext uri="{BB962C8B-B14F-4D97-AF65-F5344CB8AC3E}">
        <p14:creationId xmlns:p14="http://schemas.microsoft.com/office/powerpoint/2010/main" val="25829685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Aesthetics of Bar Chart Construction (cont.)</a:t>
            </a:r>
          </a:p>
        </p:txBody>
      </p:sp>
      <p:sp>
        <p:nvSpPr>
          <p:cNvPr id="4" name="Content Placeholder 3"/>
          <p:cNvSpPr>
            <a:spLocks noGrp="1"/>
          </p:cNvSpPr>
          <p:nvPr>
            <p:ph idx="1"/>
          </p:nvPr>
        </p:nvSpPr>
        <p:spPr/>
        <p:txBody>
          <a:bodyPr>
            <a:normAutofit/>
          </a:bodyPr>
          <a:lstStyle/>
          <a:p>
            <a:r>
              <a:rPr lang="en-US" dirty="0"/>
              <a:t>Designing effective graphics is not just about making things look better; graphics can help the reader comprehend information. Using graphics well can emphasize meaning and organize content.</a:t>
            </a:r>
          </a:p>
        </p:txBody>
      </p:sp>
    </p:spTree>
    <p:extLst>
      <p:ext uri="{BB962C8B-B14F-4D97-AF65-F5344CB8AC3E}">
        <p14:creationId xmlns:p14="http://schemas.microsoft.com/office/powerpoint/2010/main" val="1223197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Pareto Charts</a:t>
            </a:r>
          </a:p>
        </p:txBody>
      </p:sp>
      <p:sp>
        <p:nvSpPr>
          <p:cNvPr id="4" name="Content Placeholder 3"/>
          <p:cNvSpPr>
            <a:spLocks noGrp="1"/>
          </p:cNvSpPr>
          <p:nvPr>
            <p:ph idx="1"/>
          </p:nvPr>
        </p:nvSpPr>
        <p:spPr/>
        <p:txBody>
          <a:bodyPr>
            <a:normAutofit/>
          </a:bodyPr>
          <a:lstStyle/>
          <a:p>
            <a:r>
              <a:rPr lang="en-US" dirty="0"/>
              <a:t>The order in which the categories of a bar chart are displayed does not matter unless you want to create a </a:t>
            </a:r>
            <a:r>
              <a:rPr lang="en-US" b="1" dirty="0"/>
              <a:t>Pareto chart</a:t>
            </a:r>
            <a:r>
              <a:rPr lang="en-US" dirty="0"/>
              <a:t>. Figure 3.2.7 is an example of a Pareto chart for the countries with the highest cinema attendance in 2021.</a:t>
            </a:r>
          </a:p>
        </p:txBody>
      </p:sp>
    </p:spTree>
    <p:extLst>
      <p:ext uri="{BB962C8B-B14F-4D97-AF65-F5344CB8AC3E}">
        <p14:creationId xmlns:p14="http://schemas.microsoft.com/office/powerpoint/2010/main" val="39771669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Pareto Chart</a:t>
            </a:r>
          </a:p>
        </p:txBody>
      </p:sp>
      <p:sp>
        <p:nvSpPr>
          <p:cNvPr id="3" name="Content Placeholder 2"/>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pPr marL="514350" indent="-514350"/>
            <a:r>
              <a:rPr lang="en-US" dirty="0">
                <a:solidFill>
                  <a:srgbClr val="000000"/>
                </a:solidFill>
              </a:rPr>
              <a:t>The </a:t>
            </a:r>
            <a:r>
              <a:rPr lang="en-US" b="1" dirty="0">
                <a:solidFill>
                  <a:srgbClr val="C00000"/>
                </a:solidFill>
              </a:rPr>
              <a:t>Pareto chart </a:t>
            </a:r>
            <a:r>
              <a:rPr lang="en-US" dirty="0">
                <a:solidFill>
                  <a:srgbClr val="000000"/>
                </a:solidFill>
              </a:rPr>
              <a:t>is a bar graph whose bars are </a:t>
            </a:r>
          </a:p>
          <a:p>
            <a:pPr marL="514350" indent="-514350"/>
            <a:r>
              <a:rPr lang="en-US" dirty="0">
                <a:solidFill>
                  <a:srgbClr val="000000"/>
                </a:solidFill>
              </a:rPr>
              <a:t>arranged in decreasing order of frequency.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1D1FD-AA5A-4864-86CC-49A972086A47}"/>
              </a:ext>
            </a:extLst>
          </p:cNvPr>
          <p:cNvSpPr>
            <a:spLocks noGrp="1"/>
          </p:cNvSpPr>
          <p:nvPr>
            <p:ph type="title"/>
          </p:nvPr>
        </p:nvSpPr>
        <p:spPr/>
        <p:txBody>
          <a:bodyPr/>
          <a:lstStyle/>
          <a:p>
            <a:r>
              <a:rPr lang="en-US" dirty="0"/>
              <a:t>Pareto Chart (cont.)</a:t>
            </a:r>
          </a:p>
        </p:txBody>
      </p:sp>
      <p:pic>
        <p:nvPicPr>
          <p:cNvPr id="4" name="Picture 3">
            <a:extLst>
              <a:ext uri="{FF2B5EF4-FFF2-40B4-BE49-F238E27FC236}">
                <a16:creationId xmlns:a16="http://schemas.microsoft.com/office/drawing/2014/main" id="{93C74AFA-0A43-5D1A-271D-A8B328D80D2C}"/>
              </a:ext>
            </a:extLst>
          </p:cNvPr>
          <p:cNvPicPr>
            <a:picLocks noChangeAspect="1"/>
          </p:cNvPicPr>
          <p:nvPr/>
        </p:nvPicPr>
        <p:blipFill>
          <a:blip r:embed="rId2"/>
          <a:stretch>
            <a:fillRect/>
          </a:stretch>
        </p:blipFill>
        <p:spPr>
          <a:xfrm>
            <a:off x="1732156" y="1280160"/>
            <a:ext cx="5679687" cy="4014951"/>
          </a:xfrm>
          <a:prstGeom prst="rect">
            <a:avLst/>
          </a:prstGeom>
        </p:spPr>
      </p:pic>
      <p:pic>
        <p:nvPicPr>
          <p:cNvPr id="8" name="Picture 7">
            <a:extLst>
              <a:ext uri="{FF2B5EF4-FFF2-40B4-BE49-F238E27FC236}">
                <a16:creationId xmlns:a16="http://schemas.microsoft.com/office/drawing/2014/main" id="{AFBB7ACD-17BE-484D-46FD-00D24AD081F3}"/>
              </a:ext>
            </a:extLst>
          </p:cNvPr>
          <p:cNvPicPr>
            <a:picLocks noChangeAspect="1"/>
          </p:cNvPicPr>
          <p:nvPr/>
        </p:nvPicPr>
        <p:blipFill>
          <a:blip r:embed="rId3"/>
          <a:stretch>
            <a:fillRect/>
          </a:stretch>
        </p:blipFill>
        <p:spPr>
          <a:xfrm>
            <a:off x="3976640" y="5322680"/>
            <a:ext cx="1281160" cy="334216"/>
          </a:xfrm>
          <a:prstGeom prst="rect">
            <a:avLst/>
          </a:prstGeom>
        </p:spPr>
      </p:pic>
    </p:spTree>
    <p:extLst>
      <p:ext uri="{BB962C8B-B14F-4D97-AF65-F5344CB8AC3E}">
        <p14:creationId xmlns:p14="http://schemas.microsoft.com/office/powerpoint/2010/main" val="676682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Pareto Charts (cont.)</a:t>
            </a:r>
          </a:p>
        </p:txBody>
      </p:sp>
      <p:sp>
        <p:nvSpPr>
          <p:cNvPr id="4" name="Content Placeholder 3"/>
          <p:cNvSpPr>
            <a:spLocks noGrp="1"/>
          </p:cNvSpPr>
          <p:nvPr>
            <p:ph idx="1"/>
          </p:nvPr>
        </p:nvSpPr>
        <p:spPr/>
        <p:txBody>
          <a:bodyPr>
            <a:normAutofit/>
          </a:bodyPr>
          <a:lstStyle/>
          <a:p>
            <a:r>
              <a:rPr lang="en-US" dirty="0"/>
              <a:t>Pareto charts play an important role in helping identify and rank potential problem areas or significant sources of variation in a process. Their purpose in Statistical Process Control is to focus problem-solving efforts on the </a:t>
            </a:r>
            <a:r>
              <a:rPr lang="en-US" i="1" dirty="0"/>
              <a:t>vital few </a:t>
            </a:r>
            <a:r>
              <a:rPr lang="en-US" dirty="0"/>
              <a:t>instead of the </a:t>
            </a:r>
            <a:r>
              <a:rPr lang="en-US" i="1" dirty="0"/>
              <a:t>trivial many.</a:t>
            </a:r>
          </a:p>
        </p:txBody>
      </p:sp>
    </p:spTree>
    <p:extLst>
      <p:ext uri="{BB962C8B-B14F-4D97-AF65-F5344CB8AC3E}">
        <p14:creationId xmlns:p14="http://schemas.microsoft.com/office/powerpoint/2010/main" val="2208912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Displaying Qualitative Data Graphically</a:t>
            </a:r>
          </a:p>
        </p:txBody>
      </p:sp>
      <p:sp>
        <p:nvSpPr>
          <p:cNvPr id="4" name="Content Placeholder 3"/>
          <p:cNvSpPr>
            <a:spLocks noGrp="1"/>
          </p:cNvSpPr>
          <p:nvPr>
            <p:ph idx="1"/>
          </p:nvPr>
        </p:nvSpPr>
        <p:spPr/>
        <p:txBody>
          <a:bodyPr>
            <a:normAutofit/>
          </a:bodyPr>
          <a:lstStyle/>
          <a:p>
            <a:r>
              <a:rPr lang="en-US" dirty="0"/>
              <a:t>Several types of graphs and tabular displays will be discussed in this chapter. Bar charts, stacked bar charts, and pie charts are effective, visually appealing methods of graphically displaying qualitative data. A quick look at publications such as </a:t>
            </a:r>
            <a:r>
              <a:rPr lang="en-US" i="1" dirty="0"/>
              <a:t>Time, USA Today, The Wall Street Journal, Scientific American,</a:t>
            </a:r>
            <a:r>
              <a:rPr lang="en-US" dirty="0"/>
              <a:t> and </a:t>
            </a:r>
            <a:r>
              <a:rPr lang="en-US" i="1" dirty="0"/>
              <a:t>Forbes</a:t>
            </a:r>
            <a:r>
              <a:rPr lang="en-US" dirty="0"/>
              <a:t> provides convincing evidence of the frequent and beneficial usage of these data visualization techniques.</a:t>
            </a:r>
          </a:p>
        </p:txBody>
      </p:sp>
    </p:spTree>
    <p:extLst>
      <p:ext uri="{BB962C8B-B14F-4D97-AF65-F5344CB8AC3E}">
        <p14:creationId xmlns:p14="http://schemas.microsoft.com/office/powerpoint/2010/main" val="20641816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Stacked Bar Charts</a:t>
            </a:r>
          </a:p>
        </p:txBody>
      </p:sp>
      <p:sp>
        <p:nvSpPr>
          <p:cNvPr id="4" name="Content Placeholder 3"/>
          <p:cNvSpPr>
            <a:spLocks noGrp="1"/>
          </p:cNvSpPr>
          <p:nvPr>
            <p:ph idx="1"/>
          </p:nvPr>
        </p:nvSpPr>
        <p:spPr/>
        <p:txBody>
          <a:bodyPr>
            <a:normAutofit/>
          </a:bodyPr>
          <a:lstStyle/>
          <a:p>
            <a:r>
              <a:rPr lang="en-US" dirty="0"/>
              <a:t>Stacked bar charts are an interesting variation on the standard bar chart. The number of medals (gold, silver, and bronze) won during the 2022 Winter Olympics for selected countries is given in Figure 3.2.8.</a:t>
            </a:r>
            <a:endParaRPr lang="en-US" i="1" dirty="0"/>
          </a:p>
        </p:txBody>
      </p:sp>
    </p:spTree>
    <p:extLst>
      <p:ext uri="{BB962C8B-B14F-4D97-AF65-F5344CB8AC3E}">
        <p14:creationId xmlns:p14="http://schemas.microsoft.com/office/powerpoint/2010/main" val="15848128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Stacked Bar Charts (cont.)</a:t>
            </a:r>
          </a:p>
        </p:txBody>
      </p:sp>
      <p:sp>
        <p:nvSpPr>
          <p:cNvPr id="4" name="Content Placeholder 3"/>
          <p:cNvSpPr>
            <a:spLocks noGrp="1"/>
          </p:cNvSpPr>
          <p:nvPr>
            <p:ph idx="1"/>
          </p:nvPr>
        </p:nvSpPr>
        <p:spPr/>
        <p:txBody>
          <a:bodyPr>
            <a:normAutofit/>
          </a:bodyPr>
          <a:lstStyle/>
          <a:p>
            <a:r>
              <a:rPr lang="en-US" dirty="0"/>
              <a:t> </a:t>
            </a:r>
            <a:endParaRPr lang="en-US" i="1" dirty="0"/>
          </a:p>
        </p:txBody>
      </p:sp>
      <p:pic>
        <p:nvPicPr>
          <p:cNvPr id="5" name="Picture 4">
            <a:extLst>
              <a:ext uri="{FF2B5EF4-FFF2-40B4-BE49-F238E27FC236}">
                <a16:creationId xmlns:a16="http://schemas.microsoft.com/office/drawing/2014/main" id="{4BF1BC34-8C8E-7C0F-ABC0-C7BAC5828BF9}"/>
              </a:ext>
            </a:extLst>
          </p:cNvPr>
          <p:cNvPicPr>
            <a:picLocks noChangeAspect="1"/>
          </p:cNvPicPr>
          <p:nvPr/>
        </p:nvPicPr>
        <p:blipFill>
          <a:blip r:embed="rId2"/>
          <a:stretch>
            <a:fillRect/>
          </a:stretch>
        </p:blipFill>
        <p:spPr>
          <a:xfrm>
            <a:off x="761913" y="1399383"/>
            <a:ext cx="7296701" cy="4353346"/>
          </a:xfrm>
          <a:prstGeom prst="rect">
            <a:avLst/>
          </a:prstGeom>
        </p:spPr>
      </p:pic>
    </p:spTree>
    <p:extLst>
      <p:ext uri="{BB962C8B-B14F-4D97-AF65-F5344CB8AC3E}">
        <p14:creationId xmlns:p14="http://schemas.microsoft.com/office/powerpoint/2010/main" val="38247272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533400" y="1295400"/>
            <a:ext cx="8229600" cy="1384995"/>
          </a:xfrm>
          <a:ln w="28575">
            <a:solidFill>
              <a:srgbClr val="FF0000"/>
            </a:solidFill>
          </a:ln>
        </p:spPr>
        <p:txBody>
          <a:bodyPr wrap="square">
            <a:spAutoFit/>
          </a:bodyPr>
          <a:lstStyle/>
          <a:p>
            <a:r>
              <a:rPr lang="en-US" dirty="0">
                <a:solidFill>
                  <a:srgbClr val="000000"/>
                </a:solidFill>
              </a:rPr>
              <a:t>The data presented in this chart pertaining to the 2022 Olympics is subject to the influence of the COVID-19 pandemic.</a:t>
            </a:r>
          </a:p>
        </p:txBody>
      </p:sp>
    </p:spTree>
    <p:extLst>
      <p:ext uri="{BB962C8B-B14F-4D97-AF65-F5344CB8AC3E}">
        <p14:creationId xmlns:p14="http://schemas.microsoft.com/office/powerpoint/2010/main" val="20180064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Stacked Bar Charts (cont.)</a:t>
            </a:r>
          </a:p>
        </p:txBody>
      </p:sp>
      <p:sp>
        <p:nvSpPr>
          <p:cNvPr id="4" name="Content Placeholder 3"/>
          <p:cNvSpPr>
            <a:spLocks noGrp="1"/>
          </p:cNvSpPr>
          <p:nvPr>
            <p:ph idx="1"/>
          </p:nvPr>
        </p:nvSpPr>
        <p:spPr>
          <a:xfrm>
            <a:off x="457200" y="1280160"/>
            <a:ext cx="8229600" cy="4739640"/>
          </a:xfrm>
        </p:spPr>
        <p:txBody>
          <a:bodyPr>
            <a:normAutofit fontScale="92500" lnSpcReduction="10000"/>
          </a:bodyPr>
          <a:lstStyle/>
          <a:p>
            <a:r>
              <a:rPr lang="en-US" dirty="0"/>
              <a:t>Without the stacked bar chart, the reader would have to view either three different charts tallying medal counts for the 2022 Winter Olympics or a much “busier” chart plotting each medal on the horizontal axis above each country like in Figure 3.2.9.</a:t>
            </a:r>
          </a:p>
          <a:p>
            <a:endParaRPr lang="en-US" dirty="0"/>
          </a:p>
          <a:p>
            <a:endParaRPr lang="en-US" dirty="0"/>
          </a:p>
          <a:p>
            <a:endParaRPr lang="en-US" dirty="0"/>
          </a:p>
          <a:p>
            <a:endParaRPr lang="en-US" dirty="0"/>
          </a:p>
          <a:p>
            <a:endParaRPr lang="en-US" dirty="0"/>
          </a:p>
          <a:p>
            <a:br>
              <a:rPr lang="en-US" sz="1400" dirty="0"/>
            </a:br>
            <a:endParaRPr lang="en-US" sz="1400" dirty="0"/>
          </a:p>
        </p:txBody>
      </p:sp>
    </p:spTree>
    <p:extLst>
      <p:ext uri="{BB962C8B-B14F-4D97-AF65-F5344CB8AC3E}">
        <p14:creationId xmlns:p14="http://schemas.microsoft.com/office/powerpoint/2010/main" val="23747144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Stacked Bar Charts (cont.)</a:t>
            </a:r>
          </a:p>
        </p:txBody>
      </p:sp>
      <p:sp>
        <p:nvSpPr>
          <p:cNvPr id="4" name="Content Placeholder 3"/>
          <p:cNvSpPr>
            <a:spLocks noGrp="1"/>
          </p:cNvSpPr>
          <p:nvPr>
            <p:ph idx="1"/>
          </p:nvPr>
        </p:nvSpPr>
        <p:spPr>
          <a:xfrm>
            <a:off x="457200" y="1280160"/>
            <a:ext cx="8229600" cy="4739640"/>
          </a:xfrm>
        </p:spPr>
        <p:txBody>
          <a:bodyPr>
            <a:normAutofit/>
          </a:bodyPr>
          <a:lstStyle/>
          <a:p>
            <a:r>
              <a:rPr lang="en-US" dirty="0"/>
              <a:t> </a:t>
            </a:r>
          </a:p>
          <a:p>
            <a:endParaRPr lang="en-US" dirty="0"/>
          </a:p>
          <a:p>
            <a:endParaRPr lang="en-US" dirty="0"/>
          </a:p>
          <a:p>
            <a:endParaRPr lang="en-US" dirty="0"/>
          </a:p>
          <a:p>
            <a:br>
              <a:rPr lang="en-US" sz="1400" dirty="0"/>
            </a:br>
            <a:endParaRPr lang="en-US" sz="1400" dirty="0"/>
          </a:p>
        </p:txBody>
      </p:sp>
      <p:pic>
        <p:nvPicPr>
          <p:cNvPr id="8" name="Picture 7">
            <a:extLst>
              <a:ext uri="{FF2B5EF4-FFF2-40B4-BE49-F238E27FC236}">
                <a16:creationId xmlns:a16="http://schemas.microsoft.com/office/drawing/2014/main" id="{64807698-BBCE-9B7B-8C92-DA13EDA900AA}"/>
              </a:ext>
            </a:extLst>
          </p:cNvPr>
          <p:cNvPicPr>
            <a:picLocks noChangeAspect="1"/>
          </p:cNvPicPr>
          <p:nvPr/>
        </p:nvPicPr>
        <p:blipFill>
          <a:blip r:embed="rId2"/>
          <a:stretch>
            <a:fillRect/>
          </a:stretch>
        </p:blipFill>
        <p:spPr>
          <a:xfrm>
            <a:off x="993063" y="1271844"/>
            <a:ext cx="7216093" cy="4202212"/>
          </a:xfrm>
          <a:prstGeom prst="rect">
            <a:avLst/>
          </a:prstGeom>
        </p:spPr>
      </p:pic>
    </p:spTree>
    <p:extLst>
      <p:ext uri="{BB962C8B-B14F-4D97-AF65-F5344CB8AC3E}">
        <p14:creationId xmlns:p14="http://schemas.microsoft.com/office/powerpoint/2010/main" val="16617281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Pie Charts</a:t>
            </a:r>
          </a:p>
        </p:txBody>
      </p:sp>
      <p:sp>
        <p:nvSpPr>
          <p:cNvPr id="4" name="Content Placeholder 3"/>
          <p:cNvSpPr>
            <a:spLocks noGrp="1"/>
          </p:cNvSpPr>
          <p:nvPr>
            <p:ph idx="1"/>
          </p:nvPr>
        </p:nvSpPr>
        <p:spPr>
          <a:xfrm>
            <a:off x="457200" y="1280160"/>
            <a:ext cx="8229600" cy="4739640"/>
          </a:xfrm>
        </p:spPr>
        <p:txBody>
          <a:bodyPr>
            <a:normAutofit lnSpcReduction="10000"/>
          </a:bodyPr>
          <a:lstStyle/>
          <a:p>
            <a:r>
              <a:rPr lang="en-US" dirty="0"/>
              <a:t>We have just explored how bar charts serve as a tool for representing frequency distributions. Similarly, pie charts can also fulfill this purpose, providing an alternative method for visualizing the distribution of data.</a:t>
            </a:r>
          </a:p>
          <a:p>
            <a:endParaRPr lang="en-US" dirty="0"/>
          </a:p>
          <a:p>
            <a:endParaRPr lang="en-US" dirty="0"/>
          </a:p>
          <a:p>
            <a:endParaRPr lang="en-US" dirty="0"/>
          </a:p>
          <a:p>
            <a:endParaRPr lang="en-US" dirty="0"/>
          </a:p>
          <a:p>
            <a:br>
              <a:rPr lang="en-US" sz="1400" dirty="0"/>
            </a:br>
            <a:endParaRPr lang="en-US" sz="1400" dirty="0"/>
          </a:p>
        </p:txBody>
      </p:sp>
    </p:spTree>
    <p:extLst>
      <p:ext uri="{BB962C8B-B14F-4D97-AF65-F5344CB8AC3E}">
        <p14:creationId xmlns:p14="http://schemas.microsoft.com/office/powerpoint/2010/main" val="21226105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Pie Chart</a:t>
            </a:r>
          </a:p>
        </p:txBody>
      </p:sp>
      <p:sp>
        <p:nvSpPr>
          <p:cNvPr id="4" name="Content Placeholder 2"/>
          <p:cNvSpPr>
            <a:spLocks noGrp="1"/>
          </p:cNvSpPr>
          <p:nvPr>
            <p:ph idx="1"/>
          </p:nvPr>
        </p:nvSpPr>
        <p:spPr>
          <a:xfrm>
            <a:off x="457200" y="1280160"/>
            <a:ext cx="8229600" cy="2677656"/>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pie chart </a:t>
            </a:r>
            <a:r>
              <a:rPr lang="en-US" dirty="0">
                <a:solidFill>
                  <a:srgbClr val="000000"/>
                </a:solidFill>
              </a:rPr>
              <a:t>(or </a:t>
            </a:r>
            <a:r>
              <a:rPr lang="en-US" b="1" dirty="0">
                <a:solidFill>
                  <a:srgbClr val="C00000"/>
                </a:solidFill>
              </a:rPr>
              <a:t>circle graph</a:t>
            </a:r>
            <a:r>
              <a:rPr lang="en-US" dirty="0">
                <a:solidFill>
                  <a:srgbClr val="000000"/>
                </a:solidFill>
              </a:rPr>
              <a:t>) is a graph used to display categorical data as slices of a circle. The size of each slice is proportional to the amount or frequency in each category. The proportion of the total that each slice represents is often displayed as a percentage on the chart. These percentages should total 100%.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Pie Charts (cont.)</a:t>
            </a:r>
          </a:p>
        </p:txBody>
      </p:sp>
      <p:sp>
        <p:nvSpPr>
          <p:cNvPr id="3" name="Content Placeholder 2"/>
          <p:cNvSpPr>
            <a:spLocks noGrp="1"/>
          </p:cNvSpPr>
          <p:nvPr>
            <p:ph idx="1"/>
          </p:nvPr>
        </p:nvSpPr>
        <p:spPr/>
        <p:txBody>
          <a:bodyPr/>
          <a:lstStyle/>
          <a:p>
            <a:r>
              <a:rPr lang="en-US" dirty="0"/>
              <a:t>The circle represents the total “pie” available, and the slices are proportional to the amount in each category. One of the advantages of the pie chart is the ability to easily compare the total in each of the classifications to the total number of observations.</a:t>
            </a:r>
          </a:p>
          <a:p>
            <a:r>
              <a:rPr lang="en-US" dirty="0"/>
              <a:t>One common use of pie charts is to display how some set of assets is spent. One of the biggest asset pies in the world is the budget of the United States government. In 2023, government outlays were in the neighborhood of 6.4 trillion dollars.</a:t>
            </a:r>
          </a:p>
        </p:txBody>
      </p:sp>
    </p:spTree>
    <p:extLst>
      <p:ext uri="{BB962C8B-B14F-4D97-AF65-F5344CB8AC3E}">
        <p14:creationId xmlns:p14="http://schemas.microsoft.com/office/powerpoint/2010/main" val="25259394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Pie Charts (cont.)</a:t>
            </a:r>
          </a:p>
        </p:txBody>
      </p:sp>
      <p:sp>
        <p:nvSpPr>
          <p:cNvPr id="3" name="Content Placeholder 2"/>
          <p:cNvSpPr>
            <a:spLocks noGrp="1"/>
          </p:cNvSpPr>
          <p:nvPr>
            <p:ph idx="1"/>
          </p:nvPr>
        </p:nvSpPr>
        <p:spPr/>
        <p:txBody>
          <a:bodyPr/>
          <a:lstStyle/>
          <a:p>
            <a:r>
              <a:rPr lang="en-US" dirty="0"/>
              <a:t>If the budget is split into seven categories, the percentages spent in 2023 in each category are provided in Table 3.2.4. While the table provides the information, it is not visually interesting. A pie chart will enable you to improve the presentation of the information in the following table (Table 3.2.4).</a:t>
            </a:r>
          </a:p>
        </p:txBody>
      </p:sp>
    </p:spTree>
    <p:extLst>
      <p:ext uri="{BB962C8B-B14F-4D97-AF65-F5344CB8AC3E}">
        <p14:creationId xmlns:p14="http://schemas.microsoft.com/office/powerpoint/2010/main" val="33247908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Pie Charts (cont.)</a:t>
            </a:r>
          </a:p>
        </p:txBody>
      </p:sp>
      <p:sp>
        <p:nvSpPr>
          <p:cNvPr id="3" name="Content Placeholder 2"/>
          <p:cNvSpPr>
            <a:spLocks noGrp="1"/>
          </p:cNvSpPr>
          <p:nvPr>
            <p:ph idx="1"/>
          </p:nvPr>
        </p:nvSpPr>
        <p:spPr/>
        <p:txBody>
          <a:bodyPr/>
          <a:lstStyle/>
          <a:p>
            <a:r>
              <a:rPr lang="en-US" dirty="0"/>
              <a:t> </a:t>
            </a:r>
          </a:p>
        </p:txBody>
      </p:sp>
      <p:graphicFrame>
        <p:nvGraphicFramePr>
          <p:cNvPr id="4" name="Table 3">
            <a:extLst>
              <a:ext uri="{FF2B5EF4-FFF2-40B4-BE49-F238E27FC236}">
                <a16:creationId xmlns:a16="http://schemas.microsoft.com/office/drawing/2014/main" id="{5C9E6E39-6A17-6184-19BC-0F7ECE1E81E4}"/>
              </a:ext>
            </a:extLst>
          </p:cNvPr>
          <p:cNvGraphicFramePr>
            <a:graphicFrameLocks noGrp="1"/>
          </p:cNvGraphicFramePr>
          <p:nvPr>
            <p:extLst>
              <p:ext uri="{D42A27DB-BD31-4B8C-83A1-F6EECF244321}">
                <p14:modId xmlns:p14="http://schemas.microsoft.com/office/powerpoint/2010/main" val="1258634423"/>
              </p:ext>
            </p:extLst>
          </p:nvPr>
        </p:nvGraphicFramePr>
        <p:xfrm>
          <a:off x="1219200" y="1255627"/>
          <a:ext cx="6096000" cy="360680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131565704"/>
                    </a:ext>
                  </a:extLst>
                </a:gridCol>
                <a:gridCol w="3048000">
                  <a:extLst>
                    <a:ext uri="{9D8B030D-6E8A-4147-A177-3AD203B41FA5}">
                      <a16:colId xmlns:a16="http://schemas.microsoft.com/office/drawing/2014/main" val="2377020122"/>
                    </a:ext>
                  </a:extLst>
                </a:gridCol>
              </a:tblGrid>
              <a:tr h="370840">
                <a:tc gridSpan="2">
                  <a:txBody>
                    <a:bodyPr/>
                    <a:lstStyle/>
                    <a:p>
                      <a:pPr algn="ctr"/>
                      <a:r>
                        <a:rPr lang="en-US" dirty="0"/>
                        <a:t>Table 3.2.4 - Percentage Spent by the Federal Government in 2023</a:t>
                      </a:r>
                      <a:endParaRPr lang="en-IN" dirty="0"/>
                    </a:p>
                  </a:txBody>
                  <a:tcPr/>
                </a:tc>
                <a:tc hMerge="1">
                  <a:txBody>
                    <a:bodyPr/>
                    <a:lstStyle/>
                    <a:p>
                      <a:endParaRPr lang="en-IN" dirty="0"/>
                    </a:p>
                  </a:txBody>
                  <a:tcPr/>
                </a:tc>
                <a:extLst>
                  <a:ext uri="{0D108BD9-81ED-4DB2-BD59-A6C34878D82A}">
                    <a16:rowId xmlns:a16="http://schemas.microsoft.com/office/drawing/2014/main" val="289630089"/>
                  </a:ext>
                </a:extLst>
              </a:tr>
              <a:tr h="370840">
                <a:tc>
                  <a:txBody>
                    <a:bodyPr/>
                    <a:lstStyle/>
                    <a:p>
                      <a:r>
                        <a:rPr lang="en-IN" b="1" dirty="0"/>
                        <a:t>Category</a:t>
                      </a:r>
                    </a:p>
                  </a:txBody>
                  <a:tcPr/>
                </a:tc>
                <a:tc>
                  <a:txBody>
                    <a:bodyPr/>
                    <a:lstStyle/>
                    <a:p>
                      <a:pPr algn="ctr"/>
                      <a:r>
                        <a:rPr lang="en-IN" b="1" dirty="0"/>
                        <a:t>Percentage Spent</a:t>
                      </a:r>
                    </a:p>
                  </a:txBody>
                  <a:tcPr/>
                </a:tc>
                <a:extLst>
                  <a:ext uri="{0D108BD9-81ED-4DB2-BD59-A6C34878D82A}">
                    <a16:rowId xmlns:a16="http://schemas.microsoft.com/office/drawing/2014/main" val="1940025971"/>
                  </a:ext>
                </a:extLst>
              </a:tr>
              <a:tr h="370840">
                <a:tc>
                  <a:txBody>
                    <a:bodyPr/>
                    <a:lstStyle/>
                    <a:p>
                      <a:r>
                        <a:rPr lang="en-IN" b="1" dirty="0" err="1"/>
                        <a:t>Defense</a:t>
                      </a:r>
                      <a:endParaRPr lang="en-IN" b="1" dirty="0"/>
                    </a:p>
                  </a:txBody>
                  <a:tcPr/>
                </a:tc>
                <a:tc>
                  <a:txBody>
                    <a:bodyPr/>
                    <a:lstStyle/>
                    <a:p>
                      <a:pPr algn="ctr"/>
                      <a:r>
                        <a:rPr lang="en-US" dirty="0"/>
                        <a:t>12.6%</a:t>
                      </a:r>
                      <a:endParaRPr lang="en-IN" dirty="0"/>
                    </a:p>
                  </a:txBody>
                  <a:tcPr/>
                </a:tc>
                <a:extLst>
                  <a:ext uri="{0D108BD9-81ED-4DB2-BD59-A6C34878D82A}">
                    <a16:rowId xmlns:a16="http://schemas.microsoft.com/office/drawing/2014/main" val="569212585"/>
                  </a:ext>
                </a:extLst>
              </a:tr>
              <a:tr h="370840">
                <a:tc>
                  <a:txBody>
                    <a:bodyPr/>
                    <a:lstStyle/>
                    <a:p>
                      <a:r>
                        <a:rPr lang="en-IN" b="1" dirty="0"/>
                        <a:t>Non-</a:t>
                      </a:r>
                      <a:r>
                        <a:rPr lang="en-IN" b="1" dirty="0" err="1"/>
                        <a:t>defense</a:t>
                      </a:r>
                      <a:endParaRPr lang="en-IN" b="1" dirty="0"/>
                    </a:p>
                  </a:txBody>
                  <a:tcPr/>
                </a:tc>
                <a:tc>
                  <a:txBody>
                    <a:bodyPr/>
                    <a:lstStyle/>
                    <a:p>
                      <a:pPr algn="ctr"/>
                      <a:r>
                        <a:rPr lang="en-US" dirty="0"/>
                        <a:t>14.7%</a:t>
                      </a:r>
                      <a:endParaRPr lang="en-IN" dirty="0"/>
                    </a:p>
                  </a:txBody>
                  <a:tcPr/>
                </a:tc>
                <a:extLst>
                  <a:ext uri="{0D108BD9-81ED-4DB2-BD59-A6C34878D82A}">
                    <a16:rowId xmlns:a16="http://schemas.microsoft.com/office/drawing/2014/main" val="2048356797"/>
                  </a:ext>
                </a:extLst>
              </a:tr>
              <a:tr h="370840">
                <a:tc>
                  <a:txBody>
                    <a:bodyPr/>
                    <a:lstStyle/>
                    <a:p>
                      <a:r>
                        <a:rPr lang="en-IN" b="1" dirty="0"/>
                        <a:t>Social Security</a:t>
                      </a:r>
                    </a:p>
                  </a:txBody>
                  <a:tcPr/>
                </a:tc>
                <a:tc>
                  <a:txBody>
                    <a:bodyPr/>
                    <a:lstStyle/>
                    <a:p>
                      <a:pPr algn="ctr"/>
                      <a:r>
                        <a:rPr lang="en-US" dirty="0"/>
                        <a:t>21.1%</a:t>
                      </a:r>
                      <a:endParaRPr lang="en-IN" dirty="0"/>
                    </a:p>
                  </a:txBody>
                  <a:tcPr/>
                </a:tc>
                <a:extLst>
                  <a:ext uri="{0D108BD9-81ED-4DB2-BD59-A6C34878D82A}">
                    <a16:rowId xmlns:a16="http://schemas.microsoft.com/office/drawing/2014/main" val="352226418"/>
                  </a:ext>
                </a:extLst>
              </a:tr>
              <a:tr h="370840">
                <a:tc>
                  <a:txBody>
                    <a:bodyPr/>
                    <a:lstStyle/>
                    <a:p>
                      <a:r>
                        <a:rPr lang="en-IN" b="1" dirty="0"/>
                        <a:t>Medicare</a:t>
                      </a:r>
                    </a:p>
                  </a:txBody>
                  <a:tcPr/>
                </a:tc>
                <a:tc>
                  <a:txBody>
                    <a:bodyPr/>
                    <a:lstStyle/>
                    <a:p>
                      <a:pPr algn="ctr"/>
                      <a:r>
                        <a:rPr lang="en-US" dirty="0"/>
                        <a:t>12.9%</a:t>
                      </a:r>
                      <a:endParaRPr lang="en-IN" dirty="0"/>
                    </a:p>
                  </a:txBody>
                  <a:tcPr/>
                </a:tc>
                <a:extLst>
                  <a:ext uri="{0D108BD9-81ED-4DB2-BD59-A6C34878D82A}">
                    <a16:rowId xmlns:a16="http://schemas.microsoft.com/office/drawing/2014/main" val="1938421618"/>
                  </a:ext>
                </a:extLst>
              </a:tr>
              <a:tr h="370840">
                <a:tc>
                  <a:txBody>
                    <a:bodyPr/>
                    <a:lstStyle/>
                    <a:p>
                      <a:r>
                        <a:rPr lang="en-IN" b="1" dirty="0"/>
                        <a:t>Medicaid</a:t>
                      </a:r>
                    </a:p>
                  </a:txBody>
                  <a:tcPr/>
                </a:tc>
                <a:tc>
                  <a:txBody>
                    <a:bodyPr/>
                    <a:lstStyle/>
                    <a:p>
                      <a:pPr algn="ctr"/>
                      <a:r>
                        <a:rPr lang="en-US" dirty="0"/>
                        <a:t>9.5%</a:t>
                      </a:r>
                      <a:endParaRPr lang="en-IN" dirty="0"/>
                    </a:p>
                  </a:txBody>
                  <a:tcPr/>
                </a:tc>
                <a:extLst>
                  <a:ext uri="{0D108BD9-81ED-4DB2-BD59-A6C34878D82A}">
                    <a16:rowId xmlns:a16="http://schemas.microsoft.com/office/drawing/2014/main" val="665062549"/>
                  </a:ext>
                </a:extLst>
              </a:tr>
              <a:tr h="370840">
                <a:tc>
                  <a:txBody>
                    <a:bodyPr/>
                    <a:lstStyle/>
                    <a:p>
                      <a:r>
                        <a:rPr lang="en-IN" b="1" dirty="0"/>
                        <a:t>Other Programs</a:t>
                      </a:r>
                    </a:p>
                  </a:txBody>
                  <a:tcPr/>
                </a:tc>
                <a:tc>
                  <a:txBody>
                    <a:bodyPr/>
                    <a:lstStyle/>
                    <a:p>
                      <a:pPr algn="ctr"/>
                      <a:r>
                        <a:rPr lang="en-US" dirty="0"/>
                        <a:t>18.8%</a:t>
                      </a:r>
                      <a:endParaRPr lang="en-IN" dirty="0"/>
                    </a:p>
                  </a:txBody>
                  <a:tcPr/>
                </a:tc>
                <a:extLst>
                  <a:ext uri="{0D108BD9-81ED-4DB2-BD59-A6C34878D82A}">
                    <a16:rowId xmlns:a16="http://schemas.microsoft.com/office/drawing/2014/main" val="2003604073"/>
                  </a:ext>
                </a:extLst>
              </a:tr>
              <a:tr h="370840">
                <a:tc>
                  <a:txBody>
                    <a:bodyPr/>
                    <a:lstStyle/>
                    <a:p>
                      <a:r>
                        <a:rPr lang="en-IN" b="1" dirty="0"/>
                        <a:t>Net Interest</a:t>
                      </a:r>
                    </a:p>
                  </a:txBody>
                  <a:tcPr/>
                </a:tc>
                <a:tc>
                  <a:txBody>
                    <a:bodyPr/>
                    <a:lstStyle/>
                    <a:p>
                      <a:pPr algn="ctr"/>
                      <a:r>
                        <a:rPr lang="en-US" dirty="0"/>
                        <a:t>10.4%</a:t>
                      </a:r>
                      <a:endParaRPr lang="en-IN" dirty="0"/>
                    </a:p>
                  </a:txBody>
                  <a:tcPr/>
                </a:tc>
                <a:extLst>
                  <a:ext uri="{0D108BD9-81ED-4DB2-BD59-A6C34878D82A}">
                    <a16:rowId xmlns:a16="http://schemas.microsoft.com/office/drawing/2014/main" val="3993794787"/>
                  </a:ext>
                </a:extLst>
              </a:tr>
            </a:tbl>
          </a:graphicData>
        </a:graphic>
      </p:graphicFrame>
    </p:spTree>
    <p:extLst>
      <p:ext uri="{BB962C8B-B14F-4D97-AF65-F5344CB8AC3E}">
        <p14:creationId xmlns:p14="http://schemas.microsoft.com/office/powerpoint/2010/main" val="2639814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Bar Charts</a:t>
            </a:r>
          </a:p>
        </p:txBody>
      </p:sp>
      <p:sp>
        <p:nvSpPr>
          <p:cNvPr id="4" name="Content Placeholder 3"/>
          <p:cNvSpPr>
            <a:spLocks noGrp="1"/>
          </p:cNvSpPr>
          <p:nvPr>
            <p:ph idx="1"/>
          </p:nvPr>
        </p:nvSpPr>
        <p:spPr/>
        <p:txBody>
          <a:bodyPr>
            <a:normAutofit/>
          </a:bodyPr>
          <a:lstStyle/>
          <a:p>
            <a:r>
              <a:rPr lang="en-US" dirty="0"/>
              <a:t>Bar charts are often used to illustrate a frequency distribution for qualitative data.</a:t>
            </a:r>
          </a:p>
        </p:txBody>
      </p:sp>
    </p:spTree>
    <p:extLst>
      <p:ext uri="{BB962C8B-B14F-4D97-AF65-F5344CB8AC3E}">
        <p14:creationId xmlns:p14="http://schemas.microsoft.com/office/powerpoint/2010/main" val="35868756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Pie Charts (cont.)</a:t>
            </a:r>
          </a:p>
        </p:txBody>
      </p:sp>
      <p:sp>
        <p:nvSpPr>
          <p:cNvPr id="3" name="Content Placeholder 2"/>
          <p:cNvSpPr>
            <a:spLocks noGrp="1"/>
          </p:cNvSpPr>
          <p:nvPr>
            <p:ph idx="1"/>
          </p:nvPr>
        </p:nvSpPr>
        <p:spPr/>
        <p:txBody>
          <a:bodyPr/>
          <a:lstStyle/>
          <a:p>
            <a:r>
              <a:rPr lang="en-US" dirty="0"/>
              <a:t>The graphical displays in Figure 3.2.10 tell an interesting story about how our tax dollars are spent. The Pareto chart orders the spending categories from greatest to least. In a glance at the pie chart, your eyes are drawn to two of the biggest slices, a 21.1% slice going to Social Security and a 18.8% slice going to Other Programs. If you would like to look at current information on how government monies are spent, go explore the Office of Management and Budget on the White House website.</a:t>
            </a:r>
          </a:p>
        </p:txBody>
      </p:sp>
    </p:spTree>
    <p:extLst>
      <p:ext uri="{BB962C8B-B14F-4D97-AF65-F5344CB8AC3E}">
        <p14:creationId xmlns:p14="http://schemas.microsoft.com/office/powerpoint/2010/main" val="23605169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Pie Charts (cont.)</a:t>
            </a:r>
          </a:p>
        </p:txBody>
      </p:sp>
      <p:sp>
        <p:nvSpPr>
          <p:cNvPr id="3" name="Content Placeholder 2"/>
          <p:cNvSpPr>
            <a:spLocks noGrp="1"/>
          </p:cNvSpPr>
          <p:nvPr>
            <p:ph idx="1"/>
          </p:nvPr>
        </p:nvSpPr>
        <p:spPr/>
        <p:txBody>
          <a:bodyPr/>
          <a:lstStyle/>
          <a:p>
            <a:r>
              <a:rPr lang="en-US" dirty="0"/>
              <a:t> </a:t>
            </a:r>
          </a:p>
        </p:txBody>
      </p:sp>
      <p:pic>
        <p:nvPicPr>
          <p:cNvPr id="5" name="Picture 4">
            <a:extLst>
              <a:ext uri="{FF2B5EF4-FFF2-40B4-BE49-F238E27FC236}">
                <a16:creationId xmlns:a16="http://schemas.microsoft.com/office/drawing/2014/main" id="{4D100306-A720-8B11-7C53-103E3349719B}"/>
              </a:ext>
            </a:extLst>
          </p:cNvPr>
          <p:cNvPicPr>
            <a:picLocks noChangeAspect="1"/>
          </p:cNvPicPr>
          <p:nvPr/>
        </p:nvPicPr>
        <p:blipFill>
          <a:blip r:embed="rId2"/>
          <a:stretch>
            <a:fillRect/>
          </a:stretch>
        </p:blipFill>
        <p:spPr>
          <a:xfrm>
            <a:off x="468350" y="1630225"/>
            <a:ext cx="8279969" cy="3398975"/>
          </a:xfrm>
          <a:prstGeom prst="rect">
            <a:avLst/>
          </a:prstGeom>
        </p:spPr>
      </p:pic>
    </p:spTree>
    <p:extLst>
      <p:ext uri="{BB962C8B-B14F-4D97-AF65-F5344CB8AC3E}">
        <p14:creationId xmlns:p14="http://schemas.microsoft.com/office/powerpoint/2010/main" val="3189954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Pie Charts (cont.)</a:t>
            </a:r>
          </a:p>
        </p:txBody>
      </p:sp>
      <p:sp>
        <p:nvSpPr>
          <p:cNvPr id="3" name="Content Placeholder 2"/>
          <p:cNvSpPr>
            <a:spLocks noGrp="1"/>
          </p:cNvSpPr>
          <p:nvPr>
            <p:ph idx="1"/>
          </p:nvPr>
        </p:nvSpPr>
        <p:spPr/>
        <p:txBody>
          <a:bodyPr/>
          <a:lstStyle/>
          <a:p>
            <a:r>
              <a:rPr lang="en-US" dirty="0"/>
              <a:t> </a:t>
            </a:r>
          </a:p>
        </p:txBody>
      </p:sp>
      <p:pic>
        <p:nvPicPr>
          <p:cNvPr id="8" name="Picture 7">
            <a:extLst>
              <a:ext uri="{FF2B5EF4-FFF2-40B4-BE49-F238E27FC236}">
                <a16:creationId xmlns:a16="http://schemas.microsoft.com/office/drawing/2014/main" id="{B5F0B3AA-78BB-A81A-ED78-8E78E464A706}"/>
              </a:ext>
            </a:extLst>
          </p:cNvPr>
          <p:cNvPicPr>
            <a:picLocks noChangeAspect="1"/>
          </p:cNvPicPr>
          <p:nvPr/>
        </p:nvPicPr>
        <p:blipFill>
          <a:blip r:embed="rId2"/>
          <a:stretch>
            <a:fillRect/>
          </a:stretch>
        </p:blipFill>
        <p:spPr>
          <a:xfrm>
            <a:off x="579864" y="1664042"/>
            <a:ext cx="8229600" cy="3377646"/>
          </a:xfrm>
          <a:prstGeom prst="rect">
            <a:avLst/>
          </a:prstGeom>
        </p:spPr>
      </p:pic>
    </p:spTree>
    <p:extLst>
      <p:ext uri="{BB962C8B-B14F-4D97-AF65-F5344CB8AC3E}">
        <p14:creationId xmlns:p14="http://schemas.microsoft.com/office/powerpoint/2010/main" val="18768542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Pie Chart (cont.)</a:t>
            </a:r>
          </a:p>
        </p:txBody>
      </p:sp>
      <p:sp>
        <p:nvSpPr>
          <p:cNvPr id="3" name="Content Placeholder 2"/>
          <p:cNvSpPr>
            <a:spLocks noGrp="1"/>
          </p:cNvSpPr>
          <p:nvPr>
            <p:ph idx="1"/>
          </p:nvPr>
        </p:nvSpPr>
        <p:spPr/>
        <p:txBody>
          <a:bodyPr>
            <a:normAutofit/>
          </a:bodyPr>
          <a:lstStyle/>
          <a:p>
            <a:r>
              <a:rPr lang="en-US" dirty="0"/>
              <a:t>A pie chart showing where government revenues originate is given in Figure 3.2.11. In order to determine from the pie chart how much was received in a particular category, multiply the total amount by the percentage given for that category in the pie chart. For example, to find the amount of government receipts contributed by individual income taxes, multiply the total amount of government receipts ($4.738 trillion) by the percentage contributed by individual income taxes (49.3%). </a:t>
            </a:r>
          </a:p>
        </p:txBody>
      </p:sp>
    </p:spTree>
    <p:extLst>
      <p:ext uri="{BB962C8B-B14F-4D97-AF65-F5344CB8AC3E}">
        <p14:creationId xmlns:p14="http://schemas.microsoft.com/office/powerpoint/2010/main" val="474044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Pie Chart (cont.)</a:t>
            </a:r>
          </a:p>
        </p:txBody>
      </p:sp>
      <p:sp>
        <p:nvSpPr>
          <p:cNvPr id="3" name="Content Placeholder 2"/>
          <p:cNvSpPr>
            <a:spLocks noGrp="1"/>
          </p:cNvSpPr>
          <p:nvPr>
            <p:ph idx="1"/>
          </p:nvPr>
        </p:nvSpPr>
        <p:spPr/>
        <p:txBody>
          <a:bodyPr>
            <a:normAutofit lnSpcReduction="10000"/>
          </a:bodyPr>
          <a:lstStyle/>
          <a:p>
            <a:r>
              <a:rPr lang="en-US" dirty="0"/>
              <a:t>This means that 4.738∙0.493 = $2.3358 trillion of all government receipts come from individual income taxes. </a:t>
            </a:r>
          </a:p>
          <a:p>
            <a:r>
              <a:rPr lang="en-US" dirty="0"/>
              <a:t>Although pie charts are useful displays of categorical data, they have their limitations. Once the number of categories rises above ten, the information conveyed by a pie chart is less meaningful. As Figure 3.2.12 and Figure 3.2.13 demonstrate, when the number of employees increases from 5 to 40, using a pie chart to show the percentage of sales for each employee is not as informative.</a:t>
            </a:r>
          </a:p>
        </p:txBody>
      </p:sp>
    </p:spTree>
    <p:extLst>
      <p:ext uri="{BB962C8B-B14F-4D97-AF65-F5344CB8AC3E}">
        <p14:creationId xmlns:p14="http://schemas.microsoft.com/office/powerpoint/2010/main" val="32814098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Pie Chart (cont.)</a:t>
            </a:r>
          </a:p>
        </p:txBody>
      </p:sp>
      <p:sp>
        <p:nvSpPr>
          <p:cNvPr id="3" name="Content Placeholder 2"/>
          <p:cNvSpPr>
            <a:spLocks noGrp="1"/>
          </p:cNvSpPr>
          <p:nvPr>
            <p:ph idx="1"/>
          </p:nvPr>
        </p:nvSpPr>
        <p:spPr/>
        <p:txBody>
          <a:bodyPr>
            <a:normAutofit/>
          </a:bodyPr>
          <a:lstStyle/>
          <a:p>
            <a:r>
              <a:rPr lang="en-US" dirty="0"/>
              <a:t> </a:t>
            </a:r>
          </a:p>
        </p:txBody>
      </p:sp>
      <p:pic>
        <p:nvPicPr>
          <p:cNvPr id="5" name="Picture 4">
            <a:extLst>
              <a:ext uri="{FF2B5EF4-FFF2-40B4-BE49-F238E27FC236}">
                <a16:creationId xmlns:a16="http://schemas.microsoft.com/office/drawing/2014/main" id="{07C9D286-7F3E-EFFF-A8FB-D023D32CEA31}"/>
              </a:ext>
            </a:extLst>
          </p:cNvPr>
          <p:cNvPicPr>
            <a:picLocks noChangeAspect="1"/>
          </p:cNvPicPr>
          <p:nvPr/>
        </p:nvPicPr>
        <p:blipFill>
          <a:blip r:embed="rId2"/>
          <a:stretch>
            <a:fillRect/>
          </a:stretch>
        </p:blipFill>
        <p:spPr>
          <a:xfrm>
            <a:off x="958605" y="1270442"/>
            <a:ext cx="6813795" cy="4395997"/>
          </a:xfrm>
          <a:prstGeom prst="rect">
            <a:avLst/>
          </a:prstGeom>
        </p:spPr>
      </p:pic>
    </p:spTree>
    <p:extLst>
      <p:ext uri="{BB962C8B-B14F-4D97-AF65-F5344CB8AC3E}">
        <p14:creationId xmlns:p14="http://schemas.microsoft.com/office/powerpoint/2010/main" val="3272161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Bar Chart</a:t>
            </a:r>
          </a:p>
        </p:txBody>
      </p:sp>
      <p:sp>
        <p:nvSpPr>
          <p:cNvPr id="3"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bar chart </a:t>
            </a:r>
            <a:r>
              <a:rPr lang="en-US" dirty="0">
                <a:solidFill>
                  <a:srgbClr val="000000"/>
                </a:solidFill>
              </a:rPr>
              <a:t>is a simple graphical display in which the length of each bar corresponds to the number of observations in a category.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Bar Charts (cont.)</a:t>
            </a:r>
          </a:p>
        </p:txBody>
      </p:sp>
      <p:sp>
        <p:nvSpPr>
          <p:cNvPr id="4" name="Content Placeholder 3"/>
          <p:cNvSpPr>
            <a:spLocks noGrp="1"/>
          </p:cNvSpPr>
          <p:nvPr>
            <p:ph idx="1"/>
          </p:nvPr>
        </p:nvSpPr>
        <p:spPr/>
        <p:txBody>
          <a:bodyPr>
            <a:normAutofit lnSpcReduction="10000"/>
          </a:bodyPr>
          <a:lstStyle/>
          <a:p>
            <a:r>
              <a:rPr lang="en-US" dirty="0"/>
              <a:t>Louis Harris and Associates Inc. conducted a poll of 1250 adults to determine </a:t>
            </a:r>
            <a:r>
              <a:rPr lang="en-US" i="1" dirty="0"/>
              <a:t>How Americans Grade the School System</a:t>
            </a:r>
            <a:r>
              <a:rPr lang="en-US" dirty="0"/>
              <a:t>. There were 24 questions in the original survey, producing a total of 30,000 pieces of data (24 questions for each of 1250 adults). Without some way of summarizing, this data would not produce usable information.</a:t>
            </a:r>
          </a:p>
          <a:p>
            <a:r>
              <a:rPr lang="en-US" dirty="0"/>
              <a:t>The first question in the survey was: </a:t>
            </a:r>
            <a:r>
              <a:rPr lang="en-US" i="1" dirty="0"/>
              <a:t>In general, how would you rate the quality of American public schools? </a:t>
            </a:r>
            <a:r>
              <a:rPr lang="en-US" dirty="0"/>
              <a:t>The frequency of each response category is shown in Table 3.2.1.</a:t>
            </a:r>
          </a:p>
        </p:txBody>
      </p:sp>
    </p:spTree>
    <p:extLst>
      <p:ext uri="{BB962C8B-B14F-4D97-AF65-F5344CB8AC3E}">
        <p14:creationId xmlns:p14="http://schemas.microsoft.com/office/powerpoint/2010/main" val="2030019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Bar Charts (cont.)</a:t>
            </a:r>
          </a:p>
        </p:txBody>
      </p:sp>
      <p:sp>
        <p:nvSpPr>
          <p:cNvPr id="4" name="Content Placeholder 3"/>
          <p:cNvSpPr>
            <a:spLocks noGrp="1"/>
          </p:cNvSpPr>
          <p:nvPr>
            <p:ph idx="1"/>
          </p:nvPr>
        </p:nvSpPr>
        <p:spPr/>
        <p:txBody>
          <a:bodyPr>
            <a:normAutofit/>
          </a:bodyPr>
          <a:lstStyle/>
          <a:p>
            <a:r>
              <a:rPr lang="en-US" dirty="0"/>
              <a:t>The frequency distribution for the second question involving </a:t>
            </a:r>
            <a:r>
              <a:rPr lang="en-US" i="1" dirty="0"/>
              <a:t>a lack of parental involvement with a child’s education</a:t>
            </a:r>
            <a:r>
              <a:rPr lang="en-US" dirty="0"/>
              <a:t> is given in Table 3.2.2. The summary tables are much more informative than looking at 1250 observations for each question.</a:t>
            </a:r>
          </a:p>
        </p:txBody>
      </p:sp>
    </p:spTree>
    <p:extLst>
      <p:ext uri="{BB962C8B-B14F-4D97-AF65-F5344CB8AC3E}">
        <p14:creationId xmlns:p14="http://schemas.microsoft.com/office/powerpoint/2010/main" val="39319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Bar Charts (cont.)</a:t>
            </a:r>
          </a:p>
        </p:txBody>
      </p:sp>
      <p:sp>
        <p:nvSpPr>
          <p:cNvPr id="4" name="Content Placeholder 3"/>
          <p:cNvSpPr>
            <a:spLocks noGrp="1"/>
          </p:cNvSpPr>
          <p:nvPr>
            <p:ph idx="1"/>
          </p:nvPr>
        </p:nvSpPr>
        <p:spPr/>
        <p:txBody>
          <a:bodyPr>
            <a:normAutofit/>
          </a:bodyPr>
          <a:lstStyle/>
          <a:p>
            <a:r>
              <a:rPr lang="en-US" dirty="0"/>
              <a:t> </a:t>
            </a:r>
          </a:p>
        </p:txBody>
      </p:sp>
      <p:graphicFrame>
        <p:nvGraphicFramePr>
          <p:cNvPr id="3" name="Table 2">
            <a:extLst>
              <a:ext uri="{FF2B5EF4-FFF2-40B4-BE49-F238E27FC236}">
                <a16:creationId xmlns:a16="http://schemas.microsoft.com/office/drawing/2014/main" id="{826AD1BE-5A83-E603-E8D7-507F9D98D862}"/>
              </a:ext>
            </a:extLst>
          </p:cNvPr>
          <p:cNvGraphicFramePr>
            <a:graphicFrameLocks noGrp="1"/>
          </p:cNvGraphicFramePr>
          <p:nvPr>
            <p:extLst>
              <p:ext uri="{D42A27DB-BD31-4B8C-83A1-F6EECF244321}">
                <p14:modId xmlns:p14="http://schemas.microsoft.com/office/powerpoint/2010/main" val="2176430582"/>
              </p:ext>
            </p:extLst>
          </p:nvPr>
        </p:nvGraphicFramePr>
        <p:xfrm>
          <a:off x="457200" y="1287594"/>
          <a:ext cx="3737517" cy="377444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1641643664"/>
                    </a:ext>
                  </a:extLst>
                </a:gridCol>
                <a:gridCol w="1295400">
                  <a:extLst>
                    <a:ext uri="{9D8B030D-6E8A-4147-A177-3AD203B41FA5}">
                      <a16:colId xmlns:a16="http://schemas.microsoft.com/office/drawing/2014/main" val="43872877"/>
                    </a:ext>
                  </a:extLst>
                </a:gridCol>
                <a:gridCol w="1222917">
                  <a:extLst>
                    <a:ext uri="{9D8B030D-6E8A-4147-A177-3AD203B41FA5}">
                      <a16:colId xmlns:a16="http://schemas.microsoft.com/office/drawing/2014/main" val="2624777804"/>
                    </a:ext>
                  </a:extLst>
                </a:gridCol>
              </a:tblGrid>
              <a:tr h="370840">
                <a:tc gridSpan="3">
                  <a:txBody>
                    <a:bodyPr/>
                    <a:lstStyle/>
                    <a:p>
                      <a:pPr algn="ctr"/>
                      <a:r>
                        <a:rPr lang="en-IN" dirty="0"/>
                        <a:t>Table 3.2.1: Question 1</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65542390"/>
                  </a:ext>
                </a:extLst>
              </a:tr>
              <a:tr h="370840">
                <a:tc gridSpan="3">
                  <a:txBody>
                    <a:bodyPr/>
                    <a:lstStyle/>
                    <a:p>
                      <a:pPr algn="ctr"/>
                      <a:r>
                        <a:rPr lang="en-US" b="1" i="1" dirty="0"/>
                        <a:t>In general, how would you rate the</a:t>
                      </a:r>
                    </a:p>
                    <a:p>
                      <a:pPr algn="ctr"/>
                      <a:r>
                        <a:rPr lang="en-US" b="1" i="1" dirty="0"/>
                        <a:t>quality of American public schools?</a:t>
                      </a:r>
                      <a:endParaRPr lang="en-IN" b="1" i="1"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303759461"/>
                  </a:ext>
                </a:extLst>
              </a:tr>
              <a:tr h="370840">
                <a:tc>
                  <a:txBody>
                    <a:bodyPr/>
                    <a:lstStyle/>
                    <a:p>
                      <a:pPr algn="ctr"/>
                      <a:r>
                        <a:rPr lang="en-IN" b="1" dirty="0"/>
                        <a:t>Responses</a:t>
                      </a:r>
                    </a:p>
                  </a:txBody>
                  <a:tcPr/>
                </a:tc>
                <a:tc>
                  <a:txBody>
                    <a:bodyPr/>
                    <a:lstStyle/>
                    <a:p>
                      <a:pPr algn="ctr"/>
                      <a:r>
                        <a:rPr lang="en-IN" b="1" dirty="0"/>
                        <a:t>Frequency</a:t>
                      </a:r>
                    </a:p>
                  </a:txBody>
                  <a:tcPr/>
                </a:tc>
                <a:tc>
                  <a:txBody>
                    <a:bodyPr/>
                    <a:lstStyle/>
                    <a:p>
                      <a:pPr algn="ctr"/>
                      <a:r>
                        <a:rPr lang="en-IN" b="1" dirty="0"/>
                        <a:t>Relative Frequency</a:t>
                      </a:r>
                    </a:p>
                  </a:txBody>
                  <a:tcPr/>
                </a:tc>
                <a:extLst>
                  <a:ext uri="{0D108BD9-81ED-4DB2-BD59-A6C34878D82A}">
                    <a16:rowId xmlns:a16="http://schemas.microsoft.com/office/drawing/2014/main" val="1319536761"/>
                  </a:ext>
                </a:extLst>
              </a:tr>
              <a:tr h="370840">
                <a:tc>
                  <a:txBody>
                    <a:bodyPr/>
                    <a:lstStyle/>
                    <a:p>
                      <a:pPr algn="l"/>
                      <a:r>
                        <a:rPr lang="en-IN" dirty="0"/>
                        <a:t>Excellent</a:t>
                      </a:r>
                    </a:p>
                  </a:txBody>
                  <a:tcPr/>
                </a:tc>
                <a:tc>
                  <a:txBody>
                    <a:bodyPr/>
                    <a:lstStyle/>
                    <a:p>
                      <a:pPr algn="ctr"/>
                      <a:r>
                        <a:rPr lang="en-US" dirty="0"/>
                        <a:t>462</a:t>
                      </a:r>
                      <a:endParaRPr lang="en-IN" dirty="0"/>
                    </a:p>
                  </a:txBody>
                  <a:tcPr/>
                </a:tc>
                <a:tc>
                  <a:txBody>
                    <a:bodyPr/>
                    <a:lstStyle/>
                    <a:p>
                      <a:pPr algn="ctr"/>
                      <a:r>
                        <a:rPr lang="en-US" dirty="0"/>
                        <a:t>37%</a:t>
                      </a:r>
                      <a:endParaRPr lang="en-IN" dirty="0"/>
                    </a:p>
                  </a:txBody>
                  <a:tcPr/>
                </a:tc>
                <a:extLst>
                  <a:ext uri="{0D108BD9-81ED-4DB2-BD59-A6C34878D82A}">
                    <a16:rowId xmlns:a16="http://schemas.microsoft.com/office/drawing/2014/main" val="806058271"/>
                  </a:ext>
                </a:extLst>
              </a:tr>
              <a:tr h="370840">
                <a:tc>
                  <a:txBody>
                    <a:bodyPr/>
                    <a:lstStyle/>
                    <a:p>
                      <a:pPr algn="l"/>
                      <a:r>
                        <a:rPr lang="en-IN" dirty="0"/>
                        <a:t>Pretty good</a:t>
                      </a:r>
                    </a:p>
                  </a:txBody>
                  <a:tcPr/>
                </a:tc>
                <a:tc>
                  <a:txBody>
                    <a:bodyPr/>
                    <a:lstStyle/>
                    <a:p>
                      <a:pPr algn="ctr"/>
                      <a:r>
                        <a:rPr lang="en-US" dirty="0"/>
                        <a:t>288</a:t>
                      </a:r>
                      <a:endParaRPr lang="en-IN" dirty="0"/>
                    </a:p>
                  </a:txBody>
                  <a:tcPr/>
                </a:tc>
                <a:tc>
                  <a:txBody>
                    <a:bodyPr/>
                    <a:lstStyle/>
                    <a:p>
                      <a:pPr algn="ctr"/>
                      <a:r>
                        <a:rPr lang="en-US" dirty="0"/>
                        <a:t>23%</a:t>
                      </a:r>
                      <a:endParaRPr lang="en-IN" dirty="0"/>
                    </a:p>
                  </a:txBody>
                  <a:tcPr/>
                </a:tc>
                <a:extLst>
                  <a:ext uri="{0D108BD9-81ED-4DB2-BD59-A6C34878D82A}">
                    <a16:rowId xmlns:a16="http://schemas.microsoft.com/office/drawing/2014/main" val="2941940233"/>
                  </a:ext>
                </a:extLst>
              </a:tr>
              <a:tr h="370840">
                <a:tc>
                  <a:txBody>
                    <a:bodyPr/>
                    <a:lstStyle/>
                    <a:p>
                      <a:pPr algn="l"/>
                      <a:r>
                        <a:rPr lang="en-IN" dirty="0"/>
                        <a:t>Only fair</a:t>
                      </a:r>
                    </a:p>
                  </a:txBody>
                  <a:tcPr/>
                </a:tc>
                <a:tc>
                  <a:txBody>
                    <a:bodyPr/>
                    <a:lstStyle/>
                    <a:p>
                      <a:pPr algn="ctr"/>
                      <a:r>
                        <a:rPr lang="en-US" dirty="0"/>
                        <a:t>225</a:t>
                      </a:r>
                      <a:endParaRPr lang="en-IN" dirty="0"/>
                    </a:p>
                  </a:txBody>
                  <a:tcPr/>
                </a:tc>
                <a:tc>
                  <a:txBody>
                    <a:bodyPr/>
                    <a:lstStyle/>
                    <a:p>
                      <a:pPr algn="ctr"/>
                      <a:r>
                        <a:rPr lang="en-US" dirty="0"/>
                        <a:t>18%</a:t>
                      </a:r>
                      <a:endParaRPr lang="en-IN" dirty="0"/>
                    </a:p>
                  </a:txBody>
                  <a:tcPr/>
                </a:tc>
                <a:extLst>
                  <a:ext uri="{0D108BD9-81ED-4DB2-BD59-A6C34878D82A}">
                    <a16:rowId xmlns:a16="http://schemas.microsoft.com/office/drawing/2014/main" val="3633841379"/>
                  </a:ext>
                </a:extLst>
              </a:tr>
              <a:tr h="370840">
                <a:tc>
                  <a:txBody>
                    <a:bodyPr/>
                    <a:lstStyle/>
                    <a:p>
                      <a:pPr algn="l"/>
                      <a:r>
                        <a:rPr lang="en-IN" dirty="0"/>
                        <a:t>Poor</a:t>
                      </a:r>
                    </a:p>
                  </a:txBody>
                  <a:tcPr/>
                </a:tc>
                <a:tc>
                  <a:txBody>
                    <a:bodyPr/>
                    <a:lstStyle/>
                    <a:p>
                      <a:pPr algn="ctr"/>
                      <a:r>
                        <a:rPr lang="en-US" dirty="0"/>
                        <a:t>225</a:t>
                      </a:r>
                      <a:endParaRPr lang="en-IN" dirty="0"/>
                    </a:p>
                  </a:txBody>
                  <a:tcPr/>
                </a:tc>
                <a:tc>
                  <a:txBody>
                    <a:bodyPr/>
                    <a:lstStyle/>
                    <a:p>
                      <a:pPr algn="ctr"/>
                      <a:r>
                        <a:rPr lang="en-US" dirty="0"/>
                        <a:t>18%</a:t>
                      </a:r>
                      <a:endParaRPr lang="en-IN" dirty="0"/>
                    </a:p>
                  </a:txBody>
                  <a:tcPr/>
                </a:tc>
                <a:extLst>
                  <a:ext uri="{0D108BD9-81ED-4DB2-BD59-A6C34878D82A}">
                    <a16:rowId xmlns:a16="http://schemas.microsoft.com/office/drawing/2014/main" val="1528696016"/>
                  </a:ext>
                </a:extLst>
              </a:tr>
              <a:tr h="370840">
                <a:tc>
                  <a:txBody>
                    <a:bodyPr/>
                    <a:lstStyle/>
                    <a:p>
                      <a:pPr algn="l"/>
                      <a:r>
                        <a:rPr lang="en-IN" dirty="0"/>
                        <a:t>Not sure</a:t>
                      </a:r>
                    </a:p>
                  </a:txBody>
                  <a:tcPr/>
                </a:tc>
                <a:tc>
                  <a:txBody>
                    <a:bodyPr/>
                    <a:lstStyle/>
                    <a:p>
                      <a:pPr algn="ctr"/>
                      <a:r>
                        <a:rPr lang="en-US" dirty="0"/>
                        <a:t>50</a:t>
                      </a:r>
                      <a:endParaRPr lang="en-IN" dirty="0"/>
                    </a:p>
                  </a:txBody>
                  <a:tcPr/>
                </a:tc>
                <a:tc>
                  <a:txBody>
                    <a:bodyPr/>
                    <a:lstStyle/>
                    <a:p>
                      <a:pPr algn="ctr"/>
                      <a:r>
                        <a:rPr lang="en-US" dirty="0"/>
                        <a:t>4%</a:t>
                      </a:r>
                      <a:endParaRPr lang="en-IN" dirty="0"/>
                    </a:p>
                  </a:txBody>
                  <a:tcPr/>
                </a:tc>
                <a:extLst>
                  <a:ext uri="{0D108BD9-81ED-4DB2-BD59-A6C34878D82A}">
                    <a16:rowId xmlns:a16="http://schemas.microsoft.com/office/drawing/2014/main" val="3764283542"/>
                  </a:ext>
                </a:extLst>
              </a:tr>
            </a:tbl>
          </a:graphicData>
        </a:graphic>
      </p:graphicFrame>
      <p:graphicFrame>
        <p:nvGraphicFramePr>
          <p:cNvPr id="5" name="Table 4">
            <a:extLst>
              <a:ext uri="{FF2B5EF4-FFF2-40B4-BE49-F238E27FC236}">
                <a16:creationId xmlns:a16="http://schemas.microsoft.com/office/drawing/2014/main" id="{A17BC613-3770-C3D0-3175-2FE4FFCDD5F9}"/>
              </a:ext>
            </a:extLst>
          </p:cNvPr>
          <p:cNvGraphicFramePr>
            <a:graphicFrameLocks noGrp="1"/>
          </p:cNvGraphicFramePr>
          <p:nvPr>
            <p:extLst>
              <p:ext uri="{D42A27DB-BD31-4B8C-83A1-F6EECF244321}">
                <p14:modId xmlns:p14="http://schemas.microsoft.com/office/powerpoint/2010/main" val="1039518952"/>
              </p:ext>
            </p:extLst>
          </p:nvPr>
        </p:nvGraphicFramePr>
        <p:xfrm>
          <a:off x="4343400" y="1287594"/>
          <a:ext cx="4419600" cy="377444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1641643664"/>
                    </a:ext>
                  </a:extLst>
                </a:gridCol>
                <a:gridCol w="1295400">
                  <a:extLst>
                    <a:ext uri="{9D8B030D-6E8A-4147-A177-3AD203B41FA5}">
                      <a16:colId xmlns:a16="http://schemas.microsoft.com/office/drawing/2014/main" val="43872877"/>
                    </a:ext>
                  </a:extLst>
                </a:gridCol>
                <a:gridCol w="1295400">
                  <a:extLst>
                    <a:ext uri="{9D8B030D-6E8A-4147-A177-3AD203B41FA5}">
                      <a16:colId xmlns:a16="http://schemas.microsoft.com/office/drawing/2014/main" val="2624777804"/>
                    </a:ext>
                  </a:extLst>
                </a:gridCol>
              </a:tblGrid>
              <a:tr h="370840">
                <a:tc gridSpan="3">
                  <a:txBody>
                    <a:bodyPr/>
                    <a:lstStyle/>
                    <a:p>
                      <a:pPr algn="ctr"/>
                      <a:r>
                        <a:rPr lang="en-IN" dirty="0"/>
                        <a:t>Table 3.2.2: Question 2</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65542390"/>
                  </a:ext>
                </a:extLst>
              </a:tr>
              <a:tr h="370840">
                <a:tc gridSpan="3">
                  <a:txBody>
                    <a:bodyPr/>
                    <a:lstStyle/>
                    <a:p>
                      <a:pPr algn="ctr"/>
                      <a:r>
                        <a:rPr lang="en-US" b="1" i="1" dirty="0"/>
                        <a:t>How serious is a lack of parental</a:t>
                      </a:r>
                    </a:p>
                    <a:p>
                      <a:pPr algn="ctr"/>
                      <a:r>
                        <a:rPr lang="en-US" b="1" i="1" dirty="0"/>
                        <a:t>involvement with a child’s education?</a:t>
                      </a:r>
                      <a:endParaRPr lang="en-IN" b="1" i="1"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303759461"/>
                  </a:ext>
                </a:extLst>
              </a:tr>
              <a:tr h="370840">
                <a:tc>
                  <a:txBody>
                    <a:bodyPr/>
                    <a:lstStyle/>
                    <a:p>
                      <a:pPr algn="ctr"/>
                      <a:r>
                        <a:rPr lang="en-IN" b="1" dirty="0"/>
                        <a:t>Responses</a:t>
                      </a:r>
                    </a:p>
                  </a:txBody>
                  <a:tcPr/>
                </a:tc>
                <a:tc>
                  <a:txBody>
                    <a:bodyPr/>
                    <a:lstStyle/>
                    <a:p>
                      <a:pPr algn="ctr"/>
                      <a:r>
                        <a:rPr lang="en-IN" b="1" dirty="0"/>
                        <a:t>Frequency</a:t>
                      </a:r>
                    </a:p>
                  </a:txBody>
                  <a:tcPr/>
                </a:tc>
                <a:tc>
                  <a:txBody>
                    <a:bodyPr/>
                    <a:lstStyle/>
                    <a:p>
                      <a:pPr algn="ctr"/>
                      <a:r>
                        <a:rPr lang="en-IN" b="1" dirty="0"/>
                        <a:t>Relative Frequency</a:t>
                      </a:r>
                    </a:p>
                  </a:txBody>
                  <a:tcPr/>
                </a:tc>
                <a:extLst>
                  <a:ext uri="{0D108BD9-81ED-4DB2-BD59-A6C34878D82A}">
                    <a16:rowId xmlns:a16="http://schemas.microsoft.com/office/drawing/2014/main" val="1319536761"/>
                  </a:ext>
                </a:extLst>
              </a:tr>
              <a:tr h="370840">
                <a:tc>
                  <a:txBody>
                    <a:bodyPr/>
                    <a:lstStyle/>
                    <a:p>
                      <a:pPr algn="l"/>
                      <a:r>
                        <a:rPr lang="en-IN" dirty="0"/>
                        <a:t>Very serious</a:t>
                      </a:r>
                    </a:p>
                  </a:txBody>
                  <a:tcPr/>
                </a:tc>
                <a:tc>
                  <a:txBody>
                    <a:bodyPr/>
                    <a:lstStyle/>
                    <a:p>
                      <a:pPr algn="ctr"/>
                      <a:r>
                        <a:rPr lang="en-US" dirty="0"/>
                        <a:t>700</a:t>
                      </a:r>
                      <a:endParaRPr lang="en-IN" dirty="0"/>
                    </a:p>
                  </a:txBody>
                  <a:tcPr/>
                </a:tc>
                <a:tc>
                  <a:txBody>
                    <a:bodyPr/>
                    <a:lstStyle/>
                    <a:p>
                      <a:pPr algn="ctr"/>
                      <a:r>
                        <a:rPr lang="en-US" dirty="0"/>
                        <a:t>56%</a:t>
                      </a:r>
                      <a:endParaRPr lang="en-IN" dirty="0"/>
                    </a:p>
                  </a:txBody>
                  <a:tcPr/>
                </a:tc>
                <a:extLst>
                  <a:ext uri="{0D108BD9-81ED-4DB2-BD59-A6C34878D82A}">
                    <a16:rowId xmlns:a16="http://schemas.microsoft.com/office/drawing/2014/main" val="806058271"/>
                  </a:ext>
                </a:extLst>
              </a:tr>
              <a:tr h="370840">
                <a:tc>
                  <a:txBody>
                    <a:bodyPr/>
                    <a:lstStyle/>
                    <a:p>
                      <a:pPr algn="l"/>
                      <a:r>
                        <a:rPr lang="en-IN" dirty="0"/>
                        <a:t>Somewhat serious</a:t>
                      </a:r>
                    </a:p>
                  </a:txBody>
                  <a:tcPr/>
                </a:tc>
                <a:tc>
                  <a:txBody>
                    <a:bodyPr/>
                    <a:lstStyle/>
                    <a:p>
                      <a:pPr algn="ctr"/>
                      <a:r>
                        <a:rPr lang="en-US" dirty="0"/>
                        <a:t>325</a:t>
                      </a:r>
                      <a:endParaRPr lang="en-IN" dirty="0"/>
                    </a:p>
                  </a:txBody>
                  <a:tcPr/>
                </a:tc>
                <a:tc>
                  <a:txBody>
                    <a:bodyPr/>
                    <a:lstStyle/>
                    <a:p>
                      <a:pPr algn="ctr"/>
                      <a:r>
                        <a:rPr lang="en-US" dirty="0"/>
                        <a:t>26%</a:t>
                      </a:r>
                      <a:endParaRPr lang="en-IN" dirty="0"/>
                    </a:p>
                  </a:txBody>
                  <a:tcPr/>
                </a:tc>
                <a:extLst>
                  <a:ext uri="{0D108BD9-81ED-4DB2-BD59-A6C34878D82A}">
                    <a16:rowId xmlns:a16="http://schemas.microsoft.com/office/drawing/2014/main" val="2941940233"/>
                  </a:ext>
                </a:extLst>
              </a:tr>
              <a:tr h="370840">
                <a:tc>
                  <a:txBody>
                    <a:bodyPr/>
                    <a:lstStyle/>
                    <a:p>
                      <a:pPr algn="l"/>
                      <a:r>
                        <a:rPr lang="en-IN" dirty="0"/>
                        <a:t>Not very serious</a:t>
                      </a:r>
                    </a:p>
                  </a:txBody>
                  <a:tcPr/>
                </a:tc>
                <a:tc>
                  <a:txBody>
                    <a:bodyPr/>
                    <a:lstStyle/>
                    <a:p>
                      <a:pPr algn="ctr"/>
                      <a:r>
                        <a:rPr lang="en-US" dirty="0"/>
                        <a:t>112</a:t>
                      </a:r>
                      <a:endParaRPr lang="en-IN" dirty="0"/>
                    </a:p>
                  </a:txBody>
                  <a:tcPr/>
                </a:tc>
                <a:tc>
                  <a:txBody>
                    <a:bodyPr/>
                    <a:lstStyle/>
                    <a:p>
                      <a:pPr algn="ctr"/>
                      <a:r>
                        <a:rPr lang="en-US" dirty="0"/>
                        <a:t>9%</a:t>
                      </a:r>
                      <a:endParaRPr lang="en-IN" dirty="0"/>
                    </a:p>
                  </a:txBody>
                  <a:tcPr/>
                </a:tc>
                <a:extLst>
                  <a:ext uri="{0D108BD9-81ED-4DB2-BD59-A6C34878D82A}">
                    <a16:rowId xmlns:a16="http://schemas.microsoft.com/office/drawing/2014/main" val="3633841379"/>
                  </a:ext>
                </a:extLst>
              </a:tr>
              <a:tr h="370840">
                <a:tc>
                  <a:txBody>
                    <a:bodyPr/>
                    <a:lstStyle/>
                    <a:p>
                      <a:pPr algn="l"/>
                      <a:r>
                        <a:rPr lang="en-IN" dirty="0"/>
                        <a:t>Not a problem</a:t>
                      </a:r>
                    </a:p>
                  </a:txBody>
                  <a:tcPr/>
                </a:tc>
                <a:tc>
                  <a:txBody>
                    <a:bodyPr/>
                    <a:lstStyle/>
                    <a:p>
                      <a:pPr algn="ctr"/>
                      <a:r>
                        <a:rPr lang="en-US" dirty="0"/>
                        <a:t>75</a:t>
                      </a:r>
                      <a:endParaRPr lang="en-IN" dirty="0"/>
                    </a:p>
                  </a:txBody>
                  <a:tcPr/>
                </a:tc>
                <a:tc>
                  <a:txBody>
                    <a:bodyPr/>
                    <a:lstStyle/>
                    <a:p>
                      <a:pPr algn="ctr"/>
                      <a:r>
                        <a:rPr lang="en-US" dirty="0"/>
                        <a:t>6%</a:t>
                      </a:r>
                      <a:endParaRPr lang="en-IN" dirty="0"/>
                    </a:p>
                  </a:txBody>
                  <a:tcPr/>
                </a:tc>
                <a:extLst>
                  <a:ext uri="{0D108BD9-81ED-4DB2-BD59-A6C34878D82A}">
                    <a16:rowId xmlns:a16="http://schemas.microsoft.com/office/drawing/2014/main" val="1528696016"/>
                  </a:ext>
                </a:extLst>
              </a:tr>
              <a:tr h="370840">
                <a:tc>
                  <a:txBody>
                    <a:bodyPr/>
                    <a:lstStyle/>
                    <a:p>
                      <a:pPr algn="l"/>
                      <a:r>
                        <a:rPr lang="en-IN" dirty="0"/>
                        <a:t>Not sure</a:t>
                      </a:r>
                    </a:p>
                  </a:txBody>
                  <a:tcPr/>
                </a:tc>
                <a:tc>
                  <a:txBody>
                    <a:bodyPr/>
                    <a:lstStyle/>
                    <a:p>
                      <a:pPr algn="ctr"/>
                      <a:r>
                        <a:rPr lang="en-US" dirty="0"/>
                        <a:t>38</a:t>
                      </a:r>
                      <a:endParaRPr lang="en-IN" dirty="0"/>
                    </a:p>
                  </a:txBody>
                  <a:tcPr/>
                </a:tc>
                <a:tc>
                  <a:txBody>
                    <a:bodyPr/>
                    <a:lstStyle/>
                    <a:p>
                      <a:pPr algn="ctr"/>
                      <a:r>
                        <a:rPr lang="en-US" dirty="0"/>
                        <a:t>3%</a:t>
                      </a:r>
                      <a:endParaRPr lang="en-IN" dirty="0"/>
                    </a:p>
                  </a:txBody>
                  <a:tcPr/>
                </a:tc>
                <a:extLst>
                  <a:ext uri="{0D108BD9-81ED-4DB2-BD59-A6C34878D82A}">
                    <a16:rowId xmlns:a16="http://schemas.microsoft.com/office/drawing/2014/main" val="3764283542"/>
                  </a:ext>
                </a:extLst>
              </a:tr>
            </a:tbl>
          </a:graphicData>
        </a:graphic>
      </p:graphicFrame>
    </p:spTree>
    <p:extLst>
      <p:ext uri="{BB962C8B-B14F-4D97-AF65-F5344CB8AC3E}">
        <p14:creationId xmlns:p14="http://schemas.microsoft.com/office/powerpoint/2010/main" val="2811645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Bar Charts (cont.)</a:t>
            </a:r>
          </a:p>
        </p:txBody>
      </p:sp>
      <p:sp>
        <p:nvSpPr>
          <p:cNvPr id="4" name="Content Placeholder 3"/>
          <p:cNvSpPr>
            <a:spLocks noGrp="1"/>
          </p:cNvSpPr>
          <p:nvPr>
            <p:ph idx="1"/>
          </p:nvPr>
        </p:nvSpPr>
        <p:spPr/>
        <p:txBody>
          <a:bodyPr>
            <a:normAutofit lnSpcReduction="10000"/>
          </a:bodyPr>
          <a:lstStyle/>
          <a:p>
            <a:r>
              <a:rPr lang="en-US" dirty="0"/>
              <a:t>As one can see in the tables above, the majority of adults who participated in the poll rate the quality of American public schools as ‘Pretty good’ or ‘Excellent’. The poll also reveals that the lack of parental involvement with a child’s education is considered ‘Very </a:t>
            </a:r>
            <a:r>
              <a:rPr lang="en-US" dirty="0" err="1"/>
              <a:t>serious’</a:t>
            </a:r>
            <a:r>
              <a:rPr lang="en-US" dirty="0"/>
              <a:t> or ‘Somewhat </a:t>
            </a:r>
            <a:r>
              <a:rPr lang="en-US" dirty="0" err="1"/>
              <a:t>serious’</a:t>
            </a:r>
            <a:r>
              <a:rPr lang="en-US" dirty="0"/>
              <a:t> by 82% of the adults who took the poll. Summarizing qualitative data using a frequency distribution table or a relative frequency distribution table allows the researcher to make conclusions about the data without having to view each observation.</a:t>
            </a:r>
          </a:p>
        </p:txBody>
      </p:sp>
    </p:spTree>
    <p:extLst>
      <p:ext uri="{BB962C8B-B14F-4D97-AF65-F5344CB8AC3E}">
        <p14:creationId xmlns:p14="http://schemas.microsoft.com/office/powerpoint/2010/main" val="2271501593"/>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923</TotalTime>
  <Words>2369</Words>
  <Application>Microsoft Office PowerPoint</Application>
  <PresentationFormat>On-screen Show (4:3)</PresentationFormat>
  <Paragraphs>186</Paragraphs>
  <Slides>45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45</vt:i4>
      </vt:variant>
    </vt:vector>
  </HeadingPairs>
  <TitlesOfParts>
    <vt:vector size="48" baseType="lpstr">
      <vt:lpstr>Arial</vt:lpstr>
      <vt:lpstr>Calibri</vt:lpstr>
      <vt:lpstr>Office Theme</vt:lpstr>
      <vt:lpstr>Section 3.2</vt:lpstr>
      <vt:lpstr>Displaying Qualitative Data Graphically</vt:lpstr>
      <vt:lpstr>Displaying Qualitative Data Graphically</vt:lpstr>
      <vt:lpstr>Bar Charts</vt:lpstr>
      <vt:lpstr>Definition: Bar Chart</vt:lpstr>
      <vt:lpstr>Bar Charts (cont.)</vt:lpstr>
      <vt:lpstr>Bar Charts (cont.)</vt:lpstr>
      <vt:lpstr>Bar Charts (cont.)</vt:lpstr>
      <vt:lpstr>Bar Charts (cont.)</vt:lpstr>
      <vt:lpstr>Bar Charts (cont.)</vt:lpstr>
      <vt:lpstr>Bar Charts (cont.)</vt:lpstr>
      <vt:lpstr>The Aesthetics of Bar Chart Construction</vt:lpstr>
      <vt:lpstr>The Aesthetics of Bar Chart Construction (cont.)</vt:lpstr>
      <vt:lpstr>The Aesthetics of Bar Chart Construction (cont.)</vt:lpstr>
      <vt:lpstr>The Aesthetics of Bar Chart Construction (cont.)</vt:lpstr>
      <vt:lpstr>The Aesthetics of Bar Chart Construction (cont.)</vt:lpstr>
      <vt:lpstr>The Aesthetics of Bar Chart Construction (cont.)</vt:lpstr>
      <vt:lpstr>The Aesthetics of Bar Chart Construction (cont.)</vt:lpstr>
      <vt:lpstr>The Aesthetics of Bar Chart Construction (cont.)</vt:lpstr>
      <vt:lpstr>The Aesthetics of Bar Chart Construction (cont.)</vt:lpstr>
      <vt:lpstr>The Aesthetics of Bar Chart Construction (cont.)</vt:lpstr>
      <vt:lpstr>The Aesthetics of Bar Chart Construction (cont.)</vt:lpstr>
      <vt:lpstr>The Aesthetics of Bar Chart Construction (cont.)</vt:lpstr>
      <vt:lpstr>The Aesthetics of Bar Chart Construction (cont.)</vt:lpstr>
      <vt:lpstr>The Aesthetics of Bar Chart Construction (cont.)</vt:lpstr>
      <vt:lpstr>Pareto Charts</vt:lpstr>
      <vt:lpstr>Definition: Pareto Chart</vt:lpstr>
      <vt:lpstr>Pareto Chart (cont.)</vt:lpstr>
      <vt:lpstr>Pareto Charts (cont.)</vt:lpstr>
      <vt:lpstr>Stacked Bar Charts</vt:lpstr>
      <vt:lpstr>Stacked Bar Charts (cont.)</vt:lpstr>
      <vt:lpstr>Note</vt:lpstr>
      <vt:lpstr>Stacked Bar Charts (cont.)</vt:lpstr>
      <vt:lpstr>Stacked Bar Charts (cont.)</vt:lpstr>
      <vt:lpstr>Pie Charts</vt:lpstr>
      <vt:lpstr>Definition: Pie Chart</vt:lpstr>
      <vt:lpstr>Pie Charts (cont.)</vt:lpstr>
      <vt:lpstr>Pie Charts (cont.)</vt:lpstr>
      <vt:lpstr>Pie Charts (cont.)</vt:lpstr>
      <vt:lpstr>Pie Charts (cont.)</vt:lpstr>
      <vt:lpstr>Pie Charts (cont.)</vt:lpstr>
      <vt:lpstr>Pie Charts (cont.)</vt:lpstr>
      <vt:lpstr>Pie Chart (cont.)</vt:lpstr>
      <vt:lpstr>Pie Chart (cont.)</vt:lpstr>
      <vt:lpstr>Pie Chart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Casey Luquet</cp:lastModifiedBy>
  <cp:revision>65</cp:revision>
  <dcterms:created xsi:type="dcterms:W3CDTF">2013-04-26T14:43:13Z</dcterms:created>
  <dcterms:modified xsi:type="dcterms:W3CDTF">2024-05-13T15:14:45Z</dcterms:modified>
</cp:coreProperties>
</file>