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9"/>
  </p:notesMasterIdLst>
  <p:handoutMasterIdLst>
    <p:handoutMasterId r:id="rId30"/>
  </p:handoutMasterIdLst>
  <p:sldIdLst>
    <p:sldId id="256" r:id="rId2"/>
    <p:sldId id="308" r:id="rId3"/>
    <p:sldId id="398" r:id="rId4"/>
    <p:sldId id="399" r:id="rId5"/>
    <p:sldId id="400" r:id="rId6"/>
    <p:sldId id="401" r:id="rId7"/>
    <p:sldId id="402" r:id="rId8"/>
    <p:sldId id="309" r:id="rId9"/>
    <p:sldId id="403" r:id="rId10"/>
    <p:sldId id="404" r:id="rId11"/>
    <p:sldId id="332" r:id="rId12"/>
    <p:sldId id="405" r:id="rId13"/>
    <p:sldId id="406" r:id="rId14"/>
    <p:sldId id="407" r:id="rId15"/>
    <p:sldId id="408" r:id="rId16"/>
    <p:sldId id="410" r:id="rId17"/>
    <p:sldId id="409" r:id="rId18"/>
    <p:sldId id="391" r:id="rId19"/>
    <p:sldId id="411" r:id="rId20"/>
    <p:sldId id="412" r:id="rId21"/>
    <p:sldId id="413" r:id="rId22"/>
    <p:sldId id="414" r:id="rId23"/>
    <p:sldId id="415" r:id="rId24"/>
    <p:sldId id="416" r:id="rId25"/>
    <p:sldId id="417" r:id="rId26"/>
    <p:sldId id="418" r:id="rId27"/>
    <p:sldId id="419" r:id="rId28"/>
  </p:sldIdLst>
  <p:sldSz cx="9144000" cy="6858000" type="screen4x3"/>
  <p:notesSz cx="6858000" cy="9144000"/>
  <p:embeddedFontLst>
    <p:embeddedFont>
      <p:font typeface="Cambria Math" panose="02040503050406030204" pitchFamily="18"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63" d="100"/>
          <a:sy n="63" d="100"/>
        </p:scale>
        <p:origin x="732" y="5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Time Series Data versus </a:t>
            </a:r>
            <a:br>
              <a:rPr lang="en-US" b="1" i="1" dirty="0">
                <a:solidFill>
                  <a:srgbClr val="1F497D"/>
                </a:solidFill>
              </a:rPr>
            </a:br>
            <a:r>
              <a:rPr lang="en-US" b="1" i="1" dirty="0">
                <a:solidFill>
                  <a:srgbClr val="1F497D"/>
                </a:solidFill>
              </a:rPr>
              <a:t>Cross-Sectional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Nonstationary process</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lang="en-US" sz="2800" dirty="0">
                <a:solidFill>
                  <a:schemeClr val="accent6">
                    <a:lumMod val="10000"/>
                  </a:schemeClr>
                </a:solidFill>
              </a:rPr>
              <a:t>A </a:t>
            </a:r>
            <a:r>
              <a:rPr lang="en-US" sz="2800" b="1" dirty="0">
                <a:solidFill>
                  <a:schemeClr val="accent6">
                    <a:lumMod val="10000"/>
                  </a:schemeClr>
                </a:solidFill>
              </a:rPr>
              <a:t>nonstationary process </a:t>
            </a:r>
            <a:r>
              <a:rPr lang="en-US" sz="2800" dirty="0">
                <a:solidFill>
                  <a:schemeClr val="accent6">
                    <a:lumMod val="10000"/>
                  </a:schemeClr>
                </a:solidFill>
              </a:rPr>
              <a:t>refers to time series data that possesses time-varying behavior.</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26609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2.5.1: Identifying Batting Average as Stationary or Nonstationary</a:t>
            </a:r>
          </a:p>
        </p:txBody>
      </p:sp>
      <p:sp>
        <p:nvSpPr>
          <p:cNvPr id="3" name="Content Placeholder 2"/>
          <p:cNvSpPr>
            <a:spLocks noGrp="1"/>
          </p:cNvSpPr>
          <p:nvPr>
            <p:ph idx="1"/>
          </p:nvPr>
        </p:nvSpPr>
        <p:spPr/>
        <p:txBody>
          <a:bodyPr>
            <a:noAutofit/>
          </a:bodyPr>
          <a:lstStyle/>
          <a:p>
            <a:pPr>
              <a:spcBef>
                <a:spcPts val="0"/>
              </a:spcBef>
            </a:pPr>
            <a:r>
              <a:rPr lang="en-US" dirty="0"/>
              <a:t>A batting average represents the percentage of the time a player gets on base as a result of a hit. In major league baseball the better players have batting averages between .300 and .400, which means they get on base as a result of a hit between 30% and 40% of the time. The following table is a list of the batting average champions of the American League since </a:t>
            </a:r>
            <a:r>
              <a:rPr lang="en-US"/>
              <a:t>1970. </a:t>
            </a:r>
            <a:r>
              <a:rPr lang="en-US" dirty="0"/>
              <a:t>Plot the time series and determine if the series is stationary or nonstationary.</a:t>
            </a:r>
          </a:p>
        </p:txBody>
      </p:sp>
    </p:spTree>
    <p:extLst>
      <p:ext uri="{BB962C8B-B14F-4D97-AF65-F5344CB8AC3E}">
        <p14:creationId xmlns:p14="http://schemas.microsoft.com/office/powerpoint/2010/main" val="1030719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2.5.1: Identifying Batting Average as Stationary or Nonstationary (cont.)</a:t>
            </a:r>
          </a:p>
        </p:txBody>
      </p:sp>
      <p:sp>
        <p:nvSpPr>
          <p:cNvPr id="3" name="Content Placeholder 2"/>
          <p:cNvSpPr>
            <a:spLocks noGrp="1"/>
          </p:cNvSpPr>
          <p:nvPr>
            <p:ph idx="1"/>
          </p:nvPr>
        </p:nvSpPr>
        <p:spPr/>
        <p:txBody>
          <a:bodyPr>
            <a:noAutofit/>
          </a:bodyPr>
          <a:lstStyle/>
          <a:p>
            <a:pPr>
              <a:spcBef>
                <a:spcPts val="0"/>
              </a:spcBef>
            </a:pPr>
            <a:r>
              <a:rPr lang="en-US" b="1" dirty="0"/>
              <a:t>Solution</a:t>
            </a:r>
          </a:p>
          <a:p>
            <a:pPr>
              <a:spcBef>
                <a:spcPts val="0"/>
              </a:spcBef>
            </a:pPr>
            <a:r>
              <a:rPr lang="en-US" dirty="0"/>
              <a:t>Glancing at a plot of the data suggests the conditions for stationary seem to be met. The time series seems to be wobbling around a central value and the dispersion around the central value is reasonably constant throughout the series. Thus, the series appears to be stationary.</a:t>
            </a:r>
          </a:p>
        </p:txBody>
      </p:sp>
    </p:spTree>
    <p:extLst>
      <p:ext uri="{BB962C8B-B14F-4D97-AF65-F5344CB8AC3E}">
        <p14:creationId xmlns:p14="http://schemas.microsoft.com/office/powerpoint/2010/main" val="4194167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2.5.1: Identifying Batting Average as Stationary or Nonstationary (cont.)</a:t>
            </a:r>
          </a:p>
        </p:txBody>
      </p:sp>
      <p:sp>
        <p:nvSpPr>
          <p:cNvPr id="3" name="Content Placeholder 2"/>
          <p:cNvSpPr>
            <a:spLocks noGrp="1"/>
          </p:cNvSpPr>
          <p:nvPr>
            <p:ph idx="1"/>
          </p:nvPr>
        </p:nvSpPr>
        <p:spPr/>
        <p:txBody>
          <a:bodyPr>
            <a:noAutofit/>
          </a:bodyPr>
          <a:lstStyle/>
          <a:p>
            <a:pPr>
              <a:spcBef>
                <a:spcPts val="0"/>
              </a:spcBef>
            </a:pPr>
            <a:r>
              <a:rPr lang="en-US" b="1" dirty="0"/>
              <a:t> </a:t>
            </a:r>
            <a:endParaRPr lang="en-US" dirty="0"/>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59F98464-B187-C55B-151E-2FF101D52466}"/>
                  </a:ext>
                </a:extLst>
              </p:cNvPr>
              <p:cNvGraphicFramePr>
                <a:graphicFrameLocks noGrp="1"/>
              </p:cNvGraphicFramePr>
              <p:nvPr>
                <p:extLst>
                  <p:ext uri="{D42A27DB-BD31-4B8C-83A1-F6EECF244321}">
                    <p14:modId xmlns:p14="http://schemas.microsoft.com/office/powerpoint/2010/main" val="353405482"/>
                  </p:ext>
                </p:extLst>
              </p:nvPr>
            </p:nvGraphicFramePr>
            <p:xfrm>
              <a:off x="1414347" y="1112892"/>
              <a:ext cx="6096000" cy="475488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1206671346"/>
                        </a:ext>
                      </a:extLst>
                    </a:gridCol>
                    <a:gridCol w="2895600">
                      <a:extLst>
                        <a:ext uri="{9D8B030D-6E8A-4147-A177-3AD203B41FA5}">
                          <a16:colId xmlns:a16="http://schemas.microsoft.com/office/drawing/2014/main" val="852348472"/>
                        </a:ext>
                      </a:extLst>
                    </a:gridCol>
                    <a:gridCol w="1524000">
                      <a:extLst>
                        <a:ext uri="{9D8B030D-6E8A-4147-A177-3AD203B41FA5}">
                          <a16:colId xmlns:a16="http://schemas.microsoft.com/office/drawing/2014/main" val="4220158708"/>
                        </a:ext>
                      </a:extLst>
                    </a:gridCol>
                  </a:tblGrid>
                  <a:tr h="351692">
                    <a:tc gridSpan="3">
                      <a:txBody>
                        <a:bodyPr/>
                        <a:lstStyle/>
                        <a:p>
                          <a:pPr algn="ctr"/>
                          <a:r>
                            <a:rPr lang="en-US" dirty="0"/>
                            <a:t>American League Batting Champions Batting Average</a:t>
                          </a:r>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3756693161"/>
                      </a:ext>
                    </a:extLst>
                  </a:tr>
                  <a:tr h="351692">
                    <a:tc>
                      <a:txBody>
                        <a:bodyPr/>
                        <a:lstStyle/>
                        <a:p>
                          <a:pPr algn="ctr"/>
                          <a:r>
                            <a:rPr lang="en-IN" b="1" dirty="0"/>
                            <a:t>Year</a:t>
                          </a:r>
                        </a:p>
                      </a:txBody>
                      <a:tcPr/>
                    </a:tc>
                    <a:tc>
                      <a:txBody>
                        <a:bodyPr/>
                        <a:lstStyle/>
                        <a:p>
                          <a:pPr algn="ctr"/>
                          <a:r>
                            <a:rPr lang="en-IN" b="1" dirty="0"/>
                            <a:t>Player</a:t>
                          </a:r>
                        </a:p>
                      </a:txBody>
                      <a:tcPr/>
                    </a:tc>
                    <a:tc>
                      <a:txBody>
                        <a:bodyPr/>
                        <a:lstStyle/>
                        <a:p>
                          <a:pPr algn="ctr"/>
                          <a:r>
                            <a:rPr lang="en-IN" b="1" dirty="0"/>
                            <a:t>BA</a:t>
                          </a:r>
                        </a:p>
                      </a:txBody>
                      <a:tcPr/>
                    </a:tc>
                    <a:extLst>
                      <a:ext uri="{0D108BD9-81ED-4DB2-BD59-A6C34878D82A}">
                        <a16:rowId xmlns:a16="http://schemas.microsoft.com/office/drawing/2014/main" val="2516187874"/>
                      </a:ext>
                    </a:extLst>
                  </a:tr>
                  <a:tr h="351692">
                    <a:tc>
                      <a:txBody>
                        <a:bodyPr/>
                        <a:lstStyle/>
                        <a:p>
                          <a:pPr algn="ctr"/>
                          <a:r>
                            <a:rPr lang="en-US" dirty="0"/>
                            <a:t>1970</a:t>
                          </a:r>
                          <a:endParaRPr lang="en-IN" dirty="0"/>
                        </a:p>
                      </a:txBody>
                      <a:tcPr/>
                    </a:tc>
                    <a:tc>
                      <a:txBody>
                        <a:bodyPr/>
                        <a:lstStyle/>
                        <a:p>
                          <a:pPr algn="ctr"/>
                          <a:r>
                            <a:rPr lang="en-IN" dirty="0"/>
                            <a:t>Alex Johnson</a:t>
                          </a:r>
                        </a:p>
                      </a:txBody>
                      <a:tcPr/>
                    </a:tc>
                    <a:tc>
                      <a:txBody>
                        <a:bodyPr/>
                        <a:lstStyle/>
                        <a:p>
                          <a:pPr algn="ctr"/>
                          <a:r>
                            <a:rPr lang="en-US" dirty="0"/>
                            <a:t>0.329</a:t>
                          </a:r>
                          <a:endParaRPr lang="en-IN" dirty="0"/>
                        </a:p>
                      </a:txBody>
                      <a:tcPr/>
                    </a:tc>
                    <a:extLst>
                      <a:ext uri="{0D108BD9-81ED-4DB2-BD59-A6C34878D82A}">
                        <a16:rowId xmlns:a16="http://schemas.microsoft.com/office/drawing/2014/main" val="877413508"/>
                      </a:ext>
                    </a:extLst>
                  </a:tr>
                  <a:tr h="351692">
                    <a:tc>
                      <a:txBody>
                        <a:bodyPr/>
                        <a:lstStyle/>
                        <a:p>
                          <a:pPr algn="ctr"/>
                          <a:r>
                            <a:rPr lang="en-US" dirty="0"/>
                            <a:t>1971</a:t>
                          </a:r>
                          <a:endParaRPr lang="en-IN" dirty="0"/>
                        </a:p>
                      </a:txBody>
                      <a:tcPr/>
                    </a:tc>
                    <a:tc>
                      <a:txBody>
                        <a:bodyPr/>
                        <a:lstStyle/>
                        <a:p>
                          <a:pPr algn="ctr"/>
                          <a:r>
                            <a:rPr lang="en-IN" dirty="0"/>
                            <a:t>Tony Oliva</a:t>
                          </a:r>
                        </a:p>
                      </a:txBody>
                      <a:tcPr/>
                    </a:tc>
                    <a:tc>
                      <a:txBody>
                        <a:bodyPr/>
                        <a:lstStyle/>
                        <a:p>
                          <a:pPr algn="ctr"/>
                          <a:r>
                            <a:rPr lang="en-US" dirty="0"/>
                            <a:t>0.337</a:t>
                          </a:r>
                          <a:endParaRPr lang="en-IN" dirty="0"/>
                        </a:p>
                      </a:txBody>
                      <a:tcPr/>
                    </a:tc>
                    <a:extLst>
                      <a:ext uri="{0D108BD9-81ED-4DB2-BD59-A6C34878D82A}">
                        <a16:rowId xmlns:a16="http://schemas.microsoft.com/office/drawing/2014/main" val="3347042013"/>
                      </a:ext>
                    </a:extLst>
                  </a:tr>
                  <a:tr h="351692">
                    <a:tc>
                      <a:txBody>
                        <a:bodyPr/>
                        <a:lstStyle/>
                        <a:p>
                          <a:pPr algn="ctr"/>
                          <a:r>
                            <a:rPr lang="en-US" dirty="0"/>
                            <a:t>1972</a:t>
                          </a:r>
                          <a:endParaRPr lang="en-IN" dirty="0"/>
                        </a:p>
                      </a:txBody>
                      <a:tcPr/>
                    </a:tc>
                    <a:tc>
                      <a:txBody>
                        <a:bodyPr/>
                        <a:lstStyle/>
                        <a:p>
                          <a:pPr algn="ctr"/>
                          <a:r>
                            <a:rPr lang="en-IN" dirty="0"/>
                            <a:t>Rod Carew</a:t>
                          </a:r>
                        </a:p>
                      </a:txBody>
                      <a:tcPr/>
                    </a:tc>
                    <a:tc>
                      <a:txBody>
                        <a:bodyPr/>
                        <a:lstStyle/>
                        <a:p>
                          <a:pPr algn="ctr"/>
                          <a:r>
                            <a:rPr lang="en-US" dirty="0"/>
                            <a:t>0.318</a:t>
                          </a:r>
                          <a:endParaRPr lang="en-IN" dirty="0"/>
                        </a:p>
                      </a:txBody>
                      <a:tcPr/>
                    </a:tc>
                    <a:extLst>
                      <a:ext uri="{0D108BD9-81ED-4DB2-BD59-A6C34878D82A}">
                        <a16:rowId xmlns:a16="http://schemas.microsoft.com/office/drawing/2014/main" val="1840947794"/>
                      </a:ext>
                    </a:extLst>
                  </a:tr>
                  <a:tr h="351692">
                    <a:tc>
                      <a:txBody>
                        <a:bodyPr/>
                        <a:lstStyle/>
                        <a:p>
                          <a:pPr algn="ctr"/>
                          <a:r>
                            <a:rPr lang="en-US" dirty="0"/>
                            <a:t>1973</a:t>
                          </a:r>
                          <a:endParaRPr lang="en-IN" dirty="0"/>
                        </a:p>
                      </a:txBody>
                      <a:tcPr/>
                    </a:tc>
                    <a:tc>
                      <a:txBody>
                        <a:bodyPr/>
                        <a:lstStyle/>
                        <a:p>
                          <a:pPr algn="ctr"/>
                          <a:r>
                            <a:rPr lang="en-IN" dirty="0"/>
                            <a:t>Rod Carew</a:t>
                          </a:r>
                        </a:p>
                      </a:txBody>
                      <a:tcPr/>
                    </a:tc>
                    <a:tc>
                      <a:txBody>
                        <a:bodyPr/>
                        <a:lstStyle/>
                        <a:p>
                          <a:pPr algn="ctr"/>
                          <a:r>
                            <a:rPr lang="en-US" dirty="0"/>
                            <a:t>0.350</a:t>
                          </a:r>
                          <a:endParaRPr lang="en-IN" dirty="0"/>
                        </a:p>
                      </a:txBody>
                      <a:tcPr/>
                    </a:tc>
                    <a:extLst>
                      <a:ext uri="{0D108BD9-81ED-4DB2-BD59-A6C34878D82A}">
                        <a16:rowId xmlns:a16="http://schemas.microsoft.com/office/drawing/2014/main" val="1055164457"/>
                      </a:ext>
                    </a:extLst>
                  </a:tr>
                  <a:tr h="351692">
                    <a:tc>
                      <a:txBody>
                        <a:bodyPr/>
                        <a:lstStyle/>
                        <a:p>
                          <a:pPr algn="ctr"/>
                          <a:r>
                            <a:rPr lang="en-US" dirty="0"/>
                            <a:t>1974</a:t>
                          </a:r>
                          <a:endParaRPr lang="en-IN" dirty="0"/>
                        </a:p>
                      </a:txBody>
                      <a:tcPr/>
                    </a:tc>
                    <a:tc>
                      <a:txBody>
                        <a:bodyPr/>
                        <a:lstStyle/>
                        <a:p>
                          <a:pPr algn="ctr"/>
                          <a:r>
                            <a:rPr lang="en-IN" dirty="0"/>
                            <a:t>Rod Carew</a:t>
                          </a:r>
                        </a:p>
                      </a:txBody>
                      <a:tcPr/>
                    </a:tc>
                    <a:tc>
                      <a:txBody>
                        <a:bodyPr/>
                        <a:lstStyle/>
                        <a:p>
                          <a:pPr algn="ctr"/>
                          <a:r>
                            <a:rPr lang="en-US" dirty="0"/>
                            <a:t>0.364</a:t>
                          </a:r>
                          <a:endParaRPr lang="en-IN" dirty="0"/>
                        </a:p>
                      </a:txBody>
                      <a:tcPr/>
                    </a:tc>
                    <a:extLst>
                      <a:ext uri="{0D108BD9-81ED-4DB2-BD59-A6C34878D82A}">
                        <a16:rowId xmlns:a16="http://schemas.microsoft.com/office/drawing/2014/main" val="3760989053"/>
                      </a:ext>
                    </a:extLst>
                  </a:tr>
                  <a:tr h="351692">
                    <a:tc>
                      <a:txBody>
                        <a:bodyPr/>
                        <a:lstStyle/>
                        <a:p>
                          <a:pPr algn="ctr"/>
                          <a14:m>
                            <m:oMathPara xmlns:m="http://schemas.openxmlformats.org/officeDocument/2006/math">
                              <m:oMathParaPr>
                                <m:jc m:val="centerGroup"/>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tc>
                    <a:extLst>
                      <a:ext uri="{0D108BD9-81ED-4DB2-BD59-A6C34878D82A}">
                        <a16:rowId xmlns:a16="http://schemas.microsoft.com/office/drawing/2014/main" val="1919068641"/>
                      </a:ext>
                    </a:extLst>
                  </a:tr>
                  <a:tr h="351692">
                    <a:tc>
                      <a:txBody>
                        <a:bodyPr/>
                        <a:lstStyle/>
                        <a:p>
                          <a:pPr algn="ctr"/>
                          <a:r>
                            <a:rPr lang="en-US" dirty="0"/>
                            <a:t>2018</a:t>
                          </a:r>
                          <a:endParaRPr lang="en-IN" dirty="0"/>
                        </a:p>
                      </a:txBody>
                      <a:tcPr/>
                    </a:tc>
                    <a:tc>
                      <a:txBody>
                        <a:bodyPr/>
                        <a:lstStyle/>
                        <a:p>
                          <a:pPr algn="ctr"/>
                          <a:r>
                            <a:rPr lang="en-IN" dirty="0"/>
                            <a:t>Mookie Betts</a:t>
                          </a:r>
                        </a:p>
                      </a:txBody>
                      <a:tcPr/>
                    </a:tc>
                    <a:tc>
                      <a:txBody>
                        <a:bodyPr/>
                        <a:lstStyle/>
                        <a:p>
                          <a:pPr algn="ctr"/>
                          <a:r>
                            <a:rPr lang="en-US" dirty="0"/>
                            <a:t>0.346</a:t>
                          </a:r>
                          <a:endParaRPr lang="en-IN" dirty="0"/>
                        </a:p>
                      </a:txBody>
                      <a:tcPr/>
                    </a:tc>
                    <a:extLst>
                      <a:ext uri="{0D108BD9-81ED-4DB2-BD59-A6C34878D82A}">
                        <a16:rowId xmlns:a16="http://schemas.microsoft.com/office/drawing/2014/main" val="209974414"/>
                      </a:ext>
                    </a:extLst>
                  </a:tr>
                  <a:tr h="351692">
                    <a:tc>
                      <a:txBody>
                        <a:bodyPr/>
                        <a:lstStyle/>
                        <a:p>
                          <a:pPr algn="ctr"/>
                          <a:r>
                            <a:rPr lang="en-US" dirty="0"/>
                            <a:t>2019</a:t>
                          </a:r>
                          <a:endParaRPr lang="en-IN" dirty="0"/>
                        </a:p>
                      </a:txBody>
                      <a:tcPr/>
                    </a:tc>
                    <a:tc>
                      <a:txBody>
                        <a:bodyPr/>
                        <a:lstStyle/>
                        <a:p>
                          <a:pPr algn="ctr"/>
                          <a:r>
                            <a:rPr lang="en-IN" dirty="0"/>
                            <a:t>Tim Anderson</a:t>
                          </a:r>
                        </a:p>
                      </a:txBody>
                      <a:tcPr/>
                    </a:tc>
                    <a:tc>
                      <a:txBody>
                        <a:bodyPr/>
                        <a:lstStyle/>
                        <a:p>
                          <a:pPr algn="ctr"/>
                          <a:r>
                            <a:rPr lang="en-US" dirty="0"/>
                            <a:t>0.335</a:t>
                          </a:r>
                          <a:endParaRPr lang="en-IN" dirty="0"/>
                        </a:p>
                      </a:txBody>
                      <a:tcPr/>
                    </a:tc>
                    <a:extLst>
                      <a:ext uri="{0D108BD9-81ED-4DB2-BD59-A6C34878D82A}">
                        <a16:rowId xmlns:a16="http://schemas.microsoft.com/office/drawing/2014/main" val="1241253187"/>
                      </a:ext>
                    </a:extLst>
                  </a:tr>
                  <a:tr h="351692">
                    <a:tc>
                      <a:txBody>
                        <a:bodyPr/>
                        <a:lstStyle/>
                        <a:p>
                          <a:pPr algn="ctr"/>
                          <a:r>
                            <a:rPr lang="en-US" dirty="0"/>
                            <a:t>2020</a:t>
                          </a:r>
                          <a:endParaRPr lang="en-IN" dirty="0"/>
                        </a:p>
                      </a:txBody>
                      <a:tcPr/>
                    </a:tc>
                    <a:tc>
                      <a:txBody>
                        <a:bodyPr/>
                        <a:lstStyle/>
                        <a:p>
                          <a:pPr algn="ctr"/>
                          <a:r>
                            <a:rPr lang="en-IN" dirty="0"/>
                            <a:t>DJ </a:t>
                          </a:r>
                          <a:r>
                            <a:rPr lang="en-IN" dirty="0" err="1"/>
                            <a:t>LaMahieu</a:t>
                          </a:r>
                          <a:endParaRPr lang="en-IN" dirty="0"/>
                        </a:p>
                      </a:txBody>
                      <a:tcPr/>
                    </a:tc>
                    <a:tc>
                      <a:txBody>
                        <a:bodyPr/>
                        <a:lstStyle/>
                        <a:p>
                          <a:pPr algn="ctr"/>
                          <a:r>
                            <a:rPr lang="en-US" dirty="0"/>
                            <a:t>0.364</a:t>
                          </a:r>
                          <a:endParaRPr lang="en-IN" dirty="0"/>
                        </a:p>
                      </a:txBody>
                      <a:tcPr/>
                    </a:tc>
                    <a:extLst>
                      <a:ext uri="{0D108BD9-81ED-4DB2-BD59-A6C34878D82A}">
                        <a16:rowId xmlns:a16="http://schemas.microsoft.com/office/drawing/2014/main" val="2328624241"/>
                      </a:ext>
                    </a:extLst>
                  </a:tr>
                  <a:tr h="351692">
                    <a:tc>
                      <a:txBody>
                        <a:bodyPr/>
                        <a:lstStyle/>
                        <a:p>
                          <a:pPr algn="ctr"/>
                          <a:r>
                            <a:rPr lang="en-US" dirty="0"/>
                            <a:t>2021</a:t>
                          </a:r>
                          <a:endParaRPr lang="en-IN" dirty="0"/>
                        </a:p>
                      </a:txBody>
                      <a:tcPr/>
                    </a:tc>
                    <a:tc>
                      <a:txBody>
                        <a:bodyPr/>
                        <a:lstStyle/>
                        <a:p>
                          <a:pPr algn="ctr"/>
                          <a:r>
                            <a:rPr lang="en-IN" dirty="0" err="1"/>
                            <a:t>Yuli</a:t>
                          </a:r>
                          <a:r>
                            <a:rPr lang="en-IN" dirty="0"/>
                            <a:t> Gurriel</a:t>
                          </a:r>
                        </a:p>
                      </a:txBody>
                      <a:tcPr/>
                    </a:tc>
                    <a:tc>
                      <a:txBody>
                        <a:bodyPr/>
                        <a:lstStyle/>
                        <a:p>
                          <a:pPr algn="ctr"/>
                          <a:r>
                            <a:rPr lang="en-US" dirty="0"/>
                            <a:t>0.319</a:t>
                          </a:r>
                          <a:endParaRPr lang="en-IN" dirty="0"/>
                        </a:p>
                      </a:txBody>
                      <a:tcPr/>
                    </a:tc>
                    <a:extLst>
                      <a:ext uri="{0D108BD9-81ED-4DB2-BD59-A6C34878D82A}">
                        <a16:rowId xmlns:a16="http://schemas.microsoft.com/office/drawing/2014/main" val="2482985123"/>
                      </a:ext>
                    </a:extLst>
                  </a:tr>
                  <a:tr h="351692">
                    <a:tc>
                      <a:txBody>
                        <a:bodyPr/>
                        <a:lstStyle/>
                        <a:p>
                          <a:pPr algn="ctr"/>
                          <a:r>
                            <a:rPr lang="en-US" dirty="0"/>
                            <a:t>2022</a:t>
                          </a:r>
                          <a:endParaRPr lang="en-IN" dirty="0"/>
                        </a:p>
                      </a:txBody>
                      <a:tcPr/>
                    </a:tc>
                    <a:tc>
                      <a:txBody>
                        <a:bodyPr/>
                        <a:lstStyle/>
                        <a:p>
                          <a:pPr algn="ctr"/>
                          <a:r>
                            <a:rPr lang="en-IN" dirty="0"/>
                            <a:t>Luiz </a:t>
                          </a:r>
                          <a:r>
                            <a:rPr lang="en-IN" dirty="0" err="1"/>
                            <a:t>Arraez</a:t>
                          </a:r>
                          <a:endParaRPr lang="en-IN" dirty="0"/>
                        </a:p>
                      </a:txBody>
                      <a:tcPr/>
                    </a:tc>
                    <a:tc>
                      <a:txBody>
                        <a:bodyPr/>
                        <a:lstStyle/>
                        <a:p>
                          <a:pPr algn="ctr"/>
                          <a:r>
                            <a:rPr lang="en-US" dirty="0"/>
                            <a:t>0.316</a:t>
                          </a:r>
                          <a:endParaRPr lang="en-IN" dirty="0"/>
                        </a:p>
                      </a:txBody>
                      <a:tcPr/>
                    </a:tc>
                    <a:extLst>
                      <a:ext uri="{0D108BD9-81ED-4DB2-BD59-A6C34878D82A}">
                        <a16:rowId xmlns:a16="http://schemas.microsoft.com/office/drawing/2014/main" val="694612270"/>
                      </a:ext>
                    </a:extLst>
                  </a:tr>
                </a:tbl>
              </a:graphicData>
            </a:graphic>
          </p:graphicFrame>
        </mc:Choice>
        <mc:Fallback xmlns="">
          <p:graphicFrame>
            <p:nvGraphicFramePr>
              <p:cNvPr id="4" name="Table 3">
                <a:extLst>
                  <a:ext uri="{FF2B5EF4-FFF2-40B4-BE49-F238E27FC236}">
                    <a16:creationId xmlns:a16="http://schemas.microsoft.com/office/drawing/2014/main" id="{59F98464-B187-C55B-151E-2FF101D52466}"/>
                  </a:ext>
                </a:extLst>
              </p:cNvPr>
              <p:cNvGraphicFramePr>
                <a:graphicFrameLocks noGrp="1"/>
              </p:cNvGraphicFramePr>
              <p:nvPr>
                <p:extLst>
                  <p:ext uri="{D42A27DB-BD31-4B8C-83A1-F6EECF244321}">
                    <p14:modId xmlns:p14="http://schemas.microsoft.com/office/powerpoint/2010/main" val="353405482"/>
                  </p:ext>
                </p:extLst>
              </p:nvPr>
            </p:nvGraphicFramePr>
            <p:xfrm>
              <a:off x="1414347" y="1112892"/>
              <a:ext cx="6096000" cy="475488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1206671346"/>
                        </a:ext>
                      </a:extLst>
                    </a:gridCol>
                    <a:gridCol w="2895600">
                      <a:extLst>
                        <a:ext uri="{9D8B030D-6E8A-4147-A177-3AD203B41FA5}">
                          <a16:colId xmlns:a16="http://schemas.microsoft.com/office/drawing/2014/main" val="852348472"/>
                        </a:ext>
                      </a:extLst>
                    </a:gridCol>
                    <a:gridCol w="1524000">
                      <a:extLst>
                        <a:ext uri="{9D8B030D-6E8A-4147-A177-3AD203B41FA5}">
                          <a16:colId xmlns:a16="http://schemas.microsoft.com/office/drawing/2014/main" val="4220158708"/>
                        </a:ext>
                      </a:extLst>
                    </a:gridCol>
                  </a:tblGrid>
                  <a:tr h="365760">
                    <a:tc gridSpan="3">
                      <a:txBody>
                        <a:bodyPr/>
                        <a:lstStyle/>
                        <a:p>
                          <a:pPr algn="ctr"/>
                          <a:r>
                            <a:rPr lang="en-US" dirty="0"/>
                            <a:t>American League Batting Champions Batting Average</a:t>
                          </a:r>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3756693161"/>
                      </a:ext>
                    </a:extLst>
                  </a:tr>
                  <a:tr h="365760">
                    <a:tc>
                      <a:txBody>
                        <a:bodyPr/>
                        <a:lstStyle/>
                        <a:p>
                          <a:pPr algn="ctr"/>
                          <a:r>
                            <a:rPr lang="en-IN" b="1" dirty="0"/>
                            <a:t>Year</a:t>
                          </a:r>
                        </a:p>
                      </a:txBody>
                      <a:tcPr/>
                    </a:tc>
                    <a:tc>
                      <a:txBody>
                        <a:bodyPr/>
                        <a:lstStyle/>
                        <a:p>
                          <a:pPr algn="ctr"/>
                          <a:r>
                            <a:rPr lang="en-IN" b="1" dirty="0"/>
                            <a:t>Player</a:t>
                          </a:r>
                        </a:p>
                      </a:txBody>
                      <a:tcPr/>
                    </a:tc>
                    <a:tc>
                      <a:txBody>
                        <a:bodyPr/>
                        <a:lstStyle/>
                        <a:p>
                          <a:pPr algn="ctr"/>
                          <a:r>
                            <a:rPr lang="en-IN" b="1" dirty="0"/>
                            <a:t>BA</a:t>
                          </a:r>
                        </a:p>
                      </a:txBody>
                      <a:tcPr/>
                    </a:tc>
                    <a:extLst>
                      <a:ext uri="{0D108BD9-81ED-4DB2-BD59-A6C34878D82A}">
                        <a16:rowId xmlns:a16="http://schemas.microsoft.com/office/drawing/2014/main" val="2516187874"/>
                      </a:ext>
                    </a:extLst>
                  </a:tr>
                  <a:tr h="365760">
                    <a:tc>
                      <a:txBody>
                        <a:bodyPr/>
                        <a:lstStyle/>
                        <a:p>
                          <a:pPr algn="ctr"/>
                          <a:r>
                            <a:rPr lang="en-US" dirty="0"/>
                            <a:t>1970</a:t>
                          </a:r>
                          <a:endParaRPr lang="en-IN" dirty="0"/>
                        </a:p>
                      </a:txBody>
                      <a:tcPr/>
                    </a:tc>
                    <a:tc>
                      <a:txBody>
                        <a:bodyPr/>
                        <a:lstStyle/>
                        <a:p>
                          <a:pPr algn="ctr"/>
                          <a:r>
                            <a:rPr lang="en-IN" dirty="0"/>
                            <a:t>Alex Johnson</a:t>
                          </a:r>
                        </a:p>
                      </a:txBody>
                      <a:tcPr/>
                    </a:tc>
                    <a:tc>
                      <a:txBody>
                        <a:bodyPr/>
                        <a:lstStyle/>
                        <a:p>
                          <a:pPr algn="ctr"/>
                          <a:r>
                            <a:rPr lang="en-US" dirty="0"/>
                            <a:t>0.329</a:t>
                          </a:r>
                          <a:endParaRPr lang="en-IN" dirty="0"/>
                        </a:p>
                      </a:txBody>
                      <a:tcPr/>
                    </a:tc>
                    <a:extLst>
                      <a:ext uri="{0D108BD9-81ED-4DB2-BD59-A6C34878D82A}">
                        <a16:rowId xmlns:a16="http://schemas.microsoft.com/office/drawing/2014/main" val="877413508"/>
                      </a:ext>
                    </a:extLst>
                  </a:tr>
                  <a:tr h="365760">
                    <a:tc>
                      <a:txBody>
                        <a:bodyPr/>
                        <a:lstStyle/>
                        <a:p>
                          <a:pPr algn="ctr"/>
                          <a:r>
                            <a:rPr lang="en-US" dirty="0"/>
                            <a:t>1971</a:t>
                          </a:r>
                          <a:endParaRPr lang="en-IN" dirty="0"/>
                        </a:p>
                      </a:txBody>
                      <a:tcPr/>
                    </a:tc>
                    <a:tc>
                      <a:txBody>
                        <a:bodyPr/>
                        <a:lstStyle/>
                        <a:p>
                          <a:pPr algn="ctr"/>
                          <a:r>
                            <a:rPr lang="en-IN" dirty="0"/>
                            <a:t>Tony Oliva</a:t>
                          </a:r>
                        </a:p>
                      </a:txBody>
                      <a:tcPr/>
                    </a:tc>
                    <a:tc>
                      <a:txBody>
                        <a:bodyPr/>
                        <a:lstStyle/>
                        <a:p>
                          <a:pPr algn="ctr"/>
                          <a:r>
                            <a:rPr lang="en-US" dirty="0"/>
                            <a:t>0.337</a:t>
                          </a:r>
                          <a:endParaRPr lang="en-IN" dirty="0"/>
                        </a:p>
                      </a:txBody>
                      <a:tcPr/>
                    </a:tc>
                    <a:extLst>
                      <a:ext uri="{0D108BD9-81ED-4DB2-BD59-A6C34878D82A}">
                        <a16:rowId xmlns:a16="http://schemas.microsoft.com/office/drawing/2014/main" val="3347042013"/>
                      </a:ext>
                    </a:extLst>
                  </a:tr>
                  <a:tr h="365760">
                    <a:tc>
                      <a:txBody>
                        <a:bodyPr/>
                        <a:lstStyle/>
                        <a:p>
                          <a:pPr algn="ctr"/>
                          <a:r>
                            <a:rPr lang="en-US" dirty="0"/>
                            <a:t>1972</a:t>
                          </a:r>
                          <a:endParaRPr lang="en-IN" dirty="0"/>
                        </a:p>
                      </a:txBody>
                      <a:tcPr/>
                    </a:tc>
                    <a:tc>
                      <a:txBody>
                        <a:bodyPr/>
                        <a:lstStyle/>
                        <a:p>
                          <a:pPr algn="ctr"/>
                          <a:r>
                            <a:rPr lang="en-IN" dirty="0"/>
                            <a:t>Rod Carew</a:t>
                          </a:r>
                        </a:p>
                      </a:txBody>
                      <a:tcPr/>
                    </a:tc>
                    <a:tc>
                      <a:txBody>
                        <a:bodyPr/>
                        <a:lstStyle/>
                        <a:p>
                          <a:pPr algn="ctr"/>
                          <a:r>
                            <a:rPr lang="en-US" dirty="0"/>
                            <a:t>0.318</a:t>
                          </a:r>
                          <a:endParaRPr lang="en-IN" dirty="0"/>
                        </a:p>
                      </a:txBody>
                      <a:tcPr/>
                    </a:tc>
                    <a:extLst>
                      <a:ext uri="{0D108BD9-81ED-4DB2-BD59-A6C34878D82A}">
                        <a16:rowId xmlns:a16="http://schemas.microsoft.com/office/drawing/2014/main" val="1840947794"/>
                      </a:ext>
                    </a:extLst>
                  </a:tr>
                  <a:tr h="365760">
                    <a:tc>
                      <a:txBody>
                        <a:bodyPr/>
                        <a:lstStyle/>
                        <a:p>
                          <a:pPr algn="ctr"/>
                          <a:r>
                            <a:rPr lang="en-US" dirty="0"/>
                            <a:t>1973</a:t>
                          </a:r>
                          <a:endParaRPr lang="en-IN" dirty="0"/>
                        </a:p>
                      </a:txBody>
                      <a:tcPr/>
                    </a:tc>
                    <a:tc>
                      <a:txBody>
                        <a:bodyPr/>
                        <a:lstStyle/>
                        <a:p>
                          <a:pPr algn="ctr"/>
                          <a:r>
                            <a:rPr lang="en-IN" dirty="0"/>
                            <a:t>Rod Carew</a:t>
                          </a:r>
                        </a:p>
                      </a:txBody>
                      <a:tcPr/>
                    </a:tc>
                    <a:tc>
                      <a:txBody>
                        <a:bodyPr/>
                        <a:lstStyle/>
                        <a:p>
                          <a:pPr algn="ctr"/>
                          <a:r>
                            <a:rPr lang="en-US" dirty="0"/>
                            <a:t>0.350</a:t>
                          </a:r>
                          <a:endParaRPr lang="en-IN" dirty="0"/>
                        </a:p>
                      </a:txBody>
                      <a:tcPr/>
                    </a:tc>
                    <a:extLst>
                      <a:ext uri="{0D108BD9-81ED-4DB2-BD59-A6C34878D82A}">
                        <a16:rowId xmlns:a16="http://schemas.microsoft.com/office/drawing/2014/main" val="1055164457"/>
                      </a:ext>
                    </a:extLst>
                  </a:tr>
                  <a:tr h="365760">
                    <a:tc>
                      <a:txBody>
                        <a:bodyPr/>
                        <a:lstStyle/>
                        <a:p>
                          <a:pPr algn="ctr"/>
                          <a:r>
                            <a:rPr lang="en-US" dirty="0"/>
                            <a:t>1974</a:t>
                          </a:r>
                          <a:endParaRPr lang="en-IN" dirty="0"/>
                        </a:p>
                      </a:txBody>
                      <a:tcPr/>
                    </a:tc>
                    <a:tc>
                      <a:txBody>
                        <a:bodyPr/>
                        <a:lstStyle/>
                        <a:p>
                          <a:pPr algn="ctr"/>
                          <a:r>
                            <a:rPr lang="en-IN" dirty="0"/>
                            <a:t>Rod Carew</a:t>
                          </a:r>
                        </a:p>
                      </a:txBody>
                      <a:tcPr/>
                    </a:tc>
                    <a:tc>
                      <a:txBody>
                        <a:bodyPr/>
                        <a:lstStyle/>
                        <a:p>
                          <a:pPr algn="ctr"/>
                          <a:r>
                            <a:rPr lang="en-US" dirty="0"/>
                            <a:t>0.364</a:t>
                          </a:r>
                          <a:endParaRPr lang="en-IN" dirty="0"/>
                        </a:p>
                      </a:txBody>
                      <a:tcPr/>
                    </a:tc>
                    <a:extLst>
                      <a:ext uri="{0D108BD9-81ED-4DB2-BD59-A6C34878D82A}">
                        <a16:rowId xmlns:a16="http://schemas.microsoft.com/office/drawing/2014/main" val="3760989053"/>
                      </a:ext>
                    </a:extLst>
                  </a:tr>
                  <a:tr h="365760">
                    <a:tc>
                      <a:txBody>
                        <a:bodyPr/>
                        <a:lstStyle/>
                        <a:p>
                          <a:endParaRPr lang="en-US"/>
                        </a:p>
                      </a:txBody>
                      <a:tcPr>
                        <a:blipFill>
                          <a:blip r:embed="rId2"/>
                          <a:stretch>
                            <a:fillRect l="-727" t="-710000" r="-265455" b="-526667"/>
                          </a:stretch>
                        </a:blipFill>
                      </a:tcPr>
                    </a:tc>
                    <a:tc>
                      <a:txBody>
                        <a:bodyPr/>
                        <a:lstStyle/>
                        <a:p>
                          <a:endParaRPr lang="en-US"/>
                        </a:p>
                      </a:txBody>
                      <a:tcPr>
                        <a:blipFill>
                          <a:blip r:embed="rId2"/>
                          <a:stretch>
                            <a:fillRect l="-58193" t="-710000" r="-53361" b="-526667"/>
                          </a:stretch>
                        </a:blipFill>
                      </a:tcPr>
                    </a:tc>
                    <a:tc>
                      <a:txBody>
                        <a:bodyPr/>
                        <a:lstStyle/>
                        <a:p>
                          <a:endParaRPr lang="en-US"/>
                        </a:p>
                      </a:txBody>
                      <a:tcPr>
                        <a:blipFill>
                          <a:blip r:embed="rId2"/>
                          <a:stretch>
                            <a:fillRect l="-301200" t="-710000" r="-1600" b="-526667"/>
                          </a:stretch>
                        </a:blipFill>
                      </a:tcPr>
                    </a:tc>
                    <a:extLst>
                      <a:ext uri="{0D108BD9-81ED-4DB2-BD59-A6C34878D82A}">
                        <a16:rowId xmlns:a16="http://schemas.microsoft.com/office/drawing/2014/main" val="1919068641"/>
                      </a:ext>
                    </a:extLst>
                  </a:tr>
                  <a:tr h="365760">
                    <a:tc>
                      <a:txBody>
                        <a:bodyPr/>
                        <a:lstStyle/>
                        <a:p>
                          <a:pPr algn="ctr"/>
                          <a:r>
                            <a:rPr lang="en-US" dirty="0"/>
                            <a:t>2018</a:t>
                          </a:r>
                          <a:endParaRPr lang="en-IN" dirty="0"/>
                        </a:p>
                      </a:txBody>
                      <a:tcPr/>
                    </a:tc>
                    <a:tc>
                      <a:txBody>
                        <a:bodyPr/>
                        <a:lstStyle/>
                        <a:p>
                          <a:pPr algn="ctr"/>
                          <a:r>
                            <a:rPr lang="en-IN" dirty="0"/>
                            <a:t>Mookie Betts</a:t>
                          </a:r>
                        </a:p>
                      </a:txBody>
                      <a:tcPr/>
                    </a:tc>
                    <a:tc>
                      <a:txBody>
                        <a:bodyPr/>
                        <a:lstStyle/>
                        <a:p>
                          <a:pPr algn="ctr"/>
                          <a:r>
                            <a:rPr lang="en-US" dirty="0"/>
                            <a:t>0.346</a:t>
                          </a:r>
                          <a:endParaRPr lang="en-IN" dirty="0"/>
                        </a:p>
                      </a:txBody>
                      <a:tcPr/>
                    </a:tc>
                    <a:extLst>
                      <a:ext uri="{0D108BD9-81ED-4DB2-BD59-A6C34878D82A}">
                        <a16:rowId xmlns:a16="http://schemas.microsoft.com/office/drawing/2014/main" val="209974414"/>
                      </a:ext>
                    </a:extLst>
                  </a:tr>
                  <a:tr h="365760">
                    <a:tc>
                      <a:txBody>
                        <a:bodyPr/>
                        <a:lstStyle/>
                        <a:p>
                          <a:pPr algn="ctr"/>
                          <a:r>
                            <a:rPr lang="en-US" dirty="0"/>
                            <a:t>2019</a:t>
                          </a:r>
                          <a:endParaRPr lang="en-IN" dirty="0"/>
                        </a:p>
                      </a:txBody>
                      <a:tcPr/>
                    </a:tc>
                    <a:tc>
                      <a:txBody>
                        <a:bodyPr/>
                        <a:lstStyle/>
                        <a:p>
                          <a:pPr algn="ctr"/>
                          <a:r>
                            <a:rPr lang="en-IN" dirty="0"/>
                            <a:t>Tim Anderson</a:t>
                          </a:r>
                        </a:p>
                      </a:txBody>
                      <a:tcPr/>
                    </a:tc>
                    <a:tc>
                      <a:txBody>
                        <a:bodyPr/>
                        <a:lstStyle/>
                        <a:p>
                          <a:pPr algn="ctr"/>
                          <a:r>
                            <a:rPr lang="en-US" dirty="0"/>
                            <a:t>0.335</a:t>
                          </a:r>
                          <a:endParaRPr lang="en-IN" dirty="0"/>
                        </a:p>
                      </a:txBody>
                      <a:tcPr/>
                    </a:tc>
                    <a:extLst>
                      <a:ext uri="{0D108BD9-81ED-4DB2-BD59-A6C34878D82A}">
                        <a16:rowId xmlns:a16="http://schemas.microsoft.com/office/drawing/2014/main" val="1241253187"/>
                      </a:ext>
                    </a:extLst>
                  </a:tr>
                  <a:tr h="365760">
                    <a:tc>
                      <a:txBody>
                        <a:bodyPr/>
                        <a:lstStyle/>
                        <a:p>
                          <a:pPr algn="ctr"/>
                          <a:r>
                            <a:rPr lang="en-US" dirty="0"/>
                            <a:t>2020</a:t>
                          </a:r>
                          <a:endParaRPr lang="en-IN" dirty="0"/>
                        </a:p>
                      </a:txBody>
                      <a:tcPr/>
                    </a:tc>
                    <a:tc>
                      <a:txBody>
                        <a:bodyPr/>
                        <a:lstStyle/>
                        <a:p>
                          <a:pPr algn="ctr"/>
                          <a:r>
                            <a:rPr lang="en-IN" dirty="0"/>
                            <a:t>DJ </a:t>
                          </a:r>
                          <a:r>
                            <a:rPr lang="en-IN" dirty="0" err="1"/>
                            <a:t>LaMahieu</a:t>
                          </a:r>
                          <a:endParaRPr lang="en-IN" dirty="0"/>
                        </a:p>
                      </a:txBody>
                      <a:tcPr/>
                    </a:tc>
                    <a:tc>
                      <a:txBody>
                        <a:bodyPr/>
                        <a:lstStyle/>
                        <a:p>
                          <a:pPr algn="ctr"/>
                          <a:r>
                            <a:rPr lang="en-US" dirty="0"/>
                            <a:t>0.364</a:t>
                          </a:r>
                          <a:endParaRPr lang="en-IN" dirty="0"/>
                        </a:p>
                      </a:txBody>
                      <a:tcPr/>
                    </a:tc>
                    <a:extLst>
                      <a:ext uri="{0D108BD9-81ED-4DB2-BD59-A6C34878D82A}">
                        <a16:rowId xmlns:a16="http://schemas.microsoft.com/office/drawing/2014/main" val="2328624241"/>
                      </a:ext>
                    </a:extLst>
                  </a:tr>
                  <a:tr h="365760">
                    <a:tc>
                      <a:txBody>
                        <a:bodyPr/>
                        <a:lstStyle/>
                        <a:p>
                          <a:pPr algn="ctr"/>
                          <a:r>
                            <a:rPr lang="en-US" dirty="0"/>
                            <a:t>2021</a:t>
                          </a:r>
                          <a:endParaRPr lang="en-IN" dirty="0"/>
                        </a:p>
                      </a:txBody>
                      <a:tcPr/>
                    </a:tc>
                    <a:tc>
                      <a:txBody>
                        <a:bodyPr/>
                        <a:lstStyle/>
                        <a:p>
                          <a:pPr algn="ctr"/>
                          <a:r>
                            <a:rPr lang="en-IN" dirty="0" err="1"/>
                            <a:t>Yuli</a:t>
                          </a:r>
                          <a:r>
                            <a:rPr lang="en-IN" dirty="0"/>
                            <a:t> Gurriel</a:t>
                          </a:r>
                        </a:p>
                      </a:txBody>
                      <a:tcPr/>
                    </a:tc>
                    <a:tc>
                      <a:txBody>
                        <a:bodyPr/>
                        <a:lstStyle/>
                        <a:p>
                          <a:pPr algn="ctr"/>
                          <a:r>
                            <a:rPr lang="en-US" dirty="0"/>
                            <a:t>0.319</a:t>
                          </a:r>
                          <a:endParaRPr lang="en-IN" dirty="0"/>
                        </a:p>
                      </a:txBody>
                      <a:tcPr/>
                    </a:tc>
                    <a:extLst>
                      <a:ext uri="{0D108BD9-81ED-4DB2-BD59-A6C34878D82A}">
                        <a16:rowId xmlns:a16="http://schemas.microsoft.com/office/drawing/2014/main" val="2482985123"/>
                      </a:ext>
                    </a:extLst>
                  </a:tr>
                  <a:tr h="365760">
                    <a:tc>
                      <a:txBody>
                        <a:bodyPr/>
                        <a:lstStyle/>
                        <a:p>
                          <a:pPr algn="ctr"/>
                          <a:r>
                            <a:rPr lang="en-US" dirty="0"/>
                            <a:t>2022</a:t>
                          </a:r>
                          <a:endParaRPr lang="en-IN" dirty="0"/>
                        </a:p>
                      </a:txBody>
                      <a:tcPr/>
                    </a:tc>
                    <a:tc>
                      <a:txBody>
                        <a:bodyPr/>
                        <a:lstStyle/>
                        <a:p>
                          <a:pPr algn="ctr"/>
                          <a:r>
                            <a:rPr lang="en-IN" dirty="0"/>
                            <a:t>Luiz </a:t>
                          </a:r>
                          <a:r>
                            <a:rPr lang="en-IN" dirty="0" err="1"/>
                            <a:t>Arraez</a:t>
                          </a:r>
                          <a:endParaRPr lang="en-IN" dirty="0"/>
                        </a:p>
                      </a:txBody>
                      <a:tcPr/>
                    </a:tc>
                    <a:tc>
                      <a:txBody>
                        <a:bodyPr/>
                        <a:lstStyle/>
                        <a:p>
                          <a:pPr algn="ctr"/>
                          <a:r>
                            <a:rPr lang="en-US" dirty="0"/>
                            <a:t>0.316</a:t>
                          </a:r>
                          <a:endParaRPr lang="en-IN" dirty="0"/>
                        </a:p>
                      </a:txBody>
                      <a:tcPr/>
                    </a:tc>
                    <a:extLst>
                      <a:ext uri="{0D108BD9-81ED-4DB2-BD59-A6C34878D82A}">
                        <a16:rowId xmlns:a16="http://schemas.microsoft.com/office/drawing/2014/main" val="694612270"/>
                      </a:ext>
                    </a:extLst>
                  </a:tr>
                </a:tbl>
              </a:graphicData>
            </a:graphic>
          </p:graphicFrame>
        </mc:Fallback>
      </mc:AlternateContent>
    </p:spTree>
    <p:extLst>
      <p:ext uri="{BB962C8B-B14F-4D97-AF65-F5344CB8AC3E}">
        <p14:creationId xmlns:p14="http://schemas.microsoft.com/office/powerpoint/2010/main" val="3213540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2.5.1: Identifying Batting Average as Stationary or Nonstationary (cont.)</a:t>
            </a:r>
          </a:p>
        </p:txBody>
      </p:sp>
      <p:sp>
        <p:nvSpPr>
          <p:cNvPr id="3" name="Content Placeholder 2"/>
          <p:cNvSpPr>
            <a:spLocks noGrp="1"/>
          </p:cNvSpPr>
          <p:nvPr>
            <p:ph idx="1"/>
          </p:nvPr>
        </p:nvSpPr>
        <p:spPr/>
        <p:txBody>
          <a:bodyPr>
            <a:noAutofit/>
          </a:bodyPr>
          <a:lstStyle/>
          <a:p>
            <a:pPr>
              <a:spcBef>
                <a:spcPts val="0"/>
              </a:spcBef>
            </a:pPr>
            <a:r>
              <a:rPr lang="en-US" b="1" dirty="0"/>
              <a:t> </a:t>
            </a:r>
            <a:endParaRPr lang="en-US" dirty="0"/>
          </a:p>
        </p:txBody>
      </p:sp>
      <p:pic>
        <p:nvPicPr>
          <p:cNvPr id="6" name="Picture 5">
            <a:extLst>
              <a:ext uri="{FF2B5EF4-FFF2-40B4-BE49-F238E27FC236}">
                <a16:creationId xmlns:a16="http://schemas.microsoft.com/office/drawing/2014/main" id="{B0981EE4-EA6F-565F-3180-2FB11B4D3BA9}"/>
              </a:ext>
            </a:extLst>
          </p:cNvPr>
          <p:cNvPicPr>
            <a:picLocks noChangeAspect="1"/>
          </p:cNvPicPr>
          <p:nvPr/>
        </p:nvPicPr>
        <p:blipFill>
          <a:blip r:embed="rId2"/>
          <a:stretch>
            <a:fillRect/>
          </a:stretch>
        </p:blipFill>
        <p:spPr>
          <a:xfrm>
            <a:off x="1201672" y="1447800"/>
            <a:ext cx="6740656" cy="3548281"/>
          </a:xfrm>
          <a:prstGeom prst="rect">
            <a:avLst/>
          </a:prstGeom>
        </p:spPr>
      </p:pic>
    </p:spTree>
    <p:extLst>
      <p:ext uri="{BB962C8B-B14F-4D97-AF65-F5344CB8AC3E}">
        <p14:creationId xmlns:p14="http://schemas.microsoft.com/office/powerpoint/2010/main" val="3720529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2.5.2: Identifying Wildfire Acres Burned as</a:t>
            </a:r>
            <a:br>
              <a:rPr lang="en-US" dirty="0"/>
            </a:br>
            <a:r>
              <a:rPr lang="en-US" dirty="0"/>
              <a:t>Stationary or Nonstationary</a:t>
            </a:r>
          </a:p>
        </p:txBody>
      </p:sp>
      <p:sp>
        <p:nvSpPr>
          <p:cNvPr id="3" name="Content Placeholder 2"/>
          <p:cNvSpPr>
            <a:spLocks noGrp="1"/>
          </p:cNvSpPr>
          <p:nvPr>
            <p:ph idx="1"/>
          </p:nvPr>
        </p:nvSpPr>
        <p:spPr/>
        <p:txBody>
          <a:bodyPr>
            <a:noAutofit/>
          </a:bodyPr>
          <a:lstStyle/>
          <a:p>
            <a:pPr>
              <a:spcBef>
                <a:spcPts val="0"/>
              </a:spcBef>
            </a:pPr>
            <a:r>
              <a:rPr lang="en-US" dirty="0"/>
              <a:t>Look at the wildfire data in the following table. Plot the time series and determine if the series is stationary or nonstationary.</a:t>
            </a:r>
          </a:p>
          <a:p>
            <a:pPr>
              <a:spcBef>
                <a:spcPts val="0"/>
              </a:spcBef>
            </a:pPr>
            <a:r>
              <a:rPr lang="en-US" b="1" dirty="0"/>
              <a:t>Solution</a:t>
            </a:r>
          </a:p>
          <a:p>
            <a:pPr>
              <a:spcBef>
                <a:spcPts val="0"/>
              </a:spcBef>
            </a:pPr>
            <a:r>
              <a:rPr lang="en-US" dirty="0"/>
              <a:t>The variation in the data, graphed below, seems to be increasing over time, and the central value around which those variations occur is also increasing. Thus the series seems to meet the conditions of a nonstationary series.</a:t>
            </a:r>
          </a:p>
          <a:p>
            <a:pPr>
              <a:spcBef>
                <a:spcPts val="0"/>
              </a:spcBef>
            </a:pPr>
            <a:endParaRPr lang="en-US" dirty="0"/>
          </a:p>
        </p:txBody>
      </p:sp>
    </p:spTree>
    <p:extLst>
      <p:ext uri="{BB962C8B-B14F-4D97-AF65-F5344CB8AC3E}">
        <p14:creationId xmlns:p14="http://schemas.microsoft.com/office/powerpoint/2010/main" val="847714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2.5.2: Identifying Wildfire Acres Burned as</a:t>
            </a:r>
            <a:br>
              <a:rPr lang="en-US" dirty="0"/>
            </a:br>
            <a:r>
              <a:rPr lang="en-US" dirty="0"/>
              <a:t>Stationary or Nonstationary (cont.)</a:t>
            </a:r>
          </a:p>
        </p:txBody>
      </p:sp>
      <p:sp>
        <p:nvSpPr>
          <p:cNvPr id="3" name="Content Placeholder 2"/>
          <p:cNvSpPr>
            <a:spLocks noGrp="1"/>
          </p:cNvSpPr>
          <p:nvPr>
            <p:ph idx="1"/>
          </p:nvPr>
        </p:nvSpPr>
        <p:spPr/>
        <p:txBody>
          <a:bodyPr>
            <a:noAutofit/>
          </a:bodyPr>
          <a:lstStyle/>
          <a:p>
            <a:pPr>
              <a:spcBef>
                <a:spcPts val="0"/>
              </a:spcBef>
            </a:pPr>
            <a:r>
              <a:rPr lang="en-US" b="1" dirty="0"/>
              <a:t> </a:t>
            </a:r>
            <a:endParaRPr lang="en-US" dirty="0"/>
          </a:p>
        </p:txBody>
      </p:sp>
      <p:graphicFrame>
        <p:nvGraphicFramePr>
          <p:cNvPr id="5" name="Table 4">
            <a:extLst>
              <a:ext uri="{FF2B5EF4-FFF2-40B4-BE49-F238E27FC236}">
                <a16:creationId xmlns:a16="http://schemas.microsoft.com/office/drawing/2014/main" id="{1E852CFE-C184-ACF0-1874-CF84E4BC6887}"/>
              </a:ext>
            </a:extLst>
          </p:cNvPr>
          <p:cNvGraphicFramePr>
            <a:graphicFrameLocks noGrp="1"/>
          </p:cNvGraphicFramePr>
          <p:nvPr>
            <p:extLst>
              <p:ext uri="{D42A27DB-BD31-4B8C-83A1-F6EECF244321}">
                <p14:modId xmlns:p14="http://schemas.microsoft.com/office/powerpoint/2010/main" val="3858820435"/>
              </p:ext>
            </p:extLst>
          </p:nvPr>
        </p:nvGraphicFramePr>
        <p:xfrm>
          <a:off x="457200" y="1280160"/>
          <a:ext cx="8229600" cy="445008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3448984422"/>
                    </a:ext>
                  </a:extLst>
                </a:gridCol>
                <a:gridCol w="1524000">
                  <a:extLst>
                    <a:ext uri="{9D8B030D-6E8A-4147-A177-3AD203B41FA5}">
                      <a16:colId xmlns:a16="http://schemas.microsoft.com/office/drawing/2014/main" val="1685173941"/>
                    </a:ext>
                  </a:extLst>
                </a:gridCol>
                <a:gridCol w="1219200">
                  <a:extLst>
                    <a:ext uri="{9D8B030D-6E8A-4147-A177-3AD203B41FA5}">
                      <a16:colId xmlns:a16="http://schemas.microsoft.com/office/drawing/2014/main" val="4123567712"/>
                    </a:ext>
                  </a:extLst>
                </a:gridCol>
                <a:gridCol w="1524000">
                  <a:extLst>
                    <a:ext uri="{9D8B030D-6E8A-4147-A177-3AD203B41FA5}">
                      <a16:colId xmlns:a16="http://schemas.microsoft.com/office/drawing/2014/main" val="3144973742"/>
                    </a:ext>
                  </a:extLst>
                </a:gridCol>
                <a:gridCol w="1219200">
                  <a:extLst>
                    <a:ext uri="{9D8B030D-6E8A-4147-A177-3AD203B41FA5}">
                      <a16:colId xmlns:a16="http://schemas.microsoft.com/office/drawing/2014/main" val="137200832"/>
                    </a:ext>
                  </a:extLst>
                </a:gridCol>
                <a:gridCol w="1524000">
                  <a:extLst>
                    <a:ext uri="{9D8B030D-6E8A-4147-A177-3AD203B41FA5}">
                      <a16:colId xmlns:a16="http://schemas.microsoft.com/office/drawing/2014/main" val="1870132138"/>
                    </a:ext>
                  </a:extLst>
                </a:gridCol>
              </a:tblGrid>
              <a:tr h="370840">
                <a:tc gridSpan="6">
                  <a:txBody>
                    <a:bodyPr/>
                    <a:lstStyle/>
                    <a:p>
                      <a:pPr algn="ctr"/>
                      <a:r>
                        <a:rPr lang="en-US" dirty="0"/>
                        <a:t>Acres Burned by Wildfires</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262103969"/>
                  </a:ext>
                </a:extLst>
              </a:tr>
              <a:tr h="370840">
                <a:tc>
                  <a:txBody>
                    <a:bodyPr/>
                    <a:lstStyle/>
                    <a:p>
                      <a:pPr algn="ctr"/>
                      <a:r>
                        <a:rPr lang="en-US" b="1" dirty="0"/>
                        <a:t>Year</a:t>
                      </a:r>
                      <a:endParaRPr lang="en-IN" b="1" dirty="0"/>
                    </a:p>
                  </a:txBody>
                  <a:tcPr/>
                </a:tc>
                <a:tc>
                  <a:txBody>
                    <a:bodyPr/>
                    <a:lstStyle/>
                    <a:p>
                      <a:pPr algn="ctr"/>
                      <a:r>
                        <a:rPr lang="en-US" b="1" dirty="0"/>
                        <a:t>Acres</a:t>
                      </a:r>
                      <a:endParaRPr lang="en-IN" b="1" dirty="0"/>
                    </a:p>
                  </a:txBody>
                  <a:tcPr/>
                </a:tc>
                <a:tc>
                  <a:txBody>
                    <a:bodyPr/>
                    <a:lstStyle/>
                    <a:p>
                      <a:pPr algn="ctr"/>
                      <a:r>
                        <a:rPr lang="en-US" b="1" dirty="0"/>
                        <a:t>Year</a:t>
                      </a:r>
                      <a:endParaRPr lang="en-IN" b="1" dirty="0"/>
                    </a:p>
                  </a:txBody>
                  <a:tcPr/>
                </a:tc>
                <a:tc>
                  <a:txBody>
                    <a:bodyPr/>
                    <a:lstStyle/>
                    <a:p>
                      <a:pPr algn="ctr"/>
                      <a:r>
                        <a:rPr lang="en-US" b="1" dirty="0"/>
                        <a:t>Acres</a:t>
                      </a:r>
                      <a:endParaRPr lang="en-IN" b="1" dirty="0"/>
                    </a:p>
                  </a:txBody>
                  <a:tcPr/>
                </a:tc>
                <a:tc>
                  <a:txBody>
                    <a:bodyPr/>
                    <a:lstStyle/>
                    <a:p>
                      <a:pPr algn="ctr"/>
                      <a:r>
                        <a:rPr lang="en-US" b="1" dirty="0"/>
                        <a:t>Year</a:t>
                      </a:r>
                      <a:endParaRPr lang="en-IN" b="1" dirty="0"/>
                    </a:p>
                  </a:txBody>
                  <a:tcPr/>
                </a:tc>
                <a:tc>
                  <a:txBody>
                    <a:bodyPr/>
                    <a:lstStyle/>
                    <a:p>
                      <a:pPr algn="ctr"/>
                      <a:r>
                        <a:rPr lang="en-US" b="1" dirty="0"/>
                        <a:t>Acres</a:t>
                      </a:r>
                      <a:endParaRPr lang="en-IN" b="1" dirty="0"/>
                    </a:p>
                  </a:txBody>
                  <a:tcPr/>
                </a:tc>
                <a:extLst>
                  <a:ext uri="{0D108BD9-81ED-4DB2-BD59-A6C34878D82A}">
                    <a16:rowId xmlns:a16="http://schemas.microsoft.com/office/drawing/2014/main" val="4002375501"/>
                  </a:ext>
                </a:extLst>
              </a:tr>
              <a:tr h="370840">
                <a:tc>
                  <a:txBody>
                    <a:bodyPr/>
                    <a:lstStyle/>
                    <a:p>
                      <a:pPr algn="ctr"/>
                      <a:r>
                        <a:rPr lang="en-US" dirty="0"/>
                        <a:t>1983</a:t>
                      </a:r>
                      <a:endParaRPr lang="en-IN" dirty="0"/>
                    </a:p>
                  </a:txBody>
                  <a:tcPr/>
                </a:tc>
                <a:tc>
                  <a:txBody>
                    <a:bodyPr/>
                    <a:lstStyle/>
                    <a:p>
                      <a:pPr algn="ctr"/>
                      <a:r>
                        <a:rPr lang="en-IN" dirty="0"/>
                        <a:t>1,323,666</a:t>
                      </a:r>
                    </a:p>
                  </a:txBody>
                  <a:tcPr/>
                </a:tc>
                <a:tc>
                  <a:txBody>
                    <a:bodyPr/>
                    <a:lstStyle/>
                    <a:p>
                      <a:pPr algn="ctr"/>
                      <a:r>
                        <a:rPr lang="en-US" dirty="0"/>
                        <a:t>1997</a:t>
                      </a:r>
                      <a:endParaRPr lang="en-IN" dirty="0"/>
                    </a:p>
                  </a:txBody>
                  <a:tcPr/>
                </a:tc>
                <a:tc>
                  <a:txBody>
                    <a:bodyPr/>
                    <a:lstStyle/>
                    <a:p>
                      <a:pPr algn="ctr"/>
                      <a:r>
                        <a:rPr lang="en-IN" dirty="0"/>
                        <a:t>2,856,959</a:t>
                      </a:r>
                    </a:p>
                  </a:txBody>
                  <a:tcPr/>
                </a:tc>
                <a:tc>
                  <a:txBody>
                    <a:bodyPr/>
                    <a:lstStyle/>
                    <a:p>
                      <a:pPr algn="ctr"/>
                      <a:r>
                        <a:rPr lang="en-US" dirty="0"/>
                        <a:t>2011</a:t>
                      </a:r>
                      <a:endParaRPr lang="en-IN" dirty="0"/>
                    </a:p>
                  </a:txBody>
                  <a:tcPr/>
                </a:tc>
                <a:tc>
                  <a:txBody>
                    <a:bodyPr/>
                    <a:lstStyle/>
                    <a:p>
                      <a:pPr algn="ctr"/>
                      <a:r>
                        <a:rPr lang="en-IN" dirty="0"/>
                        <a:t>8,711,367</a:t>
                      </a:r>
                    </a:p>
                  </a:txBody>
                  <a:tcPr/>
                </a:tc>
                <a:extLst>
                  <a:ext uri="{0D108BD9-81ED-4DB2-BD59-A6C34878D82A}">
                    <a16:rowId xmlns:a16="http://schemas.microsoft.com/office/drawing/2014/main" val="146730047"/>
                  </a:ext>
                </a:extLst>
              </a:tr>
              <a:tr h="370840">
                <a:tc>
                  <a:txBody>
                    <a:bodyPr/>
                    <a:lstStyle/>
                    <a:p>
                      <a:pPr algn="ctr"/>
                      <a:r>
                        <a:rPr lang="en-US" dirty="0"/>
                        <a:t>1984</a:t>
                      </a:r>
                      <a:endParaRPr lang="en-IN" dirty="0"/>
                    </a:p>
                  </a:txBody>
                  <a:tcPr/>
                </a:tc>
                <a:tc>
                  <a:txBody>
                    <a:bodyPr/>
                    <a:lstStyle/>
                    <a:p>
                      <a:pPr algn="ctr"/>
                      <a:r>
                        <a:rPr lang="en-IN" dirty="0"/>
                        <a:t>1,148,409</a:t>
                      </a:r>
                    </a:p>
                  </a:txBody>
                  <a:tcPr/>
                </a:tc>
                <a:tc>
                  <a:txBody>
                    <a:bodyPr/>
                    <a:lstStyle/>
                    <a:p>
                      <a:pPr algn="ctr"/>
                      <a:r>
                        <a:rPr lang="en-US" dirty="0"/>
                        <a:t>1998</a:t>
                      </a:r>
                      <a:endParaRPr lang="en-IN" dirty="0"/>
                    </a:p>
                  </a:txBody>
                  <a:tcPr/>
                </a:tc>
                <a:tc>
                  <a:txBody>
                    <a:bodyPr/>
                    <a:lstStyle/>
                    <a:p>
                      <a:pPr algn="ctr"/>
                      <a:r>
                        <a:rPr lang="en-IN" dirty="0"/>
                        <a:t>1,329,704</a:t>
                      </a:r>
                    </a:p>
                  </a:txBody>
                  <a:tcPr/>
                </a:tc>
                <a:tc>
                  <a:txBody>
                    <a:bodyPr/>
                    <a:lstStyle/>
                    <a:p>
                      <a:pPr algn="ctr"/>
                      <a:r>
                        <a:rPr lang="en-US" dirty="0"/>
                        <a:t>2012</a:t>
                      </a:r>
                      <a:endParaRPr lang="en-IN" dirty="0"/>
                    </a:p>
                  </a:txBody>
                  <a:tcPr/>
                </a:tc>
                <a:tc>
                  <a:txBody>
                    <a:bodyPr/>
                    <a:lstStyle/>
                    <a:p>
                      <a:pPr algn="ctr"/>
                      <a:r>
                        <a:rPr lang="en-IN" dirty="0"/>
                        <a:t>9,326,238</a:t>
                      </a:r>
                    </a:p>
                  </a:txBody>
                  <a:tcPr/>
                </a:tc>
                <a:extLst>
                  <a:ext uri="{0D108BD9-81ED-4DB2-BD59-A6C34878D82A}">
                    <a16:rowId xmlns:a16="http://schemas.microsoft.com/office/drawing/2014/main" val="2117894766"/>
                  </a:ext>
                </a:extLst>
              </a:tr>
              <a:tr h="370840">
                <a:tc>
                  <a:txBody>
                    <a:bodyPr/>
                    <a:lstStyle/>
                    <a:p>
                      <a:pPr algn="ctr"/>
                      <a:r>
                        <a:rPr lang="en-US" dirty="0"/>
                        <a:t>1985</a:t>
                      </a:r>
                      <a:endParaRPr lang="en-IN" dirty="0"/>
                    </a:p>
                  </a:txBody>
                  <a:tcPr/>
                </a:tc>
                <a:tc>
                  <a:txBody>
                    <a:bodyPr/>
                    <a:lstStyle/>
                    <a:p>
                      <a:pPr algn="ctr"/>
                      <a:r>
                        <a:rPr lang="en-IN" dirty="0"/>
                        <a:t>2,896,147</a:t>
                      </a:r>
                    </a:p>
                  </a:txBody>
                  <a:tcPr/>
                </a:tc>
                <a:tc>
                  <a:txBody>
                    <a:bodyPr/>
                    <a:lstStyle/>
                    <a:p>
                      <a:pPr algn="ctr"/>
                      <a:r>
                        <a:rPr lang="en-US" dirty="0"/>
                        <a:t>1999</a:t>
                      </a:r>
                      <a:endParaRPr lang="en-IN" dirty="0"/>
                    </a:p>
                  </a:txBody>
                  <a:tcPr/>
                </a:tc>
                <a:tc>
                  <a:txBody>
                    <a:bodyPr/>
                    <a:lstStyle/>
                    <a:p>
                      <a:pPr algn="ctr"/>
                      <a:r>
                        <a:rPr lang="en-IN" dirty="0"/>
                        <a:t>5,626,093</a:t>
                      </a:r>
                    </a:p>
                  </a:txBody>
                  <a:tcPr/>
                </a:tc>
                <a:tc>
                  <a:txBody>
                    <a:bodyPr/>
                    <a:lstStyle/>
                    <a:p>
                      <a:pPr algn="ctr"/>
                      <a:r>
                        <a:rPr lang="en-US" dirty="0"/>
                        <a:t>2013</a:t>
                      </a:r>
                      <a:endParaRPr lang="en-IN" dirty="0"/>
                    </a:p>
                  </a:txBody>
                  <a:tcPr/>
                </a:tc>
                <a:tc>
                  <a:txBody>
                    <a:bodyPr/>
                    <a:lstStyle/>
                    <a:p>
                      <a:pPr algn="ctr"/>
                      <a:r>
                        <a:rPr lang="en-IN" dirty="0"/>
                        <a:t>4,319,546</a:t>
                      </a:r>
                    </a:p>
                  </a:txBody>
                  <a:tcPr/>
                </a:tc>
                <a:extLst>
                  <a:ext uri="{0D108BD9-81ED-4DB2-BD59-A6C34878D82A}">
                    <a16:rowId xmlns:a16="http://schemas.microsoft.com/office/drawing/2014/main" val="4043923588"/>
                  </a:ext>
                </a:extLst>
              </a:tr>
              <a:tr h="370840">
                <a:tc>
                  <a:txBody>
                    <a:bodyPr/>
                    <a:lstStyle/>
                    <a:p>
                      <a:pPr algn="ctr"/>
                      <a:r>
                        <a:rPr lang="en-US" dirty="0"/>
                        <a:t>1986</a:t>
                      </a:r>
                      <a:endParaRPr lang="en-IN" dirty="0"/>
                    </a:p>
                  </a:txBody>
                  <a:tcPr/>
                </a:tc>
                <a:tc>
                  <a:txBody>
                    <a:bodyPr/>
                    <a:lstStyle/>
                    <a:p>
                      <a:pPr algn="ctr"/>
                      <a:r>
                        <a:rPr lang="en-IN" dirty="0"/>
                        <a:t>2,719,162</a:t>
                      </a:r>
                    </a:p>
                  </a:txBody>
                  <a:tcPr/>
                </a:tc>
                <a:tc>
                  <a:txBody>
                    <a:bodyPr/>
                    <a:lstStyle/>
                    <a:p>
                      <a:pPr algn="ctr"/>
                      <a:r>
                        <a:rPr lang="en-US" dirty="0"/>
                        <a:t>2000</a:t>
                      </a:r>
                      <a:endParaRPr lang="en-IN" dirty="0"/>
                    </a:p>
                  </a:txBody>
                  <a:tcPr/>
                </a:tc>
                <a:tc>
                  <a:txBody>
                    <a:bodyPr/>
                    <a:lstStyle/>
                    <a:p>
                      <a:pPr algn="ctr"/>
                      <a:r>
                        <a:rPr lang="en-IN" dirty="0"/>
                        <a:t>7,393,493</a:t>
                      </a:r>
                    </a:p>
                  </a:txBody>
                  <a:tcPr/>
                </a:tc>
                <a:tc>
                  <a:txBody>
                    <a:bodyPr/>
                    <a:lstStyle/>
                    <a:p>
                      <a:pPr algn="ctr"/>
                      <a:r>
                        <a:rPr lang="en-US" dirty="0"/>
                        <a:t>2014</a:t>
                      </a:r>
                      <a:endParaRPr lang="en-IN" dirty="0"/>
                    </a:p>
                  </a:txBody>
                  <a:tcPr/>
                </a:tc>
                <a:tc>
                  <a:txBody>
                    <a:bodyPr/>
                    <a:lstStyle/>
                    <a:p>
                      <a:pPr algn="ctr"/>
                      <a:r>
                        <a:rPr lang="en-IN" dirty="0"/>
                        <a:t>3,595,613</a:t>
                      </a:r>
                    </a:p>
                  </a:txBody>
                  <a:tcPr/>
                </a:tc>
                <a:extLst>
                  <a:ext uri="{0D108BD9-81ED-4DB2-BD59-A6C34878D82A}">
                    <a16:rowId xmlns:a16="http://schemas.microsoft.com/office/drawing/2014/main" val="49684369"/>
                  </a:ext>
                </a:extLst>
              </a:tr>
              <a:tr h="370840">
                <a:tc>
                  <a:txBody>
                    <a:bodyPr/>
                    <a:lstStyle/>
                    <a:p>
                      <a:pPr algn="ctr"/>
                      <a:r>
                        <a:rPr lang="en-US" dirty="0"/>
                        <a:t>1987</a:t>
                      </a:r>
                      <a:endParaRPr lang="en-IN" dirty="0"/>
                    </a:p>
                  </a:txBody>
                  <a:tcPr/>
                </a:tc>
                <a:tc>
                  <a:txBody>
                    <a:bodyPr/>
                    <a:lstStyle/>
                    <a:p>
                      <a:pPr algn="ctr"/>
                      <a:r>
                        <a:rPr lang="en-IN" dirty="0"/>
                        <a:t>2,447,296</a:t>
                      </a:r>
                    </a:p>
                  </a:txBody>
                  <a:tcPr/>
                </a:tc>
                <a:tc>
                  <a:txBody>
                    <a:bodyPr/>
                    <a:lstStyle/>
                    <a:p>
                      <a:pPr algn="ctr"/>
                      <a:r>
                        <a:rPr lang="en-US" dirty="0"/>
                        <a:t>2001</a:t>
                      </a:r>
                      <a:endParaRPr lang="en-IN" dirty="0"/>
                    </a:p>
                  </a:txBody>
                  <a:tcPr/>
                </a:tc>
                <a:tc>
                  <a:txBody>
                    <a:bodyPr/>
                    <a:lstStyle/>
                    <a:p>
                      <a:pPr algn="ctr"/>
                      <a:r>
                        <a:rPr lang="en-IN" dirty="0"/>
                        <a:t>3,570,911</a:t>
                      </a:r>
                    </a:p>
                  </a:txBody>
                  <a:tcPr/>
                </a:tc>
                <a:tc>
                  <a:txBody>
                    <a:bodyPr/>
                    <a:lstStyle/>
                    <a:p>
                      <a:pPr algn="ctr"/>
                      <a:r>
                        <a:rPr lang="en-US" dirty="0"/>
                        <a:t>2015</a:t>
                      </a:r>
                      <a:endParaRPr lang="en-IN" dirty="0"/>
                    </a:p>
                  </a:txBody>
                  <a:tcPr/>
                </a:tc>
                <a:tc>
                  <a:txBody>
                    <a:bodyPr/>
                    <a:lstStyle/>
                    <a:p>
                      <a:pPr algn="ctr"/>
                      <a:r>
                        <a:rPr lang="en-IN" dirty="0"/>
                        <a:t>10,125,149</a:t>
                      </a:r>
                    </a:p>
                  </a:txBody>
                  <a:tcPr/>
                </a:tc>
                <a:extLst>
                  <a:ext uri="{0D108BD9-81ED-4DB2-BD59-A6C34878D82A}">
                    <a16:rowId xmlns:a16="http://schemas.microsoft.com/office/drawing/2014/main" val="2278098492"/>
                  </a:ext>
                </a:extLst>
              </a:tr>
              <a:tr h="370840">
                <a:tc>
                  <a:txBody>
                    <a:bodyPr/>
                    <a:lstStyle/>
                    <a:p>
                      <a:pPr algn="ctr"/>
                      <a:r>
                        <a:rPr lang="en-US" dirty="0"/>
                        <a:t>1988</a:t>
                      </a:r>
                      <a:endParaRPr lang="en-IN" dirty="0"/>
                    </a:p>
                  </a:txBody>
                  <a:tcPr/>
                </a:tc>
                <a:tc>
                  <a:txBody>
                    <a:bodyPr/>
                    <a:lstStyle/>
                    <a:p>
                      <a:pPr algn="ctr"/>
                      <a:r>
                        <a:rPr lang="en-IN" dirty="0"/>
                        <a:t>5,009,290</a:t>
                      </a:r>
                    </a:p>
                  </a:txBody>
                  <a:tcPr/>
                </a:tc>
                <a:tc>
                  <a:txBody>
                    <a:bodyPr/>
                    <a:lstStyle/>
                    <a:p>
                      <a:pPr algn="ctr"/>
                      <a:r>
                        <a:rPr lang="en-US" dirty="0"/>
                        <a:t>2002</a:t>
                      </a:r>
                      <a:endParaRPr lang="en-IN" dirty="0"/>
                    </a:p>
                  </a:txBody>
                  <a:tcPr/>
                </a:tc>
                <a:tc>
                  <a:txBody>
                    <a:bodyPr/>
                    <a:lstStyle/>
                    <a:p>
                      <a:pPr algn="ctr"/>
                      <a:r>
                        <a:rPr lang="en-IN" dirty="0"/>
                        <a:t>7,184,712</a:t>
                      </a:r>
                    </a:p>
                  </a:txBody>
                  <a:tcPr/>
                </a:tc>
                <a:tc>
                  <a:txBody>
                    <a:bodyPr/>
                    <a:lstStyle/>
                    <a:p>
                      <a:pPr algn="ctr"/>
                      <a:r>
                        <a:rPr lang="en-US" dirty="0"/>
                        <a:t>2016</a:t>
                      </a:r>
                      <a:endParaRPr lang="en-IN" dirty="0"/>
                    </a:p>
                  </a:txBody>
                  <a:tcPr/>
                </a:tc>
                <a:tc>
                  <a:txBody>
                    <a:bodyPr/>
                    <a:lstStyle/>
                    <a:p>
                      <a:pPr algn="ctr"/>
                      <a:r>
                        <a:rPr lang="en-IN" dirty="0"/>
                        <a:t>5,509,995</a:t>
                      </a:r>
                    </a:p>
                  </a:txBody>
                  <a:tcPr/>
                </a:tc>
                <a:extLst>
                  <a:ext uri="{0D108BD9-81ED-4DB2-BD59-A6C34878D82A}">
                    <a16:rowId xmlns:a16="http://schemas.microsoft.com/office/drawing/2014/main" val="283230685"/>
                  </a:ext>
                </a:extLst>
              </a:tr>
              <a:tr h="370840">
                <a:tc>
                  <a:txBody>
                    <a:bodyPr/>
                    <a:lstStyle/>
                    <a:p>
                      <a:pPr algn="ctr"/>
                      <a:r>
                        <a:rPr lang="en-US" dirty="0"/>
                        <a:t>1989</a:t>
                      </a:r>
                      <a:endParaRPr lang="en-IN" dirty="0"/>
                    </a:p>
                  </a:txBody>
                  <a:tcPr/>
                </a:tc>
                <a:tc>
                  <a:txBody>
                    <a:bodyPr/>
                    <a:lstStyle/>
                    <a:p>
                      <a:pPr algn="ctr"/>
                      <a:r>
                        <a:rPr lang="en-IN" dirty="0"/>
                        <a:t>1,827,310</a:t>
                      </a:r>
                    </a:p>
                  </a:txBody>
                  <a:tcPr/>
                </a:tc>
                <a:tc>
                  <a:txBody>
                    <a:bodyPr/>
                    <a:lstStyle/>
                    <a:p>
                      <a:pPr algn="ctr"/>
                      <a:r>
                        <a:rPr lang="en-US" dirty="0"/>
                        <a:t>2003</a:t>
                      </a:r>
                      <a:endParaRPr lang="en-IN" dirty="0"/>
                    </a:p>
                  </a:txBody>
                  <a:tcPr/>
                </a:tc>
                <a:tc>
                  <a:txBody>
                    <a:bodyPr/>
                    <a:lstStyle/>
                    <a:p>
                      <a:pPr algn="ctr"/>
                      <a:r>
                        <a:rPr lang="en-IN" dirty="0"/>
                        <a:t>3,960,842</a:t>
                      </a:r>
                    </a:p>
                  </a:txBody>
                  <a:tcPr/>
                </a:tc>
                <a:tc>
                  <a:txBody>
                    <a:bodyPr/>
                    <a:lstStyle/>
                    <a:p>
                      <a:pPr algn="ctr"/>
                      <a:r>
                        <a:rPr lang="en-US" dirty="0"/>
                        <a:t>2017</a:t>
                      </a:r>
                      <a:endParaRPr lang="en-IN" dirty="0"/>
                    </a:p>
                  </a:txBody>
                  <a:tcPr/>
                </a:tc>
                <a:tc>
                  <a:txBody>
                    <a:bodyPr/>
                    <a:lstStyle/>
                    <a:p>
                      <a:pPr algn="ctr"/>
                      <a:r>
                        <a:rPr lang="en-IN" dirty="0"/>
                        <a:t>10,026,086</a:t>
                      </a:r>
                    </a:p>
                  </a:txBody>
                  <a:tcPr/>
                </a:tc>
                <a:extLst>
                  <a:ext uri="{0D108BD9-81ED-4DB2-BD59-A6C34878D82A}">
                    <a16:rowId xmlns:a16="http://schemas.microsoft.com/office/drawing/2014/main" val="3072012051"/>
                  </a:ext>
                </a:extLst>
              </a:tr>
              <a:tr h="370840">
                <a:tc>
                  <a:txBody>
                    <a:bodyPr/>
                    <a:lstStyle/>
                    <a:p>
                      <a:pPr algn="ctr"/>
                      <a:r>
                        <a:rPr lang="en-US" dirty="0"/>
                        <a:t>1990</a:t>
                      </a:r>
                      <a:endParaRPr lang="en-IN" dirty="0"/>
                    </a:p>
                  </a:txBody>
                  <a:tcPr/>
                </a:tc>
                <a:tc>
                  <a:txBody>
                    <a:bodyPr/>
                    <a:lstStyle/>
                    <a:p>
                      <a:pPr algn="ctr"/>
                      <a:r>
                        <a:rPr lang="en-IN" dirty="0"/>
                        <a:t>4,621,621</a:t>
                      </a:r>
                    </a:p>
                  </a:txBody>
                  <a:tcPr/>
                </a:tc>
                <a:tc>
                  <a:txBody>
                    <a:bodyPr/>
                    <a:lstStyle/>
                    <a:p>
                      <a:pPr algn="ctr"/>
                      <a:r>
                        <a:rPr lang="en-US" dirty="0"/>
                        <a:t>2004</a:t>
                      </a:r>
                      <a:endParaRPr lang="en-IN" dirty="0"/>
                    </a:p>
                  </a:txBody>
                  <a:tcPr/>
                </a:tc>
                <a:tc>
                  <a:txBody>
                    <a:bodyPr/>
                    <a:lstStyle/>
                    <a:p>
                      <a:pPr algn="ctr"/>
                      <a:r>
                        <a:rPr lang="en-IN" dirty="0"/>
                        <a:t>8,097,880</a:t>
                      </a:r>
                    </a:p>
                  </a:txBody>
                  <a:tcPr/>
                </a:tc>
                <a:tc>
                  <a:txBody>
                    <a:bodyPr/>
                    <a:lstStyle/>
                    <a:p>
                      <a:pPr algn="ctr"/>
                      <a:r>
                        <a:rPr lang="en-US" dirty="0"/>
                        <a:t>2018</a:t>
                      </a:r>
                      <a:endParaRPr lang="en-IN" dirty="0"/>
                    </a:p>
                  </a:txBody>
                  <a:tcPr/>
                </a:tc>
                <a:tc>
                  <a:txBody>
                    <a:bodyPr/>
                    <a:lstStyle/>
                    <a:p>
                      <a:pPr algn="ctr"/>
                      <a:r>
                        <a:rPr lang="en-IN" dirty="0"/>
                        <a:t>8,767,492</a:t>
                      </a:r>
                    </a:p>
                  </a:txBody>
                  <a:tcPr/>
                </a:tc>
                <a:extLst>
                  <a:ext uri="{0D108BD9-81ED-4DB2-BD59-A6C34878D82A}">
                    <a16:rowId xmlns:a16="http://schemas.microsoft.com/office/drawing/2014/main" val="1681269395"/>
                  </a:ext>
                </a:extLst>
              </a:tr>
              <a:tr h="370840">
                <a:tc>
                  <a:txBody>
                    <a:bodyPr/>
                    <a:lstStyle/>
                    <a:p>
                      <a:pPr algn="ctr"/>
                      <a:r>
                        <a:rPr lang="en-US" dirty="0"/>
                        <a:t>1991</a:t>
                      </a:r>
                      <a:endParaRPr lang="en-IN" dirty="0"/>
                    </a:p>
                  </a:txBody>
                  <a:tcPr/>
                </a:tc>
                <a:tc>
                  <a:txBody>
                    <a:bodyPr/>
                    <a:lstStyle/>
                    <a:p>
                      <a:pPr algn="ctr"/>
                      <a:r>
                        <a:rPr lang="en-IN" dirty="0"/>
                        <a:t>2,953,578</a:t>
                      </a:r>
                    </a:p>
                  </a:txBody>
                  <a:tcPr/>
                </a:tc>
                <a:tc>
                  <a:txBody>
                    <a:bodyPr/>
                    <a:lstStyle/>
                    <a:p>
                      <a:pPr algn="ctr"/>
                      <a:r>
                        <a:rPr lang="en-US" dirty="0"/>
                        <a:t>2005</a:t>
                      </a:r>
                      <a:endParaRPr lang="en-IN" dirty="0"/>
                    </a:p>
                  </a:txBody>
                  <a:tcPr/>
                </a:tc>
                <a:tc>
                  <a:txBody>
                    <a:bodyPr/>
                    <a:lstStyle/>
                    <a:p>
                      <a:pPr algn="ctr"/>
                      <a:r>
                        <a:rPr lang="en-IN" dirty="0"/>
                        <a:t>8,689,389</a:t>
                      </a:r>
                    </a:p>
                  </a:txBody>
                  <a:tcPr/>
                </a:tc>
                <a:tc>
                  <a:txBody>
                    <a:bodyPr/>
                    <a:lstStyle/>
                    <a:p>
                      <a:pPr algn="ctr"/>
                      <a:r>
                        <a:rPr lang="en-US" dirty="0"/>
                        <a:t>2019</a:t>
                      </a:r>
                      <a:endParaRPr lang="en-IN" dirty="0"/>
                    </a:p>
                  </a:txBody>
                  <a:tcPr/>
                </a:tc>
                <a:tc>
                  <a:txBody>
                    <a:bodyPr/>
                    <a:lstStyle/>
                    <a:p>
                      <a:pPr algn="ctr"/>
                      <a:r>
                        <a:rPr lang="en-IN" dirty="0"/>
                        <a:t>4,664,364</a:t>
                      </a:r>
                    </a:p>
                  </a:txBody>
                  <a:tcPr/>
                </a:tc>
                <a:extLst>
                  <a:ext uri="{0D108BD9-81ED-4DB2-BD59-A6C34878D82A}">
                    <a16:rowId xmlns:a16="http://schemas.microsoft.com/office/drawing/2014/main" val="2616230860"/>
                  </a:ext>
                </a:extLst>
              </a:tr>
              <a:tr h="370840">
                <a:tc>
                  <a:txBody>
                    <a:bodyPr/>
                    <a:lstStyle/>
                    <a:p>
                      <a:pPr algn="ctr"/>
                      <a:r>
                        <a:rPr lang="en-US" dirty="0"/>
                        <a:t>1992</a:t>
                      </a:r>
                      <a:endParaRPr lang="en-IN" dirty="0"/>
                    </a:p>
                  </a:txBody>
                  <a:tcPr/>
                </a:tc>
                <a:tc>
                  <a:txBody>
                    <a:bodyPr/>
                    <a:lstStyle/>
                    <a:p>
                      <a:pPr algn="ctr"/>
                      <a:r>
                        <a:rPr lang="en-IN" dirty="0"/>
                        <a:t>2,069,929</a:t>
                      </a:r>
                    </a:p>
                  </a:txBody>
                  <a:tcPr/>
                </a:tc>
                <a:tc>
                  <a:txBody>
                    <a:bodyPr/>
                    <a:lstStyle/>
                    <a:p>
                      <a:pPr algn="ctr"/>
                      <a:r>
                        <a:rPr lang="en-US" dirty="0"/>
                        <a:t>2006</a:t>
                      </a:r>
                      <a:endParaRPr lang="en-IN" dirty="0"/>
                    </a:p>
                  </a:txBody>
                  <a:tcPr/>
                </a:tc>
                <a:tc>
                  <a:txBody>
                    <a:bodyPr/>
                    <a:lstStyle/>
                    <a:p>
                      <a:pPr algn="ctr"/>
                      <a:r>
                        <a:rPr lang="en-IN" dirty="0"/>
                        <a:t>9,873,745</a:t>
                      </a:r>
                    </a:p>
                  </a:txBody>
                  <a:tcPr/>
                </a:tc>
                <a:tc>
                  <a:txBody>
                    <a:bodyPr/>
                    <a:lstStyle/>
                    <a:p>
                      <a:pPr algn="ctr"/>
                      <a:r>
                        <a:rPr lang="en-US" dirty="0"/>
                        <a:t>2020</a:t>
                      </a:r>
                      <a:endParaRPr lang="en-IN" dirty="0"/>
                    </a:p>
                  </a:txBody>
                  <a:tcPr/>
                </a:tc>
                <a:tc>
                  <a:txBody>
                    <a:bodyPr/>
                    <a:lstStyle/>
                    <a:p>
                      <a:pPr algn="ctr"/>
                      <a:r>
                        <a:rPr lang="en-IN" dirty="0"/>
                        <a:t>10,122,336</a:t>
                      </a:r>
                    </a:p>
                  </a:txBody>
                  <a:tcPr/>
                </a:tc>
                <a:extLst>
                  <a:ext uri="{0D108BD9-81ED-4DB2-BD59-A6C34878D82A}">
                    <a16:rowId xmlns:a16="http://schemas.microsoft.com/office/drawing/2014/main" val="1549359151"/>
                  </a:ext>
                </a:extLst>
              </a:tr>
            </a:tbl>
          </a:graphicData>
        </a:graphic>
      </p:graphicFrame>
    </p:spTree>
    <p:extLst>
      <p:ext uri="{BB962C8B-B14F-4D97-AF65-F5344CB8AC3E}">
        <p14:creationId xmlns:p14="http://schemas.microsoft.com/office/powerpoint/2010/main" val="2314281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2.5.2: Identifying Wildfire Acres Burned as</a:t>
            </a:r>
            <a:br>
              <a:rPr lang="en-US" dirty="0"/>
            </a:br>
            <a:r>
              <a:rPr lang="en-US" dirty="0"/>
              <a:t>Stationary or Nonstationary (cont.)</a:t>
            </a:r>
          </a:p>
        </p:txBody>
      </p:sp>
      <p:sp>
        <p:nvSpPr>
          <p:cNvPr id="3" name="Content Placeholder 2"/>
          <p:cNvSpPr>
            <a:spLocks noGrp="1"/>
          </p:cNvSpPr>
          <p:nvPr>
            <p:ph idx="1"/>
          </p:nvPr>
        </p:nvSpPr>
        <p:spPr/>
        <p:txBody>
          <a:bodyPr>
            <a:noAutofit/>
          </a:bodyPr>
          <a:lstStyle/>
          <a:p>
            <a:pPr>
              <a:spcBef>
                <a:spcPts val="0"/>
              </a:spcBef>
            </a:pPr>
            <a:r>
              <a:rPr lang="en-US" b="1" dirty="0"/>
              <a:t> </a:t>
            </a:r>
            <a:endParaRPr lang="en-US" dirty="0"/>
          </a:p>
        </p:txBody>
      </p:sp>
      <p:graphicFrame>
        <p:nvGraphicFramePr>
          <p:cNvPr id="5" name="Table 4">
            <a:extLst>
              <a:ext uri="{FF2B5EF4-FFF2-40B4-BE49-F238E27FC236}">
                <a16:creationId xmlns:a16="http://schemas.microsoft.com/office/drawing/2014/main" id="{1E852CFE-C184-ACF0-1874-CF84E4BC6887}"/>
              </a:ext>
            </a:extLst>
          </p:cNvPr>
          <p:cNvGraphicFramePr>
            <a:graphicFrameLocks noGrp="1"/>
          </p:cNvGraphicFramePr>
          <p:nvPr>
            <p:extLst>
              <p:ext uri="{D42A27DB-BD31-4B8C-83A1-F6EECF244321}">
                <p14:modId xmlns:p14="http://schemas.microsoft.com/office/powerpoint/2010/main" val="1185992494"/>
              </p:ext>
            </p:extLst>
          </p:nvPr>
        </p:nvGraphicFramePr>
        <p:xfrm>
          <a:off x="457200" y="1115440"/>
          <a:ext cx="8229600" cy="222504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3448984422"/>
                    </a:ext>
                  </a:extLst>
                </a:gridCol>
                <a:gridCol w="1524000">
                  <a:extLst>
                    <a:ext uri="{9D8B030D-6E8A-4147-A177-3AD203B41FA5}">
                      <a16:colId xmlns:a16="http://schemas.microsoft.com/office/drawing/2014/main" val="1685173941"/>
                    </a:ext>
                  </a:extLst>
                </a:gridCol>
                <a:gridCol w="1219200">
                  <a:extLst>
                    <a:ext uri="{9D8B030D-6E8A-4147-A177-3AD203B41FA5}">
                      <a16:colId xmlns:a16="http://schemas.microsoft.com/office/drawing/2014/main" val="4123567712"/>
                    </a:ext>
                  </a:extLst>
                </a:gridCol>
                <a:gridCol w="1524000">
                  <a:extLst>
                    <a:ext uri="{9D8B030D-6E8A-4147-A177-3AD203B41FA5}">
                      <a16:colId xmlns:a16="http://schemas.microsoft.com/office/drawing/2014/main" val="3144973742"/>
                    </a:ext>
                  </a:extLst>
                </a:gridCol>
                <a:gridCol w="1219200">
                  <a:extLst>
                    <a:ext uri="{9D8B030D-6E8A-4147-A177-3AD203B41FA5}">
                      <a16:colId xmlns:a16="http://schemas.microsoft.com/office/drawing/2014/main" val="137200832"/>
                    </a:ext>
                  </a:extLst>
                </a:gridCol>
                <a:gridCol w="1524000">
                  <a:extLst>
                    <a:ext uri="{9D8B030D-6E8A-4147-A177-3AD203B41FA5}">
                      <a16:colId xmlns:a16="http://schemas.microsoft.com/office/drawing/2014/main" val="1870132138"/>
                    </a:ext>
                  </a:extLst>
                </a:gridCol>
              </a:tblGrid>
              <a:tr h="370840">
                <a:tc gridSpan="6">
                  <a:txBody>
                    <a:bodyPr/>
                    <a:lstStyle/>
                    <a:p>
                      <a:pPr algn="ctr"/>
                      <a:r>
                        <a:rPr lang="en-US" dirty="0"/>
                        <a:t>Acres Burned by Wildfires (cont.)</a:t>
                      </a:r>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262103969"/>
                  </a:ext>
                </a:extLst>
              </a:tr>
              <a:tr h="370840">
                <a:tc>
                  <a:txBody>
                    <a:bodyPr/>
                    <a:lstStyle/>
                    <a:p>
                      <a:pPr algn="ctr"/>
                      <a:r>
                        <a:rPr lang="en-US" b="1" dirty="0"/>
                        <a:t>Year</a:t>
                      </a:r>
                      <a:endParaRPr lang="en-IN" b="1" dirty="0"/>
                    </a:p>
                  </a:txBody>
                  <a:tcPr/>
                </a:tc>
                <a:tc>
                  <a:txBody>
                    <a:bodyPr/>
                    <a:lstStyle/>
                    <a:p>
                      <a:pPr algn="ctr"/>
                      <a:r>
                        <a:rPr lang="en-US" b="1" dirty="0"/>
                        <a:t>Acres</a:t>
                      </a:r>
                      <a:endParaRPr lang="en-IN" b="1" dirty="0"/>
                    </a:p>
                  </a:txBody>
                  <a:tcPr/>
                </a:tc>
                <a:tc>
                  <a:txBody>
                    <a:bodyPr/>
                    <a:lstStyle/>
                    <a:p>
                      <a:pPr algn="ctr"/>
                      <a:r>
                        <a:rPr lang="en-US" b="1" dirty="0"/>
                        <a:t>Year</a:t>
                      </a:r>
                      <a:endParaRPr lang="en-IN" b="1" dirty="0"/>
                    </a:p>
                  </a:txBody>
                  <a:tcPr/>
                </a:tc>
                <a:tc>
                  <a:txBody>
                    <a:bodyPr/>
                    <a:lstStyle/>
                    <a:p>
                      <a:pPr algn="ctr"/>
                      <a:r>
                        <a:rPr lang="en-US" b="1" dirty="0"/>
                        <a:t>Acres</a:t>
                      </a:r>
                      <a:endParaRPr lang="en-IN" b="1" dirty="0"/>
                    </a:p>
                  </a:txBody>
                  <a:tcPr/>
                </a:tc>
                <a:tc>
                  <a:txBody>
                    <a:bodyPr/>
                    <a:lstStyle/>
                    <a:p>
                      <a:pPr algn="ctr"/>
                      <a:r>
                        <a:rPr lang="en-US" b="1" dirty="0"/>
                        <a:t>Year</a:t>
                      </a:r>
                      <a:endParaRPr lang="en-IN" b="1" dirty="0"/>
                    </a:p>
                  </a:txBody>
                  <a:tcPr/>
                </a:tc>
                <a:tc>
                  <a:txBody>
                    <a:bodyPr/>
                    <a:lstStyle/>
                    <a:p>
                      <a:pPr algn="ctr"/>
                      <a:r>
                        <a:rPr lang="en-US" b="1" dirty="0"/>
                        <a:t>Acres</a:t>
                      </a:r>
                      <a:endParaRPr lang="en-IN" b="1" dirty="0"/>
                    </a:p>
                  </a:txBody>
                  <a:tcPr/>
                </a:tc>
                <a:extLst>
                  <a:ext uri="{0D108BD9-81ED-4DB2-BD59-A6C34878D82A}">
                    <a16:rowId xmlns:a16="http://schemas.microsoft.com/office/drawing/2014/main" val="4002375501"/>
                  </a:ext>
                </a:extLst>
              </a:tr>
              <a:tr h="370840">
                <a:tc>
                  <a:txBody>
                    <a:bodyPr/>
                    <a:lstStyle/>
                    <a:p>
                      <a:pPr algn="ctr"/>
                      <a:r>
                        <a:rPr lang="en-US" dirty="0"/>
                        <a:t>1993</a:t>
                      </a:r>
                      <a:endParaRPr lang="en-IN" dirty="0"/>
                    </a:p>
                  </a:txBody>
                  <a:tcPr/>
                </a:tc>
                <a:tc>
                  <a:txBody>
                    <a:bodyPr/>
                    <a:lstStyle/>
                    <a:p>
                      <a:pPr algn="ctr"/>
                      <a:r>
                        <a:rPr lang="en-IN" dirty="0"/>
                        <a:t>1,797,574</a:t>
                      </a:r>
                    </a:p>
                  </a:txBody>
                  <a:tcPr/>
                </a:tc>
                <a:tc>
                  <a:txBody>
                    <a:bodyPr/>
                    <a:lstStyle/>
                    <a:p>
                      <a:pPr algn="ctr"/>
                      <a:r>
                        <a:rPr lang="en-US" dirty="0"/>
                        <a:t>2007</a:t>
                      </a:r>
                      <a:endParaRPr lang="en-IN" dirty="0"/>
                    </a:p>
                  </a:txBody>
                  <a:tcPr/>
                </a:tc>
                <a:tc>
                  <a:txBody>
                    <a:bodyPr/>
                    <a:lstStyle/>
                    <a:p>
                      <a:pPr algn="ctr"/>
                      <a:r>
                        <a:rPr lang="en-IN" dirty="0"/>
                        <a:t>9,328,045</a:t>
                      </a:r>
                    </a:p>
                  </a:txBody>
                  <a:tcPr/>
                </a:tc>
                <a:tc>
                  <a:txBody>
                    <a:bodyPr/>
                    <a:lstStyle/>
                    <a:p>
                      <a:pPr algn="ctr"/>
                      <a:r>
                        <a:rPr lang="en-US" dirty="0"/>
                        <a:t>2021</a:t>
                      </a:r>
                      <a:endParaRPr lang="en-IN" dirty="0"/>
                    </a:p>
                  </a:txBody>
                  <a:tcPr/>
                </a:tc>
                <a:tc>
                  <a:txBody>
                    <a:bodyPr/>
                    <a:lstStyle/>
                    <a:p>
                      <a:pPr algn="ctr"/>
                      <a:r>
                        <a:rPr lang="en-IN" dirty="0"/>
                        <a:t>7,125,643</a:t>
                      </a:r>
                    </a:p>
                  </a:txBody>
                  <a:tcPr/>
                </a:tc>
                <a:extLst>
                  <a:ext uri="{0D108BD9-81ED-4DB2-BD59-A6C34878D82A}">
                    <a16:rowId xmlns:a16="http://schemas.microsoft.com/office/drawing/2014/main" val="146730047"/>
                  </a:ext>
                </a:extLst>
              </a:tr>
              <a:tr h="370840">
                <a:tc>
                  <a:txBody>
                    <a:bodyPr/>
                    <a:lstStyle/>
                    <a:p>
                      <a:pPr algn="ctr"/>
                      <a:r>
                        <a:rPr lang="en-US" dirty="0"/>
                        <a:t>1994</a:t>
                      </a:r>
                      <a:endParaRPr lang="en-IN" dirty="0"/>
                    </a:p>
                  </a:txBody>
                  <a:tcPr/>
                </a:tc>
                <a:tc>
                  <a:txBody>
                    <a:bodyPr/>
                    <a:lstStyle/>
                    <a:p>
                      <a:pPr algn="ctr"/>
                      <a:r>
                        <a:rPr lang="en-IN" dirty="0"/>
                        <a:t>4,073,579</a:t>
                      </a:r>
                    </a:p>
                  </a:txBody>
                  <a:tcPr/>
                </a:tc>
                <a:tc>
                  <a:txBody>
                    <a:bodyPr/>
                    <a:lstStyle/>
                    <a:p>
                      <a:pPr algn="ctr"/>
                      <a:r>
                        <a:rPr lang="en-US" dirty="0"/>
                        <a:t>2008</a:t>
                      </a:r>
                      <a:endParaRPr lang="en-IN" dirty="0"/>
                    </a:p>
                  </a:txBody>
                  <a:tcPr/>
                </a:tc>
                <a:tc>
                  <a:txBody>
                    <a:bodyPr/>
                    <a:lstStyle/>
                    <a:p>
                      <a:pPr algn="ctr"/>
                      <a:r>
                        <a:rPr lang="en-IN" dirty="0"/>
                        <a:t>5,292,468</a:t>
                      </a:r>
                    </a:p>
                  </a:txBody>
                  <a:tcPr/>
                </a:tc>
                <a:tc>
                  <a:txBody>
                    <a:bodyPr/>
                    <a:lstStyle/>
                    <a:p>
                      <a:pPr algn="ctr"/>
                      <a:r>
                        <a:rPr lang="en-US" dirty="0"/>
                        <a:t>2022</a:t>
                      </a:r>
                      <a:endParaRPr lang="en-IN" dirty="0"/>
                    </a:p>
                  </a:txBody>
                  <a:tcPr/>
                </a:tc>
                <a:tc>
                  <a:txBody>
                    <a:bodyPr/>
                    <a:lstStyle/>
                    <a:p>
                      <a:pPr algn="ctr"/>
                      <a:r>
                        <a:rPr lang="en-IN" dirty="0"/>
                        <a:t>7,577,183</a:t>
                      </a:r>
                    </a:p>
                  </a:txBody>
                  <a:tcPr/>
                </a:tc>
                <a:extLst>
                  <a:ext uri="{0D108BD9-81ED-4DB2-BD59-A6C34878D82A}">
                    <a16:rowId xmlns:a16="http://schemas.microsoft.com/office/drawing/2014/main" val="2117894766"/>
                  </a:ext>
                </a:extLst>
              </a:tr>
              <a:tr h="370840">
                <a:tc>
                  <a:txBody>
                    <a:bodyPr/>
                    <a:lstStyle/>
                    <a:p>
                      <a:pPr algn="ctr"/>
                      <a:r>
                        <a:rPr lang="en-US" dirty="0"/>
                        <a:t>1995</a:t>
                      </a:r>
                      <a:endParaRPr lang="en-IN" dirty="0"/>
                    </a:p>
                  </a:txBody>
                  <a:tcPr/>
                </a:tc>
                <a:tc>
                  <a:txBody>
                    <a:bodyPr/>
                    <a:lstStyle/>
                    <a:p>
                      <a:pPr algn="ctr"/>
                      <a:r>
                        <a:rPr lang="en-IN" dirty="0"/>
                        <a:t>1,840,546</a:t>
                      </a:r>
                    </a:p>
                  </a:txBody>
                  <a:tcPr/>
                </a:tc>
                <a:tc>
                  <a:txBody>
                    <a:bodyPr/>
                    <a:lstStyle/>
                    <a:p>
                      <a:pPr algn="ctr"/>
                      <a:r>
                        <a:rPr lang="en-US" dirty="0"/>
                        <a:t>2009</a:t>
                      </a:r>
                      <a:endParaRPr lang="en-IN" dirty="0"/>
                    </a:p>
                  </a:txBody>
                  <a:tcPr/>
                </a:tc>
                <a:tc>
                  <a:txBody>
                    <a:bodyPr/>
                    <a:lstStyle/>
                    <a:p>
                      <a:pPr algn="ctr"/>
                      <a:r>
                        <a:rPr lang="en-IN" dirty="0"/>
                        <a:t>5,921,786</a:t>
                      </a:r>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4043923588"/>
                  </a:ext>
                </a:extLst>
              </a:tr>
              <a:tr h="370840">
                <a:tc>
                  <a:txBody>
                    <a:bodyPr/>
                    <a:lstStyle/>
                    <a:p>
                      <a:pPr algn="ctr"/>
                      <a:r>
                        <a:rPr lang="en-US" dirty="0"/>
                        <a:t>1996</a:t>
                      </a:r>
                      <a:endParaRPr lang="en-IN" dirty="0"/>
                    </a:p>
                  </a:txBody>
                  <a:tcPr/>
                </a:tc>
                <a:tc>
                  <a:txBody>
                    <a:bodyPr/>
                    <a:lstStyle/>
                    <a:p>
                      <a:pPr algn="ctr"/>
                      <a:r>
                        <a:rPr lang="en-IN" dirty="0"/>
                        <a:t>6,065,998</a:t>
                      </a:r>
                    </a:p>
                  </a:txBody>
                  <a:tcPr/>
                </a:tc>
                <a:tc>
                  <a:txBody>
                    <a:bodyPr/>
                    <a:lstStyle/>
                    <a:p>
                      <a:pPr algn="ctr"/>
                      <a:r>
                        <a:rPr lang="en-US" dirty="0"/>
                        <a:t>2010</a:t>
                      </a:r>
                      <a:endParaRPr lang="en-IN" dirty="0"/>
                    </a:p>
                  </a:txBody>
                  <a:tcPr/>
                </a:tc>
                <a:tc>
                  <a:txBody>
                    <a:bodyPr/>
                    <a:lstStyle/>
                    <a:p>
                      <a:pPr algn="ctr"/>
                      <a:r>
                        <a:rPr lang="en-IN" dirty="0"/>
                        <a:t>3,422,724</a:t>
                      </a:r>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49684369"/>
                  </a:ext>
                </a:extLst>
              </a:tr>
            </a:tbl>
          </a:graphicData>
        </a:graphic>
      </p:graphicFrame>
      <p:pic>
        <p:nvPicPr>
          <p:cNvPr id="7" name="Picture 6">
            <a:extLst>
              <a:ext uri="{FF2B5EF4-FFF2-40B4-BE49-F238E27FC236}">
                <a16:creationId xmlns:a16="http://schemas.microsoft.com/office/drawing/2014/main" id="{5C621772-D04E-D913-2D0B-C1003FE660D7}"/>
              </a:ext>
            </a:extLst>
          </p:cNvPr>
          <p:cNvPicPr>
            <a:picLocks noChangeAspect="1"/>
          </p:cNvPicPr>
          <p:nvPr/>
        </p:nvPicPr>
        <p:blipFill>
          <a:blip r:embed="rId2"/>
          <a:stretch>
            <a:fillRect/>
          </a:stretch>
        </p:blipFill>
        <p:spPr>
          <a:xfrm>
            <a:off x="2078637" y="3431919"/>
            <a:ext cx="5084163" cy="2485397"/>
          </a:xfrm>
          <a:prstGeom prst="rect">
            <a:avLst/>
          </a:prstGeom>
        </p:spPr>
      </p:pic>
    </p:spTree>
    <p:extLst>
      <p:ext uri="{BB962C8B-B14F-4D97-AF65-F5344CB8AC3E}">
        <p14:creationId xmlns:p14="http://schemas.microsoft.com/office/powerpoint/2010/main" val="4176184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2.5.3: Identifying Divorce Rate as Stationary or Nonstationary</a:t>
            </a:r>
          </a:p>
        </p:txBody>
      </p:sp>
      <p:sp>
        <p:nvSpPr>
          <p:cNvPr id="3" name="Content Placeholder 2"/>
          <p:cNvSpPr>
            <a:spLocks noGrp="1"/>
          </p:cNvSpPr>
          <p:nvPr>
            <p:ph idx="1"/>
          </p:nvPr>
        </p:nvSpPr>
        <p:spPr/>
        <p:txBody>
          <a:bodyPr>
            <a:noAutofit/>
          </a:bodyPr>
          <a:lstStyle/>
          <a:p>
            <a:pPr>
              <a:spcBef>
                <a:spcPts val="0"/>
              </a:spcBef>
            </a:pPr>
            <a:r>
              <a:rPr lang="en-US" dirty="0"/>
              <a:t>Look at the divorce rate data in Table 2.5.1 at the beginning of the section. Is the time series stationary or nonstationary?</a:t>
            </a:r>
          </a:p>
          <a:p>
            <a:pPr>
              <a:spcBef>
                <a:spcPts val="0"/>
              </a:spcBef>
            </a:pPr>
            <a:r>
              <a:rPr lang="en-US" b="1" dirty="0"/>
              <a:t>Solution</a:t>
            </a:r>
          </a:p>
          <a:p>
            <a:pPr>
              <a:spcBef>
                <a:spcPts val="0"/>
              </a:spcBef>
            </a:pPr>
            <a:r>
              <a:rPr lang="en-US" dirty="0"/>
              <a:t>The graphed data in the figure below suggests that there is strong evidence of an upward trend until about 1980, and then the data begins to trend downward. However, the data never seems to gravitate towards a central value; thus, the time series is nonstationary.</a:t>
            </a:r>
          </a:p>
        </p:txBody>
      </p:sp>
    </p:spTree>
    <p:extLst>
      <p:ext uri="{BB962C8B-B14F-4D97-AF65-F5344CB8AC3E}">
        <p14:creationId xmlns:p14="http://schemas.microsoft.com/office/powerpoint/2010/main" val="3130632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2.5.3: Identifying Divorce Rate as Stationary or Nonstationary (cont.)</a:t>
            </a:r>
          </a:p>
        </p:txBody>
      </p:sp>
      <p:sp>
        <p:nvSpPr>
          <p:cNvPr id="3" name="Content Placeholder 2"/>
          <p:cNvSpPr>
            <a:spLocks noGrp="1"/>
          </p:cNvSpPr>
          <p:nvPr>
            <p:ph idx="1"/>
          </p:nvPr>
        </p:nvSpPr>
        <p:spPr/>
        <p:txBody>
          <a:bodyPr>
            <a:noAutofit/>
          </a:bodyPr>
          <a:lstStyle/>
          <a:p>
            <a:pPr>
              <a:spcBef>
                <a:spcPts val="0"/>
              </a:spcBef>
            </a:pPr>
            <a:r>
              <a:rPr lang="en-US" dirty="0"/>
              <a:t>(Note: this data is not affected by population increases over the years since it is given in divorces per 1000 total population residing in the country.)</a:t>
            </a:r>
          </a:p>
        </p:txBody>
      </p:sp>
      <p:pic>
        <p:nvPicPr>
          <p:cNvPr id="5" name="Picture 4">
            <a:extLst>
              <a:ext uri="{FF2B5EF4-FFF2-40B4-BE49-F238E27FC236}">
                <a16:creationId xmlns:a16="http://schemas.microsoft.com/office/drawing/2014/main" id="{55CA775E-546B-A978-92DC-896862117009}"/>
              </a:ext>
            </a:extLst>
          </p:cNvPr>
          <p:cNvPicPr>
            <a:picLocks noChangeAspect="1"/>
          </p:cNvPicPr>
          <p:nvPr/>
        </p:nvPicPr>
        <p:blipFill>
          <a:blip r:embed="rId2"/>
          <a:stretch>
            <a:fillRect/>
          </a:stretch>
        </p:blipFill>
        <p:spPr>
          <a:xfrm>
            <a:off x="1524000" y="2743200"/>
            <a:ext cx="6421549" cy="2834640"/>
          </a:xfrm>
          <a:prstGeom prst="rect">
            <a:avLst/>
          </a:prstGeom>
        </p:spPr>
      </p:pic>
    </p:spTree>
    <p:extLst>
      <p:ext uri="{BB962C8B-B14F-4D97-AF65-F5344CB8AC3E}">
        <p14:creationId xmlns:p14="http://schemas.microsoft.com/office/powerpoint/2010/main" val="378181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Series Data</a:t>
            </a:r>
          </a:p>
        </p:txBody>
      </p:sp>
      <p:sp>
        <p:nvSpPr>
          <p:cNvPr id="3" name="Content Placeholder 2"/>
          <p:cNvSpPr>
            <a:spLocks noGrp="1"/>
          </p:cNvSpPr>
          <p:nvPr>
            <p:ph idx="1"/>
          </p:nvPr>
        </p:nvSpPr>
        <p:spPr/>
        <p:txBody>
          <a:bodyPr>
            <a:normAutofit lnSpcReduction="10000"/>
          </a:bodyPr>
          <a:lstStyle/>
          <a:p>
            <a:pPr>
              <a:spcBef>
                <a:spcPts val="0"/>
              </a:spcBef>
            </a:pPr>
            <a:r>
              <a:rPr lang="en-US" b="1" dirty="0"/>
              <a:t>Time series data </a:t>
            </a:r>
            <a:r>
              <a:rPr lang="en-US" dirty="0"/>
              <a:t>refers to a specific type of data that is collected and recorded over a sequence of regularly spaced time intervals (hourly, weekly, monthly, yearly, etc.) in chronological order. In a time series data set, each observation is associated with a timestamp, representing when the data point was collected. Time series data allows us to study how variables change over time and uncover underlying patterns and trends. By analyzing time series data, we can gain insights about historical behavior and make predictions about the future.</a:t>
            </a:r>
          </a:p>
        </p:txBody>
      </p:sp>
    </p:spTree>
    <p:extLst>
      <p:ext uri="{BB962C8B-B14F-4D97-AF65-F5344CB8AC3E}">
        <p14:creationId xmlns:p14="http://schemas.microsoft.com/office/powerpoint/2010/main" val="11281724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2.5.4: Identifying Vehicle Registration as Stationary or Nonstationary</a:t>
            </a:r>
          </a:p>
        </p:txBody>
      </p:sp>
      <p:sp>
        <p:nvSpPr>
          <p:cNvPr id="3" name="Content Placeholder 2"/>
          <p:cNvSpPr>
            <a:spLocks noGrp="1"/>
          </p:cNvSpPr>
          <p:nvPr>
            <p:ph idx="1"/>
          </p:nvPr>
        </p:nvSpPr>
        <p:spPr>
          <a:xfrm>
            <a:off x="457200" y="1143000"/>
            <a:ext cx="8229600" cy="4572000"/>
          </a:xfrm>
        </p:spPr>
        <p:txBody>
          <a:bodyPr>
            <a:noAutofit/>
          </a:bodyPr>
          <a:lstStyle/>
          <a:p>
            <a:pPr>
              <a:spcBef>
                <a:spcPts val="0"/>
              </a:spcBef>
            </a:pPr>
            <a:r>
              <a:rPr lang="en-US" dirty="0"/>
              <a:t>The U.S. is a large country that depends greatly on the use of automobiles for transportation. Let’s look at the data on automobile registration and see if there are any trends.</a:t>
            </a:r>
          </a:p>
          <a:p>
            <a:pPr>
              <a:spcBef>
                <a:spcPts val="0"/>
              </a:spcBef>
            </a:pPr>
            <a:endParaRPr lang="en-US" dirty="0"/>
          </a:p>
          <a:p>
            <a:pPr>
              <a:spcBef>
                <a:spcPts val="0"/>
              </a:spcBef>
            </a:pPr>
            <a:endParaRPr lang="en-US" dirty="0"/>
          </a:p>
        </p:txBody>
      </p:sp>
      <p:graphicFrame>
        <p:nvGraphicFramePr>
          <p:cNvPr id="4" name="Table 3">
            <a:extLst>
              <a:ext uri="{FF2B5EF4-FFF2-40B4-BE49-F238E27FC236}">
                <a16:creationId xmlns:a16="http://schemas.microsoft.com/office/drawing/2014/main" id="{23F43C2A-5452-3340-A94C-6FB51ABC5A17}"/>
              </a:ext>
            </a:extLst>
          </p:cNvPr>
          <p:cNvGraphicFramePr>
            <a:graphicFrameLocks noGrp="1"/>
          </p:cNvGraphicFramePr>
          <p:nvPr>
            <p:extLst>
              <p:ext uri="{D42A27DB-BD31-4B8C-83A1-F6EECF244321}">
                <p14:modId xmlns:p14="http://schemas.microsoft.com/office/powerpoint/2010/main" val="1589955532"/>
              </p:ext>
            </p:extLst>
          </p:nvPr>
        </p:nvGraphicFramePr>
        <p:xfrm>
          <a:off x="304800" y="2932771"/>
          <a:ext cx="8534400" cy="2494280"/>
        </p:xfrm>
        <a:graphic>
          <a:graphicData uri="http://schemas.openxmlformats.org/drawingml/2006/table">
            <a:tbl>
              <a:tblPr firstRow="1" bandRow="1">
                <a:tableStyleId>{5C22544A-7EE6-4342-B048-85BDC9FD1C3A}</a:tableStyleId>
              </a:tblPr>
              <a:tblGrid>
                <a:gridCol w="711200">
                  <a:extLst>
                    <a:ext uri="{9D8B030D-6E8A-4147-A177-3AD203B41FA5}">
                      <a16:colId xmlns:a16="http://schemas.microsoft.com/office/drawing/2014/main" val="1431958295"/>
                    </a:ext>
                  </a:extLst>
                </a:gridCol>
                <a:gridCol w="2133600">
                  <a:extLst>
                    <a:ext uri="{9D8B030D-6E8A-4147-A177-3AD203B41FA5}">
                      <a16:colId xmlns:a16="http://schemas.microsoft.com/office/drawing/2014/main" val="4201247617"/>
                    </a:ext>
                  </a:extLst>
                </a:gridCol>
                <a:gridCol w="801716">
                  <a:extLst>
                    <a:ext uri="{9D8B030D-6E8A-4147-A177-3AD203B41FA5}">
                      <a16:colId xmlns:a16="http://schemas.microsoft.com/office/drawing/2014/main" val="296993027"/>
                    </a:ext>
                  </a:extLst>
                </a:gridCol>
                <a:gridCol w="2043084">
                  <a:extLst>
                    <a:ext uri="{9D8B030D-6E8A-4147-A177-3AD203B41FA5}">
                      <a16:colId xmlns:a16="http://schemas.microsoft.com/office/drawing/2014/main" val="3754484236"/>
                    </a:ext>
                  </a:extLst>
                </a:gridCol>
                <a:gridCol w="749993">
                  <a:extLst>
                    <a:ext uri="{9D8B030D-6E8A-4147-A177-3AD203B41FA5}">
                      <a16:colId xmlns:a16="http://schemas.microsoft.com/office/drawing/2014/main" val="1441971819"/>
                    </a:ext>
                  </a:extLst>
                </a:gridCol>
                <a:gridCol w="2094807">
                  <a:extLst>
                    <a:ext uri="{9D8B030D-6E8A-4147-A177-3AD203B41FA5}">
                      <a16:colId xmlns:a16="http://schemas.microsoft.com/office/drawing/2014/main" val="573696615"/>
                    </a:ext>
                  </a:extLst>
                </a:gridCol>
              </a:tblGrid>
              <a:tr h="370840">
                <a:tc gridSpan="6">
                  <a:txBody>
                    <a:bodyPr/>
                    <a:lstStyle/>
                    <a:p>
                      <a:pPr algn="ctr"/>
                      <a:r>
                        <a:rPr lang="en-US" dirty="0"/>
                        <a:t>Vehicle Registration in the U.S. 1985–2020</a:t>
                      </a:r>
                      <a:endParaRPr lang="en-IN" dirty="0"/>
                    </a:p>
                  </a:txBody>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extLst>
                  <a:ext uri="{0D108BD9-81ED-4DB2-BD59-A6C34878D82A}">
                    <a16:rowId xmlns:a16="http://schemas.microsoft.com/office/drawing/2014/main" val="587319345"/>
                  </a:ext>
                </a:extLst>
              </a:tr>
              <a:tr h="370840">
                <a:tc>
                  <a:txBody>
                    <a:bodyPr/>
                    <a:lstStyle/>
                    <a:p>
                      <a:pPr algn="ctr"/>
                      <a:r>
                        <a:rPr lang="en-IN" b="1" dirty="0"/>
                        <a:t>Year</a:t>
                      </a:r>
                    </a:p>
                  </a:txBody>
                  <a:tcPr/>
                </a:tc>
                <a:tc>
                  <a:txBody>
                    <a:bodyPr/>
                    <a:lstStyle/>
                    <a:p>
                      <a:pPr algn="ctr"/>
                      <a:r>
                        <a:rPr lang="en-US" b="1" dirty="0"/>
                        <a:t>Number of Vehicles (in millions)</a:t>
                      </a:r>
                      <a:endParaRPr lang="en-IN" b="1" dirty="0"/>
                    </a:p>
                  </a:txBody>
                  <a:tcPr/>
                </a:tc>
                <a:tc>
                  <a:txBody>
                    <a:bodyPr/>
                    <a:lstStyle/>
                    <a:p>
                      <a:pPr algn="ctr"/>
                      <a:r>
                        <a:rPr lang="en-US" b="1" dirty="0"/>
                        <a:t>Year</a:t>
                      </a:r>
                      <a:endParaRPr lang="en-IN" b="1" dirty="0"/>
                    </a:p>
                  </a:txBody>
                  <a:tcPr/>
                </a:tc>
                <a:tc>
                  <a:txBody>
                    <a:bodyPr/>
                    <a:lstStyle/>
                    <a:p>
                      <a:pPr algn="ctr"/>
                      <a:r>
                        <a:rPr lang="en-US" b="1" dirty="0"/>
                        <a:t>Number of Vehicles (in millions)</a:t>
                      </a:r>
                      <a:endParaRPr lang="en-IN" b="1" dirty="0"/>
                    </a:p>
                  </a:txBody>
                  <a:tcPr/>
                </a:tc>
                <a:tc>
                  <a:txBody>
                    <a:bodyPr/>
                    <a:lstStyle/>
                    <a:p>
                      <a:pPr algn="ctr"/>
                      <a:r>
                        <a:rPr lang="en-US" b="1" dirty="0"/>
                        <a:t>Year</a:t>
                      </a:r>
                      <a:endParaRPr lang="en-IN" b="1" dirty="0"/>
                    </a:p>
                  </a:txBody>
                  <a:tcPr/>
                </a:tc>
                <a:tc>
                  <a:txBody>
                    <a:bodyPr/>
                    <a:lstStyle/>
                    <a:p>
                      <a:pPr algn="ctr"/>
                      <a:r>
                        <a:rPr lang="en-US" b="1" dirty="0"/>
                        <a:t>Number of Vehicles (in millions)</a:t>
                      </a:r>
                      <a:endParaRPr lang="en-IN" b="1" dirty="0"/>
                    </a:p>
                  </a:txBody>
                  <a:tcPr/>
                </a:tc>
                <a:extLst>
                  <a:ext uri="{0D108BD9-81ED-4DB2-BD59-A6C34878D82A}">
                    <a16:rowId xmlns:a16="http://schemas.microsoft.com/office/drawing/2014/main" val="3040545044"/>
                  </a:ext>
                </a:extLst>
              </a:tr>
              <a:tr h="370840">
                <a:tc>
                  <a:txBody>
                    <a:bodyPr/>
                    <a:lstStyle/>
                    <a:p>
                      <a:pPr algn="ctr"/>
                      <a:r>
                        <a:rPr lang="en-US" dirty="0"/>
                        <a:t>1985</a:t>
                      </a:r>
                      <a:endParaRPr lang="en-IN" dirty="0"/>
                    </a:p>
                  </a:txBody>
                  <a:tcPr/>
                </a:tc>
                <a:tc>
                  <a:txBody>
                    <a:bodyPr/>
                    <a:lstStyle/>
                    <a:p>
                      <a:pPr algn="ctr"/>
                      <a:r>
                        <a:rPr lang="en-US" dirty="0"/>
                        <a:t>171.7</a:t>
                      </a:r>
                      <a:endParaRPr lang="en-IN" dirty="0"/>
                    </a:p>
                  </a:txBody>
                  <a:tcPr/>
                </a:tc>
                <a:tc>
                  <a:txBody>
                    <a:bodyPr/>
                    <a:lstStyle/>
                    <a:p>
                      <a:pPr algn="ctr"/>
                      <a:r>
                        <a:rPr lang="en-US" dirty="0"/>
                        <a:t>1997</a:t>
                      </a:r>
                      <a:endParaRPr lang="en-IN" dirty="0"/>
                    </a:p>
                  </a:txBody>
                  <a:tcPr/>
                </a:tc>
                <a:tc>
                  <a:txBody>
                    <a:bodyPr/>
                    <a:lstStyle/>
                    <a:p>
                      <a:pPr algn="ctr"/>
                      <a:r>
                        <a:rPr lang="en-US" dirty="0"/>
                        <a:t>207.8</a:t>
                      </a:r>
                      <a:endParaRPr lang="en-IN" dirty="0"/>
                    </a:p>
                  </a:txBody>
                  <a:tcPr/>
                </a:tc>
                <a:tc>
                  <a:txBody>
                    <a:bodyPr/>
                    <a:lstStyle/>
                    <a:p>
                      <a:pPr algn="ctr"/>
                      <a:r>
                        <a:rPr lang="en-US" dirty="0"/>
                        <a:t>2009</a:t>
                      </a:r>
                      <a:endParaRPr lang="en-IN" dirty="0"/>
                    </a:p>
                  </a:txBody>
                  <a:tcPr/>
                </a:tc>
                <a:tc>
                  <a:txBody>
                    <a:bodyPr/>
                    <a:lstStyle/>
                    <a:p>
                      <a:pPr algn="ctr"/>
                      <a:r>
                        <a:rPr lang="en-US" dirty="0"/>
                        <a:t>246.3</a:t>
                      </a:r>
                      <a:endParaRPr lang="en-IN" dirty="0"/>
                    </a:p>
                  </a:txBody>
                  <a:tcPr/>
                </a:tc>
                <a:extLst>
                  <a:ext uri="{0D108BD9-81ED-4DB2-BD59-A6C34878D82A}">
                    <a16:rowId xmlns:a16="http://schemas.microsoft.com/office/drawing/2014/main" val="3802087567"/>
                  </a:ext>
                </a:extLst>
              </a:tr>
              <a:tr h="370840">
                <a:tc>
                  <a:txBody>
                    <a:bodyPr/>
                    <a:lstStyle/>
                    <a:p>
                      <a:pPr algn="ctr"/>
                      <a:r>
                        <a:rPr lang="en-US" dirty="0"/>
                        <a:t>1986</a:t>
                      </a:r>
                      <a:endParaRPr lang="en-IN" dirty="0"/>
                    </a:p>
                  </a:txBody>
                  <a:tcPr/>
                </a:tc>
                <a:tc>
                  <a:txBody>
                    <a:bodyPr/>
                    <a:lstStyle/>
                    <a:p>
                      <a:pPr algn="ctr"/>
                      <a:r>
                        <a:rPr lang="en-US" dirty="0"/>
                        <a:t>175.7</a:t>
                      </a:r>
                      <a:endParaRPr lang="en-IN" dirty="0"/>
                    </a:p>
                  </a:txBody>
                  <a:tcPr/>
                </a:tc>
                <a:tc>
                  <a:txBody>
                    <a:bodyPr/>
                    <a:lstStyle/>
                    <a:p>
                      <a:pPr algn="ctr"/>
                      <a:r>
                        <a:rPr lang="en-US" dirty="0"/>
                        <a:t>1998</a:t>
                      </a:r>
                      <a:endParaRPr lang="en-IN" dirty="0"/>
                    </a:p>
                  </a:txBody>
                  <a:tcPr/>
                </a:tc>
                <a:tc>
                  <a:txBody>
                    <a:bodyPr/>
                    <a:lstStyle/>
                    <a:p>
                      <a:pPr algn="ctr"/>
                      <a:r>
                        <a:rPr lang="en-US" dirty="0"/>
                        <a:t>211.6</a:t>
                      </a:r>
                      <a:endParaRPr lang="en-IN" dirty="0"/>
                    </a:p>
                  </a:txBody>
                  <a:tcPr/>
                </a:tc>
                <a:tc>
                  <a:txBody>
                    <a:bodyPr/>
                    <a:lstStyle/>
                    <a:p>
                      <a:pPr algn="ctr"/>
                      <a:r>
                        <a:rPr lang="en-US" dirty="0"/>
                        <a:t>2010</a:t>
                      </a:r>
                      <a:endParaRPr lang="en-IN" dirty="0"/>
                    </a:p>
                  </a:txBody>
                  <a:tcPr/>
                </a:tc>
                <a:tc>
                  <a:txBody>
                    <a:bodyPr/>
                    <a:lstStyle/>
                    <a:p>
                      <a:pPr algn="ctr"/>
                      <a:r>
                        <a:rPr lang="en-US" dirty="0"/>
                        <a:t>242.1</a:t>
                      </a:r>
                      <a:endParaRPr lang="en-IN" dirty="0"/>
                    </a:p>
                  </a:txBody>
                  <a:tcPr/>
                </a:tc>
                <a:extLst>
                  <a:ext uri="{0D108BD9-81ED-4DB2-BD59-A6C34878D82A}">
                    <a16:rowId xmlns:a16="http://schemas.microsoft.com/office/drawing/2014/main" val="1914084663"/>
                  </a:ext>
                </a:extLst>
              </a:tr>
              <a:tr h="370840">
                <a:tc>
                  <a:txBody>
                    <a:bodyPr/>
                    <a:lstStyle/>
                    <a:p>
                      <a:pPr algn="ctr"/>
                      <a:r>
                        <a:rPr lang="en-US" dirty="0"/>
                        <a:t>1987</a:t>
                      </a:r>
                      <a:endParaRPr lang="en-IN" dirty="0"/>
                    </a:p>
                  </a:txBody>
                  <a:tcPr/>
                </a:tc>
                <a:tc>
                  <a:txBody>
                    <a:bodyPr/>
                    <a:lstStyle/>
                    <a:p>
                      <a:pPr algn="ctr"/>
                      <a:r>
                        <a:rPr lang="en-US" dirty="0"/>
                        <a:t>178.9</a:t>
                      </a:r>
                      <a:endParaRPr lang="en-IN" dirty="0"/>
                    </a:p>
                  </a:txBody>
                  <a:tcPr/>
                </a:tc>
                <a:tc>
                  <a:txBody>
                    <a:bodyPr/>
                    <a:lstStyle/>
                    <a:p>
                      <a:pPr algn="ctr"/>
                      <a:r>
                        <a:rPr lang="en-US" dirty="0"/>
                        <a:t>1999</a:t>
                      </a:r>
                      <a:endParaRPr lang="en-IN" dirty="0"/>
                    </a:p>
                  </a:txBody>
                  <a:tcPr/>
                </a:tc>
                <a:tc>
                  <a:txBody>
                    <a:bodyPr/>
                    <a:lstStyle/>
                    <a:p>
                      <a:pPr algn="ctr"/>
                      <a:r>
                        <a:rPr lang="en-US" dirty="0"/>
                        <a:t>216.3</a:t>
                      </a:r>
                      <a:endParaRPr lang="en-IN" dirty="0"/>
                    </a:p>
                  </a:txBody>
                  <a:tcPr/>
                </a:tc>
                <a:tc>
                  <a:txBody>
                    <a:bodyPr/>
                    <a:lstStyle/>
                    <a:p>
                      <a:pPr algn="ctr"/>
                      <a:r>
                        <a:rPr lang="en-US" dirty="0"/>
                        <a:t>2011</a:t>
                      </a:r>
                      <a:endParaRPr lang="en-IN" dirty="0"/>
                    </a:p>
                  </a:txBody>
                  <a:tcPr/>
                </a:tc>
                <a:tc>
                  <a:txBody>
                    <a:bodyPr/>
                    <a:lstStyle/>
                    <a:p>
                      <a:pPr algn="ctr"/>
                      <a:r>
                        <a:rPr lang="en-US" dirty="0"/>
                        <a:t>253.2</a:t>
                      </a:r>
                      <a:endParaRPr lang="en-IN" dirty="0"/>
                    </a:p>
                  </a:txBody>
                  <a:tcPr/>
                </a:tc>
                <a:extLst>
                  <a:ext uri="{0D108BD9-81ED-4DB2-BD59-A6C34878D82A}">
                    <a16:rowId xmlns:a16="http://schemas.microsoft.com/office/drawing/2014/main" val="2697180586"/>
                  </a:ext>
                </a:extLst>
              </a:tr>
              <a:tr h="370840">
                <a:tc>
                  <a:txBody>
                    <a:bodyPr/>
                    <a:lstStyle/>
                    <a:p>
                      <a:pPr algn="ctr"/>
                      <a:r>
                        <a:rPr lang="en-US" dirty="0"/>
                        <a:t>1988</a:t>
                      </a:r>
                      <a:endParaRPr lang="en-IN" dirty="0"/>
                    </a:p>
                  </a:txBody>
                  <a:tcPr/>
                </a:tc>
                <a:tc>
                  <a:txBody>
                    <a:bodyPr/>
                    <a:lstStyle/>
                    <a:p>
                      <a:pPr algn="ctr"/>
                      <a:r>
                        <a:rPr lang="en-US" dirty="0"/>
                        <a:t>184.4</a:t>
                      </a:r>
                      <a:endParaRPr lang="en-IN" dirty="0"/>
                    </a:p>
                  </a:txBody>
                  <a:tcPr/>
                </a:tc>
                <a:tc>
                  <a:txBody>
                    <a:bodyPr/>
                    <a:lstStyle/>
                    <a:p>
                      <a:pPr algn="ctr"/>
                      <a:r>
                        <a:rPr lang="en-US" dirty="0"/>
                        <a:t>2000</a:t>
                      </a:r>
                      <a:endParaRPr lang="en-IN" dirty="0"/>
                    </a:p>
                  </a:txBody>
                  <a:tcPr/>
                </a:tc>
                <a:tc>
                  <a:txBody>
                    <a:bodyPr/>
                    <a:lstStyle/>
                    <a:p>
                      <a:pPr algn="ctr"/>
                      <a:r>
                        <a:rPr lang="en-US" dirty="0"/>
                        <a:t>221.5</a:t>
                      </a:r>
                      <a:endParaRPr lang="en-IN" dirty="0"/>
                    </a:p>
                  </a:txBody>
                  <a:tcPr/>
                </a:tc>
                <a:tc>
                  <a:txBody>
                    <a:bodyPr/>
                    <a:lstStyle/>
                    <a:p>
                      <a:pPr algn="ctr"/>
                      <a:r>
                        <a:rPr lang="en-US" dirty="0"/>
                        <a:t>2012</a:t>
                      </a:r>
                      <a:endParaRPr lang="en-IN" dirty="0"/>
                    </a:p>
                  </a:txBody>
                  <a:tcPr/>
                </a:tc>
                <a:tc>
                  <a:txBody>
                    <a:bodyPr/>
                    <a:lstStyle/>
                    <a:p>
                      <a:pPr algn="ctr"/>
                      <a:r>
                        <a:rPr lang="en-US" dirty="0"/>
                        <a:t>253.6</a:t>
                      </a:r>
                      <a:endParaRPr lang="en-IN" dirty="0"/>
                    </a:p>
                  </a:txBody>
                  <a:tcPr/>
                </a:tc>
                <a:extLst>
                  <a:ext uri="{0D108BD9-81ED-4DB2-BD59-A6C34878D82A}">
                    <a16:rowId xmlns:a16="http://schemas.microsoft.com/office/drawing/2014/main" val="3128363833"/>
                  </a:ext>
                </a:extLst>
              </a:tr>
            </a:tbl>
          </a:graphicData>
        </a:graphic>
      </p:graphicFrame>
    </p:spTree>
    <p:extLst>
      <p:ext uri="{BB962C8B-B14F-4D97-AF65-F5344CB8AC3E}">
        <p14:creationId xmlns:p14="http://schemas.microsoft.com/office/powerpoint/2010/main" val="3430741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2.5.4: Identifying Vehicle Registration as Stationary or Nonstationary (cont.)</a:t>
            </a:r>
          </a:p>
        </p:txBody>
      </p:sp>
      <p:sp>
        <p:nvSpPr>
          <p:cNvPr id="3" name="Content Placeholder 2"/>
          <p:cNvSpPr>
            <a:spLocks noGrp="1"/>
          </p:cNvSpPr>
          <p:nvPr>
            <p:ph idx="1"/>
          </p:nvPr>
        </p:nvSpPr>
        <p:spPr>
          <a:xfrm>
            <a:off x="457200" y="1143000"/>
            <a:ext cx="8229600" cy="4572000"/>
          </a:xfrm>
        </p:spPr>
        <p:txBody>
          <a:bodyPr>
            <a:noAutofit/>
          </a:bodyPr>
          <a:lstStyle/>
          <a:p>
            <a:pPr>
              <a:spcBef>
                <a:spcPts val="0"/>
              </a:spcBef>
            </a:pPr>
            <a:endParaRPr lang="en-US" dirty="0"/>
          </a:p>
          <a:p>
            <a:pPr>
              <a:spcBef>
                <a:spcPts val="0"/>
              </a:spcBef>
            </a:pPr>
            <a:endParaRPr lang="en-US" dirty="0"/>
          </a:p>
        </p:txBody>
      </p:sp>
      <p:graphicFrame>
        <p:nvGraphicFramePr>
          <p:cNvPr id="4" name="Table 3">
            <a:extLst>
              <a:ext uri="{FF2B5EF4-FFF2-40B4-BE49-F238E27FC236}">
                <a16:creationId xmlns:a16="http://schemas.microsoft.com/office/drawing/2014/main" id="{23F43C2A-5452-3340-A94C-6FB51ABC5A17}"/>
              </a:ext>
            </a:extLst>
          </p:cNvPr>
          <p:cNvGraphicFramePr>
            <a:graphicFrameLocks noGrp="1"/>
          </p:cNvGraphicFramePr>
          <p:nvPr>
            <p:extLst>
              <p:ext uri="{D42A27DB-BD31-4B8C-83A1-F6EECF244321}">
                <p14:modId xmlns:p14="http://schemas.microsoft.com/office/powerpoint/2010/main" val="1284300427"/>
              </p:ext>
            </p:extLst>
          </p:nvPr>
        </p:nvGraphicFramePr>
        <p:xfrm>
          <a:off x="327102" y="1215483"/>
          <a:ext cx="8534400" cy="3977640"/>
        </p:xfrm>
        <a:graphic>
          <a:graphicData uri="http://schemas.openxmlformats.org/drawingml/2006/table">
            <a:tbl>
              <a:tblPr firstRow="1" bandRow="1">
                <a:tableStyleId>{5C22544A-7EE6-4342-B048-85BDC9FD1C3A}</a:tableStyleId>
              </a:tblPr>
              <a:tblGrid>
                <a:gridCol w="711200">
                  <a:extLst>
                    <a:ext uri="{9D8B030D-6E8A-4147-A177-3AD203B41FA5}">
                      <a16:colId xmlns:a16="http://schemas.microsoft.com/office/drawing/2014/main" val="1431958295"/>
                    </a:ext>
                  </a:extLst>
                </a:gridCol>
                <a:gridCol w="2133600">
                  <a:extLst>
                    <a:ext uri="{9D8B030D-6E8A-4147-A177-3AD203B41FA5}">
                      <a16:colId xmlns:a16="http://schemas.microsoft.com/office/drawing/2014/main" val="4201247617"/>
                    </a:ext>
                  </a:extLst>
                </a:gridCol>
                <a:gridCol w="801716">
                  <a:extLst>
                    <a:ext uri="{9D8B030D-6E8A-4147-A177-3AD203B41FA5}">
                      <a16:colId xmlns:a16="http://schemas.microsoft.com/office/drawing/2014/main" val="296993027"/>
                    </a:ext>
                  </a:extLst>
                </a:gridCol>
                <a:gridCol w="2043084">
                  <a:extLst>
                    <a:ext uri="{9D8B030D-6E8A-4147-A177-3AD203B41FA5}">
                      <a16:colId xmlns:a16="http://schemas.microsoft.com/office/drawing/2014/main" val="3754484236"/>
                    </a:ext>
                  </a:extLst>
                </a:gridCol>
                <a:gridCol w="749993">
                  <a:extLst>
                    <a:ext uri="{9D8B030D-6E8A-4147-A177-3AD203B41FA5}">
                      <a16:colId xmlns:a16="http://schemas.microsoft.com/office/drawing/2014/main" val="1441971819"/>
                    </a:ext>
                  </a:extLst>
                </a:gridCol>
                <a:gridCol w="2094807">
                  <a:extLst>
                    <a:ext uri="{9D8B030D-6E8A-4147-A177-3AD203B41FA5}">
                      <a16:colId xmlns:a16="http://schemas.microsoft.com/office/drawing/2014/main" val="573696615"/>
                    </a:ext>
                  </a:extLst>
                </a:gridCol>
              </a:tblGrid>
              <a:tr h="370840">
                <a:tc gridSpan="6">
                  <a:txBody>
                    <a:bodyPr/>
                    <a:lstStyle/>
                    <a:p>
                      <a:pPr algn="ctr"/>
                      <a:r>
                        <a:rPr lang="en-US" dirty="0"/>
                        <a:t>Vehicle Registration in the U.S. 1985–2020 (cont.)</a:t>
                      </a:r>
                      <a:endParaRPr lang="en-IN" dirty="0"/>
                    </a:p>
                  </a:txBody>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tc hMerge="1">
                  <a:txBody>
                    <a:bodyPr/>
                    <a:lstStyle/>
                    <a:p>
                      <a:pPr algn="ctr"/>
                      <a:endParaRPr lang="en-IN" dirty="0"/>
                    </a:p>
                  </a:txBody>
                  <a:tcPr/>
                </a:tc>
                <a:extLst>
                  <a:ext uri="{0D108BD9-81ED-4DB2-BD59-A6C34878D82A}">
                    <a16:rowId xmlns:a16="http://schemas.microsoft.com/office/drawing/2014/main" val="587319345"/>
                  </a:ext>
                </a:extLst>
              </a:tr>
              <a:tr h="370840">
                <a:tc>
                  <a:txBody>
                    <a:bodyPr/>
                    <a:lstStyle/>
                    <a:p>
                      <a:pPr algn="ctr"/>
                      <a:r>
                        <a:rPr lang="en-IN" b="1" dirty="0"/>
                        <a:t>Year</a:t>
                      </a:r>
                    </a:p>
                  </a:txBody>
                  <a:tcPr/>
                </a:tc>
                <a:tc>
                  <a:txBody>
                    <a:bodyPr/>
                    <a:lstStyle/>
                    <a:p>
                      <a:pPr algn="ctr"/>
                      <a:r>
                        <a:rPr lang="en-US" b="1" dirty="0"/>
                        <a:t>Number of Vehicles (in millions)</a:t>
                      </a:r>
                      <a:endParaRPr lang="en-IN" b="1" dirty="0"/>
                    </a:p>
                  </a:txBody>
                  <a:tcPr/>
                </a:tc>
                <a:tc>
                  <a:txBody>
                    <a:bodyPr/>
                    <a:lstStyle/>
                    <a:p>
                      <a:pPr algn="ctr"/>
                      <a:r>
                        <a:rPr lang="en-US" b="1" dirty="0"/>
                        <a:t>Year</a:t>
                      </a:r>
                      <a:endParaRPr lang="en-IN" b="1" dirty="0"/>
                    </a:p>
                  </a:txBody>
                  <a:tcPr/>
                </a:tc>
                <a:tc>
                  <a:txBody>
                    <a:bodyPr/>
                    <a:lstStyle/>
                    <a:p>
                      <a:pPr algn="ctr"/>
                      <a:r>
                        <a:rPr lang="en-US" b="1" dirty="0"/>
                        <a:t>Number of Vehicles (in millions)</a:t>
                      </a:r>
                      <a:endParaRPr lang="en-IN" b="1" dirty="0"/>
                    </a:p>
                  </a:txBody>
                  <a:tcPr/>
                </a:tc>
                <a:tc>
                  <a:txBody>
                    <a:bodyPr/>
                    <a:lstStyle/>
                    <a:p>
                      <a:pPr algn="ctr"/>
                      <a:r>
                        <a:rPr lang="en-US" b="1" dirty="0"/>
                        <a:t>Year</a:t>
                      </a:r>
                      <a:endParaRPr lang="en-IN" b="1" dirty="0"/>
                    </a:p>
                  </a:txBody>
                  <a:tcPr/>
                </a:tc>
                <a:tc>
                  <a:txBody>
                    <a:bodyPr/>
                    <a:lstStyle/>
                    <a:p>
                      <a:pPr algn="ctr"/>
                      <a:r>
                        <a:rPr lang="en-US" b="1" dirty="0"/>
                        <a:t>Number of Vehicles (in millions)</a:t>
                      </a:r>
                      <a:endParaRPr lang="en-IN" b="1" dirty="0"/>
                    </a:p>
                  </a:txBody>
                  <a:tcPr/>
                </a:tc>
                <a:extLst>
                  <a:ext uri="{0D108BD9-81ED-4DB2-BD59-A6C34878D82A}">
                    <a16:rowId xmlns:a16="http://schemas.microsoft.com/office/drawing/2014/main" val="3040545044"/>
                  </a:ext>
                </a:extLst>
              </a:tr>
              <a:tr h="370840">
                <a:tc>
                  <a:txBody>
                    <a:bodyPr/>
                    <a:lstStyle/>
                    <a:p>
                      <a:pPr algn="ctr"/>
                      <a:r>
                        <a:rPr lang="en-US" dirty="0"/>
                        <a:t>1989</a:t>
                      </a:r>
                      <a:endParaRPr lang="en-IN" dirty="0"/>
                    </a:p>
                  </a:txBody>
                  <a:tcPr/>
                </a:tc>
                <a:tc>
                  <a:txBody>
                    <a:bodyPr/>
                    <a:lstStyle/>
                    <a:p>
                      <a:pPr algn="ctr"/>
                      <a:r>
                        <a:rPr lang="en-US" dirty="0"/>
                        <a:t>187.4</a:t>
                      </a:r>
                      <a:endParaRPr lang="en-IN" dirty="0"/>
                    </a:p>
                  </a:txBody>
                  <a:tcPr/>
                </a:tc>
                <a:tc>
                  <a:txBody>
                    <a:bodyPr/>
                    <a:lstStyle/>
                    <a:p>
                      <a:pPr algn="ctr"/>
                      <a:r>
                        <a:rPr lang="en-US" dirty="0"/>
                        <a:t>2001</a:t>
                      </a:r>
                      <a:endParaRPr lang="en-IN" dirty="0"/>
                    </a:p>
                  </a:txBody>
                  <a:tcPr/>
                </a:tc>
                <a:tc>
                  <a:txBody>
                    <a:bodyPr/>
                    <a:lstStyle/>
                    <a:p>
                      <a:pPr algn="ctr"/>
                      <a:r>
                        <a:rPr lang="en-US" dirty="0"/>
                        <a:t>230.4</a:t>
                      </a:r>
                      <a:endParaRPr lang="en-IN" dirty="0"/>
                    </a:p>
                  </a:txBody>
                  <a:tcPr/>
                </a:tc>
                <a:tc>
                  <a:txBody>
                    <a:bodyPr/>
                    <a:lstStyle/>
                    <a:p>
                      <a:pPr algn="ctr"/>
                      <a:r>
                        <a:rPr lang="en-US" dirty="0"/>
                        <a:t>2013</a:t>
                      </a:r>
                      <a:endParaRPr lang="en-IN" dirty="0"/>
                    </a:p>
                  </a:txBody>
                  <a:tcPr/>
                </a:tc>
                <a:tc>
                  <a:txBody>
                    <a:bodyPr/>
                    <a:lstStyle/>
                    <a:p>
                      <a:pPr algn="ctr"/>
                      <a:r>
                        <a:rPr lang="en-US" dirty="0"/>
                        <a:t>255.9</a:t>
                      </a:r>
                      <a:endParaRPr lang="en-IN" dirty="0"/>
                    </a:p>
                  </a:txBody>
                  <a:tcPr/>
                </a:tc>
                <a:extLst>
                  <a:ext uri="{0D108BD9-81ED-4DB2-BD59-A6C34878D82A}">
                    <a16:rowId xmlns:a16="http://schemas.microsoft.com/office/drawing/2014/main" val="3802087567"/>
                  </a:ext>
                </a:extLst>
              </a:tr>
              <a:tr h="370840">
                <a:tc>
                  <a:txBody>
                    <a:bodyPr/>
                    <a:lstStyle/>
                    <a:p>
                      <a:pPr algn="ctr"/>
                      <a:r>
                        <a:rPr lang="en-US" dirty="0"/>
                        <a:t>1990</a:t>
                      </a:r>
                      <a:endParaRPr lang="en-IN" dirty="0"/>
                    </a:p>
                  </a:txBody>
                  <a:tcPr/>
                </a:tc>
                <a:tc>
                  <a:txBody>
                    <a:bodyPr/>
                    <a:lstStyle/>
                    <a:p>
                      <a:pPr algn="ctr"/>
                      <a:r>
                        <a:rPr lang="en-US" dirty="0"/>
                        <a:t>188.8</a:t>
                      </a:r>
                      <a:endParaRPr lang="en-IN" dirty="0"/>
                    </a:p>
                  </a:txBody>
                  <a:tcPr/>
                </a:tc>
                <a:tc>
                  <a:txBody>
                    <a:bodyPr/>
                    <a:lstStyle/>
                    <a:p>
                      <a:pPr algn="ctr"/>
                      <a:r>
                        <a:rPr lang="en-US" dirty="0"/>
                        <a:t>2002</a:t>
                      </a:r>
                      <a:endParaRPr lang="en-IN" dirty="0"/>
                    </a:p>
                  </a:txBody>
                  <a:tcPr/>
                </a:tc>
                <a:tc>
                  <a:txBody>
                    <a:bodyPr/>
                    <a:lstStyle/>
                    <a:p>
                      <a:pPr algn="ctr"/>
                      <a:r>
                        <a:rPr lang="en-US" dirty="0"/>
                        <a:t>229.6</a:t>
                      </a:r>
                      <a:endParaRPr lang="en-IN" dirty="0"/>
                    </a:p>
                  </a:txBody>
                  <a:tcPr/>
                </a:tc>
                <a:tc>
                  <a:txBody>
                    <a:bodyPr/>
                    <a:lstStyle/>
                    <a:p>
                      <a:pPr algn="ctr"/>
                      <a:r>
                        <a:rPr lang="en-US" dirty="0"/>
                        <a:t>2014</a:t>
                      </a:r>
                      <a:endParaRPr lang="en-IN" dirty="0"/>
                    </a:p>
                  </a:txBody>
                  <a:tcPr/>
                </a:tc>
                <a:tc>
                  <a:txBody>
                    <a:bodyPr/>
                    <a:lstStyle/>
                    <a:p>
                      <a:pPr algn="ctr"/>
                      <a:r>
                        <a:rPr lang="en-US" dirty="0"/>
                        <a:t>260.4</a:t>
                      </a:r>
                      <a:endParaRPr lang="en-IN" dirty="0"/>
                    </a:p>
                  </a:txBody>
                  <a:tcPr/>
                </a:tc>
                <a:extLst>
                  <a:ext uri="{0D108BD9-81ED-4DB2-BD59-A6C34878D82A}">
                    <a16:rowId xmlns:a16="http://schemas.microsoft.com/office/drawing/2014/main" val="1914084663"/>
                  </a:ext>
                </a:extLst>
              </a:tr>
              <a:tr h="370840">
                <a:tc>
                  <a:txBody>
                    <a:bodyPr/>
                    <a:lstStyle/>
                    <a:p>
                      <a:pPr algn="ctr"/>
                      <a:r>
                        <a:rPr lang="en-US" dirty="0"/>
                        <a:t>1991</a:t>
                      </a:r>
                      <a:endParaRPr lang="en-IN" dirty="0"/>
                    </a:p>
                  </a:txBody>
                  <a:tcPr/>
                </a:tc>
                <a:tc>
                  <a:txBody>
                    <a:bodyPr/>
                    <a:lstStyle/>
                    <a:p>
                      <a:pPr algn="ctr"/>
                      <a:r>
                        <a:rPr lang="en-US" dirty="0"/>
                        <a:t>188.1</a:t>
                      </a:r>
                      <a:endParaRPr lang="en-IN" dirty="0"/>
                    </a:p>
                  </a:txBody>
                  <a:tcPr/>
                </a:tc>
                <a:tc>
                  <a:txBody>
                    <a:bodyPr/>
                    <a:lstStyle/>
                    <a:p>
                      <a:pPr algn="ctr"/>
                      <a:r>
                        <a:rPr lang="en-US" dirty="0"/>
                        <a:t>2003</a:t>
                      </a:r>
                      <a:endParaRPr lang="en-IN" dirty="0"/>
                    </a:p>
                  </a:txBody>
                  <a:tcPr/>
                </a:tc>
                <a:tc>
                  <a:txBody>
                    <a:bodyPr/>
                    <a:lstStyle/>
                    <a:p>
                      <a:pPr algn="ctr"/>
                      <a:r>
                        <a:rPr lang="en-US" dirty="0"/>
                        <a:t>231.4</a:t>
                      </a:r>
                      <a:endParaRPr lang="en-IN" dirty="0"/>
                    </a:p>
                  </a:txBody>
                  <a:tcPr/>
                </a:tc>
                <a:tc>
                  <a:txBody>
                    <a:bodyPr/>
                    <a:lstStyle/>
                    <a:p>
                      <a:pPr algn="ctr"/>
                      <a:r>
                        <a:rPr lang="en-US" dirty="0"/>
                        <a:t>2015</a:t>
                      </a:r>
                      <a:endParaRPr lang="en-IN" dirty="0"/>
                    </a:p>
                  </a:txBody>
                  <a:tcPr/>
                </a:tc>
                <a:tc>
                  <a:txBody>
                    <a:bodyPr/>
                    <a:lstStyle/>
                    <a:p>
                      <a:pPr algn="ctr"/>
                      <a:r>
                        <a:rPr lang="en-US" dirty="0"/>
                        <a:t>263.6</a:t>
                      </a:r>
                      <a:endParaRPr lang="en-IN" dirty="0"/>
                    </a:p>
                  </a:txBody>
                  <a:tcPr/>
                </a:tc>
                <a:extLst>
                  <a:ext uri="{0D108BD9-81ED-4DB2-BD59-A6C34878D82A}">
                    <a16:rowId xmlns:a16="http://schemas.microsoft.com/office/drawing/2014/main" val="2697180586"/>
                  </a:ext>
                </a:extLst>
              </a:tr>
              <a:tr h="370840">
                <a:tc>
                  <a:txBody>
                    <a:bodyPr/>
                    <a:lstStyle/>
                    <a:p>
                      <a:pPr algn="ctr"/>
                      <a:r>
                        <a:rPr lang="en-US" dirty="0"/>
                        <a:t>1992</a:t>
                      </a:r>
                      <a:endParaRPr lang="en-IN" dirty="0"/>
                    </a:p>
                  </a:txBody>
                  <a:tcPr/>
                </a:tc>
                <a:tc>
                  <a:txBody>
                    <a:bodyPr/>
                    <a:lstStyle/>
                    <a:p>
                      <a:pPr algn="ctr"/>
                      <a:r>
                        <a:rPr lang="en-US" dirty="0"/>
                        <a:t>190.4</a:t>
                      </a:r>
                      <a:endParaRPr lang="en-IN" dirty="0"/>
                    </a:p>
                  </a:txBody>
                  <a:tcPr/>
                </a:tc>
                <a:tc>
                  <a:txBody>
                    <a:bodyPr/>
                    <a:lstStyle/>
                    <a:p>
                      <a:pPr algn="ctr"/>
                      <a:r>
                        <a:rPr lang="en-US" dirty="0"/>
                        <a:t>2004</a:t>
                      </a:r>
                      <a:endParaRPr lang="en-IN" dirty="0"/>
                    </a:p>
                  </a:txBody>
                  <a:tcPr/>
                </a:tc>
                <a:tc>
                  <a:txBody>
                    <a:bodyPr/>
                    <a:lstStyle/>
                    <a:p>
                      <a:pPr algn="ctr"/>
                      <a:r>
                        <a:rPr lang="en-US" dirty="0"/>
                        <a:t>237.2</a:t>
                      </a:r>
                      <a:endParaRPr lang="en-IN" dirty="0"/>
                    </a:p>
                  </a:txBody>
                  <a:tcPr/>
                </a:tc>
                <a:tc>
                  <a:txBody>
                    <a:bodyPr/>
                    <a:lstStyle/>
                    <a:p>
                      <a:pPr algn="ctr"/>
                      <a:r>
                        <a:rPr lang="en-US" dirty="0"/>
                        <a:t>2016</a:t>
                      </a:r>
                      <a:endParaRPr lang="en-IN" dirty="0"/>
                    </a:p>
                  </a:txBody>
                  <a:tcPr/>
                </a:tc>
                <a:tc>
                  <a:txBody>
                    <a:bodyPr/>
                    <a:lstStyle/>
                    <a:p>
                      <a:pPr algn="ctr"/>
                      <a:r>
                        <a:rPr lang="en-US" dirty="0"/>
                        <a:t>268.8</a:t>
                      </a:r>
                      <a:endParaRPr lang="en-IN" dirty="0"/>
                    </a:p>
                  </a:txBody>
                  <a:tcPr/>
                </a:tc>
                <a:extLst>
                  <a:ext uri="{0D108BD9-81ED-4DB2-BD59-A6C34878D82A}">
                    <a16:rowId xmlns:a16="http://schemas.microsoft.com/office/drawing/2014/main" val="3128363833"/>
                  </a:ext>
                </a:extLst>
              </a:tr>
              <a:tr h="370840">
                <a:tc>
                  <a:txBody>
                    <a:bodyPr/>
                    <a:lstStyle/>
                    <a:p>
                      <a:pPr algn="ctr"/>
                      <a:r>
                        <a:rPr lang="en-US" dirty="0"/>
                        <a:t>1993</a:t>
                      </a:r>
                      <a:endParaRPr lang="en-IN" dirty="0"/>
                    </a:p>
                  </a:txBody>
                  <a:tcPr/>
                </a:tc>
                <a:tc>
                  <a:txBody>
                    <a:bodyPr/>
                    <a:lstStyle/>
                    <a:p>
                      <a:pPr algn="ctr"/>
                      <a:r>
                        <a:rPr lang="en-US" dirty="0"/>
                        <a:t>194.1</a:t>
                      </a:r>
                      <a:endParaRPr lang="en-IN" dirty="0"/>
                    </a:p>
                  </a:txBody>
                  <a:tcPr/>
                </a:tc>
                <a:tc>
                  <a:txBody>
                    <a:bodyPr/>
                    <a:lstStyle/>
                    <a:p>
                      <a:pPr algn="ctr"/>
                      <a:r>
                        <a:rPr lang="en-US" dirty="0"/>
                        <a:t>2005</a:t>
                      </a:r>
                      <a:endParaRPr lang="en-IN" dirty="0"/>
                    </a:p>
                  </a:txBody>
                  <a:tcPr/>
                </a:tc>
                <a:tc>
                  <a:txBody>
                    <a:bodyPr/>
                    <a:lstStyle/>
                    <a:p>
                      <a:pPr algn="ctr"/>
                      <a:r>
                        <a:rPr lang="en-US" dirty="0"/>
                        <a:t>241.2</a:t>
                      </a:r>
                      <a:endParaRPr lang="en-IN" dirty="0"/>
                    </a:p>
                  </a:txBody>
                  <a:tcPr/>
                </a:tc>
                <a:tc>
                  <a:txBody>
                    <a:bodyPr/>
                    <a:lstStyle/>
                    <a:p>
                      <a:pPr algn="ctr"/>
                      <a:r>
                        <a:rPr lang="en-US" dirty="0"/>
                        <a:t>2017</a:t>
                      </a:r>
                      <a:endParaRPr lang="en-IN" dirty="0"/>
                    </a:p>
                  </a:txBody>
                  <a:tcPr/>
                </a:tc>
                <a:tc>
                  <a:txBody>
                    <a:bodyPr/>
                    <a:lstStyle/>
                    <a:p>
                      <a:pPr algn="ctr"/>
                      <a:r>
                        <a:rPr lang="en-US" dirty="0"/>
                        <a:t>272.4</a:t>
                      </a:r>
                      <a:endParaRPr lang="en-IN" dirty="0"/>
                    </a:p>
                  </a:txBody>
                  <a:tcPr/>
                </a:tc>
                <a:extLst>
                  <a:ext uri="{0D108BD9-81ED-4DB2-BD59-A6C34878D82A}">
                    <a16:rowId xmlns:a16="http://schemas.microsoft.com/office/drawing/2014/main" val="1972348216"/>
                  </a:ext>
                </a:extLst>
              </a:tr>
              <a:tr h="370840">
                <a:tc>
                  <a:txBody>
                    <a:bodyPr/>
                    <a:lstStyle/>
                    <a:p>
                      <a:pPr algn="ctr"/>
                      <a:r>
                        <a:rPr lang="en-US" dirty="0"/>
                        <a:t>1994</a:t>
                      </a:r>
                      <a:endParaRPr lang="en-IN" dirty="0"/>
                    </a:p>
                  </a:txBody>
                  <a:tcPr/>
                </a:tc>
                <a:tc>
                  <a:txBody>
                    <a:bodyPr/>
                    <a:lstStyle/>
                    <a:p>
                      <a:pPr algn="ctr"/>
                      <a:r>
                        <a:rPr lang="en-US" dirty="0"/>
                        <a:t>198.0</a:t>
                      </a:r>
                      <a:endParaRPr lang="en-IN" dirty="0"/>
                    </a:p>
                  </a:txBody>
                  <a:tcPr/>
                </a:tc>
                <a:tc>
                  <a:txBody>
                    <a:bodyPr/>
                    <a:lstStyle/>
                    <a:p>
                      <a:pPr algn="ctr"/>
                      <a:r>
                        <a:rPr lang="en-US" dirty="0"/>
                        <a:t>2006</a:t>
                      </a:r>
                      <a:endParaRPr lang="en-IN" dirty="0"/>
                    </a:p>
                  </a:txBody>
                  <a:tcPr/>
                </a:tc>
                <a:tc>
                  <a:txBody>
                    <a:bodyPr/>
                    <a:lstStyle/>
                    <a:p>
                      <a:pPr algn="ctr"/>
                      <a:r>
                        <a:rPr lang="en-US" dirty="0"/>
                        <a:t>244.2</a:t>
                      </a:r>
                      <a:endParaRPr lang="en-IN" dirty="0"/>
                    </a:p>
                  </a:txBody>
                  <a:tcPr/>
                </a:tc>
                <a:tc>
                  <a:txBody>
                    <a:bodyPr/>
                    <a:lstStyle/>
                    <a:p>
                      <a:pPr algn="ctr"/>
                      <a:r>
                        <a:rPr lang="en-US" dirty="0"/>
                        <a:t>2018</a:t>
                      </a:r>
                      <a:endParaRPr lang="en-IN" dirty="0"/>
                    </a:p>
                  </a:txBody>
                  <a:tcPr/>
                </a:tc>
                <a:tc>
                  <a:txBody>
                    <a:bodyPr/>
                    <a:lstStyle/>
                    <a:p>
                      <a:pPr algn="ctr"/>
                      <a:r>
                        <a:rPr lang="en-US" dirty="0"/>
                        <a:t>273.6</a:t>
                      </a:r>
                      <a:endParaRPr lang="en-IN" dirty="0"/>
                    </a:p>
                  </a:txBody>
                  <a:tcPr/>
                </a:tc>
                <a:extLst>
                  <a:ext uri="{0D108BD9-81ED-4DB2-BD59-A6C34878D82A}">
                    <a16:rowId xmlns:a16="http://schemas.microsoft.com/office/drawing/2014/main" val="104835328"/>
                  </a:ext>
                </a:extLst>
              </a:tr>
              <a:tr h="370840">
                <a:tc>
                  <a:txBody>
                    <a:bodyPr/>
                    <a:lstStyle/>
                    <a:p>
                      <a:pPr algn="ctr"/>
                      <a:r>
                        <a:rPr lang="en-US" dirty="0"/>
                        <a:t>1995</a:t>
                      </a:r>
                      <a:endParaRPr lang="en-IN" dirty="0"/>
                    </a:p>
                  </a:txBody>
                  <a:tcPr/>
                </a:tc>
                <a:tc>
                  <a:txBody>
                    <a:bodyPr/>
                    <a:lstStyle/>
                    <a:p>
                      <a:pPr algn="ctr"/>
                      <a:r>
                        <a:rPr lang="en-US" dirty="0"/>
                        <a:t>201.5</a:t>
                      </a:r>
                      <a:endParaRPr lang="en-IN" dirty="0"/>
                    </a:p>
                  </a:txBody>
                  <a:tcPr/>
                </a:tc>
                <a:tc>
                  <a:txBody>
                    <a:bodyPr/>
                    <a:lstStyle/>
                    <a:p>
                      <a:pPr algn="ctr"/>
                      <a:r>
                        <a:rPr lang="en-US" dirty="0"/>
                        <a:t>2007</a:t>
                      </a:r>
                      <a:endParaRPr lang="en-IN" dirty="0"/>
                    </a:p>
                  </a:txBody>
                  <a:tcPr/>
                </a:tc>
                <a:tc>
                  <a:txBody>
                    <a:bodyPr/>
                    <a:lstStyle/>
                    <a:p>
                      <a:pPr algn="ctr"/>
                      <a:r>
                        <a:rPr lang="en-US" dirty="0"/>
                        <a:t>247.3</a:t>
                      </a:r>
                      <a:endParaRPr lang="en-IN" dirty="0"/>
                    </a:p>
                  </a:txBody>
                  <a:tcPr/>
                </a:tc>
                <a:tc>
                  <a:txBody>
                    <a:bodyPr/>
                    <a:lstStyle/>
                    <a:p>
                      <a:pPr algn="ctr"/>
                      <a:r>
                        <a:rPr lang="en-US" dirty="0"/>
                        <a:t>2019</a:t>
                      </a:r>
                      <a:endParaRPr lang="en-IN" dirty="0"/>
                    </a:p>
                  </a:txBody>
                  <a:tcPr/>
                </a:tc>
                <a:tc>
                  <a:txBody>
                    <a:bodyPr/>
                    <a:lstStyle/>
                    <a:p>
                      <a:pPr algn="ctr"/>
                      <a:r>
                        <a:rPr lang="en-US" dirty="0"/>
                        <a:t>276.5</a:t>
                      </a:r>
                      <a:endParaRPr lang="en-IN" dirty="0"/>
                    </a:p>
                  </a:txBody>
                  <a:tcPr/>
                </a:tc>
                <a:extLst>
                  <a:ext uri="{0D108BD9-81ED-4DB2-BD59-A6C34878D82A}">
                    <a16:rowId xmlns:a16="http://schemas.microsoft.com/office/drawing/2014/main" val="744149337"/>
                  </a:ext>
                </a:extLst>
              </a:tr>
              <a:tr h="370840">
                <a:tc>
                  <a:txBody>
                    <a:bodyPr/>
                    <a:lstStyle/>
                    <a:p>
                      <a:pPr algn="ctr"/>
                      <a:r>
                        <a:rPr lang="en-US" dirty="0"/>
                        <a:t>1996</a:t>
                      </a:r>
                      <a:endParaRPr lang="en-IN" dirty="0"/>
                    </a:p>
                  </a:txBody>
                  <a:tcPr/>
                </a:tc>
                <a:tc>
                  <a:txBody>
                    <a:bodyPr/>
                    <a:lstStyle/>
                    <a:p>
                      <a:pPr algn="ctr"/>
                      <a:r>
                        <a:rPr lang="en-US" dirty="0"/>
                        <a:t>206.6</a:t>
                      </a:r>
                      <a:endParaRPr lang="en-IN" dirty="0"/>
                    </a:p>
                  </a:txBody>
                  <a:tcPr/>
                </a:tc>
                <a:tc>
                  <a:txBody>
                    <a:bodyPr/>
                    <a:lstStyle/>
                    <a:p>
                      <a:pPr algn="ctr"/>
                      <a:r>
                        <a:rPr lang="en-US" dirty="0"/>
                        <a:t>2008</a:t>
                      </a:r>
                      <a:endParaRPr lang="en-IN" dirty="0"/>
                    </a:p>
                  </a:txBody>
                  <a:tcPr/>
                </a:tc>
                <a:tc>
                  <a:txBody>
                    <a:bodyPr/>
                    <a:lstStyle/>
                    <a:p>
                      <a:pPr algn="ctr"/>
                      <a:r>
                        <a:rPr lang="en-US" dirty="0"/>
                        <a:t>248.2</a:t>
                      </a:r>
                      <a:endParaRPr lang="en-IN" dirty="0"/>
                    </a:p>
                  </a:txBody>
                  <a:tcPr/>
                </a:tc>
                <a:tc>
                  <a:txBody>
                    <a:bodyPr/>
                    <a:lstStyle/>
                    <a:p>
                      <a:pPr algn="ctr"/>
                      <a:r>
                        <a:rPr lang="en-US" dirty="0"/>
                        <a:t>2020</a:t>
                      </a:r>
                      <a:endParaRPr lang="en-IN" dirty="0"/>
                    </a:p>
                  </a:txBody>
                  <a:tcPr/>
                </a:tc>
                <a:tc>
                  <a:txBody>
                    <a:bodyPr/>
                    <a:lstStyle/>
                    <a:p>
                      <a:pPr algn="ctr"/>
                      <a:r>
                        <a:rPr lang="en-US" dirty="0"/>
                        <a:t>275.9</a:t>
                      </a:r>
                      <a:endParaRPr lang="en-IN" dirty="0"/>
                    </a:p>
                  </a:txBody>
                  <a:tcPr/>
                </a:tc>
                <a:extLst>
                  <a:ext uri="{0D108BD9-81ED-4DB2-BD59-A6C34878D82A}">
                    <a16:rowId xmlns:a16="http://schemas.microsoft.com/office/drawing/2014/main" val="4252090458"/>
                  </a:ext>
                </a:extLst>
              </a:tr>
            </a:tbl>
          </a:graphicData>
        </a:graphic>
      </p:graphicFrame>
    </p:spTree>
    <p:extLst>
      <p:ext uri="{BB962C8B-B14F-4D97-AF65-F5344CB8AC3E}">
        <p14:creationId xmlns:p14="http://schemas.microsoft.com/office/powerpoint/2010/main" val="195102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2.5.4: Identifying Vehicle Registration as Stationary or Nonstationary (cont.)</a:t>
            </a:r>
          </a:p>
        </p:txBody>
      </p:sp>
      <p:sp>
        <p:nvSpPr>
          <p:cNvPr id="3" name="Content Placeholder 2"/>
          <p:cNvSpPr>
            <a:spLocks noGrp="1"/>
          </p:cNvSpPr>
          <p:nvPr>
            <p:ph idx="1"/>
          </p:nvPr>
        </p:nvSpPr>
        <p:spPr>
          <a:xfrm>
            <a:off x="457200" y="1143000"/>
            <a:ext cx="8229600" cy="4572000"/>
          </a:xfrm>
        </p:spPr>
        <p:txBody>
          <a:bodyPr>
            <a:noAutofit/>
          </a:bodyPr>
          <a:lstStyle/>
          <a:p>
            <a:pPr>
              <a:spcBef>
                <a:spcPts val="0"/>
              </a:spcBef>
            </a:pPr>
            <a:r>
              <a:rPr lang="en-US" b="1" dirty="0"/>
              <a:t>Solution</a:t>
            </a:r>
          </a:p>
          <a:p>
            <a:pPr>
              <a:spcBef>
                <a:spcPts val="0"/>
              </a:spcBef>
            </a:pPr>
            <a:r>
              <a:rPr lang="en-US" dirty="0"/>
              <a:t>The graph below reveals an obvious upward trend in vehicle registration. The trend is probably attributable to population increases during the period.</a:t>
            </a:r>
          </a:p>
          <a:p>
            <a:pPr>
              <a:spcBef>
                <a:spcPts val="0"/>
              </a:spcBef>
            </a:pPr>
            <a:endParaRPr lang="en-US" dirty="0"/>
          </a:p>
        </p:txBody>
      </p:sp>
      <p:pic>
        <p:nvPicPr>
          <p:cNvPr id="6" name="Picture 5">
            <a:extLst>
              <a:ext uri="{FF2B5EF4-FFF2-40B4-BE49-F238E27FC236}">
                <a16:creationId xmlns:a16="http://schemas.microsoft.com/office/drawing/2014/main" id="{C93FF8B7-3713-FC45-83F7-B9731279FD28}"/>
              </a:ext>
            </a:extLst>
          </p:cNvPr>
          <p:cNvPicPr>
            <a:picLocks noChangeAspect="1"/>
          </p:cNvPicPr>
          <p:nvPr/>
        </p:nvPicPr>
        <p:blipFill>
          <a:blip r:embed="rId2"/>
          <a:stretch>
            <a:fillRect/>
          </a:stretch>
        </p:blipFill>
        <p:spPr>
          <a:xfrm>
            <a:off x="1524000" y="3124200"/>
            <a:ext cx="5553850" cy="2343477"/>
          </a:xfrm>
          <a:prstGeom prst="rect">
            <a:avLst/>
          </a:prstGeom>
        </p:spPr>
      </p:pic>
    </p:spTree>
    <p:extLst>
      <p:ext uri="{BB962C8B-B14F-4D97-AF65-F5344CB8AC3E}">
        <p14:creationId xmlns:p14="http://schemas.microsoft.com/office/powerpoint/2010/main" val="2923732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Cross-Sectional Data</a:t>
            </a:r>
          </a:p>
        </p:txBody>
      </p:sp>
      <p:sp>
        <p:nvSpPr>
          <p:cNvPr id="3" name="Content Placeholder 2"/>
          <p:cNvSpPr>
            <a:spLocks noGrp="1"/>
          </p:cNvSpPr>
          <p:nvPr>
            <p:ph idx="1"/>
          </p:nvPr>
        </p:nvSpPr>
        <p:spPr/>
        <p:txBody>
          <a:bodyPr>
            <a:normAutofit/>
          </a:bodyPr>
          <a:lstStyle/>
          <a:p>
            <a:pPr>
              <a:spcBef>
                <a:spcPts val="0"/>
              </a:spcBef>
            </a:pPr>
            <a:r>
              <a:rPr lang="en-US" b="1" dirty="0"/>
              <a:t>Cross-sectional data </a:t>
            </a:r>
            <a:r>
              <a:rPr lang="en-US" dirty="0"/>
              <a:t>is essentially a snapshot of a population at a specific point in time. Conventional statistical inference and descriptive methods are commonly used to analyze and draw conclusions from cross-sectional data, examine relationships between variables, and make comparisons among different groups.</a:t>
            </a:r>
          </a:p>
        </p:txBody>
      </p:sp>
    </p:spTree>
    <p:extLst>
      <p:ext uri="{BB962C8B-B14F-4D97-AF65-F5344CB8AC3E}">
        <p14:creationId xmlns:p14="http://schemas.microsoft.com/office/powerpoint/2010/main" val="1559852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Cross-Sectional Data</a:t>
            </a:r>
          </a:p>
        </p:txBody>
      </p:sp>
      <p:sp>
        <p:nvSpPr>
          <p:cNvPr id="4" name="Content Placeholder 2"/>
          <p:cNvSpPr txBox="1">
            <a:spLocks/>
          </p:cNvSpPr>
          <p:nvPr/>
        </p:nvSpPr>
        <p:spPr>
          <a:xfrm>
            <a:off x="457200" y="1280160"/>
            <a:ext cx="8229600" cy="954107"/>
          </a:xfrm>
          <a:prstGeom prst="rect">
            <a:avLst/>
          </a:prstGeom>
          <a:solidFill>
            <a:srgbClr val="FFFFCC"/>
          </a:solidFill>
          <a:ln w="28575">
            <a:solidFill>
              <a:srgbClr val="000000"/>
            </a:solidFill>
          </a:ln>
        </p:spPr>
        <p:txBody>
          <a:bodyPr>
            <a:spAutoFit/>
          </a:bodyPr>
          <a:lstStyle/>
          <a:p>
            <a:r>
              <a:rPr lang="en-US" sz="2800" b="1" dirty="0">
                <a:solidFill>
                  <a:schemeClr val="accent6">
                    <a:lumMod val="10000"/>
                  </a:schemeClr>
                </a:solidFill>
              </a:rPr>
              <a:t>Cross-sectional data </a:t>
            </a:r>
            <a:r>
              <a:rPr lang="en-US" sz="2800" dirty="0">
                <a:solidFill>
                  <a:schemeClr val="accent6">
                    <a:lumMod val="10000"/>
                  </a:schemeClr>
                </a:solidFill>
              </a:rPr>
              <a:t>are measurements created at approximately the same period of time.</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34291922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Cross-Sectional Data (cont.)</a:t>
            </a:r>
          </a:p>
        </p:txBody>
      </p:sp>
      <p:sp>
        <p:nvSpPr>
          <p:cNvPr id="3" name="Content Placeholder 2"/>
          <p:cNvSpPr>
            <a:spLocks noGrp="1"/>
          </p:cNvSpPr>
          <p:nvPr>
            <p:ph idx="1"/>
          </p:nvPr>
        </p:nvSpPr>
        <p:spPr>
          <a:xfrm>
            <a:off x="457200" y="1193552"/>
            <a:ext cx="8229600" cy="4572000"/>
          </a:xfrm>
        </p:spPr>
        <p:txBody>
          <a:bodyPr>
            <a:normAutofit/>
          </a:bodyPr>
          <a:lstStyle/>
          <a:p>
            <a:pPr>
              <a:spcBef>
                <a:spcPts val="0"/>
              </a:spcBef>
            </a:pPr>
            <a:r>
              <a:rPr lang="en-US" dirty="0"/>
              <a:t>For example, consider the life expectancy at birth in 2020 for selected countries given in Table 2.5.2.</a:t>
            </a:r>
          </a:p>
        </p:txBody>
      </p:sp>
      <p:graphicFrame>
        <p:nvGraphicFramePr>
          <p:cNvPr id="4" name="Table 3">
            <a:extLst>
              <a:ext uri="{FF2B5EF4-FFF2-40B4-BE49-F238E27FC236}">
                <a16:creationId xmlns:a16="http://schemas.microsoft.com/office/drawing/2014/main" id="{A7D0A928-5632-4B17-5424-F8FE69C1D97D}"/>
              </a:ext>
            </a:extLst>
          </p:cNvPr>
          <p:cNvGraphicFramePr>
            <a:graphicFrameLocks noGrp="1"/>
          </p:cNvGraphicFramePr>
          <p:nvPr>
            <p:extLst>
              <p:ext uri="{D42A27DB-BD31-4B8C-83A1-F6EECF244321}">
                <p14:modId xmlns:p14="http://schemas.microsoft.com/office/powerpoint/2010/main" val="365255014"/>
              </p:ext>
            </p:extLst>
          </p:nvPr>
        </p:nvGraphicFramePr>
        <p:xfrm>
          <a:off x="1219200" y="2133600"/>
          <a:ext cx="6096000" cy="37084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4284087868"/>
                    </a:ext>
                  </a:extLst>
                </a:gridCol>
                <a:gridCol w="3048000">
                  <a:extLst>
                    <a:ext uri="{9D8B030D-6E8A-4147-A177-3AD203B41FA5}">
                      <a16:colId xmlns:a16="http://schemas.microsoft.com/office/drawing/2014/main" val="1823476641"/>
                    </a:ext>
                  </a:extLst>
                </a:gridCol>
              </a:tblGrid>
              <a:tr h="370840">
                <a:tc gridSpan="2">
                  <a:txBody>
                    <a:bodyPr/>
                    <a:lstStyle/>
                    <a:p>
                      <a:pPr algn="ctr"/>
                      <a:r>
                        <a:rPr lang="en-US" dirty="0"/>
                        <a:t>Table 2.5.2 - Life Expectancy at Birth 2020</a:t>
                      </a:r>
                      <a:endParaRPr lang="en-IN" dirty="0"/>
                    </a:p>
                  </a:txBody>
                  <a:tcPr/>
                </a:tc>
                <a:tc hMerge="1">
                  <a:txBody>
                    <a:bodyPr/>
                    <a:lstStyle/>
                    <a:p>
                      <a:endParaRPr lang="en-IN" dirty="0"/>
                    </a:p>
                  </a:txBody>
                  <a:tcPr/>
                </a:tc>
                <a:extLst>
                  <a:ext uri="{0D108BD9-81ED-4DB2-BD59-A6C34878D82A}">
                    <a16:rowId xmlns:a16="http://schemas.microsoft.com/office/drawing/2014/main" val="3721439205"/>
                  </a:ext>
                </a:extLst>
              </a:tr>
              <a:tr h="370840">
                <a:tc>
                  <a:txBody>
                    <a:bodyPr/>
                    <a:lstStyle/>
                    <a:p>
                      <a:pPr algn="ctr"/>
                      <a:r>
                        <a:rPr lang="en-IN" dirty="0"/>
                        <a:t>Country</a:t>
                      </a:r>
                    </a:p>
                  </a:txBody>
                  <a:tcPr/>
                </a:tc>
                <a:tc>
                  <a:txBody>
                    <a:bodyPr/>
                    <a:lstStyle/>
                    <a:p>
                      <a:pPr algn="ctr"/>
                      <a:r>
                        <a:rPr lang="en-IN" dirty="0"/>
                        <a:t>Life Expectancy</a:t>
                      </a:r>
                    </a:p>
                  </a:txBody>
                  <a:tcPr/>
                </a:tc>
                <a:extLst>
                  <a:ext uri="{0D108BD9-81ED-4DB2-BD59-A6C34878D82A}">
                    <a16:rowId xmlns:a16="http://schemas.microsoft.com/office/drawing/2014/main" val="743913028"/>
                  </a:ext>
                </a:extLst>
              </a:tr>
              <a:tr h="370840">
                <a:tc>
                  <a:txBody>
                    <a:bodyPr/>
                    <a:lstStyle/>
                    <a:p>
                      <a:pPr algn="ctr"/>
                      <a:r>
                        <a:rPr lang="en-IN" dirty="0"/>
                        <a:t>Afghanistan</a:t>
                      </a:r>
                    </a:p>
                  </a:txBody>
                  <a:tcPr/>
                </a:tc>
                <a:tc>
                  <a:txBody>
                    <a:bodyPr/>
                    <a:lstStyle/>
                    <a:p>
                      <a:pPr algn="ctr"/>
                      <a:r>
                        <a:rPr lang="en-US" dirty="0"/>
                        <a:t>66</a:t>
                      </a:r>
                      <a:endParaRPr lang="en-IN" dirty="0"/>
                    </a:p>
                  </a:txBody>
                  <a:tcPr/>
                </a:tc>
                <a:extLst>
                  <a:ext uri="{0D108BD9-81ED-4DB2-BD59-A6C34878D82A}">
                    <a16:rowId xmlns:a16="http://schemas.microsoft.com/office/drawing/2014/main" val="4005977177"/>
                  </a:ext>
                </a:extLst>
              </a:tr>
              <a:tr h="370840">
                <a:tc>
                  <a:txBody>
                    <a:bodyPr/>
                    <a:lstStyle/>
                    <a:p>
                      <a:pPr algn="ctr"/>
                      <a:r>
                        <a:rPr lang="en-IN" dirty="0"/>
                        <a:t>Australia</a:t>
                      </a:r>
                    </a:p>
                  </a:txBody>
                  <a:tcPr/>
                </a:tc>
                <a:tc>
                  <a:txBody>
                    <a:bodyPr/>
                    <a:lstStyle/>
                    <a:p>
                      <a:pPr algn="ctr"/>
                      <a:r>
                        <a:rPr lang="en-US" dirty="0"/>
                        <a:t>84</a:t>
                      </a:r>
                      <a:endParaRPr lang="en-IN" dirty="0"/>
                    </a:p>
                  </a:txBody>
                  <a:tcPr/>
                </a:tc>
                <a:extLst>
                  <a:ext uri="{0D108BD9-81ED-4DB2-BD59-A6C34878D82A}">
                    <a16:rowId xmlns:a16="http://schemas.microsoft.com/office/drawing/2014/main" val="3533310881"/>
                  </a:ext>
                </a:extLst>
              </a:tr>
              <a:tr h="370840">
                <a:tc>
                  <a:txBody>
                    <a:bodyPr/>
                    <a:lstStyle/>
                    <a:p>
                      <a:pPr algn="ctr"/>
                      <a:r>
                        <a:rPr lang="en-IN" dirty="0"/>
                        <a:t>Botswana</a:t>
                      </a:r>
                    </a:p>
                  </a:txBody>
                  <a:tcPr/>
                </a:tc>
                <a:tc>
                  <a:txBody>
                    <a:bodyPr/>
                    <a:lstStyle/>
                    <a:p>
                      <a:pPr algn="ctr"/>
                      <a:r>
                        <a:rPr lang="en-US" dirty="0"/>
                        <a:t>70</a:t>
                      </a:r>
                      <a:endParaRPr lang="en-IN" dirty="0"/>
                    </a:p>
                  </a:txBody>
                  <a:tcPr/>
                </a:tc>
                <a:extLst>
                  <a:ext uri="{0D108BD9-81ED-4DB2-BD59-A6C34878D82A}">
                    <a16:rowId xmlns:a16="http://schemas.microsoft.com/office/drawing/2014/main" val="2133234957"/>
                  </a:ext>
                </a:extLst>
              </a:tr>
              <a:tr h="370840">
                <a:tc>
                  <a:txBody>
                    <a:bodyPr/>
                    <a:lstStyle/>
                    <a:p>
                      <a:pPr algn="ctr"/>
                      <a:r>
                        <a:rPr lang="en-IN" dirty="0"/>
                        <a:t>Egypt</a:t>
                      </a:r>
                    </a:p>
                  </a:txBody>
                  <a:tcPr/>
                </a:tc>
                <a:tc>
                  <a:txBody>
                    <a:bodyPr/>
                    <a:lstStyle/>
                    <a:p>
                      <a:pPr algn="ctr"/>
                      <a:r>
                        <a:rPr lang="en-US" dirty="0"/>
                        <a:t>73</a:t>
                      </a:r>
                      <a:endParaRPr lang="en-IN" dirty="0"/>
                    </a:p>
                  </a:txBody>
                  <a:tcPr/>
                </a:tc>
                <a:extLst>
                  <a:ext uri="{0D108BD9-81ED-4DB2-BD59-A6C34878D82A}">
                    <a16:rowId xmlns:a16="http://schemas.microsoft.com/office/drawing/2014/main" val="4174559166"/>
                  </a:ext>
                </a:extLst>
              </a:tr>
              <a:tr h="370840">
                <a:tc>
                  <a:txBody>
                    <a:bodyPr/>
                    <a:lstStyle/>
                    <a:p>
                      <a:pPr algn="ctr"/>
                      <a:r>
                        <a:rPr lang="en-IN" dirty="0"/>
                        <a:t>Guatemala</a:t>
                      </a:r>
                    </a:p>
                  </a:txBody>
                  <a:tcPr/>
                </a:tc>
                <a:tc>
                  <a:txBody>
                    <a:bodyPr/>
                    <a:lstStyle/>
                    <a:p>
                      <a:pPr algn="ctr"/>
                      <a:r>
                        <a:rPr lang="en-US" dirty="0"/>
                        <a:t>75</a:t>
                      </a:r>
                      <a:endParaRPr lang="en-IN" dirty="0"/>
                    </a:p>
                  </a:txBody>
                  <a:tcPr/>
                </a:tc>
                <a:extLst>
                  <a:ext uri="{0D108BD9-81ED-4DB2-BD59-A6C34878D82A}">
                    <a16:rowId xmlns:a16="http://schemas.microsoft.com/office/drawing/2014/main" val="4085152156"/>
                  </a:ext>
                </a:extLst>
              </a:tr>
              <a:tr h="370840">
                <a:tc>
                  <a:txBody>
                    <a:bodyPr/>
                    <a:lstStyle/>
                    <a:p>
                      <a:pPr algn="ctr"/>
                      <a:r>
                        <a:rPr lang="en-IN" dirty="0"/>
                        <a:t>Japan</a:t>
                      </a:r>
                    </a:p>
                  </a:txBody>
                  <a:tcPr/>
                </a:tc>
                <a:tc>
                  <a:txBody>
                    <a:bodyPr/>
                    <a:lstStyle/>
                    <a:p>
                      <a:pPr algn="ctr"/>
                      <a:r>
                        <a:rPr lang="en-US" dirty="0"/>
                        <a:t>85</a:t>
                      </a:r>
                      <a:endParaRPr lang="en-IN" dirty="0"/>
                    </a:p>
                  </a:txBody>
                  <a:tcPr/>
                </a:tc>
                <a:extLst>
                  <a:ext uri="{0D108BD9-81ED-4DB2-BD59-A6C34878D82A}">
                    <a16:rowId xmlns:a16="http://schemas.microsoft.com/office/drawing/2014/main" val="420131310"/>
                  </a:ext>
                </a:extLst>
              </a:tr>
              <a:tr h="370840">
                <a:tc>
                  <a:txBody>
                    <a:bodyPr/>
                    <a:lstStyle/>
                    <a:p>
                      <a:pPr algn="ctr"/>
                      <a:r>
                        <a:rPr lang="en-IN" dirty="0"/>
                        <a:t>Kenya</a:t>
                      </a:r>
                    </a:p>
                  </a:txBody>
                  <a:tcPr/>
                </a:tc>
                <a:tc>
                  <a:txBody>
                    <a:bodyPr/>
                    <a:lstStyle/>
                    <a:p>
                      <a:pPr algn="ctr"/>
                      <a:r>
                        <a:rPr lang="en-US" dirty="0"/>
                        <a:t>67</a:t>
                      </a:r>
                      <a:endParaRPr lang="en-IN" dirty="0"/>
                    </a:p>
                  </a:txBody>
                  <a:tcPr/>
                </a:tc>
                <a:extLst>
                  <a:ext uri="{0D108BD9-81ED-4DB2-BD59-A6C34878D82A}">
                    <a16:rowId xmlns:a16="http://schemas.microsoft.com/office/drawing/2014/main" val="3213395873"/>
                  </a:ext>
                </a:extLst>
              </a:tr>
              <a:tr h="370840">
                <a:tc>
                  <a:txBody>
                    <a:bodyPr/>
                    <a:lstStyle/>
                    <a:p>
                      <a:pPr algn="ctr"/>
                      <a:r>
                        <a:rPr lang="en-IN" dirty="0"/>
                        <a:t>Sierra Leone</a:t>
                      </a:r>
                    </a:p>
                  </a:txBody>
                  <a:tcPr/>
                </a:tc>
                <a:tc>
                  <a:txBody>
                    <a:bodyPr/>
                    <a:lstStyle/>
                    <a:p>
                      <a:pPr algn="ctr"/>
                      <a:r>
                        <a:rPr lang="en-US" dirty="0"/>
                        <a:t>56</a:t>
                      </a:r>
                      <a:endParaRPr lang="en-IN" dirty="0"/>
                    </a:p>
                  </a:txBody>
                  <a:tcPr/>
                </a:tc>
                <a:extLst>
                  <a:ext uri="{0D108BD9-81ED-4DB2-BD59-A6C34878D82A}">
                    <a16:rowId xmlns:a16="http://schemas.microsoft.com/office/drawing/2014/main" val="1963063882"/>
                  </a:ext>
                </a:extLst>
              </a:tr>
            </a:tbl>
          </a:graphicData>
        </a:graphic>
      </p:graphicFrame>
    </p:spTree>
    <p:extLst>
      <p:ext uri="{BB962C8B-B14F-4D97-AF65-F5344CB8AC3E}">
        <p14:creationId xmlns:p14="http://schemas.microsoft.com/office/powerpoint/2010/main" val="33949748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Cross-Sectional Data (cont.)</a:t>
            </a:r>
          </a:p>
        </p:txBody>
      </p:sp>
      <p:sp>
        <p:nvSpPr>
          <p:cNvPr id="3" name="Content Placeholder 2"/>
          <p:cNvSpPr>
            <a:spLocks noGrp="1"/>
          </p:cNvSpPr>
          <p:nvPr>
            <p:ph idx="1"/>
          </p:nvPr>
        </p:nvSpPr>
        <p:spPr/>
        <p:txBody>
          <a:bodyPr>
            <a:normAutofit lnSpcReduction="10000"/>
          </a:bodyPr>
          <a:lstStyle/>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endParaRPr lang="en-US" dirty="0"/>
          </a:p>
          <a:p>
            <a:pPr>
              <a:spcBef>
                <a:spcPts val="0"/>
              </a:spcBef>
            </a:pPr>
            <a:r>
              <a:rPr lang="en-US" sz="3000" dirty="0"/>
              <a:t>The data in table 2.5.2 represents cross-sectional measurements since the measurements were made in the same time period (2020). People in Japan are expected to live on average until age 85—about 6 years longer than the average for Americans. </a:t>
            </a:r>
          </a:p>
        </p:txBody>
      </p:sp>
      <p:graphicFrame>
        <p:nvGraphicFramePr>
          <p:cNvPr id="4" name="Table 3">
            <a:extLst>
              <a:ext uri="{FF2B5EF4-FFF2-40B4-BE49-F238E27FC236}">
                <a16:creationId xmlns:a16="http://schemas.microsoft.com/office/drawing/2014/main" id="{A7D0A928-5632-4B17-5424-F8FE69C1D97D}"/>
              </a:ext>
            </a:extLst>
          </p:cNvPr>
          <p:cNvGraphicFramePr>
            <a:graphicFrameLocks noGrp="1"/>
          </p:cNvGraphicFramePr>
          <p:nvPr>
            <p:extLst>
              <p:ext uri="{D42A27DB-BD31-4B8C-83A1-F6EECF244321}">
                <p14:modId xmlns:p14="http://schemas.microsoft.com/office/powerpoint/2010/main" val="3483783214"/>
              </p:ext>
            </p:extLst>
          </p:nvPr>
        </p:nvGraphicFramePr>
        <p:xfrm>
          <a:off x="1241503" y="1280160"/>
          <a:ext cx="6096000" cy="2225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4284087868"/>
                    </a:ext>
                  </a:extLst>
                </a:gridCol>
                <a:gridCol w="3048000">
                  <a:extLst>
                    <a:ext uri="{9D8B030D-6E8A-4147-A177-3AD203B41FA5}">
                      <a16:colId xmlns:a16="http://schemas.microsoft.com/office/drawing/2014/main" val="1823476641"/>
                    </a:ext>
                  </a:extLst>
                </a:gridCol>
              </a:tblGrid>
              <a:tr h="370840">
                <a:tc gridSpan="2">
                  <a:txBody>
                    <a:bodyPr/>
                    <a:lstStyle/>
                    <a:p>
                      <a:pPr algn="ctr"/>
                      <a:r>
                        <a:rPr lang="en-US" dirty="0"/>
                        <a:t>Table 2.5.2 - Life Expectancy at Birth 2020 (cont.)</a:t>
                      </a:r>
                      <a:endParaRPr lang="en-IN" dirty="0"/>
                    </a:p>
                  </a:txBody>
                  <a:tcPr/>
                </a:tc>
                <a:tc hMerge="1">
                  <a:txBody>
                    <a:bodyPr/>
                    <a:lstStyle/>
                    <a:p>
                      <a:endParaRPr lang="en-IN" dirty="0"/>
                    </a:p>
                  </a:txBody>
                  <a:tcPr/>
                </a:tc>
                <a:extLst>
                  <a:ext uri="{0D108BD9-81ED-4DB2-BD59-A6C34878D82A}">
                    <a16:rowId xmlns:a16="http://schemas.microsoft.com/office/drawing/2014/main" val="3721439205"/>
                  </a:ext>
                </a:extLst>
              </a:tr>
              <a:tr h="370840">
                <a:tc>
                  <a:txBody>
                    <a:bodyPr/>
                    <a:lstStyle/>
                    <a:p>
                      <a:pPr algn="ctr"/>
                      <a:r>
                        <a:rPr lang="en-IN" dirty="0"/>
                        <a:t>Spain</a:t>
                      </a:r>
                    </a:p>
                  </a:txBody>
                  <a:tcPr/>
                </a:tc>
                <a:tc>
                  <a:txBody>
                    <a:bodyPr/>
                    <a:lstStyle/>
                    <a:p>
                      <a:pPr algn="ctr"/>
                      <a:r>
                        <a:rPr lang="en-US" dirty="0"/>
                        <a:t>84</a:t>
                      </a:r>
                      <a:endParaRPr lang="en-IN" dirty="0"/>
                    </a:p>
                  </a:txBody>
                  <a:tcPr/>
                </a:tc>
                <a:extLst>
                  <a:ext uri="{0D108BD9-81ED-4DB2-BD59-A6C34878D82A}">
                    <a16:rowId xmlns:a16="http://schemas.microsoft.com/office/drawing/2014/main" val="4005977177"/>
                  </a:ext>
                </a:extLst>
              </a:tr>
              <a:tr h="370840">
                <a:tc>
                  <a:txBody>
                    <a:bodyPr/>
                    <a:lstStyle/>
                    <a:p>
                      <a:pPr algn="ctr"/>
                      <a:r>
                        <a:rPr lang="en-IN" dirty="0"/>
                        <a:t>Sri Lanka</a:t>
                      </a:r>
                    </a:p>
                  </a:txBody>
                  <a:tcPr/>
                </a:tc>
                <a:tc>
                  <a:txBody>
                    <a:bodyPr/>
                    <a:lstStyle/>
                    <a:p>
                      <a:pPr algn="ctr"/>
                      <a:r>
                        <a:rPr lang="en-US" dirty="0"/>
                        <a:t>78</a:t>
                      </a:r>
                      <a:endParaRPr lang="en-IN" dirty="0"/>
                    </a:p>
                  </a:txBody>
                  <a:tcPr/>
                </a:tc>
                <a:extLst>
                  <a:ext uri="{0D108BD9-81ED-4DB2-BD59-A6C34878D82A}">
                    <a16:rowId xmlns:a16="http://schemas.microsoft.com/office/drawing/2014/main" val="3533310881"/>
                  </a:ext>
                </a:extLst>
              </a:tr>
              <a:tr h="370840">
                <a:tc>
                  <a:txBody>
                    <a:bodyPr/>
                    <a:lstStyle/>
                    <a:p>
                      <a:pPr algn="ctr"/>
                      <a:r>
                        <a:rPr lang="en-IN" dirty="0"/>
                        <a:t>Sweden</a:t>
                      </a:r>
                    </a:p>
                  </a:txBody>
                  <a:tcPr/>
                </a:tc>
                <a:tc>
                  <a:txBody>
                    <a:bodyPr/>
                    <a:lstStyle/>
                    <a:p>
                      <a:pPr algn="ctr"/>
                      <a:r>
                        <a:rPr lang="en-US" dirty="0"/>
                        <a:t>83</a:t>
                      </a:r>
                      <a:endParaRPr lang="en-IN" dirty="0"/>
                    </a:p>
                  </a:txBody>
                  <a:tcPr/>
                </a:tc>
                <a:extLst>
                  <a:ext uri="{0D108BD9-81ED-4DB2-BD59-A6C34878D82A}">
                    <a16:rowId xmlns:a16="http://schemas.microsoft.com/office/drawing/2014/main" val="2133234957"/>
                  </a:ext>
                </a:extLst>
              </a:tr>
              <a:tr h="370840">
                <a:tc>
                  <a:txBody>
                    <a:bodyPr/>
                    <a:lstStyle/>
                    <a:p>
                      <a:pPr algn="ctr"/>
                      <a:r>
                        <a:rPr lang="en-IN" dirty="0"/>
                        <a:t>United Kingdom</a:t>
                      </a:r>
                    </a:p>
                  </a:txBody>
                  <a:tcPr/>
                </a:tc>
                <a:tc>
                  <a:txBody>
                    <a:bodyPr/>
                    <a:lstStyle/>
                    <a:p>
                      <a:pPr algn="ctr"/>
                      <a:r>
                        <a:rPr lang="en-US" dirty="0"/>
                        <a:t>82</a:t>
                      </a:r>
                      <a:endParaRPr lang="en-IN" dirty="0"/>
                    </a:p>
                  </a:txBody>
                  <a:tcPr/>
                </a:tc>
                <a:extLst>
                  <a:ext uri="{0D108BD9-81ED-4DB2-BD59-A6C34878D82A}">
                    <a16:rowId xmlns:a16="http://schemas.microsoft.com/office/drawing/2014/main" val="4174559166"/>
                  </a:ext>
                </a:extLst>
              </a:tr>
              <a:tr h="370840">
                <a:tc>
                  <a:txBody>
                    <a:bodyPr/>
                    <a:lstStyle/>
                    <a:p>
                      <a:pPr algn="ctr"/>
                      <a:r>
                        <a:rPr lang="en-IN" dirty="0"/>
                        <a:t>United States</a:t>
                      </a:r>
                    </a:p>
                  </a:txBody>
                  <a:tcPr/>
                </a:tc>
                <a:tc>
                  <a:txBody>
                    <a:bodyPr/>
                    <a:lstStyle/>
                    <a:p>
                      <a:pPr algn="ctr"/>
                      <a:r>
                        <a:rPr lang="en-US" dirty="0"/>
                        <a:t>79</a:t>
                      </a:r>
                      <a:endParaRPr lang="en-IN" dirty="0"/>
                    </a:p>
                  </a:txBody>
                  <a:tcPr/>
                </a:tc>
                <a:extLst>
                  <a:ext uri="{0D108BD9-81ED-4DB2-BD59-A6C34878D82A}">
                    <a16:rowId xmlns:a16="http://schemas.microsoft.com/office/drawing/2014/main" val="4085152156"/>
                  </a:ext>
                </a:extLst>
              </a:tr>
            </a:tbl>
          </a:graphicData>
        </a:graphic>
      </p:graphicFrame>
    </p:spTree>
    <p:extLst>
      <p:ext uri="{BB962C8B-B14F-4D97-AF65-F5344CB8AC3E}">
        <p14:creationId xmlns:p14="http://schemas.microsoft.com/office/powerpoint/2010/main" val="829196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Cross-Sectional Data (cont.)</a:t>
            </a:r>
          </a:p>
        </p:txBody>
      </p:sp>
      <p:sp>
        <p:nvSpPr>
          <p:cNvPr id="3" name="Content Placeholder 2"/>
          <p:cNvSpPr>
            <a:spLocks noGrp="1"/>
          </p:cNvSpPr>
          <p:nvPr>
            <p:ph idx="1"/>
          </p:nvPr>
        </p:nvSpPr>
        <p:spPr/>
        <p:txBody>
          <a:bodyPr>
            <a:normAutofit lnSpcReduction="10000"/>
          </a:bodyPr>
          <a:lstStyle/>
          <a:p>
            <a:pPr>
              <a:spcBef>
                <a:spcPts val="0"/>
              </a:spcBef>
            </a:pPr>
            <a:r>
              <a:rPr lang="en-US" dirty="0"/>
              <a:t>Developed countries such as Australia and the United States generally have higher life expectancies than developing countries such as Sierra Leone and Kenya. But according to the World Health Organization, life expectancies in developing countries are on the rise due to medical interventions based on advanced technology and drugs. In fact, developing countries are expected to experience a massive increase in their elderly populations over the next 25 years. Most of the statistical methods developed in this text are devoted to cross-sectional data.</a:t>
            </a:r>
          </a:p>
        </p:txBody>
      </p:sp>
    </p:spTree>
    <p:extLst>
      <p:ext uri="{BB962C8B-B14F-4D97-AF65-F5344CB8AC3E}">
        <p14:creationId xmlns:p14="http://schemas.microsoft.com/office/powerpoint/2010/main" val="1500472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Time Series</a:t>
            </a:r>
          </a:p>
        </p:txBody>
      </p:sp>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r>
              <a:rPr lang="en-US" sz="2800" b="1" dirty="0">
                <a:solidFill>
                  <a:schemeClr val="accent6">
                    <a:lumMod val="10000"/>
                  </a:schemeClr>
                </a:solidFill>
              </a:rPr>
              <a:t>Time series </a:t>
            </a:r>
            <a:r>
              <a:rPr lang="en-US" sz="2800" dirty="0">
                <a:solidFill>
                  <a:schemeClr val="accent6">
                    <a:lumMod val="10000"/>
                  </a:schemeClr>
                </a:solidFill>
              </a:rPr>
              <a:t>data originates as measurements usually taken from some process over equally spaced intervals of time.</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4090541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Series Data (cont.)</a:t>
            </a:r>
          </a:p>
        </p:txBody>
      </p:sp>
      <p:sp>
        <p:nvSpPr>
          <p:cNvPr id="3" name="Content Placeholder 2"/>
          <p:cNvSpPr>
            <a:spLocks noGrp="1"/>
          </p:cNvSpPr>
          <p:nvPr>
            <p:ph idx="1"/>
          </p:nvPr>
        </p:nvSpPr>
        <p:spPr/>
        <p:txBody>
          <a:bodyPr>
            <a:normAutofit/>
          </a:bodyPr>
          <a:lstStyle/>
          <a:p>
            <a:pPr>
              <a:spcBef>
                <a:spcPts val="0"/>
              </a:spcBef>
            </a:pPr>
            <a:r>
              <a:rPr lang="en-US" dirty="0"/>
              <a:t>Recall from Chapter 1 that the science of statistics is divided into two categories: descriptive statistics and inferential statistics. Fundamental to the concept of statistical inference is the notion of population—the total collection of measurements. Because time series measurements are taken over time, the concept of a population gets a little blurry. Suppose we want to examine the divorce rate in the United States since 1895. What is the population we are studying?</a:t>
            </a:r>
          </a:p>
        </p:txBody>
      </p:sp>
    </p:spTree>
    <p:extLst>
      <p:ext uri="{BB962C8B-B14F-4D97-AF65-F5344CB8AC3E}">
        <p14:creationId xmlns:p14="http://schemas.microsoft.com/office/powerpoint/2010/main" val="1164497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Series Data (cont.)</a:t>
            </a:r>
          </a:p>
        </p:txBody>
      </p:sp>
      <p:sp>
        <p:nvSpPr>
          <p:cNvPr id="3" name="Content Placeholder 2"/>
          <p:cNvSpPr>
            <a:spLocks noGrp="1"/>
          </p:cNvSpPr>
          <p:nvPr>
            <p:ph idx="1"/>
          </p:nvPr>
        </p:nvSpPr>
        <p:spPr/>
        <p:txBody>
          <a:bodyPr>
            <a:normAutofit/>
          </a:bodyPr>
          <a:lstStyle/>
          <a:p>
            <a:pPr>
              <a:spcBef>
                <a:spcPts val="0"/>
              </a:spcBef>
            </a:pPr>
            <a:r>
              <a:rPr lang="en-US" dirty="0"/>
              <a:t>Presumably the members of the population under study would be the residents of the United States. But in 1895 there were only about 65 million people in this country. Now there are over 332 million. In order to compare the years, we need to normalize the data. In this case, the data is normalized by providing the number of divorces per 1000 population. Defining a population for a time series is challenging unless we agree to define the time series data itself as the population. </a:t>
            </a:r>
          </a:p>
        </p:txBody>
      </p:sp>
    </p:spTree>
    <p:extLst>
      <p:ext uri="{BB962C8B-B14F-4D97-AF65-F5344CB8AC3E}">
        <p14:creationId xmlns:p14="http://schemas.microsoft.com/office/powerpoint/2010/main" val="3926818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Series Data (cont.)</a:t>
            </a:r>
          </a:p>
        </p:txBody>
      </p:sp>
      <p:sp>
        <p:nvSpPr>
          <p:cNvPr id="3" name="Content Placeholder 2"/>
          <p:cNvSpPr>
            <a:spLocks noGrp="1"/>
          </p:cNvSpPr>
          <p:nvPr>
            <p:ph idx="1"/>
          </p:nvPr>
        </p:nvSpPr>
        <p:spPr/>
        <p:txBody>
          <a:bodyPr>
            <a:normAutofit/>
          </a:bodyPr>
          <a:lstStyle/>
          <a:p>
            <a:pPr>
              <a:spcBef>
                <a:spcPts val="0"/>
              </a:spcBef>
            </a:pPr>
            <a:r>
              <a:rPr lang="en-US" dirty="0"/>
              <a:t>As we proceed in our study of statistical methods for time series data, we’ll be focusing on techniques for visualizing data and making predictions.</a:t>
            </a:r>
          </a:p>
          <a:p>
            <a:pPr>
              <a:spcBef>
                <a:spcPts val="0"/>
              </a:spcBef>
            </a:pPr>
            <a:endParaRPr lang="en-US" dirty="0"/>
          </a:p>
        </p:txBody>
      </p:sp>
      <p:graphicFrame>
        <p:nvGraphicFramePr>
          <p:cNvPr id="4" name="Table 3">
            <a:extLst>
              <a:ext uri="{FF2B5EF4-FFF2-40B4-BE49-F238E27FC236}">
                <a16:creationId xmlns:a16="http://schemas.microsoft.com/office/drawing/2014/main" id="{9867FE4D-3C24-F3D0-D62F-4E10F78D653B}"/>
              </a:ext>
            </a:extLst>
          </p:cNvPr>
          <p:cNvGraphicFramePr>
            <a:graphicFrameLocks noGrp="1"/>
          </p:cNvGraphicFramePr>
          <p:nvPr>
            <p:extLst>
              <p:ext uri="{D42A27DB-BD31-4B8C-83A1-F6EECF244321}">
                <p14:modId xmlns:p14="http://schemas.microsoft.com/office/powerpoint/2010/main" val="159481182"/>
              </p:ext>
            </p:extLst>
          </p:nvPr>
        </p:nvGraphicFramePr>
        <p:xfrm>
          <a:off x="457200" y="2743200"/>
          <a:ext cx="8229600" cy="296672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3448984422"/>
                    </a:ext>
                  </a:extLst>
                </a:gridCol>
                <a:gridCol w="1524000">
                  <a:extLst>
                    <a:ext uri="{9D8B030D-6E8A-4147-A177-3AD203B41FA5}">
                      <a16:colId xmlns:a16="http://schemas.microsoft.com/office/drawing/2014/main" val="1685173941"/>
                    </a:ext>
                  </a:extLst>
                </a:gridCol>
                <a:gridCol w="1219200">
                  <a:extLst>
                    <a:ext uri="{9D8B030D-6E8A-4147-A177-3AD203B41FA5}">
                      <a16:colId xmlns:a16="http://schemas.microsoft.com/office/drawing/2014/main" val="4123567712"/>
                    </a:ext>
                  </a:extLst>
                </a:gridCol>
                <a:gridCol w="1524000">
                  <a:extLst>
                    <a:ext uri="{9D8B030D-6E8A-4147-A177-3AD203B41FA5}">
                      <a16:colId xmlns:a16="http://schemas.microsoft.com/office/drawing/2014/main" val="3144973742"/>
                    </a:ext>
                  </a:extLst>
                </a:gridCol>
                <a:gridCol w="1219200">
                  <a:extLst>
                    <a:ext uri="{9D8B030D-6E8A-4147-A177-3AD203B41FA5}">
                      <a16:colId xmlns:a16="http://schemas.microsoft.com/office/drawing/2014/main" val="137200832"/>
                    </a:ext>
                  </a:extLst>
                </a:gridCol>
                <a:gridCol w="1524000">
                  <a:extLst>
                    <a:ext uri="{9D8B030D-6E8A-4147-A177-3AD203B41FA5}">
                      <a16:colId xmlns:a16="http://schemas.microsoft.com/office/drawing/2014/main" val="1870132138"/>
                    </a:ext>
                  </a:extLst>
                </a:gridCol>
              </a:tblGrid>
              <a:tr h="370840">
                <a:tc gridSpan="6">
                  <a:txBody>
                    <a:bodyPr/>
                    <a:lstStyle/>
                    <a:p>
                      <a:pPr algn="ctr"/>
                      <a:r>
                        <a:rPr lang="en-US" dirty="0"/>
                        <a:t>Table 2.5.1 - Divorce Rate in the U.S. 1900–2021 (per 1000 Total Population)</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262103969"/>
                  </a:ext>
                </a:extLst>
              </a:tr>
              <a:tr h="370840">
                <a:tc>
                  <a:txBody>
                    <a:bodyPr/>
                    <a:lstStyle/>
                    <a:p>
                      <a:pPr algn="ctr"/>
                      <a:r>
                        <a:rPr lang="en-US" b="1" dirty="0"/>
                        <a:t>Year</a:t>
                      </a:r>
                      <a:endParaRPr lang="en-IN" b="1" dirty="0"/>
                    </a:p>
                  </a:txBody>
                  <a:tcPr/>
                </a:tc>
                <a:tc>
                  <a:txBody>
                    <a:bodyPr/>
                    <a:lstStyle/>
                    <a:p>
                      <a:pPr algn="ctr"/>
                      <a:r>
                        <a:rPr lang="en-US" b="1" dirty="0"/>
                        <a:t>Divorce Rate</a:t>
                      </a:r>
                      <a:endParaRPr lang="en-IN" b="1" dirty="0"/>
                    </a:p>
                  </a:txBody>
                  <a:tcPr/>
                </a:tc>
                <a:tc>
                  <a:txBody>
                    <a:bodyPr/>
                    <a:lstStyle/>
                    <a:p>
                      <a:pPr algn="ctr"/>
                      <a:r>
                        <a:rPr lang="en-US" b="1" dirty="0"/>
                        <a:t>Year</a:t>
                      </a:r>
                      <a:endParaRPr lang="en-IN" b="1" dirty="0"/>
                    </a:p>
                  </a:txBody>
                  <a:tcPr/>
                </a:tc>
                <a:tc>
                  <a:txBody>
                    <a:bodyPr/>
                    <a:lstStyle/>
                    <a:p>
                      <a:pPr algn="ctr"/>
                      <a:r>
                        <a:rPr lang="en-US" b="1" dirty="0"/>
                        <a:t>Divorce Rate</a:t>
                      </a:r>
                      <a:endParaRPr lang="en-IN" b="1" dirty="0"/>
                    </a:p>
                  </a:txBody>
                  <a:tcPr/>
                </a:tc>
                <a:tc>
                  <a:txBody>
                    <a:bodyPr/>
                    <a:lstStyle/>
                    <a:p>
                      <a:pPr algn="ctr"/>
                      <a:r>
                        <a:rPr lang="en-US" b="1" dirty="0"/>
                        <a:t>Year</a:t>
                      </a:r>
                      <a:endParaRPr lang="en-IN" b="1" dirty="0"/>
                    </a:p>
                  </a:txBody>
                  <a:tcPr/>
                </a:tc>
                <a:tc>
                  <a:txBody>
                    <a:bodyPr/>
                    <a:lstStyle/>
                    <a:p>
                      <a:pPr algn="ctr"/>
                      <a:r>
                        <a:rPr lang="en-US" b="1" dirty="0"/>
                        <a:t>Divorce Rate</a:t>
                      </a:r>
                      <a:endParaRPr lang="en-IN" b="1" dirty="0"/>
                    </a:p>
                  </a:txBody>
                  <a:tcPr/>
                </a:tc>
                <a:extLst>
                  <a:ext uri="{0D108BD9-81ED-4DB2-BD59-A6C34878D82A}">
                    <a16:rowId xmlns:a16="http://schemas.microsoft.com/office/drawing/2014/main" val="4002375501"/>
                  </a:ext>
                </a:extLst>
              </a:tr>
              <a:tr h="370840">
                <a:tc>
                  <a:txBody>
                    <a:bodyPr/>
                    <a:lstStyle/>
                    <a:p>
                      <a:pPr algn="ctr"/>
                      <a:r>
                        <a:rPr lang="en-US" dirty="0"/>
                        <a:t>1900</a:t>
                      </a:r>
                      <a:endParaRPr lang="en-IN" dirty="0"/>
                    </a:p>
                  </a:txBody>
                  <a:tcPr/>
                </a:tc>
                <a:tc>
                  <a:txBody>
                    <a:bodyPr/>
                    <a:lstStyle/>
                    <a:p>
                      <a:pPr algn="ctr"/>
                      <a:r>
                        <a:rPr lang="en-US" dirty="0"/>
                        <a:t>0.7</a:t>
                      </a:r>
                      <a:endParaRPr lang="en-IN" dirty="0"/>
                    </a:p>
                  </a:txBody>
                  <a:tcPr/>
                </a:tc>
                <a:tc>
                  <a:txBody>
                    <a:bodyPr/>
                    <a:lstStyle/>
                    <a:p>
                      <a:pPr algn="ctr"/>
                      <a:r>
                        <a:rPr lang="en-US" dirty="0"/>
                        <a:t>1980</a:t>
                      </a:r>
                      <a:endParaRPr lang="en-IN" dirty="0"/>
                    </a:p>
                  </a:txBody>
                  <a:tcPr/>
                </a:tc>
                <a:tc>
                  <a:txBody>
                    <a:bodyPr/>
                    <a:lstStyle/>
                    <a:p>
                      <a:pPr algn="ctr"/>
                      <a:r>
                        <a:rPr lang="en-US" dirty="0"/>
                        <a:t>5.2</a:t>
                      </a:r>
                      <a:endParaRPr lang="en-IN" dirty="0"/>
                    </a:p>
                  </a:txBody>
                  <a:tcPr/>
                </a:tc>
                <a:tc>
                  <a:txBody>
                    <a:bodyPr/>
                    <a:lstStyle/>
                    <a:p>
                      <a:pPr algn="ctr"/>
                      <a:r>
                        <a:rPr lang="en-US" dirty="0"/>
                        <a:t>2008</a:t>
                      </a:r>
                      <a:endParaRPr lang="en-IN" dirty="0"/>
                    </a:p>
                  </a:txBody>
                  <a:tcPr/>
                </a:tc>
                <a:tc>
                  <a:txBody>
                    <a:bodyPr/>
                    <a:lstStyle/>
                    <a:p>
                      <a:pPr algn="ctr"/>
                      <a:r>
                        <a:rPr lang="en-US" dirty="0"/>
                        <a:t>3.5</a:t>
                      </a:r>
                      <a:endParaRPr lang="en-IN" dirty="0"/>
                    </a:p>
                  </a:txBody>
                  <a:tcPr/>
                </a:tc>
                <a:extLst>
                  <a:ext uri="{0D108BD9-81ED-4DB2-BD59-A6C34878D82A}">
                    <a16:rowId xmlns:a16="http://schemas.microsoft.com/office/drawing/2014/main" val="146730047"/>
                  </a:ext>
                </a:extLst>
              </a:tr>
              <a:tr h="370840">
                <a:tc>
                  <a:txBody>
                    <a:bodyPr/>
                    <a:lstStyle/>
                    <a:p>
                      <a:pPr algn="ctr"/>
                      <a:r>
                        <a:rPr lang="en-US" dirty="0"/>
                        <a:t>1905</a:t>
                      </a:r>
                      <a:endParaRPr lang="en-IN" dirty="0"/>
                    </a:p>
                  </a:txBody>
                  <a:tcPr/>
                </a:tc>
                <a:tc>
                  <a:txBody>
                    <a:bodyPr/>
                    <a:lstStyle/>
                    <a:p>
                      <a:pPr algn="ctr"/>
                      <a:r>
                        <a:rPr lang="en-US" dirty="0"/>
                        <a:t>0.8</a:t>
                      </a:r>
                      <a:endParaRPr lang="en-IN" dirty="0"/>
                    </a:p>
                  </a:txBody>
                  <a:tcPr/>
                </a:tc>
                <a:tc>
                  <a:txBody>
                    <a:bodyPr/>
                    <a:lstStyle/>
                    <a:p>
                      <a:pPr algn="ctr"/>
                      <a:r>
                        <a:rPr lang="en-US" dirty="0"/>
                        <a:t>1985</a:t>
                      </a:r>
                      <a:endParaRPr lang="en-IN" dirty="0"/>
                    </a:p>
                  </a:txBody>
                  <a:tcPr/>
                </a:tc>
                <a:tc>
                  <a:txBody>
                    <a:bodyPr/>
                    <a:lstStyle/>
                    <a:p>
                      <a:pPr algn="ctr"/>
                      <a:r>
                        <a:rPr lang="en-US" dirty="0"/>
                        <a:t>5.0</a:t>
                      </a:r>
                      <a:endParaRPr lang="en-IN" dirty="0"/>
                    </a:p>
                  </a:txBody>
                  <a:tcPr/>
                </a:tc>
                <a:tc>
                  <a:txBody>
                    <a:bodyPr/>
                    <a:lstStyle/>
                    <a:p>
                      <a:pPr algn="ctr"/>
                      <a:r>
                        <a:rPr lang="en-US" dirty="0"/>
                        <a:t>2009</a:t>
                      </a:r>
                      <a:endParaRPr lang="en-IN" dirty="0"/>
                    </a:p>
                  </a:txBody>
                  <a:tcPr/>
                </a:tc>
                <a:tc>
                  <a:txBody>
                    <a:bodyPr/>
                    <a:lstStyle/>
                    <a:p>
                      <a:pPr algn="ctr"/>
                      <a:r>
                        <a:rPr lang="en-US" dirty="0"/>
                        <a:t>3.5</a:t>
                      </a:r>
                      <a:endParaRPr lang="en-IN" dirty="0"/>
                    </a:p>
                  </a:txBody>
                  <a:tcPr/>
                </a:tc>
                <a:extLst>
                  <a:ext uri="{0D108BD9-81ED-4DB2-BD59-A6C34878D82A}">
                    <a16:rowId xmlns:a16="http://schemas.microsoft.com/office/drawing/2014/main" val="2117894766"/>
                  </a:ext>
                </a:extLst>
              </a:tr>
              <a:tr h="370840">
                <a:tc>
                  <a:txBody>
                    <a:bodyPr/>
                    <a:lstStyle/>
                    <a:p>
                      <a:pPr algn="ctr"/>
                      <a:r>
                        <a:rPr lang="en-US" dirty="0"/>
                        <a:t>1910</a:t>
                      </a:r>
                      <a:endParaRPr lang="en-IN" dirty="0"/>
                    </a:p>
                  </a:txBody>
                  <a:tcPr/>
                </a:tc>
                <a:tc>
                  <a:txBody>
                    <a:bodyPr/>
                    <a:lstStyle/>
                    <a:p>
                      <a:pPr algn="ctr"/>
                      <a:r>
                        <a:rPr lang="en-US" dirty="0"/>
                        <a:t>0.9</a:t>
                      </a:r>
                      <a:endParaRPr lang="en-IN" dirty="0"/>
                    </a:p>
                  </a:txBody>
                  <a:tcPr/>
                </a:tc>
                <a:tc>
                  <a:txBody>
                    <a:bodyPr/>
                    <a:lstStyle/>
                    <a:p>
                      <a:pPr algn="ctr"/>
                      <a:r>
                        <a:rPr lang="en-US" dirty="0"/>
                        <a:t>1990</a:t>
                      </a:r>
                      <a:endParaRPr lang="en-IN" dirty="0"/>
                    </a:p>
                  </a:txBody>
                  <a:tcPr/>
                </a:tc>
                <a:tc>
                  <a:txBody>
                    <a:bodyPr/>
                    <a:lstStyle/>
                    <a:p>
                      <a:pPr algn="ctr"/>
                      <a:r>
                        <a:rPr lang="en-US" dirty="0"/>
                        <a:t>4.7</a:t>
                      </a:r>
                      <a:endParaRPr lang="en-IN" dirty="0"/>
                    </a:p>
                  </a:txBody>
                  <a:tcPr/>
                </a:tc>
                <a:tc>
                  <a:txBody>
                    <a:bodyPr/>
                    <a:lstStyle/>
                    <a:p>
                      <a:pPr algn="ctr"/>
                      <a:r>
                        <a:rPr lang="en-US" dirty="0"/>
                        <a:t>2010</a:t>
                      </a:r>
                      <a:endParaRPr lang="en-IN" dirty="0"/>
                    </a:p>
                  </a:txBody>
                  <a:tcPr/>
                </a:tc>
                <a:tc>
                  <a:txBody>
                    <a:bodyPr/>
                    <a:lstStyle/>
                    <a:p>
                      <a:pPr algn="ctr"/>
                      <a:r>
                        <a:rPr lang="en-US" dirty="0"/>
                        <a:t>3.6</a:t>
                      </a:r>
                      <a:endParaRPr lang="en-IN" dirty="0"/>
                    </a:p>
                  </a:txBody>
                  <a:tcPr/>
                </a:tc>
                <a:extLst>
                  <a:ext uri="{0D108BD9-81ED-4DB2-BD59-A6C34878D82A}">
                    <a16:rowId xmlns:a16="http://schemas.microsoft.com/office/drawing/2014/main" val="4043923588"/>
                  </a:ext>
                </a:extLst>
              </a:tr>
              <a:tr h="370840">
                <a:tc>
                  <a:txBody>
                    <a:bodyPr/>
                    <a:lstStyle/>
                    <a:p>
                      <a:pPr algn="ctr"/>
                      <a:r>
                        <a:rPr lang="en-US" dirty="0"/>
                        <a:t>1915</a:t>
                      </a:r>
                      <a:endParaRPr lang="en-IN" dirty="0"/>
                    </a:p>
                  </a:txBody>
                  <a:tcPr/>
                </a:tc>
                <a:tc>
                  <a:txBody>
                    <a:bodyPr/>
                    <a:lstStyle/>
                    <a:p>
                      <a:pPr algn="ctr"/>
                      <a:r>
                        <a:rPr lang="en-US" dirty="0"/>
                        <a:t>1.0</a:t>
                      </a:r>
                      <a:endParaRPr lang="en-IN" dirty="0"/>
                    </a:p>
                  </a:txBody>
                  <a:tcPr/>
                </a:tc>
                <a:tc>
                  <a:txBody>
                    <a:bodyPr/>
                    <a:lstStyle/>
                    <a:p>
                      <a:pPr algn="ctr"/>
                      <a:r>
                        <a:rPr lang="en-US" dirty="0"/>
                        <a:t>1995</a:t>
                      </a:r>
                      <a:endParaRPr lang="en-IN" dirty="0"/>
                    </a:p>
                  </a:txBody>
                  <a:tcPr/>
                </a:tc>
                <a:tc>
                  <a:txBody>
                    <a:bodyPr/>
                    <a:lstStyle/>
                    <a:p>
                      <a:pPr algn="ctr"/>
                      <a:r>
                        <a:rPr lang="en-US" dirty="0"/>
                        <a:t>4.4</a:t>
                      </a:r>
                      <a:endParaRPr lang="en-IN" dirty="0"/>
                    </a:p>
                  </a:txBody>
                  <a:tcPr/>
                </a:tc>
                <a:tc>
                  <a:txBody>
                    <a:bodyPr/>
                    <a:lstStyle/>
                    <a:p>
                      <a:pPr algn="ctr"/>
                      <a:r>
                        <a:rPr lang="en-US" dirty="0"/>
                        <a:t>2011</a:t>
                      </a:r>
                      <a:endParaRPr lang="en-IN" dirty="0"/>
                    </a:p>
                  </a:txBody>
                  <a:tcPr/>
                </a:tc>
                <a:tc>
                  <a:txBody>
                    <a:bodyPr/>
                    <a:lstStyle/>
                    <a:p>
                      <a:pPr algn="ctr"/>
                      <a:r>
                        <a:rPr lang="en-US" dirty="0"/>
                        <a:t>3.6</a:t>
                      </a:r>
                      <a:endParaRPr lang="en-IN" dirty="0"/>
                    </a:p>
                  </a:txBody>
                  <a:tcPr/>
                </a:tc>
                <a:extLst>
                  <a:ext uri="{0D108BD9-81ED-4DB2-BD59-A6C34878D82A}">
                    <a16:rowId xmlns:a16="http://schemas.microsoft.com/office/drawing/2014/main" val="49684369"/>
                  </a:ext>
                </a:extLst>
              </a:tr>
              <a:tr h="370840">
                <a:tc>
                  <a:txBody>
                    <a:bodyPr/>
                    <a:lstStyle/>
                    <a:p>
                      <a:pPr algn="ctr"/>
                      <a:r>
                        <a:rPr lang="en-US" dirty="0"/>
                        <a:t>1920</a:t>
                      </a:r>
                      <a:endParaRPr lang="en-IN" dirty="0"/>
                    </a:p>
                  </a:txBody>
                  <a:tcPr/>
                </a:tc>
                <a:tc>
                  <a:txBody>
                    <a:bodyPr/>
                    <a:lstStyle/>
                    <a:p>
                      <a:pPr algn="ctr"/>
                      <a:r>
                        <a:rPr lang="en-US" dirty="0"/>
                        <a:t>1.6</a:t>
                      </a:r>
                      <a:endParaRPr lang="en-IN" dirty="0"/>
                    </a:p>
                  </a:txBody>
                  <a:tcPr/>
                </a:tc>
                <a:tc>
                  <a:txBody>
                    <a:bodyPr/>
                    <a:lstStyle/>
                    <a:p>
                      <a:pPr algn="ctr"/>
                      <a:r>
                        <a:rPr lang="en-US" dirty="0"/>
                        <a:t>1996</a:t>
                      </a:r>
                      <a:endParaRPr lang="en-IN" dirty="0"/>
                    </a:p>
                  </a:txBody>
                  <a:tcPr/>
                </a:tc>
                <a:tc>
                  <a:txBody>
                    <a:bodyPr/>
                    <a:lstStyle/>
                    <a:p>
                      <a:pPr algn="ctr"/>
                      <a:r>
                        <a:rPr lang="en-US" dirty="0"/>
                        <a:t>4.3</a:t>
                      </a:r>
                      <a:endParaRPr lang="en-IN" dirty="0"/>
                    </a:p>
                  </a:txBody>
                  <a:tcPr/>
                </a:tc>
                <a:tc>
                  <a:txBody>
                    <a:bodyPr/>
                    <a:lstStyle/>
                    <a:p>
                      <a:pPr algn="ctr"/>
                      <a:r>
                        <a:rPr lang="en-US" dirty="0"/>
                        <a:t>2012</a:t>
                      </a:r>
                      <a:endParaRPr lang="en-IN" dirty="0"/>
                    </a:p>
                  </a:txBody>
                  <a:tcPr/>
                </a:tc>
                <a:tc>
                  <a:txBody>
                    <a:bodyPr/>
                    <a:lstStyle/>
                    <a:p>
                      <a:pPr algn="ctr"/>
                      <a:r>
                        <a:rPr lang="en-US" dirty="0"/>
                        <a:t>3.4</a:t>
                      </a:r>
                      <a:endParaRPr lang="en-IN" dirty="0"/>
                    </a:p>
                  </a:txBody>
                  <a:tcPr/>
                </a:tc>
                <a:extLst>
                  <a:ext uri="{0D108BD9-81ED-4DB2-BD59-A6C34878D82A}">
                    <a16:rowId xmlns:a16="http://schemas.microsoft.com/office/drawing/2014/main" val="2278098492"/>
                  </a:ext>
                </a:extLst>
              </a:tr>
              <a:tr h="370840">
                <a:tc>
                  <a:txBody>
                    <a:bodyPr/>
                    <a:lstStyle/>
                    <a:p>
                      <a:pPr algn="ctr"/>
                      <a:r>
                        <a:rPr lang="en-US" dirty="0"/>
                        <a:t>1925</a:t>
                      </a:r>
                      <a:endParaRPr lang="en-IN" dirty="0"/>
                    </a:p>
                  </a:txBody>
                  <a:tcPr/>
                </a:tc>
                <a:tc>
                  <a:txBody>
                    <a:bodyPr/>
                    <a:lstStyle/>
                    <a:p>
                      <a:pPr algn="ctr"/>
                      <a:r>
                        <a:rPr lang="en-US" dirty="0"/>
                        <a:t>1.5</a:t>
                      </a:r>
                      <a:endParaRPr lang="en-IN" dirty="0"/>
                    </a:p>
                  </a:txBody>
                  <a:tcPr/>
                </a:tc>
                <a:tc>
                  <a:txBody>
                    <a:bodyPr/>
                    <a:lstStyle/>
                    <a:p>
                      <a:pPr algn="ctr"/>
                      <a:r>
                        <a:rPr lang="en-US" dirty="0"/>
                        <a:t>1997</a:t>
                      </a:r>
                      <a:endParaRPr lang="en-IN" dirty="0"/>
                    </a:p>
                  </a:txBody>
                  <a:tcPr/>
                </a:tc>
                <a:tc>
                  <a:txBody>
                    <a:bodyPr/>
                    <a:lstStyle/>
                    <a:p>
                      <a:pPr algn="ctr"/>
                      <a:r>
                        <a:rPr lang="en-US" dirty="0"/>
                        <a:t>4.3</a:t>
                      </a:r>
                      <a:endParaRPr lang="en-IN" dirty="0"/>
                    </a:p>
                  </a:txBody>
                  <a:tcPr/>
                </a:tc>
                <a:tc>
                  <a:txBody>
                    <a:bodyPr/>
                    <a:lstStyle/>
                    <a:p>
                      <a:pPr algn="ctr"/>
                      <a:r>
                        <a:rPr lang="en-US" dirty="0"/>
                        <a:t>2013</a:t>
                      </a:r>
                      <a:endParaRPr lang="en-IN" dirty="0"/>
                    </a:p>
                  </a:txBody>
                  <a:tcPr/>
                </a:tc>
                <a:tc>
                  <a:txBody>
                    <a:bodyPr/>
                    <a:lstStyle/>
                    <a:p>
                      <a:pPr algn="ctr"/>
                      <a:r>
                        <a:rPr lang="en-US" dirty="0"/>
                        <a:t>3.3</a:t>
                      </a:r>
                      <a:endParaRPr lang="en-IN" dirty="0"/>
                    </a:p>
                  </a:txBody>
                  <a:tcPr/>
                </a:tc>
                <a:extLst>
                  <a:ext uri="{0D108BD9-81ED-4DB2-BD59-A6C34878D82A}">
                    <a16:rowId xmlns:a16="http://schemas.microsoft.com/office/drawing/2014/main" val="283230685"/>
                  </a:ext>
                </a:extLst>
              </a:tr>
            </a:tbl>
          </a:graphicData>
        </a:graphic>
      </p:graphicFrame>
    </p:spTree>
    <p:extLst>
      <p:ext uri="{BB962C8B-B14F-4D97-AF65-F5344CB8AC3E}">
        <p14:creationId xmlns:p14="http://schemas.microsoft.com/office/powerpoint/2010/main" val="3175739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 Series Data (cont.)</a:t>
            </a:r>
          </a:p>
        </p:txBody>
      </p:sp>
      <p:sp>
        <p:nvSpPr>
          <p:cNvPr id="3" name="Content Placeholder 2"/>
          <p:cNvSpPr>
            <a:spLocks noGrp="1"/>
          </p:cNvSpPr>
          <p:nvPr>
            <p:ph idx="1"/>
          </p:nvPr>
        </p:nvSpPr>
        <p:spPr/>
        <p:txBody>
          <a:bodyPr>
            <a:normAutofit/>
          </a:bodyPr>
          <a:lstStyle/>
          <a:p>
            <a:pPr>
              <a:spcBef>
                <a:spcPts val="0"/>
              </a:spcBef>
            </a:pPr>
            <a:r>
              <a:rPr lang="en-US" dirty="0"/>
              <a:t> </a:t>
            </a:r>
          </a:p>
        </p:txBody>
      </p:sp>
      <p:graphicFrame>
        <p:nvGraphicFramePr>
          <p:cNvPr id="4" name="Table 3">
            <a:extLst>
              <a:ext uri="{FF2B5EF4-FFF2-40B4-BE49-F238E27FC236}">
                <a16:creationId xmlns:a16="http://schemas.microsoft.com/office/drawing/2014/main" id="{9867FE4D-3C24-F3D0-D62F-4E10F78D653B}"/>
              </a:ext>
            </a:extLst>
          </p:cNvPr>
          <p:cNvGraphicFramePr>
            <a:graphicFrameLocks noGrp="1"/>
          </p:cNvGraphicFramePr>
          <p:nvPr>
            <p:extLst>
              <p:ext uri="{D42A27DB-BD31-4B8C-83A1-F6EECF244321}">
                <p14:modId xmlns:p14="http://schemas.microsoft.com/office/powerpoint/2010/main" val="2052923196"/>
              </p:ext>
            </p:extLst>
          </p:nvPr>
        </p:nvGraphicFramePr>
        <p:xfrm>
          <a:off x="446048" y="1300108"/>
          <a:ext cx="8229600" cy="445008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3448984422"/>
                    </a:ext>
                  </a:extLst>
                </a:gridCol>
                <a:gridCol w="1600200">
                  <a:extLst>
                    <a:ext uri="{9D8B030D-6E8A-4147-A177-3AD203B41FA5}">
                      <a16:colId xmlns:a16="http://schemas.microsoft.com/office/drawing/2014/main" val="1685173941"/>
                    </a:ext>
                  </a:extLst>
                </a:gridCol>
                <a:gridCol w="1143000">
                  <a:extLst>
                    <a:ext uri="{9D8B030D-6E8A-4147-A177-3AD203B41FA5}">
                      <a16:colId xmlns:a16="http://schemas.microsoft.com/office/drawing/2014/main" val="4123567712"/>
                    </a:ext>
                  </a:extLst>
                </a:gridCol>
                <a:gridCol w="1600200">
                  <a:extLst>
                    <a:ext uri="{9D8B030D-6E8A-4147-A177-3AD203B41FA5}">
                      <a16:colId xmlns:a16="http://schemas.microsoft.com/office/drawing/2014/main" val="3144973742"/>
                    </a:ext>
                  </a:extLst>
                </a:gridCol>
                <a:gridCol w="1219200">
                  <a:extLst>
                    <a:ext uri="{9D8B030D-6E8A-4147-A177-3AD203B41FA5}">
                      <a16:colId xmlns:a16="http://schemas.microsoft.com/office/drawing/2014/main" val="137200832"/>
                    </a:ext>
                  </a:extLst>
                </a:gridCol>
                <a:gridCol w="1524000">
                  <a:extLst>
                    <a:ext uri="{9D8B030D-6E8A-4147-A177-3AD203B41FA5}">
                      <a16:colId xmlns:a16="http://schemas.microsoft.com/office/drawing/2014/main" val="1870132138"/>
                    </a:ext>
                  </a:extLst>
                </a:gridCol>
              </a:tblGrid>
              <a:tr h="370840">
                <a:tc gridSpan="6">
                  <a:txBody>
                    <a:bodyPr/>
                    <a:lstStyle/>
                    <a:p>
                      <a:pPr algn="ctr"/>
                      <a:r>
                        <a:rPr lang="en-US" dirty="0"/>
                        <a:t>Table 2.5.1 - Divorce Rate in the U.S. 1900–2021 (per 1000 Total Population) (cont.)</a:t>
                      </a:r>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262103969"/>
                  </a:ext>
                </a:extLst>
              </a:tr>
              <a:tr h="370840">
                <a:tc>
                  <a:txBody>
                    <a:bodyPr/>
                    <a:lstStyle/>
                    <a:p>
                      <a:pPr algn="ctr"/>
                      <a:r>
                        <a:rPr lang="en-US" b="1" dirty="0"/>
                        <a:t>Year</a:t>
                      </a:r>
                      <a:endParaRPr lang="en-IN" b="1" dirty="0"/>
                    </a:p>
                  </a:txBody>
                  <a:tcPr/>
                </a:tc>
                <a:tc>
                  <a:txBody>
                    <a:bodyPr/>
                    <a:lstStyle/>
                    <a:p>
                      <a:pPr algn="ctr"/>
                      <a:r>
                        <a:rPr lang="en-US" b="1" dirty="0"/>
                        <a:t>Divorce Rate</a:t>
                      </a:r>
                      <a:endParaRPr lang="en-IN" b="1" dirty="0"/>
                    </a:p>
                  </a:txBody>
                  <a:tcPr/>
                </a:tc>
                <a:tc>
                  <a:txBody>
                    <a:bodyPr/>
                    <a:lstStyle/>
                    <a:p>
                      <a:pPr algn="ctr"/>
                      <a:r>
                        <a:rPr lang="en-US" b="1" dirty="0"/>
                        <a:t>Year</a:t>
                      </a:r>
                      <a:endParaRPr lang="en-IN" b="1" dirty="0"/>
                    </a:p>
                  </a:txBody>
                  <a:tcPr/>
                </a:tc>
                <a:tc>
                  <a:txBody>
                    <a:bodyPr/>
                    <a:lstStyle/>
                    <a:p>
                      <a:pPr algn="ctr"/>
                      <a:r>
                        <a:rPr lang="en-US" b="1" dirty="0"/>
                        <a:t>Divorce Rate</a:t>
                      </a:r>
                      <a:endParaRPr lang="en-IN" b="1" dirty="0"/>
                    </a:p>
                  </a:txBody>
                  <a:tcPr/>
                </a:tc>
                <a:tc>
                  <a:txBody>
                    <a:bodyPr/>
                    <a:lstStyle/>
                    <a:p>
                      <a:pPr algn="ctr"/>
                      <a:r>
                        <a:rPr lang="en-US" b="1" dirty="0"/>
                        <a:t>Year</a:t>
                      </a:r>
                      <a:endParaRPr lang="en-IN" b="1" dirty="0"/>
                    </a:p>
                  </a:txBody>
                  <a:tcPr/>
                </a:tc>
                <a:tc>
                  <a:txBody>
                    <a:bodyPr/>
                    <a:lstStyle/>
                    <a:p>
                      <a:pPr algn="ctr"/>
                      <a:r>
                        <a:rPr lang="en-US" b="1" dirty="0"/>
                        <a:t>Divorce Rate</a:t>
                      </a:r>
                      <a:endParaRPr lang="en-IN" b="1" dirty="0"/>
                    </a:p>
                  </a:txBody>
                  <a:tcPr/>
                </a:tc>
                <a:extLst>
                  <a:ext uri="{0D108BD9-81ED-4DB2-BD59-A6C34878D82A}">
                    <a16:rowId xmlns:a16="http://schemas.microsoft.com/office/drawing/2014/main" val="4002375501"/>
                  </a:ext>
                </a:extLst>
              </a:tr>
              <a:tr h="370840">
                <a:tc>
                  <a:txBody>
                    <a:bodyPr/>
                    <a:lstStyle/>
                    <a:p>
                      <a:pPr algn="ctr"/>
                      <a:r>
                        <a:rPr lang="en-US" dirty="0"/>
                        <a:t>1930</a:t>
                      </a:r>
                      <a:endParaRPr lang="en-IN" dirty="0"/>
                    </a:p>
                  </a:txBody>
                  <a:tcPr/>
                </a:tc>
                <a:tc>
                  <a:txBody>
                    <a:bodyPr/>
                    <a:lstStyle/>
                    <a:p>
                      <a:pPr algn="ctr"/>
                      <a:r>
                        <a:rPr lang="en-US" dirty="0"/>
                        <a:t>1.6</a:t>
                      </a:r>
                      <a:endParaRPr lang="en-IN" dirty="0"/>
                    </a:p>
                  </a:txBody>
                  <a:tcPr/>
                </a:tc>
                <a:tc>
                  <a:txBody>
                    <a:bodyPr/>
                    <a:lstStyle/>
                    <a:p>
                      <a:pPr algn="ctr"/>
                      <a:r>
                        <a:rPr lang="en-US" dirty="0"/>
                        <a:t>1998</a:t>
                      </a:r>
                      <a:endParaRPr lang="en-IN" dirty="0"/>
                    </a:p>
                  </a:txBody>
                  <a:tcPr/>
                </a:tc>
                <a:tc>
                  <a:txBody>
                    <a:bodyPr/>
                    <a:lstStyle/>
                    <a:p>
                      <a:pPr algn="ctr"/>
                      <a:r>
                        <a:rPr lang="en-US" dirty="0"/>
                        <a:t>4.2</a:t>
                      </a:r>
                      <a:endParaRPr lang="en-IN" dirty="0"/>
                    </a:p>
                  </a:txBody>
                  <a:tcPr/>
                </a:tc>
                <a:tc>
                  <a:txBody>
                    <a:bodyPr/>
                    <a:lstStyle/>
                    <a:p>
                      <a:pPr algn="ctr"/>
                      <a:r>
                        <a:rPr lang="en-US" dirty="0"/>
                        <a:t>2014</a:t>
                      </a:r>
                      <a:endParaRPr lang="en-IN" dirty="0"/>
                    </a:p>
                  </a:txBody>
                  <a:tcPr/>
                </a:tc>
                <a:tc>
                  <a:txBody>
                    <a:bodyPr/>
                    <a:lstStyle/>
                    <a:p>
                      <a:pPr algn="ctr"/>
                      <a:r>
                        <a:rPr lang="en-US" dirty="0"/>
                        <a:t>3.2</a:t>
                      </a:r>
                      <a:endParaRPr lang="en-IN" dirty="0"/>
                    </a:p>
                  </a:txBody>
                  <a:tcPr/>
                </a:tc>
                <a:extLst>
                  <a:ext uri="{0D108BD9-81ED-4DB2-BD59-A6C34878D82A}">
                    <a16:rowId xmlns:a16="http://schemas.microsoft.com/office/drawing/2014/main" val="146730047"/>
                  </a:ext>
                </a:extLst>
              </a:tr>
              <a:tr h="370840">
                <a:tc>
                  <a:txBody>
                    <a:bodyPr/>
                    <a:lstStyle/>
                    <a:p>
                      <a:pPr algn="ctr"/>
                      <a:r>
                        <a:rPr lang="en-US" dirty="0"/>
                        <a:t>1935</a:t>
                      </a:r>
                      <a:endParaRPr lang="en-IN" dirty="0"/>
                    </a:p>
                  </a:txBody>
                  <a:tcPr/>
                </a:tc>
                <a:tc>
                  <a:txBody>
                    <a:bodyPr/>
                    <a:lstStyle/>
                    <a:p>
                      <a:pPr algn="ctr"/>
                      <a:r>
                        <a:rPr lang="en-US" dirty="0"/>
                        <a:t>1.7</a:t>
                      </a:r>
                      <a:endParaRPr lang="en-IN" dirty="0"/>
                    </a:p>
                  </a:txBody>
                  <a:tcPr/>
                </a:tc>
                <a:tc>
                  <a:txBody>
                    <a:bodyPr/>
                    <a:lstStyle/>
                    <a:p>
                      <a:pPr algn="ctr"/>
                      <a:r>
                        <a:rPr lang="en-US" dirty="0"/>
                        <a:t>1999</a:t>
                      </a:r>
                      <a:endParaRPr lang="en-IN" dirty="0"/>
                    </a:p>
                  </a:txBody>
                  <a:tcPr/>
                </a:tc>
                <a:tc>
                  <a:txBody>
                    <a:bodyPr/>
                    <a:lstStyle/>
                    <a:p>
                      <a:pPr algn="ctr"/>
                      <a:r>
                        <a:rPr lang="en-US" dirty="0"/>
                        <a:t>4.1</a:t>
                      </a:r>
                      <a:endParaRPr lang="en-IN" dirty="0"/>
                    </a:p>
                  </a:txBody>
                  <a:tcPr/>
                </a:tc>
                <a:tc>
                  <a:txBody>
                    <a:bodyPr/>
                    <a:lstStyle/>
                    <a:p>
                      <a:pPr algn="ctr"/>
                      <a:r>
                        <a:rPr lang="en-US" dirty="0"/>
                        <a:t>2015</a:t>
                      </a:r>
                      <a:endParaRPr lang="en-IN" dirty="0"/>
                    </a:p>
                  </a:txBody>
                  <a:tcPr/>
                </a:tc>
                <a:tc>
                  <a:txBody>
                    <a:bodyPr/>
                    <a:lstStyle/>
                    <a:p>
                      <a:pPr algn="ctr"/>
                      <a:r>
                        <a:rPr lang="en-US" dirty="0"/>
                        <a:t>3.1</a:t>
                      </a:r>
                      <a:endParaRPr lang="en-IN" dirty="0"/>
                    </a:p>
                  </a:txBody>
                  <a:tcPr/>
                </a:tc>
                <a:extLst>
                  <a:ext uri="{0D108BD9-81ED-4DB2-BD59-A6C34878D82A}">
                    <a16:rowId xmlns:a16="http://schemas.microsoft.com/office/drawing/2014/main" val="2117894766"/>
                  </a:ext>
                </a:extLst>
              </a:tr>
              <a:tr h="370840">
                <a:tc>
                  <a:txBody>
                    <a:bodyPr/>
                    <a:lstStyle/>
                    <a:p>
                      <a:pPr algn="ctr"/>
                      <a:r>
                        <a:rPr lang="en-US" dirty="0"/>
                        <a:t>1940</a:t>
                      </a:r>
                      <a:endParaRPr lang="en-IN" dirty="0"/>
                    </a:p>
                  </a:txBody>
                  <a:tcPr/>
                </a:tc>
                <a:tc>
                  <a:txBody>
                    <a:bodyPr/>
                    <a:lstStyle/>
                    <a:p>
                      <a:pPr algn="ctr"/>
                      <a:r>
                        <a:rPr lang="en-US" dirty="0"/>
                        <a:t>2.0</a:t>
                      </a:r>
                      <a:endParaRPr lang="en-IN" dirty="0"/>
                    </a:p>
                  </a:txBody>
                  <a:tcPr/>
                </a:tc>
                <a:tc>
                  <a:txBody>
                    <a:bodyPr/>
                    <a:lstStyle/>
                    <a:p>
                      <a:pPr algn="ctr"/>
                      <a:r>
                        <a:rPr lang="en-US" dirty="0"/>
                        <a:t>2000</a:t>
                      </a:r>
                      <a:endParaRPr lang="en-IN" dirty="0"/>
                    </a:p>
                  </a:txBody>
                  <a:tcPr/>
                </a:tc>
                <a:tc>
                  <a:txBody>
                    <a:bodyPr/>
                    <a:lstStyle/>
                    <a:p>
                      <a:pPr algn="ctr"/>
                      <a:r>
                        <a:rPr lang="en-US" dirty="0"/>
                        <a:t>4.0</a:t>
                      </a:r>
                      <a:endParaRPr lang="en-IN" dirty="0"/>
                    </a:p>
                  </a:txBody>
                  <a:tcPr/>
                </a:tc>
                <a:tc>
                  <a:txBody>
                    <a:bodyPr/>
                    <a:lstStyle/>
                    <a:p>
                      <a:pPr algn="ctr"/>
                      <a:r>
                        <a:rPr lang="en-US" dirty="0"/>
                        <a:t>2016</a:t>
                      </a:r>
                      <a:endParaRPr lang="en-IN" dirty="0"/>
                    </a:p>
                  </a:txBody>
                  <a:tcPr/>
                </a:tc>
                <a:tc>
                  <a:txBody>
                    <a:bodyPr/>
                    <a:lstStyle/>
                    <a:p>
                      <a:pPr algn="ctr"/>
                      <a:r>
                        <a:rPr lang="en-US" dirty="0"/>
                        <a:t>3.0</a:t>
                      </a:r>
                      <a:endParaRPr lang="en-IN" dirty="0"/>
                    </a:p>
                  </a:txBody>
                  <a:tcPr/>
                </a:tc>
                <a:extLst>
                  <a:ext uri="{0D108BD9-81ED-4DB2-BD59-A6C34878D82A}">
                    <a16:rowId xmlns:a16="http://schemas.microsoft.com/office/drawing/2014/main" val="4043923588"/>
                  </a:ext>
                </a:extLst>
              </a:tr>
              <a:tr h="370840">
                <a:tc>
                  <a:txBody>
                    <a:bodyPr/>
                    <a:lstStyle/>
                    <a:p>
                      <a:pPr algn="ctr"/>
                      <a:r>
                        <a:rPr lang="en-US" dirty="0"/>
                        <a:t>1945</a:t>
                      </a:r>
                      <a:endParaRPr lang="en-IN" dirty="0"/>
                    </a:p>
                  </a:txBody>
                  <a:tcPr/>
                </a:tc>
                <a:tc>
                  <a:txBody>
                    <a:bodyPr/>
                    <a:lstStyle/>
                    <a:p>
                      <a:pPr algn="ctr"/>
                      <a:r>
                        <a:rPr lang="en-US" dirty="0"/>
                        <a:t>3.5</a:t>
                      </a:r>
                      <a:endParaRPr lang="en-IN" dirty="0"/>
                    </a:p>
                  </a:txBody>
                  <a:tcPr/>
                </a:tc>
                <a:tc>
                  <a:txBody>
                    <a:bodyPr/>
                    <a:lstStyle/>
                    <a:p>
                      <a:pPr algn="ctr"/>
                      <a:r>
                        <a:rPr lang="en-US" dirty="0"/>
                        <a:t>2001</a:t>
                      </a:r>
                      <a:endParaRPr lang="en-IN" dirty="0"/>
                    </a:p>
                  </a:txBody>
                  <a:tcPr/>
                </a:tc>
                <a:tc>
                  <a:txBody>
                    <a:bodyPr/>
                    <a:lstStyle/>
                    <a:p>
                      <a:pPr algn="ctr"/>
                      <a:r>
                        <a:rPr lang="en-US" dirty="0"/>
                        <a:t>4.0</a:t>
                      </a:r>
                      <a:endParaRPr lang="en-IN" dirty="0"/>
                    </a:p>
                  </a:txBody>
                  <a:tcPr/>
                </a:tc>
                <a:tc>
                  <a:txBody>
                    <a:bodyPr/>
                    <a:lstStyle/>
                    <a:p>
                      <a:pPr algn="ctr"/>
                      <a:r>
                        <a:rPr lang="en-US" dirty="0"/>
                        <a:t>2017</a:t>
                      </a:r>
                      <a:endParaRPr lang="en-IN" dirty="0"/>
                    </a:p>
                  </a:txBody>
                  <a:tcPr/>
                </a:tc>
                <a:tc>
                  <a:txBody>
                    <a:bodyPr/>
                    <a:lstStyle/>
                    <a:p>
                      <a:pPr algn="ctr"/>
                      <a:r>
                        <a:rPr lang="en-US" dirty="0"/>
                        <a:t>2.9</a:t>
                      </a:r>
                      <a:endParaRPr lang="en-IN" dirty="0"/>
                    </a:p>
                  </a:txBody>
                  <a:tcPr/>
                </a:tc>
                <a:extLst>
                  <a:ext uri="{0D108BD9-81ED-4DB2-BD59-A6C34878D82A}">
                    <a16:rowId xmlns:a16="http://schemas.microsoft.com/office/drawing/2014/main" val="49684369"/>
                  </a:ext>
                </a:extLst>
              </a:tr>
              <a:tr h="370840">
                <a:tc>
                  <a:txBody>
                    <a:bodyPr/>
                    <a:lstStyle/>
                    <a:p>
                      <a:pPr algn="ctr"/>
                      <a:r>
                        <a:rPr lang="en-US" dirty="0"/>
                        <a:t>1950</a:t>
                      </a:r>
                      <a:endParaRPr lang="en-IN" dirty="0"/>
                    </a:p>
                  </a:txBody>
                  <a:tcPr/>
                </a:tc>
                <a:tc>
                  <a:txBody>
                    <a:bodyPr/>
                    <a:lstStyle/>
                    <a:p>
                      <a:pPr algn="ctr"/>
                      <a:r>
                        <a:rPr lang="en-US" dirty="0"/>
                        <a:t>2.6</a:t>
                      </a:r>
                      <a:endParaRPr lang="en-IN" dirty="0"/>
                    </a:p>
                  </a:txBody>
                  <a:tcPr/>
                </a:tc>
                <a:tc>
                  <a:txBody>
                    <a:bodyPr/>
                    <a:lstStyle/>
                    <a:p>
                      <a:pPr algn="ctr"/>
                      <a:r>
                        <a:rPr lang="en-US" dirty="0"/>
                        <a:t>2002</a:t>
                      </a:r>
                      <a:endParaRPr lang="en-IN" dirty="0"/>
                    </a:p>
                  </a:txBody>
                  <a:tcPr/>
                </a:tc>
                <a:tc>
                  <a:txBody>
                    <a:bodyPr/>
                    <a:lstStyle/>
                    <a:p>
                      <a:pPr algn="ctr"/>
                      <a:r>
                        <a:rPr lang="en-US" dirty="0"/>
                        <a:t>3.9</a:t>
                      </a:r>
                      <a:endParaRPr lang="en-IN" dirty="0"/>
                    </a:p>
                  </a:txBody>
                  <a:tcPr/>
                </a:tc>
                <a:tc>
                  <a:txBody>
                    <a:bodyPr/>
                    <a:lstStyle/>
                    <a:p>
                      <a:pPr algn="ctr"/>
                      <a:r>
                        <a:rPr lang="en-US" dirty="0"/>
                        <a:t>2018</a:t>
                      </a:r>
                      <a:endParaRPr lang="en-IN" dirty="0"/>
                    </a:p>
                  </a:txBody>
                  <a:tcPr/>
                </a:tc>
                <a:tc>
                  <a:txBody>
                    <a:bodyPr/>
                    <a:lstStyle/>
                    <a:p>
                      <a:pPr algn="ctr"/>
                      <a:r>
                        <a:rPr lang="en-US" dirty="0"/>
                        <a:t>2.9</a:t>
                      </a:r>
                      <a:endParaRPr lang="en-IN" dirty="0"/>
                    </a:p>
                  </a:txBody>
                  <a:tcPr/>
                </a:tc>
                <a:extLst>
                  <a:ext uri="{0D108BD9-81ED-4DB2-BD59-A6C34878D82A}">
                    <a16:rowId xmlns:a16="http://schemas.microsoft.com/office/drawing/2014/main" val="2278098492"/>
                  </a:ext>
                </a:extLst>
              </a:tr>
              <a:tr h="370840">
                <a:tc>
                  <a:txBody>
                    <a:bodyPr/>
                    <a:lstStyle/>
                    <a:p>
                      <a:pPr algn="ctr"/>
                      <a:r>
                        <a:rPr lang="en-US" dirty="0"/>
                        <a:t>1955</a:t>
                      </a:r>
                      <a:endParaRPr lang="en-IN" dirty="0"/>
                    </a:p>
                  </a:txBody>
                  <a:tcPr/>
                </a:tc>
                <a:tc>
                  <a:txBody>
                    <a:bodyPr/>
                    <a:lstStyle/>
                    <a:p>
                      <a:pPr algn="ctr"/>
                      <a:r>
                        <a:rPr lang="en-US" dirty="0"/>
                        <a:t>2.3</a:t>
                      </a:r>
                      <a:endParaRPr lang="en-IN" dirty="0"/>
                    </a:p>
                  </a:txBody>
                  <a:tcPr/>
                </a:tc>
                <a:tc>
                  <a:txBody>
                    <a:bodyPr/>
                    <a:lstStyle/>
                    <a:p>
                      <a:pPr algn="ctr"/>
                      <a:r>
                        <a:rPr lang="en-US" dirty="0"/>
                        <a:t>2003</a:t>
                      </a:r>
                      <a:endParaRPr lang="en-IN" dirty="0"/>
                    </a:p>
                  </a:txBody>
                  <a:tcPr/>
                </a:tc>
                <a:tc>
                  <a:txBody>
                    <a:bodyPr/>
                    <a:lstStyle/>
                    <a:p>
                      <a:pPr algn="ctr"/>
                      <a:r>
                        <a:rPr lang="en-US" dirty="0"/>
                        <a:t>3.8</a:t>
                      </a:r>
                      <a:endParaRPr lang="en-IN" dirty="0"/>
                    </a:p>
                  </a:txBody>
                  <a:tcPr/>
                </a:tc>
                <a:tc>
                  <a:txBody>
                    <a:bodyPr/>
                    <a:lstStyle/>
                    <a:p>
                      <a:pPr algn="ctr"/>
                      <a:r>
                        <a:rPr lang="en-US" dirty="0"/>
                        <a:t>2019</a:t>
                      </a:r>
                      <a:endParaRPr lang="en-IN" dirty="0"/>
                    </a:p>
                  </a:txBody>
                  <a:tcPr/>
                </a:tc>
                <a:tc>
                  <a:txBody>
                    <a:bodyPr/>
                    <a:lstStyle/>
                    <a:p>
                      <a:pPr algn="ctr"/>
                      <a:r>
                        <a:rPr lang="en-US" dirty="0"/>
                        <a:t>2.7</a:t>
                      </a:r>
                      <a:endParaRPr lang="en-IN" dirty="0"/>
                    </a:p>
                  </a:txBody>
                  <a:tcPr/>
                </a:tc>
                <a:extLst>
                  <a:ext uri="{0D108BD9-81ED-4DB2-BD59-A6C34878D82A}">
                    <a16:rowId xmlns:a16="http://schemas.microsoft.com/office/drawing/2014/main" val="283230685"/>
                  </a:ext>
                </a:extLst>
              </a:tr>
              <a:tr h="370840">
                <a:tc>
                  <a:txBody>
                    <a:bodyPr/>
                    <a:lstStyle/>
                    <a:p>
                      <a:pPr algn="ctr"/>
                      <a:r>
                        <a:rPr lang="en-US" dirty="0"/>
                        <a:t>1960</a:t>
                      </a:r>
                      <a:endParaRPr lang="en-IN" dirty="0"/>
                    </a:p>
                  </a:txBody>
                  <a:tcPr/>
                </a:tc>
                <a:tc>
                  <a:txBody>
                    <a:bodyPr/>
                    <a:lstStyle/>
                    <a:p>
                      <a:pPr algn="ctr"/>
                      <a:r>
                        <a:rPr lang="en-US" dirty="0"/>
                        <a:t>2.2</a:t>
                      </a:r>
                      <a:endParaRPr lang="en-IN" dirty="0"/>
                    </a:p>
                  </a:txBody>
                  <a:tcPr/>
                </a:tc>
                <a:tc>
                  <a:txBody>
                    <a:bodyPr/>
                    <a:lstStyle/>
                    <a:p>
                      <a:pPr algn="ctr"/>
                      <a:r>
                        <a:rPr lang="en-US" dirty="0"/>
                        <a:t>2004</a:t>
                      </a:r>
                      <a:endParaRPr lang="en-IN" dirty="0"/>
                    </a:p>
                  </a:txBody>
                  <a:tcPr/>
                </a:tc>
                <a:tc>
                  <a:txBody>
                    <a:bodyPr/>
                    <a:lstStyle/>
                    <a:p>
                      <a:pPr algn="ctr"/>
                      <a:r>
                        <a:rPr lang="en-US" dirty="0"/>
                        <a:t>3.7</a:t>
                      </a:r>
                      <a:endParaRPr lang="en-IN" dirty="0"/>
                    </a:p>
                  </a:txBody>
                  <a:tcPr/>
                </a:tc>
                <a:tc>
                  <a:txBody>
                    <a:bodyPr/>
                    <a:lstStyle/>
                    <a:p>
                      <a:pPr algn="ctr"/>
                      <a:r>
                        <a:rPr lang="en-US" dirty="0"/>
                        <a:t>2020</a:t>
                      </a:r>
                      <a:endParaRPr lang="en-IN" dirty="0"/>
                    </a:p>
                  </a:txBody>
                  <a:tcPr/>
                </a:tc>
                <a:tc>
                  <a:txBody>
                    <a:bodyPr/>
                    <a:lstStyle/>
                    <a:p>
                      <a:pPr algn="ctr"/>
                      <a:r>
                        <a:rPr lang="en-US" dirty="0"/>
                        <a:t>2.3</a:t>
                      </a:r>
                      <a:endParaRPr lang="en-IN" dirty="0"/>
                    </a:p>
                  </a:txBody>
                  <a:tcPr/>
                </a:tc>
                <a:extLst>
                  <a:ext uri="{0D108BD9-81ED-4DB2-BD59-A6C34878D82A}">
                    <a16:rowId xmlns:a16="http://schemas.microsoft.com/office/drawing/2014/main" val="1247325981"/>
                  </a:ext>
                </a:extLst>
              </a:tr>
              <a:tr h="370840">
                <a:tc>
                  <a:txBody>
                    <a:bodyPr/>
                    <a:lstStyle/>
                    <a:p>
                      <a:pPr algn="ctr"/>
                      <a:r>
                        <a:rPr lang="en-US" dirty="0"/>
                        <a:t>1965</a:t>
                      </a:r>
                      <a:endParaRPr lang="en-IN" dirty="0"/>
                    </a:p>
                  </a:txBody>
                  <a:tcPr/>
                </a:tc>
                <a:tc>
                  <a:txBody>
                    <a:bodyPr/>
                    <a:lstStyle/>
                    <a:p>
                      <a:pPr algn="ctr"/>
                      <a:r>
                        <a:rPr lang="en-US" dirty="0"/>
                        <a:t>2.5</a:t>
                      </a:r>
                      <a:endParaRPr lang="en-IN" dirty="0"/>
                    </a:p>
                  </a:txBody>
                  <a:tcPr/>
                </a:tc>
                <a:tc>
                  <a:txBody>
                    <a:bodyPr/>
                    <a:lstStyle/>
                    <a:p>
                      <a:pPr algn="ctr"/>
                      <a:r>
                        <a:rPr lang="en-US" dirty="0"/>
                        <a:t>2005</a:t>
                      </a:r>
                      <a:endParaRPr lang="en-IN" dirty="0"/>
                    </a:p>
                  </a:txBody>
                  <a:tcPr/>
                </a:tc>
                <a:tc>
                  <a:txBody>
                    <a:bodyPr/>
                    <a:lstStyle/>
                    <a:p>
                      <a:pPr algn="ctr"/>
                      <a:r>
                        <a:rPr lang="en-US" dirty="0"/>
                        <a:t>3.6</a:t>
                      </a:r>
                      <a:endParaRPr lang="en-IN" dirty="0"/>
                    </a:p>
                  </a:txBody>
                  <a:tcPr/>
                </a:tc>
                <a:tc>
                  <a:txBody>
                    <a:bodyPr/>
                    <a:lstStyle/>
                    <a:p>
                      <a:pPr algn="ctr"/>
                      <a:r>
                        <a:rPr lang="en-US" dirty="0"/>
                        <a:t>2021</a:t>
                      </a:r>
                      <a:endParaRPr lang="en-IN" dirty="0"/>
                    </a:p>
                  </a:txBody>
                  <a:tcPr/>
                </a:tc>
                <a:tc>
                  <a:txBody>
                    <a:bodyPr/>
                    <a:lstStyle/>
                    <a:p>
                      <a:pPr algn="ctr"/>
                      <a:r>
                        <a:rPr lang="en-US" dirty="0"/>
                        <a:t>2.5</a:t>
                      </a:r>
                      <a:endParaRPr lang="en-IN" dirty="0"/>
                    </a:p>
                  </a:txBody>
                  <a:tcPr/>
                </a:tc>
                <a:extLst>
                  <a:ext uri="{0D108BD9-81ED-4DB2-BD59-A6C34878D82A}">
                    <a16:rowId xmlns:a16="http://schemas.microsoft.com/office/drawing/2014/main" val="1855208110"/>
                  </a:ext>
                </a:extLst>
              </a:tr>
              <a:tr h="370840">
                <a:tc>
                  <a:txBody>
                    <a:bodyPr/>
                    <a:lstStyle/>
                    <a:p>
                      <a:pPr algn="ctr"/>
                      <a:r>
                        <a:rPr lang="en-US" dirty="0"/>
                        <a:t>1970</a:t>
                      </a:r>
                      <a:endParaRPr lang="en-IN" dirty="0"/>
                    </a:p>
                  </a:txBody>
                  <a:tcPr/>
                </a:tc>
                <a:tc>
                  <a:txBody>
                    <a:bodyPr/>
                    <a:lstStyle/>
                    <a:p>
                      <a:pPr algn="ctr"/>
                      <a:r>
                        <a:rPr lang="en-US" dirty="0"/>
                        <a:t>3.5</a:t>
                      </a:r>
                      <a:endParaRPr lang="en-IN" dirty="0"/>
                    </a:p>
                  </a:txBody>
                  <a:tcPr/>
                </a:tc>
                <a:tc>
                  <a:txBody>
                    <a:bodyPr/>
                    <a:lstStyle/>
                    <a:p>
                      <a:pPr algn="ctr"/>
                      <a:r>
                        <a:rPr lang="en-US" dirty="0"/>
                        <a:t>2006</a:t>
                      </a:r>
                      <a:endParaRPr lang="en-IN" dirty="0"/>
                    </a:p>
                  </a:txBody>
                  <a:tcPr/>
                </a:tc>
                <a:tc>
                  <a:txBody>
                    <a:bodyPr/>
                    <a:lstStyle/>
                    <a:p>
                      <a:pPr algn="ctr"/>
                      <a:r>
                        <a:rPr lang="en-US" dirty="0"/>
                        <a:t>3.7</a:t>
                      </a:r>
                      <a:endParaRPr lang="en-IN" dirty="0"/>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876450119"/>
                  </a:ext>
                </a:extLst>
              </a:tr>
              <a:tr h="370840">
                <a:tc>
                  <a:txBody>
                    <a:bodyPr/>
                    <a:lstStyle/>
                    <a:p>
                      <a:pPr algn="ctr"/>
                      <a:r>
                        <a:rPr lang="en-US" dirty="0"/>
                        <a:t>1975</a:t>
                      </a:r>
                      <a:endParaRPr lang="en-IN" dirty="0"/>
                    </a:p>
                  </a:txBody>
                  <a:tcPr/>
                </a:tc>
                <a:tc>
                  <a:txBody>
                    <a:bodyPr/>
                    <a:lstStyle/>
                    <a:p>
                      <a:pPr algn="ctr"/>
                      <a:r>
                        <a:rPr lang="en-US" dirty="0"/>
                        <a:t>4.8</a:t>
                      </a:r>
                      <a:endParaRPr lang="en-IN" dirty="0"/>
                    </a:p>
                  </a:txBody>
                  <a:tcPr/>
                </a:tc>
                <a:tc>
                  <a:txBody>
                    <a:bodyPr/>
                    <a:lstStyle/>
                    <a:p>
                      <a:pPr algn="ctr"/>
                      <a:r>
                        <a:rPr lang="en-US" dirty="0"/>
                        <a:t>2007</a:t>
                      </a:r>
                      <a:endParaRPr lang="en-IN" dirty="0"/>
                    </a:p>
                  </a:txBody>
                  <a:tcPr/>
                </a:tc>
                <a:tc>
                  <a:txBody>
                    <a:bodyPr/>
                    <a:lstStyle/>
                    <a:p>
                      <a:pPr algn="ctr"/>
                      <a:r>
                        <a:rPr lang="en-US" dirty="0"/>
                        <a:t>3.6</a:t>
                      </a:r>
                      <a:endParaRPr lang="en-IN" dirty="0"/>
                    </a:p>
                  </a:txBody>
                  <a:tcPr/>
                </a:tc>
                <a:tc>
                  <a:txBody>
                    <a:bodyPr/>
                    <a:lstStyle/>
                    <a:p>
                      <a:pPr algn="ctr"/>
                      <a:endParaRPr lang="en-IN" dirty="0"/>
                    </a:p>
                  </a:txBody>
                  <a:tcPr/>
                </a:tc>
                <a:tc>
                  <a:txBody>
                    <a:bodyPr/>
                    <a:lstStyle/>
                    <a:p>
                      <a:pPr algn="ctr"/>
                      <a:endParaRPr lang="en-IN" dirty="0"/>
                    </a:p>
                  </a:txBody>
                  <a:tcPr/>
                </a:tc>
                <a:extLst>
                  <a:ext uri="{0D108BD9-81ED-4DB2-BD59-A6C34878D82A}">
                    <a16:rowId xmlns:a16="http://schemas.microsoft.com/office/drawing/2014/main" val="3762825770"/>
                  </a:ext>
                </a:extLst>
              </a:tr>
            </a:tbl>
          </a:graphicData>
        </a:graphic>
      </p:graphicFrame>
    </p:spTree>
    <p:extLst>
      <p:ext uri="{BB962C8B-B14F-4D97-AF65-F5344CB8AC3E}">
        <p14:creationId xmlns:p14="http://schemas.microsoft.com/office/powerpoint/2010/main" val="1172172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Stationary and Nonstationary Processes</a:t>
            </a:r>
          </a:p>
        </p:txBody>
      </p:sp>
      <p:sp>
        <p:nvSpPr>
          <p:cNvPr id="3" name="Content Placeholder 2"/>
          <p:cNvSpPr>
            <a:spLocks noGrp="1"/>
          </p:cNvSpPr>
          <p:nvPr>
            <p:ph idx="1"/>
          </p:nvPr>
        </p:nvSpPr>
        <p:spPr/>
        <p:txBody>
          <a:bodyPr>
            <a:normAutofit/>
          </a:bodyPr>
          <a:lstStyle/>
          <a:p>
            <a:pPr>
              <a:spcBef>
                <a:spcPts val="0"/>
              </a:spcBef>
            </a:pPr>
            <a:r>
              <a:rPr lang="en-US" dirty="0"/>
              <a:t>Time series data originates from processes. Processes can be divided into two categories: stationary and nonstationary. All time series that are interesting vary, and the nature of the variability determines how the process is characterized. In a </a:t>
            </a:r>
            <a:r>
              <a:rPr lang="en-US" b="1" dirty="0"/>
              <a:t>stationary process</a:t>
            </a:r>
            <a:r>
              <a:rPr lang="en-US" dirty="0"/>
              <a:t>, the time series varies around some central value and has approximately the same variation over the series. In a </a:t>
            </a:r>
            <a:r>
              <a:rPr lang="en-US" b="1" dirty="0"/>
              <a:t>nonstationary process</a:t>
            </a:r>
            <a:r>
              <a:rPr lang="en-US" dirty="0"/>
              <a:t>, the time series possesses a </a:t>
            </a:r>
            <a:r>
              <a:rPr lang="en-US" b="1" dirty="0"/>
              <a:t>trend</a:t>
            </a:r>
            <a:r>
              <a:rPr lang="en-US" dirty="0"/>
              <a:t>—the tendency for the series to either increase or decrease over time.</a:t>
            </a:r>
          </a:p>
        </p:txBody>
      </p:sp>
    </p:spTree>
    <p:extLst>
      <p:ext uri="{BB962C8B-B14F-4D97-AF65-F5344CB8AC3E}">
        <p14:creationId xmlns:p14="http://schemas.microsoft.com/office/powerpoint/2010/main" val="1340344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Stationary process</a:t>
            </a:r>
          </a:p>
        </p:txBody>
      </p:sp>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r>
              <a:rPr lang="en-US" sz="2800" dirty="0">
                <a:solidFill>
                  <a:schemeClr val="accent6">
                    <a:lumMod val="10000"/>
                  </a:schemeClr>
                </a:solidFill>
              </a:rPr>
              <a:t>A </a:t>
            </a:r>
            <a:r>
              <a:rPr lang="en-US" sz="2800" b="1" dirty="0">
                <a:solidFill>
                  <a:schemeClr val="accent6">
                    <a:lumMod val="10000"/>
                  </a:schemeClr>
                </a:solidFill>
              </a:rPr>
              <a:t>stationary process </a:t>
            </a:r>
            <a:r>
              <a:rPr lang="en-US" sz="2800" dirty="0">
                <a:solidFill>
                  <a:schemeClr val="accent6">
                    <a:lumMod val="10000"/>
                  </a:schemeClr>
                </a:solidFill>
              </a:rPr>
              <a:t>refers to time series data whose central value and variation patterns remain constant over the series.</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170955566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1246</TotalTime>
  <Words>1753</Words>
  <Application>Microsoft Office PowerPoint</Application>
  <PresentationFormat>On-screen Show (4:3)</PresentationFormat>
  <Paragraphs>418</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Calibri</vt:lpstr>
      <vt:lpstr>Cambria Math</vt:lpstr>
      <vt:lpstr>Arial</vt:lpstr>
      <vt:lpstr>Office Theme</vt:lpstr>
      <vt:lpstr>Section 2.5</vt:lpstr>
      <vt:lpstr>Time Series Data</vt:lpstr>
      <vt:lpstr>Definition: Time Series</vt:lpstr>
      <vt:lpstr>Time Series Data (cont.)</vt:lpstr>
      <vt:lpstr>Time Series Data (cont.)</vt:lpstr>
      <vt:lpstr>Time Series Data (cont.)</vt:lpstr>
      <vt:lpstr>Time Series Data (cont.)</vt:lpstr>
      <vt:lpstr>Stationary and Nonstationary Processes</vt:lpstr>
      <vt:lpstr>Definition: Stationary process</vt:lpstr>
      <vt:lpstr>Definition: Nonstationary process</vt:lpstr>
      <vt:lpstr>Example 2.5.1: Identifying Batting Average as Stationary or Nonstationary</vt:lpstr>
      <vt:lpstr>Example 2.5.1: Identifying Batting Average as Stationary or Nonstationary (cont.)</vt:lpstr>
      <vt:lpstr>Example 2.5.1: Identifying Batting Average as Stationary or Nonstationary (cont.)</vt:lpstr>
      <vt:lpstr>Example 2.5.1: Identifying Batting Average as Stationary or Nonstationary (cont.)</vt:lpstr>
      <vt:lpstr>Example 2.5.2: Identifying Wildfire Acres Burned as Stationary or Nonstationary</vt:lpstr>
      <vt:lpstr>Example 2.5.2: Identifying Wildfire Acres Burned as Stationary or Nonstationary (cont.)</vt:lpstr>
      <vt:lpstr>Example 2.5.2: Identifying Wildfire Acres Burned as Stationary or Nonstationary (cont.)</vt:lpstr>
      <vt:lpstr>Example 2.5.3: Identifying Divorce Rate as Stationary or Nonstationary</vt:lpstr>
      <vt:lpstr>Example 2.5.3: Identifying Divorce Rate as Stationary or Nonstationary (cont.)</vt:lpstr>
      <vt:lpstr>Example 2.5.4: Identifying Vehicle Registration as Stationary or Nonstationary</vt:lpstr>
      <vt:lpstr>Example 2.5.4: Identifying Vehicle Registration as Stationary or Nonstationary (cont.)</vt:lpstr>
      <vt:lpstr>Example 2.5.4: Identifying Vehicle Registration as Stationary or Nonstationary (cont.)</vt:lpstr>
      <vt:lpstr>Cross-Sectional Data</vt:lpstr>
      <vt:lpstr>Definition: Cross-Sectional Data</vt:lpstr>
      <vt:lpstr>Cross-Sectional Data (cont.)</vt:lpstr>
      <vt:lpstr>Cross-Sectional Data (cont.)</vt:lpstr>
      <vt:lpstr>Cross-Sectional Data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100</cp:revision>
  <dcterms:created xsi:type="dcterms:W3CDTF">2013-04-26T14:43:13Z</dcterms:created>
  <dcterms:modified xsi:type="dcterms:W3CDTF">2024-10-03T17:23:39Z</dcterms:modified>
</cp:coreProperties>
</file>