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6"/>
  </p:notesMasterIdLst>
  <p:handoutMasterIdLst>
    <p:handoutMasterId r:id="rId27"/>
  </p:handoutMasterIdLst>
  <p:sldIdLst>
    <p:sldId id="256" r:id="rId2"/>
    <p:sldId id="308" r:id="rId3"/>
    <p:sldId id="309" r:id="rId4"/>
    <p:sldId id="379" r:id="rId5"/>
    <p:sldId id="380" r:id="rId6"/>
    <p:sldId id="381" r:id="rId7"/>
    <p:sldId id="382" r:id="rId8"/>
    <p:sldId id="383" r:id="rId9"/>
    <p:sldId id="384" r:id="rId10"/>
    <p:sldId id="312" r:id="rId11"/>
    <p:sldId id="385" r:id="rId12"/>
    <p:sldId id="386" r:id="rId13"/>
    <p:sldId id="387" r:id="rId14"/>
    <p:sldId id="388" r:id="rId15"/>
    <p:sldId id="389" r:id="rId16"/>
    <p:sldId id="390" r:id="rId17"/>
    <p:sldId id="332" r:id="rId18"/>
    <p:sldId id="391" r:id="rId19"/>
    <p:sldId id="392" r:id="rId20"/>
    <p:sldId id="393" r:id="rId21"/>
    <p:sldId id="394" r:id="rId22"/>
    <p:sldId id="395" r:id="rId23"/>
    <p:sldId id="396" r:id="rId24"/>
    <p:sldId id="397"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000000"/>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979" autoAdjust="0"/>
    <p:restoredTop sz="94660"/>
  </p:normalViewPr>
  <p:slideViewPr>
    <p:cSldViewPr>
      <p:cViewPr varScale="1">
        <p:scale>
          <a:sx n="111" d="100"/>
          <a:sy n="111" d="100"/>
        </p:scale>
        <p:origin x="1938"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4/18/2024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4/18/2024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2.4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Data Classification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Qualitative Data</a:t>
            </a:r>
          </a:p>
        </p:txBody>
      </p:sp>
      <p:sp>
        <p:nvSpPr>
          <p:cNvPr id="4" name="Content Placeholder 2"/>
          <p:cNvSpPr txBox="1">
            <a:spLocks/>
          </p:cNvSpPr>
          <p:nvPr/>
        </p:nvSpPr>
        <p:spPr>
          <a:xfrm>
            <a:off x="457200" y="1280160"/>
            <a:ext cx="8229600" cy="1384995"/>
          </a:xfrm>
          <a:prstGeom prst="rect">
            <a:avLst/>
          </a:prstGeom>
          <a:solidFill>
            <a:srgbClr val="FFFFCC"/>
          </a:solidFill>
          <a:ln w="28575">
            <a:solidFill>
              <a:srgbClr val="000000"/>
            </a:solidFill>
          </a:ln>
        </p:spPr>
        <p:txBody>
          <a:bodyPr>
            <a:spAutoFit/>
          </a:bodyPr>
          <a:lstStyle/>
          <a:p>
            <a:r>
              <a:rPr lang="en-US" sz="2800" b="1" dirty="0">
                <a:solidFill>
                  <a:schemeClr val="accent6">
                    <a:lumMod val="10000"/>
                  </a:schemeClr>
                </a:solidFill>
              </a:rPr>
              <a:t>Qualitative data </a:t>
            </a:r>
            <a:r>
              <a:rPr lang="en-US" sz="2800" dirty="0">
                <a:solidFill>
                  <a:schemeClr val="accent6">
                    <a:lumMod val="10000"/>
                  </a:schemeClr>
                </a:solidFill>
              </a:rPr>
              <a:t>classify a particular descriptive characteristic and are measured on a nominal or ordinal scale.</a:t>
            </a:r>
            <a:endParaRPr kumimoji="0" lang="en-US" sz="2800" b="0" i="0" u="none" strike="noStrike" kern="1200" cap="none" spc="0" normalizeH="0" baseline="0" noProof="0" dirty="0">
              <a:ln>
                <a:noFill/>
              </a:ln>
              <a:solidFill>
                <a:srgbClr val="000000"/>
              </a:solidFill>
              <a:effectLst/>
              <a:uLnTx/>
              <a:uFillTx/>
              <a:latin typeface="+mn-lt"/>
              <a:ea typeface="+mn-ea"/>
              <a:cs typeface="+mn-cs"/>
            </a:endParaRPr>
          </a:p>
        </p:txBody>
      </p:sp>
    </p:spTree>
    <p:extLst>
      <p:ext uri="{BB962C8B-B14F-4D97-AF65-F5344CB8AC3E}">
        <p14:creationId xmlns:p14="http://schemas.microsoft.com/office/powerpoint/2010/main" val="13231714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Quantitative Data</a:t>
            </a:r>
          </a:p>
        </p:txBody>
      </p:sp>
      <p:sp>
        <p:nvSpPr>
          <p:cNvPr id="4" name="Content Placeholder 2"/>
          <p:cNvSpPr txBox="1">
            <a:spLocks/>
          </p:cNvSpPr>
          <p:nvPr/>
        </p:nvSpPr>
        <p:spPr>
          <a:xfrm>
            <a:off x="457200" y="1280160"/>
            <a:ext cx="8229600" cy="954107"/>
          </a:xfrm>
          <a:prstGeom prst="rect">
            <a:avLst/>
          </a:prstGeom>
          <a:solidFill>
            <a:srgbClr val="FFFFCC"/>
          </a:solidFill>
          <a:ln w="28575">
            <a:solidFill>
              <a:srgbClr val="000000"/>
            </a:solidFill>
          </a:ln>
        </p:spPr>
        <p:txBody>
          <a:bodyPr>
            <a:spAutoFit/>
          </a:bodyPr>
          <a:lstStyle/>
          <a:p>
            <a:r>
              <a:rPr lang="en-US" sz="2800" b="1" dirty="0">
                <a:solidFill>
                  <a:schemeClr val="accent6">
                    <a:lumMod val="10000"/>
                  </a:schemeClr>
                </a:solidFill>
              </a:rPr>
              <a:t>Quantitative data </a:t>
            </a:r>
            <a:r>
              <a:rPr lang="en-US" sz="2800" dirty="0">
                <a:solidFill>
                  <a:schemeClr val="accent6">
                    <a:lumMod val="10000"/>
                  </a:schemeClr>
                </a:solidFill>
              </a:rPr>
              <a:t>are numerical data that are objectively measured on an interval or ratio scale.</a:t>
            </a:r>
            <a:endParaRPr kumimoji="0" lang="en-US" sz="2800" b="0" i="0" u="none" strike="noStrike" kern="1200" cap="none" spc="0" normalizeH="0" baseline="0" noProof="0" dirty="0">
              <a:ln>
                <a:noFill/>
              </a:ln>
              <a:solidFill>
                <a:srgbClr val="000000"/>
              </a:solidFill>
              <a:effectLst/>
              <a:uLnTx/>
              <a:uFillTx/>
              <a:latin typeface="+mn-lt"/>
              <a:ea typeface="+mn-ea"/>
              <a:cs typeface="+mn-cs"/>
            </a:endParaRPr>
          </a:p>
        </p:txBody>
      </p:sp>
    </p:spTree>
    <p:extLst>
      <p:ext uri="{BB962C8B-B14F-4D97-AF65-F5344CB8AC3E}">
        <p14:creationId xmlns:p14="http://schemas.microsoft.com/office/powerpoint/2010/main" val="2153028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Qualitative and Quantitative Data (cont.)</a:t>
            </a:r>
          </a:p>
        </p:txBody>
      </p:sp>
      <p:sp>
        <p:nvSpPr>
          <p:cNvPr id="3" name="Content Placeholder 2"/>
          <p:cNvSpPr>
            <a:spLocks noGrp="1"/>
          </p:cNvSpPr>
          <p:nvPr>
            <p:ph idx="1"/>
          </p:nvPr>
        </p:nvSpPr>
        <p:spPr/>
        <p:txBody>
          <a:bodyPr>
            <a:normAutofit/>
          </a:bodyPr>
          <a:lstStyle/>
          <a:p>
            <a:pPr>
              <a:spcBef>
                <a:spcPts val="0"/>
              </a:spcBef>
            </a:pPr>
            <a:r>
              <a:rPr lang="en-US" dirty="0"/>
              <a:t>The fact that a data value is a number does not automatically indicate that it is quantitative data. For example, a telephone area code, which denotes a geographic location or usage type (such as 888 for a toll-free number), would be classified as qualitative data, even though it appears as a three-digit numeric string. Additionally, for some attributes researchers assign numerical values (e.g., 1 = present, 0 = not present) to qualitative variables to facilitate their use in mathematical models.</a:t>
            </a:r>
          </a:p>
        </p:txBody>
      </p:sp>
    </p:spTree>
    <p:extLst>
      <p:ext uri="{BB962C8B-B14F-4D97-AF65-F5344CB8AC3E}">
        <p14:creationId xmlns:p14="http://schemas.microsoft.com/office/powerpoint/2010/main" val="11618186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Qualitative and Quantitative Data (cont.)</a:t>
            </a:r>
          </a:p>
        </p:txBody>
      </p:sp>
      <p:sp>
        <p:nvSpPr>
          <p:cNvPr id="3" name="Content Placeholder 2"/>
          <p:cNvSpPr>
            <a:spLocks noGrp="1"/>
          </p:cNvSpPr>
          <p:nvPr>
            <p:ph idx="1"/>
          </p:nvPr>
        </p:nvSpPr>
        <p:spPr/>
        <p:txBody>
          <a:bodyPr>
            <a:normAutofit/>
          </a:bodyPr>
          <a:lstStyle/>
          <a:p>
            <a:pPr>
              <a:spcBef>
                <a:spcPts val="0"/>
              </a:spcBef>
            </a:pPr>
            <a:r>
              <a:rPr lang="en-US" dirty="0"/>
              <a:t>Depending on the researcher’s purpose, certain data can be classified as either qualitative or quantitative. For instance, data collected related to a person’s age could be recorded as a number and analyzed quantitatively, or it could be recorded using categories such as Child, Teen, Adult, or Senior and used in a qualitative way. It is important to be aware of these distinctions since summarizing and analyzing data requires different statistical approaches for qualitative and quantitative data.</a:t>
            </a:r>
          </a:p>
        </p:txBody>
      </p:sp>
    </p:spTree>
    <p:extLst>
      <p:ext uri="{BB962C8B-B14F-4D97-AF65-F5344CB8AC3E}">
        <p14:creationId xmlns:p14="http://schemas.microsoft.com/office/powerpoint/2010/main" val="29007237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Discrete and Continuous Data</a:t>
            </a:r>
          </a:p>
        </p:txBody>
      </p:sp>
      <p:sp>
        <p:nvSpPr>
          <p:cNvPr id="3" name="Content Placeholder 2"/>
          <p:cNvSpPr>
            <a:spLocks noGrp="1"/>
          </p:cNvSpPr>
          <p:nvPr>
            <p:ph idx="1"/>
          </p:nvPr>
        </p:nvSpPr>
        <p:spPr/>
        <p:txBody>
          <a:bodyPr>
            <a:normAutofit lnSpcReduction="10000"/>
          </a:bodyPr>
          <a:lstStyle/>
          <a:p>
            <a:pPr>
              <a:spcBef>
                <a:spcPts val="0"/>
              </a:spcBef>
            </a:pPr>
            <a:r>
              <a:rPr lang="en-US" dirty="0"/>
              <a:t>Quantitative data can be further classified as discrete or continuous. The observations of </a:t>
            </a:r>
            <a:r>
              <a:rPr lang="en-US" b="1" dirty="0"/>
              <a:t>discrete data </a:t>
            </a:r>
            <a:r>
              <a:rPr lang="en-US" dirty="0"/>
              <a:t>are restricted to a set of distinct numerical values that possess gaps (e.g., 1, 1.5, 2, 2.5, and 3). Mathematicians call this type of set “countable.” </a:t>
            </a:r>
            <a:r>
              <a:rPr lang="en-US" b="1" dirty="0"/>
              <a:t>Continuous data </a:t>
            </a:r>
            <a:r>
              <a:rPr lang="en-US" dirty="0"/>
              <a:t>can take on any value within some interval of numbers. Measurements related to time are an example of continuous data. With accurate measurement to any number of decimal places, any time value is possible on the interval from zero to some positive number.</a:t>
            </a:r>
          </a:p>
        </p:txBody>
      </p:sp>
    </p:spTree>
    <p:extLst>
      <p:ext uri="{BB962C8B-B14F-4D97-AF65-F5344CB8AC3E}">
        <p14:creationId xmlns:p14="http://schemas.microsoft.com/office/powerpoint/2010/main" val="39062560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Discrete Data</a:t>
            </a:r>
          </a:p>
        </p:txBody>
      </p:sp>
      <p:sp>
        <p:nvSpPr>
          <p:cNvPr id="4" name="Content Placeholder 2"/>
          <p:cNvSpPr txBox="1">
            <a:spLocks/>
          </p:cNvSpPr>
          <p:nvPr/>
        </p:nvSpPr>
        <p:spPr>
          <a:xfrm>
            <a:off x="457200" y="1280160"/>
            <a:ext cx="8229600" cy="1384995"/>
          </a:xfrm>
          <a:prstGeom prst="rect">
            <a:avLst/>
          </a:prstGeom>
          <a:solidFill>
            <a:srgbClr val="FFFFCC"/>
          </a:solidFill>
          <a:ln w="28575">
            <a:solidFill>
              <a:srgbClr val="000000"/>
            </a:solidFill>
          </a:ln>
        </p:spPr>
        <p:txBody>
          <a:bodyPr>
            <a:spAutoFit/>
          </a:bodyPr>
          <a:lstStyle/>
          <a:p>
            <a:r>
              <a:rPr lang="en-US" sz="2800" dirty="0">
                <a:solidFill>
                  <a:schemeClr val="accent6">
                    <a:lumMod val="10000"/>
                  </a:schemeClr>
                </a:solidFill>
              </a:rPr>
              <a:t>Data in which the observations are restricted to a set of distinct numerical values that possess gaps is called </a:t>
            </a:r>
            <a:r>
              <a:rPr lang="en-US" sz="2800" b="1" dirty="0">
                <a:solidFill>
                  <a:schemeClr val="accent6">
                    <a:lumMod val="10000"/>
                  </a:schemeClr>
                </a:solidFill>
              </a:rPr>
              <a:t>discrete</a:t>
            </a:r>
            <a:r>
              <a:rPr lang="en-US" sz="2800" dirty="0">
                <a:solidFill>
                  <a:schemeClr val="accent6">
                    <a:lumMod val="10000"/>
                  </a:schemeClr>
                </a:solidFill>
              </a:rPr>
              <a:t>.</a:t>
            </a:r>
            <a:endParaRPr kumimoji="0" lang="en-US" sz="2800" b="0" i="0" u="none" strike="noStrike" kern="1200" cap="none" spc="0" normalizeH="0" baseline="0" noProof="0" dirty="0">
              <a:ln>
                <a:noFill/>
              </a:ln>
              <a:solidFill>
                <a:srgbClr val="000000"/>
              </a:solidFill>
              <a:effectLst/>
              <a:uLnTx/>
              <a:uFillTx/>
              <a:latin typeface="+mn-lt"/>
              <a:ea typeface="+mn-ea"/>
              <a:cs typeface="+mn-cs"/>
            </a:endParaRPr>
          </a:p>
        </p:txBody>
      </p:sp>
    </p:spTree>
    <p:extLst>
      <p:ext uri="{BB962C8B-B14F-4D97-AF65-F5344CB8AC3E}">
        <p14:creationId xmlns:p14="http://schemas.microsoft.com/office/powerpoint/2010/main" val="464422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Continuous Data</a:t>
            </a:r>
          </a:p>
        </p:txBody>
      </p:sp>
      <p:sp>
        <p:nvSpPr>
          <p:cNvPr id="4" name="Content Placeholder 2"/>
          <p:cNvSpPr txBox="1">
            <a:spLocks/>
          </p:cNvSpPr>
          <p:nvPr/>
        </p:nvSpPr>
        <p:spPr>
          <a:xfrm>
            <a:off x="457200" y="1280160"/>
            <a:ext cx="8229600" cy="954107"/>
          </a:xfrm>
          <a:prstGeom prst="rect">
            <a:avLst/>
          </a:prstGeom>
          <a:solidFill>
            <a:srgbClr val="FFFFCC"/>
          </a:solidFill>
          <a:ln w="28575">
            <a:solidFill>
              <a:srgbClr val="000000"/>
            </a:solidFill>
          </a:ln>
        </p:spPr>
        <p:txBody>
          <a:bodyPr>
            <a:spAutoFit/>
          </a:bodyPr>
          <a:lstStyle/>
          <a:p>
            <a:r>
              <a:rPr lang="en-US" sz="2800" dirty="0">
                <a:solidFill>
                  <a:schemeClr val="accent6">
                    <a:lumMod val="10000"/>
                  </a:schemeClr>
                </a:solidFill>
              </a:rPr>
              <a:t>Data that can take on any value within some interval is called </a:t>
            </a:r>
            <a:r>
              <a:rPr lang="en-US" sz="2800" b="1" dirty="0">
                <a:solidFill>
                  <a:schemeClr val="accent6">
                    <a:lumMod val="10000"/>
                  </a:schemeClr>
                </a:solidFill>
              </a:rPr>
              <a:t>continuous</a:t>
            </a:r>
            <a:r>
              <a:rPr lang="en-US" sz="2800" dirty="0">
                <a:solidFill>
                  <a:schemeClr val="accent6">
                    <a:lumMod val="10000"/>
                  </a:schemeClr>
                </a:solidFill>
              </a:rPr>
              <a:t>.</a:t>
            </a:r>
            <a:endParaRPr kumimoji="0" lang="en-US" sz="2800" b="0" i="0" u="none" strike="noStrike" kern="1200" cap="none" spc="0" normalizeH="0" baseline="0" noProof="0" dirty="0">
              <a:ln>
                <a:noFill/>
              </a:ln>
              <a:solidFill>
                <a:srgbClr val="000000"/>
              </a:solidFill>
              <a:effectLst/>
              <a:uLnTx/>
              <a:uFillTx/>
              <a:latin typeface="+mn-lt"/>
              <a:ea typeface="+mn-ea"/>
              <a:cs typeface="+mn-cs"/>
            </a:endParaRPr>
          </a:p>
        </p:txBody>
      </p:sp>
    </p:spTree>
    <p:extLst>
      <p:ext uri="{BB962C8B-B14F-4D97-AF65-F5344CB8AC3E}">
        <p14:creationId xmlns:p14="http://schemas.microsoft.com/office/powerpoint/2010/main" val="57962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2.4.1: Classifying Quantitative Data as Discrete or Continuous</a:t>
            </a:r>
          </a:p>
        </p:txBody>
      </p:sp>
      <p:sp>
        <p:nvSpPr>
          <p:cNvPr id="3" name="Content Placeholder 2"/>
          <p:cNvSpPr>
            <a:spLocks noGrp="1"/>
          </p:cNvSpPr>
          <p:nvPr>
            <p:ph idx="1"/>
          </p:nvPr>
        </p:nvSpPr>
        <p:spPr/>
        <p:txBody>
          <a:bodyPr>
            <a:noAutofit/>
          </a:bodyPr>
          <a:lstStyle/>
          <a:p>
            <a:pPr>
              <a:spcBef>
                <a:spcPts val="0"/>
              </a:spcBef>
            </a:pPr>
            <a:r>
              <a:rPr lang="en-US" dirty="0"/>
              <a:t>Suppose that quantitative data observations are recorded from several children: the number of brothers and sisters (siblings) that a child has and the height (in inches) of the child. Classify each as discrete or continuous.</a:t>
            </a:r>
          </a:p>
          <a:p>
            <a:pPr>
              <a:spcBef>
                <a:spcPts val="0"/>
              </a:spcBef>
            </a:pPr>
            <a:endParaRPr lang="en-US" dirty="0"/>
          </a:p>
        </p:txBody>
      </p:sp>
      <p:graphicFrame>
        <p:nvGraphicFramePr>
          <p:cNvPr id="4" name="Table 3">
            <a:extLst>
              <a:ext uri="{FF2B5EF4-FFF2-40B4-BE49-F238E27FC236}">
                <a16:creationId xmlns:a16="http://schemas.microsoft.com/office/drawing/2014/main" id="{52D0EFEC-4722-5020-AEBC-E3628E37BEA4}"/>
              </a:ext>
            </a:extLst>
          </p:cNvPr>
          <p:cNvGraphicFramePr>
            <a:graphicFrameLocks noGrp="1"/>
          </p:cNvGraphicFramePr>
          <p:nvPr>
            <p:extLst>
              <p:ext uri="{D42A27DB-BD31-4B8C-83A1-F6EECF244321}">
                <p14:modId xmlns:p14="http://schemas.microsoft.com/office/powerpoint/2010/main" val="2213995625"/>
              </p:ext>
            </p:extLst>
          </p:nvPr>
        </p:nvGraphicFramePr>
        <p:xfrm>
          <a:off x="609600" y="3810000"/>
          <a:ext cx="7761249" cy="731520"/>
        </p:xfrm>
        <a:graphic>
          <a:graphicData uri="http://schemas.openxmlformats.org/drawingml/2006/table">
            <a:tbl>
              <a:tblPr firstRow="1" bandRow="1">
                <a:tableStyleId>{2D5ABB26-0587-4C30-8999-92F81FD0307C}</a:tableStyleId>
              </a:tblPr>
              <a:tblGrid>
                <a:gridCol w="2655849">
                  <a:extLst>
                    <a:ext uri="{9D8B030D-6E8A-4147-A177-3AD203B41FA5}">
                      <a16:colId xmlns:a16="http://schemas.microsoft.com/office/drawing/2014/main" val="87242415"/>
                    </a:ext>
                  </a:extLst>
                </a:gridCol>
                <a:gridCol w="1143000">
                  <a:extLst>
                    <a:ext uri="{9D8B030D-6E8A-4147-A177-3AD203B41FA5}">
                      <a16:colId xmlns:a16="http://schemas.microsoft.com/office/drawing/2014/main" val="2367444818"/>
                    </a:ext>
                  </a:extLst>
                </a:gridCol>
                <a:gridCol w="990600">
                  <a:extLst>
                    <a:ext uri="{9D8B030D-6E8A-4147-A177-3AD203B41FA5}">
                      <a16:colId xmlns:a16="http://schemas.microsoft.com/office/drawing/2014/main" val="407665297"/>
                    </a:ext>
                  </a:extLst>
                </a:gridCol>
                <a:gridCol w="990600">
                  <a:extLst>
                    <a:ext uri="{9D8B030D-6E8A-4147-A177-3AD203B41FA5}">
                      <a16:colId xmlns:a16="http://schemas.microsoft.com/office/drawing/2014/main" val="1376855203"/>
                    </a:ext>
                  </a:extLst>
                </a:gridCol>
                <a:gridCol w="1066800">
                  <a:extLst>
                    <a:ext uri="{9D8B030D-6E8A-4147-A177-3AD203B41FA5}">
                      <a16:colId xmlns:a16="http://schemas.microsoft.com/office/drawing/2014/main" val="1857542700"/>
                    </a:ext>
                  </a:extLst>
                </a:gridCol>
                <a:gridCol w="914400">
                  <a:extLst>
                    <a:ext uri="{9D8B030D-6E8A-4147-A177-3AD203B41FA5}">
                      <a16:colId xmlns:a16="http://schemas.microsoft.com/office/drawing/2014/main" val="4174519173"/>
                    </a:ext>
                  </a:extLst>
                </a:gridCol>
              </a:tblGrid>
              <a:tr h="302942">
                <a:tc>
                  <a:txBody>
                    <a:bodyPr/>
                    <a:lstStyle/>
                    <a:p>
                      <a:pPr algn="ctr"/>
                      <a:r>
                        <a:rPr lang="en-IN" b="1" dirty="0"/>
                        <a:t>Number of Siblings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2</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3</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5</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2</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6</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10841138"/>
                  </a:ext>
                </a:extLst>
              </a:tr>
              <a:tr h="302942">
                <a:tc>
                  <a:txBody>
                    <a:bodyPr/>
                    <a:lstStyle/>
                    <a:p>
                      <a:pPr algn="ctr"/>
                      <a:r>
                        <a:rPr lang="en-IN" b="1" dirty="0"/>
                        <a:t>Height of Child (inches)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40.12</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44.64</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51.27</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47.08</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59.51</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42089939"/>
                  </a:ext>
                </a:extLst>
              </a:tr>
            </a:tbl>
          </a:graphicData>
        </a:graphic>
      </p:graphicFrame>
    </p:spTree>
    <p:extLst>
      <p:ext uri="{BB962C8B-B14F-4D97-AF65-F5344CB8AC3E}">
        <p14:creationId xmlns:p14="http://schemas.microsoft.com/office/powerpoint/2010/main" val="10307198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2.4.1: Classifying Quantitative Data as Discrete or Continuous (cont.)</a:t>
            </a:r>
          </a:p>
        </p:txBody>
      </p:sp>
      <p:sp>
        <p:nvSpPr>
          <p:cNvPr id="3" name="Content Placeholder 2"/>
          <p:cNvSpPr>
            <a:spLocks noGrp="1"/>
          </p:cNvSpPr>
          <p:nvPr>
            <p:ph idx="1"/>
          </p:nvPr>
        </p:nvSpPr>
        <p:spPr/>
        <p:txBody>
          <a:bodyPr>
            <a:noAutofit/>
          </a:bodyPr>
          <a:lstStyle/>
          <a:p>
            <a:pPr>
              <a:spcBef>
                <a:spcPts val="0"/>
              </a:spcBef>
            </a:pPr>
            <a:r>
              <a:rPr lang="en-US" b="1" dirty="0"/>
              <a:t>Solution</a:t>
            </a:r>
          </a:p>
          <a:p>
            <a:pPr>
              <a:spcBef>
                <a:spcPts val="0"/>
              </a:spcBef>
            </a:pPr>
            <a:r>
              <a:rPr lang="en-US" dirty="0"/>
              <a:t>The sibling data in the table is </a:t>
            </a:r>
            <a:r>
              <a:rPr lang="en-US" b="1" dirty="0"/>
              <a:t>discrete</a:t>
            </a:r>
            <a:r>
              <a:rPr lang="en-US" dirty="0"/>
              <a:t>. Since it is impossible for a family to have 3.167 children, or any fractional number for that matter, there are gaps in the values that the variable “Number of siblings” can assume.</a:t>
            </a:r>
          </a:p>
          <a:p>
            <a:pPr>
              <a:spcBef>
                <a:spcPts val="0"/>
              </a:spcBef>
            </a:pPr>
            <a:r>
              <a:rPr lang="en-US" dirty="0"/>
              <a:t>The height data in the table is </a:t>
            </a:r>
            <a:r>
              <a:rPr lang="en-US" b="1" dirty="0"/>
              <a:t>continuous</a:t>
            </a:r>
            <a:r>
              <a:rPr lang="en-US" dirty="0"/>
              <a:t>. It may appear that the heights of children are discrete, since values appear to only take on values up to the second decimal place.</a:t>
            </a:r>
          </a:p>
        </p:txBody>
      </p:sp>
    </p:spTree>
    <p:extLst>
      <p:ext uri="{BB962C8B-B14F-4D97-AF65-F5344CB8AC3E}">
        <p14:creationId xmlns:p14="http://schemas.microsoft.com/office/powerpoint/2010/main" val="31306328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2.4.1: Classifying Quantitative Data as Discrete or Continuous (cont.)</a:t>
            </a:r>
          </a:p>
        </p:txBody>
      </p:sp>
      <p:sp>
        <p:nvSpPr>
          <p:cNvPr id="3" name="Content Placeholder 2"/>
          <p:cNvSpPr>
            <a:spLocks noGrp="1"/>
          </p:cNvSpPr>
          <p:nvPr>
            <p:ph idx="1"/>
          </p:nvPr>
        </p:nvSpPr>
        <p:spPr/>
        <p:txBody>
          <a:bodyPr>
            <a:noAutofit/>
          </a:bodyPr>
          <a:lstStyle/>
          <a:p>
            <a:pPr>
              <a:spcBef>
                <a:spcPts val="0"/>
              </a:spcBef>
            </a:pPr>
            <a:r>
              <a:rPr lang="en-US" dirty="0"/>
              <a:t>However, it is only the inadequacy of the measuring instrument that creates the illusion. The first height is listed as 40.12 inches, but the actual height of the first child may be 40.119723412... inches. If the measuring device can only detect differences in the hundredth place, then all measurements will be given to the hundredth place. Any digits beyond the hundredth place will be ignored. But just because these digits are ignored doesn’t mean they don’t exist.</a:t>
            </a:r>
          </a:p>
        </p:txBody>
      </p:sp>
    </p:spTree>
    <p:extLst>
      <p:ext uri="{BB962C8B-B14F-4D97-AF65-F5344CB8AC3E}">
        <p14:creationId xmlns:p14="http://schemas.microsoft.com/office/powerpoint/2010/main" val="3019152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Classification</a:t>
            </a:r>
          </a:p>
        </p:txBody>
      </p:sp>
      <p:sp>
        <p:nvSpPr>
          <p:cNvPr id="3" name="Content Placeholder 2"/>
          <p:cNvSpPr>
            <a:spLocks noGrp="1"/>
          </p:cNvSpPr>
          <p:nvPr>
            <p:ph idx="1"/>
          </p:nvPr>
        </p:nvSpPr>
        <p:spPr/>
        <p:txBody>
          <a:bodyPr>
            <a:normAutofit/>
          </a:bodyPr>
          <a:lstStyle/>
          <a:p>
            <a:pPr>
              <a:spcBef>
                <a:spcPts val="0"/>
              </a:spcBef>
            </a:pPr>
            <a:r>
              <a:rPr lang="en-US" dirty="0"/>
              <a:t>Since the kind of data available affects the types of analyses that can be performed, it is important to recognize data attributes. Data or variables can be categorized in several ways:</a:t>
            </a:r>
          </a:p>
          <a:p>
            <a:pPr marL="457200" indent="-457200">
              <a:spcBef>
                <a:spcPts val="0"/>
              </a:spcBef>
              <a:buFont typeface="Arial" panose="020B0604020202020204" pitchFamily="34" charset="0"/>
              <a:buChar char="•"/>
            </a:pPr>
            <a:r>
              <a:rPr lang="en-US" dirty="0"/>
              <a:t>structured or unstructured</a:t>
            </a:r>
          </a:p>
          <a:p>
            <a:pPr marL="457200" indent="-457200">
              <a:spcBef>
                <a:spcPts val="0"/>
              </a:spcBef>
              <a:buFont typeface="Arial" panose="020B0604020202020204" pitchFamily="34" charset="0"/>
              <a:buChar char="•"/>
            </a:pPr>
            <a:r>
              <a:rPr lang="en-US" dirty="0"/>
              <a:t>qualitative or quantitative</a:t>
            </a:r>
          </a:p>
          <a:p>
            <a:pPr marL="457200" indent="-457200">
              <a:spcBef>
                <a:spcPts val="0"/>
              </a:spcBef>
              <a:buFont typeface="Arial" panose="020B0604020202020204" pitchFamily="34" charset="0"/>
              <a:buChar char="•"/>
            </a:pPr>
            <a:r>
              <a:rPr lang="en-US" dirty="0"/>
              <a:t>discrete or continuous</a:t>
            </a:r>
          </a:p>
        </p:txBody>
      </p:sp>
    </p:spTree>
    <p:extLst>
      <p:ext uri="{BB962C8B-B14F-4D97-AF65-F5344CB8AC3E}">
        <p14:creationId xmlns:p14="http://schemas.microsoft.com/office/powerpoint/2010/main" val="11281724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2.4.2: Classifying Employee Data</a:t>
            </a:r>
          </a:p>
        </p:txBody>
      </p:sp>
      <p:sp>
        <p:nvSpPr>
          <p:cNvPr id="3" name="Content Placeholder 2"/>
          <p:cNvSpPr>
            <a:spLocks noGrp="1"/>
          </p:cNvSpPr>
          <p:nvPr>
            <p:ph idx="1"/>
          </p:nvPr>
        </p:nvSpPr>
        <p:spPr/>
        <p:txBody>
          <a:bodyPr>
            <a:noAutofit/>
          </a:bodyPr>
          <a:lstStyle/>
          <a:p>
            <a:pPr>
              <a:spcBef>
                <a:spcPts val="0"/>
              </a:spcBef>
            </a:pPr>
            <a:r>
              <a:rPr lang="en-US" dirty="0"/>
              <a:t>An excerpt of data on the employees at a small business is shown in the table below with the variable “Employee ID” displayed in the first column. Classify each variable as either qualitative or quantitative, and further identify those that are quantitative as either discrete or continuous. Additionally, determine the level of measurement as ratio, interval, ordinal, or nominal for each variable (see Section 2.2).</a:t>
            </a:r>
          </a:p>
        </p:txBody>
      </p:sp>
    </p:spTree>
    <p:extLst>
      <p:ext uri="{BB962C8B-B14F-4D97-AF65-F5344CB8AC3E}">
        <p14:creationId xmlns:p14="http://schemas.microsoft.com/office/powerpoint/2010/main" val="26990393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2.4.2: Classifying Employee Data (cont.)</a:t>
            </a:r>
          </a:p>
        </p:txBody>
      </p:sp>
      <p:sp>
        <p:nvSpPr>
          <p:cNvPr id="3" name="Content Placeholder 2"/>
          <p:cNvSpPr>
            <a:spLocks noGrp="1"/>
          </p:cNvSpPr>
          <p:nvPr>
            <p:ph idx="1"/>
          </p:nvPr>
        </p:nvSpPr>
        <p:spPr>
          <a:xfrm>
            <a:off x="457200" y="1202101"/>
            <a:ext cx="8229600" cy="4572000"/>
          </a:xfrm>
        </p:spPr>
        <p:txBody>
          <a:bodyPr>
            <a:noAutofit/>
          </a:bodyPr>
          <a:lstStyle/>
          <a:p>
            <a:pPr>
              <a:spcBef>
                <a:spcPts val="0"/>
              </a:spcBef>
            </a:pPr>
            <a:endParaRPr lang="en-US" dirty="0"/>
          </a:p>
          <a:p>
            <a:pPr>
              <a:spcBef>
                <a:spcPts val="0"/>
              </a:spcBef>
            </a:pPr>
            <a:endParaRPr lang="en-US" dirty="0"/>
          </a:p>
          <a:p>
            <a:pPr>
              <a:spcBef>
                <a:spcPts val="0"/>
              </a:spcBef>
            </a:pPr>
            <a:endParaRPr lang="en-US" dirty="0"/>
          </a:p>
          <a:p>
            <a:pPr>
              <a:spcBef>
                <a:spcPts val="0"/>
              </a:spcBef>
            </a:pPr>
            <a:endParaRPr lang="en-US" dirty="0"/>
          </a:p>
          <a:p>
            <a:pPr>
              <a:spcBef>
                <a:spcPts val="0"/>
              </a:spcBef>
            </a:pPr>
            <a:endParaRPr lang="en-US" dirty="0"/>
          </a:p>
          <a:p>
            <a:pPr>
              <a:spcBef>
                <a:spcPts val="0"/>
              </a:spcBef>
            </a:pPr>
            <a:endParaRPr lang="en-US" dirty="0"/>
          </a:p>
          <a:p>
            <a:pPr>
              <a:spcBef>
                <a:spcPts val="0"/>
              </a:spcBef>
            </a:pPr>
            <a:r>
              <a:rPr lang="en-US" b="1" dirty="0"/>
              <a:t>Solution</a:t>
            </a:r>
          </a:p>
          <a:p>
            <a:pPr>
              <a:spcBef>
                <a:spcPts val="0"/>
              </a:spcBef>
            </a:pPr>
            <a:r>
              <a:rPr lang="en-US" i="1" dirty="0"/>
              <a:t>Employee ID </a:t>
            </a:r>
            <a:r>
              <a:rPr lang="en-US" dirty="0"/>
              <a:t>is a qualitative variable despite appearing as a numeric string. It could just as easily be defined as a string of letters or other symbols.</a:t>
            </a:r>
          </a:p>
        </p:txBody>
      </p:sp>
      <p:graphicFrame>
        <p:nvGraphicFramePr>
          <p:cNvPr id="4" name="Table 3">
            <a:extLst>
              <a:ext uri="{FF2B5EF4-FFF2-40B4-BE49-F238E27FC236}">
                <a16:creationId xmlns:a16="http://schemas.microsoft.com/office/drawing/2014/main" id="{3C6ABE02-9F34-A5BD-2F62-AD7367A889BF}"/>
              </a:ext>
            </a:extLst>
          </p:cNvPr>
          <p:cNvGraphicFramePr>
            <a:graphicFrameLocks noGrp="1"/>
          </p:cNvGraphicFramePr>
          <p:nvPr>
            <p:extLst>
              <p:ext uri="{D42A27DB-BD31-4B8C-83A1-F6EECF244321}">
                <p14:modId xmlns:p14="http://schemas.microsoft.com/office/powerpoint/2010/main" val="1702186596"/>
              </p:ext>
            </p:extLst>
          </p:nvPr>
        </p:nvGraphicFramePr>
        <p:xfrm>
          <a:off x="457200" y="1280160"/>
          <a:ext cx="8229600" cy="2123440"/>
        </p:xfrm>
        <a:graphic>
          <a:graphicData uri="http://schemas.openxmlformats.org/drawingml/2006/table">
            <a:tbl>
              <a:tblPr firstRow="1" bandRow="1">
                <a:tableStyleId>{2D5ABB26-0587-4C30-8999-92F81FD0307C}</a:tableStyleId>
              </a:tblPr>
              <a:tblGrid>
                <a:gridCol w="1645920">
                  <a:extLst>
                    <a:ext uri="{9D8B030D-6E8A-4147-A177-3AD203B41FA5}">
                      <a16:colId xmlns:a16="http://schemas.microsoft.com/office/drawing/2014/main" val="3891556533"/>
                    </a:ext>
                  </a:extLst>
                </a:gridCol>
                <a:gridCol w="1645920">
                  <a:extLst>
                    <a:ext uri="{9D8B030D-6E8A-4147-A177-3AD203B41FA5}">
                      <a16:colId xmlns:a16="http://schemas.microsoft.com/office/drawing/2014/main" val="142614070"/>
                    </a:ext>
                  </a:extLst>
                </a:gridCol>
                <a:gridCol w="1645920">
                  <a:extLst>
                    <a:ext uri="{9D8B030D-6E8A-4147-A177-3AD203B41FA5}">
                      <a16:colId xmlns:a16="http://schemas.microsoft.com/office/drawing/2014/main" val="1967120033"/>
                    </a:ext>
                  </a:extLst>
                </a:gridCol>
                <a:gridCol w="1645920">
                  <a:extLst>
                    <a:ext uri="{9D8B030D-6E8A-4147-A177-3AD203B41FA5}">
                      <a16:colId xmlns:a16="http://schemas.microsoft.com/office/drawing/2014/main" val="2851767020"/>
                    </a:ext>
                  </a:extLst>
                </a:gridCol>
                <a:gridCol w="1645920">
                  <a:extLst>
                    <a:ext uri="{9D8B030D-6E8A-4147-A177-3AD203B41FA5}">
                      <a16:colId xmlns:a16="http://schemas.microsoft.com/office/drawing/2014/main" val="1256826000"/>
                    </a:ext>
                  </a:extLst>
                </a:gridCol>
              </a:tblGrid>
              <a:tr h="370840">
                <a:tc>
                  <a:txBody>
                    <a:bodyPr/>
                    <a:lstStyle/>
                    <a:p>
                      <a:pPr algn="ctr"/>
                      <a:r>
                        <a:rPr lang="en-IN" b="1" dirty="0"/>
                        <a:t>Employee ID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IN" b="1" dirty="0"/>
                        <a:t>Department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IN" b="1" dirty="0"/>
                        <a:t>Job Classification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IN" b="1" dirty="0"/>
                        <a:t>Years of Employment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IN" b="1" dirty="0"/>
                        <a:t>Annual Salary (USD)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5270018"/>
                  </a:ext>
                </a:extLst>
              </a:tr>
              <a:tr h="370840">
                <a:tc>
                  <a:txBody>
                    <a:bodyPr/>
                    <a:lstStyle/>
                    <a:p>
                      <a:pPr algn="ctr"/>
                      <a:r>
                        <a:rPr lang="en-US" dirty="0"/>
                        <a:t>6259027</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Sales</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IN" dirty="0"/>
                        <a:t>Mid-level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6.7</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IN" dirty="0"/>
                        <a:t>$72,875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80874295"/>
                  </a:ext>
                </a:extLst>
              </a:tr>
              <a:tr h="370840">
                <a:tc>
                  <a:txBody>
                    <a:bodyPr/>
                    <a:lstStyle/>
                    <a:p>
                      <a:pPr algn="ctr"/>
                      <a:r>
                        <a:rPr lang="en-IN" dirty="0"/>
                        <a:t>4697493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IT</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Entry</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2.1</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IN" dirty="0"/>
                        <a:t>$51,350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23450562"/>
                  </a:ext>
                </a:extLst>
              </a:tr>
              <a:tr h="370840">
                <a:tc>
                  <a:txBody>
                    <a:bodyPr/>
                    <a:lstStyle/>
                    <a:p>
                      <a:pPr algn="ctr"/>
                      <a:r>
                        <a:rPr lang="en-IN" dirty="0"/>
                        <a:t>5540129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Management</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Senior</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5.3</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IN" dirty="0"/>
                        <a:t>$89,400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75835723"/>
                  </a:ext>
                </a:extLst>
              </a:tr>
              <a:tr h="370840">
                <a:tc>
                  <a:txBody>
                    <a:bodyPr/>
                    <a:lstStyle/>
                    <a:p>
                      <a:pPr algn="ctr"/>
                      <a:r>
                        <a:rPr lang="en-IN" dirty="0"/>
                        <a:t>9267735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Sales</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Entry</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2.5</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IN" dirty="0"/>
                        <a:t>$42,975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09062662"/>
                  </a:ext>
                </a:extLst>
              </a:tr>
            </a:tbl>
          </a:graphicData>
        </a:graphic>
      </p:graphicFrame>
    </p:spTree>
    <p:extLst>
      <p:ext uri="{BB962C8B-B14F-4D97-AF65-F5344CB8AC3E}">
        <p14:creationId xmlns:p14="http://schemas.microsoft.com/office/powerpoint/2010/main" val="9183706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2.4.2: Classifying Employee Data (cont.)</a:t>
            </a:r>
          </a:p>
        </p:txBody>
      </p:sp>
      <p:sp>
        <p:nvSpPr>
          <p:cNvPr id="3" name="Content Placeholder 2"/>
          <p:cNvSpPr>
            <a:spLocks noGrp="1"/>
          </p:cNvSpPr>
          <p:nvPr>
            <p:ph idx="1"/>
          </p:nvPr>
        </p:nvSpPr>
        <p:spPr>
          <a:xfrm>
            <a:off x="457200" y="1202101"/>
            <a:ext cx="8229600" cy="4572000"/>
          </a:xfrm>
        </p:spPr>
        <p:txBody>
          <a:bodyPr>
            <a:noAutofit/>
          </a:bodyPr>
          <a:lstStyle/>
          <a:p>
            <a:pPr>
              <a:spcBef>
                <a:spcPts val="0"/>
              </a:spcBef>
            </a:pPr>
            <a:r>
              <a:rPr lang="en-US" dirty="0"/>
              <a:t>The digits in the ID number do not represent numerical quantities with any inherent ordering; therefore, </a:t>
            </a:r>
            <a:r>
              <a:rPr lang="en-US" i="1" dirty="0"/>
              <a:t>Employee ID </a:t>
            </a:r>
            <a:r>
              <a:rPr lang="en-US" dirty="0"/>
              <a:t>is a nominal variable.</a:t>
            </a:r>
          </a:p>
          <a:p>
            <a:pPr>
              <a:spcBef>
                <a:spcPts val="0"/>
              </a:spcBef>
            </a:pPr>
            <a:r>
              <a:rPr lang="en-US" i="1" dirty="0"/>
              <a:t>Department</a:t>
            </a:r>
            <a:r>
              <a:rPr lang="en-US" dirty="0"/>
              <a:t> is a qualitative variable since it describes a category to which the employee belongs. There is not an ordering or hierarchical structure for this variable; therefore, </a:t>
            </a:r>
            <a:r>
              <a:rPr lang="en-US" i="1" dirty="0"/>
              <a:t>Department</a:t>
            </a:r>
            <a:r>
              <a:rPr lang="en-US" dirty="0"/>
              <a:t> is a nominal variable.</a:t>
            </a:r>
          </a:p>
          <a:p>
            <a:pPr>
              <a:spcBef>
                <a:spcPts val="0"/>
              </a:spcBef>
            </a:pPr>
            <a:r>
              <a:rPr lang="en-US" i="1" dirty="0"/>
              <a:t>Job Classification </a:t>
            </a:r>
            <a:r>
              <a:rPr lang="en-US" dirty="0"/>
              <a:t>is a qualitative variable since it also denotes an employment category. However, an ordering of the categories is implied (Entry, Mid-level, Senior) so </a:t>
            </a:r>
            <a:r>
              <a:rPr lang="en-US" i="1" dirty="0"/>
              <a:t>Job Classification </a:t>
            </a:r>
            <a:r>
              <a:rPr lang="en-US" dirty="0"/>
              <a:t>is an ordinal variable.</a:t>
            </a:r>
          </a:p>
        </p:txBody>
      </p:sp>
    </p:spTree>
    <p:extLst>
      <p:ext uri="{BB962C8B-B14F-4D97-AF65-F5344CB8AC3E}">
        <p14:creationId xmlns:p14="http://schemas.microsoft.com/office/powerpoint/2010/main" val="32687676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2.4.2: Classifying Employee Data (cont.)</a:t>
            </a:r>
          </a:p>
        </p:txBody>
      </p:sp>
      <p:sp>
        <p:nvSpPr>
          <p:cNvPr id="3" name="Content Placeholder 2"/>
          <p:cNvSpPr>
            <a:spLocks noGrp="1"/>
          </p:cNvSpPr>
          <p:nvPr>
            <p:ph idx="1"/>
          </p:nvPr>
        </p:nvSpPr>
        <p:spPr>
          <a:xfrm>
            <a:off x="457200" y="1202101"/>
            <a:ext cx="8229600" cy="4572000"/>
          </a:xfrm>
        </p:spPr>
        <p:txBody>
          <a:bodyPr>
            <a:noAutofit/>
          </a:bodyPr>
          <a:lstStyle/>
          <a:p>
            <a:pPr>
              <a:spcBef>
                <a:spcPts val="0"/>
              </a:spcBef>
            </a:pPr>
            <a:r>
              <a:rPr lang="en-US" i="1" dirty="0"/>
              <a:t>Years of Employment </a:t>
            </a:r>
            <a:r>
              <a:rPr lang="en-US" dirty="0"/>
              <a:t>is a quantitative variable which is a measurement of time. While the data values are reported to one decimal place, the variable is continuous because time is measured along an interval of values.</a:t>
            </a:r>
          </a:p>
          <a:p>
            <a:pPr>
              <a:spcBef>
                <a:spcPts val="0"/>
              </a:spcBef>
            </a:pPr>
            <a:r>
              <a:rPr lang="en-US" i="1" dirty="0"/>
              <a:t>Annual Salary </a:t>
            </a:r>
            <a:r>
              <a:rPr lang="en-US" dirty="0"/>
              <a:t>is a quantitative variable reported in the unit measurement of US dollars leading to a discrete data classification.</a:t>
            </a:r>
          </a:p>
        </p:txBody>
      </p:sp>
    </p:spTree>
    <p:extLst>
      <p:ext uri="{BB962C8B-B14F-4D97-AF65-F5344CB8AC3E}">
        <p14:creationId xmlns:p14="http://schemas.microsoft.com/office/powerpoint/2010/main" val="28676055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2.4.2: Classifying Employee Data (cont.)</a:t>
            </a:r>
          </a:p>
        </p:txBody>
      </p:sp>
      <p:sp>
        <p:nvSpPr>
          <p:cNvPr id="3" name="Content Placeholder 2"/>
          <p:cNvSpPr>
            <a:spLocks noGrp="1"/>
          </p:cNvSpPr>
          <p:nvPr>
            <p:ph idx="1"/>
          </p:nvPr>
        </p:nvSpPr>
        <p:spPr>
          <a:xfrm>
            <a:off x="457200" y="1202101"/>
            <a:ext cx="8229600" cy="4572000"/>
          </a:xfrm>
        </p:spPr>
        <p:txBody>
          <a:bodyPr>
            <a:noAutofit/>
          </a:bodyPr>
          <a:lstStyle/>
          <a:p>
            <a:pPr>
              <a:spcBef>
                <a:spcPts val="0"/>
              </a:spcBef>
            </a:pPr>
            <a:r>
              <a:rPr lang="en-US" dirty="0"/>
              <a:t>Both </a:t>
            </a:r>
            <a:r>
              <a:rPr lang="en-US" i="1" dirty="0"/>
              <a:t>Years of Employment </a:t>
            </a:r>
            <a:r>
              <a:rPr lang="en-US" dirty="0"/>
              <a:t>and </a:t>
            </a:r>
            <a:r>
              <a:rPr lang="en-US" i="1" dirty="0"/>
              <a:t>Annual Salary </a:t>
            </a:r>
            <a:r>
              <a:rPr lang="en-US" dirty="0"/>
              <a:t>are classified as ratio variables because they fit the criteria. These numeric values have measurement units of equal size. Additionally, a measurement of zero years or $0 has a meaningful interpretation. Finally, a ratio of these variables results in a meaningful proportion; a person who is employed for ten years has worked at the company twice as long as a person with five years of employment.</a:t>
            </a:r>
          </a:p>
        </p:txBody>
      </p:sp>
    </p:spTree>
    <p:extLst>
      <p:ext uri="{BB962C8B-B14F-4D97-AF65-F5344CB8AC3E}">
        <p14:creationId xmlns:p14="http://schemas.microsoft.com/office/powerpoint/2010/main" val="5778001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Structured and Unstructured Data</a:t>
            </a:r>
          </a:p>
        </p:txBody>
      </p:sp>
      <p:sp>
        <p:nvSpPr>
          <p:cNvPr id="3" name="Content Placeholder 2"/>
          <p:cNvSpPr>
            <a:spLocks noGrp="1"/>
          </p:cNvSpPr>
          <p:nvPr>
            <p:ph idx="1"/>
          </p:nvPr>
        </p:nvSpPr>
        <p:spPr/>
        <p:txBody>
          <a:bodyPr>
            <a:normAutofit lnSpcReduction="10000"/>
          </a:bodyPr>
          <a:lstStyle/>
          <a:p>
            <a:pPr>
              <a:spcBef>
                <a:spcPts val="0"/>
              </a:spcBef>
            </a:pPr>
            <a:r>
              <a:rPr lang="en-US" dirty="0"/>
              <a:t>Data can be stored in two primary formats: structured and unstructured. </a:t>
            </a:r>
            <a:r>
              <a:rPr lang="en-US" b="1" dirty="0"/>
              <a:t>Structured data</a:t>
            </a:r>
            <a:r>
              <a:rPr lang="en-US" dirty="0"/>
              <a:t> refers to data that is characterized by its well-defined and organized format, typically stored in relational databases or spreadsheets. This data is presented in a predictable format, with each piece of information occupying a specific row or column that can be easily sorted, queried, and analyzed. On the other hand, </a:t>
            </a:r>
            <a:r>
              <a:rPr lang="en-US" b="1" dirty="0"/>
              <a:t>unstructured data</a:t>
            </a:r>
            <a:r>
              <a:rPr lang="en-US" dirty="0"/>
              <a:t> lacks the consistent organizational format and may include various types of textual and image forms found in email, videos, web pages, texts, and audio files.</a:t>
            </a:r>
          </a:p>
        </p:txBody>
      </p:sp>
    </p:spTree>
    <p:extLst>
      <p:ext uri="{BB962C8B-B14F-4D97-AF65-F5344CB8AC3E}">
        <p14:creationId xmlns:p14="http://schemas.microsoft.com/office/powerpoint/2010/main" val="13403449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Structured and Unstructured Data (cont.)</a:t>
            </a:r>
          </a:p>
        </p:txBody>
      </p:sp>
      <p:sp>
        <p:nvSpPr>
          <p:cNvPr id="3" name="Content Placeholder 2"/>
          <p:cNvSpPr>
            <a:spLocks noGrp="1"/>
          </p:cNvSpPr>
          <p:nvPr>
            <p:ph idx="1"/>
          </p:nvPr>
        </p:nvSpPr>
        <p:spPr/>
        <p:txBody>
          <a:bodyPr>
            <a:normAutofit/>
          </a:bodyPr>
          <a:lstStyle/>
          <a:p>
            <a:pPr>
              <a:spcBef>
                <a:spcPts val="0"/>
              </a:spcBef>
            </a:pPr>
            <a:r>
              <a:rPr lang="en-US" dirty="0"/>
              <a:t>It is challenging to process and analyze unstructured data using automated tools. The amount of unstructured data is growing exponentially, particularly in social media and communication applications. For example, in 2023</a:t>
            </a:r>
          </a:p>
          <a:p>
            <a:pPr marL="457200" indent="-457200">
              <a:spcBef>
                <a:spcPts val="0"/>
              </a:spcBef>
              <a:buFont typeface="Arial" panose="020B0604020202020204" pitchFamily="34" charset="0"/>
              <a:buChar char="•"/>
            </a:pPr>
            <a:r>
              <a:rPr lang="en-US" dirty="0"/>
              <a:t>Facebook had 2.57 billion mobile daily active users,</a:t>
            </a:r>
          </a:p>
          <a:p>
            <a:pPr marL="457200" indent="-457200">
              <a:spcBef>
                <a:spcPts val="0"/>
              </a:spcBef>
              <a:buFont typeface="Arial" panose="020B0604020202020204" pitchFamily="34" charset="0"/>
              <a:buChar char="•"/>
            </a:pPr>
            <a:r>
              <a:rPr lang="en-US" dirty="0"/>
              <a:t>347.3 billion email messages were sent around the globe per day, and</a:t>
            </a:r>
          </a:p>
          <a:p>
            <a:pPr marL="457200" indent="-457200">
              <a:spcBef>
                <a:spcPts val="0"/>
              </a:spcBef>
              <a:buFont typeface="Arial" panose="020B0604020202020204" pitchFamily="34" charset="0"/>
              <a:buChar char="•"/>
            </a:pPr>
            <a:r>
              <a:rPr lang="en-US" dirty="0"/>
              <a:t>23 billion text messages were sent worldwide every day.</a:t>
            </a:r>
          </a:p>
        </p:txBody>
      </p:sp>
    </p:spTree>
    <p:extLst>
      <p:ext uri="{BB962C8B-B14F-4D97-AF65-F5344CB8AC3E}">
        <p14:creationId xmlns:p14="http://schemas.microsoft.com/office/powerpoint/2010/main" val="22798267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Structured and Unstructured Data (cont.)</a:t>
            </a:r>
          </a:p>
        </p:txBody>
      </p:sp>
      <p:sp>
        <p:nvSpPr>
          <p:cNvPr id="3" name="Content Placeholder 2"/>
          <p:cNvSpPr>
            <a:spLocks noGrp="1"/>
          </p:cNvSpPr>
          <p:nvPr>
            <p:ph idx="1"/>
          </p:nvPr>
        </p:nvSpPr>
        <p:spPr/>
        <p:txBody>
          <a:bodyPr>
            <a:normAutofit/>
          </a:bodyPr>
          <a:lstStyle/>
          <a:p>
            <a:pPr>
              <a:spcBef>
                <a:spcPts val="0"/>
              </a:spcBef>
            </a:pPr>
            <a:r>
              <a:rPr lang="en-US" dirty="0"/>
              <a:t>The last type is </a:t>
            </a:r>
            <a:r>
              <a:rPr lang="en-US" b="1" dirty="0"/>
              <a:t>semi-structured data </a:t>
            </a:r>
            <a:r>
              <a:rPr lang="en-US" dirty="0"/>
              <a:t>which is a combination of both structured and unstructured data. One would usually see semi-structured data on Twitter—the number of followers and tweets are structured; the images that are shared and posted are unstructured.</a:t>
            </a:r>
          </a:p>
          <a:p>
            <a:pPr>
              <a:spcBef>
                <a:spcPts val="0"/>
              </a:spcBef>
            </a:pPr>
            <a:r>
              <a:rPr lang="en-US" dirty="0"/>
              <a:t>As an example of semi-structured data, the image below contains a couple of reviews of a Nikon D850 FX camera which is sold on Amazon’s website. You can see that there are 330 global reviews currently.</a:t>
            </a:r>
          </a:p>
        </p:txBody>
      </p:sp>
    </p:spTree>
    <p:extLst>
      <p:ext uri="{BB962C8B-B14F-4D97-AF65-F5344CB8AC3E}">
        <p14:creationId xmlns:p14="http://schemas.microsoft.com/office/powerpoint/2010/main" val="37855691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Structured and Unstructured Data (cont.)</a:t>
            </a:r>
          </a:p>
        </p:txBody>
      </p:sp>
      <p:sp>
        <p:nvSpPr>
          <p:cNvPr id="3" name="Content Placeholder 2"/>
          <p:cNvSpPr>
            <a:spLocks noGrp="1"/>
          </p:cNvSpPr>
          <p:nvPr>
            <p:ph idx="1"/>
          </p:nvPr>
        </p:nvSpPr>
        <p:spPr/>
        <p:txBody>
          <a:bodyPr>
            <a:normAutofit/>
          </a:bodyPr>
          <a:lstStyle/>
          <a:p>
            <a:pPr>
              <a:spcBef>
                <a:spcPts val="0"/>
              </a:spcBef>
            </a:pPr>
            <a:r>
              <a:rPr lang="en-US" dirty="0"/>
              <a:t>The star rating would be a form of structured data while the text describing the product is considered unstructured because it does not have a specific format.</a:t>
            </a:r>
          </a:p>
        </p:txBody>
      </p:sp>
      <p:pic>
        <p:nvPicPr>
          <p:cNvPr id="5" name="Picture 4">
            <a:extLst>
              <a:ext uri="{FF2B5EF4-FFF2-40B4-BE49-F238E27FC236}">
                <a16:creationId xmlns:a16="http://schemas.microsoft.com/office/drawing/2014/main" id="{FFEFBF5E-76A5-F281-8426-9C9D720F05CD}"/>
              </a:ext>
            </a:extLst>
          </p:cNvPr>
          <p:cNvPicPr>
            <a:picLocks noChangeAspect="1"/>
          </p:cNvPicPr>
          <p:nvPr/>
        </p:nvPicPr>
        <p:blipFill>
          <a:blip r:embed="rId2"/>
          <a:stretch>
            <a:fillRect/>
          </a:stretch>
        </p:blipFill>
        <p:spPr>
          <a:xfrm>
            <a:off x="1594584" y="3057706"/>
            <a:ext cx="5954832" cy="2520134"/>
          </a:xfrm>
          <a:prstGeom prst="rect">
            <a:avLst/>
          </a:prstGeom>
        </p:spPr>
      </p:pic>
    </p:spTree>
    <p:extLst>
      <p:ext uri="{BB962C8B-B14F-4D97-AF65-F5344CB8AC3E}">
        <p14:creationId xmlns:p14="http://schemas.microsoft.com/office/powerpoint/2010/main" val="42116021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Structured and Unstructured Data (cont.)</a:t>
            </a:r>
          </a:p>
        </p:txBody>
      </p:sp>
      <p:sp>
        <p:nvSpPr>
          <p:cNvPr id="3" name="Content Placeholder 2"/>
          <p:cNvSpPr>
            <a:spLocks noGrp="1"/>
          </p:cNvSpPr>
          <p:nvPr>
            <p:ph idx="1"/>
          </p:nvPr>
        </p:nvSpPr>
        <p:spPr/>
        <p:txBody>
          <a:bodyPr>
            <a:normAutofit fontScale="92500" lnSpcReduction="20000"/>
          </a:bodyPr>
          <a:lstStyle/>
          <a:p>
            <a:pPr>
              <a:spcBef>
                <a:spcPts val="0"/>
              </a:spcBef>
            </a:pPr>
            <a:r>
              <a:rPr lang="en-US" sz="3000" dirty="0"/>
              <a:t>In addition to the data from the reviews, Amazon can also collect demographic information about the reviewers such as age, zip code, marital status, and income or income range and format it in a structured way.</a:t>
            </a:r>
          </a:p>
          <a:p>
            <a:pPr>
              <a:spcBef>
                <a:spcPts val="0"/>
              </a:spcBef>
            </a:pPr>
            <a:endParaRPr lang="en-US" sz="3000" dirty="0"/>
          </a:p>
          <a:p>
            <a:pPr>
              <a:spcBef>
                <a:spcPts val="0"/>
              </a:spcBef>
            </a:pPr>
            <a:endParaRPr lang="en-US" sz="3000" dirty="0"/>
          </a:p>
          <a:p>
            <a:pPr>
              <a:spcBef>
                <a:spcPts val="0"/>
              </a:spcBef>
            </a:pPr>
            <a:endParaRPr lang="en-US" sz="3000" dirty="0"/>
          </a:p>
          <a:p>
            <a:pPr>
              <a:spcBef>
                <a:spcPts val="0"/>
              </a:spcBef>
            </a:pPr>
            <a:endParaRPr lang="en-US" sz="3000" dirty="0"/>
          </a:p>
          <a:p>
            <a:pPr>
              <a:spcBef>
                <a:spcPts val="0"/>
              </a:spcBef>
            </a:pPr>
            <a:r>
              <a:rPr lang="en-US" sz="3000" dirty="0"/>
              <a:t>A cross-industry study found that less than half of an organization’s structured data is actively used in decision making. Far less than 1% of unstructured data is analyzed or used.</a:t>
            </a:r>
          </a:p>
          <a:p>
            <a:pPr>
              <a:spcBef>
                <a:spcPts val="0"/>
              </a:spcBef>
            </a:pPr>
            <a:endParaRPr lang="en-US" dirty="0"/>
          </a:p>
        </p:txBody>
      </p:sp>
      <p:graphicFrame>
        <p:nvGraphicFramePr>
          <p:cNvPr id="4" name="Table 3">
            <a:extLst>
              <a:ext uri="{FF2B5EF4-FFF2-40B4-BE49-F238E27FC236}">
                <a16:creationId xmlns:a16="http://schemas.microsoft.com/office/drawing/2014/main" id="{8B16CBC7-1767-DE77-0E93-C12EB7EB238D}"/>
              </a:ext>
            </a:extLst>
          </p:cNvPr>
          <p:cNvGraphicFramePr>
            <a:graphicFrameLocks noGrp="1"/>
          </p:cNvGraphicFramePr>
          <p:nvPr>
            <p:extLst>
              <p:ext uri="{D42A27DB-BD31-4B8C-83A1-F6EECF244321}">
                <p14:modId xmlns:p14="http://schemas.microsoft.com/office/powerpoint/2010/main" val="2451132445"/>
              </p:ext>
            </p:extLst>
          </p:nvPr>
        </p:nvGraphicFramePr>
        <p:xfrm>
          <a:off x="568712" y="3124200"/>
          <a:ext cx="7917366" cy="1097280"/>
        </p:xfrm>
        <a:graphic>
          <a:graphicData uri="http://schemas.openxmlformats.org/drawingml/2006/table">
            <a:tbl>
              <a:tblPr firstRow="1" bandRow="1">
                <a:tableStyleId>{5C22544A-7EE6-4342-B048-85BDC9FD1C3A}</a:tableStyleId>
              </a:tblPr>
              <a:tblGrid>
                <a:gridCol w="1520283">
                  <a:extLst>
                    <a:ext uri="{9D8B030D-6E8A-4147-A177-3AD203B41FA5}">
                      <a16:colId xmlns:a16="http://schemas.microsoft.com/office/drawing/2014/main" val="1553963095"/>
                    </a:ext>
                  </a:extLst>
                </a:gridCol>
                <a:gridCol w="609600">
                  <a:extLst>
                    <a:ext uri="{9D8B030D-6E8A-4147-A177-3AD203B41FA5}">
                      <a16:colId xmlns:a16="http://schemas.microsoft.com/office/drawing/2014/main" val="431894519"/>
                    </a:ext>
                  </a:extLst>
                </a:gridCol>
                <a:gridCol w="1143000">
                  <a:extLst>
                    <a:ext uri="{9D8B030D-6E8A-4147-A177-3AD203B41FA5}">
                      <a16:colId xmlns:a16="http://schemas.microsoft.com/office/drawing/2014/main" val="2747025749"/>
                    </a:ext>
                  </a:extLst>
                </a:gridCol>
                <a:gridCol w="1600200">
                  <a:extLst>
                    <a:ext uri="{9D8B030D-6E8A-4147-A177-3AD203B41FA5}">
                      <a16:colId xmlns:a16="http://schemas.microsoft.com/office/drawing/2014/main" val="3303874394"/>
                    </a:ext>
                  </a:extLst>
                </a:gridCol>
                <a:gridCol w="1600200">
                  <a:extLst>
                    <a:ext uri="{9D8B030D-6E8A-4147-A177-3AD203B41FA5}">
                      <a16:colId xmlns:a16="http://schemas.microsoft.com/office/drawing/2014/main" val="3209441588"/>
                    </a:ext>
                  </a:extLst>
                </a:gridCol>
                <a:gridCol w="1444083">
                  <a:extLst>
                    <a:ext uri="{9D8B030D-6E8A-4147-A177-3AD203B41FA5}">
                      <a16:colId xmlns:a16="http://schemas.microsoft.com/office/drawing/2014/main" val="763245981"/>
                    </a:ext>
                  </a:extLst>
                </a:gridCol>
              </a:tblGrid>
              <a:tr h="304800">
                <a:tc gridSpan="6">
                  <a:txBody>
                    <a:bodyPr/>
                    <a:lstStyle/>
                    <a:p>
                      <a:pPr algn="ctr"/>
                      <a:r>
                        <a:rPr lang="en-US" dirty="0"/>
                        <a:t>Table 2.4.1 - Amazon’s Reviewers Demographic Data</a:t>
                      </a:r>
                      <a:endParaRPr lang="en-IN" dirty="0"/>
                    </a:p>
                  </a:txBody>
                  <a:tcPr/>
                </a:tc>
                <a:tc hMerge="1">
                  <a:txBody>
                    <a:bodyPr/>
                    <a:lstStyle/>
                    <a:p>
                      <a:endParaRPr lang="en-IN" dirty="0"/>
                    </a:p>
                  </a:txBody>
                  <a:tcPr/>
                </a:tc>
                <a:tc hMerge="1">
                  <a:txBody>
                    <a:bodyPr/>
                    <a:lstStyle/>
                    <a:p>
                      <a:endParaRPr lang="en-IN" dirty="0"/>
                    </a:p>
                  </a:txBody>
                  <a:tcPr/>
                </a:tc>
                <a:tc hMerge="1">
                  <a:txBody>
                    <a:bodyPr/>
                    <a:lstStyle/>
                    <a:p>
                      <a:endParaRPr lang="en-IN" dirty="0"/>
                    </a:p>
                  </a:txBody>
                  <a:tcPr/>
                </a:tc>
                <a:tc hMerge="1">
                  <a:txBody>
                    <a:bodyPr/>
                    <a:lstStyle/>
                    <a:p>
                      <a:endParaRPr lang="en-IN" dirty="0"/>
                    </a:p>
                  </a:txBody>
                  <a:tcPr/>
                </a:tc>
                <a:tc hMerge="1">
                  <a:txBody>
                    <a:bodyPr/>
                    <a:lstStyle/>
                    <a:p>
                      <a:endParaRPr lang="en-IN" dirty="0"/>
                    </a:p>
                  </a:txBody>
                  <a:tcPr/>
                </a:tc>
                <a:extLst>
                  <a:ext uri="{0D108BD9-81ED-4DB2-BD59-A6C34878D82A}">
                    <a16:rowId xmlns:a16="http://schemas.microsoft.com/office/drawing/2014/main" val="2144811649"/>
                  </a:ext>
                </a:extLst>
              </a:tr>
              <a:tr h="358140">
                <a:tc>
                  <a:txBody>
                    <a:bodyPr/>
                    <a:lstStyle/>
                    <a:p>
                      <a:pPr algn="ctr"/>
                      <a:r>
                        <a:rPr lang="en-IN" b="1" dirty="0"/>
                        <a:t>Product ID</a:t>
                      </a:r>
                    </a:p>
                  </a:txBody>
                  <a:tcPr/>
                </a:tc>
                <a:tc>
                  <a:txBody>
                    <a:bodyPr/>
                    <a:lstStyle/>
                    <a:p>
                      <a:pPr algn="ctr"/>
                      <a:r>
                        <a:rPr lang="en-IN" b="1" dirty="0"/>
                        <a:t>Age</a:t>
                      </a:r>
                    </a:p>
                  </a:txBody>
                  <a:tcPr/>
                </a:tc>
                <a:tc>
                  <a:txBody>
                    <a:bodyPr/>
                    <a:lstStyle/>
                    <a:p>
                      <a:pPr algn="ctr"/>
                      <a:r>
                        <a:rPr lang="en-IN" b="1" dirty="0"/>
                        <a:t>Zip Code</a:t>
                      </a:r>
                    </a:p>
                  </a:txBody>
                  <a:tcPr/>
                </a:tc>
                <a:tc>
                  <a:txBody>
                    <a:bodyPr/>
                    <a:lstStyle/>
                    <a:p>
                      <a:pPr algn="ctr"/>
                      <a:r>
                        <a:rPr lang="en-IN" b="1" dirty="0"/>
                        <a:t>Marital Status</a:t>
                      </a:r>
                    </a:p>
                  </a:txBody>
                  <a:tcPr/>
                </a:tc>
                <a:tc>
                  <a:txBody>
                    <a:bodyPr/>
                    <a:lstStyle/>
                    <a:p>
                      <a:pPr algn="ctr"/>
                      <a:r>
                        <a:rPr lang="en-IN" b="1" dirty="0"/>
                        <a:t>Income Range</a:t>
                      </a:r>
                    </a:p>
                  </a:txBody>
                  <a:tcPr/>
                </a:tc>
                <a:tc>
                  <a:txBody>
                    <a:bodyPr/>
                    <a:lstStyle/>
                    <a:p>
                      <a:pPr algn="ctr"/>
                      <a:r>
                        <a:rPr lang="en-IN" b="1" dirty="0"/>
                        <a:t>No. of Stars</a:t>
                      </a:r>
                    </a:p>
                  </a:txBody>
                  <a:tcPr/>
                </a:tc>
                <a:extLst>
                  <a:ext uri="{0D108BD9-81ED-4DB2-BD59-A6C34878D82A}">
                    <a16:rowId xmlns:a16="http://schemas.microsoft.com/office/drawing/2014/main" val="2817335061"/>
                  </a:ext>
                </a:extLst>
              </a:tr>
              <a:tr h="304800">
                <a:tc>
                  <a:txBody>
                    <a:bodyPr/>
                    <a:lstStyle/>
                    <a:p>
                      <a:pPr algn="ctr"/>
                      <a:r>
                        <a:rPr lang="en-IN" dirty="0"/>
                        <a:t>B07524LHMT</a:t>
                      </a:r>
                    </a:p>
                  </a:txBody>
                  <a:tcPr/>
                </a:tc>
                <a:tc>
                  <a:txBody>
                    <a:bodyPr/>
                    <a:lstStyle/>
                    <a:p>
                      <a:pPr algn="ctr"/>
                      <a:r>
                        <a:rPr lang="en-US" dirty="0"/>
                        <a:t>35</a:t>
                      </a:r>
                      <a:endParaRPr lang="en-IN" dirty="0"/>
                    </a:p>
                  </a:txBody>
                  <a:tcPr/>
                </a:tc>
                <a:tc>
                  <a:txBody>
                    <a:bodyPr/>
                    <a:lstStyle/>
                    <a:p>
                      <a:pPr algn="ctr"/>
                      <a:r>
                        <a:rPr lang="en-US" dirty="0"/>
                        <a:t>33476</a:t>
                      </a:r>
                      <a:endParaRPr lang="en-IN" dirty="0"/>
                    </a:p>
                  </a:txBody>
                  <a:tcPr/>
                </a:tc>
                <a:tc>
                  <a:txBody>
                    <a:bodyPr/>
                    <a:lstStyle/>
                    <a:p>
                      <a:pPr algn="ctr"/>
                      <a:r>
                        <a:rPr lang="en-US" dirty="0"/>
                        <a:t>Married</a:t>
                      </a:r>
                      <a:endParaRPr lang="en-IN" dirty="0"/>
                    </a:p>
                  </a:txBody>
                  <a:tcPr/>
                </a:tc>
                <a:tc>
                  <a:txBody>
                    <a:bodyPr/>
                    <a:lstStyle/>
                    <a:p>
                      <a:pPr algn="ctr"/>
                      <a:r>
                        <a:rPr lang="en-US" dirty="0"/>
                        <a:t>&gt; $150,000</a:t>
                      </a:r>
                      <a:endParaRPr lang="en-IN" dirty="0"/>
                    </a:p>
                  </a:txBody>
                  <a:tcPr/>
                </a:tc>
                <a:tc>
                  <a:txBody>
                    <a:bodyPr/>
                    <a:lstStyle/>
                    <a:p>
                      <a:pPr algn="ctr"/>
                      <a:r>
                        <a:rPr lang="en-US" dirty="0"/>
                        <a:t>4</a:t>
                      </a:r>
                      <a:endParaRPr lang="en-IN" dirty="0"/>
                    </a:p>
                  </a:txBody>
                  <a:tcPr/>
                </a:tc>
                <a:extLst>
                  <a:ext uri="{0D108BD9-81ED-4DB2-BD59-A6C34878D82A}">
                    <a16:rowId xmlns:a16="http://schemas.microsoft.com/office/drawing/2014/main" val="3114486165"/>
                  </a:ext>
                </a:extLst>
              </a:tr>
            </a:tbl>
          </a:graphicData>
        </a:graphic>
      </p:graphicFrame>
    </p:spTree>
    <p:extLst>
      <p:ext uri="{BB962C8B-B14F-4D97-AF65-F5344CB8AC3E}">
        <p14:creationId xmlns:p14="http://schemas.microsoft.com/office/powerpoint/2010/main" val="42560959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Qualitative and Quantitative Data</a:t>
            </a:r>
          </a:p>
        </p:txBody>
      </p:sp>
      <p:sp>
        <p:nvSpPr>
          <p:cNvPr id="3" name="Content Placeholder 2"/>
          <p:cNvSpPr>
            <a:spLocks noGrp="1"/>
          </p:cNvSpPr>
          <p:nvPr>
            <p:ph idx="1"/>
          </p:nvPr>
        </p:nvSpPr>
        <p:spPr/>
        <p:txBody>
          <a:bodyPr>
            <a:normAutofit/>
          </a:bodyPr>
          <a:lstStyle/>
          <a:p>
            <a:pPr>
              <a:spcBef>
                <a:spcPts val="0"/>
              </a:spcBef>
            </a:pPr>
            <a:r>
              <a:rPr lang="en-US" dirty="0"/>
              <a:t>Data is often classified into two categories: qualitative or quantitative. </a:t>
            </a:r>
            <a:r>
              <a:rPr lang="en-US" b="1" dirty="0"/>
              <a:t>Qualitative data</a:t>
            </a:r>
            <a:r>
              <a:rPr lang="en-US" dirty="0"/>
              <a:t>, also known as categorical data, involves labeling observations of a particular descriptive characteristic. Some examples of qualitative data include a student’s academic status (freshman, sophomore, junior, senior), place of residence, or type of flower. On the other hand, </a:t>
            </a:r>
            <a:r>
              <a:rPr lang="en-US" b="1" dirty="0"/>
              <a:t>quantitative data </a:t>
            </a:r>
            <a:r>
              <a:rPr lang="en-US" dirty="0"/>
              <a:t>is expressed in numerical values that result from a measurement or count, such as temperature, length, speed, or score on an exam.</a:t>
            </a:r>
          </a:p>
        </p:txBody>
      </p:sp>
    </p:spTree>
    <p:extLst>
      <p:ext uri="{BB962C8B-B14F-4D97-AF65-F5344CB8AC3E}">
        <p14:creationId xmlns:p14="http://schemas.microsoft.com/office/powerpoint/2010/main" val="4496224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Qualitative and Quantitative Data (cont.)</a:t>
            </a:r>
          </a:p>
        </p:txBody>
      </p:sp>
      <p:sp>
        <p:nvSpPr>
          <p:cNvPr id="3" name="Content Placeholder 2"/>
          <p:cNvSpPr>
            <a:spLocks noGrp="1"/>
          </p:cNvSpPr>
          <p:nvPr>
            <p:ph idx="1"/>
          </p:nvPr>
        </p:nvSpPr>
        <p:spPr/>
        <p:txBody>
          <a:bodyPr>
            <a:normAutofit/>
          </a:bodyPr>
          <a:lstStyle/>
          <a:p>
            <a:pPr>
              <a:spcBef>
                <a:spcPts val="0"/>
              </a:spcBef>
            </a:pPr>
            <a:r>
              <a:rPr lang="en-US" dirty="0"/>
              <a:t>Quantitative data values can be added or subtracted, leading to meaningful results. With respect to the level of measurement (Section 2.2), qualitative data are measured on a nominal or ordinal scale, while quantitative data are measured on an interval or ratio scale.</a:t>
            </a:r>
          </a:p>
        </p:txBody>
      </p:sp>
    </p:spTree>
    <p:extLst>
      <p:ext uri="{BB962C8B-B14F-4D97-AF65-F5344CB8AC3E}">
        <p14:creationId xmlns:p14="http://schemas.microsoft.com/office/powerpoint/2010/main" val="2896406741"/>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1007</TotalTime>
  <Words>1691</Words>
  <Application>Microsoft Office PowerPoint</Application>
  <PresentationFormat>On-screen Show (4:3)</PresentationFormat>
  <Paragraphs>122</Paragraphs>
  <Slides>24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24</vt:i4>
      </vt:variant>
    </vt:vector>
  </HeadingPairs>
  <TitlesOfParts>
    <vt:vector size="27" baseType="lpstr">
      <vt:lpstr>Arial</vt:lpstr>
      <vt:lpstr>Calibri</vt:lpstr>
      <vt:lpstr>Office Theme</vt:lpstr>
      <vt:lpstr>Section 2.4</vt:lpstr>
      <vt:lpstr>Data Classification</vt:lpstr>
      <vt:lpstr>Structured and Unstructured Data</vt:lpstr>
      <vt:lpstr>Structured and Unstructured Data (cont.)</vt:lpstr>
      <vt:lpstr>Structured and Unstructured Data (cont.)</vt:lpstr>
      <vt:lpstr>Structured and Unstructured Data (cont.)</vt:lpstr>
      <vt:lpstr>Structured and Unstructured Data (cont.)</vt:lpstr>
      <vt:lpstr>Qualitative and Quantitative Data</vt:lpstr>
      <vt:lpstr>Qualitative and Quantitative Data (cont.)</vt:lpstr>
      <vt:lpstr>Definition: Qualitative Data</vt:lpstr>
      <vt:lpstr>Definition: Quantitative Data</vt:lpstr>
      <vt:lpstr>Qualitative and Quantitative Data (cont.)</vt:lpstr>
      <vt:lpstr>Qualitative and Quantitative Data (cont.)</vt:lpstr>
      <vt:lpstr>Discrete and Continuous Data</vt:lpstr>
      <vt:lpstr>Definition: Discrete Data</vt:lpstr>
      <vt:lpstr>Definition: Continuous Data</vt:lpstr>
      <vt:lpstr>Example 2.4.1: Classifying Quantitative Data as Discrete or Continuous</vt:lpstr>
      <vt:lpstr>Example 2.4.1: Classifying Quantitative Data as Discrete or Continuous (cont.)</vt:lpstr>
      <vt:lpstr>Example 2.4.1: Classifying Quantitative Data as Discrete or Continuous (cont.)</vt:lpstr>
      <vt:lpstr>Example 2.4.2: Classifying Employee Data</vt:lpstr>
      <vt:lpstr>Example 2.4.2: Classifying Employee Data (cont.)</vt:lpstr>
      <vt:lpstr>Example 2.4.2: Classifying Employee Data (cont.)</vt:lpstr>
      <vt:lpstr>Example 2.4.2: Classifying Employee Data (cont.)</vt:lpstr>
      <vt:lpstr>Example 2.4.2: Classifying Employee Data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4th Edition</dc:title>
  <dc:creator>Hawkes Learning</dc:creator>
  <cp:lastModifiedBy>Casey Luquet</cp:lastModifiedBy>
  <cp:revision>96</cp:revision>
  <dcterms:created xsi:type="dcterms:W3CDTF">2013-04-26T14:43:13Z</dcterms:created>
  <dcterms:modified xsi:type="dcterms:W3CDTF">2024-04-18T19:14:41Z</dcterms:modified>
</cp:coreProperties>
</file>