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3"/>
  </p:notesMasterIdLst>
  <p:handoutMasterIdLst>
    <p:handoutMasterId r:id="rId64"/>
  </p:handoutMasterIdLst>
  <p:sldIdLst>
    <p:sldId id="256" r:id="rId2"/>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258" r:id="rId24"/>
    <p:sldId id="312" r:id="rId25"/>
    <p:sldId id="259" r:id="rId26"/>
    <p:sldId id="313" r:id="rId27"/>
    <p:sldId id="314" r:id="rId28"/>
    <p:sldId id="315" r:id="rId29"/>
    <p:sldId id="316" r:id="rId30"/>
    <p:sldId id="317" r:id="rId31"/>
    <p:sldId id="278" r:id="rId32"/>
    <p:sldId id="318" r:id="rId33"/>
    <p:sldId id="319" r:id="rId34"/>
    <p:sldId id="320" r:id="rId35"/>
    <p:sldId id="322" r:id="rId36"/>
    <p:sldId id="285" r:id="rId37"/>
    <p:sldId id="324" r:id="rId38"/>
    <p:sldId id="325" r:id="rId39"/>
    <p:sldId id="326" r:id="rId40"/>
    <p:sldId id="327" r:id="rId41"/>
    <p:sldId id="328" r:id="rId42"/>
    <p:sldId id="329" r:id="rId43"/>
    <p:sldId id="330" r:id="rId44"/>
    <p:sldId id="331" r:id="rId45"/>
    <p:sldId id="332" r:id="rId46"/>
    <p:sldId id="333" r:id="rId47"/>
    <p:sldId id="334" r:id="rId48"/>
    <p:sldId id="335" r:id="rId49"/>
    <p:sldId id="336" r:id="rId50"/>
    <p:sldId id="337" r:id="rId51"/>
    <p:sldId id="338" r:id="rId52"/>
    <p:sldId id="339" r:id="rId53"/>
    <p:sldId id="340" r:id="rId54"/>
    <p:sldId id="341" r:id="rId55"/>
    <p:sldId id="342" r:id="rId56"/>
    <p:sldId id="343" r:id="rId57"/>
    <p:sldId id="344" r:id="rId58"/>
    <p:sldId id="345" r:id="rId59"/>
    <p:sldId id="347" r:id="rId60"/>
    <p:sldId id="348" r:id="rId61"/>
    <p:sldId id="349" r:id="rId62"/>
  </p:sldIdLst>
  <p:sldSz cx="9144000" cy="6858000" type="screen4x3"/>
  <p:notesSz cx="6858000" cy="9144000"/>
  <p:embeddedFontLst>
    <p:embeddedFont>
      <p:font typeface="Cambria Math" panose="02040503050406030204" pitchFamily="18" charset="0"/>
      <p:regular r:id="rId6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4/30/2024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4/30/2024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Empirical Foundations: Measurement and Scales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lnSpcReduction="10000"/>
          </a:bodyPr>
          <a:lstStyle/>
          <a:p>
            <a:r>
              <a:rPr lang="en-US" dirty="0"/>
              <a:t>The National Institute of Standards and Technologies (NIST) employs 3400 scientists, engineers, and technicians whose goal is to advance measurement science, standards, and technology.</a:t>
            </a:r>
          </a:p>
          <a:p>
            <a:r>
              <a:rPr lang="en-US" b="1" dirty="0"/>
              <a:t>Scales and Measurement</a:t>
            </a:r>
          </a:p>
          <a:p>
            <a:r>
              <a:rPr lang="en-US" dirty="0"/>
              <a:t>Concepts are abstract mental constructs, existing within our thoughts. They are abstractions until someone develops a scale (metric) to measure them. Scales often play a significant role in defining concepts which in turn provides meaning and makes the concepts useful.</a:t>
            </a:r>
          </a:p>
        </p:txBody>
      </p:sp>
    </p:spTree>
    <p:extLst>
      <p:ext uri="{BB962C8B-B14F-4D97-AF65-F5344CB8AC3E}">
        <p14:creationId xmlns:p14="http://schemas.microsoft.com/office/powerpoint/2010/main" val="3523174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All the books listed from the internet archive on measurement have taken concepts and developed measurement scales (metrics) for those concepts. As Lord Kelvin famously said, “when you can measure what you are speaking about, and express it in numbers, you know something about it.”</a:t>
            </a:r>
          </a:p>
          <a:p>
            <a:r>
              <a:rPr lang="en-US" dirty="0"/>
              <a:t>Over five thousand years ago, Egyptians used the cubit scale to measure length, which was approximately the distance from the elbow to the tip of the middle finger (around 18 inches or 45.7 cm).</a:t>
            </a:r>
          </a:p>
        </p:txBody>
      </p:sp>
    </p:spTree>
    <p:extLst>
      <p:ext uri="{BB962C8B-B14F-4D97-AF65-F5344CB8AC3E}">
        <p14:creationId xmlns:p14="http://schemas.microsoft.com/office/powerpoint/2010/main" val="1488032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The cubit was not a random unit for the Egyptians; cubit rods were prevalent and served as a scale to quantify the concept of length.</a:t>
            </a:r>
          </a:p>
          <a:p>
            <a:r>
              <a:rPr lang="en-US" dirty="0"/>
              <a:t>It’s evident that measurement was deemed crucial even for the afterlife, as demonstrated by the inclusion of a cubit rod in the tomb of Tutankhamun, a 14th-century BC pharaoh. The Egyptians were committed to maintaining a standard of measurement for length, requiring all cubit rods to be brought to the Royal Cubit Master every full moon. </a:t>
            </a:r>
          </a:p>
        </p:txBody>
      </p:sp>
    </p:spTree>
    <p:extLst>
      <p:ext uri="{BB962C8B-B14F-4D97-AF65-F5344CB8AC3E}">
        <p14:creationId xmlns:p14="http://schemas.microsoft.com/office/powerpoint/2010/main" val="358718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Noncompliance with this directive carried a potential death penalty. The process of comparing a measuring instrument to an established measurement standard is known as </a:t>
            </a:r>
            <a:r>
              <a:rPr lang="en-US" b="1" dirty="0"/>
              <a:t>calibration</a:t>
            </a:r>
            <a:r>
              <a:rPr lang="en-US" dirty="0"/>
              <a:t>.</a:t>
            </a:r>
          </a:p>
        </p:txBody>
      </p:sp>
    </p:spTree>
    <p:extLst>
      <p:ext uri="{BB962C8B-B14F-4D97-AF65-F5344CB8AC3E}">
        <p14:creationId xmlns:p14="http://schemas.microsoft.com/office/powerpoint/2010/main" val="513712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scale?</a:t>
            </a:r>
          </a:p>
        </p:txBody>
      </p:sp>
      <p:sp>
        <p:nvSpPr>
          <p:cNvPr id="3" name="Content Placeholder 2"/>
          <p:cNvSpPr>
            <a:spLocks noGrp="1"/>
          </p:cNvSpPr>
          <p:nvPr>
            <p:ph idx="1"/>
          </p:nvPr>
        </p:nvSpPr>
        <p:spPr/>
        <p:txBody>
          <a:bodyPr>
            <a:normAutofit/>
          </a:bodyPr>
          <a:lstStyle/>
          <a:p>
            <a:r>
              <a:rPr lang="en-US" dirty="0"/>
              <a:t>More generally, a </a:t>
            </a:r>
            <a:r>
              <a:rPr lang="en-US" b="1" dirty="0"/>
              <a:t>scale</a:t>
            </a:r>
            <a:r>
              <a:rPr lang="en-US" dirty="0"/>
              <a:t> is a rule that assigns a number to objects or events. There are no limitations on what the “rule” can be. The fact that numbers can be assigned using “any rule” leads to scales with very different mathematical properties. In fact, measurement scales vary from the highly precise to the absurd.</a:t>
            </a:r>
          </a:p>
        </p:txBody>
      </p:sp>
    </p:spTree>
    <p:extLst>
      <p:ext uri="{BB962C8B-B14F-4D97-AF65-F5344CB8AC3E}">
        <p14:creationId xmlns:p14="http://schemas.microsoft.com/office/powerpoint/2010/main" val="266414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Scale</a:t>
            </a:r>
          </a:p>
        </p:txBody>
      </p:sp>
      <p:sp>
        <p:nvSpPr>
          <p:cNvPr id="3"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scale</a:t>
            </a:r>
            <a:r>
              <a:rPr lang="en-US" dirty="0">
                <a:solidFill>
                  <a:srgbClr val="000000"/>
                </a:solidFill>
              </a:rPr>
              <a:t> is a rule that assigns a number to objects or events.</a:t>
            </a:r>
          </a:p>
        </p:txBody>
      </p:sp>
    </p:spTree>
    <p:extLst>
      <p:ext uri="{BB962C8B-B14F-4D97-AF65-F5344CB8AC3E}">
        <p14:creationId xmlns:p14="http://schemas.microsoft.com/office/powerpoint/2010/main" val="3816299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measurement?</a:t>
            </a:r>
          </a:p>
        </p:txBody>
      </p:sp>
      <p:sp>
        <p:nvSpPr>
          <p:cNvPr id="3" name="Content Placeholder 2"/>
          <p:cNvSpPr>
            <a:spLocks noGrp="1"/>
          </p:cNvSpPr>
          <p:nvPr>
            <p:ph idx="1"/>
          </p:nvPr>
        </p:nvSpPr>
        <p:spPr/>
        <p:txBody>
          <a:bodyPr>
            <a:normAutofit/>
          </a:bodyPr>
          <a:lstStyle/>
          <a:p>
            <a:r>
              <a:rPr lang="en-US" b="1" dirty="0"/>
              <a:t>Measurement</a:t>
            </a:r>
            <a:r>
              <a:rPr lang="en-US" dirty="0"/>
              <a:t> is the process of assigning a number to an object or event by comparing it to a scale. In the physical world, a measurement process can be created by comparing a physical quantity with some known standard. For example, the scale to measure the length of a physical object used in home building can be as simple as appropriately comparing the object to a tape measure (which represents a known standard for lengths) and assigning the closest number on the tape to obtain a length measurement. </a:t>
            </a:r>
          </a:p>
        </p:txBody>
      </p:sp>
    </p:spTree>
    <p:extLst>
      <p:ext uri="{BB962C8B-B14F-4D97-AF65-F5344CB8AC3E}">
        <p14:creationId xmlns:p14="http://schemas.microsoft.com/office/powerpoint/2010/main" val="1422374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measurement? (cont.)</a:t>
            </a:r>
          </a:p>
        </p:txBody>
      </p:sp>
      <p:sp>
        <p:nvSpPr>
          <p:cNvPr id="3" name="Content Placeholder 2"/>
          <p:cNvSpPr>
            <a:spLocks noGrp="1"/>
          </p:cNvSpPr>
          <p:nvPr>
            <p:ph idx="1"/>
          </p:nvPr>
        </p:nvSpPr>
        <p:spPr/>
        <p:txBody>
          <a:bodyPr>
            <a:normAutofit/>
          </a:bodyPr>
          <a:lstStyle/>
          <a:p>
            <a:r>
              <a:rPr lang="en-US" dirty="0"/>
              <a:t>But scales can be much more complicated. For example, Amazon uses a machine learning model as a scale to produce rating numbers (which Amazon displays as “stars”).</a:t>
            </a:r>
          </a:p>
        </p:txBody>
      </p:sp>
    </p:spTree>
    <p:extLst>
      <p:ext uri="{BB962C8B-B14F-4D97-AF65-F5344CB8AC3E}">
        <p14:creationId xmlns:p14="http://schemas.microsoft.com/office/powerpoint/2010/main" val="318063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Measurement</a:t>
            </a:r>
          </a:p>
        </p:txBody>
      </p:sp>
      <p:sp>
        <p:nvSpPr>
          <p:cNvPr id="3"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b="1" dirty="0">
                <a:solidFill>
                  <a:srgbClr val="000000"/>
                </a:solidFill>
              </a:rPr>
              <a:t>Measurement</a:t>
            </a:r>
            <a:r>
              <a:rPr lang="en-US" dirty="0">
                <a:solidFill>
                  <a:srgbClr val="000000"/>
                </a:solidFill>
              </a:rPr>
              <a:t> is the process of assigning a number to an object or event by comparing it to a scale.</a:t>
            </a:r>
          </a:p>
        </p:txBody>
      </p:sp>
    </p:spTree>
    <p:extLst>
      <p:ext uri="{BB962C8B-B14F-4D97-AF65-F5344CB8AC3E}">
        <p14:creationId xmlns:p14="http://schemas.microsoft.com/office/powerpoint/2010/main" val="3250931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measurement? (cont.)</a:t>
            </a:r>
          </a:p>
        </p:txBody>
      </p:sp>
      <p:sp>
        <p:nvSpPr>
          <p:cNvPr id="3" name="Content Placeholder 2"/>
          <p:cNvSpPr>
            <a:spLocks noGrp="1"/>
          </p:cNvSpPr>
          <p:nvPr>
            <p:ph idx="1"/>
          </p:nvPr>
        </p:nvSpPr>
        <p:spPr/>
        <p:txBody>
          <a:bodyPr>
            <a:normAutofit/>
          </a:bodyPr>
          <a:lstStyle/>
          <a:p>
            <a:r>
              <a:rPr lang="en-US" dirty="0"/>
              <a:t>At the time of the French revolution there were 800 systems of measurement in France alone. For seven years, two French astronomers, Jean Baptiste Joseph </a:t>
            </a:r>
            <a:r>
              <a:rPr lang="en-US" dirty="0" err="1"/>
              <a:t>Delambre</a:t>
            </a:r>
            <a:r>
              <a:rPr lang="en-US" dirty="0"/>
              <a:t> and Pierre Francois Andre </a:t>
            </a:r>
            <a:r>
              <a:rPr lang="en-US" dirty="0" err="1"/>
              <a:t>Mechain</a:t>
            </a:r>
            <a:r>
              <a:rPr lang="en-US" dirty="0"/>
              <a:t>, traveled along the meridian that passes through Paris, one traveling north toward the North Pole and the other south toward the equator. They </a:t>
            </a:r>
            <a:r>
              <a:rPr lang="en-US"/>
              <a:t>eventually estimated </a:t>
            </a:r>
            <a:r>
              <a:rPr lang="en-US" dirty="0"/>
              <a:t>this distance from the North pole to the equator and divided it </a:t>
            </a:r>
            <a:r>
              <a:rPr lang="en-US"/>
              <a:t>by 10,000,000. </a:t>
            </a:r>
            <a:r>
              <a:rPr lang="en-US" dirty="0"/>
              <a:t>The result was called the meter. </a:t>
            </a:r>
          </a:p>
        </p:txBody>
      </p:sp>
    </p:spTree>
    <p:extLst>
      <p:ext uri="{BB962C8B-B14F-4D97-AF65-F5344CB8AC3E}">
        <p14:creationId xmlns:p14="http://schemas.microsoft.com/office/powerpoint/2010/main" val="226965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523220"/>
          </a:xfrm>
          <a:ln w="28575">
            <a:solidFill>
              <a:srgbClr val="FF0000"/>
            </a:solidFill>
          </a:ln>
        </p:spPr>
        <p:txBody>
          <a:bodyPr>
            <a:spAutoFit/>
          </a:bodyPr>
          <a:lstStyle/>
          <a:p>
            <a:r>
              <a:rPr lang="en-US" dirty="0">
                <a:solidFill>
                  <a:srgbClr val="000000"/>
                </a:solidFill>
              </a:rPr>
              <a:t>Metrology is the science of measurement. </a:t>
            </a:r>
            <a:endParaRPr lang="en-US" dirty="0">
              <a:solidFill>
                <a:srgbClr val="000000"/>
              </a:solidFill>
              <a:latin typeface="Calibri" pitchFamily="34" charset="0"/>
            </a:endParaRPr>
          </a:p>
        </p:txBody>
      </p:sp>
    </p:spTree>
    <p:extLst>
      <p:ext uri="{BB962C8B-B14F-4D97-AF65-F5344CB8AC3E}">
        <p14:creationId xmlns:p14="http://schemas.microsoft.com/office/powerpoint/2010/main" val="2442196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measurement? (cont.)</a:t>
            </a:r>
          </a:p>
        </p:txBody>
      </p:sp>
      <p:sp>
        <p:nvSpPr>
          <p:cNvPr id="3" name="Content Placeholder 2"/>
          <p:cNvSpPr>
            <a:spLocks noGrp="1"/>
          </p:cNvSpPr>
          <p:nvPr>
            <p:ph idx="1"/>
          </p:nvPr>
        </p:nvSpPr>
        <p:spPr/>
        <p:txBody>
          <a:bodyPr>
            <a:normAutofit/>
          </a:bodyPr>
          <a:lstStyle/>
          <a:p>
            <a:r>
              <a:rPr lang="en-US" dirty="0"/>
              <a:t>In 1795, the French Revolutionary government declared a new system of measurement using the meter for length, the gram for mass, and the liter for volume. The “metric” system is a standard of measurement used all over the world and serves as a common language of science and international commerce—except in the United States.</a:t>
            </a:r>
          </a:p>
          <a:p>
            <a:r>
              <a:rPr lang="en-US" dirty="0"/>
              <a:t> </a:t>
            </a:r>
          </a:p>
        </p:txBody>
      </p:sp>
    </p:spTree>
    <p:extLst>
      <p:ext uri="{BB962C8B-B14F-4D97-AF65-F5344CB8AC3E}">
        <p14:creationId xmlns:p14="http://schemas.microsoft.com/office/powerpoint/2010/main" val="3652163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Measurement Scales: Levels of Measurement</a:t>
            </a:r>
          </a:p>
        </p:txBody>
      </p:sp>
      <p:sp>
        <p:nvSpPr>
          <p:cNvPr id="3" name="Content Placeholder 2"/>
          <p:cNvSpPr>
            <a:spLocks noGrp="1"/>
          </p:cNvSpPr>
          <p:nvPr>
            <p:ph idx="1"/>
          </p:nvPr>
        </p:nvSpPr>
        <p:spPr/>
        <p:txBody>
          <a:bodyPr>
            <a:normAutofit lnSpcReduction="10000"/>
          </a:bodyPr>
          <a:lstStyle/>
          <a:p>
            <a:r>
              <a:rPr lang="en-US" dirty="0"/>
              <a:t>Psychologist Stanley Stevens in a 1946 paper in </a:t>
            </a:r>
            <a:r>
              <a:rPr lang="en-US" i="1" dirty="0"/>
              <a:t>Science</a:t>
            </a:r>
            <a:r>
              <a:rPr lang="en-US" dirty="0"/>
              <a:t> introduced four categories of measurement scales: ratio, interval, ordinal, and nominal—with each subsequent class of measurement having diminished mathematical properties. Each of the scale types is regarded as a </a:t>
            </a:r>
            <a:r>
              <a:rPr lang="en-US" b="1" dirty="0"/>
              <a:t>level of measurement</a:t>
            </a:r>
            <a:r>
              <a:rPr lang="en-US" dirty="0"/>
              <a:t>. Regarding the mathematical properties of the classes Stevens said, “the statistical manipulations that can be applied to empirical data depend on the type of scale against which the data are ordered (measured).”</a:t>
            </a:r>
          </a:p>
          <a:p>
            <a:r>
              <a:rPr lang="en-US" dirty="0"/>
              <a:t> </a:t>
            </a:r>
          </a:p>
        </p:txBody>
      </p:sp>
    </p:spTree>
    <p:extLst>
      <p:ext uri="{BB962C8B-B14F-4D97-AF65-F5344CB8AC3E}">
        <p14:creationId xmlns:p14="http://schemas.microsoft.com/office/powerpoint/2010/main" val="1818105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Measurement Scales: Levels of Measurement (cont.)</a:t>
            </a:r>
          </a:p>
        </p:txBody>
      </p:sp>
      <p:sp>
        <p:nvSpPr>
          <p:cNvPr id="3" name="Content Placeholder 2"/>
          <p:cNvSpPr>
            <a:spLocks noGrp="1"/>
          </p:cNvSpPr>
          <p:nvPr>
            <p:ph idx="1"/>
          </p:nvPr>
        </p:nvSpPr>
        <p:spPr/>
        <p:txBody>
          <a:bodyPr>
            <a:normAutofit lnSpcReduction="10000"/>
          </a:bodyPr>
          <a:lstStyle/>
          <a:p>
            <a:r>
              <a:rPr lang="en-US" dirty="0"/>
              <a:t>While quantitative measurement scales produce numbers, not all of these numbers should be treated the same mathematically. As measurement scales get less precise, the statistical procedures that can be reasonably used on data (measurements) generated by those scales diminishes. As statistical methods are presented, we will discuss the level of measurement required for their application. Being aware of the statistical limitations imposed by the data’s level of measurement is an important part of the practice of statistics.</a:t>
            </a:r>
          </a:p>
        </p:txBody>
      </p:sp>
    </p:spTree>
    <p:extLst>
      <p:ext uri="{BB962C8B-B14F-4D97-AF65-F5344CB8AC3E}">
        <p14:creationId xmlns:p14="http://schemas.microsoft.com/office/powerpoint/2010/main" val="4087637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Level of Measurement</a:t>
            </a:r>
          </a:p>
        </p:txBody>
      </p:sp>
      <p:sp>
        <p:nvSpPr>
          <p:cNvPr id="3"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level of measurement </a:t>
            </a:r>
            <a:r>
              <a:rPr lang="en-US" dirty="0">
                <a:solidFill>
                  <a:srgbClr val="000000"/>
                </a:solidFill>
              </a:rPr>
              <a:t>refers to the nature and properties of the scales used to measure a variable. There are four commonly recognized levels of measurement: ratio, interval, ordinal, and nominal.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a:t>
            </a:r>
          </a:p>
        </p:txBody>
      </p:sp>
      <p:sp>
        <p:nvSpPr>
          <p:cNvPr id="3" name="Content Placeholder 2"/>
          <p:cNvSpPr>
            <a:spLocks noGrp="1"/>
          </p:cNvSpPr>
          <p:nvPr>
            <p:ph idx="1"/>
          </p:nvPr>
        </p:nvSpPr>
        <p:spPr/>
        <p:txBody>
          <a:bodyPr>
            <a:normAutofit/>
          </a:bodyPr>
          <a:lstStyle/>
          <a:p>
            <a:r>
              <a:rPr lang="en-US" dirty="0"/>
              <a:t>For a scale to be a ratio scale, the scale must</a:t>
            </a:r>
          </a:p>
          <a:p>
            <a:pPr marL="457200" indent="-457200">
              <a:buFont typeface="Arial" panose="020B0604020202020204" pitchFamily="34" charset="0"/>
              <a:buChar char="•"/>
            </a:pPr>
            <a:r>
              <a:rPr lang="en-US" dirty="0"/>
              <a:t>produce numeric data,</a:t>
            </a:r>
          </a:p>
          <a:p>
            <a:pPr marL="457200" indent="-457200">
              <a:buFont typeface="Arial" panose="020B0604020202020204" pitchFamily="34" charset="0"/>
              <a:buChar char="•"/>
            </a:pPr>
            <a:r>
              <a:rPr lang="en-US" dirty="0"/>
              <a:t>have a meaningful zero, i.e., zero must represent the absence of the property being measured,</a:t>
            </a:r>
          </a:p>
          <a:p>
            <a:pPr marL="457200" indent="-457200">
              <a:buFont typeface="Arial" panose="020B0604020202020204" pitchFamily="34" charset="0"/>
              <a:buChar char="•"/>
            </a:pPr>
            <a:r>
              <a:rPr lang="en-US" dirty="0"/>
              <a:t>have measurement units on the scale of equal size (the interval property), and</a:t>
            </a:r>
          </a:p>
          <a:p>
            <a:pPr marL="457200" indent="-457200">
              <a:buFont typeface="Arial" panose="020B0604020202020204" pitchFamily="34" charset="0"/>
              <a:buChar char="•"/>
            </a:pPr>
            <a:r>
              <a:rPr lang="en-US" dirty="0"/>
              <a:t>ratios of two measurements are meaningful.</a:t>
            </a:r>
          </a:p>
        </p:txBody>
      </p:sp>
    </p:spTree>
    <p:extLst>
      <p:ext uri="{BB962C8B-B14F-4D97-AF65-F5344CB8AC3E}">
        <p14:creationId xmlns:p14="http://schemas.microsoft.com/office/powerpoint/2010/main" val="3454778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Ratio Scales</a:t>
            </a:r>
          </a:p>
        </p:txBody>
      </p:sp>
      <p:sp>
        <p:nvSpPr>
          <p:cNvPr id="3"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b="1" dirty="0">
                <a:solidFill>
                  <a:srgbClr val="000000"/>
                </a:solidFill>
              </a:rPr>
              <a:t>Ratio scales </a:t>
            </a:r>
            <a:r>
              <a:rPr lang="en-US" dirty="0">
                <a:solidFill>
                  <a:srgbClr val="000000"/>
                </a:solidFill>
              </a:rPr>
              <a:t>produce numeric values, have a meaningful zero, have measurement units on a scale of equal size, and have a meaningful ratio of two measurements.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 (cont.)</a:t>
            </a:r>
          </a:p>
        </p:txBody>
      </p:sp>
      <p:sp>
        <p:nvSpPr>
          <p:cNvPr id="3" name="Content Placeholder 2"/>
          <p:cNvSpPr>
            <a:spLocks noGrp="1"/>
          </p:cNvSpPr>
          <p:nvPr>
            <p:ph idx="1"/>
          </p:nvPr>
        </p:nvSpPr>
        <p:spPr/>
        <p:txBody>
          <a:bodyPr>
            <a:normAutofit/>
          </a:bodyPr>
          <a:lstStyle/>
          <a:p>
            <a:r>
              <a:rPr lang="en-US" dirty="0"/>
              <a:t>The properties of the ratio scale listed above have two important consequences. Since the units on the scale are of equal size, the measurements can be meaningfully ordered; this is called the property of </a:t>
            </a:r>
            <a:r>
              <a:rPr lang="en-US" b="1" dirty="0"/>
              <a:t>ordinality</a:t>
            </a:r>
            <a:r>
              <a:rPr lang="en-US" dirty="0"/>
              <a:t>. As a result of ordinality and a meaningful zero, the ratio of two measurements represents a meaningful proportion, implying that this proportion is not only well-defined but also provides useful information for analysis and interpretation.</a:t>
            </a:r>
          </a:p>
        </p:txBody>
      </p:sp>
    </p:spTree>
    <p:extLst>
      <p:ext uri="{BB962C8B-B14F-4D97-AF65-F5344CB8AC3E}">
        <p14:creationId xmlns:p14="http://schemas.microsoft.com/office/powerpoint/2010/main" val="839009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 (cont.)</a:t>
            </a:r>
          </a:p>
        </p:txBody>
      </p:sp>
      <p:sp>
        <p:nvSpPr>
          <p:cNvPr id="3" name="Content Placeholder 2"/>
          <p:cNvSpPr>
            <a:spLocks noGrp="1"/>
          </p:cNvSpPr>
          <p:nvPr>
            <p:ph idx="1"/>
          </p:nvPr>
        </p:nvSpPr>
        <p:spPr/>
        <p:txBody>
          <a:bodyPr>
            <a:normAutofit/>
          </a:bodyPr>
          <a:lstStyle/>
          <a:p>
            <a:r>
              <a:rPr lang="en-US" dirty="0"/>
              <a:t>Ratio data are derived from a measurement process using a ratio scale. This data belongs to a class of measurements called </a:t>
            </a:r>
            <a:r>
              <a:rPr lang="en-US" b="1" dirty="0"/>
              <a:t>representational</a:t>
            </a:r>
            <a:r>
              <a:rPr lang="en-US" dirty="0"/>
              <a:t>. In representational measurements, “numbers” are assigned to objects and the relationship between numbers (one to another) is identical to the empirical relationship between the objects. For instance, the relationship between the number 6 and the number 2 is that 6 is three times as large as the number 2.</a:t>
            </a:r>
          </a:p>
        </p:txBody>
      </p:sp>
    </p:spTree>
    <p:extLst>
      <p:ext uri="{BB962C8B-B14F-4D97-AF65-F5344CB8AC3E}">
        <p14:creationId xmlns:p14="http://schemas.microsoft.com/office/powerpoint/2010/main" val="4235814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 (cont.)</a:t>
            </a:r>
          </a:p>
        </p:txBody>
      </p:sp>
      <p:sp>
        <p:nvSpPr>
          <p:cNvPr id="3" name="Content Placeholder 2"/>
          <p:cNvSpPr>
            <a:spLocks noGrp="1"/>
          </p:cNvSpPr>
          <p:nvPr>
            <p:ph idx="1"/>
          </p:nvPr>
        </p:nvSpPr>
        <p:spPr/>
        <p:txBody>
          <a:bodyPr>
            <a:normAutofit lnSpcReduction="10000"/>
          </a:bodyPr>
          <a:lstStyle/>
          <a:p>
            <a:r>
              <a:rPr lang="en-US" dirty="0"/>
              <a:t>In representationally-measured objects, if an object has a measurement of 6, the object would be three times as large (with respect to the dimension being measured) as another object whose measurement is 2. Consider a wooden board A (measured to be 2 meters) and a wooden board B (measured to be 6 meters). Since length is a representational measure, then board B is 3 times as long as board A.</a:t>
            </a:r>
          </a:p>
          <a:p>
            <a:r>
              <a:rPr lang="en-US" dirty="0"/>
              <a:t>All the properties and relationships of the “numbers” in our example extend to the empirical relationships of the objects.</a:t>
            </a:r>
          </a:p>
        </p:txBody>
      </p:sp>
    </p:spTree>
    <p:extLst>
      <p:ext uri="{BB962C8B-B14F-4D97-AF65-F5344CB8AC3E}">
        <p14:creationId xmlns:p14="http://schemas.microsoft.com/office/powerpoint/2010/main" val="1429379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 (cont.)</a:t>
            </a:r>
          </a:p>
        </p:txBody>
      </p:sp>
      <p:sp>
        <p:nvSpPr>
          <p:cNvPr id="3" name="Content Placeholder 2"/>
          <p:cNvSpPr>
            <a:spLocks noGrp="1"/>
          </p:cNvSpPr>
          <p:nvPr>
            <p:ph idx="1"/>
          </p:nvPr>
        </p:nvSpPr>
        <p:spPr/>
        <p:txBody>
          <a:bodyPr>
            <a:normAutofit/>
          </a:bodyPr>
          <a:lstStyle/>
          <a:p>
            <a:r>
              <a:rPr lang="en-US" dirty="0"/>
              <a:t>The numbers are said to be abstractions of the empirical relationship. If a measurement scale attains the ratio level, then arithmetic, algebra, functions, and higher-level mathematics that can be applied to the number system, can also be applied to the measurements (the empirical structure) of the objects. </a:t>
            </a:r>
          </a:p>
          <a:p>
            <a:r>
              <a:rPr lang="en-US" dirty="0"/>
              <a:t>The ability to connect mathematical methods to ratio measurements has produced some useful physical models.</a:t>
            </a:r>
          </a:p>
        </p:txBody>
      </p:sp>
    </p:spTree>
    <p:extLst>
      <p:ext uri="{BB962C8B-B14F-4D97-AF65-F5344CB8AC3E}">
        <p14:creationId xmlns:p14="http://schemas.microsoft.com/office/powerpoint/2010/main" val="3916152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a:t>
            </a:r>
          </a:p>
        </p:txBody>
      </p:sp>
      <p:sp>
        <p:nvSpPr>
          <p:cNvPr id="3" name="Content Placeholder 2"/>
          <p:cNvSpPr>
            <a:spLocks noGrp="1"/>
          </p:cNvSpPr>
          <p:nvPr>
            <p:ph idx="1"/>
          </p:nvPr>
        </p:nvSpPr>
        <p:spPr/>
        <p:txBody>
          <a:bodyPr>
            <a:normAutofit/>
          </a:bodyPr>
          <a:lstStyle/>
          <a:p>
            <a:r>
              <a:rPr lang="en-US" dirty="0"/>
              <a:t>“</a:t>
            </a:r>
            <a:r>
              <a:rPr lang="en-US" i="1" dirty="0"/>
              <a:t>But nearly all the grandest discoveries of science have been but the rewards of accurate measurement and patient long-continued </a:t>
            </a:r>
            <a:r>
              <a:rPr lang="en-US" i="1" dirty="0" err="1"/>
              <a:t>labour</a:t>
            </a:r>
            <a:r>
              <a:rPr lang="en-US" i="1" dirty="0"/>
              <a:t> in the minute sifting of numerical results</a:t>
            </a:r>
            <a:r>
              <a:rPr lang="en-US" dirty="0"/>
              <a:t>.”</a:t>
            </a:r>
          </a:p>
          <a:p>
            <a:r>
              <a:rPr lang="en-US" dirty="0"/>
              <a:t>		</a:t>
            </a:r>
            <a:r>
              <a:rPr lang="fi-FI" dirty="0"/>
              <a:t>– </a:t>
            </a:r>
            <a:r>
              <a:rPr lang="fi-FI" b="1" dirty="0"/>
              <a:t>William Thomson Kelvin, Lord Kelvin</a:t>
            </a:r>
          </a:p>
          <a:p>
            <a:r>
              <a:rPr lang="en-US" dirty="0"/>
              <a:t>        From lecture at Institution of Civil Engineers (1883)</a:t>
            </a:r>
          </a:p>
        </p:txBody>
      </p:sp>
    </p:spTree>
    <p:extLst>
      <p:ext uri="{BB962C8B-B14F-4D97-AF65-F5344CB8AC3E}">
        <p14:creationId xmlns:p14="http://schemas.microsoft.com/office/powerpoint/2010/main" val="18478550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 Scales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Since the quantities energy, </a:t>
                </a:r>
                <a14:m>
                  <m:oMath xmlns:m="http://schemas.openxmlformats.org/officeDocument/2006/math">
                    <m:r>
                      <a:rPr lang="en-US" i="1" dirty="0" smtClean="0">
                        <a:latin typeface="Cambria Math" panose="02040503050406030204" pitchFamily="18" charset="0"/>
                      </a:rPr>
                      <m:t>𝑒</m:t>
                    </m:r>
                  </m:oMath>
                </a14:m>
                <a:r>
                  <a:rPr lang="en-US" dirty="0"/>
                  <a:t>, and mass, </a:t>
                </a:r>
                <a14:m>
                  <m:oMath xmlns:m="http://schemas.openxmlformats.org/officeDocument/2006/math">
                    <m:r>
                      <a:rPr lang="en-US" i="1" dirty="0" smtClean="0">
                        <a:latin typeface="Cambria Math" panose="02040503050406030204" pitchFamily="18" charset="0"/>
                      </a:rPr>
                      <m:t>𝑚</m:t>
                    </m:r>
                  </m:oMath>
                </a14:m>
                <a:r>
                  <a:rPr lang="en-US" dirty="0"/>
                  <a:t>, can be measured by ratio scales, Einstein was able to use the laws of physics known prior to 1905 and some mathematical methods to develop the famous relationship between them, </a:t>
                </a:r>
                <a14:m>
                  <m:oMath xmlns:m="http://schemas.openxmlformats.org/officeDocument/2006/math">
                    <m:r>
                      <a:rPr lang="en-US" i="1" dirty="0" smtClean="0">
                        <a:latin typeface="Cambria Math" panose="02040503050406030204" pitchFamily="18" charset="0"/>
                      </a:rPr>
                      <m:t>𝑒</m:t>
                    </m:r>
                    <m:r>
                      <a:rPr lang="en-US" i="1" dirty="0" smtClean="0">
                        <a:latin typeface="Cambria Math" panose="02040503050406030204" pitchFamily="18" charset="0"/>
                      </a:rPr>
                      <m:t>=</m:t>
                    </m:r>
                    <m:r>
                      <a:rPr lang="en-US" i="1" dirty="0" smtClean="0">
                        <a:latin typeface="Cambria Math" panose="02040503050406030204" pitchFamily="18" charset="0"/>
                      </a:rPr>
                      <m:t>𝑚𝑐</m:t>
                    </m:r>
                    <m:r>
                      <a:rPr lang="en-US" i="1" baseline="30000" dirty="0" smtClean="0">
                        <a:latin typeface="Cambria Math" panose="02040503050406030204" pitchFamily="18" charset="0"/>
                      </a:rPr>
                      <m:t>2</m:t>
                    </m:r>
                  </m:oMath>
                </a14:m>
                <a:r>
                  <a:rPr lang="en-US" dirty="0"/>
                  <a:t>, where </a:t>
                </a:r>
                <a14:m>
                  <m:oMath xmlns:m="http://schemas.openxmlformats.org/officeDocument/2006/math">
                    <m:r>
                      <a:rPr lang="en-US" i="1" dirty="0" smtClean="0">
                        <a:latin typeface="Cambria Math" panose="02040503050406030204" pitchFamily="18" charset="0"/>
                      </a:rPr>
                      <m:t>𝑐</m:t>
                    </m:r>
                    <m:r>
                      <a:rPr lang="en-US" i="1" dirty="0" smtClean="0">
                        <a:latin typeface="Cambria Math" panose="02040503050406030204" pitchFamily="18" charset="0"/>
                      </a:rPr>
                      <m:t>=</m:t>
                    </m:r>
                  </m:oMath>
                </a14:m>
                <a:r>
                  <a:rPr lang="en-US" dirty="0"/>
                  <a:t> the speed of light.</a:t>
                </a:r>
              </a:p>
              <a:p>
                <a:r>
                  <a:rPr lang="en-US" dirty="0"/>
                  <a:t>Many of the variables we commonly encounter are ratio variables: volumes, heights, weights, time, distance, pressure, and monetary values.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3566386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2.2.1: Classifying a Ratio Variable</a:t>
            </a:r>
          </a:p>
        </p:txBody>
      </p:sp>
      <p:sp>
        <p:nvSpPr>
          <p:cNvPr id="3" name="Content Placeholder 2"/>
          <p:cNvSpPr>
            <a:spLocks noGrp="1"/>
          </p:cNvSpPr>
          <p:nvPr>
            <p:ph idx="1"/>
          </p:nvPr>
        </p:nvSpPr>
        <p:spPr/>
        <p:txBody>
          <a:bodyPr>
            <a:normAutofit lnSpcReduction="10000"/>
          </a:bodyPr>
          <a:lstStyle/>
          <a:p>
            <a:r>
              <a:rPr lang="en-US" dirty="0"/>
              <a:t>Is currency a ratio variable?</a:t>
            </a:r>
          </a:p>
          <a:p>
            <a:r>
              <a:rPr lang="en-US" b="1" dirty="0"/>
              <a:t>Solution</a:t>
            </a:r>
          </a:p>
          <a:p>
            <a:pPr marL="514350" indent="-514350">
              <a:buFont typeface="+mj-lt"/>
              <a:buAutoNum type="arabicPeriod"/>
            </a:pPr>
            <a:r>
              <a:rPr lang="en-US" dirty="0"/>
              <a:t>Do currency measurements produce numerical measurements? Yes.</a:t>
            </a:r>
          </a:p>
          <a:p>
            <a:pPr marL="514350" indent="-514350">
              <a:buFont typeface="+mj-lt"/>
              <a:buAutoNum type="arabicPeriod"/>
            </a:pPr>
            <a:r>
              <a:rPr lang="en-US" dirty="0"/>
              <a:t>Do currency measurements have a meaningful zero? Yes, having zero currency is the absence of currency.</a:t>
            </a:r>
          </a:p>
          <a:p>
            <a:pPr marL="514350" indent="-514350">
              <a:buFont typeface="+mj-lt"/>
              <a:buAutoNum type="arabicPeriod"/>
            </a:pPr>
            <a:r>
              <a:rPr lang="en-US" dirty="0"/>
              <a:t>Do currency measurements have equal intervals? Yes, the difference between $1 and $2 is the same as the difference between $100 and $101.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2.2.1: Classifying a Ratio Variable (cont.)</a:t>
            </a:r>
          </a:p>
        </p:txBody>
      </p:sp>
      <p:sp>
        <p:nvSpPr>
          <p:cNvPr id="3" name="Content Placeholder 2"/>
          <p:cNvSpPr>
            <a:spLocks noGrp="1"/>
          </p:cNvSpPr>
          <p:nvPr>
            <p:ph idx="1"/>
          </p:nvPr>
        </p:nvSpPr>
        <p:spPr/>
        <p:txBody>
          <a:bodyPr>
            <a:normAutofit/>
          </a:bodyPr>
          <a:lstStyle/>
          <a:p>
            <a:pPr marL="514350" indent="-514350">
              <a:buFont typeface="+mj-lt"/>
              <a:buAutoNum type="arabicPeriod" startAt="4"/>
            </a:pPr>
            <a:r>
              <a:rPr lang="en-US" dirty="0"/>
              <a:t>Is the ratio of two measurements meaningful? Yes.</a:t>
            </a:r>
          </a:p>
          <a:p>
            <a:r>
              <a:rPr lang="en-US" dirty="0"/>
              <a:t>Say a friend had $40 and you had $20.</a:t>
            </a:r>
          </a:p>
          <a:p>
            <a:endParaRPr lang="en-US" dirty="0"/>
          </a:p>
          <a:p>
            <a:endParaRPr lang="en-US" dirty="0">
              <a:solidFill>
                <a:srgbClr val="C00000"/>
              </a:solidFill>
            </a:endParaRPr>
          </a:p>
          <a:p>
            <a:r>
              <a:rPr lang="en-US" dirty="0"/>
              <a:t>According to the ratio we just computed your friend has twice as much money as you. Is this really true? If someone does have $40 and you have $20, they do have twice as much money as you. Therefore, currency is a ratio variable.</a:t>
            </a:r>
            <a:endParaRPr lang="en-US" b="1" dirty="0"/>
          </a:p>
        </p:txBody>
      </p:sp>
      <p:graphicFrame>
        <p:nvGraphicFramePr>
          <p:cNvPr id="1026" name="Object 2"/>
          <p:cNvGraphicFramePr>
            <a:graphicFrameLocks noChangeAspect="1"/>
          </p:cNvGraphicFramePr>
          <p:nvPr/>
        </p:nvGraphicFramePr>
        <p:xfrm>
          <a:off x="3657600" y="2362200"/>
          <a:ext cx="1117600" cy="876300"/>
        </p:xfrm>
        <a:graphic>
          <a:graphicData uri="http://schemas.openxmlformats.org/presentationml/2006/ole">
            <mc:AlternateContent xmlns:mc="http://schemas.openxmlformats.org/markup-compatibility/2006">
              <mc:Choice xmlns:v="urn:schemas-microsoft-com:vml" Requires="v">
                <p:oleObj name="Equation" r:id="rId2" imgW="1117440" imgH="876240" progId="Equation.DSMT4">
                  <p:embed/>
                </p:oleObj>
              </mc:Choice>
              <mc:Fallback>
                <p:oleObj name="Equation" r:id="rId2" imgW="1117440" imgH="876240" progId="Equation.DSMT4">
                  <p:embed/>
                  <p:pic>
                    <p:nvPicPr>
                      <p:cNvPr id="10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362200"/>
                        <a:ext cx="1117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72918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Scales</a:t>
            </a:r>
          </a:p>
        </p:txBody>
      </p:sp>
      <p:sp>
        <p:nvSpPr>
          <p:cNvPr id="3" name="Content Placeholder 2"/>
          <p:cNvSpPr>
            <a:spLocks noGrp="1"/>
          </p:cNvSpPr>
          <p:nvPr>
            <p:ph idx="1"/>
          </p:nvPr>
        </p:nvSpPr>
        <p:spPr/>
        <p:txBody>
          <a:bodyPr>
            <a:normAutofit/>
          </a:bodyPr>
          <a:lstStyle/>
          <a:p>
            <a:r>
              <a:rPr lang="en-US" dirty="0"/>
              <a:t>Interval data are derived from a measurement process using an </a:t>
            </a:r>
            <a:r>
              <a:rPr lang="en-US" b="1" dirty="0"/>
              <a:t>interval scale</a:t>
            </a:r>
            <a:r>
              <a:rPr lang="en-US" dirty="0"/>
              <a:t>. The property that distinguishes interval scales is the notion that equal intervals represent equal amounts—the </a:t>
            </a:r>
            <a:r>
              <a:rPr lang="en-US" b="1" dirty="0"/>
              <a:t>interval property</a:t>
            </a:r>
            <a:r>
              <a:rPr lang="en-US" dirty="0"/>
              <a:t>. Temperature is a measurement of molecular motion which is called kinetic energy. On the centigrade scale the interval between 4 degrees centigrade and one degree centigrade represents the same difference in kinetic energy as the difference between 74 degrees and 71 degrees.</a:t>
            </a:r>
            <a:endParaRPr lang="en-US" b="1" dirty="0"/>
          </a:p>
        </p:txBody>
      </p:sp>
    </p:spTree>
    <p:extLst>
      <p:ext uri="{BB962C8B-B14F-4D97-AF65-F5344CB8AC3E}">
        <p14:creationId xmlns:p14="http://schemas.microsoft.com/office/powerpoint/2010/main" val="1082166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Scales (cont.)</a:t>
            </a:r>
          </a:p>
        </p:txBody>
      </p:sp>
      <p:sp>
        <p:nvSpPr>
          <p:cNvPr id="3" name="Content Placeholder 2"/>
          <p:cNvSpPr>
            <a:spLocks noGrp="1"/>
          </p:cNvSpPr>
          <p:nvPr>
            <p:ph idx="1"/>
          </p:nvPr>
        </p:nvSpPr>
        <p:spPr/>
        <p:txBody>
          <a:bodyPr>
            <a:normAutofit lnSpcReduction="10000"/>
          </a:bodyPr>
          <a:lstStyle/>
          <a:p>
            <a:r>
              <a:rPr lang="en-US" dirty="0"/>
              <a:t>However, the most common interval scales have an arbitrary zero value — a zero value that does not mean the absence of the property being measured. You don’t have to be a mathematician to appreciate the usual meaning of the zero concept. For example, having zero dollars means that you do not have any money. By contrast, a temperature of zero degrees on the Celsius or Fahrenheit scales does not mean there is no kinetic energy, and thus in the case of the Fahrenheit and Celsius temperature scales, zero has been arbitrarily selected.</a:t>
            </a:r>
            <a:endParaRPr lang="en-US" b="1" dirty="0"/>
          </a:p>
        </p:txBody>
      </p:sp>
    </p:spTree>
    <p:extLst>
      <p:ext uri="{BB962C8B-B14F-4D97-AF65-F5344CB8AC3E}">
        <p14:creationId xmlns:p14="http://schemas.microsoft.com/office/powerpoint/2010/main" val="107011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Scales (cont.)</a:t>
            </a:r>
          </a:p>
        </p:txBody>
      </p:sp>
      <p:sp>
        <p:nvSpPr>
          <p:cNvPr id="3" name="Content Placeholder 2"/>
          <p:cNvSpPr>
            <a:spLocks noGrp="1"/>
          </p:cNvSpPr>
          <p:nvPr>
            <p:ph idx="1"/>
          </p:nvPr>
        </p:nvSpPr>
        <p:spPr/>
        <p:txBody>
          <a:bodyPr>
            <a:normAutofit/>
          </a:bodyPr>
          <a:lstStyle/>
          <a:p>
            <a:r>
              <a:rPr lang="en-US" dirty="0"/>
              <a:t>In fact, the Celsius temperature scale places the value of zero at a temperature equivalent to 32 degrees on the Fahrenheit scale or 273.15 on the Kelvin scale, which is a ratio scale for temperature.</a:t>
            </a:r>
          </a:p>
          <a:p>
            <a:r>
              <a:rPr lang="en-US" dirty="0"/>
              <a:t>One implication of an arbitrary zero point is that the ratio of two measurements is not meaningful. For example, the kinetic energy associated with a temperature of four degrees on the Fahrenheit scale is not twice as great as the kinetic energy associated with a temperature of two degrees.</a:t>
            </a:r>
          </a:p>
        </p:txBody>
      </p:sp>
    </p:spTree>
    <p:extLst>
      <p:ext uri="{BB962C8B-B14F-4D97-AF65-F5344CB8AC3E}">
        <p14:creationId xmlns:p14="http://schemas.microsoft.com/office/powerpoint/2010/main" val="950061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Interval Scales</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b="1" dirty="0">
                <a:solidFill>
                  <a:srgbClr val="000000"/>
                </a:solidFill>
              </a:rPr>
              <a:t>Interval scales </a:t>
            </a:r>
            <a:r>
              <a:rPr lang="en-US" dirty="0">
                <a:solidFill>
                  <a:srgbClr val="000000"/>
                </a:solidFill>
              </a:rPr>
              <a:t>produce numerical values where the units of the scale are of equal size and the measurements can be meaningfully ordered.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Interval Scales (cont.)</a:t>
            </a:r>
          </a:p>
        </p:txBody>
      </p:sp>
      <p:sp>
        <p:nvSpPr>
          <p:cNvPr id="3" name="Content Placeholder 2"/>
          <p:cNvSpPr>
            <a:spLocks noGrp="1"/>
          </p:cNvSpPr>
          <p:nvPr>
            <p:ph idx="1"/>
          </p:nvPr>
        </p:nvSpPr>
        <p:spPr/>
        <p:txBody>
          <a:bodyPr>
            <a:normAutofit/>
          </a:bodyPr>
          <a:lstStyle/>
          <a:p>
            <a:r>
              <a:rPr lang="en-US" dirty="0"/>
              <a:t>Scientific advancements frequently require quantification. Ratio and interval scales offer a type of quantification that allows for the application of a category of statistical methods known as </a:t>
            </a:r>
            <a:r>
              <a:rPr lang="en-US" b="1" dirty="0"/>
              <a:t>parametric</a:t>
            </a:r>
            <a:r>
              <a:rPr lang="en-US" dirty="0"/>
              <a:t>, which will be the primary focus in this text. Parametric statistical inference and prediction models involve the gathering and analysis of data that adhere to specific data distribution patterns (see Chapter 3).</a:t>
            </a:r>
          </a:p>
        </p:txBody>
      </p:sp>
    </p:spTree>
    <p:extLst>
      <p:ext uri="{BB962C8B-B14F-4D97-AF65-F5344CB8AC3E}">
        <p14:creationId xmlns:p14="http://schemas.microsoft.com/office/powerpoint/2010/main" val="27820082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a:t>
            </a:r>
          </a:p>
        </p:txBody>
      </p:sp>
      <p:sp>
        <p:nvSpPr>
          <p:cNvPr id="3" name="Content Placeholder 2"/>
          <p:cNvSpPr>
            <a:spLocks noGrp="1"/>
          </p:cNvSpPr>
          <p:nvPr>
            <p:ph idx="1"/>
          </p:nvPr>
        </p:nvSpPr>
        <p:spPr/>
        <p:txBody>
          <a:bodyPr>
            <a:normAutofit/>
          </a:bodyPr>
          <a:lstStyle/>
          <a:p>
            <a:r>
              <a:rPr lang="en-US" b="1" dirty="0"/>
              <a:t>Ordinal</a:t>
            </a:r>
            <a:r>
              <a:rPr lang="en-US" dirty="0"/>
              <a:t> scales establish an order for the measurements, but they lack the interval property. In other words, the numerical difference between the values may not have a consistent or meaningful interpretation. The only mathematical property ordinal scales possess is </a:t>
            </a:r>
            <a:r>
              <a:rPr lang="en-US" b="1" dirty="0"/>
              <a:t>ordinality</a:t>
            </a:r>
            <a:r>
              <a:rPr lang="en-US" dirty="0"/>
              <a:t>, which allows the measurements to be ranked in a specific order. Although ordinal scales use “numbers” as measurements, these numbers serve only as labels for rank order.</a:t>
            </a:r>
          </a:p>
        </p:txBody>
      </p:sp>
    </p:spTree>
    <p:extLst>
      <p:ext uri="{BB962C8B-B14F-4D97-AF65-F5344CB8AC3E}">
        <p14:creationId xmlns:p14="http://schemas.microsoft.com/office/powerpoint/2010/main" val="26623096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a:bodyPr>
          <a:lstStyle/>
          <a:p>
            <a:r>
              <a:rPr lang="en-US" dirty="0"/>
              <a:t>The relationship between the numbers does not precisely correspond to the empirical relationship between the objects or properties being measured. It’s worth noting that ratio and interval scale data have the property of ordinality, but they possess additional mathematical properties.</a:t>
            </a:r>
          </a:p>
        </p:txBody>
      </p:sp>
    </p:spTree>
    <p:extLst>
      <p:ext uri="{BB962C8B-B14F-4D97-AF65-F5344CB8AC3E}">
        <p14:creationId xmlns:p14="http://schemas.microsoft.com/office/powerpoint/2010/main" val="2198961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Data is a kind of information about phenomena; empiricism depends on it because data is a description of that phenomena. However, data depends on measurement, and measurement depends on scales. The measurement process compares an empirical observation to a scale and this comparison produces a “number” that we call data. Humans have been thinking about measurement for a very long time and have written extensively about scales and measurement.</a:t>
            </a:r>
          </a:p>
        </p:txBody>
      </p:sp>
    </p:spTree>
    <p:extLst>
      <p:ext uri="{BB962C8B-B14F-4D97-AF65-F5344CB8AC3E}">
        <p14:creationId xmlns:p14="http://schemas.microsoft.com/office/powerpoint/2010/main" val="679787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Ordinal Data</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b="1" dirty="0">
                <a:solidFill>
                  <a:srgbClr val="000000"/>
                </a:solidFill>
              </a:rPr>
              <a:t>Ordinal scales </a:t>
            </a:r>
            <a:r>
              <a:rPr lang="en-US" dirty="0">
                <a:solidFill>
                  <a:srgbClr val="000000"/>
                </a:solidFill>
              </a:rPr>
              <a:t>represent measurements that only possess the property of ordinality.</a:t>
            </a:r>
          </a:p>
        </p:txBody>
      </p:sp>
    </p:spTree>
    <p:extLst>
      <p:ext uri="{BB962C8B-B14F-4D97-AF65-F5344CB8AC3E}">
        <p14:creationId xmlns:p14="http://schemas.microsoft.com/office/powerpoint/2010/main" val="3192430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lnSpcReduction="10000"/>
          </a:bodyPr>
          <a:lstStyle/>
          <a:p>
            <a:r>
              <a:rPr lang="en-US" dirty="0"/>
              <a:t>Ordinal scales, by their nature, are not exact and hence are commonly employed in opinion-based, psychological, sociological, and certain medical research. A useful example of an ordinal scale is the question often asked in emergency rooms: </a:t>
            </a:r>
            <a:r>
              <a:rPr lang="en-US" i="1" dirty="0"/>
              <a:t>What is your pain level today from 1 to 10</a:t>
            </a:r>
            <a:r>
              <a:rPr lang="en-US" dirty="0"/>
              <a:t>? Pain can indicate physical issues, and the “pain scale” offers a way to quantify it. The numbers patients provide are considered “numbers” only in the sense that they represent labels on the scale, and the scale assigns an order to them.</a:t>
            </a:r>
          </a:p>
        </p:txBody>
      </p:sp>
    </p:spTree>
    <p:extLst>
      <p:ext uri="{BB962C8B-B14F-4D97-AF65-F5344CB8AC3E}">
        <p14:creationId xmlns:p14="http://schemas.microsoft.com/office/powerpoint/2010/main" val="13822473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a:bodyPr>
          <a:lstStyle/>
          <a:p>
            <a:r>
              <a:rPr lang="en-US" dirty="0"/>
              <a:t>This is true for all purely ordinal scales. While the pain scale might not seem like a particularly precise method of measuring pain, it does serve a purpose by allowing a complex concept to be made relatable. As a result, clinicians gain insight into the severity of a health issue and have a pain scale value to compare before and after treatment.</a:t>
            </a:r>
          </a:p>
          <a:p>
            <a:r>
              <a:rPr lang="en-US" dirty="0"/>
              <a:t>Suppose we asked 5 patients their pain levels.</a:t>
            </a:r>
          </a:p>
        </p:txBody>
      </p:sp>
    </p:spTree>
    <p:extLst>
      <p:ext uri="{BB962C8B-B14F-4D97-AF65-F5344CB8AC3E}">
        <p14:creationId xmlns:p14="http://schemas.microsoft.com/office/powerpoint/2010/main" val="8047123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lnSpcReduction="10000"/>
          </a:bodyPr>
          <a:lstStyle/>
          <a:p>
            <a:r>
              <a:rPr lang="en-US" dirty="0"/>
              <a:t>If the numbers below correspond to the pain level measures of the 5 patients, can the properties of addition, subtraction, multiplication, and division be applied to them? Let’s try addition. Suppose the number 1 on the pain scale represents no pain and 5 represents moderate pain.</a:t>
            </a:r>
          </a:p>
          <a:p>
            <a:r>
              <a:rPr lang="en-US" sz="2400" i="0" dirty="0">
                <a:latin typeface="+mj-lt"/>
              </a:rPr>
              <a:t>      1    	 +       1	      +      1       +	     1    	 +       1      =          5   </a:t>
            </a:r>
            <a:endParaRPr lang="en-US" sz="2400" dirty="0"/>
          </a:p>
          <a:p>
            <a:r>
              <a:rPr lang="en-US" sz="2400" i="0" dirty="0">
                <a:latin typeface="+mj-lt"/>
              </a:rPr>
              <a:t>no pain + no pain + no pain + no pain + no pain = moderate pain</a:t>
            </a:r>
          </a:p>
          <a:p>
            <a:r>
              <a:rPr lang="en-US" i="0" dirty="0">
                <a:latin typeface="+mj-lt"/>
              </a:rPr>
              <a:t>This means that 5 patients who had no pain would be equivalent to one person with a pain level of 5 (moderate pain).</a:t>
            </a:r>
            <a:r>
              <a:rPr lang="en-US" sz="2400" i="0" dirty="0">
                <a:latin typeface="+mj-lt"/>
              </a:rPr>
              <a:t> </a:t>
            </a:r>
          </a:p>
          <a:p>
            <a:endParaRPr lang="en-US" sz="2400" dirty="0"/>
          </a:p>
        </p:txBody>
      </p:sp>
    </p:spTree>
    <p:extLst>
      <p:ext uri="{BB962C8B-B14F-4D97-AF65-F5344CB8AC3E}">
        <p14:creationId xmlns:p14="http://schemas.microsoft.com/office/powerpoint/2010/main" val="14703144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a:bodyPr>
          <a:lstStyle/>
          <a:p>
            <a:r>
              <a:rPr lang="en-US" dirty="0"/>
              <a:t>Obviously, that is not the case; the sum is not “meaningful.” So, the addition of solely ordinal values is not reasonable—and for that matter, neither is subtraction, division, and multiplication of ordinal values. The statistical procedures that are available to analyze solely ordinal data are called </a:t>
            </a:r>
            <a:r>
              <a:rPr lang="en-US" b="1" dirty="0"/>
              <a:t>nonparametric methods</a:t>
            </a:r>
            <a:r>
              <a:rPr lang="en-US" dirty="0"/>
              <a:t>.</a:t>
            </a:r>
          </a:p>
          <a:p>
            <a:r>
              <a:rPr lang="en-US" dirty="0"/>
              <a:t>There is much debate about ordinal versus interval scales, particularly in the social sciences.</a:t>
            </a:r>
          </a:p>
          <a:p>
            <a:endParaRPr lang="en-US" sz="2400" dirty="0"/>
          </a:p>
        </p:txBody>
      </p:sp>
    </p:spTree>
    <p:extLst>
      <p:ext uri="{BB962C8B-B14F-4D97-AF65-F5344CB8AC3E}">
        <p14:creationId xmlns:p14="http://schemas.microsoft.com/office/powerpoint/2010/main" val="868747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Ordinal Scales (cont.)</a:t>
            </a:r>
          </a:p>
        </p:txBody>
      </p:sp>
      <p:sp>
        <p:nvSpPr>
          <p:cNvPr id="3" name="Content Placeholder 2"/>
          <p:cNvSpPr>
            <a:spLocks noGrp="1"/>
          </p:cNvSpPr>
          <p:nvPr>
            <p:ph idx="1"/>
          </p:nvPr>
        </p:nvSpPr>
        <p:spPr/>
        <p:txBody>
          <a:bodyPr>
            <a:normAutofit/>
          </a:bodyPr>
          <a:lstStyle/>
          <a:p>
            <a:r>
              <a:rPr lang="en-US" dirty="0"/>
              <a:t>If a social scientist can make a successful argument that the scale of their data (frequently survey or questionnaire responses) is interval (not ordinal) a huge class of parametric statistical methods become available for analysis.</a:t>
            </a:r>
            <a:endParaRPr lang="en-US" sz="2400" dirty="0"/>
          </a:p>
        </p:txBody>
      </p:sp>
    </p:spTree>
    <p:extLst>
      <p:ext uri="{BB962C8B-B14F-4D97-AF65-F5344CB8AC3E}">
        <p14:creationId xmlns:p14="http://schemas.microsoft.com/office/powerpoint/2010/main" val="18887031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Nominal Scales</a:t>
            </a:r>
          </a:p>
        </p:txBody>
      </p:sp>
      <p:sp>
        <p:nvSpPr>
          <p:cNvPr id="3" name="Content Placeholder 2"/>
          <p:cNvSpPr>
            <a:spLocks noGrp="1"/>
          </p:cNvSpPr>
          <p:nvPr>
            <p:ph idx="1"/>
          </p:nvPr>
        </p:nvSpPr>
        <p:spPr/>
        <p:txBody>
          <a:bodyPr>
            <a:normAutofit/>
          </a:bodyPr>
          <a:lstStyle/>
          <a:p>
            <a:r>
              <a:rPr lang="en-US" dirty="0"/>
              <a:t>In a </a:t>
            </a:r>
            <a:r>
              <a:rPr lang="en-US" b="1" dirty="0"/>
              <a:t>nominal scale</a:t>
            </a:r>
            <a:r>
              <a:rPr lang="en-US" dirty="0"/>
              <a:t>, the data values are labels or names for categories which do not have any inherent order or numerical significance. Some examples of nominal variables include marital status, species of dog, political affiliation, state of residence, and zip code. Note that even though zip codes are numeric, these numbers are not measurements—they simply serve as labels for classification purposes.</a:t>
            </a:r>
            <a:endParaRPr lang="en-US" sz="2400" dirty="0"/>
          </a:p>
        </p:txBody>
      </p:sp>
    </p:spTree>
    <p:extLst>
      <p:ext uri="{BB962C8B-B14F-4D97-AF65-F5344CB8AC3E}">
        <p14:creationId xmlns:p14="http://schemas.microsoft.com/office/powerpoint/2010/main" val="13285523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Nominal</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b="1" dirty="0">
                <a:solidFill>
                  <a:srgbClr val="000000"/>
                </a:solidFill>
              </a:rPr>
              <a:t>Nominal scales </a:t>
            </a:r>
            <a:r>
              <a:rPr lang="en-US" dirty="0">
                <a:solidFill>
                  <a:srgbClr val="000000"/>
                </a:solidFill>
              </a:rPr>
              <a:t>represent labels or names for categories which do not have any inherent order or numerical significance.</a:t>
            </a:r>
          </a:p>
        </p:txBody>
      </p:sp>
    </p:spTree>
    <p:extLst>
      <p:ext uri="{BB962C8B-B14F-4D97-AF65-F5344CB8AC3E}">
        <p14:creationId xmlns:p14="http://schemas.microsoft.com/office/powerpoint/2010/main" val="17311878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Nominal Scales (cont.)</a:t>
            </a:r>
          </a:p>
        </p:txBody>
      </p:sp>
      <p:sp>
        <p:nvSpPr>
          <p:cNvPr id="3" name="Content Placeholder 2"/>
          <p:cNvSpPr>
            <a:spLocks noGrp="1"/>
          </p:cNvSpPr>
          <p:nvPr>
            <p:ph idx="1"/>
          </p:nvPr>
        </p:nvSpPr>
        <p:spPr/>
        <p:txBody>
          <a:bodyPr>
            <a:normAutofit/>
          </a:bodyPr>
          <a:lstStyle/>
          <a:p>
            <a:r>
              <a:rPr lang="en-US" dirty="0"/>
              <a:t>At times, numbers are assigned to the categories simply as a label. For eye color: 0 - brown, 1 - green, 2 - blue, 3 - amber, and 4 - hazel.</a:t>
            </a:r>
          </a:p>
          <a:p>
            <a:r>
              <a:rPr lang="en-US" dirty="0"/>
              <a:t>The significance of the numbers is arbitrary, and the labeling could be changed (i.e., 0 - green, 1 - brown, etc.) without altering any associated meaning.</a:t>
            </a:r>
          </a:p>
          <a:p>
            <a:r>
              <a:rPr lang="en-US" dirty="0"/>
              <a:t>From a statistical perspective, only certain graphical and very few numerical statistical procedures can be applied to nominal data. </a:t>
            </a:r>
          </a:p>
        </p:txBody>
      </p:sp>
    </p:spTree>
    <p:extLst>
      <p:ext uri="{BB962C8B-B14F-4D97-AF65-F5344CB8AC3E}">
        <p14:creationId xmlns:p14="http://schemas.microsoft.com/office/powerpoint/2010/main" val="24915087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Nominal Scales (cont.)</a:t>
            </a:r>
          </a:p>
        </p:txBody>
      </p:sp>
      <p:sp>
        <p:nvSpPr>
          <p:cNvPr id="3" name="Content Placeholder 2"/>
          <p:cNvSpPr>
            <a:spLocks noGrp="1"/>
          </p:cNvSpPr>
          <p:nvPr>
            <p:ph idx="1"/>
          </p:nvPr>
        </p:nvSpPr>
        <p:spPr/>
        <p:txBody>
          <a:bodyPr>
            <a:normAutofit/>
          </a:bodyPr>
          <a:lstStyle/>
          <a:p>
            <a:r>
              <a:rPr lang="en-US" dirty="0"/>
              <a:t>The only mathematical operations that can be performed with nominal data are counting the number of observations in each category or calculating the proportions of observations in each category.</a:t>
            </a:r>
          </a:p>
        </p:txBody>
      </p:sp>
    </p:spTree>
    <p:extLst>
      <p:ext uri="{BB962C8B-B14F-4D97-AF65-F5344CB8AC3E}">
        <p14:creationId xmlns:p14="http://schemas.microsoft.com/office/powerpoint/2010/main" val="2442602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William Thomson Kelvin, also later known as Lord Kelvin, the creator of the Kelvin temperature scale and a champion of empiricism, would be delighted to see all the books on scales and measurement in the Internet Archive. These books were written because developing measurement scales is nontrivial and critical to the creation of civilization.</a:t>
            </a:r>
          </a:p>
        </p:txBody>
      </p:sp>
    </p:spTree>
    <p:extLst>
      <p:ext uri="{BB962C8B-B14F-4D97-AF65-F5344CB8AC3E}">
        <p14:creationId xmlns:p14="http://schemas.microsoft.com/office/powerpoint/2010/main" val="17660402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Fuzzy Concepts</a:t>
            </a:r>
          </a:p>
        </p:txBody>
      </p:sp>
      <p:sp>
        <p:nvSpPr>
          <p:cNvPr id="3" name="Content Placeholder 2"/>
          <p:cNvSpPr>
            <a:spLocks noGrp="1"/>
          </p:cNvSpPr>
          <p:nvPr>
            <p:ph idx="1"/>
          </p:nvPr>
        </p:nvSpPr>
        <p:spPr/>
        <p:txBody>
          <a:bodyPr>
            <a:normAutofit/>
          </a:bodyPr>
          <a:lstStyle/>
          <a:p>
            <a:r>
              <a:rPr lang="en-US" dirty="0"/>
              <a:t>Fuzzy concept definitions produce fuzzy measurements. These concepts are usually defined on an ordinal scale. One could devote an enormous amount of time developing measuring instruments for fuzzy concepts such as love, rivalry, and prejudice, and still have a poor measurement. These concepts are fuzzy because they are perceptions. No person can be sure that their perception of love, rivalry, or prejudice is the same as someone else’s interpretation. </a:t>
            </a:r>
          </a:p>
        </p:txBody>
      </p:sp>
    </p:spTree>
    <p:extLst>
      <p:ext uri="{BB962C8B-B14F-4D97-AF65-F5344CB8AC3E}">
        <p14:creationId xmlns:p14="http://schemas.microsoft.com/office/powerpoint/2010/main" val="23020873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Fuzzy Concepts (cont.)</a:t>
            </a:r>
          </a:p>
        </p:txBody>
      </p:sp>
      <p:sp>
        <p:nvSpPr>
          <p:cNvPr id="3" name="Content Placeholder 2"/>
          <p:cNvSpPr>
            <a:spLocks noGrp="1"/>
          </p:cNvSpPr>
          <p:nvPr>
            <p:ph idx="1"/>
          </p:nvPr>
        </p:nvSpPr>
        <p:spPr/>
        <p:txBody>
          <a:bodyPr>
            <a:normAutofit/>
          </a:bodyPr>
          <a:lstStyle/>
          <a:p>
            <a:r>
              <a:rPr lang="en-US" dirty="0"/>
              <a:t>Science that relies on fuzzy measurements usually makes the assumption that everyone’s idea of the concept is more or less alike.</a:t>
            </a:r>
          </a:p>
          <a:p>
            <a:r>
              <a:rPr lang="en-US" dirty="0"/>
              <a:t>Often when measuring fuzzy concepts, the instrument used to measure the concept ends up defining the concept. For example, the Wechsler Adult Intelligence Scale (WAIS) is the most widely used measure of intelligence—an IQ test—although there are many other scales.</a:t>
            </a:r>
          </a:p>
        </p:txBody>
      </p:sp>
    </p:spTree>
    <p:extLst>
      <p:ext uri="{BB962C8B-B14F-4D97-AF65-F5344CB8AC3E}">
        <p14:creationId xmlns:p14="http://schemas.microsoft.com/office/powerpoint/2010/main" val="11216508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Fuzzy Concepts (cont.)</a:t>
            </a:r>
          </a:p>
        </p:txBody>
      </p:sp>
      <p:sp>
        <p:nvSpPr>
          <p:cNvPr id="3" name="Content Placeholder 2"/>
          <p:cNvSpPr>
            <a:spLocks noGrp="1"/>
          </p:cNvSpPr>
          <p:nvPr>
            <p:ph idx="1"/>
          </p:nvPr>
        </p:nvSpPr>
        <p:spPr/>
        <p:txBody>
          <a:bodyPr>
            <a:normAutofit/>
          </a:bodyPr>
          <a:lstStyle/>
          <a:p>
            <a:r>
              <a:rPr lang="en-US" dirty="0"/>
              <a:t>For most researchers studying intelligence, developing a new instrument to measure intelligence, however it is defined, is simply not a practical alternative. If a measuring device is needed for a fuzzy concept, like intelligence, using an established instrument like the WAIS is usually the method of choice.</a:t>
            </a:r>
          </a:p>
        </p:txBody>
      </p:sp>
    </p:spTree>
    <p:extLst>
      <p:ext uri="{BB962C8B-B14F-4D97-AF65-F5344CB8AC3E}">
        <p14:creationId xmlns:p14="http://schemas.microsoft.com/office/powerpoint/2010/main" val="36052891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a:t>
            </a:r>
          </a:p>
        </p:txBody>
      </p:sp>
      <p:sp>
        <p:nvSpPr>
          <p:cNvPr id="3" name="Content Placeholder 2"/>
          <p:cNvSpPr>
            <a:spLocks noGrp="1"/>
          </p:cNvSpPr>
          <p:nvPr>
            <p:ph idx="1"/>
          </p:nvPr>
        </p:nvSpPr>
        <p:spPr/>
        <p:txBody>
          <a:bodyPr>
            <a:normAutofit/>
          </a:bodyPr>
          <a:lstStyle/>
          <a:p>
            <a:r>
              <a:rPr lang="en-US" dirty="0"/>
              <a:t>It is important to be aware of some synonyms for the concept of scale, such as </a:t>
            </a:r>
            <a:r>
              <a:rPr lang="en-US" b="1" dirty="0"/>
              <a:t>metric</a:t>
            </a:r>
            <a:r>
              <a:rPr lang="en-US" dirty="0"/>
              <a:t> and </a:t>
            </a:r>
            <a:r>
              <a:rPr lang="en-US" b="1" dirty="0"/>
              <a:t>measure</a:t>
            </a:r>
            <a:r>
              <a:rPr lang="en-US" dirty="0"/>
              <a:t> (when used as a noun). According to the National Institute of Standards and Technology (NIST), there is some overlap between the terms metric and measure. NIST recommends using the term measure for more concrete or objective attributes and metrics for more abstract, higher-level, or somewhat subjective attributes. Many quantitative metrics are derived from elementary statistical measures.</a:t>
            </a:r>
          </a:p>
        </p:txBody>
      </p:sp>
    </p:spTree>
    <p:extLst>
      <p:ext uri="{BB962C8B-B14F-4D97-AF65-F5344CB8AC3E}">
        <p14:creationId xmlns:p14="http://schemas.microsoft.com/office/powerpoint/2010/main" val="41629389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lnSpcReduction="10000"/>
          </a:bodyPr>
          <a:lstStyle/>
          <a:p>
            <a:r>
              <a:rPr lang="en-US" dirty="0"/>
              <a:t>For instance, a batting average (expressed as a proportion/percentage) is a baseball metric that summarizes a player’s batting performance over a specified time. Return on investment (ROI) is a business metric that measures the efficiency of an investment over a specific period (expressed as a proportion of the original investment). These metrics—both batting average and ROI—allow for comparisons of performance, e.g., between different batters regardless of the number of at bats and of investment gains irrespective of the amount invested.</a:t>
            </a:r>
          </a:p>
        </p:txBody>
      </p:sp>
    </p:spTree>
    <p:extLst>
      <p:ext uri="{BB962C8B-B14F-4D97-AF65-F5344CB8AC3E}">
        <p14:creationId xmlns:p14="http://schemas.microsoft.com/office/powerpoint/2010/main" val="20968406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a:bodyPr>
          <a:lstStyle/>
          <a:p>
            <a:r>
              <a:rPr lang="en-US" dirty="0"/>
              <a:t>For a YouTube video, metrics reflecting its popularity might include “likes,” “views,” or the ratio of “likes/views.” Metrics like these are designed to evaluate performance and are often used as decision-making criteria.</a:t>
            </a:r>
          </a:p>
          <a:p>
            <a:r>
              <a:rPr lang="en-US" dirty="0"/>
              <a:t>Another distinction between metrics and measures is that the term “metrics” is frequently used when the measurement goal is to assist decision making and/or improve a process—a well-defined way of accomplishing a task.</a:t>
            </a:r>
          </a:p>
        </p:txBody>
      </p:sp>
    </p:spTree>
    <p:extLst>
      <p:ext uri="{BB962C8B-B14F-4D97-AF65-F5344CB8AC3E}">
        <p14:creationId xmlns:p14="http://schemas.microsoft.com/office/powerpoint/2010/main" val="6614444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a:bodyPr>
          <a:lstStyle/>
          <a:p>
            <a:r>
              <a:rPr lang="en-US" dirty="0"/>
              <a:t>In process monitoring, metrics are collected at a point in time, sometimes as often as many times a second, and are used to understand trends, identify patterns, and alert system operators to system abnormalities. For critical systems, there is usually a monitored dashboard with critical system metrics and data visualizations of those metrics. If you have ever watched a space launch, all the engineers in the control room are monitoring dashboards that contain critical metrics for the launch.</a:t>
            </a:r>
          </a:p>
        </p:txBody>
      </p:sp>
    </p:spTree>
    <p:extLst>
      <p:ext uri="{BB962C8B-B14F-4D97-AF65-F5344CB8AC3E}">
        <p14:creationId xmlns:p14="http://schemas.microsoft.com/office/powerpoint/2010/main" val="40049447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a:bodyPr>
          <a:lstStyle/>
          <a:p>
            <a:r>
              <a:rPr lang="en-US" b="1" dirty="0"/>
              <a:t>Data, Statistical Methods, and Measurement</a:t>
            </a:r>
          </a:p>
          <a:p>
            <a:r>
              <a:rPr lang="en-US" dirty="0"/>
              <a:t>It is important to understand that our ability to comprehend the world we live in is rooted in good measurement. The data is the evidence that a statistical procedure will evaluate, and there is a permanent connection between the conclusions of a statistical analysis and the data used to create those conclusions. The inferences suggested by statistical analysis can be no stronger than the quality of the measurements which produced the statistical conclusions. </a:t>
            </a:r>
          </a:p>
        </p:txBody>
      </p:sp>
    </p:spTree>
    <p:extLst>
      <p:ext uri="{BB962C8B-B14F-4D97-AF65-F5344CB8AC3E}">
        <p14:creationId xmlns:p14="http://schemas.microsoft.com/office/powerpoint/2010/main" val="14236775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a:bodyPr>
          <a:lstStyle/>
          <a:p>
            <a:r>
              <a:rPr lang="en-US" dirty="0"/>
              <a:t>Fuzzy or confounded measurements will produce fragile conclusions.</a:t>
            </a:r>
          </a:p>
          <a:p>
            <a:r>
              <a:rPr lang="en-US" dirty="0"/>
              <a:t>Thus, part of becoming a problem solver and user of statistical methods is developing an ability to evaluate the quality of measurements associated with a research project. In the physical world, if there are existing scales, measurement is a fairly straightforward activity. But measuring concepts outside the physical world (e.g., social and psychological concepts) is usually challenging. </a:t>
            </a:r>
          </a:p>
        </p:txBody>
      </p:sp>
    </p:spTree>
    <p:extLst>
      <p:ext uri="{BB962C8B-B14F-4D97-AF65-F5344CB8AC3E}">
        <p14:creationId xmlns:p14="http://schemas.microsoft.com/office/powerpoint/2010/main" val="28809357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lnSpcReduction="10000"/>
          </a:bodyPr>
          <a:lstStyle/>
          <a:p>
            <a:r>
              <a:rPr lang="en-US" dirty="0"/>
              <a:t>For many problems, what you measure and how you measure it is more important than how you analyze the data. Thus, it is not surprising that the science of statistics is just as concerned with producing useful measurements (data) as it is with interpreting them.</a:t>
            </a:r>
          </a:p>
          <a:p>
            <a:r>
              <a:rPr lang="en-US" b="1" dirty="0"/>
              <a:t>Problems with Data</a:t>
            </a:r>
          </a:p>
          <a:p>
            <a:r>
              <a:rPr lang="en-US" dirty="0"/>
              <a:t>Reliable data is fundamental to the practice of statistics. A survey of data scientists found that 80% of their time is spent “cleaning and organizing” data. Data cleaning involves fixing or removing incorrect, corrupted, or duplicate data in a data set.</a:t>
            </a:r>
          </a:p>
        </p:txBody>
      </p:sp>
    </p:spTree>
    <p:extLst>
      <p:ext uri="{BB962C8B-B14F-4D97-AF65-F5344CB8AC3E}">
        <p14:creationId xmlns:p14="http://schemas.microsoft.com/office/powerpoint/2010/main" val="2258954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Measurement is important. On your next flight aboard a large commercial aircraft, take a moment to appreciate the various measurement systems in place that ensure your safety. If the aircraft is propelled by Rolls Royce jet engines, the blades in the compressor of the jet engine will be operating at temperatures that are nearly one-half the surface temperature of the sun, which is 200 degrees above the melting point of the metal used to construct the blades!</a:t>
            </a:r>
          </a:p>
        </p:txBody>
      </p:sp>
    </p:spTree>
    <p:extLst>
      <p:ext uri="{BB962C8B-B14F-4D97-AF65-F5344CB8AC3E}">
        <p14:creationId xmlns:p14="http://schemas.microsoft.com/office/powerpoint/2010/main" val="21560690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Metrics, Measures, and Processes (cont.)</a:t>
            </a:r>
          </a:p>
        </p:txBody>
      </p:sp>
      <p:sp>
        <p:nvSpPr>
          <p:cNvPr id="3" name="Content Placeholder 2"/>
          <p:cNvSpPr>
            <a:spLocks noGrp="1"/>
          </p:cNvSpPr>
          <p:nvPr>
            <p:ph idx="1"/>
          </p:nvPr>
        </p:nvSpPr>
        <p:spPr/>
        <p:txBody>
          <a:bodyPr>
            <a:normAutofit/>
          </a:bodyPr>
          <a:lstStyle/>
          <a:p>
            <a:r>
              <a:rPr lang="en-US" dirty="0"/>
              <a:t>Another data cleaning problem is missing values, which occurs when an instance of a variable was not measured even though others were satisfactorily measured at that point in time. When this happens, decisions must be made on whether all the data recorded at that instant must be discarded because of the missing data. For the purposes of this course, we will only analyze “cleaned” data; but when you are practicing statistics, expect to spend a considerable amount of time cleaning your data.</a:t>
            </a:r>
          </a:p>
        </p:txBody>
      </p:sp>
    </p:spTree>
    <p:extLst>
      <p:ext uri="{BB962C8B-B14F-4D97-AF65-F5344CB8AC3E}">
        <p14:creationId xmlns:p14="http://schemas.microsoft.com/office/powerpoint/2010/main" val="11331964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Coping with Poorly Measured Concepts</a:t>
            </a:r>
          </a:p>
        </p:txBody>
      </p:sp>
      <p:sp>
        <p:nvSpPr>
          <p:cNvPr id="3" name="Content Placeholder 2"/>
          <p:cNvSpPr>
            <a:spLocks noGrp="1"/>
          </p:cNvSpPr>
          <p:nvPr>
            <p:ph idx="1"/>
          </p:nvPr>
        </p:nvSpPr>
        <p:spPr/>
        <p:txBody>
          <a:bodyPr>
            <a:normAutofit lnSpcReduction="10000"/>
          </a:bodyPr>
          <a:lstStyle/>
          <a:p>
            <a:r>
              <a:rPr lang="en-US" dirty="0"/>
              <a:t>In a statistical analysis, it is usually not possible to recover from poorly measured concepts or badly collected measurements. Unfortunately, during your lifetime you will be bombarded with statistics derived from poorly measured concepts, confounded measurements, and simply fictitious data. When confronted with statistical evidence of any kind, regardless of whether or not the statistical analysis is done in good faith, it is ultimately up to you to ask reasonable questions about the data and potential confounding variables in the experimental data.</a:t>
            </a:r>
          </a:p>
        </p:txBody>
      </p:sp>
    </p:spTree>
    <p:extLst>
      <p:ext uri="{BB962C8B-B14F-4D97-AF65-F5344CB8AC3E}">
        <p14:creationId xmlns:p14="http://schemas.microsoft.com/office/powerpoint/2010/main" val="1150403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lnSpcReduction="10000"/>
          </a:bodyPr>
          <a:lstStyle/>
          <a:p>
            <a:r>
              <a:rPr lang="en-US" dirty="0"/>
              <a:t>The reason the blades don’t melt is that they are cooled with passageways filled with a liquid that removes some of the heat from the blade surfaces and are monitored by sensors and a measurement system embedded in the engine that can reliably monitor blade temperature in an environment around 3600 degrees Fahrenheit. In addition, the GPS systems that are used by the airplane to navigate and the air traffic control system used to prevent planes from running into one another require time to be accurately measured to the nanosecond (1 billionth of a second).</a:t>
            </a:r>
          </a:p>
        </p:txBody>
      </p:sp>
    </p:spTree>
    <p:extLst>
      <p:ext uri="{BB962C8B-B14F-4D97-AF65-F5344CB8AC3E}">
        <p14:creationId xmlns:p14="http://schemas.microsoft.com/office/powerpoint/2010/main" val="2997584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All of these devices and many more measurement systems are controlled by computers whose integrated circuits are connected by tiny strands that are about 10 nanometers in width. A human hair is between 70,000 and 100,000 nanometers in thickness. Consider the measurement accuracy required to construct computer chips on the nanometer scale!</a:t>
            </a:r>
          </a:p>
          <a:p>
            <a:r>
              <a:rPr lang="en-US" dirty="0"/>
              <a:t>Creating useful measurement scales is not always simple.</a:t>
            </a:r>
          </a:p>
        </p:txBody>
      </p:sp>
    </p:spTree>
    <p:extLst>
      <p:ext uri="{BB962C8B-B14F-4D97-AF65-F5344CB8AC3E}">
        <p14:creationId xmlns:p14="http://schemas.microsoft.com/office/powerpoint/2010/main" val="77691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Foundations: Measurement and Scales (cont.)</a:t>
            </a:r>
          </a:p>
        </p:txBody>
      </p:sp>
      <p:sp>
        <p:nvSpPr>
          <p:cNvPr id="3" name="Content Placeholder 2"/>
          <p:cNvSpPr>
            <a:spLocks noGrp="1"/>
          </p:cNvSpPr>
          <p:nvPr>
            <p:ph idx="1"/>
          </p:nvPr>
        </p:nvSpPr>
        <p:spPr/>
        <p:txBody>
          <a:bodyPr>
            <a:normAutofit/>
          </a:bodyPr>
          <a:lstStyle/>
          <a:p>
            <a:r>
              <a:rPr lang="en-US" dirty="0"/>
              <a:t>For example, suppose a researcher wanted to measure labor productivity in the U.S., the benefit of a social welfare program, or the mental health of war veterans returning from combat. Developing scales to measure these concepts would be a difficult problem of national interest. Because advancing measurement research is critical to the nation’s industrial competitiveness, the US government devotes considerable resources to measurement. </a:t>
            </a:r>
          </a:p>
        </p:txBody>
      </p:sp>
    </p:spTree>
    <p:extLst>
      <p:ext uri="{BB962C8B-B14F-4D97-AF65-F5344CB8AC3E}">
        <p14:creationId xmlns:p14="http://schemas.microsoft.com/office/powerpoint/2010/main" val="29666050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TotalTime>
  <Words>4523</Words>
  <Application>Microsoft Office PowerPoint</Application>
  <PresentationFormat>On-screen Show (4:3)</PresentationFormat>
  <Paragraphs>160</Paragraphs>
  <Slides>61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6" baseType="lpstr">
      <vt:lpstr>Cambria Math</vt:lpstr>
      <vt:lpstr>Arial</vt:lpstr>
      <vt:lpstr>Calibri</vt:lpstr>
      <vt:lpstr>Office Theme</vt:lpstr>
      <vt:lpstr>Equation</vt:lpstr>
      <vt:lpstr>Section 2.2</vt:lpstr>
      <vt:lpstr>Note</vt:lpstr>
      <vt:lpstr>Empirical Foundations: Measurement and Scales</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Empirical Foundations: Measurement and Scales (cont.)</vt:lpstr>
      <vt:lpstr>What is a scale?</vt:lpstr>
      <vt:lpstr>Definition: Scale</vt:lpstr>
      <vt:lpstr>What is a measurement?</vt:lpstr>
      <vt:lpstr>What is a measurement? (cont.)</vt:lpstr>
      <vt:lpstr>Definition: Measurement</vt:lpstr>
      <vt:lpstr>What is a measurement? (cont.)</vt:lpstr>
      <vt:lpstr>What is a measurement? (cont.)</vt:lpstr>
      <vt:lpstr>Types of Measurement Scales: Levels of Measurement</vt:lpstr>
      <vt:lpstr>Types of Measurement Scales: Levels of Measurement (cont.)</vt:lpstr>
      <vt:lpstr>Definition: Level of Measurement</vt:lpstr>
      <vt:lpstr>Ratio Scales</vt:lpstr>
      <vt:lpstr>Definition: Ratio Scales</vt:lpstr>
      <vt:lpstr>Ratio Scales (cont.)</vt:lpstr>
      <vt:lpstr>Ratio Scales (cont.)</vt:lpstr>
      <vt:lpstr>Ratio Scales (cont.)</vt:lpstr>
      <vt:lpstr>Ratio Scales (cont.)</vt:lpstr>
      <vt:lpstr>Ratio Scales (cont.)</vt:lpstr>
      <vt:lpstr>Example 2.2.1: Classifying a Ratio Variable</vt:lpstr>
      <vt:lpstr>Example 2.2.1: Classifying a Ratio Variable (cont.)</vt:lpstr>
      <vt:lpstr>Interval Scales</vt:lpstr>
      <vt:lpstr>Interval Scales (cont.)</vt:lpstr>
      <vt:lpstr>Interval Scales (cont.)</vt:lpstr>
      <vt:lpstr>Definition: Interval Scales</vt:lpstr>
      <vt:lpstr>Interval Scales (cont.)</vt:lpstr>
      <vt:lpstr>Ordinal Scales</vt:lpstr>
      <vt:lpstr>Ordinal Scales (cont.)</vt:lpstr>
      <vt:lpstr>Definition: Ordinal Data</vt:lpstr>
      <vt:lpstr>Ordinal Scales (cont.)</vt:lpstr>
      <vt:lpstr>Ordinal Scales (cont.)</vt:lpstr>
      <vt:lpstr>Ordinal Scales (cont.)</vt:lpstr>
      <vt:lpstr>Ordinal Scales (cont.)</vt:lpstr>
      <vt:lpstr>Ordinal Scales (cont.)</vt:lpstr>
      <vt:lpstr>Nominal Scales</vt:lpstr>
      <vt:lpstr>Definition: Nominal</vt:lpstr>
      <vt:lpstr>Nominal Scales (cont.)</vt:lpstr>
      <vt:lpstr>Nominal Scales (cont.)</vt:lpstr>
      <vt:lpstr>Measuring Fuzzy Concepts</vt:lpstr>
      <vt:lpstr>Measuring Fuzzy Concepts (cont.)</vt:lpstr>
      <vt:lpstr>Measuring Fuzzy Concepts (cont.)</vt:lpstr>
      <vt:lpstr>Metrics, Measures, and Processes</vt:lpstr>
      <vt:lpstr>Metrics, Measures, and Processes (cont.)</vt:lpstr>
      <vt:lpstr>Metrics, Measures, and Processes (cont.)</vt:lpstr>
      <vt:lpstr>Metrics, Measures, and Processes (cont.)</vt:lpstr>
      <vt:lpstr>Metrics, Measures, and Processes (cont.)</vt:lpstr>
      <vt:lpstr>Metrics, Measures, and Processes (cont.)</vt:lpstr>
      <vt:lpstr>Metrics, Measures, and Processes (cont.)</vt:lpstr>
      <vt:lpstr>Metrics, Measures, and Processes (cont.)</vt:lpstr>
      <vt:lpstr>Coping with Poorly Measured Concepts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58</cp:revision>
  <dcterms:created xsi:type="dcterms:W3CDTF">2013-04-26T14:43:13Z</dcterms:created>
  <dcterms:modified xsi:type="dcterms:W3CDTF">2024-04-30T16:14:01Z</dcterms:modified>
</cp:coreProperties>
</file>