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9"/>
  </p:notesMasterIdLst>
  <p:handoutMasterIdLst>
    <p:handoutMasterId r:id="rId70"/>
  </p:handoutMasterIdLst>
  <p:sldIdLst>
    <p:sldId id="256"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5" r:id="rId17"/>
    <p:sldId id="304" r:id="rId18"/>
    <p:sldId id="306" r:id="rId19"/>
    <p:sldId id="307" r:id="rId20"/>
    <p:sldId id="310" r:id="rId21"/>
    <p:sldId id="308" r:id="rId22"/>
    <p:sldId id="309" r:id="rId23"/>
    <p:sldId id="311" r:id="rId24"/>
    <p:sldId id="312" r:id="rId25"/>
    <p:sldId id="314" r:id="rId26"/>
    <p:sldId id="315" r:id="rId27"/>
    <p:sldId id="316" r:id="rId28"/>
    <p:sldId id="317" r:id="rId29"/>
    <p:sldId id="318" r:id="rId30"/>
    <p:sldId id="319" r:id="rId31"/>
    <p:sldId id="320" r:id="rId32"/>
    <p:sldId id="321" r:id="rId33"/>
    <p:sldId id="322" r:id="rId34"/>
    <p:sldId id="323" r:id="rId35"/>
    <p:sldId id="324" r:id="rId36"/>
    <p:sldId id="325" r:id="rId37"/>
    <p:sldId id="313" r:id="rId38"/>
    <p:sldId id="326" r:id="rId39"/>
    <p:sldId id="327" r:id="rId40"/>
    <p:sldId id="329" r:id="rId41"/>
    <p:sldId id="328" r:id="rId42"/>
    <p:sldId id="330" r:id="rId43"/>
    <p:sldId id="331" r:id="rId44"/>
    <p:sldId id="332" r:id="rId45"/>
    <p:sldId id="333" r:id="rId46"/>
    <p:sldId id="334" r:id="rId47"/>
    <p:sldId id="335" r:id="rId48"/>
    <p:sldId id="336" r:id="rId49"/>
    <p:sldId id="337" r:id="rId50"/>
    <p:sldId id="338" r:id="rId51"/>
    <p:sldId id="339" r:id="rId52"/>
    <p:sldId id="340" r:id="rId53"/>
    <p:sldId id="341" r:id="rId54"/>
    <p:sldId id="342" r:id="rId55"/>
    <p:sldId id="343" r:id="rId56"/>
    <p:sldId id="344" r:id="rId57"/>
    <p:sldId id="345" r:id="rId58"/>
    <p:sldId id="346" r:id="rId59"/>
    <p:sldId id="347" r:id="rId60"/>
    <p:sldId id="348" r:id="rId61"/>
    <p:sldId id="349" r:id="rId62"/>
    <p:sldId id="350" r:id="rId63"/>
    <p:sldId id="351" r:id="rId64"/>
    <p:sldId id="352" r:id="rId65"/>
    <p:sldId id="353" r:id="rId66"/>
    <p:sldId id="354" r:id="rId67"/>
    <p:sldId id="355"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p:scale>
          <a:sx n="57" d="100"/>
          <a:sy n="57" d="100"/>
        </p:scale>
        <p:origin x="1756" y="17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Evolution of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lnSpcReduction="10000"/>
          </a:bodyPr>
          <a:lstStyle/>
          <a:p>
            <a:r>
              <a:rPr lang="en-US" dirty="0"/>
              <a:t>For example, The OpenAI large language model GPT was trained with only 570 gigabytes of text data. GPT-4 was trained on many terabytes of text and images. Data files containing multiple terabytes of data are fairly common, but are still considered large files from an information processing perspective. Following the terabyte on the scale is the petabyte. A petabyte is a unit of digital information storage equivalent to 1,000 terabytes or 1,000,000 gigabytes. One petabyte of data is equivalent to the data required to generate high-definition video 24 hours a day for 13.3 years. </a:t>
            </a:r>
          </a:p>
        </p:txBody>
      </p:sp>
    </p:spTree>
    <p:extLst>
      <p:ext uri="{BB962C8B-B14F-4D97-AF65-F5344CB8AC3E}">
        <p14:creationId xmlns:p14="http://schemas.microsoft.com/office/powerpoint/2010/main" val="2037663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lnSpcReduction="10000"/>
          </a:bodyPr>
          <a:lstStyle/>
          <a:p>
            <a:r>
              <a:rPr lang="en-US" dirty="0"/>
              <a:t>Examples of data on the petabytes scale include the following:</a:t>
            </a:r>
          </a:p>
          <a:p>
            <a:pPr marL="457200" indent="-457200">
              <a:buFont typeface="Arial" panose="020B0604020202020204" pitchFamily="34" charset="0"/>
              <a:buChar char="•"/>
            </a:pPr>
            <a:r>
              <a:rPr lang="en-US" dirty="0"/>
              <a:t>Tesla’s self-driving team reportedly accumulated 1.5 petabytes of data consisting of one million 10 second videos to initially train their self-driving algorithm.</a:t>
            </a:r>
          </a:p>
          <a:p>
            <a:pPr marL="457200" indent="-457200">
              <a:buFont typeface="Arial" panose="020B0604020202020204" pitchFamily="34" charset="0"/>
              <a:buChar char="•"/>
            </a:pPr>
            <a:r>
              <a:rPr lang="en-US" dirty="0"/>
              <a:t>AT&amp;T is thought to transfer more than 680 petabytes of data through its networks every day.</a:t>
            </a:r>
          </a:p>
          <a:p>
            <a:pPr marL="457200" indent="-457200">
              <a:buFont typeface="Arial" panose="020B0604020202020204" pitchFamily="34" charset="0"/>
              <a:buChar char="•"/>
            </a:pPr>
            <a:r>
              <a:rPr lang="en-US" dirty="0"/>
              <a:t>YouTube stores an estimated 600 petabytes of new data annually.</a:t>
            </a:r>
          </a:p>
        </p:txBody>
      </p:sp>
    </p:spTree>
    <p:extLst>
      <p:ext uri="{BB962C8B-B14F-4D97-AF65-F5344CB8AC3E}">
        <p14:creationId xmlns:p14="http://schemas.microsoft.com/office/powerpoint/2010/main" val="820095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In 2019, Facebook’s data warehouse reportedly had more than 300 petabytes of data storage capacity.</a:t>
            </a:r>
          </a:p>
          <a:p>
            <a:pPr marL="457200" indent="-457200">
              <a:buFont typeface="Arial" panose="020B0604020202020204" pitchFamily="34" charset="0"/>
              <a:buChar char="•"/>
            </a:pPr>
            <a:r>
              <a:rPr lang="en-US" dirty="0"/>
              <a:t>The Internet Archive collects digitized materials, including websites, software applications/games, music, movies/videos, moving images, and nearly three million public-domain books. Its collection currently exceeds 99 petabytes.</a:t>
            </a:r>
          </a:p>
          <a:p>
            <a:pPr marL="457200" indent="-457200">
              <a:buFont typeface="Arial" panose="020B0604020202020204" pitchFamily="34" charset="0"/>
              <a:buChar char="•"/>
            </a:pPr>
            <a:r>
              <a:rPr lang="en-US" dirty="0"/>
              <a:t>New optical telescopes are coming online that will produce 15 terabytes of new data for astronomers every day. The total amount of data collected over the life of the project will be roughly 60 petabytes.</a:t>
            </a:r>
          </a:p>
        </p:txBody>
      </p:sp>
    </p:spTree>
    <p:extLst>
      <p:ext uri="{BB962C8B-B14F-4D97-AF65-F5344CB8AC3E}">
        <p14:creationId xmlns:p14="http://schemas.microsoft.com/office/powerpoint/2010/main" val="3949783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a:bodyPr>
          <a:lstStyle/>
          <a:p>
            <a:r>
              <a:rPr lang="en-US" dirty="0"/>
              <a:t>From an information technology perspective, a database that contains several petabytes of data would be considered a large database and challenging to process. It is unknown what the world’s largest database is, but one example of a large database is that of the CERN Laboratory near Geneva Switzerland. CERN houses the Large Hadron Collider, the world’s largest particle accelerator; as of 2017, there were about 600 petabytes of data available for analysis with about 25 to 30 petabytes being added each year. </a:t>
            </a:r>
          </a:p>
        </p:txBody>
      </p:sp>
    </p:spTree>
    <p:extLst>
      <p:ext uri="{BB962C8B-B14F-4D97-AF65-F5344CB8AC3E}">
        <p14:creationId xmlns:p14="http://schemas.microsoft.com/office/powerpoint/2010/main" val="1131446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a:bodyPr>
          <a:lstStyle/>
          <a:p>
            <a:r>
              <a:rPr lang="en-US" dirty="0"/>
              <a:t>Analyzing data on this scale usually requires large clusters of computing power with tens of thousands of processors.</a:t>
            </a:r>
          </a:p>
          <a:p>
            <a:r>
              <a:rPr lang="en-US" dirty="0"/>
              <a:t>Following the petabyte is the exabyte which is 1,000,000 terabytes or one quintillion bytes. One exabyte would be the data required to watch high-definition video 24 hours a day for 13,300 years. It has been estimated that the storage requirement of all the words ever spoken by every human being across all time would be roughly 5 exabytes.</a:t>
            </a:r>
          </a:p>
        </p:txBody>
      </p:sp>
    </p:spTree>
    <p:extLst>
      <p:ext uri="{BB962C8B-B14F-4D97-AF65-F5344CB8AC3E}">
        <p14:creationId xmlns:p14="http://schemas.microsoft.com/office/powerpoint/2010/main" val="3319087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r>
              <a:rPr lang="en-US" dirty="0"/>
              <a:t>According to the International Data Corporation (IDC), 64.2 zettabytes (ZB) of data were created globally in 2020 and an estimated 181 ZB will be created in 2025.</a:t>
            </a:r>
          </a:p>
        </p:txBody>
      </p:sp>
      <p:pic>
        <p:nvPicPr>
          <p:cNvPr id="6" name="Picture 5">
            <a:extLst>
              <a:ext uri="{FF2B5EF4-FFF2-40B4-BE49-F238E27FC236}">
                <a16:creationId xmlns:a16="http://schemas.microsoft.com/office/drawing/2014/main" id="{18A424E4-3433-2470-2BF1-E9E31DE54841}"/>
              </a:ext>
            </a:extLst>
          </p:cNvPr>
          <p:cNvPicPr>
            <a:picLocks noChangeAspect="1"/>
          </p:cNvPicPr>
          <p:nvPr/>
        </p:nvPicPr>
        <p:blipFill>
          <a:blip r:embed="rId2"/>
          <a:stretch>
            <a:fillRect/>
          </a:stretch>
        </p:blipFill>
        <p:spPr>
          <a:xfrm>
            <a:off x="1991789" y="1097280"/>
            <a:ext cx="5160421" cy="3175121"/>
          </a:xfrm>
          <a:prstGeom prst="rect">
            <a:avLst/>
          </a:prstGeom>
        </p:spPr>
      </p:pic>
    </p:spTree>
    <p:extLst>
      <p:ext uri="{BB962C8B-B14F-4D97-AF65-F5344CB8AC3E}">
        <p14:creationId xmlns:p14="http://schemas.microsoft.com/office/powerpoint/2010/main" val="1779964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r>
              <a:rPr lang="en-US" dirty="0"/>
              <a:t> </a:t>
            </a:r>
          </a:p>
        </p:txBody>
      </p:sp>
      <p:graphicFrame>
        <p:nvGraphicFramePr>
          <p:cNvPr id="4" name="Table 3">
            <a:extLst>
              <a:ext uri="{FF2B5EF4-FFF2-40B4-BE49-F238E27FC236}">
                <a16:creationId xmlns:a16="http://schemas.microsoft.com/office/drawing/2014/main" id="{C918BD14-11A8-8850-22D7-8CD84EF9A8C1}"/>
              </a:ext>
            </a:extLst>
          </p:cNvPr>
          <p:cNvGraphicFramePr>
            <a:graphicFrameLocks noGrp="1"/>
          </p:cNvGraphicFramePr>
          <p:nvPr>
            <p:extLst>
              <p:ext uri="{D42A27DB-BD31-4B8C-83A1-F6EECF244321}">
                <p14:modId xmlns:p14="http://schemas.microsoft.com/office/powerpoint/2010/main" val="1067902369"/>
              </p:ext>
            </p:extLst>
          </p:nvPr>
        </p:nvGraphicFramePr>
        <p:xfrm>
          <a:off x="457200" y="1234440"/>
          <a:ext cx="3810000" cy="461772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3119977617"/>
                    </a:ext>
                  </a:extLst>
                </a:gridCol>
                <a:gridCol w="2095500">
                  <a:extLst>
                    <a:ext uri="{9D8B030D-6E8A-4147-A177-3AD203B41FA5}">
                      <a16:colId xmlns:a16="http://schemas.microsoft.com/office/drawing/2014/main" val="1008908111"/>
                    </a:ext>
                  </a:extLst>
                </a:gridCol>
              </a:tblGrid>
              <a:tr h="370840">
                <a:tc gridSpan="2">
                  <a:txBody>
                    <a:bodyPr/>
                    <a:lstStyle/>
                    <a:p>
                      <a:pPr algn="ctr"/>
                      <a:r>
                        <a:rPr lang="en-US" dirty="0"/>
                        <a:t>Table 2.1.2 - World’s Data Storage Capacity</a:t>
                      </a:r>
                      <a:endParaRPr lang="en-IN" dirty="0"/>
                    </a:p>
                  </a:txBody>
                  <a:tcPr/>
                </a:tc>
                <a:tc hMerge="1">
                  <a:txBody>
                    <a:bodyPr/>
                    <a:lstStyle/>
                    <a:p>
                      <a:endParaRPr lang="en-IN" dirty="0"/>
                    </a:p>
                  </a:txBody>
                  <a:tcPr/>
                </a:tc>
                <a:extLst>
                  <a:ext uri="{0D108BD9-81ED-4DB2-BD59-A6C34878D82A}">
                    <a16:rowId xmlns:a16="http://schemas.microsoft.com/office/drawing/2014/main" val="532613173"/>
                  </a:ext>
                </a:extLst>
              </a:tr>
              <a:tr h="370840">
                <a:tc>
                  <a:txBody>
                    <a:bodyPr/>
                    <a:lstStyle/>
                    <a:p>
                      <a:pPr algn="ctr"/>
                      <a:r>
                        <a:rPr lang="en-US" dirty="0"/>
                        <a:t>Year</a:t>
                      </a:r>
                      <a:endParaRPr lang="en-IN" dirty="0"/>
                    </a:p>
                  </a:txBody>
                  <a:tcPr/>
                </a:tc>
                <a:tc>
                  <a:txBody>
                    <a:bodyPr/>
                    <a:lstStyle/>
                    <a:p>
                      <a:pPr algn="ctr"/>
                      <a:r>
                        <a:rPr lang="en-IN" dirty="0"/>
                        <a:t>Storage Capacity (zettabytes)</a:t>
                      </a:r>
                    </a:p>
                  </a:txBody>
                  <a:tcPr/>
                </a:tc>
                <a:extLst>
                  <a:ext uri="{0D108BD9-81ED-4DB2-BD59-A6C34878D82A}">
                    <a16:rowId xmlns:a16="http://schemas.microsoft.com/office/drawing/2014/main" val="3497958307"/>
                  </a:ext>
                </a:extLst>
              </a:tr>
              <a:tr h="370840">
                <a:tc>
                  <a:txBody>
                    <a:bodyPr/>
                    <a:lstStyle/>
                    <a:p>
                      <a:pPr algn="ctr"/>
                      <a:r>
                        <a:rPr lang="en-US" dirty="0"/>
                        <a:t>2010</a:t>
                      </a:r>
                      <a:endParaRPr lang="en-IN" dirty="0"/>
                    </a:p>
                  </a:txBody>
                  <a:tcPr/>
                </a:tc>
                <a:tc>
                  <a:txBody>
                    <a:bodyPr/>
                    <a:lstStyle/>
                    <a:p>
                      <a:pPr algn="ctr"/>
                      <a:r>
                        <a:rPr lang="en-US" dirty="0"/>
                        <a:t>2</a:t>
                      </a:r>
                      <a:endParaRPr lang="en-IN" dirty="0"/>
                    </a:p>
                  </a:txBody>
                  <a:tcPr/>
                </a:tc>
                <a:extLst>
                  <a:ext uri="{0D108BD9-81ED-4DB2-BD59-A6C34878D82A}">
                    <a16:rowId xmlns:a16="http://schemas.microsoft.com/office/drawing/2014/main" val="3227265725"/>
                  </a:ext>
                </a:extLst>
              </a:tr>
              <a:tr h="370840">
                <a:tc>
                  <a:txBody>
                    <a:bodyPr/>
                    <a:lstStyle/>
                    <a:p>
                      <a:pPr algn="ctr"/>
                      <a:r>
                        <a:rPr lang="en-US" dirty="0"/>
                        <a:t>2011</a:t>
                      </a:r>
                      <a:endParaRPr lang="en-IN" dirty="0"/>
                    </a:p>
                  </a:txBody>
                  <a:tcPr/>
                </a:tc>
                <a:tc>
                  <a:txBody>
                    <a:bodyPr/>
                    <a:lstStyle/>
                    <a:p>
                      <a:pPr algn="ctr"/>
                      <a:r>
                        <a:rPr lang="en-US" dirty="0"/>
                        <a:t>5</a:t>
                      </a:r>
                      <a:endParaRPr lang="en-IN" dirty="0"/>
                    </a:p>
                  </a:txBody>
                  <a:tcPr/>
                </a:tc>
                <a:extLst>
                  <a:ext uri="{0D108BD9-81ED-4DB2-BD59-A6C34878D82A}">
                    <a16:rowId xmlns:a16="http://schemas.microsoft.com/office/drawing/2014/main" val="1792857302"/>
                  </a:ext>
                </a:extLst>
              </a:tr>
              <a:tr h="370840">
                <a:tc>
                  <a:txBody>
                    <a:bodyPr/>
                    <a:lstStyle/>
                    <a:p>
                      <a:pPr algn="ctr"/>
                      <a:r>
                        <a:rPr lang="en-US" dirty="0"/>
                        <a:t>2012</a:t>
                      </a:r>
                      <a:endParaRPr lang="en-IN" dirty="0"/>
                    </a:p>
                  </a:txBody>
                  <a:tcPr/>
                </a:tc>
                <a:tc>
                  <a:txBody>
                    <a:bodyPr/>
                    <a:lstStyle/>
                    <a:p>
                      <a:pPr algn="ctr"/>
                      <a:r>
                        <a:rPr lang="en-US" dirty="0"/>
                        <a:t>6.5</a:t>
                      </a:r>
                      <a:endParaRPr lang="en-IN" dirty="0"/>
                    </a:p>
                  </a:txBody>
                  <a:tcPr/>
                </a:tc>
                <a:extLst>
                  <a:ext uri="{0D108BD9-81ED-4DB2-BD59-A6C34878D82A}">
                    <a16:rowId xmlns:a16="http://schemas.microsoft.com/office/drawing/2014/main" val="3030742711"/>
                  </a:ext>
                </a:extLst>
              </a:tr>
              <a:tr h="370840">
                <a:tc>
                  <a:txBody>
                    <a:bodyPr/>
                    <a:lstStyle/>
                    <a:p>
                      <a:pPr algn="ctr"/>
                      <a:r>
                        <a:rPr lang="en-US" dirty="0"/>
                        <a:t>2013</a:t>
                      </a:r>
                      <a:endParaRPr lang="en-IN" dirty="0"/>
                    </a:p>
                  </a:txBody>
                  <a:tcPr/>
                </a:tc>
                <a:tc>
                  <a:txBody>
                    <a:bodyPr/>
                    <a:lstStyle/>
                    <a:p>
                      <a:pPr algn="ctr"/>
                      <a:r>
                        <a:rPr lang="en-US" dirty="0"/>
                        <a:t>9</a:t>
                      </a:r>
                      <a:endParaRPr lang="en-IN" dirty="0"/>
                    </a:p>
                  </a:txBody>
                  <a:tcPr/>
                </a:tc>
                <a:extLst>
                  <a:ext uri="{0D108BD9-81ED-4DB2-BD59-A6C34878D82A}">
                    <a16:rowId xmlns:a16="http://schemas.microsoft.com/office/drawing/2014/main" val="2844705565"/>
                  </a:ext>
                </a:extLst>
              </a:tr>
              <a:tr h="370840">
                <a:tc>
                  <a:txBody>
                    <a:bodyPr/>
                    <a:lstStyle/>
                    <a:p>
                      <a:pPr algn="ctr"/>
                      <a:r>
                        <a:rPr lang="en-US" dirty="0"/>
                        <a:t>2014</a:t>
                      </a:r>
                      <a:endParaRPr lang="en-IN" dirty="0"/>
                    </a:p>
                  </a:txBody>
                  <a:tcPr/>
                </a:tc>
                <a:tc>
                  <a:txBody>
                    <a:bodyPr/>
                    <a:lstStyle/>
                    <a:p>
                      <a:pPr algn="ctr"/>
                      <a:r>
                        <a:rPr lang="en-US" dirty="0"/>
                        <a:t>12.5</a:t>
                      </a:r>
                      <a:endParaRPr lang="en-IN" dirty="0"/>
                    </a:p>
                  </a:txBody>
                  <a:tcPr/>
                </a:tc>
                <a:extLst>
                  <a:ext uri="{0D108BD9-81ED-4DB2-BD59-A6C34878D82A}">
                    <a16:rowId xmlns:a16="http://schemas.microsoft.com/office/drawing/2014/main" val="2984905792"/>
                  </a:ext>
                </a:extLst>
              </a:tr>
              <a:tr h="370840">
                <a:tc>
                  <a:txBody>
                    <a:bodyPr/>
                    <a:lstStyle/>
                    <a:p>
                      <a:pPr algn="ctr"/>
                      <a:r>
                        <a:rPr lang="en-US" dirty="0"/>
                        <a:t>2015</a:t>
                      </a:r>
                      <a:endParaRPr lang="en-IN" dirty="0"/>
                    </a:p>
                  </a:txBody>
                  <a:tcPr/>
                </a:tc>
                <a:tc>
                  <a:txBody>
                    <a:bodyPr/>
                    <a:lstStyle/>
                    <a:p>
                      <a:pPr algn="ctr"/>
                      <a:r>
                        <a:rPr lang="en-US" dirty="0"/>
                        <a:t>15.5</a:t>
                      </a:r>
                      <a:endParaRPr lang="en-IN" dirty="0"/>
                    </a:p>
                  </a:txBody>
                  <a:tcPr/>
                </a:tc>
                <a:extLst>
                  <a:ext uri="{0D108BD9-81ED-4DB2-BD59-A6C34878D82A}">
                    <a16:rowId xmlns:a16="http://schemas.microsoft.com/office/drawing/2014/main" val="512600447"/>
                  </a:ext>
                </a:extLst>
              </a:tr>
              <a:tr h="370840">
                <a:tc>
                  <a:txBody>
                    <a:bodyPr/>
                    <a:lstStyle/>
                    <a:p>
                      <a:pPr algn="ctr"/>
                      <a:r>
                        <a:rPr lang="en-US" dirty="0"/>
                        <a:t>2016</a:t>
                      </a:r>
                      <a:endParaRPr lang="en-IN" dirty="0"/>
                    </a:p>
                  </a:txBody>
                  <a:tcPr/>
                </a:tc>
                <a:tc>
                  <a:txBody>
                    <a:bodyPr/>
                    <a:lstStyle/>
                    <a:p>
                      <a:pPr algn="ctr"/>
                      <a:r>
                        <a:rPr lang="en-US" dirty="0"/>
                        <a:t>18</a:t>
                      </a:r>
                      <a:endParaRPr lang="en-IN" dirty="0"/>
                    </a:p>
                  </a:txBody>
                  <a:tcPr/>
                </a:tc>
                <a:extLst>
                  <a:ext uri="{0D108BD9-81ED-4DB2-BD59-A6C34878D82A}">
                    <a16:rowId xmlns:a16="http://schemas.microsoft.com/office/drawing/2014/main" val="928555341"/>
                  </a:ext>
                </a:extLst>
              </a:tr>
              <a:tr h="370840">
                <a:tc>
                  <a:txBody>
                    <a:bodyPr/>
                    <a:lstStyle/>
                    <a:p>
                      <a:pPr algn="ctr"/>
                      <a:r>
                        <a:rPr lang="en-US" dirty="0"/>
                        <a:t>2017</a:t>
                      </a:r>
                      <a:endParaRPr lang="en-IN" dirty="0"/>
                    </a:p>
                  </a:txBody>
                  <a:tcPr/>
                </a:tc>
                <a:tc>
                  <a:txBody>
                    <a:bodyPr/>
                    <a:lstStyle/>
                    <a:p>
                      <a:pPr algn="ctr"/>
                      <a:r>
                        <a:rPr lang="en-US" dirty="0"/>
                        <a:t>26</a:t>
                      </a:r>
                      <a:endParaRPr lang="en-IN" dirty="0"/>
                    </a:p>
                  </a:txBody>
                  <a:tcPr/>
                </a:tc>
                <a:extLst>
                  <a:ext uri="{0D108BD9-81ED-4DB2-BD59-A6C34878D82A}">
                    <a16:rowId xmlns:a16="http://schemas.microsoft.com/office/drawing/2014/main" val="1825808782"/>
                  </a:ext>
                </a:extLst>
              </a:tr>
              <a:tr h="370840">
                <a:tc>
                  <a:txBody>
                    <a:bodyPr/>
                    <a:lstStyle/>
                    <a:p>
                      <a:pPr algn="ctr"/>
                      <a:r>
                        <a:rPr lang="en-US" dirty="0"/>
                        <a:t>2018</a:t>
                      </a:r>
                      <a:endParaRPr lang="en-IN" dirty="0"/>
                    </a:p>
                  </a:txBody>
                  <a:tcPr/>
                </a:tc>
                <a:tc>
                  <a:txBody>
                    <a:bodyPr/>
                    <a:lstStyle/>
                    <a:p>
                      <a:pPr algn="ctr"/>
                      <a:r>
                        <a:rPr lang="en-US" dirty="0"/>
                        <a:t>33</a:t>
                      </a:r>
                      <a:endParaRPr lang="en-IN" dirty="0"/>
                    </a:p>
                  </a:txBody>
                  <a:tcPr/>
                </a:tc>
                <a:extLst>
                  <a:ext uri="{0D108BD9-81ED-4DB2-BD59-A6C34878D82A}">
                    <a16:rowId xmlns:a16="http://schemas.microsoft.com/office/drawing/2014/main" val="3775155933"/>
                  </a:ext>
                </a:extLst>
              </a:tr>
            </a:tbl>
          </a:graphicData>
        </a:graphic>
      </p:graphicFrame>
      <p:graphicFrame>
        <p:nvGraphicFramePr>
          <p:cNvPr id="6" name="Table 5">
            <a:extLst>
              <a:ext uri="{FF2B5EF4-FFF2-40B4-BE49-F238E27FC236}">
                <a16:creationId xmlns:a16="http://schemas.microsoft.com/office/drawing/2014/main" id="{82A9E98D-4F4D-C0CB-F5B4-865EA261DA1B}"/>
              </a:ext>
            </a:extLst>
          </p:cNvPr>
          <p:cNvGraphicFramePr>
            <a:graphicFrameLocks noGrp="1"/>
          </p:cNvGraphicFramePr>
          <p:nvPr>
            <p:extLst>
              <p:ext uri="{D42A27DB-BD31-4B8C-83A1-F6EECF244321}">
                <p14:modId xmlns:p14="http://schemas.microsoft.com/office/powerpoint/2010/main" val="290634188"/>
              </p:ext>
            </p:extLst>
          </p:nvPr>
        </p:nvGraphicFramePr>
        <p:xfrm>
          <a:off x="4724400" y="1234440"/>
          <a:ext cx="3810000" cy="4414520"/>
        </p:xfrm>
        <a:graphic>
          <a:graphicData uri="http://schemas.openxmlformats.org/drawingml/2006/table">
            <a:tbl>
              <a:tblPr firstRow="1" bandRow="1">
                <a:tableStyleId>{5C22544A-7EE6-4342-B048-85BDC9FD1C3A}</a:tableStyleId>
              </a:tblPr>
              <a:tblGrid>
                <a:gridCol w="1714500">
                  <a:extLst>
                    <a:ext uri="{9D8B030D-6E8A-4147-A177-3AD203B41FA5}">
                      <a16:colId xmlns:a16="http://schemas.microsoft.com/office/drawing/2014/main" val="3119977617"/>
                    </a:ext>
                  </a:extLst>
                </a:gridCol>
                <a:gridCol w="2095500">
                  <a:extLst>
                    <a:ext uri="{9D8B030D-6E8A-4147-A177-3AD203B41FA5}">
                      <a16:colId xmlns:a16="http://schemas.microsoft.com/office/drawing/2014/main" val="1008908111"/>
                    </a:ext>
                  </a:extLst>
                </a:gridCol>
              </a:tblGrid>
              <a:tr h="370840">
                <a:tc gridSpan="2">
                  <a:txBody>
                    <a:bodyPr/>
                    <a:lstStyle/>
                    <a:p>
                      <a:pPr algn="ctr"/>
                      <a:r>
                        <a:rPr lang="en-US" dirty="0"/>
                        <a:t>Table 2.1.2 - World’s Data Storage Capacity (cont.)</a:t>
                      </a:r>
                      <a:endParaRPr lang="en-IN" dirty="0"/>
                    </a:p>
                  </a:txBody>
                  <a:tcPr/>
                </a:tc>
                <a:tc hMerge="1">
                  <a:txBody>
                    <a:bodyPr/>
                    <a:lstStyle/>
                    <a:p>
                      <a:endParaRPr lang="en-IN" dirty="0"/>
                    </a:p>
                  </a:txBody>
                  <a:tcPr/>
                </a:tc>
                <a:extLst>
                  <a:ext uri="{0D108BD9-81ED-4DB2-BD59-A6C34878D82A}">
                    <a16:rowId xmlns:a16="http://schemas.microsoft.com/office/drawing/2014/main" val="532613173"/>
                  </a:ext>
                </a:extLst>
              </a:tr>
              <a:tr h="370840">
                <a:tc>
                  <a:txBody>
                    <a:bodyPr/>
                    <a:lstStyle/>
                    <a:p>
                      <a:pPr algn="ctr"/>
                      <a:r>
                        <a:rPr lang="en-US" dirty="0"/>
                        <a:t>Year</a:t>
                      </a:r>
                      <a:endParaRPr lang="en-IN" dirty="0"/>
                    </a:p>
                  </a:txBody>
                  <a:tcPr/>
                </a:tc>
                <a:tc>
                  <a:txBody>
                    <a:bodyPr/>
                    <a:lstStyle/>
                    <a:p>
                      <a:pPr algn="ctr"/>
                      <a:r>
                        <a:rPr lang="en-IN" dirty="0"/>
                        <a:t>Storage Capacity (zettabytes)</a:t>
                      </a:r>
                    </a:p>
                  </a:txBody>
                  <a:tcPr/>
                </a:tc>
                <a:extLst>
                  <a:ext uri="{0D108BD9-81ED-4DB2-BD59-A6C34878D82A}">
                    <a16:rowId xmlns:a16="http://schemas.microsoft.com/office/drawing/2014/main" val="3497958307"/>
                  </a:ext>
                </a:extLst>
              </a:tr>
              <a:tr h="370840">
                <a:tc>
                  <a:txBody>
                    <a:bodyPr/>
                    <a:lstStyle/>
                    <a:p>
                      <a:pPr algn="ctr"/>
                      <a:r>
                        <a:rPr lang="en-US" dirty="0"/>
                        <a:t>2019</a:t>
                      </a:r>
                      <a:endParaRPr lang="en-IN" dirty="0"/>
                    </a:p>
                  </a:txBody>
                  <a:tcPr/>
                </a:tc>
                <a:tc>
                  <a:txBody>
                    <a:bodyPr/>
                    <a:lstStyle/>
                    <a:p>
                      <a:pPr algn="ctr"/>
                      <a:r>
                        <a:rPr lang="en-US" dirty="0"/>
                        <a:t>41</a:t>
                      </a:r>
                      <a:endParaRPr lang="en-IN" dirty="0"/>
                    </a:p>
                  </a:txBody>
                  <a:tcPr/>
                </a:tc>
                <a:extLst>
                  <a:ext uri="{0D108BD9-81ED-4DB2-BD59-A6C34878D82A}">
                    <a16:rowId xmlns:a16="http://schemas.microsoft.com/office/drawing/2014/main" val="3227265725"/>
                  </a:ext>
                </a:extLst>
              </a:tr>
              <a:tr h="370840">
                <a:tc>
                  <a:txBody>
                    <a:bodyPr/>
                    <a:lstStyle/>
                    <a:p>
                      <a:pPr algn="ctr"/>
                      <a:r>
                        <a:rPr lang="en-US" dirty="0"/>
                        <a:t>2020</a:t>
                      </a:r>
                      <a:endParaRPr lang="en-IN" dirty="0"/>
                    </a:p>
                  </a:txBody>
                  <a:tcPr/>
                </a:tc>
                <a:tc>
                  <a:txBody>
                    <a:bodyPr/>
                    <a:lstStyle/>
                    <a:p>
                      <a:pPr algn="ctr"/>
                      <a:r>
                        <a:rPr lang="en-US" dirty="0"/>
                        <a:t>64.2</a:t>
                      </a:r>
                      <a:endParaRPr lang="en-IN" dirty="0"/>
                    </a:p>
                  </a:txBody>
                  <a:tcPr/>
                </a:tc>
                <a:extLst>
                  <a:ext uri="{0D108BD9-81ED-4DB2-BD59-A6C34878D82A}">
                    <a16:rowId xmlns:a16="http://schemas.microsoft.com/office/drawing/2014/main" val="1792857302"/>
                  </a:ext>
                </a:extLst>
              </a:tr>
              <a:tr h="370840">
                <a:tc>
                  <a:txBody>
                    <a:bodyPr/>
                    <a:lstStyle/>
                    <a:p>
                      <a:pPr algn="ctr"/>
                      <a:r>
                        <a:rPr lang="en-US" dirty="0"/>
                        <a:t>2021</a:t>
                      </a:r>
                      <a:endParaRPr lang="en-IN" dirty="0"/>
                    </a:p>
                  </a:txBody>
                  <a:tcPr/>
                </a:tc>
                <a:tc>
                  <a:txBody>
                    <a:bodyPr/>
                    <a:lstStyle/>
                    <a:p>
                      <a:pPr algn="ctr"/>
                      <a:r>
                        <a:rPr lang="en-US" dirty="0"/>
                        <a:t>79</a:t>
                      </a:r>
                      <a:endParaRPr lang="en-IN" dirty="0"/>
                    </a:p>
                  </a:txBody>
                  <a:tcPr/>
                </a:tc>
                <a:extLst>
                  <a:ext uri="{0D108BD9-81ED-4DB2-BD59-A6C34878D82A}">
                    <a16:rowId xmlns:a16="http://schemas.microsoft.com/office/drawing/2014/main" val="3030742711"/>
                  </a:ext>
                </a:extLst>
              </a:tr>
              <a:tr h="370840">
                <a:tc>
                  <a:txBody>
                    <a:bodyPr/>
                    <a:lstStyle/>
                    <a:p>
                      <a:pPr algn="ctr"/>
                      <a:r>
                        <a:rPr lang="en-US" dirty="0"/>
                        <a:t>2022</a:t>
                      </a:r>
                      <a:endParaRPr lang="en-IN" dirty="0"/>
                    </a:p>
                  </a:txBody>
                  <a:tcPr/>
                </a:tc>
                <a:tc>
                  <a:txBody>
                    <a:bodyPr/>
                    <a:lstStyle/>
                    <a:p>
                      <a:pPr algn="ctr"/>
                      <a:r>
                        <a:rPr lang="en-US" dirty="0"/>
                        <a:t>97</a:t>
                      </a:r>
                      <a:endParaRPr lang="en-IN" dirty="0"/>
                    </a:p>
                  </a:txBody>
                  <a:tcPr/>
                </a:tc>
                <a:extLst>
                  <a:ext uri="{0D108BD9-81ED-4DB2-BD59-A6C34878D82A}">
                    <a16:rowId xmlns:a16="http://schemas.microsoft.com/office/drawing/2014/main" val="2844705565"/>
                  </a:ext>
                </a:extLst>
              </a:tr>
              <a:tr h="370840">
                <a:tc>
                  <a:txBody>
                    <a:bodyPr/>
                    <a:lstStyle/>
                    <a:p>
                      <a:pPr algn="ctr"/>
                      <a:r>
                        <a:rPr lang="en-US" dirty="0"/>
                        <a:t>2023</a:t>
                      </a:r>
                      <a:endParaRPr lang="en-IN" dirty="0"/>
                    </a:p>
                  </a:txBody>
                  <a:tcPr/>
                </a:tc>
                <a:tc>
                  <a:txBody>
                    <a:bodyPr/>
                    <a:lstStyle/>
                    <a:p>
                      <a:pPr algn="ctr"/>
                      <a:r>
                        <a:rPr lang="en-US" dirty="0"/>
                        <a:t>120</a:t>
                      </a:r>
                      <a:endParaRPr lang="en-IN" dirty="0"/>
                    </a:p>
                  </a:txBody>
                  <a:tcPr/>
                </a:tc>
                <a:extLst>
                  <a:ext uri="{0D108BD9-81ED-4DB2-BD59-A6C34878D82A}">
                    <a16:rowId xmlns:a16="http://schemas.microsoft.com/office/drawing/2014/main" val="2984905792"/>
                  </a:ext>
                </a:extLst>
              </a:tr>
              <a:tr h="370840">
                <a:tc>
                  <a:txBody>
                    <a:bodyPr/>
                    <a:lstStyle/>
                    <a:p>
                      <a:pPr algn="ctr"/>
                      <a:r>
                        <a:rPr lang="en-US" dirty="0"/>
                        <a:t>2024</a:t>
                      </a:r>
                    </a:p>
                    <a:p>
                      <a:pPr algn="ctr"/>
                      <a:r>
                        <a:rPr lang="en-US" dirty="0"/>
                        <a:t>(estimated)</a:t>
                      </a:r>
                      <a:endParaRPr lang="en-IN" dirty="0"/>
                    </a:p>
                  </a:txBody>
                  <a:tcPr/>
                </a:tc>
                <a:tc>
                  <a:txBody>
                    <a:bodyPr/>
                    <a:lstStyle/>
                    <a:p>
                      <a:pPr algn="ctr"/>
                      <a:r>
                        <a:rPr lang="en-US" dirty="0"/>
                        <a:t>147</a:t>
                      </a:r>
                      <a:endParaRPr lang="en-IN" dirty="0"/>
                    </a:p>
                  </a:txBody>
                  <a:tcPr/>
                </a:tc>
                <a:extLst>
                  <a:ext uri="{0D108BD9-81ED-4DB2-BD59-A6C34878D82A}">
                    <a16:rowId xmlns:a16="http://schemas.microsoft.com/office/drawing/2014/main" val="512600447"/>
                  </a:ext>
                </a:extLst>
              </a:tr>
              <a:tr h="370840">
                <a:tc>
                  <a:txBody>
                    <a:bodyPr/>
                    <a:lstStyle/>
                    <a:p>
                      <a:pPr algn="ctr"/>
                      <a:r>
                        <a:rPr lang="en-US" dirty="0"/>
                        <a:t>2025</a:t>
                      </a:r>
                    </a:p>
                    <a:p>
                      <a:pPr algn="ctr"/>
                      <a:r>
                        <a:rPr lang="en-US" dirty="0"/>
                        <a:t>(estimated)</a:t>
                      </a:r>
                      <a:endParaRPr lang="en-IN" dirty="0"/>
                    </a:p>
                  </a:txBody>
                  <a:tcPr/>
                </a:tc>
                <a:tc>
                  <a:txBody>
                    <a:bodyPr/>
                    <a:lstStyle/>
                    <a:p>
                      <a:pPr algn="ctr"/>
                      <a:r>
                        <a:rPr lang="en-US" dirty="0"/>
                        <a:t>181</a:t>
                      </a:r>
                      <a:endParaRPr lang="en-IN" dirty="0"/>
                    </a:p>
                  </a:txBody>
                  <a:tcPr/>
                </a:tc>
                <a:extLst>
                  <a:ext uri="{0D108BD9-81ED-4DB2-BD59-A6C34878D82A}">
                    <a16:rowId xmlns:a16="http://schemas.microsoft.com/office/drawing/2014/main" val="928555341"/>
                  </a:ext>
                </a:extLst>
              </a:tr>
            </a:tbl>
          </a:graphicData>
        </a:graphic>
      </p:graphicFrame>
    </p:spTree>
    <p:extLst>
      <p:ext uri="{BB962C8B-B14F-4D97-AF65-F5344CB8AC3E}">
        <p14:creationId xmlns:p14="http://schemas.microsoft.com/office/powerpoint/2010/main" val="1523794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a:t>
            </a:r>
          </a:p>
        </p:txBody>
      </p:sp>
      <p:sp>
        <p:nvSpPr>
          <p:cNvPr id="3" name="Content Placeholder 2"/>
          <p:cNvSpPr>
            <a:spLocks noGrp="1"/>
          </p:cNvSpPr>
          <p:nvPr>
            <p:ph idx="1"/>
          </p:nvPr>
        </p:nvSpPr>
        <p:spPr/>
        <p:txBody>
          <a:bodyPr>
            <a:normAutofit/>
          </a:bodyPr>
          <a:lstStyle/>
          <a:p>
            <a:r>
              <a:rPr lang="en-US" b="1" dirty="0"/>
              <a:t>New Sources of Data</a:t>
            </a:r>
          </a:p>
          <a:p>
            <a:r>
              <a:rPr lang="en-US" dirty="0"/>
              <a:t>We are living in a remarkable era, where technology is driving our economic growth and revolutionizing the fields of medicine, science, entertainment, education, transportation, and communication. Each time we surf the web, utilize GPS-enabled smartphones, engage with social media platforms or chat applications, upload photos, videos, or audio files, and send emails, we contribute to our digital “footprints,” which are stored in databases across the internet.</a:t>
            </a:r>
          </a:p>
        </p:txBody>
      </p:sp>
    </p:spTree>
    <p:extLst>
      <p:ext uri="{BB962C8B-B14F-4D97-AF65-F5344CB8AC3E}">
        <p14:creationId xmlns:p14="http://schemas.microsoft.com/office/powerpoint/2010/main" val="238599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dirty="0"/>
              <a:t>These digital footprints not only allow for personalized experiences and targeted advertising but also enable researchers to study human behavior, enhance artificial intelligence algorithms, and support the development of innovative products and services. Our current digital age presents an exciting landscape where technology is shaping our lives and pushing the boundaries of innovation, largely thanks to the exponential growth of data generation and collection.</a:t>
            </a:r>
          </a:p>
        </p:txBody>
      </p:sp>
    </p:spTree>
    <p:extLst>
      <p:ext uri="{BB962C8B-B14F-4D97-AF65-F5344CB8AC3E}">
        <p14:creationId xmlns:p14="http://schemas.microsoft.com/office/powerpoint/2010/main" val="2260591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b="1" dirty="0"/>
              <a:t>Surge in Sensors</a:t>
            </a:r>
          </a:p>
          <a:p>
            <a:r>
              <a:rPr lang="en-US" dirty="0"/>
              <a:t>In his poem “Under Ben </a:t>
            </a:r>
            <a:r>
              <a:rPr lang="en-US" dirty="0" err="1"/>
              <a:t>Bulben</a:t>
            </a:r>
            <a:r>
              <a:rPr lang="en-US" dirty="0"/>
              <a:t>,” the poet William Butler Yeats observed that “measurement began our might,” a line whose prophetic significance is amplified by the explosive growth of digital sensor technology since Yeats’ passing in 1939. Viewed through the lens of empiricism, sensors serve as impressive extensions of the human sensory system. In contemporary empiricism, the use of sensors has surpassed that of human senses in perceiving the physical world.</a:t>
            </a:r>
          </a:p>
        </p:txBody>
      </p:sp>
    </p:spTree>
    <p:extLst>
      <p:ext uri="{BB962C8B-B14F-4D97-AF65-F5344CB8AC3E}">
        <p14:creationId xmlns:p14="http://schemas.microsoft.com/office/powerpoint/2010/main" val="724429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a:t>
            </a:r>
          </a:p>
        </p:txBody>
      </p:sp>
      <p:sp>
        <p:nvSpPr>
          <p:cNvPr id="3" name="Content Placeholder 2"/>
          <p:cNvSpPr>
            <a:spLocks noGrp="1"/>
          </p:cNvSpPr>
          <p:nvPr>
            <p:ph idx="1"/>
          </p:nvPr>
        </p:nvSpPr>
        <p:spPr/>
        <p:txBody>
          <a:bodyPr/>
          <a:lstStyle/>
          <a:p>
            <a:r>
              <a:rPr lang="en-US" dirty="0"/>
              <a:t>About 40,000 years ago, humans preserved data by painting the walls of caves. In 3000 BC, the Egyptians invented papyrus to preserve information written in hieroglyphics, a language they had created a hundred years earlier. Paper was invented by the Chinese around 100 AD. Books made out of paper became the primary medium of storage for data until the latter half of the 20</a:t>
            </a:r>
            <a:r>
              <a:rPr lang="en-US" baseline="30000" dirty="0"/>
              <a:t>th</a:t>
            </a:r>
            <a:r>
              <a:rPr lang="en-US" dirty="0"/>
              <a:t> century—which was the beginning of the digital storage of information.</a:t>
            </a:r>
          </a:p>
        </p:txBody>
      </p:sp>
    </p:spTree>
    <p:extLst>
      <p:ext uri="{BB962C8B-B14F-4D97-AF65-F5344CB8AC3E}">
        <p14:creationId xmlns:p14="http://schemas.microsoft.com/office/powerpoint/2010/main" val="3191480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a:spAutoFit/>
          </a:bodyPr>
          <a:lstStyle/>
          <a:p>
            <a:pPr marL="1588" indent="-1588"/>
            <a:r>
              <a:rPr lang="en-US" dirty="0">
                <a:solidFill>
                  <a:srgbClr val="000000"/>
                </a:solidFill>
              </a:rPr>
              <a:t>If you search “list of sensors” on Wikipedia, you will see nearly 400 different sensor types.</a:t>
            </a:r>
            <a:endParaRPr lang="en-US" dirty="0">
              <a:solidFill>
                <a:srgbClr val="000000"/>
              </a:solidFill>
              <a:latin typeface="Calibri" pitchFamily="34" charset="0"/>
            </a:endParaRPr>
          </a:p>
        </p:txBody>
      </p:sp>
    </p:spTree>
    <p:extLst>
      <p:ext uri="{BB962C8B-B14F-4D97-AF65-F5344CB8AC3E}">
        <p14:creationId xmlns:p14="http://schemas.microsoft.com/office/powerpoint/2010/main" val="1567969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dirty="0"/>
              <a:t>Sensors are equipped with scales derived from human ingenuity, operate tirelessly, yield rapid measurements, and with some technical support, transmit such measurements to a computer for analysis and monitoring. There exist various sensor categories, capable of detecting hundreds of distinct physical phenomena.</a:t>
            </a:r>
          </a:p>
          <a:p>
            <a:r>
              <a:rPr lang="en-US" dirty="0"/>
              <a:t>Sensors, besides being highly efficient measurement tools, are also inexpensive to manufacture. </a:t>
            </a:r>
          </a:p>
        </p:txBody>
      </p:sp>
    </p:spTree>
    <p:extLst>
      <p:ext uri="{BB962C8B-B14F-4D97-AF65-F5344CB8AC3E}">
        <p14:creationId xmlns:p14="http://schemas.microsoft.com/office/powerpoint/2010/main" val="366955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lnSpcReduction="10000"/>
          </a:bodyPr>
          <a:lstStyle/>
          <a:p>
            <a:r>
              <a:rPr lang="en-US" dirty="0"/>
              <a:t>Their ability to generate massive amounts of data makes them indispensable in automating various machines and processes. For example, a chemical plant that produces ink, paint, lubricants, or fuels can use sensors to measure various parameters such as flow, pressure, level, temperature, and viscosity to control their production process. By constantly monitoring and analyzing the sensor data, the process control system can identify any irregularities in the production process and either take automated corrective measures or alert maintenance personnel to take action. </a:t>
            </a:r>
          </a:p>
        </p:txBody>
      </p:sp>
    </p:spTree>
    <p:extLst>
      <p:ext uri="{BB962C8B-B14F-4D97-AF65-F5344CB8AC3E}">
        <p14:creationId xmlns:p14="http://schemas.microsoft.com/office/powerpoint/2010/main" val="2373911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lnSpcReduction="10000"/>
          </a:bodyPr>
          <a:lstStyle/>
          <a:p>
            <a:r>
              <a:rPr lang="en-US" dirty="0"/>
              <a:t>Sensors are also used to gather data in an environmental setting. For example, diamond mines in Canada have heavy metal sensors to detect any chemical leakage from the mine. These sensors continuously send data streams which are monitored for indications of contamination 24 hours per day. Superfund sites (land identified by the EPA containing extremely hazardous waste) are similarly monitored to detect movement in the contaminates. Earthen dams are monitored for changes in soil viscosity which may endanger the structural integrity of the dam. </a:t>
            </a:r>
          </a:p>
        </p:txBody>
      </p:sp>
    </p:spTree>
    <p:extLst>
      <p:ext uri="{BB962C8B-B14F-4D97-AF65-F5344CB8AC3E}">
        <p14:creationId xmlns:p14="http://schemas.microsoft.com/office/powerpoint/2010/main" val="3594391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dirty="0"/>
              <a:t>Another enormous source of data that is facilitated by the internet is remote sensing. Remote sensing means acquiring information about an object or phenomenon without making physical contact with the object. Remote sensing is used in medicine, particularly X-rays, CT scans, ultrasounds, and MRIs. It is also used in numerous fields including geography, hydrology, ecology, oceanography, forestry, economics, the military, intelligence, geology, and even archeology. </a:t>
            </a:r>
          </a:p>
        </p:txBody>
      </p:sp>
    </p:spTree>
    <p:extLst>
      <p:ext uri="{BB962C8B-B14F-4D97-AF65-F5344CB8AC3E}">
        <p14:creationId xmlns:p14="http://schemas.microsoft.com/office/powerpoint/2010/main" val="2864594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lnSpcReduction="10000"/>
          </a:bodyPr>
          <a:lstStyle/>
          <a:p>
            <a:r>
              <a:rPr lang="en-US" dirty="0"/>
              <a:t>In the nonmedical fields, a considerable amount of remotely sensed data comes from satellites and drones.</a:t>
            </a:r>
          </a:p>
          <a:p>
            <a:r>
              <a:rPr lang="en-US" dirty="0"/>
              <a:t>As of 2022, there are approximately 4800 functioning satellites orbiting the Earth. Some of these operational satellites are capable of producing significant amounts of data. One such example is the Sentinel-1 satellite, which was launched by the European Union’s Copernicus Earth observation program in 2014. Using radar technology, Sentinel-1 is able to collect imagery around the clock, even in adverse weather conditions. </a:t>
            </a:r>
          </a:p>
        </p:txBody>
      </p:sp>
    </p:spTree>
    <p:extLst>
      <p:ext uri="{BB962C8B-B14F-4D97-AF65-F5344CB8AC3E}">
        <p14:creationId xmlns:p14="http://schemas.microsoft.com/office/powerpoint/2010/main" val="19416332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lnSpcReduction="10000"/>
          </a:bodyPr>
          <a:lstStyle/>
          <a:p>
            <a:r>
              <a:rPr lang="en-US" dirty="0"/>
              <a:t>This has made it an essential tool for a variety of applications, including monitoring sea ice, maritime surveillance, land use, and disaster management. In fact, in its first two years of operation alone, Sentinel-1 generated 5 petabytes of data which is available for download from the European Space Agency. </a:t>
            </a:r>
          </a:p>
          <a:p>
            <a:r>
              <a:rPr lang="en-US" dirty="0"/>
              <a:t>Just a few years ago employees had to be dispatched to your home to read your water and electric meters. This data can now be collected from ‘smart’ meters remotely because of a technology called the Internet of Things (IoT).</a:t>
            </a:r>
          </a:p>
        </p:txBody>
      </p:sp>
    </p:spTree>
    <p:extLst>
      <p:ext uri="{BB962C8B-B14F-4D97-AF65-F5344CB8AC3E}">
        <p14:creationId xmlns:p14="http://schemas.microsoft.com/office/powerpoint/2010/main" val="3628071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dirty="0"/>
              <a:t>It is a technology that uses the internet to connect objects embedded with sensors to other devices and systems on the internet. IoT facilitates the largest generation of data in existence. As of 2021, there were an estimated 30 billion active IoT devices in the world, and this number is expected to increase to 75 billion by 2025. For example, hot water heaters, refrigerators, generators, soap dispensers, smart home devices, thermostats, cameras, and many similar large and small appliances are attached to the IoT.</a:t>
            </a:r>
          </a:p>
        </p:txBody>
      </p:sp>
    </p:spTree>
    <p:extLst>
      <p:ext uri="{BB962C8B-B14F-4D97-AF65-F5344CB8AC3E}">
        <p14:creationId xmlns:p14="http://schemas.microsoft.com/office/powerpoint/2010/main" val="568935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lnSpcReduction="10000"/>
          </a:bodyPr>
          <a:lstStyle/>
          <a:p>
            <a:r>
              <a:rPr lang="en-US" dirty="0"/>
              <a:t>In addition, biomedical sensors monitor glucose level, as well as lung and heart functions, and send data from wherever you are via the IoT to monitoring systems. Because of the IoT, manufacturers can monitor operational data about machine performance, dispatch service persons automatically, and remotely install new software for a device. In 2019 Cisco (one of the largest computer networking device providers) estimated that the IoT was producing 500 zettabytes of data annually and expected exponential increases in the years to come. </a:t>
            </a:r>
          </a:p>
        </p:txBody>
      </p:sp>
    </p:spTree>
    <p:extLst>
      <p:ext uri="{BB962C8B-B14F-4D97-AF65-F5344CB8AC3E}">
        <p14:creationId xmlns:p14="http://schemas.microsoft.com/office/powerpoint/2010/main" val="1949444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So Much Data Being Created Now? (cont.)</a:t>
            </a:r>
          </a:p>
        </p:txBody>
      </p:sp>
      <p:sp>
        <p:nvSpPr>
          <p:cNvPr id="3" name="Content Placeholder 2"/>
          <p:cNvSpPr>
            <a:spLocks noGrp="1"/>
          </p:cNvSpPr>
          <p:nvPr>
            <p:ph idx="1"/>
          </p:nvPr>
        </p:nvSpPr>
        <p:spPr/>
        <p:txBody>
          <a:bodyPr>
            <a:normAutofit/>
          </a:bodyPr>
          <a:lstStyle/>
          <a:p>
            <a:r>
              <a:rPr lang="en-US" dirty="0"/>
              <a:t>Fortunately, most IoT data is analyzed in “real-time” and stored temporarily or not at all.</a:t>
            </a:r>
          </a:p>
        </p:txBody>
      </p:sp>
    </p:spTree>
    <p:extLst>
      <p:ext uri="{BB962C8B-B14F-4D97-AF65-F5344CB8AC3E}">
        <p14:creationId xmlns:p14="http://schemas.microsoft.com/office/powerpoint/2010/main" val="3381822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We live in an age where data is generated at an almost inconceivable rate, and this trend shows no signs of slowing down. The advent of the internet and the World Wide Web has opened up immense opportunities for generating and collecting vast amounts of data. It is little wonder that the world’s data storage capacity increased by more than 2600 times between 1986 and 2020, a remarkable achievement that highlights the progress of our civilization.</a:t>
            </a:r>
          </a:p>
        </p:txBody>
      </p:sp>
    </p:spTree>
    <p:extLst>
      <p:ext uri="{BB962C8B-B14F-4D97-AF65-F5344CB8AC3E}">
        <p14:creationId xmlns:p14="http://schemas.microsoft.com/office/powerpoint/2010/main" val="4163559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a:t>
            </a:r>
          </a:p>
        </p:txBody>
      </p:sp>
      <p:sp>
        <p:nvSpPr>
          <p:cNvPr id="3" name="Content Placeholder 2"/>
          <p:cNvSpPr>
            <a:spLocks noGrp="1"/>
          </p:cNvSpPr>
          <p:nvPr>
            <p:ph idx="1"/>
          </p:nvPr>
        </p:nvSpPr>
        <p:spPr/>
        <p:txBody>
          <a:bodyPr>
            <a:normAutofit/>
          </a:bodyPr>
          <a:lstStyle/>
          <a:p>
            <a:r>
              <a:rPr lang="en-US" dirty="0"/>
              <a:t>Although there is no consensus on what Big Data entails exactly, there is widespread agreement that it has the potential to revolutionize scientific discovery and innovation in commerce. The impact of Big Data is already being felt across various fields of science and industry. Genomics, particle physics, astronomy, meteorology, and internet searches are just a few examples of fields that have amassed colossal amounts of data, pushing the limits of modern computing systems.</a:t>
            </a:r>
          </a:p>
        </p:txBody>
      </p:sp>
    </p:spTree>
    <p:extLst>
      <p:ext uri="{BB962C8B-B14F-4D97-AF65-F5344CB8AC3E}">
        <p14:creationId xmlns:p14="http://schemas.microsoft.com/office/powerpoint/2010/main" val="1713712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a:bodyPr>
          <a:lstStyle/>
          <a:p>
            <a:r>
              <a:rPr lang="en-US" dirty="0"/>
              <a:t>While the availability of such data presents exciting opportunities for researchers and practitioners, it also poses significant challenges in terms of storage, processing, and analysis. In the following paragraphs, we will delve deeper into the sources of Big Data in science and medicine and explore some of the strategies used to manage and analyze these vast amounts of data.</a:t>
            </a:r>
          </a:p>
        </p:txBody>
      </p:sp>
    </p:spTree>
    <p:extLst>
      <p:ext uri="{BB962C8B-B14F-4D97-AF65-F5344CB8AC3E}">
        <p14:creationId xmlns:p14="http://schemas.microsoft.com/office/powerpoint/2010/main" val="39120511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lnSpcReduction="10000"/>
          </a:bodyPr>
          <a:lstStyle/>
          <a:p>
            <a:r>
              <a:rPr lang="en-US" b="1" dirty="0"/>
              <a:t>What Makes Big Data Big?</a:t>
            </a:r>
          </a:p>
          <a:p>
            <a:r>
              <a:rPr lang="en-US" b="1" dirty="0"/>
              <a:t>Big Data </a:t>
            </a:r>
            <a:r>
              <a:rPr lang="en-US" dirty="0"/>
              <a:t>refers to extremely large and complex sets of data that cannot be effectively processed or analyzed using traditional data processing techniques. This data is often generated by a variety of sources, such as social media, sensors, digital devices, and other online platforms, and can be structured, semi-structured, or unstructured in nature (see Section 2.4). Big Data typically involves multiple terabytes or even petabytes of data and can contain diverse types of data, such as text, images, audio, video, and more.</a:t>
            </a:r>
          </a:p>
        </p:txBody>
      </p:sp>
    </p:spTree>
    <p:extLst>
      <p:ext uri="{BB962C8B-B14F-4D97-AF65-F5344CB8AC3E}">
        <p14:creationId xmlns:p14="http://schemas.microsoft.com/office/powerpoint/2010/main" val="1775638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a:bodyPr>
          <a:lstStyle/>
          <a:p>
            <a:r>
              <a:rPr lang="en-US" dirty="0"/>
              <a:t>Consequently, Big Data requires advanced tools and technologies, such as distributed computing systems, cloud computing, and teams of programmers, database programmers, statisticians, and machine-learning experts to analyze the data.</a:t>
            </a:r>
          </a:p>
          <a:p>
            <a:r>
              <a:rPr lang="en-US" dirty="0"/>
              <a:t>Data has many attributes. However, Big Data seems to have four attributes that make it different: volume, variety, velocity, and veracity. These characteristics constitute the four Vs of Big Data.</a:t>
            </a:r>
          </a:p>
        </p:txBody>
      </p:sp>
    </p:spTree>
    <p:extLst>
      <p:ext uri="{BB962C8B-B14F-4D97-AF65-F5344CB8AC3E}">
        <p14:creationId xmlns:p14="http://schemas.microsoft.com/office/powerpoint/2010/main" val="152356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b="1" dirty="0"/>
              <a:t>Volume</a:t>
            </a:r>
            <a:r>
              <a:rPr lang="en-US" dirty="0"/>
              <a:t> is the scale of the data, and Big Data implies large volumes of data. According to IBM, most companies in the U.S. have at least 100 terabytes of stored data. But some companies have exabytes of data and are receiving hundreds of terabytes of new data every day.</a:t>
            </a:r>
          </a:p>
          <a:p>
            <a:pPr marL="457200" indent="-457200">
              <a:buFont typeface="Arial" panose="020B0604020202020204" pitchFamily="34" charset="0"/>
              <a:buChar char="•"/>
            </a:pPr>
            <a:r>
              <a:rPr lang="en-US" b="1" dirty="0"/>
              <a:t>Variety</a:t>
            </a:r>
            <a:r>
              <a:rPr lang="en-US" dirty="0"/>
              <a:t> is the different forms data can take—from traditional data elements in a structured database to highly unstructured images, Twitter feeds, movies, video, and audio.</a:t>
            </a:r>
          </a:p>
        </p:txBody>
      </p:sp>
    </p:spTree>
    <p:extLst>
      <p:ext uri="{BB962C8B-B14F-4D97-AF65-F5344CB8AC3E}">
        <p14:creationId xmlns:p14="http://schemas.microsoft.com/office/powerpoint/2010/main" val="10928206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b="1" dirty="0"/>
              <a:t>Velocity</a:t>
            </a:r>
            <a:r>
              <a:rPr lang="en-US" dirty="0"/>
              <a:t> is how fast data is being sent to the data processing and data management infrastructure. There is a technical term called “streaming data” which is data generated continuously and usually in small amounts by thousands of data sources. Streaming data would be common in e-commerce, gaming, social networks, stock trading, and telemetry data from monitoring systems. One aspect of Big Data is that the data streams have substantial velocity. YouTube, for example, has an amazingly large data stream in which:</a:t>
            </a:r>
          </a:p>
        </p:txBody>
      </p:sp>
    </p:spTree>
    <p:extLst>
      <p:ext uri="{BB962C8B-B14F-4D97-AF65-F5344CB8AC3E}">
        <p14:creationId xmlns:p14="http://schemas.microsoft.com/office/powerpoint/2010/main" val="35899557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(cont.)</a:t>
            </a:r>
          </a:p>
        </p:txBody>
      </p:sp>
      <p:sp>
        <p:nvSpPr>
          <p:cNvPr id="3" name="Content Placeholder 2"/>
          <p:cNvSpPr>
            <a:spLocks noGrp="1"/>
          </p:cNvSpPr>
          <p:nvPr>
            <p:ph idx="1"/>
          </p:nvPr>
        </p:nvSpPr>
        <p:spPr/>
        <p:txBody>
          <a:bodyPr>
            <a:normAutofit fontScale="92500" lnSpcReduction="10000"/>
          </a:bodyPr>
          <a:lstStyle/>
          <a:p>
            <a:pPr marL="457200" indent="-457200">
              <a:buFont typeface="Calibri" panose="020F0502020204030204" pitchFamily="34" charset="0"/>
              <a:buChar char="→"/>
            </a:pPr>
            <a:r>
              <a:rPr lang="en-US" dirty="0"/>
              <a:t>more than 2,500 videos are uploaded every minute.</a:t>
            </a:r>
          </a:p>
          <a:p>
            <a:pPr marL="457200" indent="-457200">
              <a:buFont typeface="Calibri" panose="020F0502020204030204" pitchFamily="34" charset="0"/>
              <a:buChar char="→"/>
            </a:pPr>
            <a:r>
              <a:rPr lang="en-US" dirty="0"/>
              <a:t>694,000 hours of video are streamed every minute.</a:t>
            </a:r>
          </a:p>
          <a:p>
            <a:pPr marL="457200" indent="-457200">
              <a:buFont typeface="Calibri" panose="020F0502020204030204" pitchFamily="34" charset="0"/>
              <a:buChar char="→"/>
            </a:pPr>
            <a:r>
              <a:rPr lang="en-US" dirty="0"/>
              <a:t>there are 30 billion daily views.</a:t>
            </a:r>
          </a:p>
          <a:p>
            <a:r>
              <a:rPr lang="en-US" dirty="0"/>
              <a:t>It is quite a technical challenge to neatly place high velocity data into the appropriate data repository every minute of every hour of every day without fail.</a:t>
            </a:r>
          </a:p>
          <a:p>
            <a:pPr marL="457200" indent="-457200">
              <a:buFont typeface="Arial" panose="020B0604020202020204" pitchFamily="34" charset="0"/>
              <a:buChar char="•"/>
            </a:pPr>
            <a:r>
              <a:rPr lang="en-US" b="1" dirty="0"/>
              <a:t>Veracity</a:t>
            </a:r>
            <a:r>
              <a:rPr lang="en-US" dirty="0"/>
              <a:t> is the trustworthiness of the data. Data is a major asset of any company, institution, or government agency. Uncertainty, bias, or inaccuracies in the data make the information less valuable for meaningful analysis and decision making.</a:t>
            </a:r>
          </a:p>
        </p:txBody>
      </p:sp>
    </p:spTree>
    <p:extLst>
      <p:ext uri="{BB962C8B-B14F-4D97-AF65-F5344CB8AC3E}">
        <p14:creationId xmlns:p14="http://schemas.microsoft.com/office/powerpoint/2010/main" val="1783893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a:t>
            </a:r>
          </a:p>
        </p:txBody>
      </p:sp>
      <p:sp>
        <p:nvSpPr>
          <p:cNvPr id="3" name="Content Placeholder 2"/>
          <p:cNvSpPr>
            <a:spLocks noGrp="1"/>
          </p:cNvSpPr>
          <p:nvPr>
            <p:ph idx="1"/>
          </p:nvPr>
        </p:nvSpPr>
        <p:spPr/>
        <p:txBody>
          <a:bodyPr>
            <a:normAutofit/>
          </a:bodyPr>
          <a:lstStyle/>
          <a:p>
            <a:r>
              <a:rPr lang="en-US" dirty="0"/>
              <a:t>Despite the availability of enormous computing power, some areas of science and industry have data sets so large that they overwhelm modern computing systems. In the sciences, particle physics, astronomy, genomics, meteorology, and internet searches have amassed enormous quantities of data.</a:t>
            </a:r>
          </a:p>
          <a:p>
            <a:r>
              <a:rPr lang="en-US" dirty="0"/>
              <a:t>Science is being profoundly affected by an abundance of measurements. </a:t>
            </a:r>
          </a:p>
        </p:txBody>
      </p:sp>
    </p:spTree>
    <p:extLst>
      <p:ext uri="{BB962C8B-B14F-4D97-AF65-F5344CB8AC3E}">
        <p14:creationId xmlns:p14="http://schemas.microsoft.com/office/powerpoint/2010/main" val="39782305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Almost all large natural science data sets grow because their data is being measured and gathered by specially designed automated measurement systems (machines) which are being augmented by artificial intelligence and supercomputing technologies.</a:t>
            </a:r>
          </a:p>
          <a:p>
            <a:pPr marL="457200" indent="-457200">
              <a:buFont typeface="Arial" panose="020B0604020202020204" pitchFamily="34" charset="0"/>
              <a:buChar char="•"/>
            </a:pPr>
            <a:r>
              <a:rPr lang="en-US" dirty="0"/>
              <a:t>In the case of genomics, it is the development of very fast and relatively inexpensive DNA sequencers.</a:t>
            </a:r>
          </a:p>
          <a:p>
            <a:pPr marL="457200" indent="-457200">
              <a:buFont typeface="Arial" panose="020B0604020202020204" pitchFamily="34" charset="0"/>
              <a:buChar char="•"/>
            </a:pPr>
            <a:r>
              <a:rPr lang="en-US" dirty="0"/>
              <a:t>In the case of astronomy and cosmology, it is new telescopes with very large digital camera and sensor arrays.</a:t>
            </a:r>
          </a:p>
        </p:txBody>
      </p:sp>
    </p:spTree>
    <p:extLst>
      <p:ext uri="{BB962C8B-B14F-4D97-AF65-F5344CB8AC3E}">
        <p14:creationId xmlns:p14="http://schemas.microsoft.com/office/powerpoint/2010/main" val="14441115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In the case of meteorology, it is satellite imagery and automated weather sensors.</a:t>
            </a:r>
          </a:p>
          <a:p>
            <a:pPr marL="457200" indent="-457200">
              <a:buFont typeface="Arial" panose="020B0604020202020204" pitchFamily="34" charset="0"/>
              <a:buChar char="•"/>
            </a:pPr>
            <a:r>
              <a:rPr lang="en-US" dirty="0"/>
              <a:t>In the case of particle physics, it is particle colliders, like the eight-billion-dollar Large Hadron Collider (LHC).</a:t>
            </a:r>
          </a:p>
          <a:p>
            <a:r>
              <a:rPr lang="en-US" dirty="0"/>
              <a:t>These sensing machines are generating enormous quantities of data from their sensor arrays. The data they are providing offer a huge opportunity to advance our understanding of science and medicine.</a:t>
            </a:r>
          </a:p>
        </p:txBody>
      </p:sp>
    </p:spTree>
    <p:extLst>
      <p:ext uri="{BB962C8B-B14F-4D97-AF65-F5344CB8AC3E}">
        <p14:creationId xmlns:p14="http://schemas.microsoft.com/office/powerpoint/2010/main" val="459288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This phenomenal growth in stored data is leading to new discoveries in the natural sciences, such as physics, biology, astronomy, and cosmology, and driving the emergence of innovative online businesses that are transforming the way we live, work, and interact with one another. Additionally, data is propelling the development of various forms of artificial intelligence.</a:t>
            </a:r>
          </a:p>
          <a:p>
            <a:r>
              <a:rPr lang="en-US" dirty="0"/>
              <a:t>Moreover, we are currently in the midst of a data revolution that has the potential to surpass the impact of the industrial revolution.</a:t>
            </a:r>
          </a:p>
        </p:txBody>
      </p:sp>
    </p:spTree>
    <p:extLst>
      <p:ext uri="{BB962C8B-B14F-4D97-AF65-F5344CB8AC3E}">
        <p14:creationId xmlns:p14="http://schemas.microsoft.com/office/powerpoint/2010/main" val="2909081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b="1" dirty="0"/>
              <a:t>Medicine</a:t>
            </a:r>
          </a:p>
          <a:p>
            <a:r>
              <a:rPr lang="en-US" dirty="0"/>
              <a:t>Medical technology generates an enormous amount of data. It used to be that doctors manually recorded everything they did on your chart. Now, it all goes into a database. This happens every day on every patient. For example, your doctor may order a test such as an MRI of your brain or an echocardiogram of your heart. It would not be unusual for an MRI of your brain to be 220+ megabytes of data. </a:t>
            </a:r>
          </a:p>
        </p:txBody>
      </p:sp>
    </p:spTree>
    <p:extLst>
      <p:ext uri="{BB962C8B-B14F-4D97-AF65-F5344CB8AC3E}">
        <p14:creationId xmlns:p14="http://schemas.microsoft.com/office/powerpoint/2010/main" val="14502929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An echocardiogram could be as little as 40 megabytes, and an interventional study (a surgical procedure) could be as much as one gigabyte. Even a chest x-ray would be about 20 megabytes.</a:t>
            </a:r>
          </a:p>
          <a:p>
            <a:r>
              <a:rPr lang="en-US" dirty="0"/>
              <a:t>Once a patient’s data is anonymized, it can be combined and aggregated. Looking at disease from a broad perspective of aggregated patient health data can provide new insight in a disease process. It can reveal biomarkers that were unknown and more easily predict the trajectory of a disease, and perhaps, offer an intervention.</a:t>
            </a:r>
          </a:p>
        </p:txBody>
      </p:sp>
    </p:spTree>
    <p:extLst>
      <p:ext uri="{BB962C8B-B14F-4D97-AF65-F5344CB8AC3E}">
        <p14:creationId xmlns:p14="http://schemas.microsoft.com/office/powerpoint/2010/main" val="22452000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For example, there are two large cancer databases that have followed hundreds of thousands of cancer patients for 15 years or more. Once an oncologist diagnoses the specific cancer, they need to develop a treatment plan. An adept oncologist, applying precision medicine methodologies, will typically draw upon their experience with a handful of similar cases to help formulate the treatment plan. Nowadays, the oncologist can also leverage a comprehensive cancer database, which hosts information from thousands of analogous cases.</a:t>
            </a:r>
          </a:p>
        </p:txBody>
      </p:sp>
    </p:spTree>
    <p:extLst>
      <p:ext uri="{BB962C8B-B14F-4D97-AF65-F5344CB8AC3E}">
        <p14:creationId xmlns:p14="http://schemas.microsoft.com/office/powerpoint/2010/main" val="36970013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The intelligent system linked to this database is capable of suggesting recommendations for the treatment plan, providing an additional layer of data-driven insights.</a:t>
            </a:r>
          </a:p>
          <a:p>
            <a:r>
              <a:rPr lang="en-US" dirty="0"/>
              <a:t>Also, the oncologist might use the cancer-genome atlas—which classifies cancers by their genome—looking for treatments against a specific cancer genome. The oncologist might utilize the new field of proteomics, which is the study of the proteins in a patient’s blood. </a:t>
            </a:r>
          </a:p>
        </p:txBody>
      </p:sp>
    </p:spTree>
    <p:extLst>
      <p:ext uri="{BB962C8B-B14F-4D97-AF65-F5344CB8AC3E}">
        <p14:creationId xmlns:p14="http://schemas.microsoft.com/office/powerpoint/2010/main" val="42830190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One drop of blood passed through a superconducting magnet can generate 40+ gigabytes of data on all the proteins in the blood, which is the environment that the cancer cells are growing in.</a:t>
            </a:r>
          </a:p>
        </p:txBody>
      </p:sp>
    </p:spTree>
    <p:extLst>
      <p:ext uri="{BB962C8B-B14F-4D97-AF65-F5344CB8AC3E}">
        <p14:creationId xmlns:p14="http://schemas.microsoft.com/office/powerpoint/2010/main" val="32463541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2677656"/>
          </a:xfrm>
          <a:ln w="28575">
            <a:solidFill>
              <a:srgbClr val="FF0000"/>
            </a:solidFill>
          </a:ln>
        </p:spPr>
        <p:txBody>
          <a:bodyPr>
            <a:spAutoFit/>
          </a:bodyPr>
          <a:lstStyle/>
          <a:p>
            <a:pPr marL="1588" indent="-1588"/>
            <a:r>
              <a:rPr lang="en-US" dirty="0">
                <a:solidFill>
                  <a:srgbClr val="000000"/>
                </a:solidFill>
              </a:rPr>
              <a:t>The complexity of the human body is amazing. For example, small proteins are chains of roughly 10,000 atoms. Large proteins can have roughly 120,000 atoms. Estimates of the numbers of proteins in one red blood cell range from 350-2500 per cell. There are at least 25 trillion red blood cells in the human body.</a:t>
            </a:r>
            <a:endParaRPr lang="en-US" dirty="0">
              <a:solidFill>
                <a:srgbClr val="000000"/>
              </a:solidFill>
              <a:latin typeface="Calibri" pitchFamily="34" charset="0"/>
            </a:endParaRPr>
          </a:p>
        </p:txBody>
      </p:sp>
    </p:spTree>
    <p:extLst>
      <p:ext uri="{BB962C8B-B14F-4D97-AF65-F5344CB8AC3E}">
        <p14:creationId xmlns:p14="http://schemas.microsoft.com/office/powerpoint/2010/main" val="24162198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b="1" dirty="0"/>
              <a:t>Genomics</a:t>
            </a:r>
          </a:p>
          <a:p>
            <a:r>
              <a:rPr lang="en-US" dirty="0"/>
              <a:t>Genomics is a field that maps and studies the DNA (genomes) of biological entities. Every plant, animal, bacteria, and virus has a design that is contained in its genetic material (DNA) stored in each cell. The DNA is a blueprint for the organism. It determines whether an organism will produce leaves or legs, and of course many other things. The DNA strand is made up of four chemical building blocks, called nucleotides [adenine (A), thymine (T), guanine (G) and cytosine (C)]. Essentially, DNA encodes information.</a:t>
            </a:r>
          </a:p>
        </p:txBody>
      </p:sp>
    </p:spTree>
    <p:extLst>
      <p:ext uri="{BB962C8B-B14F-4D97-AF65-F5344CB8AC3E}">
        <p14:creationId xmlns:p14="http://schemas.microsoft.com/office/powerpoint/2010/main" val="20417077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Human DNA has about 3 billion base pairs of nucleotides. Sequencing a human genome means to determine the specific base pairs for nearly all 3 billion pairs associated with the individual’s genome. So, one entry into a human genomic database contains various combinations of ATGC for the individual’s 3 billion base pairs.</a:t>
            </a:r>
          </a:p>
          <a:p>
            <a:r>
              <a:rPr lang="en-US" dirty="0"/>
              <a:t>There are databases that contain large numbers of sequenced human genomes. </a:t>
            </a:r>
          </a:p>
        </p:txBody>
      </p:sp>
    </p:spTree>
    <p:extLst>
      <p:ext uri="{BB962C8B-B14F-4D97-AF65-F5344CB8AC3E}">
        <p14:creationId xmlns:p14="http://schemas.microsoft.com/office/powerpoint/2010/main" val="34531821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There are databases with sequenced genes for persons with autism, cancer, muscular dystrophy, heart disease, and virtually any other disease that might have a genetic component. There are DNA databases that specialize in specific mammals, insects, bacteria, viruses, and plants.</a:t>
            </a:r>
          </a:p>
          <a:p>
            <a:r>
              <a:rPr lang="en-US" dirty="0"/>
              <a:t>In 1995, the genomes of two bacteria, </a:t>
            </a:r>
            <a:r>
              <a:rPr lang="en-US" i="1" dirty="0" err="1"/>
              <a:t>Haemophilus</a:t>
            </a:r>
            <a:r>
              <a:rPr lang="en-US" i="1" dirty="0"/>
              <a:t> influenzae</a:t>
            </a:r>
            <a:r>
              <a:rPr lang="en-US" dirty="0"/>
              <a:t> and </a:t>
            </a:r>
            <a:r>
              <a:rPr lang="en-US" i="1" dirty="0"/>
              <a:t>Mycoplasma </a:t>
            </a:r>
            <a:r>
              <a:rPr lang="en-US" i="1" dirty="0" err="1"/>
              <a:t>genitalium</a:t>
            </a:r>
            <a:r>
              <a:rPr lang="en-US" dirty="0"/>
              <a:t>, were sequenced, meaning the letters of their DNA were read and stored. The influenza genome is about 1.8 million base pairs long. </a:t>
            </a:r>
          </a:p>
        </p:txBody>
      </p:sp>
    </p:spTree>
    <p:extLst>
      <p:ext uri="{BB962C8B-B14F-4D97-AF65-F5344CB8AC3E}">
        <p14:creationId xmlns:p14="http://schemas.microsoft.com/office/powerpoint/2010/main" val="41388659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Once there were large volumes of data, it wasn’t long before computer scientists and statisticians began entering the field of biology.</a:t>
            </a:r>
          </a:p>
          <a:p>
            <a:r>
              <a:rPr lang="en-US" dirty="0"/>
              <a:t>In 2003, The Human Genome Project reported on 10 years of research where sequencing about 92% of the human genome cost approximately $2.7 billion. Now this amount of sequencing can be achieved in less than a week at a cost of approximately $1,000. On April 1, 2022, the complete human genome was described in a series of six papers published in </a:t>
            </a:r>
            <a:r>
              <a:rPr lang="en-US" i="1" dirty="0"/>
              <a:t>Science</a:t>
            </a:r>
            <a:r>
              <a:rPr lang="en-US" dirty="0"/>
              <a:t>.</a:t>
            </a:r>
          </a:p>
        </p:txBody>
      </p:sp>
    </p:spTree>
    <p:extLst>
      <p:ext uri="{BB962C8B-B14F-4D97-AF65-F5344CB8AC3E}">
        <p14:creationId xmlns:p14="http://schemas.microsoft.com/office/powerpoint/2010/main" val="3373906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This revolution has already created new opportunities for wealth and convenience on a massive scale, and there is still much more to come. With the amount of stored data in the world doubling every two years, we need to use larger numbers than those to which we are accustomed to describe the sizes of modern databases and other data sources.</a:t>
            </a:r>
          </a:p>
        </p:txBody>
      </p:sp>
    </p:spTree>
    <p:extLst>
      <p:ext uri="{BB962C8B-B14F-4D97-AF65-F5344CB8AC3E}">
        <p14:creationId xmlns:p14="http://schemas.microsoft.com/office/powerpoint/2010/main" val="8337399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The National Institute of Health (NIH) estimates that 40 exabytes of storage will be required to store the genome sequenced data worldwide by 2025. (Note, five exabytes could store every word spoken by every human that ever existed.)</a:t>
            </a:r>
          </a:p>
          <a:p>
            <a:r>
              <a:rPr lang="en-US" b="1" dirty="0"/>
              <a:t>Astronomy and Cosmology</a:t>
            </a:r>
          </a:p>
          <a:p>
            <a:r>
              <a:rPr lang="en-US" dirty="0"/>
              <a:t>The Sloan Digital Sky Survey (SDSS) began gathering astronomical data in 2000, with its telescope collecting data at the rate of about 200 gigabytes per night. In its first few weeks of operation, it collected more data than all the data collected in the history of astronomy.</a:t>
            </a:r>
          </a:p>
        </p:txBody>
      </p:sp>
    </p:spTree>
    <p:extLst>
      <p:ext uri="{BB962C8B-B14F-4D97-AF65-F5344CB8AC3E}">
        <p14:creationId xmlns:p14="http://schemas.microsoft.com/office/powerpoint/2010/main" val="26578617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Since then, Big Data has revolutionized the fields of astronomy and cosmology, providing researchers with vast amounts of information about the universe.</a:t>
            </a:r>
          </a:p>
          <a:p>
            <a:r>
              <a:rPr lang="en-US" dirty="0"/>
              <a:t>Another telescope that generates a substantial amount of data is the Hubble Space Telescope, which has been in operation since 1990. The Hubble has revolutionized our understanding of the universe by capturing stunning images of distant galaxies and stars and is transmitting about 10 terabytes of scientific data per year. </a:t>
            </a:r>
          </a:p>
        </p:txBody>
      </p:sp>
    </p:spTree>
    <p:extLst>
      <p:ext uri="{BB962C8B-B14F-4D97-AF65-F5344CB8AC3E}">
        <p14:creationId xmlns:p14="http://schemas.microsoft.com/office/powerpoint/2010/main" val="13957522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The Hubble has made some of the most iconic and groundbreaking discoveries in astronomy, including the Hubble Deep Field image, which revealed thousands of galaxies in a tiny patch of the sky.</a:t>
            </a:r>
          </a:p>
          <a:p>
            <a:r>
              <a:rPr lang="en-US" dirty="0"/>
              <a:t>The James Webb telescope was launched on December 25, 2021, and operates 1,000,000 miles from earth. It is about 100 times more powerful than the Hubble telescope and is able to directly image exoplanets of nearby stars. The James Webb telescope marks a new era in space-based astronomy, opening up new opportunities for discovery and understanding.</a:t>
            </a:r>
          </a:p>
        </p:txBody>
      </p:sp>
    </p:spTree>
    <p:extLst>
      <p:ext uri="{BB962C8B-B14F-4D97-AF65-F5344CB8AC3E}">
        <p14:creationId xmlns:p14="http://schemas.microsoft.com/office/powerpoint/2010/main" val="12321726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If the downlinks on the satellite work perfectly for 10 years, it will generate 100 terabytes of data over its life, providing researchers with a wealth of new information on the universe.</a:t>
            </a:r>
          </a:p>
          <a:p>
            <a:r>
              <a:rPr lang="en-US" dirty="0"/>
              <a:t>There are two new telescopes that are in development and will be coming online in the next few years: phase 1 of the Square Kilometer Array (SKA) is due to be completed in 2027, and the Large Synoptic Survey Telescope (LSST) is due to be fully operational in 2024. They are each capable of generating petabytes of data each year. </a:t>
            </a:r>
          </a:p>
        </p:txBody>
      </p:sp>
    </p:spTree>
    <p:extLst>
      <p:ext uri="{BB962C8B-B14F-4D97-AF65-F5344CB8AC3E}">
        <p14:creationId xmlns:p14="http://schemas.microsoft.com/office/powerpoint/2010/main" val="1212117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For example, the LSST is expected to generate over 20 terabytes of data per night and will produce a total of 500 petabytes of data over its ten-year mission. When the SKA is completed, it will be the largest radio telescope ever built and will consist of thousands of antennas spread across two continents. It is expected to generate over an exabyte of data per day, equivalent to the data stored on 1.5 billion smartphones. This data will enable researchers to study the early universe, the formation of galaxies, and potentially the nature of dark matter and dark energy.</a:t>
            </a:r>
          </a:p>
        </p:txBody>
      </p:sp>
    </p:spTree>
    <p:extLst>
      <p:ext uri="{BB962C8B-B14F-4D97-AF65-F5344CB8AC3E}">
        <p14:creationId xmlns:p14="http://schemas.microsoft.com/office/powerpoint/2010/main" val="4877777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dirty="0"/>
              <a:t>In addition to telescopes, NASA has 100 active missions that stream data. In the time it took to read the previous sentence NASA downloaded 1.73 gigabytes of data from its missions. The rate of NASA’s data gathering is growing exponentially. NASA has plans for missions that will stream 24 terabytes a day.</a:t>
            </a:r>
          </a:p>
        </p:txBody>
      </p:sp>
    </p:spTree>
    <p:extLst>
      <p:ext uri="{BB962C8B-B14F-4D97-AF65-F5344CB8AC3E}">
        <p14:creationId xmlns:p14="http://schemas.microsoft.com/office/powerpoint/2010/main" val="8814047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a:bodyPr>
          <a:lstStyle/>
          <a:p>
            <a:r>
              <a:rPr lang="en-US" b="1" dirty="0"/>
              <a:t>Physics</a:t>
            </a:r>
          </a:p>
          <a:p>
            <a:r>
              <a:rPr lang="en-US" dirty="0"/>
              <a:t>The Large Hadron Collider (LHC) is a 17-mile ring filled with superconducting magnets that send protons in opposite directions at nearly the speed of light, only to have them smash into one another. It has an annual budget of over one billion dollars and cost eight billion dollars to build. The LHC is certainly one of the most advanced and ambitious scientific instruments in the world today.</a:t>
            </a:r>
          </a:p>
        </p:txBody>
      </p:sp>
    </p:spTree>
    <p:extLst>
      <p:ext uri="{BB962C8B-B14F-4D97-AF65-F5344CB8AC3E}">
        <p14:creationId xmlns:p14="http://schemas.microsoft.com/office/powerpoint/2010/main" val="38708838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Science (cont.)</a:t>
            </a:r>
          </a:p>
        </p:txBody>
      </p:sp>
      <p:sp>
        <p:nvSpPr>
          <p:cNvPr id="3" name="Content Placeholder 2"/>
          <p:cNvSpPr>
            <a:spLocks noGrp="1"/>
          </p:cNvSpPr>
          <p:nvPr>
            <p:ph idx="1"/>
          </p:nvPr>
        </p:nvSpPr>
        <p:spPr/>
        <p:txBody>
          <a:bodyPr>
            <a:normAutofit lnSpcReduction="10000"/>
          </a:bodyPr>
          <a:lstStyle/>
          <a:p>
            <a:r>
              <a:rPr lang="en-US" dirty="0"/>
              <a:t>The biggest finding from the LHC thus far has been the discovery of the Higgs boson, a particle predicted by the standard model of physics but never shown to exist. The LHC has an amazing 150 million sensors that deliver data at an incredible 14 million times per second. Inside the accelerator there are 600 million collisions per second. Since only a few of the collisions are of interest, the LHC “only” stores about 25 to 30 petabytes of data per year. The analysis of the LHC data is done on a computing grid with 500,000 processors and 500 petabytes of storage.</a:t>
            </a:r>
          </a:p>
        </p:txBody>
      </p:sp>
    </p:spTree>
    <p:extLst>
      <p:ext uri="{BB962C8B-B14F-4D97-AF65-F5344CB8AC3E}">
        <p14:creationId xmlns:p14="http://schemas.microsoft.com/office/powerpoint/2010/main" val="23781828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a:t>
            </a:r>
          </a:p>
        </p:txBody>
      </p:sp>
      <p:sp>
        <p:nvSpPr>
          <p:cNvPr id="3" name="Content Placeholder 2"/>
          <p:cNvSpPr>
            <a:spLocks noGrp="1"/>
          </p:cNvSpPr>
          <p:nvPr>
            <p:ph idx="1"/>
          </p:nvPr>
        </p:nvSpPr>
        <p:spPr/>
        <p:txBody>
          <a:bodyPr>
            <a:normAutofit/>
          </a:bodyPr>
          <a:lstStyle/>
          <a:p>
            <a:r>
              <a:rPr lang="en-US" dirty="0"/>
              <a:t>In business and industry, most large machines have sensors that monitor system components many times per second:</a:t>
            </a:r>
          </a:p>
          <a:p>
            <a:pPr marL="457200" indent="-457200">
              <a:buFont typeface="Arial" panose="020B0604020202020204" pitchFamily="34" charset="0"/>
              <a:buChar char="•"/>
            </a:pPr>
            <a:r>
              <a:rPr lang="en-US" dirty="0"/>
              <a:t>General Electric (GE) manufactures a gas turbine with 200 embedded sensors which generate about 600 gigabytes of data per day. One gas turbine would generate 219 terabytes of data in a year. GE is the largest producer of gas turbines in the world with more than 10,000 gas and steam turbines operating across the globe. </a:t>
            </a:r>
          </a:p>
        </p:txBody>
      </p:sp>
    </p:spTree>
    <p:extLst>
      <p:ext uri="{BB962C8B-B14F-4D97-AF65-F5344CB8AC3E}">
        <p14:creationId xmlns:p14="http://schemas.microsoft.com/office/powerpoint/2010/main" val="6793066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fontScale="92500" lnSpcReduction="10000"/>
          </a:bodyPr>
          <a:lstStyle/>
          <a:p>
            <a:pPr marL="446088"/>
            <a:r>
              <a:rPr lang="en-US" dirty="0"/>
              <a:t>Assuming all these turbines have the same number of embedded sensors, the data generated by all these machines would be on the order of 2 exabytes annually.</a:t>
            </a:r>
          </a:p>
          <a:p>
            <a:pPr marL="457200" indent="-457200">
              <a:buFont typeface="Arial" panose="020B0604020202020204" pitchFamily="34" charset="0"/>
              <a:buChar char="•"/>
            </a:pPr>
            <a:r>
              <a:rPr lang="en-US" dirty="0"/>
              <a:t>GE also produces aircraft engines whose sensors generate 5000 data points per second. On a flight from New York to London one of these engines would generate about 8 gigabytes of data. One model of GE aircraft engine is used on approximately 2000 Boeing 737 aircrafts. Most commercial aircraft fly about 3000 hours per year. At two engines per aircraft, the Boeing 737 aircraft fleet generates about 2.5 million petabytes of data per year.</a:t>
            </a:r>
          </a:p>
        </p:txBody>
      </p:sp>
    </p:spTree>
    <p:extLst>
      <p:ext uri="{BB962C8B-B14F-4D97-AF65-F5344CB8AC3E}">
        <p14:creationId xmlns:p14="http://schemas.microsoft.com/office/powerpoint/2010/main" val="252755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 </a:t>
            </a:r>
          </a:p>
        </p:txBody>
      </p:sp>
      <p:graphicFrame>
        <p:nvGraphicFramePr>
          <p:cNvPr id="4" name="Table 3">
            <a:extLst>
              <a:ext uri="{FF2B5EF4-FFF2-40B4-BE49-F238E27FC236}">
                <a16:creationId xmlns:a16="http://schemas.microsoft.com/office/drawing/2014/main" id="{DBF6E4A6-5852-E98F-4111-4108B9D467FA}"/>
              </a:ext>
            </a:extLst>
          </p:cNvPr>
          <p:cNvGraphicFramePr>
            <a:graphicFrameLocks noGrp="1"/>
          </p:cNvGraphicFramePr>
          <p:nvPr>
            <p:extLst>
              <p:ext uri="{D42A27DB-BD31-4B8C-83A1-F6EECF244321}">
                <p14:modId xmlns:p14="http://schemas.microsoft.com/office/powerpoint/2010/main" val="3251435624"/>
              </p:ext>
            </p:extLst>
          </p:nvPr>
        </p:nvGraphicFramePr>
        <p:xfrm>
          <a:off x="457200" y="1397000"/>
          <a:ext cx="8229600" cy="4216400"/>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4168092456"/>
                    </a:ext>
                  </a:extLst>
                </a:gridCol>
                <a:gridCol w="2514600">
                  <a:extLst>
                    <a:ext uri="{9D8B030D-6E8A-4147-A177-3AD203B41FA5}">
                      <a16:colId xmlns:a16="http://schemas.microsoft.com/office/drawing/2014/main" val="2427616346"/>
                    </a:ext>
                  </a:extLst>
                </a:gridCol>
                <a:gridCol w="2514600">
                  <a:extLst>
                    <a:ext uri="{9D8B030D-6E8A-4147-A177-3AD203B41FA5}">
                      <a16:colId xmlns:a16="http://schemas.microsoft.com/office/drawing/2014/main" val="1700935802"/>
                    </a:ext>
                  </a:extLst>
                </a:gridCol>
              </a:tblGrid>
              <a:tr h="370840">
                <a:tc gridSpan="3">
                  <a:txBody>
                    <a:bodyPr/>
                    <a:lstStyle/>
                    <a:p>
                      <a:pPr algn="ctr"/>
                      <a:r>
                        <a:rPr lang="en-IN" dirty="0"/>
                        <a:t>Table 2.1.1 - Quantifying Bytes</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176589354"/>
                  </a:ext>
                </a:extLst>
              </a:tr>
              <a:tr h="370840">
                <a:tc>
                  <a:txBody>
                    <a:bodyPr/>
                    <a:lstStyle/>
                    <a:p>
                      <a:pPr algn="ctr"/>
                      <a:r>
                        <a:rPr lang="en-IN" b="1" dirty="0"/>
                        <a:t>Numerical Value (in bytes)</a:t>
                      </a:r>
                    </a:p>
                  </a:txBody>
                  <a:tcPr/>
                </a:tc>
                <a:tc>
                  <a:txBody>
                    <a:bodyPr/>
                    <a:lstStyle/>
                    <a:p>
                      <a:pPr algn="ctr"/>
                      <a:r>
                        <a:rPr lang="en-IN" b="1" dirty="0"/>
                        <a:t>Data Storage Quantities</a:t>
                      </a:r>
                    </a:p>
                  </a:txBody>
                  <a:tcPr/>
                </a:tc>
                <a:tc>
                  <a:txBody>
                    <a:bodyPr/>
                    <a:lstStyle/>
                    <a:p>
                      <a:pPr algn="ctr"/>
                      <a:r>
                        <a:rPr lang="en-IN" b="1" dirty="0"/>
                        <a:t>Fun Facts</a:t>
                      </a:r>
                    </a:p>
                  </a:txBody>
                  <a:tcPr/>
                </a:tc>
                <a:extLst>
                  <a:ext uri="{0D108BD9-81ED-4DB2-BD59-A6C34878D82A}">
                    <a16:rowId xmlns:a16="http://schemas.microsoft.com/office/drawing/2014/main" val="3650750717"/>
                  </a:ext>
                </a:extLst>
              </a:tr>
              <a:tr h="370840">
                <a:tc>
                  <a:txBody>
                    <a:bodyPr/>
                    <a:lstStyle/>
                    <a:p>
                      <a:r>
                        <a:rPr lang="en-US" dirty="0"/>
                        <a:t>1,000,000,000 = 10</a:t>
                      </a:r>
                      <a:r>
                        <a:rPr lang="en-US" baseline="30000" dirty="0"/>
                        <a:t>9</a:t>
                      </a:r>
                      <a:endParaRPr lang="en-IN" baseline="30000" dirty="0"/>
                    </a:p>
                  </a:txBody>
                  <a:tcPr/>
                </a:tc>
                <a:tc>
                  <a:txBody>
                    <a:bodyPr/>
                    <a:lstStyle/>
                    <a:p>
                      <a:pPr algn="ctr"/>
                      <a:r>
                        <a:rPr lang="en-US" dirty="0"/>
                        <a:t>1 gigabyte</a:t>
                      </a:r>
                    </a:p>
                    <a:p>
                      <a:pPr algn="ctr"/>
                      <a:r>
                        <a:rPr lang="en-US" dirty="0"/>
                        <a:t>(1 billion bytes)</a:t>
                      </a:r>
                      <a:endParaRPr lang="en-IN" dirty="0"/>
                    </a:p>
                  </a:txBody>
                  <a:tcPr/>
                </a:tc>
                <a:tc>
                  <a:txBody>
                    <a:bodyPr/>
                    <a:lstStyle/>
                    <a:p>
                      <a:r>
                        <a:rPr lang="en-US" dirty="0"/>
                        <a:t>If you were counting at a rate of one number per second, it would take you over 31 years to reach 1 billion.</a:t>
                      </a:r>
                      <a:endParaRPr lang="en-IN" dirty="0"/>
                    </a:p>
                  </a:txBody>
                  <a:tcPr/>
                </a:tc>
                <a:extLst>
                  <a:ext uri="{0D108BD9-81ED-4DB2-BD59-A6C34878D82A}">
                    <a16:rowId xmlns:a16="http://schemas.microsoft.com/office/drawing/2014/main" val="3805623922"/>
                  </a:ext>
                </a:extLst>
              </a:tr>
              <a:tr h="370840">
                <a:tc>
                  <a:txBody>
                    <a:bodyPr/>
                    <a:lstStyle/>
                    <a:p>
                      <a:r>
                        <a:rPr lang="en-US" dirty="0"/>
                        <a:t>1,000,000,000,000 = 10</a:t>
                      </a:r>
                      <a:r>
                        <a:rPr lang="en-US" baseline="30000" dirty="0"/>
                        <a:t>12</a:t>
                      </a:r>
                      <a:endParaRPr lang="en-IN" dirty="0"/>
                    </a:p>
                  </a:txBody>
                  <a:tcPr/>
                </a:tc>
                <a:tc>
                  <a:txBody>
                    <a:bodyPr/>
                    <a:lstStyle/>
                    <a:p>
                      <a:pPr algn="ctr"/>
                      <a:r>
                        <a:rPr lang="en-IN" dirty="0"/>
                        <a:t>1 terabyte</a:t>
                      </a:r>
                    </a:p>
                    <a:p>
                      <a:pPr algn="ctr"/>
                      <a:r>
                        <a:rPr lang="en-IN" dirty="0"/>
                        <a:t>(1 trillion bytes)</a:t>
                      </a:r>
                    </a:p>
                  </a:txBody>
                  <a:tcPr/>
                </a:tc>
                <a:tc>
                  <a:txBody>
                    <a:bodyPr/>
                    <a:lstStyle/>
                    <a:p>
                      <a:r>
                        <a:rPr lang="en-US" dirty="0"/>
                        <a:t>One trillion grains of rice would fill around 32,000 standard 40-foot shipping containers or create a rice pile that would cover the area of about 26 football fields.</a:t>
                      </a:r>
                      <a:endParaRPr lang="en-IN" dirty="0"/>
                    </a:p>
                  </a:txBody>
                  <a:tcPr/>
                </a:tc>
                <a:extLst>
                  <a:ext uri="{0D108BD9-81ED-4DB2-BD59-A6C34878D82A}">
                    <a16:rowId xmlns:a16="http://schemas.microsoft.com/office/drawing/2014/main" val="3427978164"/>
                  </a:ext>
                </a:extLst>
              </a:tr>
            </a:tbl>
          </a:graphicData>
        </a:graphic>
      </p:graphicFrame>
    </p:spTree>
    <p:extLst>
      <p:ext uri="{BB962C8B-B14F-4D97-AF65-F5344CB8AC3E}">
        <p14:creationId xmlns:p14="http://schemas.microsoft.com/office/powerpoint/2010/main" val="27959649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A modern commuter train’s sensors will collect and send 9,000,000 data points per hour.</a:t>
            </a:r>
          </a:p>
          <a:p>
            <a:pPr marL="457200" indent="-457200">
              <a:buFont typeface="Arial" panose="020B0604020202020204" pitchFamily="34" charset="0"/>
              <a:buChar char="•"/>
            </a:pPr>
            <a:r>
              <a:rPr lang="en-US" dirty="0"/>
              <a:t>Walmart handles over 1 million customer transactions per hour, which are imported into their databases estimated to contain more than 2.5 petabytes of data. This massive data set includes customer purchase data, inventory levels, supplier information, and demographic data from their loyalty program.</a:t>
            </a:r>
          </a:p>
          <a:p>
            <a:pPr marL="457200" indent="-457200">
              <a:buFont typeface="Arial" panose="020B0604020202020204" pitchFamily="34" charset="0"/>
              <a:buChar char="•"/>
            </a:pPr>
            <a:r>
              <a:rPr lang="en-US" dirty="0"/>
              <a:t>Modern buildings are full of sensors that monitor sound, temperature, humidity, and motion.</a:t>
            </a:r>
          </a:p>
        </p:txBody>
      </p:sp>
    </p:spTree>
    <p:extLst>
      <p:ext uri="{BB962C8B-B14F-4D97-AF65-F5344CB8AC3E}">
        <p14:creationId xmlns:p14="http://schemas.microsoft.com/office/powerpoint/2010/main" val="8983271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Computer logs monitor and aid in the diagnosis of computer system problems. Even a data center with fifty servers will generate 100 gigabytes of log data per day.</a:t>
            </a:r>
          </a:p>
          <a:p>
            <a:pPr marL="457200" indent="-457200">
              <a:buFont typeface="Arial" panose="020B0604020202020204" pitchFamily="34" charset="0"/>
              <a:buChar char="•"/>
            </a:pPr>
            <a:r>
              <a:rPr lang="en-US" dirty="0"/>
              <a:t>Worldwide there will be an estimated 891 billion credit card transactions in 2027. Building fraud prevention models for credit cards has become a Big Data problem.</a:t>
            </a:r>
          </a:p>
        </p:txBody>
      </p:sp>
    </p:spTree>
    <p:extLst>
      <p:ext uri="{BB962C8B-B14F-4D97-AF65-F5344CB8AC3E}">
        <p14:creationId xmlns:p14="http://schemas.microsoft.com/office/powerpoint/2010/main" val="16342831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a:bodyPr>
          <a:lstStyle/>
          <a:p>
            <a:r>
              <a:rPr lang="en-US" dirty="0"/>
              <a:t>In industrial applications—like gas turbines, aircraft engines, and train motors—sensor data is used to determine an optimal operations strategy and to detect the root cause of failures and defects in near real-time. Companies also use sensor data to look for correlations among variables that may signal a design improvement in the system.</a:t>
            </a:r>
          </a:p>
          <a:p>
            <a:r>
              <a:rPr lang="en-US" dirty="0"/>
              <a:t>In 2016, a company developed a model to forecast corn yield per acre. </a:t>
            </a:r>
          </a:p>
        </p:txBody>
      </p:sp>
    </p:spTree>
    <p:extLst>
      <p:ext uri="{BB962C8B-B14F-4D97-AF65-F5344CB8AC3E}">
        <p14:creationId xmlns:p14="http://schemas.microsoft.com/office/powerpoint/2010/main" val="3590365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lnSpcReduction="10000"/>
          </a:bodyPr>
          <a:lstStyle/>
          <a:p>
            <a:r>
              <a:rPr lang="en-US" dirty="0"/>
              <a:t>It was an unusual model because the model used one petabyte of satellite imagery data that was run through a cluster of 30,000 computer processors to predict average corn yields per acre for 2016. Interestingly, the satellite image model predicted an average corn yield of 169 bushels per acre yield for 2016. The US Department of Agriculture (USDA) predicted 175.1 bushels per acre and the actual corn yield for 2016 was 178 bushels per acre. This is a case where Big Data modeling is not always good. But the accuracy of this kind of modeling will undoubtedly improve. </a:t>
            </a:r>
          </a:p>
        </p:txBody>
      </p:sp>
    </p:spTree>
    <p:extLst>
      <p:ext uri="{BB962C8B-B14F-4D97-AF65-F5344CB8AC3E}">
        <p14:creationId xmlns:p14="http://schemas.microsoft.com/office/powerpoint/2010/main" val="38306637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Big Data in Business and Industry (cont.)</a:t>
            </a:r>
          </a:p>
        </p:txBody>
      </p:sp>
      <p:sp>
        <p:nvSpPr>
          <p:cNvPr id="3" name="Content Placeholder 2"/>
          <p:cNvSpPr>
            <a:spLocks noGrp="1"/>
          </p:cNvSpPr>
          <p:nvPr>
            <p:ph idx="1"/>
          </p:nvPr>
        </p:nvSpPr>
        <p:spPr/>
        <p:txBody>
          <a:bodyPr>
            <a:normAutofit/>
          </a:bodyPr>
          <a:lstStyle/>
          <a:p>
            <a:r>
              <a:rPr lang="en-US" dirty="0"/>
              <a:t>Interestingly, some crop models use data from the Sentinel series of satellite missions mentioned earlier.</a:t>
            </a:r>
          </a:p>
          <a:p>
            <a:r>
              <a:rPr lang="en-US" dirty="0"/>
              <a:t>Satellite image data is also being used to produce revenue forecasts for large box retailers (e.g., Walmart, Target, </a:t>
            </a:r>
            <a:r>
              <a:rPr lang="en-US" dirty="0" err="1"/>
              <a:t>etc</a:t>
            </a:r>
            <a:r>
              <a:rPr lang="en-US" dirty="0"/>
              <a:t>). Using criteria, computer programs count cars in these retailers’ parking lots every day and connect this data with quarterly </a:t>
            </a:r>
            <a:r>
              <a:rPr lang="en-US"/>
              <a:t>revenue estimates. </a:t>
            </a:r>
            <a:endParaRPr lang="en-US" dirty="0"/>
          </a:p>
        </p:txBody>
      </p:sp>
    </p:spTree>
    <p:extLst>
      <p:ext uri="{BB962C8B-B14F-4D97-AF65-F5344CB8AC3E}">
        <p14:creationId xmlns:p14="http://schemas.microsoft.com/office/powerpoint/2010/main" val="3244646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Fusion of Data, Computing, and Statistics</a:t>
            </a:r>
          </a:p>
        </p:txBody>
      </p:sp>
      <p:sp>
        <p:nvSpPr>
          <p:cNvPr id="3" name="Content Placeholder 2"/>
          <p:cNvSpPr>
            <a:spLocks noGrp="1"/>
          </p:cNvSpPr>
          <p:nvPr>
            <p:ph idx="1"/>
          </p:nvPr>
        </p:nvSpPr>
        <p:spPr/>
        <p:txBody>
          <a:bodyPr>
            <a:normAutofit lnSpcReduction="10000"/>
          </a:bodyPr>
          <a:lstStyle/>
          <a:p>
            <a:r>
              <a:rPr lang="en-US" dirty="0"/>
              <a:t>The Apollo moon landing was an epic event in American history. Without digital computers, it probably wouldn’t have happened. The Apollo Guidance Computer (AGC) provided computational guidance, navigation, and control of the Command module and the Lunar Module. It was the first computer to use integrated circuits. Additionally, “IBM mainframe computers” on the ground performed independent computations and communication to the spacecraft, as well as monitor the astronauts’ health and environmental data.</a:t>
            </a:r>
          </a:p>
        </p:txBody>
      </p:sp>
    </p:spTree>
    <p:extLst>
      <p:ext uri="{BB962C8B-B14F-4D97-AF65-F5344CB8AC3E}">
        <p14:creationId xmlns:p14="http://schemas.microsoft.com/office/powerpoint/2010/main" val="41405170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Fusion of Data, Computing, and Statistics (cont.)</a:t>
            </a:r>
          </a:p>
        </p:txBody>
      </p:sp>
      <p:sp>
        <p:nvSpPr>
          <p:cNvPr id="3" name="Content Placeholder 2"/>
          <p:cNvSpPr>
            <a:spLocks noGrp="1"/>
          </p:cNvSpPr>
          <p:nvPr>
            <p:ph idx="1"/>
          </p:nvPr>
        </p:nvSpPr>
        <p:spPr/>
        <p:txBody>
          <a:bodyPr>
            <a:normAutofit/>
          </a:bodyPr>
          <a:lstStyle/>
          <a:p>
            <a:r>
              <a:rPr lang="en-US" dirty="0"/>
              <a:t>The iPhone 6 is an old version of the iPhone. It uses an Apple-designed processor that can execute 3.36 billion instructions per second compared to a top speed ranging between 50,000 to 100,000 instructions per second for the IBM systems mentioned above. The old Apple processor can perform instructions 120,000,000 times faster than the AGC. If you had given an iPhone 6 to NASA engineers in 1969, it would have appeared to be alien technology. </a:t>
            </a:r>
          </a:p>
        </p:txBody>
      </p:sp>
    </p:spTree>
    <p:extLst>
      <p:ext uri="{BB962C8B-B14F-4D97-AF65-F5344CB8AC3E}">
        <p14:creationId xmlns:p14="http://schemas.microsoft.com/office/powerpoint/2010/main" val="6819256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Fusion of Data, Computing, and Statistics (cont.)</a:t>
            </a:r>
          </a:p>
        </p:txBody>
      </p:sp>
      <p:sp>
        <p:nvSpPr>
          <p:cNvPr id="3" name="Content Placeholder 2"/>
          <p:cNvSpPr>
            <a:spLocks noGrp="1"/>
          </p:cNvSpPr>
          <p:nvPr>
            <p:ph idx="1"/>
          </p:nvPr>
        </p:nvSpPr>
        <p:spPr/>
        <p:txBody>
          <a:bodyPr>
            <a:normAutofit/>
          </a:bodyPr>
          <a:lstStyle/>
          <a:p>
            <a:r>
              <a:rPr lang="en-US" dirty="0"/>
              <a:t>The iPhone 6 is at least 1000 times more powerful—some have estimated over 1,000,000 times—than all the NASA combined computer resources in 1969. </a:t>
            </a:r>
          </a:p>
          <a:p>
            <a:r>
              <a:rPr lang="en-US" dirty="0"/>
              <a:t>Why is this important to statisticians? Using current computing technologies, data sets that are feasible to process simple statistical models in a reasonable amount of time are on the order of terabytes.</a:t>
            </a:r>
          </a:p>
        </p:txBody>
      </p:sp>
    </p:spTree>
    <p:extLst>
      <p:ext uri="{BB962C8B-B14F-4D97-AF65-F5344CB8AC3E}">
        <p14:creationId xmlns:p14="http://schemas.microsoft.com/office/powerpoint/2010/main" val="175691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 </a:t>
            </a:r>
          </a:p>
        </p:txBody>
      </p:sp>
      <p:graphicFrame>
        <p:nvGraphicFramePr>
          <p:cNvPr id="4" name="Table 3">
            <a:extLst>
              <a:ext uri="{FF2B5EF4-FFF2-40B4-BE49-F238E27FC236}">
                <a16:creationId xmlns:a16="http://schemas.microsoft.com/office/drawing/2014/main" id="{DBF6E4A6-5852-E98F-4111-4108B9D467FA}"/>
              </a:ext>
            </a:extLst>
          </p:cNvPr>
          <p:cNvGraphicFramePr>
            <a:graphicFrameLocks noGrp="1"/>
          </p:cNvGraphicFramePr>
          <p:nvPr>
            <p:extLst>
              <p:ext uri="{D42A27DB-BD31-4B8C-83A1-F6EECF244321}">
                <p14:modId xmlns:p14="http://schemas.microsoft.com/office/powerpoint/2010/main" val="4004686476"/>
              </p:ext>
            </p:extLst>
          </p:nvPr>
        </p:nvGraphicFramePr>
        <p:xfrm>
          <a:off x="457200" y="1397000"/>
          <a:ext cx="8229600" cy="3393440"/>
        </p:xfrm>
        <a:graphic>
          <a:graphicData uri="http://schemas.openxmlformats.org/drawingml/2006/table">
            <a:tbl>
              <a:tblPr firstRow="1" bandRow="1">
                <a:tableStyleId>{5C22544A-7EE6-4342-B048-85BDC9FD1C3A}</a:tableStyleId>
              </a:tblPr>
              <a:tblGrid>
                <a:gridCol w="3429000">
                  <a:extLst>
                    <a:ext uri="{9D8B030D-6E8A-4147-A177-3AD203B41FA5}">
                      <a16:colId xmlns:a16="http://schemas.microsoft.com/office/drawing/2014/main" val="4168092456"/>
                    </a:ext>
                  </a:extLst>
                </a:gridCol>
                <a:gridCol w="2514600">
                  <a:extLst>
                    <a:ext uri="{9D8B030D-6E8A-4147-A177-3AD203B41FA5}">
                      <a16:colId xmlns:a16="http://schemas.microsoft.com/office/drawing/2014/main" val="2427616346"/>
                    </a:ext>
                  </a:extLst>
                </a:gridCol>
                <a:gridCol w="2286000">
                  <a:extLst>
                    <a:ext uri="{9D8B030D-6E8A-4147-A177-3AD203B41FA5}">
                      <a16:colId xmlns:a16="http://schemas.microsoft.com/office/drawing/2014/main" val="1700935802"/>
                    </a:ext>
                  </a:extLst>
                </a:gridCol>
              </a:tblGrid>
              <a:tr h="370840">
                <a:tc gridSpan="3">
                  <a:txBody>
                    <a:bodyPr/>
                    <a:lstStyle/>
                    <a:p>
                      <a:pPr algn="ctr"/>
                      <a:r>
                        <a:rPr lang="en-IN" dirty="0"/>
                        <a:t>Table 2.1.1 - Quantifying Bytes (cont.)</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176589354"/>
                  </a:ext>
                </a:extLst>
              </a:tr>
              <a:tr h="370840">
                <a:tc>
                  <a:txBody>
                    <a:bodyPr/>
                    <a:lstStyle/>
                    <a:p>
                      <a:pPr algn="ctr"/>
                      <a:r>
                        <a:rPr lang="en-IN" b="1"/>
                        <a:t>Numerical Value (in bytes)</a:t>
                      </a:r>
                      <a:endParaRPr lang="en-IN" b="1" dirty="0"/>
                    </a:p>
                  </a:txBody>
                  <a:tcPr/>
                </a:tc>
                <a:tc>
                  <a:txBody>
                    <a:bodyPr/>
                    <a:lstStyle/>
                    <a:p>
                      <a:pPr algn="ctr"/>
                      <a:r>
                        <a:rPr lang="en-IN" b="1" dirty="0"/>
                        <a:t>Data Storage Quantities</a:t>
                      </a:r>
                    </a:p>
                  </a:txBody>
                  <a:tcPr/>
                </a:tc>
                <a:tc>
                  <a:txBody>
                    <a:bodyPr/>
                    <a:lstStyle/>
                    <a:p>
                      <a:pPr algn="ctr"/>
                      <a:r>
                        <a:rPr lang="en-IN" b="1" dirty="0"/>
                        <a:t>Fun Facts</a:t>
                      </a:r>
                    </a:p>
                  </a:txBody>
                  <a:tcPr/>
                </a:tc>
                <a:extLst>
                  <a:ext uri="{0D108BD9-81ED-4DB2-BD59-A6C34878D82A}">
                    <a16:rowId xmlns:a16="http://schemas.microsoft.com/office/drawing/2014/main" val="3650750717"/>
                  </a:ext>
                </a:extLst>
              </a:tr>
              <a:tr h="370840">
                <a:tc>
                  <a:txBody>
                    <a:bodyPr/>
                    <a:lstStyle/>
                    <a:p>
                      <a:r>
                        <a:rPr lang="en-US" dirty="0"/>
                        <a:t>1,000,000,000,000,000 = 10</a:t>
                      </a:r>
                      <a:r>
                        <a:rPr lang="en-US" baseline="30000" dirty="0"/>
                        <a:t>15</a:t>
                      </a:r>
                      <a:endParaRPr lang="en-IN" dirty="0"/>
                    </a:p>
                  </a:txBody>
                  <a:tcPr/>
                </a:tc>
                <a:tc>
                  <a:txBody>
                    <a:bodyPr/>
                    <a:lstStyle/>
                    <a:p>
                      <a:pPr algn="ctr"/>
                      <a:r>
                        <a:rPr lang="en-US" dirty="0"/>
                        <a:t>1 petabyte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(1 </a:t>
                      </a:r>
                      <a:r>
                        <a:rPr lang="en-IN" sz="1800" b="0" i="0" u="none" strike="noStrike" kern="1200" baseline="0" dirty="0">
                          <a:solidFill>
                            <a:schemeClr val="dk1"/>
                          </a:solidFill>
                          <a:latin typeface="+mn-lt"/>
                          <a:ea typeface="+mn-ea"/>
                          <a:cs typeface="+mn-cs"/>
                        </a:rPr>
                        <a:t>quadrillion </a:t>
                      </a:r>
                      <a:r>
                        <a:rPr lang="en-US" dirty="0"/>
                        <a:t>bytes)</a:t>
                      </a:r>
                      <a:endParaRPr lang="en-IN" dirty="0"/>
                    </a:p>
                  </a:txBody>
                  <a:tcPr/>
                </a:tc>
                <a:tc>
                  <a:txBody>
                    <a:bodyPr/>
                    <a:lstStyle/>
                    <a:p>
                      <a:r>
                        <a:rPr lang="en-US" dirty="0"/>
                        <a:t>Driving the distance from New York to</a:t>
                      </a:r>
                    </a:p>
                    <a:p>
                      <a:r>
                        <a:rPr lang="en-US" dirty="0"/>
                        <a:t>Los Angeles over 350 trillion times would equal 1 quadrillion miles.</a:t>
                      </a:r>
                      <a:endParaRPr lang="en-IN" dirty="0"/>
                    </a:p>
                  </a:txBody>
                  <a:tcPr/>
                </a:tc>
                <a:extLst>
                  <a:ext uri="{0D108BD9-81ED-4DB2-BD59-A6C34878D82A}">
                    <a16:rowId xmlns:a16="http://schemas.microsoft.com/office/drawing/2014/main" val="3805623922"/>
                  </a:ext>
                </a:extLst>
              </a:tr>
              <a:tr h="370840">
                <a:tc>
                  <a:txBody>
                    <a:bodyPr/>
                    <a:lstStyle/>
                    <a:p>
                      <a:r>
                        <a:rPr lang="en-US" dirty="0"/>
                        <a:t>1,000,000,000,000,000,000 = 10</a:t>
                      </a:r>
                      <a:r>
                        <a:rPr lang="en-US" baseline="30000" dirty="0"/>
                        <a:t>18</a:t>
                      </a:r>
                      <a:endParaRPr lang="en-IN" dirty="0"/>
                    </a:p>
                  </a:txBody>
                  <a:tcPr/>
                </a:tc>
                <a:tc>
                  <a:txBody>
                    <a:bodyPr/>
                    <a:lstStyle/>
                    <a:p>
                      <a:pPr algn="ctr"/>
                      <a:r>
                        <a:rPr lang="en-IN" dirty="0"/>
                        <a:t>1 exabyte</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(1 </a:t>
                      </a:r>
                      <a:r>
                        <a:rPr lang="en-IN" sz="1800" b="0" i="0" u="none" strike="noStrike" kern="1200" baseline="0" dirty="0">
                          <a:solidFill>
                            <a:schemeClr val="dk1"/>
                          </a:solidFill>
                          <a:latin typeface="+mn-lt"/>
                          <a:ea typeface="+mn-ea"/>
                          <a:cs typeface="+mn-cs"/>
                        </a:rPr>
                        <a:t>quintillion</a:t>
                      </a:r>
                      <a:r>
                        <a:rPr lang="en-IN" dirty="0"/>
                        <a:t> bytes)</a:t>
                      </a:r>
                    </a:p>
                  </a:txBody>
                  <a:tcPr/>
                </a:tc>
                <a:tc>
                  <a:txBody>
                    <a:bodyPr/>
                    <a:lstStyle/>
                    <a:p>
                      <a:r>
                        <a:rPr lang="en-US" dirty="0"/>
                        <a:t>Roughly the number of insects on the earth.</a:t>
                      </a:r>
                      <a:endParaRPr lang="en-IN" dirty="0"/>
                    </a:p>
                  </a:txBody>
                  <a:tcPr/>
                </a:tc>
                <a:extLst>
                  <a:ext uri="{0D108BD9-81ED-4DB2-BD59-A6C34878D82A}">
                    <a16:rowId xmlns:a16="http://schemas.microsoft.com/office/drawing/2014/main" val="3427978164"/>
                  </a:ext>
                </a:extLst>
              </a:tr>
            </a:tbl>
          </a:graphicData>
        </a:graphic>
      </p:graphicFrame>
    </p:spTree>
    <p:extLst>
      <p:ext uri="{BB962C8B-B14F-4D97-AF65-F5344CB8AC3E}">
        <p14:creationId xmlns:p14="http://schemas.microsoft.com/office/powerpoint/2010/main" val="1761549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lstStyle/>
          <a:p>
            <a:r>
              <a:rPr lang="en-US" dirty="0"/>
              <a:t> </a:t>
            </a:r>
          </a:p>
        </p:txBody>
      </p:sp>
      <p:graphicFrame>
        <p:nvGraphicFramePr>
          <p:cNvPr id="4" name="Table 3">
            <a:extLst>
              <a:ext uri="{FF2B5EF4-FFF2-40B4-BE49-F238E27FC236}">
                <a16:creationId xmlns:a16="http://schemas.microsoft.com/office/drawing/2014/main" id="{DBF6E4A6-5852-E98F-4111-4108B9D467FA}"/>
              </a:ext>
            </a:extLst>
          </p:cNvPr>
          <p:cNvGraphicFramePr>
            <a:graphicFrameLocks noGrp="1"/>
          </p:cNvGraphicFramePr>
          <p:nvPr>
            <p:extLst>
              <p:ext uri="{D42A27DB-BD31-4B8C-83A1-F6EECF244321}">
                <p14:modId xmlns:p14="http://schemas.microsoft.com/office/powerpoint/2010/main" val="2316444074"/>
              </p:ext>
            </p:extLst>
          </p:nvPr>
        </p:nvGraphicFramePr>
        <p:xfrm>
          <a:off x="457200" y="1097280"/>
          <a:ext cx="8229600" cy="311404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4168092456"/>
                    </a:ext>
                  </a:extLst>
                </a:gridCol>
                <a:gridCol w="1828800">
                  <a:extLst>
                    <a:ext uri="{9D8B030D-6E8A-4147-A177-3AD203B41FA5}">
                      <a16:colId xmlns:a16="http://schemas.microsoft.com/office/drawing/2014/main" val="2427616346"/>
                    </a:ext>
                  </a:extLst>
                </a:gridCol>
                <a:gridCol w="2133600">
                  <a:extLst>
                    <a:ext uri="{9D8B030D-6E8A-4147-A177-3AD203B41FA5}">
                      <a16:colId xmlns:a16="http://schemas.microsoft.com/office/drawing/2014/main" val="1700935802"/>
                    </a:ext>
                  </a:extLst>
                </a:gridCol>
              </a:tblGrid>
              <a:tr h="370840">
                <a:tc gridSpan="3">
                  <a:txBody>
                    <a:bodyPr/>
                    <a:lstStyle/>
                    <a:p>
                      <a:pPr algn="ctr"/>
                      <a:r>
                        <a:rPr lang="en-IN" dirty="0"/>
                        <a:t>Table 2.1.1 - Quantifying Bytes (cont.)</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176589354"/>
                  </a:ext>
                </a:extLst>
              </a:tr>
              <a:tr h="370840">
                <a:tc>
                  <a:txBody>
                    <a:bodyPr/>
                    <a:lstStyle/>
                    <a:p>
                      <a:pPr algn="ctr"/>
                      <a:r>
                        <a:rPr lang="en-IN" b="1"/>
                        <a:t>Numerical Value (in bytes)</a:t>
                      </a:r>
                      <a:endParaRPr lang="en-IN" b="1" dirty="0"/>
                    </a:p>
                  </a:txBody>
                  <a:tcPr/>
                </a:tc>
                <a:tc>
                  <a:txBody>
                    <a:bodyPr/>
                    <a:lstStyle/>
                    <a:p>
                      <a:pPr algn="ctr"/>
                      <a:r>
                        <a:rPr lang="en-IN" b="1" dirty="0"/>
                        <a:t>Data Storage Quantities</a:t>
                      </a:r>
                    </a:p>
                  </a:txBody>
                  <a:tcPr/>
                </a:tc>
                <a:tc>
                  <a:txBody>
                    <a:bodyPr/>
                    <a:lstStyle/>
                    <a:p>
                      <a:pPr algn="ctr"/>
                      <a:r>
                        <a:rPr lang="en-IN" b="1" dirty="0"/>
                        <a:t>Fun Facts</a:t>
                      </a:r>
                    </a:p>
                  </a:txBody>
                  <a:tcPr/>
                </a:tc>
                <a:extLst>
                  <a:ext uri="{0D108BD9-81ED-4DB2-BD59-A6C34878D82A}">
                    <a16:rowId xmlns:a16="http://schemas.microsoft.com/office/drawing/2014/main" val="3650750717"/>
                  </a:ext>
                </a:extLst>
              </a:tr>
              <a:tr h="370840">
                <a:tc>
                  <a:txBody>
                    <a:bodyPr/>
                    <a:lstStyle/>
                    <a:p>
                      <a:r>
                        <a:rPr lang="en-US" dirty="0"/>
                        <a:t>1,000,000,000,000,000,000,000 = 10</a:t>
                      </a:r>
                      <a:r>
                        <a:rPr lang="en-US" baseline="30000" dirty="0"/>
                        <a:t>21</a:t>
                      </a:r>
                      <a:endParaRPr lang="en-IN" dirty="0"/>
                    </a:p>
                  </a:txBody>
                  <a:tcPr/>
                </a:tc>
                <a:tc>
                  <a:txBody>
                    <a:bodyPr/>
                    <a:lstStyle/>
                    <a:p>
                      <a:pPr algn="ctr"/>
                      <a:r>
                        <a:rPr lang="en-US" dirty="0"/>
                        <a:t>1 zettabyte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(1 </a:t>
                      </a:r>
                      <a:r>
                        <a:rPr lang="en-IN" sz="1800" b="0" i="0" u="none" strike="noStrike" kern="1200" baseline="0" dirty="0">
                          <a:solidFill>
                            <a:schemeClr val="dk1"/>
                          </a:solidFill>
                          <a:latin typeface="+mn-lt"/>
                          <a:ea typeface="+mn-ea"/>
                          <a:cs typeface="+mn-cs"/>
                        </a:rPr>
                        <a:t>sextillion </a:t>
                      </a:r>
                      <a:r>
                        <a:rPr lang="en-US" dirty="0"/>
                        <a:t>bytes)</a:t>
                      </a:r>
                      <a:endParaRPr lang="en-IN" dirty="0"/>
                    </a:p>
                  </a:txBody>
                  <a:tcPr/>
                </a:tc>
                <a:tc>
                  <a:txBody>
                    <a:bodyPr/>
                    <a:lstStyle/>
                    <a:p>
                      <a:r>
                        <a:rPr lang="en-US" dirty="0"/>
                        <a:t>The number of atoms in 1/5 of a drop of water.</a:t>
                      </a:r>
                      <a:endParaRPr lang="en-IN" dirty="0"/>
                    </a:p>
                  </a:txBody>
                  <a:tcPr/>
                </a:tc>
                <a:extLst>
                  <a:ext uri="{0D108BD9-81ED-4DB2-BD59-A6C34878D82A}">
                    <a16:rowId xmlns:a16="http://schemas.microsoft.com/office/drawing/2014/main" val="3805623922"/>
                  </a:ext>
                </a:extLst>
              </a:tr>
              <a:tr h="370840">
                <a:tc>
                  <a:txBody>
                    <a:bodyPr/>
                    <a:lstStyle/>
                    <a:p>
                      <a:r>
                        <a:rPr lang="en-US" dirty="0"/>
                        <a:t>1,000,000,000,000,000,000,000,000 = 10</a:t>
                      </a:r>
                      <a:r>
                        <a:rPr lang="en-US" baseline="30000" dirty="0"/>
                        <a:t>24</a:t>
                      </a:r>
                      <a:endParaRPr lang="en-IN" dirty="0"/>
                    </a:p>
                  </a:txBody>
                  <a:tcPr/>
                </a:tc>
                <a:tc>
                  <a:txBody>
                    <a:bodyPr/>
                    <a:lstStyle/>
                    <a:p>
                      <a:pPr algn="ctr"/>
                      <a:r>
                        <a:rPr lang="en-IN" dirty="0"/>
                        <a:t>1 yottabyte</a:t>
                      </a:r>
                    </a:p>
                    <a:p>
                      <a:pPr algn="ctr"/>
                      <a:r>
                        <a:rPr lang="en-IN" dirty="0"/>
                        <a:t>(1 septillion bytes)</a:t>
                      </a:r>
                    </a:p>
                  </a:txBody>
                  <a:tcPr/>
                </a:tc>
                <a:tc>
                  <a:txBody>
                    <a:bodyPr/>
                    <a:lstStyle/>
                    <a:p>
                      <a:r>
                        <a:rPr lang="en-US" dirty="0"/>
                        <a:t>Roughly the amount of data that can</a:t>
                      </a:r>
                    </a:p>
                    <a:p>
                      <a:r>
                        <a:rPr lang="en-US" dirty="0"/>
                        <a:t>be stored on 207 billion DVDs.</a:t>
                      </a:r>
                      <a:endParaRPr lang="en-IN" dirty="0"/>
                    </a:p>
                  </a:txBody>
                  <a:tcPr/>
                </a:tc>
                <a:extLst>
                  <a:ext uri="{0D108BD9-81ED-4DB2-BD59-A6C34878D82A}">
                    <a16:rowId xmlns:a16="http://schemas.microsoft.com/office/drawing/2014/main" val="3427978164"/>
                  </a:ext>
                </a:extLst>
              </a:tr>
            </a:tbl>
          </a:graphicData>
        </a:graphic>
      </p:graphicFrame>
    </p:spTree>
    <p:extLst>
      <p:ext uri="{BB962C8B-B14F-4D97-AF65-F5344CB8AC3E}">
        <p14:creationId xmlns:p14="http://schemas.microsoft.com/office/powerpoint/2010/main" val="2566392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Evolution of Data (cont.)</a:t>
            </a:r>
          </a:p>
        </p:txBody>
      </p:sp>
      <p:sp>
        <p:nvSpPr>
          <p:cNvPr id="3" name="Content Placeholder 2"/>
          <p:cNvSpPr>
            <a:spLocks noGrp="1"/>
          </p:cNvSpPr>
          <p:nvPr>
            <p:ph idx="1"/>
          </p:nvPr>
        </p:nvSpPr>
        <p:spPr/>
        <p:txBody>
          <a:bodyPr>
            <a:normAutofit/>
          </a:bodyPr>
          <a:lstStyle/>
          <a:p>
            <a:r>
              <a:rPr lang="en-US" dirty="0"/>
              <a:t>A yottabyte is the largest unit that is approved by the International System of Units (SI). In 2014, U.S. intelligence agencies built a data center in Utah that allegedly could handle a yottabyte of data. In November 2022, the General Conference on Weight and Measures planned for the growth in data storage by agreeing on larger units of measure, the </a:t>
            </a:r>
            <a:r>
              <a:rPr lang="en-US" dirty="0" err="1"/>
              <a:t>ronnabyte</a:t>
            </a:r>
            <a:r>
              <a:rPr lang="en-US" dirty="0"/>
              <a:t>, 10</a:t>
            </a:r>
            <a:r>
              <a:rPr lang="en-US" baseline="30000" dirty="0"/>
              <a:t>27</a:t>
            </a:r>
            <a:r>
              <a:rPr lang="en-US" dirty="0"/>
              <a:t>, and the </a:t>
            </a:r>
            <a:r>
              <a:rPr lang="en-US" dirty="0" err="1"/>
              <a:t>quettabyte</a:t>
            </a:r>
            <a:r>
              <a:rPr lang="en-US" dirty="0"/>
              <a:t>, 10</a:t>
            </a:r>
            <a:r>
              <a:rPr lang="en-US" baseline="30000" dirty="0"/>
              <a:t>30</a:t>
            </a:r>
            <a:r>
              <a:rPr lang="en-US" dirty="0"/>
              <a:t>.</a:t>
            </a:r>
          </a:p>
          <a:p>
            <a:r>
              <a:rPr lang="en-US" dirty="0"/>
              <a:t>Some amazing technological developments have occurred using relatively small amounts of data. </a:t>
            </a:r>
          </a:p>
        </p:txBody>
      </p:sp>
    </p:spTree>
    <p:extLst>
      <p:ext uri="{BB962C8B-B14F-4D97-AF65-F5344CB8AC3E}">
        <p14:creationId xmlns:p14="http://schemas.microsoft.com/office/powerpoint/2010/main" val="31453756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710</TotalTime>
  <Words>5865</Words>
  <Application>Microsoft Office PowerPoint</Application>
  <PresentationFormat>On-screen Show (4:3)</PresentationFormat>
  <Paragraphs>267</Paragraphs>
  <Slides>67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67</vt:i4>
      </vt:variant>
    </vt:vector>
  </HeadingPairs>
  <TitlesOfParts>
    <vt:vector size="70" baseType="lpstr">
      <vt:lpstr>Calibri</vt:lpstr>
      <vt:lpstr>Arial</vt:lpstr>
      <vt:lpstr>Office Theme</vt:lpstr>
      <vt:lpstr>Section 2.1</vt:lpstr>
      <vt:lpstr>The Evolution of Data</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The Evolution of Data (cont.)</vt:lpstr>
      <vt:lpstr>Why is So Much Data Being Created Now?</vt:lpstr>
      <vt:lpstr>Why is So Much Data Being Created Now? (cont.)</vt:lpstr>
      <vt:lpstr>Why is So Much Data Being Created Now? (cont.)</vt:lpstr>
      <vt:lpstr>Note</vt:lpstr>
      <vt:lpstr>Why is So Much Data Being Created Now? (cont.)</vt:lpstr>
      <vt:lpstr>Why is So Much Data Being Created Now? (cont.)</vt:lpstr>
      <vt:lpstr>Why is So Much Data Being Created Now? (cont.)</vt:lpstr>
      <vt:lpstr>Why is So Much Data Being Created Now? (cont.)</vt:lpstr>
      <vt:lpstr>Why is So Much Data Being Created Now? (cont.)</vt:lpstr>
      <vt:lpstr>Why is So Much Data Being Created Now? (cont.)</vt:lpstr>
      <vt:lpstr>Why is So Much Data Being Created Now? (cont.)</vt:lpstr>
      <vt:lpstr>Why is So Much Data Being Created Now? (cont.)</vt:lpstr>
      <vt:lpstr>Why is So Much Data Being Created Now? (cont.)</vt:lpstr>
      <vt:lpstr>Big Data</vt:lpstr>
      <vt:lpstr>Big Data (cont.)</vt:lpstr>
      <vt:lpstr>Big Data (cont.)</vt:lpstr>
      <vt:lpstr>Big Data (cont.)</vt:lpstr>
      <vt:lpstr>Big Data (cont.)</vt:lpstr>
      <vt:lpstr>Big Data (cont.)</vt:lpstr>
      <vt:lpstr>Big Data (cont.)</vt:lpstr>
      <vt:lpstr>Sources of Big Data in Science</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Note</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Science (cont.)</vt:lpstr>
      <vt:lpstr>Sources of Big Data in Business and Industry</vt:lpstr>
      <vt:lpstr>Sources of Big Data in Business and Industry (cont.)</vt:lpstr>
      <vt:lpstr>Sources of Big Data in Business and Industry (cont.)</vt:lpstr>
      <vt:lpstr>Sources of Big Data in Business and Industry (cont.)</vt:lpstr>
      <vt:lpstr>Sources of Big Data in Business and Industry (cont.)</vt:lpstr>
      <vt:lpstr>Sources of Big Data in Business and Industry (cont.)</vt:lpstr>
      <vt:lpstr>Sources of Big Data in Business and Industry (cont.)</vt:lpstr>
      <vt:lpstr>The Fusion of Data, Computing, and Statistics</vt:lpstr>
      <vt:lpstr>The Fusion of Data, Computing, and Statistics (cont.)</vt:lpstr>
      <vt:lpstr>The Fusion of Data, Computing, and Statistics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66</cp:revision>
  <dcterms:created xsi:type="dcterms:W3CDTF">2013-04-26T14:43:13Z</dcterms:created>
  <dcterms:modified xsi:type="dcterms:W3CDTF">2024-10-03T17:05:50Z</dcterms:modified>
</cp:coreProperties>
</file>