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66" r:id="rId9"/>
    <p:sldId id="276" r:id="rId10"/>
    <p:sldId id="277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3"/>
    </p:embeddedFont>
    <p:embeddedFont>
      <p:font typeface="Open Sans" panose="020B0606030504020204" pitchFamily="34" charset="0"/>
      <p:regular r:id="rId24"/>
      <p:bold r:id="rId25"/>
      <p:italic r:id="rId26"/>
      <p:boldItalic r:id="rId27"/>
    </p:embeddedFont>
    <p:embeddedFont>
      <p:font typeface="Roboto Condensed" panose="02000000000000000000" pitchFamily="2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B77D73-9C0F-800B-0F43-FAAFFC8EA440}" name="Casey Luquet" initials="CL" userId="S::cluquet@hawkeslearning.com::d0c6d703-2144-47b7-a589-485ad8d2127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in Hendrix" initials="RH" lastIdx="2" clrIdx="0">
    <p:extLst>
      <p:ext uri="{19B8F6BF-5375-455C-9EA6-DF929625EA0E}">
        <p15:presenceInfo xmlns:p15="http://schemas.microsoft.com/office/powerpoint/2012/main" userId="S-1-5-21-1482476501-413027322-842925246-109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FFFFCC"/>
    <a:srgbClr val="B2B2B2"/>
    <a:srgbClr val="5F5F5F"/>
    <a:srgbClr val="1F497D"/>
    <a:srgbClr val="00007E"/>
    <a:srgbClr val="366092"/>
    <a:srgbClr val="FF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9" autoAdjust="0"/>
    <p:restoredTop sz="94660"/>
  </p:normalViewPr>
  <p:slideViewPr>
    <p:cSldViewPr>
      <p:cViewPr varScale="1">
        <p:scale>
          <a:sx n="108" d="100"/>
          <a:sy n="108" d="100"/>
        </p:scale>
        <p:origin x="106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21" Type="http://schemas.openxmlformats.org/officeDocument/2006/relationships/notesMaster" Target="notesMasters/notesMaster1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commentAuthors" Target="commentAuthors.xml"/><Relationship Id="rId37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4/30/2024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17.6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</a:t>
            </a:r>
            <a:r>
              <a:rPr lang="en-US" b="1" i="1" dirty="0" err="1">
                <a:solidFill>
                  <a:srgbClr val="1F497D"/>
                </a:solidFill>
              </a:rPr>
              <a:t>Kruskal</a:t>
            </a:r>
            <a:r>
              <a:rPr lang="en-US" b="1" i="1" dirty="0">
                <a:solidFill>
                  <a:srgbClr val="1F497D"/>
                </a:solidFill>
              </a:rPr>
              <a:t>-Wallis Test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Test Procedure for the Kruskal-Wallis Test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2950C2-4F28-4B59-A09B-2FEE51CF84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3063787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endParaRPr lang="en-US" dirty="0">
                  <a:solidFill>
                    <a:srgbClr val="000000"/>
                  </a:solidFill>
                </a:endParaRPr>
              </a:p>
              <a:p>
                <a:endParaRPr lang="en-US" dirty="0">
                  <a:solidFill>
                    <a:srgbClr val="000000"/>
                  </a:solidFill>
                </a:endParaRPr>
              </a:p>
              <a:p>
                <a:endParaRPr lang="en-US" dirty="0">
                  <a:solidFill>
                    <a:srgbClr val="000000"/>
                  </a:solidFill>
                </a:endParaRPr>
              </a:p>
              <a:p>
                <a:r>
                  <a:rPr lang="en-US" b="1" dirty="0">
                    <a:solidFill>
                      <a:srgbClr val="000000"/>
                    </a:solidFill>
                  </a:rPr>
                  <a:t>Critical Value:</a:t>
                </a:r>
                <a:endParaRPr lang="en-US" b="1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solidFill>
                      <a:srgbClr val="000000"/>
                    </a:solidFill>
                  </a:rPr>
                  <a:t>Reject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 baseline="-25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baseline="-25000" dirty="0">
                    <a:solidFill>
                      <a:srgbClr val="000000"/>
                    </a:solidFill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</a:rPr>
                  <a:t>if</a:t>
                </a:r>
                <a:r>
                  <a:rPr lang="en-US" baseline="-25000" dirty="0">
                    <a:solidFill>
                      <a:srgbClr val="000000"/>
                    </a:solidFill>
                  </a:rPr>
                  <a:t>  </a:t>
                </a:r>
                <a:r>
                  <a:rPr lang="en-US" dirty="0">
                    <a:solidFill>
                      <a:srgbClr val="000000"/>
                    </a:solidFill>
                  </a:rPr>
                  <a:t>H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l-G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l-G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𝑑𝑓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with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−1) 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degrees of freedom and a significance level of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2950C2-4F28-4B59-A09B-2FEE51CF84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3063787"/>
              </a:xfrm>
              <a:blipFill>
                <a:blip r:embed="rId3"/>
                <a:stretch>
                  <a:fillRect l="-1328" b="-4339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236E34B-2183-23D1-E102-04E928447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797957"/>
              </p:ext>
            </p:extLst>
          </p:nvPr>
        </p:nvGraphicFramePr>
        <p:xfrm>
          <a:off x="800100" y="1524000"/>
          <a:ext cx="3124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24080" imgH="977760" progId="Equation.DSMT4">
                  <p:embed/>
                </p:oleObj>
              </mc:Choice>
              <mc:Fallback>
                <p:oleObj name="Equation" r:id="rId4" imgW="3124080" imgH="9777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236E34B-2183-23D1-E102-04E9284470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0100" y="1524000"/>
                        <a:ext cx="3124200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6581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17.6.1: Performing the Kruskal-Wallis Test to Determine if Home Prices are Identical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real estate agent sells single-family homes in the towns of Mouse Creek, Spring Valley, and Smyrna. Some homes for sale in these towns have the following prices (in thousands of dollars). </a:t>
            </a:r>
          </a:p>
        </p:txBody>
      </p:sp>
      <p:graphicFrame>
        <p:nvGraphicFramePr>
          <p:cNvPr id="4" name="object 2"/>
          <p:cNvGraphicFramePr>
            <a:graphicFrameLocks noGrp="1"/>
          </p:cNvGraphicFramePr>
          <p:nvPr/>
        </p:nvGraphicFramePr>
        <p:xfrm>
          <a:off x="1874520" y="3200400"/>
          <a:ext cx="5212080" cy="2570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1780">
                <a:tc gridSpan="3">
                  <a:txBody>
                    <a:bodyPr/>
                    <a:lstStyle/>
                    <a:p>
                      <a:pPr marL="24828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/>
                        <a:t>Selling Prices (in </a:t>
                      </a:r>
                      <a:r>
                        <a:rPr sz="2000" spc="-5" dirty="0"/>
                        <a:t>thousands of</a:t>
                      </a:r>
                      <a:r>
                        <a:rPr sz="2000" spc="-65" dirty="0"/>
                        <a:t> </a:t>
                      </a:r>
                      <a:r>
                        <a:rPr sz="2000" dirty="0"/>
                        <a:t>dollars)</a:t>
                      </a:r>
                      <a:endParaRPr sz="2000" dirty="0">
                        <a:latin typeface="Open Sans"/>
                        <a:cs typeface="Open Sans"/>
                      </a:endParaRPr>
                    </a:p>
                  </a:txBody>
                  <a:tcPr marL="0" marR="0" marT="1778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Mouse</a:t>
                      </a:r>
                      <a:r>
                        <a:rPr sz="2000" b="1" spc="-2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Creek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Spring</a:t>
                      </a:r>
                      <a:r>
                        <a:rPr sz="2000" b="1" spc="-2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Valley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Smyrna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222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219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723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latin typeface="+mn-lt"/>
                          <a:cs typeface="Calibri" panose="020F0502020204030204" pitchFamily="34" charset="0"/>
                        </a:rPr>
                        <a:t>489</a:t>
                      </a:r>
                      <a:endParaRPr sz="2000" dirty="0">
                        <a:solidFill>
                          <a:srgbClr val="00000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84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17.6.1: Performing the Kruskal-Wallis Test to Determine if Home Prices are Identical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Kruskal-Wallis Test to check whether the house prices in these samples come from identical populations using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α</a:t>
            </a:r>
            <a:r>
              <a:rPr lang="en-US" dirty="0"/>
              <a:t> = 0.05.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 </a:t>
            </a:r>
            <a:r>
              <a:rPr lang="en-US" i="1" dirty="0"/>
              <a:t>N</a:t>
            </a:r>
            <a:r>
              <a:rPr lang="en-US" dirty="0"/>
              <a:t> = 16 home prices are assigned overall ranks. In the following table, the ranks are shown in the column next to each observation.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17.6.1: Performing the Kruskal-Wallis Test to Determine if Home Prices are Identical (cont.)</a:t>
            </a:r>
          </a:p>
        </p:txBody>
      </p:sp>
      <p:graphicFrame>
        <p:nvGraphicFramePr>
          <p:cNvPr id="4" name="object 3"/>
          <p:cNvGraphicFramePr>
            <a:graphicFrameLocks noGrp="1"/>
          </p:cNvGraphicFramePr>
          <p:nvPr/>
        </p:nvGraphicFramePr>
        <p:xfrm>
          <a:off x="1097280" y="1238250"/>
          <a:ext cx="6949440" cy="25717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685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Selling Prices Ranked</a:t>
                      </a: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1701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Mouse</a:t>
                      </a:r>
                      <a:r>
                        <a:rPr sz="2000" b="1" spc="-3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Creek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Spring</a:t>
                      </a:r>
                      <a:r>
                        <a:rPr sz="2000" b="1" spc="-4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Valley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Smyrna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17018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222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13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R="850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219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6954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15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962400"/>
            <a:ext cx="8229600" cy="20928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/>
              <a:t>The hypotheses for the test can be written as follows. </a:t>
            </a:r>
          </a:p>
          <a:p>
            <a:pPr marL="461963" indent="-461963"/>
            <a:r>
              <a:rPr lang="en-US" sz="2600" i="1" dirty="0"/>
              <a:t>H</a:t>
            </a:r>
            <a:r>
              <a:rPr lang="en-US" sz="2600" baseline="-25000" dirty="0"/>
              <a:t>0</a:t>
            </a:r>
            <a:r>
              <a:rPr lang="en-US" sz="2600" dirty="0"/>
              <a:t>: The samples come from populations with the same distribution. </a:t>
            </a:r>
          </a:p>
          <a:p>
            <a:pPr marL="461963" indent="-461963"/>
            <a:r>
              <a:rPr lang="en-US" sz="2600" i="1" dirty="0"/>
              <a:t>H</a:t>
            </a:r>
            <a:r>
              <a:rPr lang="en-US" sz="2600" i="1" baseline="-25000" dirty="0"/>
              <a:t>a</a:t>
            </a:r>
            <a:r>
              <a:rPr lang="en-US" sz="2600" dirty="0"/>
              <a:t>: The samples come from populations with different distributions.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17.6.1: Performing the Kruskal-Wallis Test to Determine if Home Prices are Identical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ranks for each city are as follows. </a:t>
            </a:r>
          </a:p>
          <a:p>
            <a:r>
              <a:rPr lang="en-US" dirty="0"/>
              <a:t>Mouse Creek: 	2 + 3 + 6 + 9 + 12 = 32 =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i="1" dirty="0"/>
              <a:t> </a:t>
            </a:r>
          </a:p>
          <a:p>
            <a:r>
              <a:rPr lang="en-US" dirty="0"/>
              <a:t>Spring Valley: 	4 + 7 + 10 + 13 + 14 + 16 = 64 =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i="1" dirty="0"/>
              <a:t> </a:t>
            </a:r>
          </a:p>
          <a:p>
            <a:r>
              <a:rPr lang="pt-BR" dirty="0"/>
              <a:t>Smyrna: 	1 + 5 + 8 + 11 + 15 = 40 = </a:t>
            </a:r>
            <a:r>
              <a:rPr lang="pt-BR" i="1" dirty="0"/>
              <a:t>R</a:t>
            </a:r>
            <a:r>
              <a:rPr lang="pt-BR" baseline="-25000" dirty="0"/>
              <a:t>3</a:t>
            </a:r>
            <a:r>
              <a:rPr lang="pt-BR" i="1" dirty="0"/>
              <a:t> </a:t>
            </a:r>
          </a:p>
          <a:p>
            <a:pPr>
              <a:spcBef>
                <a:spcPts val="1800"/>
              </a:spcBef>
            </a:pPr>
            <a:r>
              <a:rPr lang="en-US" dirty="0"/>
              <a:t>Hence </a:t>
            </a:r>
            <a:r>
              <a:rPr lang="en-US"/>
              <a:t>using                                                      we </a:t>
            </a:r>
            <a:r>
              <a:rPr lang="en-US" dirty="0"/>
              <a:t>get 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819265"/>
              </p:ext>
            </p:extLst>
          </p:nvPr>
        </p:nvGraphicFramePr>
        <p:xfrm>
          <a:off x="2357438" y="3295650"/>
          <a:ext cx="42291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28920" imgH="1002960" progId="Equation.DSMT4">
                  <p:embed/>
                </p:oleObj>
              </mc:Choice>
              <mc:Fallback>
                <p:oleObj name="Equation" r:id="rId2" imgW="4228920" imgH="1002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3295650"/>
                        <a:ext cx="42291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1134378" y="4508733"/>
          <a:ext cx="5664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663880" imgH="1028520" progId="Equation.DSMT4">
                  <p:embed/>
                </p:oleObj>
              </mc:Choice>
              <mc:Fallback>
                <p:oleObj name="Equation" r:id="rId4" imgW="56638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378" y="4508733"/>
                        <a:ext cx="5664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6858000" y="4850934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800" imgH="279360" progId="Equation.DSMT4">
                  <p:embed/>
                </p:oleObj>
              </mc:Choice>
              <mc:Fallback>
                <p:oleObj name="Equation" r:id="rId6" imgW="118080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850934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17.6.1: Performing the Kruskal-Wallis Test to Determine if Home Prices are Identical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There are </a:t>
            </a:r>
            <a:r>
              <a:rPr lang="en-US" i="1" dirty="0"/>
              <a:t>k</a:t>
            </a:r>
            <a:r>
              <a:rPr lang="en-US" dirty="0"/>
              <a:t> − 1 = 3 − 1 = 2 degrees of freedom. The critical value can be found in Table G of Appendix A as        	               Since 2.271 &lt; 5.991, we do not reject the null hypothesis and state that the house prices do not differ significantly in these three towns. 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3056616"/>
              </p:ext>
            </p:extLst>
          </p:nvPr>
        </p:nvGraphicFramePr>
        <p:xfrm>
          <a:off x="533400" y="2186717"/>
          <a:ext cx="203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95000" progId="Equation.DSMT4">
                  <p:embed/>
                </p:oleObj>
              </mc:Choice>
              <mc:Fallback>
                <p:oleObj name="Equation" r:id="rId2" imgW="203184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86717"/>
                        <a:ext cx="2032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F3DD646C-4103-3E88-7253-69A98E6394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243" y="3588573"/>
            <a:ext cx="8621328" cy="20672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17.6.2: Performing the Kruskal-Wallis Test to Determine if Braking Distances are Identical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traffic safety engineer records the braking distances of a test vehicle at a fixed speed using three different brake pads. Braking distances (in feet) and their respective ranks for brake pads of types A, B and C are given in the following table. Is there sufficient evidence at the 0.05 level to conclude that the braking distances for the three pads are not all the same?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17.6.2: Performing the Kruskal-Wallis Test to Determine if Braking Distances are Identical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203148"/>
              </p:ext>
            </p:extLst>
          </p:nvPr>
        </p:nvGraphicFramePr>
        <p:xfrm>
          <a:off x="563880" y="1828800"/>
          <a:ext cx="8046720" cy="2565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6850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Braking Distances (in feet) with Ranks 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 hMerge="1">
                  <a:txBody>
                    <a:bodyPr/>
                    <a:lstStyle/>
                    <a:p>
                      <a:pPr marL="508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1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Brake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Pad</a:t>
                      </a:r>
                      <a:r>
                        <a:rPr sz="2000" b="1" spc="-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A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Brake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Pad</a:t>
                      </a:r>
                      <a:r>
                        <a:rPr sz="2000" b="1" spc="-4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B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spc="-10" dirty="0">
                          <a:solidFill>
                            <a:srgbClr val="000000"/>
                          </a:solidFill>
                        </a:rPr>
                        <a:t>Brake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Pad</a:t>
                      </a:r>
                      <a:r>
                        <a:rPr sz="2000" b="1" spc="-3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C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508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139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15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101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119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103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95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14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126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50165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13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375"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Rank</a:t>
                      </a:r>
                      <a:r>
                        <a:rPr sz="2000" b="1" spc="-35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000000"/>
                          </a:solidFill>
                        </a:rPr>
                        <a:t>Sum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>
                          <a:solidFill>
                            <a:srgbClr val="000000"/>
                          </a:solidFill>
                        </a:rPr>
                        <a:t>21</a:t>
                      </a:r>
                      <a:endParaRPr lang="en-IN" sz="20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>
                          <a:solidFill>
                            <a:srgbClr val="000000"/>
                          </a:solidFill>
                        </a:rPr>
                        <a:t>55</a:t>
                      </a:r>
                      <a:endParaRPr lang="en-IN" sz="20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endParaRPr sz="20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2000" b="1" dirty="0">
                          <a:solidFill>
                            <a:srgbClr val="000000"/>
                          </a:solidFill>
                        </a:rPr>
                        <a:t>44</a:t>
                      </a: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4572000"/>
            <a:ext cx="82296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/>
              <a:t>The hypotheses for this test can be written as follows. </a:t>
            </a:r>
          </a:p>
          <a:p>
            <a:r>
              <a:rPr lang="en-US" sz="2600" i="1" dirty="0"/>
              <a:t>H</a:t>
            </a:r>
            <a:r>
              <a:rPr lang="en-US" sz="2600" baseline="-25000" dirty="0"/>
              <a:t>0</a:t>
            </a:r>
            <a:r>
              <a:rPr lang="en-US" sz="2600" dirty="0"/>
              <a:t>: The braking distances for the three pads are the same. </a:t>
            </a:r>
          </a:p>
          <a:p>
            <a:r>
              <a:rPr lang="en-US" sz="2600" i="1" dirty="0"/>
              <a:t>H</a:t>
            </a:r>
            <a:r>
              <a:rPr lang="en-US" sz="2600" i="1" baseline="-25000" dirty="0"/>
              <a:t>a</a:t>
            </a:r>
            <a:r>
              <a:rPr lang="en-US" sz="2600" dirty="0"/>
              <a:t>: At least one of the braking distances is different.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17.6.2: Performing the Kruskal-Wallis Test to Determine if Braking Distances are Identical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The ranks of the observations are given in the table. The sum of the ranks for each type of brake pad is found in the last row of the table.</a:t>
            </a:r>
          </a:p>
          <a:p>
            <a:pPr algn="ctr">
              <a:spcBef>
                <a:spcPts val="0"/>
              </a:spcBef>
            </a:pPr>
            <a:r>
              <a:rPr lang="pt-BR" i="1" dirty="0"/>
              <a:t>R</a:t>
            </a:r>
            <a:r>
              <a:rPr lang="pt-BR" baseline="-25000" dirty="0"/>
              <a:t>1</a:t>
            </a:r>
            <a:r>
              <a:rPr lang="pt-BR" dirty="0"/>
              <a:t> = 21      </a:t>
            </a:r>
            <a:r>
              <a:rPr lang="pt-BR" i="1" dirty="0"/>
              <a:t>R</a:t>
            </a:r>
            <a:r>
              <a:rPr lang="pt-BR" baseline="-25000" dirty="0"/>
              <a:t>2</a:t>
            </a:r>
            <a:r>
              <a:rPr lang="pt-BR" dirty="0"/>
              <a:t> = 55        </a:t>
            </a:r>
            <a:r>
              <a:rPr lang="pt-BR" i="1" dirty="0"/>
              <a:t>R</a:t>
            </a:r>
            <a:r>
              <a:rPr lang="pt-BR" baseline="-25000" dirty="0"/>
              <a:t>3</a:t>
            </a:r>
            <a:r>
              <a:rPr lang="pt-BR" dirty="0"/>
              <a:t> = 44</a:t>
            </a:r>
          </a:p>
          <a:p>
            <a:pPr>
              <a:spcBef>
                <a:spcPts val="0"/>
              </a:spcBef>
            </a:pPr>
            <a:r>
              <a:rPr lang="en-US" dirty="0"/>
              <a:t>We can now calculate the test statistic,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We find that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187360"/>
              </p:ext>
            </p:extLst>
          </p:nvPr>
        </p:nvGraphicFramePr>
        <p:xfrm>
          <a:off x="2552700" y="3587750"/>
          <a:ext cx="4038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38480" imgH="977760" progId="Equation.DSMT4">
                  <p:embed/>
                </p:oleObj>
              </mc:Choice>
              <mc:Fallback>
                <p:oleObj name="Equation" r:id="rId2" imgW="403848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587750"/>
                        <a:ext cx="4038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1371600" y="4834156"/>
          <a:ext cx="6108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08480" imgH="1028520" progId="Equation.DSMT4">
                  <p:embed/>
                </p:oleObj>
              </mc:Choice>
              <mc:Fallback>
                <p:oleObj name="Equation" r:id="rId4" imgW="610848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834156"/>
                        <a:ext cx="61087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7505700" y="51816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291960" progId="Equation.DSMT4">
                  <p:embed/>
                </p:oleObj>
              </mc:Choice>
              <mc:Fallback>
                <p:oleObj name="Equation" r:id="rId6" imgW="1002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51816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17.6.2: Performing the Kruskal-Wallis Test to Determine if Braking Distances are Identical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63031"/>
            <a:ext cx="8229600" cy="2389129"/>
          </a:xfrm>
        </p:spPr>
        <p:txBody>
          <a:bodyPr/>
          <a:lstStyle/>
          <a:p>
            <a:r>
              <a:rPr lang="en-US" dirty="0"/>
              <a:t>Referring to Appendix A, Table G, we see that  </a:t>
            </a:r>
            <a:br>
              <a:rPr lang="en-US" dirty="0"/>
            </a:br>
            <a:r>
              <a:rPr lang="en-US" dirty="0"/>
              <a:t>                          Because the test statistic exceeds the critical value (6.02 &gt; 5.991) we reject the null hypothesis and conclude that at least one of the braking distances is sufficiently different.</a:t>
            </a: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72463"/>
              </p:ext>
            </p:extLst>
          </p:nvPr>
        </p:nvGraphicFramePr>
        <p:xfrm>
          <a:off x="558800" y="3924300"/>
          <a:ext cx="203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1840" imgH="495000" progId="Equation.DSMT4">
                  <p:embed/>
                </p:oleObj>
              </mc:Choice>
              <mc:Fallback>
                <p:oleObj name="Equation" r:id="rId2" imgW="203184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924300"/>
                        <a:ext cx="2032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F963662-1765-5074-9DF3-7A7339034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152" y="1202316"/>
            <a:ext cx="8573696" cy="20195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In this section we present a procedure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random samples are obtained, one from each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possibly different populations, and we are interested in testing whether all of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populations are identical. The Kruskal-Wallis test can be thought of as an extension of the same nonparametric population comparison technique that is used in the Wilcoxon Rank Sum test. The Kruskal-Wallis test can be used as an alternative to the parametric ANOVA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-test, which assumes normality and equal variances among the groups being compared.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2133" r="-20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4831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Suitable hypotheses for this test would be follows.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: The populations from which the samples were drawn have identical distributions.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: Not all populations have the same distribution.</a:t>
                </a:r>
              </a:p>
              <a:p>
                <a:r>
                  <a:rPr lang="en-US" dirty="0"/>
                  <a:t>The </a:t>
                </a:r>
                <a:r>
                  <a:rPr lang="en-US" b="1" dirty="0"/>
                  <a:t>Kruskal-Wallis Test</a:t>
                </a:r>
                <a:r>
                  <a:rPr lang="en-US" dirty="0"/>
                  <a:t> is a method that can be used to replace the parametric ANOVA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/>
                  <a:t>-test. The Kruskal-Wallis Test does not need the assumption of normality of the population. It does require that independent random samples be drawn.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 r="-1852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2562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Kruskal-Wallis Test is similar to the Wilcoxon Rank-Sum Test in that the test statistic will be based on the sums of the ranks of the groups being compared. Similar to the Wilcoxon Rank-Sum Test, when all the samples in the Kruskal-Wallis Test are drawn from the same population and the null hypothesis is true, we would expect to see a mixture of small, medium, and high ranks in each sample. However, under the alternative hypothesis, one or more samples may be dominated by either high or low ranks.</a:t>
            </a:r>
          </a:p>
        </p:txBody>
      </p:sp>
    </p:spTree>
    <p:extLst>
      <p:ext uri="{BB962C8B-B14F-4D97-AF65-F5344CB8AC3E}">
        <p14:creationId xmlns:p14="http://schemas.microsoft.com/office/powerpoint/2010/main" val="68537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The data consists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random samples (not necessarily the same size) drawn from their respective populations. The data set may be arranged as follows: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 be the total number of observations in all samples, that is,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2133" r="-237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83F9187E-CEF8-1249-B8A3-9A7AF82C70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6193911"/>
                  </p:ext>
                </p:extLst>
              </p:nvPr>
            </p:nvGraphicFramePr>
            <p:xfrm>
              <a:off x="1524000" y="2621692"/>
              <a:ext cx="6096000" cy="188893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43000">
                      <a:extLst>
                        <a:ext uri="{9D8B030D-6E8A-4147-A177-3AD203B41FA5}">
                          <a16:colId xmlns:a16="http://schemas.microsoft.com/office/drawing/2014/main" val="1227048892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1444362553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3227550069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71293292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Sample 1 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Sample 2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Sample </a:t>
                          </a:r>
                          <a14:m>
                            <m:oMath xmlns:m="http://schemas.openxmlformats.org/officeDocument/2006/math">
                              <m:r>
                                <a:rPr lang="en-US" b="1" i="1" dirty="0" smtClean="0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oMath>
                          </a14:m>
                          <a:endParaRPr lang="en-IN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6026525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1,1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2,1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5665188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1,2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2,2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108258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∙∙∙∙∙∙∙∙∙∙∙∙∙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IN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⋯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010512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IN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sSub>
                                      <m:sSubPr>
                                        <m:ctrlP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e>
                                      <m:sub>
                                        <m:r>
                                          <a:rPr lang="en-US" b="0" i="1" smtClean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</m:sub>
                                </m:sSub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5363765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83F9187E-CEF8-1249-B8A3-9A7AF82C70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6193911"/>
                  </p:ext>
                </p:extLst>
              </p:nvPr>
            </p:nvGraphicFramePr>
            <p:xfrm>
              <a:off x="1524000" y="2621692"/>
              <a:ext cx="6096000" cy="188893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143000">
                      <a:extLst>
                        <a:ext uri="{9D8B030D-6E8A-4147-A177-3AD203B41FA5}">
                          <a16:colId xmlns:a16="http://schemas.microsoft.com/office/drawing/2014/main" val="1227048892"/>
                        </a:ext>
                      </a:extLst>
                    </a:gridCol>
                    <a:gridCol w="1828800">
                      <a:extLst>
                        <a:ext uri="{9D8B030D-6E8A-4147-A177-3AD203B41FA5}">
                          <a16:colId xmlns:a16="http://schemas.microsoft.com/office/drawing/2014/main" val="1444362553"/>
                        </a:ext>
                      </a:extLst>
                    </a:gridCol>
                    <a:gridCol w="1905000">
                      <a:extLst>
                        <a:ext uri="{9D8B030D-6E8A-4147-A177-3AD203B41FA5}">
                          <a16:colId xmlns:a16="http://schemas.microsoft.com/office/drawing/2014/main" val="3227550069"/>
                        </a:ext>
                      </a:extLst>
                    </a:gridCol>
                    <a:gridCol w="1219200">
                      <a:extLst>
                        <a:ext uri="{9D8B030D-6E8A-4147-A177-3AD203B41FA5}">
                          <a16:colId xmlns:a16="http://schemas.microsoft.com/office/drawing/2014/main" val="271293292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Sample 1 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/>
                            <a:t>Sample 2</a:t>
                          </a:r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8197" b="-4114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60265255"/>
                      </a:ext>
                    </a:extLst>
                  </a:tr>
                  <a:tr h="3778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106452" r="-431915" b="-3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2667" t="-106452" r="-170667" b="-3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106452" b="-3048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56651889"/>
                      </a:ext>
                    </a:extLst>
                  </a:tr>
                  <a:tr h="3778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206452" r="-431915" b="-2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2667" t="-206452" r="-170667" b="-2048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206452" b="-2048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1082584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311475" r="-431915" b="-10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2667" t="-311475" r="-170667" b="-10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56410" t="-311475" r="-64103" b="-1081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311475" b="-1081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01051203"/>
                      </a:ext>
                    </a:extLst>
                  </a:tr>
                  <a:tr h="3916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t="-392188" r="-431915" b="-3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62667" t="-392188" r="-170667" b="-31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0000" t="-392188" b="-31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5363765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46F9CA4-D68D-2193-DEA7-A993DD353B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529619"/>
              </p:ext>
            </p:extLst>
          </p:nvPr>
        </p:nvGraphicFramePr>
        <p:xfrm>
          <a:off x="2992089" y="4931395"/>
          <a:ext cx="1333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914400" progId="Equation.DSMT4">
                  <p:embed/>
                </p:oleObj>
              </mc:Choice>
              <mc:Fallback>
                <p:oleObj name="Equation" r:id="rId4" imgW="1333440" imgH="914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92089" y="4931395"/>
                        <a:ext cx="13335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9039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To compute the Kruskal-Wallis test statistic we first combine all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observations and order them from the smallest to the largest. Next, we assign rank 1 to the smallest of all observations, rank 2 to the second smallest, and so on, until the largest observation is assigned the rank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. Let us denote the rank of X</a:t>
                </a:r>
                <a:r>
                  <a:rPr lang="en-US" baseline="-25000" dirty="0"/>
                  <a:t>i,j</a:t>
                </a:r>
                <a:r>
                  <a:rPr lang="en-US" dirty="0"/>
                  <a:t> by r</a:t>
                </a:r>
                <a:r>
                  <a:rPr lang="en-US" baseline="-25000" dirty="0"/>
                  <a:t>ij</a:t>
                </a:r>
                <a:r>
                  <a:rPr lang="en-US" dirty="0"/>
                  <a:t>, and define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81" t="-1200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A2DFE7C-D468-EF00-704F-1A6FF53A0D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818182"/>
              </p:ext>
            </p:extLst>
          </p:nvPr>
        </p:nvGraphicFramePr>
        <p:xfrm>
          <a:off x="2590800" y="4343400"/>
          <a:ext cx="32893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88960" imgH="977760" progId="Equation.DSMT4">
                  <p:embed/>
                </p:oleObj>
              </mc:Choice>
              <mc:Fallback>
                <p:oleObj name="Equation" r:id="rId4" imgW="3288960" imgH="977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90800" y="4343400"/>
                        <a:ext cx="3289300" cy="97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6873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Kruskal-Wallis Test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For example,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i="1" baseline="-25000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is the sum of the ranks received by the group 1 observations. The test statistic for the Kruskal-Wallis Test is then given by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reject the null hypothesis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l-G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𝑑𝑓</m:t>
                        </m:r>
                      </m:sub>
                    </m:sSub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χ</m:t>
                        </m:r>
                      </m:e>
                      <m:sub>
                        <m: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𝑑𝑓</m:t>
                        </m:r>
                      </m:sub>
                    </m:sSub>
                  </m:oMath>
                </a14:m>
                <a:r>
                  <a:rPr lang="en-US" dirty="0"/>
                  <a:t>, is obtained from the chi-square table (Appendix A Table G) with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) degrees of freedom and a predetermined value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. The Kruskal-Wallis Test becomes more robust for larger sample sizes,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81" t="-2133" r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A2DFE7C-D468-EF00-704F-1A6FF53A0D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684674"/>
              </p:ext>
            </p:extLst>
          </p:nvPr>
        </p:nvGraphicFramePr>
        <p:xfrm>
          <a:off x="2298700" y="2425700"/>
          <a:ext cx="43180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7840" imgH="1002960" progId="Equation.DSMT4">
                  <p:embed/>
                </p:oleObj>
              </mc:Choice>
              <mc:Fallback>
                <p:oleObj name="Equation" r:id="rId4" imgW="4317840" imgH="1002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A2DFE7C-D468-EF00-704F-1A6FF53A0D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98700" y="2425700"/>
                        <a:ext cx="43180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820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Test Procedure for the Kruskal-Wallis Test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2950C2-4F28-4B59-A09B-2FEE51CF84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3970318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Assumptions: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>
                    <a:solidFill>
                      <a:srgbClr val="000000"/>
                    </a:solidFill>
                  </a:rPr>
                  <a:t>Data are such that they can be ranked.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>
                    <a:solidFill>
                      <a:srgbClr val="000000"/>
                    </a:solidFill>
                  </a:rPr>
                  <a:t>The samples are selected in an independent and random fashion.</a:t>
                </a:r>
              </a:p>
              <a:p>
                <a:r>
                  <a:rPr lang="en-US" b="1" dirty="0">
                    <a:solidFill>
                      <a:srgbClr val="000000"/>
                    </a:solidFill>
                  </a:rPr>
                  <a:t>Hypothesis: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baseline="-25000" dirty="0">
                    <a:solidFill>
                      <a:srgbClr val="000000"/>
                    </a:solidFill>
                  </a:rPr>
                  <a:t>0</a:t>
                </a:r>
                <a:r>
                  <a:rPr lang="en-US" dirty="0">
                    <a:solidFill>
                      <a:srgbClr val="000000"/>
                    </a:solidFill>
                  </a:rPr>
                  <a:t>:</a:t>
                </a:r>
                <a:r>
                  <a:rPr lang="en-US" baseline="30000" dirty="0">
                    <a:solidFill>
                      <a:srgbClr val="000000"/>
                    </a:solidFill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</a:rPr>
                  <a:t>The populations from which the samples were drawn have identical distributions.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baseline="-25000" dirty="0">
                    <a:solidFill>
                      <a:srgbClr val="000000"/>
                    </a:solidFill>
                  </a:rPr>
                  <a:t>a</a:t>
                </a:r>
                <a:r>
                  <a:rPr lang="en-US" dirty="0">
                    <a:solidFill>
                      <a:srgbClr val="000000"/>
                    </a:solidFill>
                  </a:rPr>
                  <a:t>: Not all populations have the same distribution.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2950C2-4F28-4B59-A09B-2FEE51CF84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3970318"/>
              </a:xfrm>
              <a:blipFill>
                <a:blip r:embed="rId2"/>
                <a:stretch>
                  <a:fillRect l="-1402" t="-1220" b="-3049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804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1C2F0-A0A0-4B32-A574-268F0906C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Test Procedure for the Kruskal-Wallis Test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2950C2-4F28-4B59-A09B-2FEE51CF84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79525"/>
                <a:ext cx="8229600" cy="4573560"/>
              </a:xfrm>
              <a:solidFill>
                <a:srgbClr val="FFFFCC"/>
              </a:solidFill>
              <a:ln w="28575">
                <a:solidFill>
                  <a:srgbClr val="000000"/>
                </a:solidFill>
              </a:ln>
            </p:spPr>
            <p:txBody>
              <a:bodyPr>
                <a:spAutoFit/>
              </a:bodyPr>
              <a:lstStyle/>
              <a:p>
                <a:r>
                  <a:rPr lang="en-US" b="1" dirty="0">
                    <a:solidFill>
                      <a:srgbClr val="000000"/>
                    </a:solidFill>
                  </a:rPr>
                  <a:t>Test Statistic: </a:t>
                </a:r>
              </a:p>
              <a:p>
                <a:endParaRPr lang="en-US" dirty="0">
                  <a:solidFill>
                    <a:srgbClr val="000000"/>
                  </a:solidFill>
                </a:endParaRPr>
              </a:p>
              <a:p>
                <a:endParaRPr lang="en-US" dirty="0">
                  <a:solidFill>
                    <a:srgbClr val="000000"/>
                  </a:solidFill>
                </a:endParaRPr>
              </a:p>
              <a:p>
                <a:r>
                  <a:rPr lang="en-US" dirty="0">
                    <a:solidFill>
                      <a:srgbClr val="000000"/>
                    </a:solidFill>
                  </a:rPr>
                  <a:t>Where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the total number of observations in all samples,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baseline="-25000" dirty="0" err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the number of observations in the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baseline="30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𝑡h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sample,</a:t>
                </a:r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is the number of samples being compared,</a:t>
                </a:r>
              </a:p>
              <a:p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 baseline="-25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𝑖𝑗</m:t>
                    </m:r>
                  </m:oMath>
                </a14:m>
                <a:r>
                  <a:rPr lang="en-US" baseline="-25000" dirty="0">
                    <a:solidFill>
                      <a:srgbClr val="000000"/>
                    </a:solidFill>
                  </a:rPr>
                  <a:t> </a:t>
                </a:r>
                <a:r>
                  <a:rPr lang="en-US" dirty="0">
                    <a:solidFill>
                      <a:srgbClr val="000000"/>
                    </a:solidFill>
                  </a:rPr>
                  <a:t>is the rank of the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 baseline="30000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𝑡h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observation from the 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baseline="30000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𝑡h</m:t>
                    </m:r>
                  </m:oMath>
                </a14:m>
                <a:r>
                  <a:rPr lang="en-US" dirty="0">
                    <a:solidFill>
                      <a:srgbClr val="000000"/>
                    </a:solidFill>
                  </a:rPr>
                  <a:t> sample, and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412950C2-4F28-4B59-A09B-2FEE51CF84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79525"/>
                <a:ext cx="8229600" cy="4573560"/>
              </a:xfrm>
              <a:blipFill>
                <a:blip r:embed="rId3"/>
                <a:stretch>
                  <a:fillRect l="-1328" t="-1060" r="-2140" b="-2517"/>
                </a:stretch>
              </a:blipFill>
              <a:ln w="28575">
                <a:solidFill>
                  <a:srgbClr val="000000"/>
                </a:solidFill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236E34B-2183-23D1-E102-04E928447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21322"/>
              </p:ext>
            </p:extLst>
          </p:nvPr>
        </p:nvGraphicFramePr>
        <p:xfrm>
          <a:off x="1295400" y="1828800"/>
          <a:ext cx="4140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40000" imgH="1002960" progId="Equation.DSMT4">
                  <p:embed/>
                </p:oleObj>
              </mc:Choice>
              <mc:Fallback>
                <p:oleObj name="Equation" r:id="rId4" imgW="4140000" imgH="1002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95400" y="1828800"/>
                        <a:ext cx="41402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3104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3471</TotalTime>
  <Words>1408</Words>
  <Application>Microsoft Office PowerPoint</Application>
  <PresentationFormat>On-screen Show (4:3)</PresentationFormat>
  <Paragraphs>197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Roboto Condensed</vt:lpstr>
      <vt:lpstr>Cambria Math</vt:lpstr>
      <vt:lpstr>Times New Roman</vt:lpstr>
      <vt:lpstr>Open Sans</vt:lpstr>
      <vt:lpstr>Arial</vt:lpstr>
      <vt:lpstr>Calibri</vt:lpstr>
      <vt:lpstr>Office Theme</vt:lpstr>
      <vt:lpstr>Equation</vt:lpstr>
      <vt:lpstr>MathType 6.0 Equation</vt:lpstr>
      <vt:lpstr>Section 17.6</vt:lpstr>
      <vt:lpstr>The Kruskal-Wallis Test</vt:lpstr>
      <vt:lpstr>The Kruskal-Wallis Test (cont.)</vt:lpstr>
      <vt:lpstr>The Kruskal-Wallis Test (cont.)</vt:lpstr>
      <vt:lpstr>The Kruskal-Wallis Test (cont.)</vt:lpstr>
      <vt:lpstr>The Kruskal-Wallis Test (cont.)</vt:lpstr>
      <vt:lpstr>The Kruskal-Wallis Test (cont.)</vt:lpstr>
      <vt:lpstr>Procedure: Test Procedure for the Kruskal-Wallis Test</vt:lpstr>
      <vt:lpstr>Procedure: Test Procedure for the Kruskal-Wallis Test (cont.)</vt:lpstr>
      <vt:lpstr>Procedure: Test Procedure for the Kruskal-Wallis Test (cont.)</vt:lpstr>
      <vt:lpstr>Example 17.6.1: Performing the Kruskal-Wallis Test to Determine if Home Prices are Identical </vt:lpstr>
      <vt:lpstr>Example 17.6.1: Performing the Kruskal-Wallis Test to Determine if Home Prices are Identical (cont.)</vt:lpstr>
      <vt:lpstr>Example 17.6.1: Performing the Kruskal-Wallis Test to Determine if Home Prices are Identical (cont.)</vt:lpstr>
      <vt:lpstr>Example 17.6.1: Performing the Kruskal-Wallis Test to Determine if Home Prices are Identical (cont.)</vt:lpstr>
      <vt:lpstr>Example 17.6.1: Performing the Kruskal-Wallis Test to Determine if Home Prices are Identical (cont.)</vt:lpstr>
      <vt:lpstr>Example 17.6.2: Performing the Kruskal-Wallis Test to Determine if Braking Distances are Identical </vt:lpstr>
      <vt:lpstr>Example 17.6.2: Performing the Kruskal-Wallis Test to Determine if Braking Distances are Identical (cont.)</vt:lpstr>
      <vt:lpstr>Example 17.6.2: Performing the Kruskal-Wallis Test to Determine if Braking Distances are Identical (cont.)</vt:lpstr>
      <vt:lpstr>Example 17.6.2: Performing the Kruskal-Wallis Test to Determine if Braking Distances are Identical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Data, 4th Edition</dc:title>
  <dc:creator>Hawkes Learning</dc:creator>
  <cp:lastModifiedBy>Allison Conger</cp:lastModifiedBy>
  <cp:revision>776</cp:revision>
  <dcterms:created xsi:type="dcterms:W3CDTF">2013-04-26T14:43:13Z</dcterms:created>
  <dcterms:modified xsi:type="dcterms:W3CDTF">2024-04-30T16:19:13Z</dcterms:modified>
</cp:coreProperties>
</file>