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Lst>
  <p:sldSz cx="9144000" cy="6858000" type="screen4x3"/>
  <p:notesSz cx="6858000" cy="9144000"/>
  <p:embeddedFontLst>
    <p:embeddedFont>
      <p:font typeface="Cambria Math" panose="02040503050406030204" pitchFamily="18" charset="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3"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66092"/>
    <a:srgbClr val="000000"/>
    <a:srgbClr val="0000FF"/>
    <a:srgbClr val="FFFFCC"/>
    <a:srgbClr val="B2B2B2"/>
    <a:srgbClr val="5F5F5F"/>
    <a:srgbClr val="1F497D"/>
    <a:srgbClr val="00007E"/>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08" d="100"/>
          <a:sy n="108" d="100"/>
        </p:scale>
        <p:origin x="106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4/26/2024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4/26/2024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2.bin"/><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17.5</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Runs Test for Randomness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p:sp>
        <p:nvSpPr>
          <p:cNvPr id="3" name="Content Placeholder 2"/>
          <p:cNvSpPr>
            <a:spLocks noGrp="1"/>
          </p:cNvSpPr>
          <p:nvPr>
            <p:ph idx="1"/>
          </p:nvPr>
        </p:nvSpPr>
        <p:spPr/>
        <p:txBody>
          <a:bodyPr>
            <a:normAutofit/>
          </a:bodyPr>
          <a:lstStyle/>
          <a:p>
            <a:pPr>
              <a:spcBef>
                <a:spcPts val="600"/>
              </a:spcBef>
            </a:pPr>
            <a:r>
              <a:rPr lang="en-US" dirty="0"/>
              <a:t> </a:t>
            </a:r>
          </a:p>
        </p:txBody>
      </p:sp>
      <p:pic>
        <p:nvPicPr>
          <p:cNvPr id="6" name="Picture 5">
            <a:extLst>
              <a:ext uri="{FF2B5EF4-FFF2-40B4-BE49-F238E27FC236}">
                <a16:creationId xmlns:a16="http://schemas.microsoft.com/office/drawing/2014/main" id="{1EE81078-5BB7-5523-4167-B396BB8B2E68}"/>
              </a:ext>
            </a:extLst>
          </p:cNvPr>
          <p:cNvPicPr>
            <a:picLocks noChangeAspect="1"/>
          </p:cNvPicPr>
          <p:nvPr/>
        </p:nvPicPr>
        <p:blipFill>
          <a:blip r:embed="rId2"/>
          <a:stretch>
            <a:fillRect/>
          </a:stretch>
        </p:blipFill>
        <p:spPr>
          <a:xfrm>
            <a:off x="622205" y="1274695"/>
            <a:ext cx="7763512" cy="4594897"/>
          </a:xfrm>
          <a:prstGeom prst="rect">
            <a:avLst/>
          </a:prstGeom>
        </p:spPr>
      </p:pic>
    </p:spTree>
    <p:extLst>
      <p:ext uri="{BB962C8B-B14F-4D97-AF65-F5344CB8AC3E}">
        <p14:creationId xmlns:p14="http://schemas.microsoft.com/office/powerpoint/2010/main" val="2230667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17.5.1: Performing the Runs Test to Determine If a Sequence of Coin Flips is Random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Let us apply the runs test for randomness to each of the sequences of heads and tails seen earlier in this section. In each test the hypotheses are as follows. </a:t>
                </a:r>
              </a:p>
              <a:p>
                <a:r>
                  <a:rPr lang="en-US" i="1" dirty="0"/>
                  <a:t>H</a:t>
                </a:r>
                <a:r>
                  <a:rPr lang="en-US" baseline="-25000" dirty="0"/>
                  <a:t>0</a:t>
                </a:r>
                <a:r>
                  <a:rPr lang="en-US" dirty="0"/>
                  <a:t>: The sequence is random. </a:t>
                </a:r>
              </a:p>
              <a:p>
                <a:r>
                  <a:rPr lang="en-US" i="1" dirty="0"/>
                  <a:t>H</a:t>
                </a:r>
                <a:r>
                  <a:rPr lang="en-US" i="1" baseline="-25000" dirty="0"/>
                  <a:t>a</a:t>
                </a:r>
                <a:r>
                  <a:rPr lang="en-US" dirty="0"/>
                  <a:t>: The sequence is not random. </a:t>
                </a:r>
              </a:p>
              <a:p>
                <a:r>
                  <a:rPr lang="en-US" dirty="0"/>
                  <a:t>In each of the three hypothesis tests that follow, use the 0.05 significance level.</a:t>
                </a:r>
              </a:p>
              <a:p>
                <a:r>
                  <a:rPr lang="en-US" dirty="0"/>
                  <a:t>a. </a:t>
                </a:r>
                <a14:m>
                  <m:oMath xmlns:m="http://schemas.openxmlformats.org/officeDocument/2006/math">
                    <m:r>
                      <m:rPr>
                        <m:sty m:val="p"/>
                      </m:rPr>
                      <a:rPr lang="en-US" b="0" i="0" spc="200" smtClean="0">
                        <a:latin typeface="Cambria Math" panose="02040503050406030204" pitchFamily="18" charset="0"/>
                      </a:rPr>
                      <m:t>HHHHHTTTTTTTTTTHHHHH</m:t>
                    </m:r>
                  </m:oMath>
                </a14:m>
                <a:endParaRPr lang="en-US" spc="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US">
                    <a:noFill/>
                  </a:rPr>
                  <a:t> </a:t>
                </a:r>
              </a:p>
            </p:txBody>
          </p:sp>
        </mc:Fallback>
      </mc:AlternateContent>
    </p:spTree>
    <p:extLst>
      <p:ext uri="{BB962C8B-B14F-4D97-AF65-F5344CB8AC3E}">
        <p14:creationId xmlns:p14="http://schemas.microsoft.com/office/powerpoint/2010/main" val="4026800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17.5.1: Performing the Runs Test to Determine If a Sequence of Coin Flips is Random (cont.)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8351" y="1146345"/>
                <a:ext cx="8229600" cy="4572000"/>
              </a:xfrm>
            </p:spPr>
            <p:txBody>
              <a:bodyPr>
                <a:normAutofit lnSpcReduction="10000"/>
              </a:bodyPr>
              <a:lstStyle/>
              <a:p>
                <a:r>
                  <a:rPr lang="en-US" b="1" dirty="0"/>
                  <a:t>Solution</a:t>
                </a:r>
              </a:p>
              <a:p>
                <a14:m>
                  <m:oMath xmlns:m="http://schemas.openxmlformats.org/officeDocument/2006/math">
                    <m:r>
                      <a:rPr lang="en-US" b="0" i="1" smtClean="0">
                        <a:latin typeface="Cambria Math" panose="02040503050406030204" pitchFamily="18" charset="0"/>
                      </a:rPr>
                      <m:t>𝑁</m:t>
                    </m:r>
                  </m:oMath>
                </a14:m>
                <a:r>
                  <a:rPr lang="en-US" dirty="0"/>
                  <a:t> (the number of observations) = 20</a:t>
                </a:r>
              </a:p>
              <a:p>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 </m:t>
                    </m:r>
                  </m:oMath>
                </a14:m>
                <a:r>
                  <a:rPr lang="en-US" dirty="0"/>
                  <a:t>(the number of heads) = </a:t>
                </a:r>
                <a14:m>
                  <m:oMath xmlns:m="http://schemas.openxmlformats.org/officeDocument/2006/math">
                    <m:r>
                      <a:rPr lang="en-US" b="0" i="1" smtClean="0">
                        <a:latin typeface="Cambria Math" panose="02040503050406030204" pitchFamily="18" charset="0"/>
                      </a:rPr>
                      <m:t>𝑛</m:t>
                    </m:r>
                  </m:oMath>
                </a14:m>
                <a:r>
                  <a:rPr lang="en-US" dirty="0"/>
                  <a:t> (the number of tails) = 10</a:t>
                </a:r>
              </a:p>
              <a:p>
                <a14:m>
                  <m:oMath xmlns:m="http://schemas.openxmlformats.org/officeDocument/2006/math">
                    <m:r>
                      <a:rPr lang="en-US" b="0" i="1" smtClean="0">
                        <a:latin typeface="Cambria Math" panose="02040503050406030204" pitchFamily="18" charset="0"/>
                      </a:rPr>
                      <m:t>𝑅</m:t>
                    </m:r>
                  </m:oMath>
                </a14:m>
                <a:r>
                  <a:rPr lang="en-US" dirty="0"/>
                  <a:t> (the number of runs) = 3</a:t>
                </a:r>
              </a:p>
              <a:p>
                <a:pPr>
                  <a:tabLst>
                    <a:tab pos="7805738" algn="l"/>
                  </a:tabLst>
                </a:pPr>
                <a:r>
                  <a:rPr lang="en-US" dirty="0"/>
                  <a:t>Using Appendix A Table M we see that </a:t>
                </a:r>
                <a14:m>
                  <m:oMath xmlns:m="http://schemas.openxmlformats.org/officeDocument/2006/math">
                    <m:r>
                      <a:rPr lang="en-US" i="1" dirty="0" smtClean="0">
                        <a:latin typeface="Cambria Math" panose="02040503050406030204" pitchFamily="18" charset="0"/>
                      </a:rPr>
                      <m:t>𝑟</m:t>
                    </m:r>
                    <m:r>
                      <a:rPr lang="en-US" i="1" dirty="0" smtClean="0">
                        <a:latin typeface="Cambria Math" panose="02040503050406030204" pitchFamily="18" charset="0"/>
                      </a:rPr>
                      <m:t>≤6 </m:t>
                    </m:r>
                  </m:oMath>
                </a14:m>
                <a:r>
                  <a:rPr lang="en-US" dirty="0"/>
                  <a:t>or </a:t>
                </a:r>
                <a14:m>
                  <m:oMath xmlns:m="http://schemas.openxmlformats.org/officeDocument/2006/math">
                    <m:r>
                      <a:rPr lang="en-US" i="1" dirty="0" smtClean="0">
                        <a:latin typeface="Cambria Math" panose="02040503050406030204" pitchFamily="18" charset="0"/>
                      </a:rPr>
                      <m:t>𝑟</m:t>
                    </m:r>
                    <m:r>
                      <a:rPr lang="en-US" i="1" dirty="0" smtClean="0">
                        <a:latin typeface="Cambria Math" panose="02040503050406030204" pitchFamily="18" charset="0"/>
                      </a:rPr>
                      <m:t>≥16</m:t>
                    </m:r>
                  </m:oMath>
                </a14:m>
                <a:r>
                  <a:rPr lang="en-US" dirty="0"/>
                  <a:t> at a 0.05 level of significance. Therefore, we conclude that there is strong evidence of nonrandomness.</a:t>
                </a:r>
              </a:p>
              <a:p>
                <a:endParaRPr lang="en-US" dirty="0"/>
              </a:p>
              <a:p>
                <a:endParaRPr lang="en-US" dirty="0"/>
              </a:p>
              <a:p>
                <a:r>
                  <a:rPr lang="en-US" dirty="0"/>
                  <a:t>  </a:t>
                </a:r>
              </a:p>
              <a:p>
                <a:endParaRPr lang="en-US" dirty="0"/>
              </a:p>
              <a:p>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8351" y="1146345"/>
                <a:ext cx="8229600" cy="4572000"/>
              </a:xfrm>
              <a:blipFill>
                <a:blip r:embed="rId2"/>
                <a:stretch>
                  <a:fillRect l="-1556" t="-2133"/>
                </a:stretch>
              </a:blipFill>
            </p:spPr>
            <p:txBody>
              <a:bodyPr/>
              <a:lstStyle/>
              <a:p>
                <a:r>
                  <a:rPr lang="en-IN">
                    <a:noFill/>
                  </a:rPr>
                  <a:t> </a:t>
                </a:r>
              </a:p>
            </p:txBody>
          </p:sp>
        </mc:Fallback>
      </mc:AlternateContent>
      <p:pic>
        <p:nvPicPr>
          <p:cNvPr id="4" name="Picture 3">
            <a:extLst>
              <a:ext uri="{FF2B5EF4-FFF2-40B4-BE49-F238E27FC236}">
                <a16:creationId xmlns:a16="http://schemas.microsoft.com/office/drawing/2014/main" id="{C05E261C-4685-DA51-4811-C1CADDAFBA9E}"/>
              </a:ext>
            </a:extLst>
          </p:cNvPr>
          <p:cNvPicPr>
            <a:picLocks noChangeAspect="1"/>
          </p:cNvPicPr>
          <p:nvPr/>
        </p:nvPicPr>
        <p:blipFill>
          <a:blip r:embed="rId3"/>
          <a:stretch>
            <a:fillRect/>
          </a:stretch>
        </p:blipFill>
        <p:spPr>
          <a:xfrm>
            <a:off x="559503" y="4293857"/>
            <a:ext cx="7958086" cy="1614059"/>
          </a:xfrm>
          <a:prstGeom prst="rect">
            <a:avLst/>
          </a:prstGeom>
        </p:spPr>
      </p:pic>
    </p:spTree>
    <p:extLst>
      <p:ext uri="{BB962C8B-B14F-4D97-AF65-F5344CB8AC3E}">
        <p14:creationId xmlns:p14="http://schemas.microsoft.com/office/powerpoint/2010/main" val="3467149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17.5.1: Performing the Runs Test to Determine If a Sequence of Coin Flips is Random (cont.)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b. </a:t>
                </a:r>
                <a14:m>
                  <m:oMath xmlns:m="http://schemas.openxmlformats.org/officeDocument/2006/math">
                    <m:r>
                      <m:rPr>
                        <m:sty m:val="p"/>
                      </m:rPr>
                      <a:rPr lang="en-US" b="0" i="0" spc="200" smtClean="0">
                        <a:latin typeface="Cambria Math" panose="02040503050406030204" pitchFamily="18" charset="0"/>
                      </a:rPr>
                      <m:t>HTHTHTHTHTHTHTHTHTHT</m:t>
                    </m:r>
                  </m:oMath>
                </a14:m>
                <a:endParaRPr lang="en-US" spc="200" dirty="0"/>
              </a:p>
              <a:p>
                <a:r>
                  <a:rPr lang="en-US" b="1" dirty="0"/>
                  <a:t>Solution</a:t>
                </a:r>
              </a:p>
              <a:p>
                <a14:m>
                  <m:oMath xmlns:m="http://schemas.openxmlformats.org/officeDocument/2006/math">
                    <m:r>
                      <a:rPr lang="en-US" b="0" i="1" smtClean="0">
                        <a:latin typeface="Cambria Math" panose="02040503050406030204" pitchFamily="18" charset="0"/>
                      </a:rPr>
                      <m:t>𝑁</m:t>
                    </m:r>
                  </m:oMath>
                </a14:m>
                <a:r>
                  <a:rPr lang="en-US" dirty="0"/>
                  <a:t> (the number of observations) = 20</a:t>
                </a:r>
              </a:p>
              <a:p>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 </m:t>
                    </m:r>
                  </m:oMath>
                </a14:m>
                <a:r>
                  <a:rPr lang="en-US" dirty="0"/>
                  <a:t>(the number of heads) = </a:t>
                </a:r>
                <a14:m>
                  <m:oMath xmlns:m="http://schemas.openxmlformats.org/officeDocument/2006/math">
                    <m:r>
                      <a:rPr lang="en-US" b="0" i="1" smtClean="0">
                        <a:latin typeface="Cambria Math" panose="02040503050406030204" pitchFamily="18" charset="0"/>
                      </a:rPr>
                      <m:t>𝑛</m:t>
                    </m:r>
                  </m:oMath>
                </a14:m>
                <a:r>
                  <a:rPr lang="en-US" dirty="0"/>
                  <a:t> (the number of tails) = 10</a:t>
                </a:r>
              </a:p>
              <a:p>
                <a14:m>
                  <m:oMath xmlns:m="http://schemas.openxmlformats.org/officeDocument/2006/math">
                    <m:r>
                      <a:rPr lang="en-US" b="0" i="1" smtClean="0">
                        <a:latin typeface="Cambria Math" panose="02040503050406030204" pitchFamily="18" charset="0"/>
                      </a:rPr>
                      <m:t>𝑅</m:t>
                    </m:r>
                  </m:oMath>
                </a14:m>
                <a:r>
                  <a:rPr lang="en-US" dirty="0"/>
                  <a:t> (the number of runs) = 20</a:t>
                </a:r>
              </a:p>
              <a:p>
                <a:pPr>
                  <a:tabLst>
                    <a:tab pos="7805738" algn="l"/>
                  </a:tabLst>
                </a:pPr>
                <a:r>
                  <a:rPr lang="en-US" dirty="0"/>
                  <a:t>Using Appendix A Table M we see that </a:t>
                </a:r>
                <a14:m>
                  <m:oMath xmlns:m="http://schemas.openxmlformats.org/officeDocument/2006/math">
                    <m:r>
                      <a:rPr lang="en-US" i="1" dirty="0" smtClean="0">
                        <a:latin typeface="Cambria Math" panose="02040503050406030204" pitchFamily="18" charset="0"/>
                      </a:rPr>
                      <m:t>𝑟</m:t>
                    </m:r>
                    <m:r>
                      <a:rPr lang="en-US" i="1" dirty="0" smtClean="0">
                        <a:latin typeface="Cambria Math" panose="02040503050406030204" pitchFamily="18" charset="0"/>
                      </a:rPr>
                      <m:t>≤6 </m:t>
                    </m:r>
                  </m:oMath>
                </a14:m>
                <a:r>
                  <a:rPr lang="en-US" dirty="0"/>
                  <a:t>or </a:t>
                </a:r>
                <a14:m>
                  <m:oMath xmlns:m="http://schemas.openxmlformats.org/officeDocument/2006/math">
                    <m:r>
                      <a:rPr lang="en-US" i="1" dirty="0" smtClean="0">
                        <a:latin typeface="Cambria Math" panose="02040503050406030204" pitchFamily="18" charset="0"/>
                      </a:rPr>
                      <m:t>𝑟</m:t>
                    </m:r>
                    <m:r>
                      <a:rPr lang="en-US" i="1" dirty="0" smtClean="0">
                        <a:latin typeface="Cambria Math" panose="02040503050406030204" pitchFamily="18" charset="0"/>
                      </a:rPr>
                      <m:t>≥16</m:t>
                    </m:r>
                  </m:oMath>
                </a14:m>
                <a:r>
                  <a:rPr lang="en-US" dirty="0"/>
                  <a:t> at a 0.05 level of significance. Therefore, we conclude that there is strong evidence of nonrandomness.</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US">
                    <a:noFill/>
                  </a:rPr>
                  <a:t> </a:t>
                </a:r>
              </a:p>
            </p:txBody>
          </p:sp>
        </mc:Fallback>
      </mc:AlternateContent>
    </p:spTree>
    <p:extLst>
      <p:ext uri="{BB962C8B-B14F-4D97-AF65-F5344CB8AC3E}">
        <p14:creationId xmlns:p14="http://schemas.microsoft.com/office/powerpoint/2010/main" val="1293188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17.5.1: Performing the Runs Test to Determine If a Sequence of Coin Flips is Random (cont.)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dirty="0"/>
                  <a:t> </a:t>
                </a:r>
              </a:p>
              <a:p>
                <a:endParaRPr lang="en-US" dirty="0"/>
              </a:p>
              <a:p>
                <a:endParaRPr lang="en-US" dirty="0"/>
              </a:p>
              <a:p>
                <a:r>
                  <a:rPr lang="en-US" dirty="0"/>
                  <a:t>c. </a:t>
                </a:r>
                <a14:m>
                  <m:oMath xmlns:m="http://schemas.openxmlformats.org/officeDocument/2006/math">
                    <m:r>
                      <m:rPr>
                        <m:sty m:val="p"/>
                      </m:rPr>
                      <a:rPr lang="en-US" b="0" i="0" spc="200" smtClean="0">
                        <a:latin typeface="Cambria Math" panose="02040503050406030204" pitchFamily="18" charset="0"/>
                      </a:rPr>
                      <m:t>HHTHTTTHTHHTHTHHHTTH</m:t>
                    </m:r>
                  </m:oMath>
                </a14:m>
                <a:r>
                  <a:rPr lang="en-US" dirty="0"/>
                  <a:t> </a:t>
                </a:r>
              </a:p>
              <a:p>
                <a:r>
                  <a:rPr lang="en-US" b="1" dirty="0"/>
                  <a:t>Solution</a:t>
                </a:r>
              </a:p>
              <a:p>
                <a:r>
                  <a:rPr lang="en-US" b="0" dirty="0"/>
                  <a:t>	</a:t>
                </a:r>
                <a14:m>
                  <m:oMath xmlns:m="http://schemas.openxmlformats.org/officeDocument/2006/math">
                    <m:r>
                      <a:rPr lang="en-US" b="0" i="1" smtClean="0">
                        <a:latin typeface="Cambria Math" panose="02040503050406030204" pitchFamily="18" charset="0"/>
                      </a:rPr>
                      <m:t>𝑁</m:t>
                    </m:r>
                  </m:oMath>
                </a14:m>
                <a:r>
                  <a:rPr lang="en-US" dirty="0"/>
                  <a:t> (the number of observations) = 20</a:t>
                </a:r>
              </a:p>
              <a:p>
                <a:r>
                  <a:rPr lang="en-US" b="0" dirty="0"/>
                  <a:t>	</a:t>
                </a:r>
                <a14:m>
                  <m:oMath xmlns:m="http://schemas.openxmlformats.org/officeDocument/2006/math">
                    <m:r>
                      <a:rPr lang="en-US" b="0" i="1" smtClean="0">
                        <a:latin typeface="Cambria Math" panose="02040503050406030204" pitchFamily="18" charset="0"/>
                      </a:rPr>
                      <m:t>𝑚</m:t>
                    </m:r>
                  </m:oMath>
                </a14:m>
                <a:r>
                  <a:rPr lang="en-US" dirty="0"/>
                  <a:t> (the number of heads) = 11</a:t>
                </a:r>
              </a:p>
              <a:p>
                <a:r>
                  <a:rPr lang="en-US" dirty="0"/>
                  <a:t>	</a:t>
                </a:r>
                <a14:m>
                  <m:oMath xmlns:m="http://schemas.openxmlformats.org/officeDocument/2006/math">
                    <m:r>
                      <a:rPr lang="en-US" b="0" i="1" smtClean="0">
                        <a:latin typeface="Cambria Math" panose="02040503050406030204" pitchFamily="18" charset="0"/>
                      </a:rPr>
                      <m:t>𝑛</m:t>
                    </m:r>
                  </m:oMath>
                </a14:m>
                <a:r>
                  <a:rPr lang="en-US" dirty="0"/>
                  <a:t> (the number of tails) = 9</a:t>
                </a:r>
              </a:p>
              <a:p>
                <a:r>
                  <a:rPr lang="en-US" b="0" dirty="0"/>
                  <a:t>	</a:t>
                </a:r>
                <a14:m>
                  <m:oMath xmlns:m="http://schemas.openxmlformats.org/officeDocument/2006/math">
                    <m:r>
                      <a:rPr lang="en-US" b="0" i="1" smtClean="0">
                        <a:latin typeface="Cambria Math" panose="02040503050406030204" pitchFamily="18" charset="0"/>
                      </a:rPr>
                      <m:t>𝑅</m:t>
                    </m:r>
                  </m:oMath>
                </a14:m>
                <a:r>
                  <a:rPr lang="en-US" dirty="0"/>
                  <a:t> (the number of runs) = 13</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6F401D8F-12BC-6E7A-5B51-30255D775E29}"/>
              </a:ext>
            </a:extLst>
          </p:cNvPr>
          <p:cNvPicPr>
            <a:picLocks noChangeAspect="1"/>
          </p:cNvPicPr>
          <p:nvPr/>
        </p:nvPicPr>
        <p:blipFill>
          <a:blip r:embed="rId3"/>
          <a:stretch>
            <a:fillRect/>
          </a:stretch>
        </p:blipFill>
        <p:spPr>
          <a:xfrm>
            <a:off x="433256" y="1082130"/>
            <a:ext cx="8229600" cy="1642250"/>
          </a:xfrm>
          <a:prstGeom prst="rect">
            <a:avLst/>
          </a:prstGeom>
        </p:spPr>
      </p:pic>
    </p:spTree>
    <p:extLst>
      <p:ext uri="{BB962C8B-B14F-4D97-AF65-F5344CB8AC3E}">
        <p14:creationId xmlns:p14="http://schemas.microsoft.com/office/powerpoint/2010/main" val="3984125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17.5.1: Performing the Runs Test to Determine If a Sequence of Coin Flips is Random (cont.)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tabLst>
                    <a:tab pos="7805738" algn="l"/>
                  </a:tabLst>
                </a:pPr>
                <a:r>
                  <a:rPr lang="en-US" dirty="0"/>
                  <a:t>Using Appendix A Table M we see that </a:t>
                </a:r>
                <a14:m>
                  <m:oMath xmlns:m="http://schemas.openxmlformats.org/officeDocument/2006/math">
                    <m:r>
                      <a:rPr lang="en-US" i="1" dirty="0" smtClean="0">
                        <a:latin typeface="Cambria Math" panose="02040503050406030204" pitchFamily="18" charset="0"/>
                      </a:rPr>
                      <m:t>𝑟</m:t>
                    </m:r>
                    <m:r>
                      <a:rPr lang="en-US" i="1" dirty="0" smtClean="0">
                        <a:latin typeface="Cambria Math" panose="02040503050406030204" pitchFamily="18" charset="0"/>
                      </a:rPr>
                      <m:t>≤6 </m:t>
                    </m:r>
                  </m:oMath>
                </a14:m>
                <a:r>
                  <a:rPr lang="en-US" dirty="0"/>
                  <a:t>or </a:t>
                </a:r>
                <a14:m>
                  <m:oMath xmlns:m="http://schemas.openxmlformats.org/officeDocument/2006/math">
                    <m:r>
                      <a:rPr lang="en-US" i="1" dirty="0" smtClean="0">
                        <a:latin typeface="Cambria Math" panose="02040503050406030204" pitchFamily="18" charset="0"/>
                      </a:rPr>
                      <m:t>𝑟</m:t>
                    </m:r>
                    <m:r>
                      <a:rPr lang="en-US" i="1" dirty="0" smtClean="0">
                        <a:latin typeface="Cambria Math" panose="02040503050406030204" pitchFamily="18" charset="0"/>
                      </a:rPr>
                      <m:t>≥16</m:t>
                    </m:r>
                  </m:oMath>
                </a14:m>
                <a:r>
                  <a:rPr lang="en-US" dirty="0"/>
                  <a:t> at a 0.05 level of significance. Therefore, we conclude that there is no evidence of nonrandomness.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5947A63A-2CB6-1B37-003D-407DA2AEEC60}"/>
              </a:ext>
            </a:extLst>
          </p:cNvPr>
          <p:cNvPicPr>
            <a:picLocks noChangeAspect="1"/>
          </p:cNvPicPr>
          <p:nvPr/>
        </p:nvPicPr>
        <p:blipFill>
          <a:blip r:embed="rId3"/>
          <a:stretch>
            <a:fillRect/>
          </a:stretch>
        </p:blipFill>
        <p:spPr>
          <a:xfrm>
            <a:off x="364724" y="2646551"/>
            <a:ext cx="8526065" cy="1743318"/>
          </a:xfrm>
          <a:prstGeom prst="rect">
            <a:avLst/>
          </a:prstGeom>
        </p:spPr>
      </p:pic>
    </p:spTree>
    <p:extLst>
      <p:ext uri="{BB962C8B-B14F-4D97-AF65-F5344CB8AC3E}">
        <p14:creationId xmlns:p14="http://schemas.microsoft.com/office/powerpoint/2010/main" val="3348425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17.5.2: Performing the Runs Test to Detect a Pattern in College Applications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US" dirty="0"/>
                  <a:t>The Admissions Office of a college records whether the applicant is a first-generation college student (denoted F) or not (denoted X). The first-generation status of the first 28 applicants in the order their applications arrive is given as follows.</a:t>
                </a:r>
              </a:p>
              <a:p>
                <a:pPr/>
                <a14:m>
                  <m:oMathPara xmlns:m="http://schemas.openxmlformats.org/officeDocument/2006/math">
                    <m:oMathParaPr>
                      <m:jc m:val="centerGroup"/>
                    </m:oMathParaPr>
                    <m:oMath xmlns:m="http://schemas.openxmlformats.org/officeDocument/2006/math">
                      <m:r>
                        <m:rPr>
                          <m:sty m:val="p"/>
                        </m:rPr>
                        <a:rPr lang="en-US" b="0" i="0" spc="180" smtClean="0">
                          <a:latin typeface="Cambria Math" panose="02040503050406030204" pitchFamily="18" charset="0"/>
                        </a:rPr>
                        <m:t>XFFXXXFFFFXXXXXXXXXXFXXXXXXX</m:t>
                      </m:r>
                    </m:oMath>
                  </m:oMathPara>
                </a14:m>
                <a:endParaRPr lang="en-US" spc="180" dirty="0"/>
              </a:p>
              <a:p>
                <a:r>
                  <a:rPr lang="en-US" dirty="0"/>
                  <a:t>Is this sequence random? Test at the 0.05 level.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111"/>
                </a:stretch>
              </a:blipFill>
            </p:spPr>
            <p:txBody>
              <a:bodyPr/>
              <a:lstStyle/>
              <a:p>
                <a:r>
                  <a:rPr lang="en-US">
                    <a:noFill/>
                  </a:rPr>
                  <a:t> </a:t>
                </a:r>
              </a:p>
            </p:txBody>
          </p:sp>
        </mc:Fallback>
      </mc:AlternateContent>
    </p:spTree>
    <p:extLst>
      <p:ext uri="{BB962C8B-B14F-4D97-AF65-F5344CB8AC3E}">
        <p14:creationId xmlns:p14="http://schemas.microsoft.com/office/powerpoint/2010/main" val="829386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17.5.2: Performing the Runs Test to Detect a Pattern in College Applications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US" b="1" dirty="0"/>
                  <a:t>Solution</a:t>
                </a:r>
              </a:p>
              <a:p>
                <a:r>
                  <a:rPr lang="en-US" dirty="0"/>
                  <a:t>The null and alternate hypotheses are as follows.</a:t>
                </a:r>
              </a:p>
              <a:p>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0</m:t>
                        </m:r>
                      </m:sub>
                    </m:sSub>
                  </m:oMath>
                </a14:m>
                <a:r>
                  <a:rPr lang="en-US" dirty="0"/>
                  <a:t>: The sequence is random</a:t>
                </a:r>
              </a:p>
              <a:p>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𝑎</m:t>
                        </m:r>
                      </m:sub>
                    </m:sSub>
                  </m:oMath>
                </a14:m>
                <a:r>
                  <a:rPr lang="en-US" dirty="0"/>
                  <a:t>: The sequence is not random.</a:t>
                </a:r>
              </a:p>
              <a:p>
                <a:r>
                  <a:rPr lang="en-US" dirty="0"/>
                  <a:t>To test the randomness of this sequence at a 5% level of significance, we obtain</a:t>
                </a:r>
              </a:p>
              <a:p>
                <a14:m>
                  <m:oMath xmlns:m="http://schemas.openxmlformats.org/officeDocument/2006/math">
                    <m:r>
                      <a:rPr lang="en-US" b="0" i="1" smtClean="0">
                        <a:latin typeface="Cambria Math" panose="02040503050406030204" pitchFamily="18" charset="0"/>
                      </a:rPr>
                      <m:t>𝑁</m:t>
                    </m:r>
                  </m:oMath>
                </a14:m>
                <a:r>
                  <a:rPr lang="en-US" dirty="0"/>
                  <a:t> (the number of observations) = 28,</a:t>
                </a:r>
              </a:p>
              <a:p>
                <a14:m>
                  <m:oMath xmlns:m="http://schemas.openxmlformats.org/officeDocument/2006/math">
                    <m:r>
                      <a:rPr lang="en-US" b="0" i="1" smtClean="0">
                        <a:latin typeface="Cambria Math" panose="02040503050406030204" pitchFamily="18" charset="0"/>
                      </a:rPr>
                      <m:t>𝑚</m:t>
                    </m:r>
                  </m:oMath>
                </a14:m>
                <a:r>
                  <a:rPr lang="en-US" dirty="0"/>
                  <a:t> (the number of students who are not first-generation) = 21,</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b="-1067"/>
                </a:stretch>
              </a:blipFill>
            </p:spPr>
            <p:txBody>
              <a:bodyPr/>
              <a:lstStyle/>
              <a:p>
                <a:r>
                  <a:rPr lang="en-US">
                    <a:noFill/>
                  </a:rPr>
                  <a:t> </a:t>
                </a:r>
              </a:p>
            </p:txBody>
          </p:sp>
        </mc:Fallback>
      </mc:AlternateContent>
    </p:spTree>
    <p:extLst>
      <p:ext uri="{BB962C8B-B14F-4D97-AF65-F5344CB8AC3E}">
        <p14:creationId xmlns:p14="http://schemas.microsoft.com/office/powerpoint/2010/main" val="403525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17.5.2: Performing the Runs Test to Detect a Pattern in College Applications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14:m>
                  <m:oMath xmlns:m="http://schemas.openxmlformats.org/officeDocument/2006/math">
                    <m:r>
                      <a:rPr lang="en-US" b="0" i="1" smtClean="0">
                        <a:latin typeface="Cambria Math" panose="02040503050406030204" pitchFamily="18" charset="0"/>
                      </a:rPr>
                      <m:t>𝑛</m:t>
                    </m:r>
                  </m:oMath>
                </a14:m>
                <a:r>
                  <a:rPr lang="en-US" dirty="0"/>
                  <a:t> (the number of first-generation students) = 7, and</a:t>
                </a:r>
              </a:p>
              <a:p>
                <a14:m>
                  <m:oMath xmlns:m="http://schemas.openxmlformats.org/officeDocument/2006/math">
                    <m:r>
                      <a:rPr lang="en-US" b="0" i="1" smtClean="0">
                        <a:latin typeface="Cambria Math" panose="02040503050406030204" pitchFamily="18" charset="0"/>
                      </a:rPr>
                      <m:t>𝑅</m:t>
                    </m:r>
                  </m:oMath>
                </a14:m>
                <a:r>
                  <a:rPr lang="en-US" dirty="0"/>
                  <a:t> (the number of runs) = 7.</a:t>
                </a:r>
              </a:p>
              <a:p>
                <a:r>
                  <a:rPr lang="en-US" dirty="0"/>
                  <a:t>Since </a:t>
                </a:r>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ea typeface="Cambria Math" panose="02040503050406030204" pitchFamily="18" charset="0"/>
                      </a:rPr>
                      <m:t>&gt;20</m:t>
                    </m:r>
                  </m:oMath>
                </a14:m>
                <a:r>
                  <a:rPr lang="en-US" dirty="0"/>
                  <a:t>, we calculate</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98630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17.5.2: Performing the Runs Test to Detect a Pattern in College Applications (cont.)</a:t>
            </a:r>
          </a:p>
        </p:txBody>
      </p:sp>
      <p:sp>
        <p:nvSpPr>
          <p:cNvPr id="3" name="Content Placeholder 2"/>
          <p:cNvSpPr>
            <a:spLocks noGrp="1"/>
          </p:cNvSpPr>
          <p:nvPr>
            <p:ph idx="1"/>
          </p:nvPr>
        </p:nvSpPr>
        <p:spPr/>
        <p:txBody>
          <a:bodyPr>
            <a:noAutofit/>
          </a:bodyPr>
          <a:lstStyle/>
          <a:p>
            <a:r>
              <a:rPr lang="en-US" dirty="0"/>
              <a:t> </a:t>
            </a:r>
          </a:p>
        </p:txBody>
      </p:sp>
      <p:graphicFrame>
        <p:nvGraphicFramePr>
          <p:cNvPr id="4" name="Object 3">
            <a:extLst>
              <a:ext uri="{FF2B5EF4-FFF2-40B4-BE49-F238E27FC236}">
                <a16:creationId xmlns:a16="http://schemas.microsoft.com/office/drawing/2014/main" id="{2E2254D5-4FF7-A18E-1E0A-6302F3D0549E}"/>
              </a:ext>
            </a:extLst>
          </p:cNvPr>
          <p:cNvGraphicFramePr>
            <a:graphicFrameLocks noChangeAspect="1"/>
          </p:cNvGraphicFramePr>
          <p:nvPr>
            <p:extLst>
              <p:ext uri="{D42A27DB-BD31-4B8C-83A1-F6EECF244321}">
                <p14:modId xmlns:p14="http://schemas.microsoft.com/office/powerpoint/2010/main" val="2049660111"/>
              </p:ext>
            </p:extLst>
          </p:nvPr>
        </p:nvGraphicFramePr>
        <p:xfrm>
          <a:off x="2019300" y="1131888"/>
          <a:ext cx="5308600" cy="4826000"/>
        </p:xfrm>
        <a:graphic>
          <a:graphicData uri="http://schemas.openxmlformats.org/presentationml/2006/ole">
            <mc:AlternateContent xmlns:mc="http://schemas.openxmlformats.org/markup-compatibility/2006">
              <mc:Choice xmlns:v="urn:schemas-microsoft-com:vml" Requires="v">
                <p:oleObj name="Equation" r:id="rId2" imgW="5308560" imgH="4825800" progId="Equation.DSMT4">
                  <p:embed/>
                </p:oleObj>
              </mc:Choice>
              <mc:Fallback>
                <p:oleObj name="Equation" r:id="rId2" imgW="5308560" imgH="4825800" progId="Equation.DSMT4">
                  <p:embed/>
                  <p:pic>
                    <p:nvPicPr>
                      <p:cNvPr id="4" name="Object 3">
                        <a:extLst>
                          <a:ext uri="{FF2B5EF4-FFF2-40B4-BE49-F238E27FC236}">
                            <a16:creationId xmlns:a16="http://schemas.microsoft.com/office/drawing/2014/main" id="{2E2254D5-4FF7-A18E-1E0A-6302F3D0549E}"/>
                          </a:ext>
                        </a:extLst>
                      </p:cNvPr>
                      <p:cNvPicPr/>
                      <p:nvPr/>
                    </p:nvPicPr>
                    <p:blipFill>
                      <a:blip r:embed="rId3"/>
                      <a:stretch>
                        <a:fillRect/>
                      </a:stretch>
                    </p:blipFill>
                    <p:spPr>
                      <a:xfrm>
                        <a:off x="2019300" y="1131888"/>
                        <a:ext cx="5308600" cy="4826000"/>
                      </a:xfrm>
                      <a:prstGeom prst="rect">
                        <a:avLst/>
                      </a:prstGeom>
                    </p:spPr>
                  </p:pic>
                </p:oleObj>
              </mc:Fallback>
            </mc:AlternateContent>
          </a:graphicData>
        </a:graphic>
      </p:graphicFrame>
    </p:spTree>
    <p:extLst>
      <p:ext uri="{BB962C8B-B14F-4D97-AF65-F5344CB8AC3E}">
        <p14:creationId xmlns:p14="http://schemas.microsoft.com/office/powerpoint/2010/main" val="12272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a:t>
            </a:r>
          </a:p>
        </p:txBody>
      </p:sp>
      <p:sp>
        <p:nvSpPr>
          <p:cNvPr id="3" name="Content Placeholder 2"/>
          <p:cNvSpPr>
            <a:spLocks noGrp="1"/>
          </p:cNvSpPr>
          <p:nvPr>
            <p:ph idx="1"/>
          </p:nvPr>
        </p:nvSpPr>
        <p:spPr/>
        <p:txBody>
          <a:bodyPr>
            <a:normAutofit/>
          </a:bodyPr>
          <a:lstStyle/>
          <a:p>
            <a:r>
              <a:rPr lang="en-US" dirty="0"/>
              <a:t>Randomness is an important concept in probability and statistics. In this section, we discuss a method for determining whether a sequence of observations exhibit randomness. To illustrate this concept we will use the familiar coin tossing experiment. One characteristic of the coin-tossing experiment is that in the long run there should be approximately equal numbers of heads and tails. In an ordered sequence, however, randomness implies more than compliance with this frequency criterion.</a:t>
            </a:r>
          </a:p>
        </p:txBody>
      </p:sp>
    </p:spTree>
    <p:extLst>
      <p:ext uri="{BB962C8B-B14F-4D97-AF65-F5344CB8AC3E}">
        <p14:creationId xmlns:p14="http://schemas.microsoft.com/office/powerpoint/2010/main" val="3277454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17.5.2: Performing the Runs Test to Detect a Pattern in College Applications (cont.)</a:t>
            </a:r>
          </a:p>
        </p:txBody>
      </p:sp>
      <p:sp>
        <p:nvSpPr>
          <p:cNvPr id="3" name="Content Placeholder 2"/>
          <p:cNvSpPr>
            <a:spLocks noGrp="1"/>
          </p:cNvSpPr>
          <p:nvPr>
            <p:ph idx="1"/>
          </p:nvPr>
        </p:nvSpPr>
        <p:spPr/>
        <p:txBody>
          <a:bodyPr>
            <a:noAutofit/>
          </a:bodyPr>
          <a:lstStyle/>
          <a:p>
            <a:r>
              <a:rPr lang="en-US" dirty="0"/>
              <a:t>Thus,</a:t>
            </a:r>
          </a:p>
          <a:p>
            <a:endParaRPr lang="en-US" dirty="0"/>
          </a:p>
        </p:txBody>
      </p:sp>
      <p:graphicFrame>
        <p:nvGraphicFramePr>
          <p:cNvPr id="4" name="Object 3">
            <a:extLst>
              <a:ext uri="{FF2B5EF4-FFF2-40B4-BE49-F238E27FC236}">
                <a16:creationId xmlns:a16="http://schemas.microsoft.com/office/drawing/2014/main" id="{2E2254D5-4FF7-A18E-1E0A-6302F3D0549E}"/>
              </a:ext>
            </a:extLst>
          </p:cNvPr>
          <p:cNvGraphicFramePr>
            <a:graphicFrameLocks noChangeAspect="1"/>
          </p:cNvGraphicFramePr>
          <p:nvPr>
            <p:extLst>
              <p:ext uri="{D42A27DB-BD31-4B8C-83A1-F6EECF244321}">
                <p14:modId xmlns:p14="http://schemas.microsoft.com/office/powerpoint/2010/main" val="2019654145"/>
              </p:ext>
            </p:extLst>
          </p:nvPr>
        </p:nvGraphicFramePr>
        <p:xfrm>
          <a:off x="609600" y="2057400"/>
          <a:ext cx="1943100" cy="2324100"/>
        </p:xfrm>
        <a:graphic>
          <a:graphicData uri="http://schemas.openxmlformats.org/presentationml/2006/ole">
            <mc:AlternateContent xmlns:mc="http://schemas.openxmlformats.org/markup-compatibility/2006">
              <mc:Choice xmlns:v="urn:schemas-microsoft-com:vml" Requires="v">
                <p:oleObj name="Equation" r:id="rId2" imgW="1942920" imgH="2323800" progId="Equation.DSMT4">
                  <p:embed/>
                </p:oleObj>
              </mc:Choice>
              <mc:Fallback>
                <p:oleObj name="Equation" r:id="rId2" imgW="1942920" imgH="2323800" progId="Equation.DSMT4">
                  <p:embed/>
                  <p:pic>
                    <p:nvPicPr>
                      <p:cNvPr id="4" name="Object 3">
                        <a:extLst>
                          <a:ext uri="{FF2B5EF4-FFF2-40B4-BE49-F238E27FC236}">
                            <a16:creationId xmlns:a16="http://schemas.microsoft.com/office/drawing/2014/main" id="{2E2254D5-4FF7-A18E-1E0A-6302F3D0549E}"/>
                          </a:ext>
                        </a:extLst>
                      </p:cNvPr>
                      <p:cNvPicPr/>
                      <p:nvPr/>
                    </p:nvPicPr>
                    <p:blipFill>
                      <a:blip r:embed="rId3"/>
                      <a:stretch>
                        <a:fillRect/>
                      </a:stretch>
                    </p:blipFill>
                    <p:spPr>
                      <a:xfrm>
                        <a:off x="609600" y="2057400"/>
                        <a:ext cx="1943100" cy="2324100"/>
                      </a:xfrm>
                      <a:prstGeom prst="rect">
                        <a:avLst/>
                      </a:prstGeom>
                    </p:spPr>
                  </p:pic>
                </p:oleObj>
              </mc:Fallback>
            </mc:AlternateContent>
          </a:graphicData>
        </a:graphic>
      </p:graphicFrame>
      <p:pic>
        <p:nvPicPr>
          <p:cNvPr id="6" name="Picture 5">
            <a:extLst>
              <a:ext uri="{FF2B5EF4-FFF2-40B4-BE49-F238E27FC236}">
                <a16:creationId xmlns:a16="http://schemas.microsoft.com/office/drawing/2014/main" id="{DA6EDC54-4E24-6553-5B54-415C2BA1FD99}"/>
              </a:ext>
            </a:extLst>
          </p:cNvPr>
          <p:cNvPicPr>
            <a:picLocks noChangeAspect="1"/>
          </p:cNvPicPr>
          <p:nvPr/>
        </p:nvPicPr>
        <p:blipFill>
          <a:blip r:embed="rId4"/>
          <a:stretch>
            <a:fillRect/>
          </a:stretch>
        </p:blipFill>
        <p:spPr>
          <a:xfrm>
            <a:off x="3429000" y="1752600"/>
            <a:ext cx="4686954" cy="3067478"/>
          </a:xfrm>
          <a:prstGeom prst="rect">
            <a:avLst/>
          </a:prstGeom>
        </p:spPr>
      </p:pic>
    </p:spTree>
    <p:extLst>
      <p:ext uri="{BB962C8B-B14F-4D97-AF65-F5344CB8AC3E}">
        <p14:creationId xmlns:p14="http://schemas.microsoft.com/office/powerpoint/2010/main" val="658910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17.5.2: Performing the Runs Test to Detect a Pattern in College Applications (cont.)</a:t>
            </a:r>
          </a:p>
        </p:txBody>
      </p:sp>
      <p:sp>
        <p:nvSpPr>
          <p:cNvPr id="3" name="Content Placeholder 2"/>
          <p:cNvSpPr>
            <a:spLocks noGrp="1"/>
          </p:cNvSpPr>
          <p:nvPr>
            <p:ph idx="1"/>
          </p:nvPr>
        </p:nvSpPr>
        <p:spPr/>
        <p:txBody>
          <a:bodyPr>
            <a:noAutofit/>
          </a:bodyPr>
          <a:lstStyle/>
          <a:p>
            <a:r>
              <a:rPr lang="en-US" dirty="0"/>
              <a:t>Since the test statistic is in the rejection region, reject the null hypothesis that the first-generation status of arriving students follow a random sequence.</a:t>
            </a:r>
          </a:p>
        </p:txBody>
      </p:sp>
      <p:pic>
        <p:nvPicPr>
          <p:cNvPr id="7" name="Picture 6">
            <a:extLst>
              <a:ext uri="{FF2B5EF4-FFF2-40B4-BE49-F238E27FC236}">
                <a16:creationId xmlns:a16="http://schemas.microsoft.com/office/drawing/2014/main" id="{113EAB1B-3D0B-9472-0498-8B40A02CB14A}"/>
              </a:ext>
            </a:extLst>
          </p:cNvPr>
          <p:cNvPicPr>
            <a:picLocks noChangeAspect="1"/>
          </p:cNvPicPr>
          <p:nvPr/>
        </p:nvPicPr>
        <p:blipFill>
          <a:blip r:embed="rId2"/>
          <a:stretch>
            <a:fillRect/>
          </a:stretch>
        </p:blipFill>
        <p:spPr>
          <a:xfrm>
            <a:off x="1143000" y="2794527"/>
            <a:ext cx="6516009" cy="1543265"/>
          </a:xfrm>
          <a:prstGeom prst="rect">
            <a:avLst/>
          </a:prstGeom>
        </p:spPr>
      </p:pic>
    </p:spTree>
    <p:extLst>
      <p:ext uri="{BB962C8B-B14F-4D97-AF65-F5344CB8AC3E}">
        <p14:creationId xmlns:p14="http://schemas.microsoft.com/office/powerpoint/2010/main" val="1992373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17.5.3: Detecting Randomness of a Set of Numbers</a:t>
            </a:r>
          </a:p>
        </p:txBody>
      </p:sp>
      <p:sp>
        <p:nvSpPr>
          <p:cNvPr id="3" name="Content Placeholder 2"/>
          <p:cNvSpPr>
            <a:spLocks noGrp="1"/>
          </p:cNvSpPr>
          <p:nvPr>
            <p:ph idx="1"/>
          </p:nvPr>
        </p:nvSpPr>
        <p:spPr/>
        <p:txBody>
          <a:bodyPr>
            <a:noAutofit/>
          </a:bodyPr>
          <a:lstStyle/>
          <a:p>
            <a:r>
              <a:rPr lang="en-US" dirty="0"/>
              <a:t>Is the following data random?</a:t>
            </a:r>
          </a:p>
          <a:p>
            <a:pPr algn="ctr"/>
            <a:r>
              <a:rPr lang="en-US" dirty="0"/>
              <a:t>16, 25, 52, 11, 38, 47, 12, 98, 4</a:t>
            </a:r>
          </a:p>
          <a:p>
            <a:r>
              <a:rPr lang="en-US" b="1" dirty="0"/>
              <a:t>Solution</a:t>
            </a:r>
          </a:p>
          <a:p>
            <a:r>
              <a:rPr lang="en-US" dirty="0"/>
              <a:t>How do you test randomness with a numerical data set? Create a new data set comparing each value to the median value. To do this, substitute each value in the original data set with an A if it is above the median value, a B if it is below the median value, and eliminate any values that equal the median.</a:t>
            </a:r>
          </a:p>
        </p:txBody>
      </p:sp>
    </p:spTree>
    <p:extLst>
      <p:ext uri="{BB962C8B-B14F-4D97-AF65-F5344CB8AC3E}">
        <p14:creationId xmlns:p14="http://schemas.microsoft.com/office/powerpoint/2010/main" val="4283116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17.5.3: Detecting Randomness of a Set of Numbers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0</m:t>
                        </m:r>
                      </m:sub>
                    </m:sSub>
                  </m:oMath>
                </a14:m>
                <a:r>
                  <a:rPr lang="en-US" dirty="0"/>
                  <a:t>: The sequence is random</a:t>
                </a:r>
              </a:p>
              <a:p>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𝑎</m:t>
                        </m:r>
                      </m:sub>
                    </m:sSub>
                  </m:oMath>
                </a14:m>
                <a:r>
                  <a:rPr lang="en-US" dirty="0"/>
                  <a:t>: The sequence is not random,</a:t>
                </a:r>
              </a:p>
              <a:p>
                <a:r>
                  <a:rPr lang="en-US" dirty="0"/>
                  <a:t>				Median = 25</a:t>
                </a:r>
              </a:p>
              <a:p>
                <a:pPr algn="ctr"/>
                <a:r>
                  <a:rPr lang="en-US" dirty="0"/>
                  <a:t>16, 25, 52, 11, 38, 47, 12, 98, 4</a:t>
                </a:r>
              </a:p>
              <a:p>
                <a:pPr algn="ctr"/>
                <a14:m>
                  <m:oMath xmlns:m="http://schemas.openxmlformats.org/officeDocument/2006/math">
                    <m:r>
                      <m:rPr>
                        <m:sty m:val="p"/>
                      </m:rPr>
                      <a:rPr lang="en-US" b="0" i="0" smtClean="0">
                        <a:latin typeface="Cambria Math" panose="02040503050406030204" pitchFamily="18" charset="0"/>
                      </a:rPr>
                      <m:t>B</m:t>
                    </m:r>
                    <m:r>
                      <a:rPr lang="en-US" b="0" i="0" smtClean="0">
                        <a:latin typeface="Cambria Math" panose="02040503050406030204" pitchFamily="18" charset="0"/>
                      </a:rPr>
                      <m:t>, </m:t>
                    </m:r>
                  </m:oMath>
                </a14:m>
                <a:r>
                  <a:rPr lang="en-US" dirty="0"/>
                  <a:t>  </a:t>
                </a:r>
                <a14:m>
                  <m:oMath xmlns:m="http://schemas.openxmlformats.org/officeDocument/2006/math">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A</m:t>
                    </m:r>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B</m:t>
                    </m:r>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A</m:t>
                    </m:r>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A</m:t>
                    </m:r>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B</m:t>
                    </m:r>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A</m:t>
                    </m:r>
                    <m:r>
                      <a:rPr lang="en-US" b="0" i="0" smtClean="0">
                        <a:latin typeface="Cambria Math" panose="02040503050406030204" pitchFamily="18" charset="0"/>
                        <a:ea typeface="Cambria Math" panose="02040503050406030204" pitchFamily="18" charset="0"/>
                      </a:rPr>
                      <m:t>,  </m:t>
                    </m:r>
                  </m:oMath>
                </a14:m>
                <a:r>
                  <a:rPr lang="en-US" dirty="0"/>
                  <a:t> </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B</m:t>
                    </m:r>
                  </m:oMath>
                </a14:m>
                <a:endParaRPr lang="en-US" dirty="0"/>
              </a:p>
              <a:p>
                <a:r>
                  <a:rPr lang="en-US" b="0" dirty="0"/>
                  <a:t>	</a:t>
                </a:r>
                <a14:m>
                  <m:oMath xmlns:m="http://schemas.openxmlformats.org/officeDocument/2006/math">
                    <m:r>
                      <a:rPr lang="en-US" b="0" i="1" smtClean="0">
                        <a:latin typeface="Cambria Math" panose="02040503050406030204" pitchFamily="18" charset="0"/>
                      </a:rPr>
                      <m:t>𝑚</m:t>
                    </m:r>
                  </m:oMath>
                </a14:m>
                <a:r>
                  <a:rPr lang="en-US" dirty="0"/>
                  <a:t> (the number of A’s) = 4</a:t>
                </a:r>
              </a:p>
              <a:p>
                <a:r>
                  <a:rPr lang="en-US" dirty="0"/>
                  <a:t>	</a:t>
                </a:r>
                <a14:m>
                  <m:oMath xmlns:m="http://schemas.openxmlformats.org/officeDocument/2006/math">
                    <m:r>
                      <a:rPr lang="en-US" b="0" i="1" smtClean="0">
                        <a:latin typeface="Cambria Math" panose="02040503050406030204" pitchFamily="18" charset="0"/>
                      </a:rPr>
                      <m:t>𝑛</m:t>
                    </m:r>
                  </m:oMath>
                </a14:m>
                <a:r>
                  <a:rPr lang="en-US" dirty="0"/>
                  <a:t> (the number of B’s) = 4</a:t>
                </a:r>
              </a:p>
              <a:p>
                <a:r>
                  <a:rPr lang="en-US" b="0" dirty="0"/>
                  <a:t>	</a:t>
                </a:r>
                <a14:m>
                  <m:oMath xmlns:m="http://schemas.openxmlformats.org/officeDocument/2006/math">
                    <m:r>
                      <a:rPr lang="en-US" b="0" i="1" smtClean="0">
                        <a:latin typeface="Cambria Math" panose="02040503050406030204" pitchFamily="18" charset="0"/>
                      </a:rPr>
                      <m:t>𝑅</m:t>
                    </m:r>
                  </m:oMath>
                </a14:m>
                <a:r>
                  <a:rPr lang="en-US" dirty="0"/>
                  <a:t> (the number of runs) = 7</a:t>
                </a:r>
              </a:p>
              <a:p>
                <a:r>
                  <a:rPr lang="en-US" dirty="0"/>
                  <a:t>	critical values = 1, 9 </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1200" b="-4800"/>
                </a:stretch>
              </a:blipFill>
            </p:spPr>
            <p:txBody>
              <a:bodyPr/>
              <a:lstStyle/>
              <a:p>
                <a:r>
                  <a:rPr lang="en-IN">
                    <a:noFill/>
                  </a:rPr>
                  <a:t> </a:t>
                </a:r>
              </a:p>
            </p:txBody>
          </p:sp>
        </mc:Fallback>
      </mc:AlternateContent>
    </p:spTree>
    <p:extLst>
      <p:ext uri="{BB962C8B-B14F-4D97-AF65-F5344CB8AC3E}">
        <p14:creationId xmlns:p14="http://schemas.microsoft.com/office/powerpoint/2010/main" val="603161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17.5.3: Detecting Randomness of a Set of Numbers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r>
                  <a:rPr lang="en-US" dirty="0"/>
                  <a:t>Fail to reject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0</m:t>
                        </m:r>
                      </m:sub>
                    </m:sSub>
                  </m:oMath>
                </a14:m>
                <a:r>
                  <a:rPr lang="en-US" dirty="0"/>
                  <a:t>; there is no evidence of nonrandomness.</a:t>
                </a:r>
              </a:p>
              <a:p>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C2D04C63-1E82-16DC-82DB-769C9EC5E3F0}"/>
              </a:ext>
            </a:extLst>
          </p:cNvPr>
          <p:cNvPicPr>
            <a:picLocks noChangeAspect="1"/>
          </p:cNvPicPr>
          <p:nvPr/>
        </p:nvPicPr>
        <p:blipFill>
          <a:blip r:embed="rId3"/>
          <a:stretch>
            <a:fillRect/>
          </a:stretch>
        </p:blipFill>
        <p:spPr>
          <a:xfrm>
            <a:off x="420590" y="2366145"/>
            <a:ext cx="8334975" cy="1672540"/>
          </a:xfrm>
          <a:prstGeom prst="rect">
            <a:avLst/>
          </a:prstGeom>
        </p:spPr>
      </p:pic>
    </p:spTree>
    <p:extLst>
      <p:ext uri="{BB962C8B-B14F-4D97-AF65-F5344CB8AC3E}">
        <p14:creationId xmlns:p14="http://schemas.microsoft.com/office/powerpoint/2010/main" val="610090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For example, if the outcomes of 20 tosses of a coin were recorded as</a:t>
                </a:r>
              </a:p>
              <a:p>
                <a:pPr/>
                <a14:m>
                  <m:oMathPara xmlns:m="http://schemas.openxmlformats.org/officeDocument/2006/math">
                    <m:oMathParaPr>
                      <m:jc m:val="centerGroup"/>
                    </m:oMathParaPr>
                    <m:oMath xmlns:m="http://schemas.openxmlformats.org/officeDocument/2006/math">
                      <m:r>
                        <m:rPr>
                          <m:sty m:val="p"/>
                        </m:rPr>
                        <a:rPr lang="en-US" b="0" i="0" spc="200" smtClean="0">
                          <a:latin typeface="Cambria Math" panose="02040503050406030204" pitchFamily="18" charset="0"/>
                        </a:rPr>
                        <m:t>HHH</m:t>
                      </m:r>
                      <m:r>
                        <m:rPr>
                          <m:sty m:val="p"/>
                        </m:rPr>
                        <a:rPr lang="en-US" b="0" i="0" spc="200" smtClean="0">
                          <a:solidFill>
                            <a:srgbClr val="366092"/>
                          </a:solidFill>
                          <a:latin typeface="Cambria Math" panose="02040503050406030204" pitchFamily="18" charset="0"/>
                        </a:rPr>
                        <m:t>HHTTTTTTTTTTHH</m:t>
                      </m:r>
                      <m:r>
                        <m:rPr>
                          <m:sty m:val="p"/>
                        </m:rPr>
                        <a:rPr lang="en-US" b="0" i="0" spc="200" smtClean="0">
                          <a:latin typeface="Cambria Math" panose="02040503050406030204" pitchFamily="18" charset="0"/>
                        </a:rPr>
                        <m:t>HHH</m:t>
                      </m:r>
                      <m:r>
                        <a:rPr lang="en-US" b="0" i="0" smtClean="0">
                          <a:latin typeface="Cambria Math" panose="02040503050406030204" pitchFamily="18" charset="0"/>
                        </a:rPr>
                        <m:t>,</m:t>
                      </m:r>
                    </m:oMath>
                  </m:oMathPara>
                </a14:m>
                <a:endParaRPr lang="en-US" dirty="0"/>
              </a:p>
              <a:p>
                <a:r>
                  <a:rPr lang="en-US" dirty="0"/>
                  <a:t>we would suspect that the process was flawed. We would be equally surprised if the ordered outcomes were</a:t>
                </a:r>
              </a:p>
              <a:p>
                <a:pPr algn="ctr"/>
                <a14:m>
                  <m:oMath xmlns:m="http://schemas.openxmlformats.org/officeDocument/2006/math">
                    <m:r>
                      <m:rPr>
                        <m:sty m:val="p"/>
                      </m:rPr>
                      <a:rPr lang="en-US" b="0" i="0" spc="200" smtClean="0">
                        <a:solidFill>
                          <a:srgbClr val="366092"/>
                        </a:solidFill>
                        <a:latin typeface="Cambria Math" panose="02040503050406030204" pitchFamily="18" charset="0"/>
                      </a:rPr>
                      <m:t>HTHTHTHTHTHTHTHTHTHT</m:t>
                    </m:r>
                  </m:oMath>
                </a14:m>
                <a:r>
                  <a:rPr lang="en-US" dirty="0"/>
                  <a:t>,</a:t>
                </a:r>
              </a:p>
              <a:p>
                <a:pPr>
                  <a:spcBef>
                    <a:spcPts val="672"/>
                  </a:spcBef>
                </a:pPr>
                <a:r>
                  <a:rPr lang="en-US" dirty="0"/>
                  <a:t>but be reasonably happy with the sequence</a:t>
                </a:r>
              </a:p>
              <a:p>
                <a:pPr>
                  <a:spcBef>
                    <a:spcPts val="672"/>
                  </a:spcBef>
                </a:pPr>
                <a14:m>
                  <m:oMathPara xmlns:m="http://schemas.openxmlformats.org/officeDocument/2006/math">
                    <m:oMathParaPr>
                      <m:jc m:val="centerGroup"/>
                    </m:oMathParaPr>
                    <m:oMath xmlns:m="http://schemas.openxmlformats.org/officeDocument/2006/math">
                      <m:r>
                        <m:rPr>
                          <m:sty m:val="p"/>
                        </m:rPr>
                        <a:rPr lang="en-US" b="0" i="0" spc="200" smtClean="0">
                          <a:solidFill>
                            <a:srgbClr val="366092"/>
                          </a:solidFill>
                          <a:latin typeface="Cambria Math" panose="02040503050406030204" pitchFamily="18" charset="0"/>
                        </a:rPr>
                        <m:t>HHTHTTTHTHHTHTHHHTTH</m:t>
                      </m:r>
                      <m:r>
                        <a:rPr lang="en-US" b="0" i="0" smtClean="0">
                          <a:latin typeface="Cambria Math" panose="02040503050406030204" pitchFamily="18" charset="0"/>
                        </a:rPr>
                        <m:t>.</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US">
                    <a:noFill/>
                  </a:rPr>
                  <a:t> </a:t>
                </a:r>
              </a:p>
            </p:txBody>
          </p:sp>
        </mc:Fallback>
      </mc:AlternateContent>
    </p:spTree>
    <p:extLst>
      <p:ext uri="{BB962C8B-B14F-4D97-AF65-F5344CB8AC3E}">
        <p14:creationId xmlns:p14="http://schemas.microsoft.com/office/powerpoint/2010/main" val="2234338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p:sp>
        <p:nvSpPr>
          <p:cNvPr id="3" name="Content Placeholder 2"/>
          <p:cNvSpPr>
            <a:spLocks noGrp="1"/>
          </p:cNvSpPr>
          <p:nvPr>
            <p:ph idx="1"/>
          </p:nvPr>
        </p:nvSpPr>
        <p:spPr/>
        <p:txBody>
          <a:bodyPr>
            <a:normAutofit/>
          </a:bodyPr>
          <a:lstStyle/>
          <a:p>
            <a:r>
              <a:rPr lang="en-US" dirty="0"/>
              <a:t>A characteristic that reflects our reservations about the first two sequences is the number of </a:t>
            </a:r>
            <a:r>
              <a:rPr lang="en-US" b="1" dirty="0"/>
              <a:t>runs</a:t>
            </a:r>
            <a:r>
              <a:rPr lang="en-US" dirty="0"/>
              <a:t>, where a run in this instance, is a subsequence of one or more heads (or tails). More generally, a run is a subsequence of one or more like items or symbols in a two-valued data sequence.</a:t>
            </a:r>
          </a:p>
        </p:txBody>
      </p:sp>
    </p:spTree>
    <p:extLst>
      <p:ext uri="{BB962C8B-B14F-4D97-AF65-F5344CB8AC3E}">
        <p14:creationId xmlns:p14="http://schemas.microsoft.com/office/powerpoint/2010/main" val="3749500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A520D-DC73-4588-A89C-1BC3F29BA6F0}"/>
              </a:ext>
            </a:extLst>
          </p:cNvPr>
          <p:cNvSpPr>
            <a:spLocks noGrp="1"/>
          </p:cNvSpPr>
          <p:nvPr>
            <p:ph type="title"/>
          </p:nvPr>
        </p:nvSpPr>
        <p:spPr/>
        <p:txBody>
          <a:bodyPr/>
          <a:lstStyle/>
          <a:p>
            <a:r>
              <a:rPr lang="en-US" dirty="0"/>
              <a:t>Definition: Run</a:t>
            </a:r>
          </a:p>
        </p:txBody>
      </p:sp>
      <p:sp>
        <p:nvSpPr>
          <p:cNvPr id="7" name="Content Placeholder 2">
            <a:extLst>
              <a:ext uri="{FF2B5EF4-FFF2-40B4-BE49-F238E27FC236}">
                <a16:creationId xmlns:a16="http://schemas.microsoft.com/office/drawing/2014/main" id="{85DB8662-893C-4170-BB35-6D8B3E98DE10}"/>
              </a:ext>
            </a:extLst>
          </p:cNvPr>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A run is a subsequence of one or more like items or symbols in a two-valued data sequence.</a:t>
            </a:r>
          </a:p>
        </p:txBody>
      </p:sp>
    </p:spTree>
    <p:extLst>
      <p:ext uri="{BB962C8B-B14F-4D97-AF65-F5344CB8AC3E}">
        <p14:creationId xmlns:p14="http://schemas.microsoft.com/office/powerpoint/2010/main" val="3017866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In the first sequence, there are 3 runs: a run of 5 heads, then 10 tails, then 5 heads.</a:t>
                </a:r>
              </a:p>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HHHHH</m:t>
                          </m:r>
                        </m:num>
                        <m:den>
                          <m:r>
                            <m:rPr>
                              <m:sty m:val="p"/>
                            </m:rPr>
                            <a:rPr lang="en-US" b="0" i="0" smtClean="0">
                              <a:latin typeface="Cambria Math" panose="02040503050406030204" pitchFamily="18" charset="0"/>
                            </a:rPr>
                            <m:t>Run</m:t>
                          </m:r>
                        </m:den>
                      </m:f>
                      <m:f>
                        <m:fPr>
                          <m:ctrlPr>
                            <a:rPr lang="en-US" i="1" smtClean="0">
                              <a:latin typeface="Cambria Math" panose="02040503050406030204" pitchFamily="18" charset="0"/>
                            </a:rPr>
                          </m:ctrlPr>
                        </m:fPr>
                        <m:num>
                          <m:r>
                            <m:rPr>
                              <m:sty m:val="p"/>
                            </m:rPr>
                            <a:rPr lang="en-US" b="0" i="0" smtClean="0">
                              <a:latin typeface="Cambria Math" panose="02040503050406030204" pitchFamily="18" charset="0"/>
                            </a:rPr>
                            <m:t>TTTTTTTTTT</m:t>
                          </m:r>
                        </m:num>
                        <m:den>
                          <m:r>
                            <m:rPr>
                              <m:sty m:val="p"/>
                            </m:rPr>
                            <a:rPr lang="en-US" b="0" i="0" smtClean="0">
                              <a:latin typeface="Cambria Math" panose="02040503050406030204" pitchFamily="18" charset="0"/>
                            </a:rPr>
                            <m:t>Run</m:t>
                          </m:r>
                        </m:den>
                      </m:f>
                      <m:f>
                        <m:fPr>
                          <m:ctrlPr>
                            <a:rPr lang="en-US" i="1" smtClean="0">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HHHHH</m:t>
                          </m:r>
                        </m:num>
                        <m:den>
                          <m:r>
                            <m:rPr>
                              <m:sty m:val="p"/>
                            </m:rPr>
                            <a:rPr lang="en-US" b="0" i="0" smtClean="0">
                              <a:latin typeface="Cambria Math" panose="02040503050406030204" pitchFamily="18" charset="0"/>
                            </a:rPr>
                            <m:t>Run</m:t>
                          </m:r>
                        </m:den>
                      </m:f>
                    </m:oMath>
                  </m:oMathPara>
                </a14:m>
                <a:endParaRPr lang="en-US" dirty="0"/>
              </a:p>
              <a:p>
                <a:r>
                  <a:rPr lang="en-US" dirty="0"/>
                  <a:t>In the second sequence, there are 20 runs, each consisting of a single head or tail.</a:t>
                </a:r>
              </a:p>
              <a:p>
                <a:pPr algn="ctr"/>
                <a14:m>
                  <m:oMath xmlns:m="http://schemas.openxmlformats.org/officeDocument/2006/math">
                    <m:f>
                      <m:fPr>
                        <m:ctrlPr>
                          <a:rPr lang="en-US" i="1" smtClean="0">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m:t>
                        </m:r>
                      </m:num>
                      <m:den>
                        <m:r>
                          <m:rPr>
                            <m:sty m:val="p"/>
                          </m:rPr>
                          <a:rPr lang="en-US" b="0" i="0" smtClean="0">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a:latin typeface="Cambria Math" panose="02040503050406030204" pitchFamily="18" charset="0"/>
                          </a:rPr>
                          <m:t>T</m:t>
                        </m:r>
                      </m:num>
                      <m:den>
                        <m:r>
                          <m:rPr>
                            <m:sty m:val="p"/>
                          </m:rPr>
                          <a:rPr lang="en-US">
                            <a:latin typeface="Cambria Math" panose="02040503050406030204" pitchFamily="18" charset="0"/>
                          </a:rPr>
                          <m:t>R</m:t>
                        </m:r>
                      </m:den>
                    </m:f>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2074"/>
                </a:stretch>
              </a:blipFill>
            </p:spPr>
            <p:txBody>
              <a:bodyPr/>
              <a:lstStyle/>
              <a:p>
                <a:r>
                  <a:rPr lang="en-US">
                    <a:noFill/>
                  </a:rPr>
                  <a:t> </a:t>
                </a:r>
              </a:p>
            </p:txBody>
          </p:sp>
        </mc:Fallback>
      </mc:AlternateContent>
    </p:spTree>
    <p:extLst>
      <p:ext uri="{BB962C8B-B14F-4D97-AF65-F5344CB8AC3E}">
        <p14:creationId xmlns:p14="http://schemas.microsoft.com/office/powerpoint/2010/main" val="2997509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pPr>
                  <a:spcBef>
                    <a:spcPts val="600"/>
                  </a:spcBef>
                </a:pPr>
                <a:r>
                  <a:rPr lang="en-US" dirty="0"/>
                  <a:t>Intuitively, we feel that these two sequences have respectively too few and too many runs for a truly random sequence. In the last sequence there are 13 runs.</a:t>
                </a:r>
              </a:p>
              <a:p>
                <a:pPr algn="ctr">
                  <a:spcBef>
                    <a:spcPts val="600"/>
                  </a:spcBef>
                </a:pPr>
                <a14:m>
                  <m:oMath xmlns:m="http://schemas.openxmlformats.org/officeDocument/2006/math">
                    <m:f>
                      <m:fPr>
                        <m:ctrlPr>
                          <a:rPr lang="en-US" i="1" smtClean="0">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HH</m:t>
                        </m:r>
                      </m:num>
                      <m:den>
                        <m:r>
                          <m:rPr>
                            <m:sty m:val="p"/>
                          </m:rPr>
                          <a:rPr lang="en-US" b="0" i="0" smtClean="0">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m:t>
                        </m:r>
                        <m:r>
                          <m:rPr>
                            <m:sty m:val="p"/>
                          </m:rPr>
                          <a:rPr lang="en-US">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solidFill>
                              <a:srgbClr val="FF0000"/>
                            </a:solidFill>
                            <a:latin typeface="Cambria Math" panose="02040503050406030204" pitchFamily="18" charset="0"/>
                          </a:rPr>
                          <m:t>HH</m:t>
                        </m:r>
                        <m:r>
                          <m:rPr>
                            <m:sty m:val="p"/>
                          </m:rPr>
                          <a:rPr lang="en-US">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b="0" i="0" smtClean="0">
                            <a:latin typeface="Cambria Math" panose="02040503050406030204" pitchFamily="18" charset="0"/>
                          </a:rPr>
                          <m:t>TT</m:t>
                        </m:r>
                      </m:num>
                      <m:den>
                        <m:r>
                          <m:rPr>
                            <m:sty m:val="p"/>
                          </m:rPr>
                          <a:rPr lang="en-US">
                            <a:latin typeface="Cambria Math" panose="02040503050406030204" pitchFamily="18" charset="0"/>
                          </a:rPr>
                          <m:t>R</m:t>
                        </m:r>
                      </m:den>
                    </m:f>
                  </m:oMath>
                </a14:m>
                <a:r>
                  <a:rPr lang="en-US" dirty="0"/>
                  <a:t> </a:t>
                </a:r>
                <a14:m>
                  <m:oMath xmlns:m="http://schemas.openxmlformats.org/officeDocument/2006/math">
                    <m:f>
                      <m:fPr>
                        <m:ctrlPr>
                          <a:rPr lang="en-US" i="1">
                            <a:latin typeface="Cambria Math" panose="02040503050406030204" pitchFamily="18" charset="0"/>
                          </a:rPr>
                        </m:ctrlPr>
                      </m:fPr>
                      <m:num>
                        <m:r>
                          <m:rPr>
                            <m:sty m:val="p"/>
                          </m:rPr>
                          <a:rPr lang="en-US" smtClean="0">
                            <a:solidFill>
                              <a:srgbClr val="FF0000"/>
                            </a:solidFill>
                            <a:latin typeface="Cambria Math" panose="02040503050406030204" pitchFamily="18" charset="0"/>
                          </a:rPr>
                          <m:t>H</m:t>
                        </m:r>
                      </m:num>
                      <m:den>
                        <m:r>
                          <m:rPr>
                            <m:sty m:val="p"/>
                          </m:rPr>
                          <a:rPr lang="en-US">
                            <a:latin typeface="Cambria Math" panose="02040503050406030204" pitchFamily="18" charset="0"/>
                          </a:rPr>
                          <m:t>R</m:t>
                        </m:r>
                      </m:den>
                    </m:f>
                  </m:oMath>
                </a14:m>
                <a:endParaRPr lang="en-US" dirty="0"/>
              </a:p>
              <a:p>
                <a:pPr>
                  <a:spcBef>
                    <a:spcPts val="1200"/>
                  </a:spcBef>
                </a:pPr>
                <a:r>
                  <a:rPr lang="en-US" dirty="0"/>
                  <a:t>Given the number of times the coin was flipped, the number of runs does not seem excessively large or small. This intuitive notion of rejecting “randomness” in the sequence if there are too few or too many runs is the same notion we will use in the test of hypothesis.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2133" r="-2222"/>
                </a:stretch>
              </a:blipFill>
            </p:spPr>
            <p:txBody>
              <a:bodyPr/>
              <a:lstStyle/>
              <a:p>
                <a:r>
                  <a:rPr lang="en-US">
                    <a:noFill/>
                  </a:rPr>
                  <a:t> </a:t>
                </a:r>
              </a:p>
            </p:txBody>
          </p:sp>
        </mc:Fallback>
      </mc:AlternateContent>
    </p:spTree>
    <p:extLst>
      <p:ext uri="{BB962C8B-B14F-4D97-AF65-F5344CB8AC3E}">
        <p14:creationId xmlns:p14="http://schemas.microsoft.com/office/powerpoint/2010/main" val="338016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spcBef>
                    <a:spcPts val="600"/>
                  </a:spcBef>
                </a:pPr>
                <a:r>
                  <a:rPr lang="en-US" dirty="0"/>
                  <a:t>In order to test the null hypotheses</a:t>
                </a:r>
              </a:p>
              <a:p>
                <a:pPr>
                  <a:spcBef>
                    <a:spcPts val="600"/>
                  </a:spcBef>
                </a:pPr>
                <a14:m>
                  <m:oMath xmlns:m="http://schemas.openxmlformats.org/officeDocument/2006/math">
                    <m:r>
                      <a:rPr lang="en-US" b="0" i="1" smtClean="0">
                        <a:latin typeface="Cambria Math" panose="02040503050406030204" pitchFamily="18" charset="0"/>
                      </a:rPr>
                      <m:t>𝐻</m:t>
                    </m:r>
                    <m:r>
                      <a:rPr lang="en-US" b="0" i="1" baseline="-25000" smtClean="0">
                        <a:latin typeface="Cambria Math" panose="02040503050406030204" pitchFamily="18" charset="0"/>
                      </a:rPr>
                      <m:t>0</m:t>
                    </m:r>
                  </m:oMath>
                </a14:m>
                <a:r>
                  <a:rPr lang="en-US" i="1" dirty="0"/>
                  <a:t>:</a:t>
                </a:r>
                <a:r>
                  <a:rPr lang="en-US" dirty="0"/>
                  <a:t> The sequence is random</a:t>
                </a:r>
              </a:p>
              <a:p>
                <a:pPr>
                  <a:spcBef>
                    <a:spcPts val="600"/>
                  </a:spcBef>
                </a:pPr>
                <a14:m>
                  <m:oMath xmlns:m="http://schemas.openxmlformats.org/officeDocument/2006/math">
                    <m:r>
                      <a:rPr lang="en-US" b="0" i="1" smtClean="0">
                        <a:latin typeface="Cambria Math" panose="02040503050406030204" pitchFamily="18" charset="0"/>
                      </a:rPr>
                      <m:t>𝐻</m:t>
                    </m:r>
                    <m:r>
                      <a:rPr lang="en-US" b="0" i="1" baseline="-25000" smtClean="0">
                        <a:latin typeface="Cambria Math" panose="02040503050406030204" pitchFamily="18" charset="0"/>
                      </a:rPr>
                      <m:t>𝑎</m:t>
                    </m:r>
                  </m:oMath>
                </a14:m>
                <a:r>
                  <a:rPr lang="en-US" i="1" dirty="0"/>
                  <a:t>:</a:t>
                </a:r>
                <a:r>
                  <a:rPr lang="en-US" dirty="0"/>
                  <a:t> The sequence is not random,</a:t>
                </a:r>
              </a:p>
              <a:p>
                <a:pPr>
                  <a:spcBef>
                    <a:spcPts val="600"/>
                  </a:spcBef>
                </a:pPr>
                <a:r>
                  <a:rPr lang="en-US" dirty="0"/>
                  <a:t>we use a test based on the number of runs, </a:t>
                </a:r>
                <a14:m>
                  <m:oMath xmlns:m="http://schemas.openxmlformats.org/officeDocument/2006/math">
                    <m:r>
                      <a:rPr lang="en-US" i="1" dirty="0" smtClean="0">
                        <a:latin typeface="Cambria Math" panose="02040503050406030204" pitchFamily="18" charset="0"/>
                      </a:rPr>
                      <m:t>𝑅</m:t>
                    </m:r>
                  </m:oMath>
                </a14:m>
                <a:r>
                  <a:rPr lang="en-US" dirty="0"/>
                  <a:t>, in a sequence of </a:t>
                </a:r>
                <a14:m>
                  <m:oMath xmlns:m="http://schemas.openxmlformats.org/officeDocument/2006/math">
                    <m:r>
                      <a:rPr lang="en-US" i="1" dirty="0" smtClean="0">
                        <a:latin typeface="Cambria Math" panose="02040503050406030204" pitchFamily="18" charset="0"/>
                      </a:rPr>
                      <m:t>𝑁</m:t>
                    </m:r>
                  </m:oMath>
                </a14:m>
                <a:r>
                  <a:rPr lang="en-US" dirty="0"/>
                  <a:t> ordered observations.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896719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Runs Test for Randomness (cont.)</a:t>
            </a:r>
          </a:p>
        </p:txBody>
      </p:sp>
      <p:sp>
        <p:nvSpPr>
          <p:cNvPr id="3" name="Content Placeholder 2"/>
          <p:cNvSpPr>
            <a:spLocks noGrp="1"/>
          </p:cNvSpPr>
          <p:nvPr>
            <p:ph idx="1"/>
          </p:nvPr>
        </p:nvSpPr>
        <p:spPr/>
        <p:txBody>
          <a:bodyPr>
            <a:normAutofit/>
          </a:bodyPr>
          <a:lstStyle/>
          <a:p>
            <a:pPr>
              <a:spcBef>
                <a:spcPts val="600"/>
              </a:spcBef>
            </a:pPr>
            <a:r>
              <a:rPr lang="en-US" dirty="0"/>
              <a:t> </a:t>
            </a:r>
          </a:p>
        </p:txBody>
      </p:sp>
      <p:pic>
        <p:nvPicPr>
          <p:cNvPr id="5" name="Picture 4">
            <a:extLst>
              <a:ext uri="{FF2B5EF4-FFF2-40B4-BE49-F238E27FC236}">
                <a16:creationId xmlns:a16="http://schemas.microsoft.com/office/drawing/2014/main" id="{A544CB0B-AFED-ADAD-D426-A0C18D6C4074}"/>
              </a:ext>
            </a:extLst>
          </p:cNvPr>
          <p:cNvPicPr>
            <a:picLocks noChangeAspect="1"/>
          </p:cNvPicPr>
          <p:nvPr/>
        </p:nvPicPr>
        <p:blipFill>
          <a:blip r:embed="rId2"/>
          <a:stretch>
            <a:fillRect/>
          </a:stretch>
        </p:blipFill>
        <p:spPr>
          <a:xfrm>
            <a:off x="237893" y="1382753"/>
            <a:ext cx="8835483" cy="2858100"/>
          </a:xfrm>
          <a:prstGeom prst="rect">
            <a:avLst/>
          </a:prstGeom>
        </p:spPr>
      </p:pic>
    </p:spTree>
    <p:extLst>
      <p:ext uri="{BB962C8B-B14F-4D97-AF65-F5344CB8AC3E}">
        <p14:creationId xmlns:p14="http://schemas.microsoft.com/office/powerpoint/2010/main" val="109206139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3078</TotalTime>
  <Words>1379</Words>
  <Application>Microsoft Office PowerPoint</Application>
  <PresentationFormat>On-screen Show (4:3)</PresentationFormat>
  <Paragraphs>108</Paragraphs>
  <Slides>24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0" baseType="lpstr">
      <vt:lpstr>Cambria Math</vt:lpstr>
      <vt:lpstr>Arial</vt:lpstr>
      <vt:lpstr>Calibri</vt:lpstr>
      <vt:lpstr>Office Theme</vt:lpstr>
      <vt:lpstr>MathType 6.0 Equation</vt:lpstr>
      <vt:lpstr>Equation</vt:lpstr>
      <vt:lpstr>Section 17.5</vt:lpstr>
      <vt:lpstr>The Runs Test for Randomness</vt:lpstr>
      <vt:lpstr>The Runs Test for Randomness (cont.)</vt:lpstr>
      <vt:lpstr>The Runs Test for Randomness (cont.)</vt:lpstr>
      <vt:lpstr>Definition: Run</vt:lpstr>
      <vt:lpstr>The Runs Test for Randomness (cont.)</vt:lpstr>
      <vt:lpstr>The Runs Test for Randomness (cont.)</vt:lpstr>
      <vt:lpstr>The Runs Test for Randomness (cont.)</vt:lpstr>
      <vt:lpstr>The Runs Test for Randomness (cont.)</vt:lpstr>
      <vt:lpstr>The Runs Test for Randomness (cont.)</vt:lpstr>
      <vt:lpstr>Example 17.5.1: Performing the Runs Test to Determine If a Sequence of Coin Flips is Random </vt:lpstr>
      <vt:lpstr>Example 17.5.1: Performing the Runs Test to Determine If a Sequence of Coin Flips is Random (cont.) </vt:lpstr>
      <vt:lpstr>Example 17.5.1: Performing the Runs Test to Determine If a Sequence of Coin Flips is Random (cont.) </vt:lpstr>
      <vt:lpstr>Example 17.5.1: Performing the Runs Test to Determine If a Sequence of Coin Flips is Random (cont.) </vt:lpstr>
      <vt:lpstr>Example 17.5.1: Performing the Runs Test to Determine If a Sequence of Coin Flips is Random (cont.) </vt:lpstr>
      <vt:lpstr>Example 17.5.2: Performing the Runs Test to Detect a Pattern in College Applications</vt:lpstr>
      <vt:lpstr>Example 17.5.2: Performing the Runs Test to Detect a Pattern in College Applications (cont.)</vt:lpstr>
      <vt:lpstr>Example 17.5.2: Performing the Runs Test to Detect a Pattern in College Applications (cont.)</vt:lpstr>
      <vt:lpstr>Example 17.5.2: Performing the Runs Test to Detect a Pattern in College Applications (cont.)</vt:lpstr>
      <vt:lpstr>Example 17.5.2: Performing the Runs Test to Detect a Pattern in College Applications (cont.)</vt:lpstr>
      <vt:lpstr>Example 17.5.2: Performing the Runs Test to Detect a Pattern in College Applications (cont.)</vt:lpstr>
      <vt:lpstr>Example 17.5.3: Detecting Randomness of a Set of Numbers</vt:lpstr>
      <vt:lpstr>Example 17.5.3: Detecting Randomness of a Set of Numbers</vt:lpstr>
      <vt:lpstr>Example 17.5.3: Detecting Randomness of a Set of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766</cp:revision>
  <dcterms:created xsi:type="dcterms:W3CDTF">2013-04-26T14:43:13Z</dcterms:created>
  <dcterms:modified xsi:type="dcterms:W3CDTF">2024-04-26T19:01:24Z</dcterms:modified>
</cp:coreProperties>
</file>