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handoutMasterIdLst>
    <p:handoutMasterId r:id="rId20"/>
  </p:handoutMasterIdLst>
  <p:sldIdLst>
    <p:sldId id="256" r:id="rId2"/>
    <p:sldId id="373" r:id="rId3"/>
    <p:sldId id="374" r:id="rId4"/>
    <p:sldId id="375" r:id="rId5"/>
    <p:sldId id="376" r:id="rId6"/>
    <p:sldId id="377" r:id="rId7"/>
    <p:sldId id="378" r:id="rId8"/>
    <p:sldId id="379" r:id="rId9"/>
    <p:sldId id="380" r:id="rId10"/>
    <p:sldId id="381" r:id="rId11"/>
    <p:sldId id="382" r:id="rId12"/>
    <p:sldId id="359" r:id="rId13"/>
    <p:sldId id="360" r:id="rId14"/>
    <p:sldId id="361" r:id="rId15"/>
    <p:sldId id="362" r:id="rId16"/>
    <p:sldId id="363" r:id="rId17"/>
    <p:sldId id="364" r:id="rId18"/>
  </p:sldIdLst>
  <p:sldSz cx="9144000" cy="6858000" type="screen4x3"/>
  <p:notesSz cx="6858000" cy="9144000"/>
  <p:embeddedFontLst>
    <p:embeddedFont>
      <p:font typeface="Cambria Math" panose="02040503050406030204" pitchFamily="18" charset="0"/>
      <p:regular r:id="rId21"/>
    </p:embeddedFont>
    <p:embeddedFont>
      <p:font typeface="Open Sans Semibold" panose="020B0706030804020204" pitchFamily="34" charset="0"/>
      <p:bold r:id="rId22"/>
      <p:boldItalic r:id="rId23"/>
    </p:embeddedFont>
    <p:embeddedFont>
      <p:font typeface="Roboto Condensed" panose="02000000000000000000" pitchFamily="2" charset="0"/>
      <p:regular r:id="rId24"/>
      <p:bold r:id="rId25"/>
      <p:italic r:id="rId26"/>
      <p:boldItalic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obin Hendrix" initials="RH" lastIdx="4" clrIdx="0">
    <p:extLst>
      <p:ext uri="{19B8F6BF-5375-455C-9EA6-DF929625EA0E}">
        <p15:presenceInfo xmlns:p15="http://schemas.microsoft.com/office/powerpoint/2012/main" userId="S-1-5-21-1482476501-413027322-842925246-109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FFFFCC"/>
    <a:srgbClr val="B2B2B2"/>
    <a:srgbClr val="5F5F5F"/>
    <a:srgbClr val="1F497D"/>
    <a:srgbClr val="00007E"/>
    <a:srgbClr val="0000FF"/>
    <a:srgbClr val="FF0000"/>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483" autoAdjust="0"/>
    <p:restoredTop sz="94660"/>
  </p:normalViewPr>
  <p:slideViewPr>
    <p:cSldViewPr>
      <p:cViewPr varScale="1">
        <p:scale>
          <a:sx n="108" d="100"/>
          <a:sy n="108" d="100"/>
        </p:scale>
        <p:origin x="106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notesMaster" Target="notesMasters/notesMaster1.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4/26/2024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4/26/2024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1.wmf"/></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3.wmf"/><Relationship Id="rId1" Type="http://schemas.openxmlformats.org/officeDocument/2006/relationships/slideLayout" Target="../slideLayouts/slideLayout2.x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17.4</a:t>
            </a:r>
          </a:p>
        </p:txBody>
      </p:sp>
      <p:sp>
        <p:nvSpPr>
          <p:cNvPr id="3" name="Subtitle 2"/>
          <p:cNvSpPr>
            <a:spLocks noGrp="1"/>
          </p:cNvSpPr>
          <p:nvPr>
            <p:ph type="subTitle" idx="4294967295"/>
          </p:nvPr>
        </p:nvSpPr>
        <p:spPr>
          <a:xfrm>
            <a:off x="1371600" y="3502152"/>
            <a:ext cx="6400800" cy="584775"/>
          </a:xfrm>
          <a:prstGeom prst="rect">
            <a:avLst/>
          </a:prstGeom>
        </p:spPr>
        <p:txBody>
          <a:bodyPr rtlCol="0" anchor="t" anchorCtr="1">
            <a:spAutoFit/>
          </a:bodyPr>
          <a:lstStyle/>
          <a:p>
            <a:pPr algn="ctr">
              <a:buNone/>
              <a:defRPr/>
            </a:pPr>
            <a:r>
              <a:rPr lang="en-US" b="1" i="1" dirty="0">
                <a:solidFill>
                  <a:srgbClr val="1F497D"/>
                </a:solidFill>
              </a:rPr>
              <a:t>The Rank Correlation Test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52B06-5D9C-4F9C-BAAC-E3045FAD382F}"/>
              </a:ext>
            </a:extLst>
          </p:cNvPr>
          <p:cNvSpPr>
            <a:spLocks noGrp="1"/>
          </p:cNvSpPr>
          <p:nvPr>
            <p:ph type="title"/>
          </p:nvPr>
        </p:nvSpPr>
        <p:spPr/>
        <p:txBody>
          <a:bodyPr/>
          <a:lstStyle/>
          <a:p>
            <a:r>
              <a:rPr lang="en-US" dirty="0"/>
              <a:t>Measure of Correlation (cont.)</a:t>
            </a:r>
          </a:p>
        </p:txBody>
      </p:sp>
      <p:sp>
        <p:nvSpPr>
          <p:cNvPr id="3" name="Content Placeholder 2">
            <a:extLst>
              <a:ext uri="{FF2B5EF4-FFF2-40B4-BE49-F238E27FC236}">
                <a16:creationId xmlns:a16="http://schemas.microsoft.com/office/drawing/2014/main" id="{F0FA9164-1089-4FCC-BA48-11CF9B12FA8A}"/>
              </a:ext>
            </a:extLst>
          </p:cNvPr>
          <p:cNvSpPr>
            <a:spLocks noGrp="1"/>
          </p:cNvSpPr>
          <p:nvPr>
            <p:ph idx="1"/>
          </p:nvPr>
        </p:nvSpPr>
        <p:spPr/>
        <p:txBody>
          <a:bodyPr/>
          <a:lstStyle/>
          <a:p>
            <a:r>
              <a:rPr lang="en-US" dirty="0"/>
              <a:t> </a:t>
            </a:r>
          </a:p>
          <a:p>
            <a:endParaRPr lang="en-US" dirty="0"/>
          </a:p>
        </p:txBody>
      </p:sp>
      <p:pic>
        <p:nvPicPr>
          <p:cNvPr id="5" name="Picture 4">
            <a:extLst>
              <a:ext uri="{FF2B5EF4-FFF2-40B4-BE49-F238E27FC236}">
                <a16:creationId xmlns:a16="http://schemas.microsoft.com/office/drawing/2014/main" id="{FA1C1515-284B-75AC-C84E-ABD0D6F7C493}"/>
              </a:ext>
            </a:extLst>
          </p:cNvPr>
          <p:cNvPicPr>
            <a:picLocks noChangeAspect="1"/>
          </p:cNvPicPr>
          <p:nvPr/>
        </p:nvPicPr>
        <p:blipFill>
          <a:blip r:embed="rId2"/>
          <a:stretch>
            <a:fillRect/>
          </a:stretch>
        </p:blipFill>
        <p:spPr>
          <a:xfrm>
            <a:off x="1219200" y="1148970"/>
            <a:ext cx="6723160" cy="4572000"/>
          </a:xfrm>
          <a:prstGeom prst="rect">
            <a:avLst/>
          </a:prstGeom>
        </p:spPr>
      </p:pic>
    </p:spTree>
    <p:extLst>
      <p:ext uri="{BB962C8B-B14F-4D97-AF65-F5344CB8AC3E}">
        <p14:creationId xmlns:p14="http://schemas.microsoft.com/office/powerpoint/2010/main" val="3922040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52B06-5D9C-4F9C-BAAC-E3045FAD382F}"/>
              </a:ext>
            </a:extLst>
          </p:cNvPr>
          <p:cNvSpPr>
            <a:spLocks noGrp="1"/>
          </p:cNvSpPr>
          <p:nvPr>
            <p:ph type="title"/>
          </p:nvPr>
        </p:nvSpPr>
        <p:spPr/>
        <p:txBody>
          <a:bodyPr/>
          <a:lstStyle/>
          <a:p>
            <a:r>
              <a:rPr lang="en-US" dirty="0"/>
              <a:t>Measure of Correlation (cont.)</a:t>
            </a:r>
          </a:p>
        </p:txBody>
      </p:sp>
      <p:sp>
        <p:nvSpPr>
          <p:cNvPr id="3" name="Content Placeholder 2">
            <a:extLst>
              <a:ext uri="{FF2B5EF4-FFF2-40B4-BE49-F238E27FC236}">
                <a16:creationId xmlns:a16="http://schemas.microsoft.com/office/drawing/2014/main" id="{F0FA9164-1089-4FCC-BA48-11CF9B12FA8A}"/>
              </a:ext>
            </a:extLst>
          </p:cNvPr>
          <p:cNvSpPr>
            <a:spLocks noGrp="1"/>
          </p:cNvSpPr>
          <p:nvPr>
            <p:ph idx="1"/>
          </p:nvPr>
        </p:nvSpPr>
        <p:spPr/>
        <p:txBody>
          <a:bodyPr/>
          <a:lstStyle/>
          <a:p>
            <a:r>
              <a:rPr lang="en-US" dirty="0"/>
              <a:t> </a:t>
            </a:r>
          </a:p>
          <a:p>
            <a:endParaRPr lang="en-US" dirty="0"/>
          </a:p>
        </p:txBody>
      </p:sp>
      <p:pic>
        <p:nvPicPr>
          <p:cNvPr id="5" name="Picture 4">
            <a:extLst>
              <a:ext uri="{FF2B5EF4-FFF2-40B4-BE49-F238E27FC236}">
                <a16:creationId xmlns:a16="http://schemas.microsoft.com/office/drawing/2014/main" id="{E2B14BD9-519A-BDD8-C294-CA163ECC2D95}"/>
              </a:ext>
            </a:extLst>
          </p:cNvPr>
          <p:cNvPicPr>
            <a:picLocks noChangeAspect="1"/>
          </p:cNvPicPr>
          <p:nvPr/>
        </p:nvPicPr>
        <p:blipFill>
          <a:blip r:embed="rId2"/>
          <a:stretch>
            <a:fillRect/>
          </a:stretch>
        </p:blipFill>
        <p:spPr>
          <a:xfrm>
            <a:off x="1143000" y="1280160"/>
            <a:ext cx="7239000" cy="4384183"/>
          </a:xfrm>
          <a:prstGeom prst="rect">
            <a:avLst/>
          </a:prstGeom>
        </p:spPr>
      </p:pic>
    </p:spTree>
    <p:extLst>
      <p:ext uri="{BB962C8B-B14F-4D97-AF65-F5344CB8AC3E}">
        <p14:creationId xmlns:p14="http://schemas.microsoft.com/office/powerpoint/2010/main" val="2149426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17.4.2: Performing the Rank Correlation Test  </a:t>
            </a:r>
          </a:p>
        </p:txBody>
      </p:sp>
      <p:sp>
        <p:nvSpPr>
          <p:cNvPr id="3" name="Content Placeholder 2"/>
          <p:cNvSpPr>
            <a:spLocks noGrp="1"/>
          </p:cNvSpPr>
          <p:nvPr>
            <p:ph idx="1"/>
          </p:nvPr>
        </p:nvSpPr>
        <p:spPr/>
        <p:txBody>
          <a:bodyPr/>
          <a:lstStyle/>
          <a:p>
            <a:r>
              <a:rPr lang="en-US" dirty="0"/>
              <a:t>The academic performances of fifteen college graduates are observed to examine the relationship between their SAT scores and their GPAs. The SAT scores and the GPAs are given in the following table.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17.4.2: Performing the Rank Correlation Test (cont.)</a:t>
            </a:r>
          </a:p>
        </p:txBody>
      </p:sp>
      <p:graphicFrame>
        <p:nvGraphicFramePr>
          <p:cNvPr id="4" name="object 2"/>
          <p:cNvGraphicFramePr>
            <a:graphicFrameLocks noGrp="1"/>
          </p:cNvGraphicFramePr>
          <p:nvPr/>
        </p:nvGraphicFramePr>
        <p:xfrm>
          <a:off x="822960" y="1371600"/>
          <a:ext cx="7498080" cy="2914650"/>
        </p:xfrm>
        <a:graphic>
          <a:graphicData uri="http://schemas.openxmlformats.org/drawingml/2006/table">
            <a:tbl>
              <a:tblPr firstRow="1" bandRow="1">
                <a:tableStyleId>{21E4AEA4-8DFA-4A89-87EB-49C32662AFE0}</a:tableStyleId>
              </a:tblPr>
              <a:tblGrid>
                <a:gridCol w="1097280">
                  <a:extLst>
                    <a:ext uri="{9D8B030D-6E8A-4147-A177-3AD203B41FA5}">
                      <a16:colId xmlns:a16="http://schemas.microsoft.com/office/drawing/2014/main" val="20000"/>
                    </a:ext>
                  </a:extLst>
                </a:gridCol>
                <a:gridCol w="118872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097280">
                  <a:extLst>
                    <a:ext uri="{9D8B030D-6E8A-4147-A177-3AD203B41FA5}">
                      <a16:colId xmlns:a16="http://schemas.microsoft.com/office/drawing/2014/main" val="20003"/>
                    </a:ext>
                  </a:extLst>
                </a:gridCol>
                <a:gridCol w="1188720">
                  <a:extLst>
                    <a:ext uri="{9D8B030D-6E8A-4147-A177-3AD203B41FA5}">
                      <a16:colId xmlns:a16="http://schemas.microsoft.com/office/drawing/2014/main" val="20004"/>
                    </a:ext>
                  </a:extLst>
                </a:gridCol>
                <a:gridCol w="1463040">
                  <a:extLst>
                    <a:ext uri="{9D8B030D-6E8A-4147-A177-3AD203B41FA5}">
                      <a16:colId xmlns:a16="http://schemas.microsoft.com/office/drawing/2014/main" val="20005"/>
                    </a:ext>
                  </a:extLst>
                </a:gridCol>
              </a:tblGrid>
              <a:tr h="196850">
                <a:tc>
                  <a:txBody>
                    <a:bodyPr/>
                    <a:lstStyle/>
                    <a:p>
                      <a:pPr marR="86360" algn="ctr">
                        <a:lnSpc>
                          <a:spcPct val="100000"/>
                        </a:lnSpc>
                        <a:spcBef>
                          <a:spcPts val="150"/>
                        </a:spcBef>
                      </a:pPr>
                      <a:r>
                        <a:rPr sz="2000" spc="-5" dirty="0"/>
                        <a:t>Student</a:t>
                      </a:r>
                      <a:endParaRPr sz="2000" dirty="0">
                        <a:latin typeface="Roboto Condensed"/>
                        <a:cs typeface="Roboto Condensed"/>
                      </a:endParaRPr>
                    </a:p>
                  </a:txBody>
                  <a:tcPr marL="0" marR="0" marT="19050" marB="0"/>
                </a:tc>
                <a:tc>
                  <a:txBody>
                    <a:bodyPr/>
                    <a:lstStyle/>
                    <a:p>
                      <a:pPr algn="ctr">
                        <a:lnSpc>
                          <a:spcPct val="100000"/>
                        </a:lnSpc>
                        <a:spcBef>
                          <a:spcPts val="150"/>
                        </a:spcBef>
                      </a:pPr>
                      <a:r>
                        <a:rPr sz="2000" spc="-25" dirty="0"/>
                        <a:t>SAT</a:t>
                      </a:r>
                      <a:r>
                        <a:rPr sz="2000" spc="-70" dirty="0"/>
                        <a:t> </a:t>
                      </a:r>
                      <a:r>
                        <a:rPr sz="2000" spc="-25" dirty="0"/>
                        <a:t>Total</a:t>
                      </a:r>
                      <a:endParaRPr sz="2000" dirty="0">
                        <a:latin typeface="Roboto Condensed"/>
                        <a:cs typeface="Roboto Condensed"/>
                      </a:endParaRPr>
                    </a:p>
                  </a:txBody>
                  <a:tcPr marL="0" marR="0" marT="19050" marB="0"/>
                </a:tc>
                <a:tc>
                  <a:txBody>
                    <a:bodyPr/>
                    <a:lstStyle/>
                    <a:p>
                      <a:pPr algn="ctr">
                        <a:lnSpc>
                          <a:spcPct val="100000"/>
                        </a:lnSpc>
                        <a:spcBef>
                          <a:spcPts val="150"/>
                        </a:spcBef>
                      </a:pPr>
                      <a:r>
                        <a:rPr sz="2000" spc="-5" dirty="0"/>
                        <a:t>College</a:t>
                      </a:r>
                      <a:r>
                        <a:rPr sz="2000" spc="-35" dirty="0"/>
                        <a:t> </a:t>
                      </a:r>
                      <a:r>
                        <a:rPr sz="2000" spc="-30" dirty="0"/>
                        <a:t>GPA</a:t>
                      </a:r>
                      <a:endParaRPr sz="2000" dirty="0">
                        <a:latin typeface="Roboto Condensed"/>
                        <a:cs typeface="Roboto Condensed"/>
                      </a:endParaRPr>
                    </a:p>
                  </a:txBody>
                  <a:tcPr marL="0" marR="0" marT="19050" marB="0"/>
                </a:tc>
                <a:tc>
                  <a:txBody>
                    <a:bodyPr/>
                    <a:lstStyle/>
                    <a:p>
                      <a:pPr algn="ctr">
                        <a:lnSpc>
                          <a:spcPct val="100000"/>
                        </a:lnSpc>
                        <a:spcBef>
                          <a:spcPts val="150"/>
                        </a:spcBef>
                      </a:pPr>
                      <a:r>
                        <a:rPr sz="2000" spc="-5" dirty="0"/>
                        <a:t>Student</a:t>
                      </a:r>
                      <a:endParaRPr sz="2000">
                        <a:latin typeface="Roboto Condensed"/>
                        <a:cs typeface="Roboto Condensed"/>
                      </a:endParaRPr>
                    </a:p>
                  </a:txBody>
                  <a:tcPr marL="0" marR="0" marT="19050" marB="0"/>
                </a:tc>
                <a:tc>
                  <a:txBody>
                    <a:bodyPr/>
                    <a:lstStyle/>
                    <a:p>
                      <a:pPr algn="ctr">
                        <a:lnSpc>
                          <a:spcPct val="100000"/>
                        </a:lnSpc>
                        <a:spcBef>
                          <a:spcPts val="150"/>
                        </a:spcBef>
                      </a:pPr>
                      <a:r>
                        <a:rPr sz="2000" spc="-25" dirty="0"/>
                        <a:t>SAT</a:t>
                      </a:r>
                      <a:r>
                        <a:rPr sz="2000" spc="-70" dirty="0"/>
                        <a:t> </a:t>
                      </a:r>
                      <a:r>
                        <a:rPr sz="2000" spc="-25" dirty="0"/>
                        <a:t>Total</a:t>
                      </a:r>
                      <a:endParaRPr sz="2000" dirty="0">
                        <a:latin typeface="Roboto Condensed"/>
                        <a:cs typeface="Roboto Condensed"/>
                      </a:endParaRPr>
                    </a:p>
                  </a:txBody>
                  <a:tcPr marL="0" marR="0" marT="19050" marB="0"/>
                </a:tc>
                <a:tc>
                  <a:txBody>
                    <a:bodyPr/>
                    <a:lstStyle/>
                    <a:p>
                      <a:pPr algn="ctr">
                        <a:lnSpc>
                          <a:spcPct val="100000"/>
                        </a:lnSpc>
                        <a:spcBef>
                          <a:spcPts val="150"/>
                        </a:spcBef>
                      </a:pPr>
                      <a:r>
                        <a:rPr sz="2000" spc="-5" dirty="0"/>
                        <a:t>College</a:t>
                      </a:r>
                      <a:r>
                        <a:rPr sz="2000" spc="-35" dirty="0"/>
                        <a:t> </a:t>
                      </a:r>
                      <a:r>
                        <a:rPr sz="2000" spc="-30" dirty="0"/>
                        <a:t>GPA</a:t>
                      </a:r>
                      <a:endParaRPr sz="2000" dirty="0">
                        <a:latin typeface="Roboto Condensed"/>
                        <a:cs typeface="Roboto Condensed"/>
                      </a:endParaRPr>
                    </a:p>
                  </a:txBody>
                  <a:tcPr marL="0" marR="0" marT="19050" marB="0"/>
                </a:tc>
                <a:extLst>
                  <a:ext uri="{0D108BD9-81ED-4DB2-BD59-A6C34878D82A}">
                    <a16:rowId xmlns:a16="http://schemas.microsoft.com/office/drawing/2014/main" val="10000"/>
                  </a:ext>
                </a:extLst>
              </a:tr>
              <a:tr h="196850">
                <a:tc>
                  <a:txBody>
                    <a:bodyPr/>
                    <a:lstStyle/>
                    <a:p>
                      <a:pPr marR="86360" algn="ctr">
                        <a:lnSpc>
                          <a:spcPct val="100000"/>
                        </a:lnSpc>
                        <a:spcBef>
                          <a:spcPts val="150"/>
                        </a:spcBef>
                      </a:pPr>
                      <a:r>
                        <a:rPr sz="2000" dirty="0">
                          <a:solidFill>
                            <a:srgbClr val="000000"/>
                          </a:solidFill>
                        </a:rPr>
                        <a:t>1</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1064</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2.52</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9</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1122</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2.59</a:t>
                      </a:r>
                      <a:endParaRPr sz="20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01"/>
                  </a:ext>
                </a:extLst>
              </a:tr>
              <a:tr h="196850">
                <a:tc>
                  <a:txBody>
                    <a:bodyPr/>
                    <a:lstStyle/>
                    <a:p>
                      <a:pPr marR="86360" algn="ctr">
                        <a:lnSpc>
                          <a:spcPct val="100000"/>
                        </a:lnSpc>
                        <a:spcBef>
                          <a:spcPts val="150"/>
                        </a:spcBef>
                      </a:pPr>
                      <a:r>
                        <a:rPr sz="2000" dirty="0">
                          <a:solidFill>
                            <a:srgbClr val="000000"/>
                          </a:solidFill>
                        </a:rPr>
                        <a:t>2</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1085</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2.74</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10</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1163</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3.20</a:t>
                      </a:r>
                      <a:endParaRPr sz="20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02"/>
                  </a:ext>
                </a:extLst>
              </a:tr>
              <a:tr h="196850">
                <a:tc>
                  <a:txBody>
                    <a:bodyPr/>
                    <a:lstStyle/>
                    <a:p>
                      <a:pPr marR="86360" algn="ctr">
                        <a:lnSpc>
                          <a:spcPct val="100000"/>
                        </a:lnSpc>
                        <a:spcBef>
                          <a:spcPts val="150"/>
                        </a:spcBef>
                      </a:pPr>
                      <a:r>
                        <a:rPr sz="2000" dirty="0">
                          <a:solidFill>
                            <a:srgbClr val="000000"/>
                          </a:solidFill>
                        </a:rPr>
                        <a:t>3</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1270</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2.76</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11</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1187</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3.21</a:t>
                      </a:r>
                      <a:endParaRPr sz="20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03"/>
                  </a:ext>
                </a:extLst>
              </a:tr>
              <a:tr h="196850">
                <a:tc>
                  <a:txBody>
                    <a:bodyPr/>
                    <a:lstStyle/>
                    <a:p>
                      <a:pPr marR="86360" algn="ctr">
                        <a:lnSpc>
                          <a:spcPct val="100000"/>
                        </a:lnSpc>
                        <a:spcBef>
                          <a:spcPts val="150"/>
                        </a:spcBef>
                      </a:pPr>
                      <a:r>
                        <a:rPr sz="2000" dirty="0">
                          <a:solidFill>
                            <a:srgbClr val="000000"/>
                          </a:solidFill>
                        </a:rPr>
                        <a:t>4</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1093</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2.83</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12</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1302</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3.39</a:t>
                      </a:r>
                      <a:endParaRPr sz="20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04"/>
                  </a:ext>
                </a:extLst>
              </a:tr>
              <a:tr h="196850">
                <a:tc>
                  <a:txBody>
                    <a:bodyPr/>
                    <a:lstStyle/>
                    <a:p>
                      <a:pPr marR="86360" algn="ctr">
                        <a:lnSpc>
                          <a:spcPct val="100000"/>
                        </a:lnSpc>
                        <a:spcBef>
                          <a:spcPts val="150"/>
                        </a:spcBef>
                      </a:pPr>
                      <a:r>
                        <a:rPr sz="2000" dirty="0">
                          <a:solidFill>
                            <a:srgbClr val="000000"/>
                          </a:solidFill>
                        </a:rPr>
                        <a:t>5</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1170</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2.91</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13</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1044</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3.41</a:t>
                      </a:r>
                      <a:endParaRPr sz="20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05"/>
                  </a:ext>
                </a:extLst>
              </a:tr>
              <a:tr h="196850">
                <a:tc>
                  <a:txBody>
                    <a:bodyPr/>
                    <a:lstStyle/>
                    <a:p>
                      <a:pPr marR="86360" algn="ctr">
                        <a:lnSpc>
                          <a:spcPct val="100000"/>
                        </a:lnSpc>
                        <a:spcBef>
                          <a:spcPts val="150"/>
                        </a:spcBef>
                      </a:pPr>
                      <a:r>
                        <a:rPr sz="2000" dirty="0">
                          <a:solidFill>
                            <a:srgbClr val="000000"/>
                          </a:solidFill>
                        </a:rPr>
                        <a:t>6</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1135</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2.40</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14</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1234</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3.42</a:t>
                      </a:r>
                      <a:endParaRPr sz="20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06"/>
                  </a:ext>
                </a:extLst>
              </a:tr>
              <a:tr h="196850">
                <a:tc>
                  <a:txBody>
                    <a:bodyPr/>
                    <a:lstStyle/>
                    <a:p>
                      <a:pPr marR="86360" algn="ctr">
                        <a:lnSpc>
                          <a:spcPct val="100000"/>
                        </a:lnSpc>
                        <a:spcBef>
                          <a:spcPts val="150"/>
                        </a:spcBef>
                      </a:pPr>
                      <a:r>
                        <a:rPr sz="2000" dirty="0">
                          <a:solidFill>
                            <a:srgbClr val="000000"/>
                          </a:solidFill>
                        </a:rPr>
                        <a:t>7</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1262</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3.08</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15</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1316</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3.47</a:t>
                      </a:r>
                      <a:endParaRPr sz="20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07"/>
                  </a:ext>
                </a:extLst>
              </a:tr>
              <a:tr h="196850">
                <a:tc>
                  <a:txBody>
                    <a:bodyPr/>
                    <a:lstStyle/>
                    <a:p>
                      <a:pPr marR="86360" algn="ctr">
                        <a:lnSpc>
                          <a:spcPct val="100000"/>
                        </a:lnSpc>
                        <a:spcBef>
                          <a:spcPts val="150"/>
                        </a:spcBef>
                      </a:pPr>
                      <a:r>
                        <a:rPr sz="2000" dirty="0">
                          <a:solidFill>
                            <a:srgbClr val="000000"/>
                          </a:solidFill>
                        </a:rPr>
                        <a:t>8</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1074</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2000" dirty="0">
                          <a:solidFill>
                            <a:srgbClr val="000000"/>
                          </a:solidFill>
                        </a:rPr>
                        <a:t>3.17</a:t>
                      </a:r>
                      <a:endParaRPr sz="20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nSpc>
                          <a:spcPct val="100000"/>
                        </a:lnSpc>
                      </a:pPr>
                      <a:endParaRPr sz="2000" dirty="0">
                        <a:solidFill>
                          <a:srgbClr val="000000"/>
                        </a:solidFill>
                        <a:latin typeface="Times New Roman"/>
                        <a:cs typeface="Times New Roman"/>
                      </a:endParaRPr>
                    </a:p>
                  </a:txBody>
                  <a:tcPr marL="0" marR="0" marT="0" marB="0"/>
                </a:tc>
                <a:tc>
                  <a:txBody>
                    <a:bodyPr/>
                    <a:lstStyle/>
                    <a:p>
                      <a:pPr>
                        <a:lnSpc>
                          <a:spcPct val="100000"/>
                        </a:lnSpc>
                      </a:pPr>
                      <a:endParaRPr sz="2000">
                        <a:solidFill>
                          <a:srgbClr val="000000"/>
                        </a:solidFill>
                        <a:latin typeface="Times New Roman"/>
                        <a:cs typeface="Times New Roman"/>
                      </a:endParaRPr>
                    </a:p>
                  </a:txBody>
                  <a:tcPr marL="0" marR="0" marT="0" marB="0"/>
                </a:tc>
                <a:tc>
                  <a:txBody>
                    <a:bodyPr/>
                    <a:lstStyle/>
                    <a:p>
                      <a:pPr>
                        <a:lnSpc>
                          <a:spcPct val="100000"/>
                        </a:lnSpc>
                      </a:pPr>
                      <a:endParaRPr sz="2000" dirty="0">
                        <a:solidFill>
                          <a:srgbClr val="000000"/>
                        </a:solidFill>
                        <a:latin typeface="Times New Roman"/>
                        <a:cs typeface="Times New Roman"/>
                      </a:endParaRPr>
                    </a:p>
                  </a:txBody>
                  <a:tcPr marL="0" marR="0" marT="0" marB="0"/>
                </a:tc>
                <a:extLst>
                  <a:ext uri="{0D108BD9-81ED-4DB2-BD59-A6C34878D82A}">
                    <a16:rowId xmlns:a16="http://schemas.microsoft.com/office/drawing/2014/main" val="10008"/>
                  </a:ext>
                </a:extLst>
              </a:tr>
            </a:tbl>
          </a:graphicData>
        </a:graphic>
      </p:graphicFrame>
      <p:sp>
        <p:nvSpPr>
          <p:cNvPr id="5" name="Rectangle 4"/>
          <p:cNvSpPr/>
          <p:nvPr/>
        </p:nvSpPr>
        <p:spPr>
          <a:xfrm>
            <a:off x="457200" y="4495800"/>
            <a:ext cx="8229600" cy="954107"/>
          </a:xfrm>
          <a:prstGeom prst="rect">
            <a:avLst/>
          </a:prstGeom>
        </p:spPr>
        <p:txBody>
          <a:bodyPr>
            <a:spAutoFit/>
          </a:bodyPr>
          <a:lstStyle/>
          <a:p>
            <a:r>
              <a:rPr lang="en-US" sz="2800" dirty="0"/>
              <a:t>Test the hypothesis that there is no relationship between the variables at the </a:t>
            </a:r>
            <a:r>
              <a:rPr lang="el-GR" sz="2800" i="1" dirty="0">
                <a:latin typeface="Cambria Math" panose="02040503050406030204" pitchFamily="18" charset="0"/>
                <a:ea typeface="Cambria Math" panose="02040503050406030204" pitchFamily="18" charset="0"/>
                <a:sym typeface="Symbol"/>
              </a:rPr>
              <a:t>α</a:t>
            </a:r>
            <a:r>
              <a:rPr lang="en-US" sz="2800" i="1" dirty="0"/>
              <a:t> </a:t>
            </a:r>
            <a:r>
              <a:rPr lang="en-US" sz="2800" dirty="0"/>
              <a:t>= 0.10 level.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17.4.2: Performing the Rank Correlation Test (cont.)</a:t>
            </a:r>
          </a:p>
        </p:txBody>
      </p:sp>
      <p:sp>
        <p:nvSpPr>
          <p:cNvPr id="3" name="Content Placeholder 2"/>
          <p:cNvSpPr>
            <a:spLocks noGrp="1"/>
          </p:cNvSpPr>
          <p:nvPr>
            <p:ph idx="1"/>
          </p:nvPr>
        </p:nvSpPr>
        <p:spPr/>
        <p:txBody>
          <a:bodyPr/>
          <a:lstStyle/>
          <a:p>
            <a:r>
              <a:rPr lang="en-US" b="1" dirty="0"/>
              <a:t>Solution</a:t>
            </a:r>
          </a:p>
          <a:p>
            <a:pPr>
              <a:spcBef>
                <a:spcPts val="0"/>
              </a:spcBef>
            </a:pPr>
            <a:endParaRPr lang="en-US" b="1" dirty="0"/>
          </a:p>
          <a:p>
            <a:pPr>
              <a:spcBef>
                <a:spcPts val="0"/>
              </a:spcBef>
            </a:pPr>
            <a:endParaRPr lang="en-US" dirty="0"/>
          </a:p>
          <a:p>
            <a:r>
              <a:rPr lang="en-US" dirty="0"/>
              <a:t>In order to test whether an association exists between these two variables at </a:t>
            </a:r>
            <a:r>
              <a:rPr lang="el-GR" i="1" dirty="0">
                <a:latin typeface="Cambria Math" panose="02040503050406030204" pitchFamily="18" charset="0"/>
                <a:ea typeface="Cambria Math" panose="02040503050406030204" pitchFamily="18" charset="0"/>
                <a:sym typeface="Symbol"/>
              </a:rPr>
              <a:t>α</a:t>
            </a:r>
            <a:r>
              <a:rPr lang="en-US" i="1" dirty="0"/>
              <a:t> </a:t>
            </a:r>
            <a:r>
              <a:rPr lang="en-US" dirty="0"/>
              <a:t>= 0.10, we prepare the following table. </a:t>
            </a:r>
          </a:p>
        </p:txBody>
      </p:sp>
      <p:sp>
        <p:nvSpPr>
          <p:cNvPr id="4" name="Rectangle 3"/>
          <p:cNvSpPr/>
          <p:nvPr/>
        </p:nvSpPr>
        <p:spPr>
          <a:xfrm>
            <a:off x="1676400" y="1684789"/>
            <a:ext cx="4572000" cy="954107"/>
          </a:xfrm>
          <a:prstGeom prst="rect">
            <a:avLst/>
          </a:prstGeom>
        </p:spPr>
        <p:txBody>
          <a:bodyPr>
            <a:spAutoFit/>
          </a:bodyPr>
          <a:lstStyle/>
          <a:p>
            <a:r>
              <a:rPr lang="en-US" sz="2800" i="1" dirty="0"/>
              <a:t>H</a:t>
            </a:r>
            <a:r>
              <a:rPr lang="en-US" sz="2800" baseline="-25000" dirty="0"/>
              <a:t>0</a:t>
            </a:r>
            <a:r>
              <a:rPr lang="en-US" sz="2800" dirty="0"/>
              <a:t>:</a:t>
            </a:r>
            <a:r>
              <a:rPr lang="en-US" sz="2800" i="1" dirty="0"/>
              <a:t> </a:t>
            </a:r>
            <a:r>
              <a:rPr lang="el-GR" sz="2800" i="1" dirty="0">
                <a:latin typeface="Cambria Math" panose="02040503050406030204" pitchFamily="18" charset="0"/>
                <a:ea typeface="Cambria Math" panose="02040503050406030204" pitchFamily="18" charset="0"/>
              </a:rPr>
              <a:t>ρ</a:t>
            </a:r>
            <a:r>
              <a:rPr lang="el-GR" sz="2800" i="1" dirty="0"/>
              <a:t> </a:t>
            </a:r>
            <a:r>
              <a:rPr lang="el-GR" sz="2800" dirty="0"/>
              <a:t>= 0</a:t>
            </a:r>
            <a:r>
              <a:rPr lang="el-GR" sz="2800" i="1" dirty="0"/>
              <a:t> </a:t>
            </a:r>
          </a:p>
          <a:p>
            <a:r>
              <a:rPr lang="en-US" sz="2800" i="1" dirty="0"/>
              <a:t>H</a:t>
            </a:r>
            <a:r>
              <a:rPr lang="en-US" sz="2800" i="1" baseline="-25000" dirty="0"/>
              <a:t>a</a:t>
            </a:r>
            <a:r>
              <a:rPr lang="en-US" sz="2800" dirty="0"/>
              <a:t>: </a:t>
            </a:r>
            <a:r>
              <a:rPr lang="el-GR" sz="2800" i="1" dirty="0">
                <a:latin typeface="Cambria Math" panose="02040503050406030204" pitchFamily="18" charset="0"/>
                <a:ea typeface="Cambria Math" panose="02040503050406030204" pitchFamily="18" charset="0"/>
              </a:rPr>
              <a:t>ρ</a:t>
            </a:r>
            <a:r>
              <a:rPr lang="el-GR" sz="2800" dirty="0"/>
              <a:t> ≠ 0</a:t>
            </a:r>
            <a:r>
              <a:rPr lang="el-GR" sz="2800" i="1" dirty="0"/>
              <a:t> </a:t>
            </a:r>
            <a:endParaRPr lang="en-US" sz="28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17.4.2: Performing the Rank Correlation Test (cont.)</a:t>
            </a:r>
          </a:p>
        </p:txBody>
      </p:sp>
      <p:graphicFrame>
        <p:nvGraphicFramePr>
          <p:cNvPr id="4" name="object 2"/>
          <p:cNvGraphicFramePr>
            <a:graphicFrameLocks noGrp="1"/>
          </p:cNvGraphicFramePr>
          <p:nvPr>
            <p:extLst>
              <p:ext uri="{D42A27DB-BD31-4B8C-83A1-F6EECF244321}">
                <p14:modId xmlns:p14="http://schemas.microsoft.com/office/powerpoint/2010/main" val="1892223783"/>
              </p:ext>
            </p:extLst>
          </p:nvPr>
        </p:nvGraphicFramePr>
        <p:xfrm>
          <a:off x="762000" y="1219200"/>
          <a:ext cx="7680960" cy="4697095"/>
        </p:xfrm>
        <a:graphic>
          <a:graphicData uri="http://schemas.openxmlformats.org/drawingml/2006/table">
            <a:tbl>
              <a:tblPr firstRow="1" bandRow="1">
                <a:tableStyleId>{21E4AEA4-8DFA-4A89-87EB-49C32662AFE0}</a:tableStyleId>
              </a:tblPr>
              <a:tblGrid>
                <a:gridCol w="1005840">
                  <a:extLst>
                    <a:ext uri="{9D8B030D-6E8A-4147-A177-3AD203B41FA5}">
                      <a16:colId xmlns:a16="http://schemas.microsoft.com/office/drawing/2014/main" val="20000"/>
                    </a:ext>
                  </a:extLst>
                </a:gridCol>
                <a:gridCol w="1737360">
                  <a:extLst>
                    <a:ext uri="{9D8B030D-6E8A-4147-A177-3AD203B41FA5}">
                      <a16:colId xmlns:a16="http://schemas.microsoft.com/office/drawing/2014/main" val="20001"/>
                    </a:ext>
                  </a:extLst>
                </a:gridCol>
                <a:gridCol w="1737360">
                  <a:extLst>
                    <a:ext uri="{9D8B030D-6E8A-4147-A177-3AD203B41FA5}">
                      <a16:colId xmlns:a16="http://schemas.microsoft.com/office/drawing/2014/main" val="20002"/>
                    </a:ext>
                  </a:extLst>
                </a:gridCol>
                <a:gridCol w="822960">
                  <a:extLst>
                    <a:ext uri="{9D8B030D-6E8A-4147-A177-3AD203B41FA5}">
                      <a16:colId xmlns:a16="http://schemas.microsoft.com/office/drawing/2014/main" val="20003"/>
                    </a:ext>
                  </a:extLst>
                </a:gridCol>
                <a:gridCol w="822960">
                  <a:extLst>
                    <a:ext uri="{9D8B030D-6E8A-4147-A177-3AD203B41FA5}">
                      <a16:colId xmlns:a16="http://schemas.microsoft.com/office/drawing/2014/main" val="20004"/>
                    </a:ext>
                  </a:extLst>
                </a:gridCol>
                <a:gridCol w="1554480">
                  <a:extLst>
                    <a:ext uri="{9D8B030D-6E8A-4147-A177-3AD203B41FA5}">
                      <a16:colId xmlns:a16="http://schemas.microsoft.com/office/drawing/2014/main" val="20005"/>
                    </a:ext>
                  </a:extLst>
                </a:gridCol>
              </a:tblGrid>
              <a:tr h="200025">
                <a:tc>
                  <a:txBody>
                    <a:bodyPr/>
                    <a:lstStyle/>
                    <a:p>
                      <a:pPr marR="10160" algn="ctr">
                        <a:lnSpc>
                          <a:spcPct val="100000"/>
                        </a:lnSpc>
                        <a:spcBef>
                          <a:spcPts val="175"/>
                        </a:spcBef>
                      </a:pPr>
                      <a:r>
                        <a:rPr sz="1800" spc="-5" dirty="0"/>
                        <a:t>Student</a:t>
                      </a:r>
                      <a:endParaRPr sz="1800" dirty="0">
                        <a:latin typeface="Roboto Condensed"/>
                        <a:cs typeface="Roboto Condensed"/>
                      </a:endParaRPr>
                    </a:p>
                  </a:txBody>
                  <a:tcPr marL="0" marR="0" marT="22225" marB="0"/>
                </a:tc>
                <a:tc>
                  <a:txBody>
                    <a:bodyPr/>
                    <a:lstStyle/>
                    <a:p>
                      <a:pPr algn="ctr">
                        <a:lnSpc>
                          <a:spcPct val="100000"/>
                        </a:lnSpc>
                        <a:spcBef>
                          <a:spcPts val="175"/>
                        </a:spcBef>
                      </a:pPr>
                      <a:r>
                        <a:rPr sz="1800" spc="-25" dirty="0"/>
                        <a:t>SAT Total</a:t>
                      </a:r>
                      <a:r>
                        <a:rPr sz="1800" spc="-55" dirty="0"/>
                        <a:t> </a:t>
                      </a:r>
                      <a:r>
                        <a:rPr sz="1800" spc="-5" dirty="0"/>
                        <a:t>(</a:t>
                      </a:r>
                      <a:r>
                        <a:rPr sz="1800" i="1" spc="-5" dirty="0"/>
                        <a:t>X</a:t>
                      </a:r>
                      <a:r>
                        <a:rPr sz="1800" spc="-5" dirty="0"/>
                        <a:t>)</a:t>
                      </a:r>
                      <a:endParaRPr sz="1800" dirty="0">
                        <a:latin typeface="Roboto Condensed"/>
                        <a:cs typeface="Roboto Condensed"/>
                      </a:endParaRPr>
                    </a:p>
                  </a:txBody>
                  <a:tcPr marL="0" marR="0" marT="22225" marB="0"/>
                </a:tc>
                <a:tc>
                  <a:txBody>
                    <a:bodyPr/>
                    <a:lstStyle/>
                    <a:p>
                      <a:pPr marL="635" algn="ctr">
                        <a:lnSpc>
                          <a:spcPct val="100000"/>
                        </a:lnSpc>
                        <a:spcBef>
                          <a:spcPts val="175"/>
                        </a:spcBef>
                      </a:pPr>
                      <a:r>
                        <a:rPr sz="1800" spc="-5" dirty="0"/>
                        <a:t>College </a:t>
                      </a:r>
                      <a:r>
                        <a:rPr sz="1800" spc="-30" dirty="0"/>
                        <a:t>GPA</a:t>
                      </a:r>
                      <a:r>
                        <a:rPr sz="1800" spc="-40" dirty="0"/>
                        <a:t> </a:t>
                      </a:r>
                      <a:r>
                        <a:rPr sz="1800" dirty="0"/>
                        <a:t>(</a:t>
                      </a:r>
                      <a:r>
                        <a:rPr sz="1800" i="1" dirty="0"/>
                        <a:t>Y</a:t>
                      </a:r>
                      <a:r>
                        <a:rPr sz="1800" dirty="0"/>
                        <a:t>)</a:t>
                      </a:r>
                      <a:endParaRPr sz="1800" dirty="0">
                        <a:latin typeface="Roboto Condensed"/>
                        <a:cs typeface="Roboto Condensed"/>
                      </a:endParaRPr>
                    </a:p>
                  </a:txBody>
                  <a:tcPr marL="0" marR="0" marT="22225" marB="0"/>
                </a:tc>
                <a:tc>
                  <a:txBody>
                    <a:bodyPr/>
                    <a:lstStyle/>
                    <a:p>
                      <a:pPr marR="127635" algn="r">
                        <a:lnSpc>
                          <a:spcPct val="100000"/>
                        </a:lnSpc>
                        <a:spcBef>
                          <a:spcPts val="175"/>
                        </a:spcBef>
                      </a:pPr>
                      <a:r>
                        <a:rPr sz="1800" i="1" dirty="0"/>
                        <a:t>R</a:t>
                      </a:r>
                      <a:r>
                        <a:rPr sz="1800" dirty="0"/>
                        <a:t>(</a:t>
                      </a:r>
                      <a:r>
                        <a:rPr sz="1800" i="1" dirty="0"/>
                        <a:t>X</a:t>
                      </a:r>
                      <a:r>
                        <a:rPr sz="1800" dirty="0"/>
                        <a:t>)</a:t>
                      </a:r>
                      <a:endParaRPr sz="1800" dirty="0">
                        <a:latin typeface="Roboto Condensed"/>
                        <a:cs typeface="Roboto Condensed"/>
                      </a:endParaRPr>
                    </a:p>
                  </a:txBody>
                  <a:tcPr marL="0" marR="0" marT="22225" marB="0"/>
                </a:tc>
                <a:tc>
                  <a:txBody>
                    <a:bodyPr/>
                    <a:lstStyle/>
                    <a:p>
                      <a:pPr marR="141605" algn="r">
                        <a:lnSpc>
                          <a:spcPct val="100000"/>
                        </a:lnSpc>
                        <a:spcBef>
                          <a:spcPts val="175"/>
                        </a:spcBef>
                      </a:pPr>
                      <a:r>
                        <a:rPr sz="1800" i="1" dirty="0"/>
                        <a:t>R</a:t>
                      </a:r>
                      <a:r>
                        <a:rPr sz="1800" dirty="0"/>
                        <a:t>(</a:t>
                      </a:r>
                      <a:r>
                        <a:rPr sz="1800" i="1" dirty="0"/>
                        <a:t>Y</a:t>
                      </a:r>
                      <a:r>
                        <a:rPr sz="1800" dirty="0"/>
                        <a:t>)</a:t>
                      </a:r>
                      <a:endParaRPr sz="1800" dirty="0">
                        <a:latin typeface="Roboto Condensed"/>
                        <a:cs typeface="Roboto Condensed"/>
                      </a:endParaRPr>
                    </a:p>
                  </a:txBody>
                  <a:tcPr marL="0" marR="0" marT="22225" marB="0"/>
                </a:tc>
                <a:tc>
                  <a:txBody>
                    <a:bodyPr/>
                    <a:lstStyle/>
                    <a:p>
                      <a:pPr marL="60960" algn="ctr">
                        <a:lnSpc>
                          <a:spcPct val="100000"/>
                        </a:lnSpc>
                        <a:spcBef>
                          <a:spcPts val="175"/>
                        </a:spcBef>
                      </a:pPr>
                      <a:r>
                        <a:rPr sz="1800" dirty="0"/>
                        <a:t>[</a:t>
                      </a:r>
                      <a:r>
                        <a:rPr sz="1800" i="1" dirty="0"/>
                        <a:t>R</a:t>
                      </a:r>
                      <a:r>
                        <a:rPr sz="1800" dirty="0"/>
                        <a:t>(</a:t>
                      </a:r>
                      <a:r>
                        <a:rPr sz="1800" i="1" dirty="0"/>
                        <a:t>X</a:t>
                      </a:r>
                      <a:r>
                        <a:rPr sz="1800" dirty="0"/>
                        <a:t>)</a:t>
                      </a:r>
                      <a:r>
                        <a:rPr lang="en-US" sz="1800" dirty="0"/>
                        <a:t> </a:t>
                      </a:r>
                      <a:r>
                        <a:rPr lang="en-US" sz="1800" dirty="0">
                          <a:latin typeface="Symbol" pitchFamily="98" charset="2"/>
                        </a:rPr>
                        <a:t>- </a:t>
                      </a:r>
                      <a:r>
                        <a:rPr sz="1800" i="1" dirty="0"/>
                        <a:t>R</a:t>
                      </a:r>
                      <a:r>
                        <a:rPr sz="1800" dirty="0"/>
                        <a:t>(</a:t>
                      </a:r>
                      <a:r>
                        <a:rPr sz="1800" i="1" dirty="0"/>
                        <a:t>Y</a:t>
                      </a:r>
                      <a:r>
                        <a:rPr sz="1800" dirty="0"/>
                        <a:t>)]</a:t>
                      </a:r>
                      <a:r>
                        <a:rPr sz="1800" baseline="45454" dirty="0"/>
                        <a:t>2</a:t>
                      </a:r>
                      <a:endParaRPr sz="1800" baseline="45454" dirty="0">
                        <a:latin typeface="Roboto Condensed"/>
                        <a:cs typeface="Roboto Condensed"/>
                      </a:endParaRPr>
                    </a:p>
                  </a:txBody>
                  <a:tcPr marL="0" marR="0" marT="22225" marB="0"/>
                </a:tc>
                <a:extLst>
                  <a:ext uri="{0D108BD9-81ED-4DB2-BD59-A6C34878D82A}">
                    <a16:rowId xmlns:a16="http://schemas.microsoft.com/office/drawing/2014/main" val="10000"/>
                  </a:ext>
                </a:extLst>
              </a:tr>
              <a:tr h="196850">
                <a:tc>
                  <a:txBody>
                    <a:bodyPr/>
                    <a:lstStyle/>
                    <a:p>
                      <a:pPr marR="10160" algn="ctr">
                        <a:lnSpc>
                          <a:spcPct val="100000"/>
                        </a:lnSpc>
                        <a:spcBef>
                          <a:spcPts val="150"/>
                        </a:spcBef>
                      </a:pPr>
                      <a:r>
                        <a:rPr sz="1800" dirty="0">
                          <a:solidFill>
                            <a:srgbClr val="000000"/>
                          </a:solidFill>
                        </a:rPr>
                        <a:t>1</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1800" dirty="0">
                          <a:solidFill>
                            <a:srgbClr val="000000"/>
                          </a:solidFill>
                        </a:rPr>
                        <a:t>1064</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35" algn="ctr">
                        <a:lnSpc>
                          <a:spcPct val="100000"/>
                        </a:lnSpc>
                        <a:spcBef>
                          <a:spcPts val="150"/>
                        </a:spcBef>
                      </a:pPr>
                      <a:r>
                        <a:rPr sz="1800" dirty="0">
                          <a:solidFill>
                            <a:srgbClr val="000000"/>
                          </a:solidFill>
                        </a:rPr>
                        <a:t>2.52</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90500" algn="ctr">
                        <a:lnSpc>
                          <a:spcPct val="100000"/>
                        </a:lnSpc>
                        <a:spcBef>
                          <a:spcPts val="150"/>
                        </a:spcBef>
                      </a:pPr>
                      <a:r>
                        <a:rPr sz="1800" dirty="0">
                          <a:solidFill>
                            <a:srgbClr val="000000"/>
                          </a:solidFill>
                        </a:rPr>
                        <a:t>2</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203200" algn="r">
                        <a:lnSpc>
                          <a:spcPct val="100000"/>
                        </a:lnSpc>
                        <a:spcBef>
                          <a:spcPts val="150"/>
                        </a:spcBef>
                      </a:pPr>
                      <a:r>
                        <a:rPr sz="1800" dirty="0">
                          <a:solidFill>
                            <a:srgbClr val="000000"/>
                          </a:solidFill>
                        </a:rPr>
                        <a:t>2</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93345" algn="ctr">
                        <a:lnSpc>
                          <a:spcPct val="100000"/>
                        </a:lnSpc>
                        <a:spcBef>
                          <a:spcPts val="150"/>
                        </a:spcBef>
                      </a:pPr>
                      <a:r>
                        <a:rPr sz="1800" dirty="0">
                          <a:solidFill>
                            <a:srgbClr val="000000"/>
                          </a:solidFill>
                        </a:rPr>
                        <a:t>0</a:t>
                      </a:r>
                      <a:endParaRPr sz="18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01"/>
                  </a:ext>
                </a:extLst>
              </a:tr>
              <a:tr h="196850">
                <a:tc>
                  <a:txBody>
                    <a:bodyPr/>
                    <a:lstStyle/>
                    <a:p>
                      <a:pPr marR="10160" algn="ctr">
                        <a:lnSpc>
                          <a:spcPct val="100000"/>
                        </a:lnSpc>
                        <a:spcBef>
                          <a:spcPts val="150"/>
                        </a:spcBef>
                      </a:pPr>
                      <a:r>
                        <a:rPr sz="1800" dirty="0">
                          <a:solidFill>
                            <a:srgbClr val="000000"/>
                          </a:solidFill>
                        </a:rPr>
                        <a:t>2</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1800" dirty="0">
                          <a:solidFill>
                            <a:srgbClr val="000000"/>
                          </a:solidFill>
                        </a:rPr>
                        <a:t>1085</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35" algn="ctr">
                        <a:lnSpc>
                          <a:spcPct val="100000"/>
                        </a:lnSpc>
                        <a:spcBef>
                          <a:spcPts val="150"/>
                        </a:spcBef>
                      </a:pPr>
                      <a:r>
                        <a:rPr sz="1800" dirty="0">
                          <a:solidFill>
                            <a:srgbClr val="000000"/>
                          </a:solidFill>
                        </a:rPr>
                        <a:t>2.74</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90500" algn="ctr">
                        <a:lnSpc>
                          <a:spcPct val="100000"/>
                        </a:lnSpc>
                        <a:spcBef>
                          <a:spcPts val="150"/>
                        </a:spcBef>
                      </a:pPr>
                      <a:r>
                        <a:rPr sz="1800" dirty="0">
                          <a:solidFill>
                            <a:srgbClr val="000000"/>
                          </a:solidFill>
                        </a:rPr>
                        <a:t>4</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203200" algn="r">
                        <a:lnSpc>
                          <a:spcPct val="100000"/>
                        </a:lnSpc>
                        <a:spcBef>
                          <a:spcPts val="150"/>
                        </a:spcBef>
                      </a:pPr>
                      <a:r>
                        <a:rPr sz="1800" dirty="0">
                          <a:solidFill>
                            <a:srgbClr val="000000"/>
                          </a:solidFill>
                        </a:rPr>
                        <a:t>4</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93345" algn="ctr">
                        <a:lnSpc>
                          <a:spcPct val="100000"/>
                        </a:lnSpc>
                        <a:spcBef>
                          <a:spcPts val="150"/>
                        </a:spcBef>
                      </a:pPr>
                      <a:r>
                        <a:rPr sz="1800" dirty="0">
                          <a:solidFill>
                            <a:srgbClr val="000000"/>
                          </a:solidFill>
                        </a:rPr>
                        <a:t>0</a:t>
                      </a:r>
                      <a:endParaRPr sz="18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02"/>
                  </a:ext>
                </a:extLst>
              </a:tr>
              <a:tr h="196850">
                <a:tc>
                  <a:txBody>
                    <a:bodyPr/>
                    <a:lstStyle/>
                    <a:p>
                      <a:pPr marR="10160" algn="ctr">
                        <a:lnSpc>
                          <a:spcPct val="100000"/>
                        </a:lnSpc>
                        <a:spcBef>
                          <a:spcPts val="150"/>
                        </a:spcBef>
                      </a:pPr>
                      <a:r>
                        <a:rPr sz="1800" dirty="0">
                          <a:solidFill>
                            <a:srgbClr val="000000"/>
                          </a:solidFill>
                        </a:rPr>
                        <a:t>3</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1800" dirty="0">
                          <a:solidFill>
                            <a:srgbClr val="000000"/>
                          </a:solidFill>
                        </a:rPr>
                        <a:t>1270</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35" algn="ctr">
                        <a:lnSpc>
                          <a:spcPct val="100000"/>
                        </a:lnSpc>
                        <a:spcBef>
                          <a:spcPts val="150"/>
                        </a:spcBef>
                      </a:pPr>
                      <a:r>
                        <a:rPr sz="1800" dirty="0">
                          <a:solidFill>
                            <a:srgbClr val="000000"/>
                          </a:solidFill>
                        </a:rPr>
                        <a:t>2.76</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74625" algn="ctr">
                        <a:lnSpc>
                          <a:spcPct val="100000"/>
                        </a:lnSpc>
                        <a:spcBef>
                          <a:spcPts val="150"/>
                        </a:spcBef>
                      </a:pPr>
                      <a:r>
                        <a:rPr sz="1800" dirty="0">
                          <a:solidFill>
                            <a:srgbClr val="000000"/>
                          </a:solidFill>
                        </a:rPr>
                        <a:t>13</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203200" algn="r">
                        <a:lnSpc>
                          <a:spcPct val="100000"/>
                        </a:lnSpc>
                        <a:spcBef>
                          <a:spcPts val="150"/>
                        </a:spcBef>
                      </a:pPr>
                      <a:r>
                        <a:rPr sz="1800" dirty="0">
                          <a:solidFill>
                            <a:srgbClr val="000000"/>
                          </a:solidFill>
                        </a:rPr>
                        <a:t>5</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1594" algn="ctr">
                        <a:lnSpc>
                          <a:spcPct val="100000"/>
                        </a:lnSpc>
                        <a:spcBef>
                          <a:spcPts val="150"/>
                        </a:spcBef>
                      </a:pPr>
                      <a:r>
                        <a:rPr sz="1800" dirty="0">
                          <a:solidFill>
                            <a:srgbClr val="000000"/>
                          </a:solidFill>
                        </a:rPr>
                        <a:t>64</a:t>
                      </a:r>
                      <a:endParaRPr sz="18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03"/>
                  </a:ext>
                </a:extLst>
              </a:tr>
              <a:tr h="196850">
                <a:tc>
                  <a:txBody>
                    <a:bodyPr/>
                    <a:lstStyle/>
                    <a:p>
                      <a:pPr marR="10160" algn="ctr">
                        <a:lnSpc>
                          <a:spcPct val="100000"/>
                        </a:lnSpc>
                        <a:spcBef>
                          <a:spcPts val="150"/>
                        </a:spcBef>
                      </a:pPr>
                      <a:r>
                        <a:rPr sz="1800" dirty="0">
                          <a:solidFill>
                            <a:srgbClr val="000000"/>
                          </a:solidFill>
                        </a:rPr>
                        <a:t>4</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1800" dirty="0">
                          <a:solidFill>
                            <a:srgbClr val="000000"/>
                          </a:solidFill>
                        </a:rPr>
                        <a:t>1093</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35" algn="ctr">
                        <a:lnSpc>
                          <a:spcPct val="100000"/>
                        </a:lnSpc>
                        <a:spcBef>
                          <a:spcPts val="150"/>
                        </a:spcBef>
                      </a:pPr>
                      <a:r>
                        <a:rPr sz="1800" dirty="0">
                          <a:solidFill>
                            <a:srgbClr val="000000"/>
                          </a:solidFill>
                        </a:rPr>
                        <a:t>2.83</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90500" algn="ctr">
                        <a:lnSpc>
                          <a:spcPct val="100000"/>
                        </a:lnSpc>
                        <a:spcBef>
                          <a:spcPts val="150"/>
                        </a:spcBef>
                      </a:pPr>
                      <a:r>
                        <a:rPr sz="1800" dirty="0">
                          <a:solidFill>
                            <a:srgbClr val="000000"/>
                          </a:solidFill>
                        </a:rPr>
                        <a:t>5</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203200" algn="r">
                        <a:lnSpc>
                          <a:spcPct val="100000"/>
                        </a:lnSpc>
                        <a:spcBef>
                          <a:spcPts val="150"/>
                        </a:spcBef>
                      </a:pPr>
                      <a:r>
                        <a:rPr sz="1800" dirty="0">
                          <a:solidFill>
                            <a:srgbClr val="000000"/>
                          </a:solidFill>
                        </a:rPr>
                        <a:t>6</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93345" algn="ctr">
                        <a:lnSpc>
                          <a:spcPct val="100000"/>
                        </a:lnSpc>
                        <a:spcBef>
                          <a:spcPts val="150"/>
                        </a:spcBef>
                      </a:pPr>
                      <a:r>
                        <a:rPr sz="1800" dirty="0">
                          <a:solidFill>
                            <a:srgbClr val="000000"/>
                          </a:solidFill>
                        </a:rPr>
                        <a:t>1</a:t>
                      </a:r>
                      <a:endParaRPr sz="18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04"/>
                  </a:ext>
                </a:extLst>
              </a:tr>
              <a:tr h="196850">
                <a:tc>
                  <a:txBody>
                    <a:bodyPr/>
                    <a:lstStyle/>
                    <a:p>
                      <a:pPr marR="10160" algn="ctr">
                        <a:lnSpc>
                          <a:spcPct val="100000"/>
                        </a:lnSpc>
                        <a:spcBef>
                          <a:spcPts val="150"/>
                        </a:spcBef>
                      </a:pPr>
                      <a:r>
                        <a:rPr sz="1800" dirty="0">
                          <a:solidFill>
                            <a:srgbClr val="000000"/>
                          </a:solidFill>
                        </a:rPr>
                        <a:t>5</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1800" dirty="0">
                          <a:solidFill>
                            <a:srgbClr val="000000"/>
                          </a:solidFill>
                        </a:rPr>
                        <a:t>1170</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35" algn="ctr">
                        <a:lnSpc>
                          <a:spcPct val="100000"/>
                        </a:lnSpc>
                        <a:spcBef>
                          <a:spcPts val="150"/>
                        </a:spcBef>
                      </a:pPr>
                      <a:r>
                        <a:rPr sz="1800" dirty="0">
                          <a:solidFill>
                            <a:srgbClr val="000000"/>
                          </a:solidFill>
                        </a:rPr>
                        <a:t>2.91</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90500" algn="ctr">
                        <a:lnSpc>
                          <a:spcPct val="100000"/>
                        </a:lnSpc>
                        <a:spcBef>
                          <a:spcPts val="150"/>
                        </a:spcBef>
                      </a:pPr>
                      <a:r>
                        <a:rPr sz="1800" dirty="0">
                          <a:solidFill>
                            <a:srgbClr val="000000"/>
                          </a:solidFill>
                        </a:rPr>
                        <a:t>9</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203200" algn="r">
                        <a:lnSpc>
                          <a:spcPct val="100000"/>
                        </a:lnSpc>
                        <a:spcBef>
                          <a:spcPts val="150"/>
                        </a:spcBef>
                      </a:pPr>
                      <a:r>
                        <a:rPr sz="1800" dirty="0">
                          <a:solidFill>
                            <a:srgbClr val="000000"/>
                          </a:solidFill>
                        </a:rPr>
                        <a:t>7</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93345" algn="ctr">
                        <a:lnSpc>
                          <a:spcPct val="100000"/>
                        </a:lnSpc>
                        <a:spcBef>
                          <a:spcPts val="150"/>
                        </a:spcBef>
                      </a:pPr>
                      <a:r>
                        <a:rPr sz="1800" dirty="0">
                          <a:solidFill>
                            <a:srgbClr val="000000"/>
                          </a:solidFill>
                        </a:rPr>
                        <a:t>4</a:t>
                      </a:r>
                      <a:endParaRPr sz="18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05"/>
                  </a:ext>
                </a:extLst>
              </a:tr>
              <a:tr h="196850">
                <a:tc>
                  <a:txBody>
                    <a:bodyPr/>
                    <a:lstStyle/>
                    <a:p>
                      <a:pPr marR="10160" algn="ctr">
                        <a:lnSpc>
                          <a:spcPct val="100000"/>
                        </a:lnSpc>
                        <a:spcBef>
                          <a:spcPts val="150"/>
                        </a:spcBef>
                      </a:pPr>
                      <a:r>
                        <a:rPr sz="1800" dirty="0">
                          <a:solidFill>
                            <a:srgbClr val="000000"/>
                          </a:solidFill>
                        </a:rPr>
                        <a:t>6</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1800" dirty="0">
                          <a:solidFill>
                            <a:srgbClr val="000000"/>
                          </a:solidFill>
                        </a:rPr>
                        <a:t>1135</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35" algn="ctr">
                        <a:lnSpc>
                          <a:spcPct val="100000"/>
                        </a:lnSpc>
                        <a:spcBef>
                          <a:spcPts val="150"/>
                        </a:spcBef>
                      </a:pPr>
                      <a:r>
                        <a:rPr sz="1800" dirty="0">
                          <a:solidFill>
                            <a:srgbClr val="000000"/>
                          </a:solidFill>
                        </a:rPr>
                        <a:t>2.40</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90500" algn="ctr">
                        <a:lnSpc>
                          <a:spcPct val="100000"/>
                        </a:lnSpc>
                        <a:spcBef>
                          <a:spcPts val="150"/>
                        </a:spcBef>
                      </a:pPr>
                      <a:r>
                        <a:rPr sz="1800" dirty="0">
                          <a:solidFill>
                            <a:srgbClr val="000000"/>
                          </a:solidFill>
                        </a:rPr>
                        <a:t>7</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203200" algn="r">
                        <a:lnSpc>
                          <a:spcPct val="100000"/>
                        </a:lnSpc>
                        <a:spcBef>
                          <a:spcPts val="150"/>
                        </a:spcBef>
                      </a:pPr>
                      <a:r>
                        <a:rPr sz="1800" dirty="0">
                          <a:solidFill>
                            <a:srgbClr val="000000"/>
                          </a:solidFill>
                        </a:rPr>
                        <a:t>1</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1594" algn="ctr">
                        <a:lnSpc>
                          <a:spcPct val="100000"/>
                        </a:lnSpc>
                        <a:spcBef>
                          <a:spcPts val="150"/>
                        </a:spcBef>
                      </a:pPr>
                      <a:r>
                        <a:rPr sz="1800" dirty="0">
                          <a:solidFill>
                            <a:srgbClr val="000000"/>
                          </a:solidFill>
                        </a:rPr>
                        <a:t>36</a:t>
                      </a:r>
                      <a:endParaRPr sz="18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06"/>
                  </a:ext>
                </a:extLst>
              </a:tr>
              <a:tr h="196850">
                <a:tc>
                  <a:txBody>
                    <a:bodyPr/>
                    <a:lstStyle/>
                    <a:p>
                      <a:pPr marR="10160" algn="ctr">
                        <a:lnSpc>
                          <a:spcPct val="100000"/>
                        </a:lnSpc>
                        <a:spcBef>
                          <a:spcPts val="150"/>
                        </a:spcBef>
                      </a:pPr>
                      <a:r>
                        <a:rPr sz="1800" dirty="0">
                          <a:solidFill>
                            <a:srgbClr val="000000"/>
                          </a:solidFill>
                        </a:rPr>
                        <a:t>7</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1800" dirty="0">
                          <a:solidFill>
                            <a:srgbClr val="000000"/>
                          </a:solidFill>
                        </a:rPr>
                        <a:t>1262</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35" algn="ctr">
                        <a:lnSpc>
                          <a:spcPct val="100000"/>
                        </a:lnSpc>
                        <a:spcBef>
                          <a:spcPts val="150"/>
                        </a:spcBef>
                      </a:pPr>
                      <a:r>
                        <a:rPr sz="1800" dirty="0">
                          <a:solidFill>
                            <a:srgbClr val="000000"/>
                          </a:solidFill>
                        </a:rPr>
                        <a:t>3.08</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74625" algn="ctr">
                        <a:lnSpc>
                          <a:spcPct val="100000"/>
                        </a:lnSpc>
                        <a:spcBef>
                          <a:spcPts val="150"/>
                        </a:spcBef>
                      </a:pPr>
                      <a:r>
                        <a:rPr sz="1800" dirty="0">
                          <a:solidFill>
                            <a:srgbClr val="000000"/>
                          </a:solidFill>
                        </a:rPr>
                        <a:t>12</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203200" algn="r">
                        <a:lnSpc>
                          <a:spcPct val="100000"/>
                        </a:lnSpc>
                        <a:spcBef>
                          <a:spcPts val="150"/>
                        </a:spcBef>
                      </a:pPr>
                      <a:r>
                        <a:rPr sz="1800" dirty="0">
                          <a:solidFill>
                            <a:srgbClr val="000000"/>
                          </a:solidFill>
                        </a:rPr>
                        <a:t>8</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1594" algn="ctr">
                        <a:lnSpc>
                          <a:spcPct val="100000"/>
                        </a:lnSpc>
                        <a:spcBef>
                          <a:spcPts val="150"/>
                        </a:spcBef>
                      </a:pPr>
                      <a:r>
                        <a:rPr sz="1800" dirty="0">
                          <a:solidFill>
                            <a:srgbClr val="000000"/>
                          </a:solidFill>
                        </a:rPr>
                        <a:t>16</a:t>
                      </a:r>
                      <a:endParaRPr sz="18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07"/>
                  </a:ext>
                </a:extLst>
              </a:tr>
              <a:tr h="196850">
                <a:tc>
                  <a:txBody>
                    <a:bodyPr/>
                    <a:lstStyle/>
                    <a:p>
                      <a:pPr marR="10160" algn="ctr">
                        <a:lnSpc>
                          <a:spcPct val="100000"/>
                        </a:lnSpc>
                        <a:spcBef>
                          <a:spcPts val="150"/>
                        </a:spcBef>
                      </a:pPr>
                      <a:r>
                        <a:rPr sz="1800" dirty="0">
                          <a:solidFill>
                            <a:srgbClr val="000000"/>
                          </a:solidFill>
                        </a:rPr>
                        <a:t>8</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1800" dirty="0">
                          <a:solidFill>
                            <a:srgbClr val="000000"/>
                          </a:solidFill>
                        </a:rPr>
                        <a:t>1074</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35" algn="ctr">
                        <a:lnSpc>
                          <a:spcPct val="100000"/>
                        </a:lnSpc>
                        <a:spcBef>
                          <a:spcPts val="150"/>
                        </a:spcBef>
                      </a:pPr>
                      <a:r>
                        <a:rPr sz="1800" dirty="0">
                          <a:solidFill>
                            <a:srgbClr val="000000"/>
                          </a:solidFill>
                        </a:rPr>
                        <a:t>3.17</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90500" algn="ctr">
                        <a:lnSpc>
                          <a:spcPct val="100000"/>
                        </a:lnSpc>
                        <a:spcBef>
                          <a:spcPts val="150"/>
                        </a:spcBef>
                      </a:pPr>
                      <a:r>
                        <a:rPr sz="1800" dirty="0">
                          <a:solidFill>
                            <a:srgbClr val="000000"/>
                          </a:solidFill>
                        </a:rPr>
                        <a:t>3</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203200" algn="r">
                        <a:lnSpc>
                          <a:spcPct val="100000"/>
                        </a:lnSpc>
                        <a:spcBef>
                          <a:spcPts val="150"/>
                        </a:spcBef>
                      </a:pPr>
                      <a:r>
                        <a:rPr sz="1800" dirty="0">
                          <a:solidFill>
                            <a:srgbClr val="000000"/>
                          </a:solidFill>
                        </a:rPr>
                        <a:t>9</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1594" algn="ctr">
                        <a:lnSpc>
                          <a:spcPct val="100000"/>
                        </a:lnSpc>
                        <a:spcBef>
                          <a:spcPts val="150"/>
                        </a:spcBef>
                      </a:pPr>
                      <a:r>
                        <a:rPr sz="1800" dirty="0">
                          <a:solidFill>
                            <a:srgbClr val="000000"/>
                          </a:solidFill>
                        </a:rPr>
                        <a:t>36</a:t>
                      </a:r>
                      <a:endParaRPr sz="18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08"/>
                  </a:ext>
                </a:extLst>
              </a:tr>
              <a:tr h="196850">
                <a:tc>
                  <a:txBody>
                    <a:bodyPr/>
                    <a:lstStyle/>
                    <a:p>
                      <a:pPr marR="10160" algn="ctr">
                        <a:lnSpc>
                          <a:spcPct val="100000"/>
                        </a:lnSpc>
                        <a:spcBef>
                          <a:spcPts val="150"/>
                        </a:spcBef>
                      </a:pPr>
                      <a:r>
                        <a:rPr sz="1800" dirty="0">
                          <a:solidFill>
                            <a:srgbClr val="000000"/>
                          </a:solidFill>
                        </a:rPr>
                        <a:t>9</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1800" dirty="0">
                          <a:solidFill>
                            <a:srgbClr val="000000"/>
                          </a:solidFill>
                        </a:rPr>
                        <a:t>1122</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35" algn="ctr">
                        <a:lnSpc>
                          <a:spcPct val="100000"/>
                        </a:lnSpc>
                        <a:spcBef>
                          <a:spcPts val="150"/>
                        </a:spcBef>
                      </a:pPr>
                      <a:r>
                        <a:rPr sz="1800" dirty="0">
                          <a:solidFill>
                            <a:srgbClr val="000000"/>
                          </a:solidFill>
                        </a:rPr>
                        <a:t>2.59</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90500" algn="ctr">
                        <a:lnSpc>
                          <a:spcPct val="100000"/>
                        </a:lnSpc>
                        <a:spcBef>
                          <a:spcPts val="150"/>
                        </a:spcBef>
                      </a:pPr>
                      <a:r>
                        <a:rPr sz="1800" dirty="0">
                          <a:solidFill>
                            <a:srgbClr val="000000"/>
                          </a:solidFill>
                        </a:rPr>
                        <a:t>6</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203200" algn="r">
                        <a:lnSpc>
                          <a:spcPct val="100000"/>
                        </a:lnSpc>
                        <a:spcBef>
                          <a:spcPts val="150"/>
                        </a:spcBef>
                      </a:pPr>
                      <a:r>
                        <a:rPr sz="1800" dirty="0">
                          <a:solidFill>
                            <a:srgbClr val="000000"/>
                          </a:solidFill>
                        </a:rPr>
                        <a:t>3</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93345" algn="ctr">
                        <a:lnSpc>
                          <a:spcPct val="100000"/>
                        </a:lnSpc>
                        <a:spcBef>
                          <a:spcPts val="150"/>
                        </a:spcBef>
                      </a:pPr>
                      <a:r>
                        <a:rPr sz="1800" dirty="0">
                          <a:solidFill>
                            <a:srgbClr val="000000"/>
                          </a:solidFill>
                        </a:rPr>
                        <a:t>9</a:t>
                      </a:r>
                      <a:endParaRPr sz="18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09"/>
                  </a:ext>
                </a:extLst>
              </a:tr>
              <a:tr h="196850">
                <a:tc>
                  <a:txBody>
                    <a:bodyPr/>
                    <a:lstStyle/>
                    <a:p>
                      <a:pPr marR="10160" algn="ctr">
                        <a:lnSpc>
                          <a:spcPct val="100000"/>
                        </a:lnSpc>
                        <a:spcBef>
                          <a:spcPts val="150"/>
                        </a:spcBef>
                      </a:pPr>
                      <a:r>
                        <a:rPr sz="1800" dirty="0">
                          <a:solidFill>
                            <a:srgbClr val="000000"/>
                          </a:solidFill>
                        </a:rPr>
                        <a:t>10</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1800" dirty="0">
                          <a:solidFill>
                            <a:srgbClr val="000000"/>
                          </a:solidFill>
                        </a:rPr>
                        <a:t>1163</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35" algn="ctr">
                        <a:lnSpc>
                          <a:spcPct val="100000"/>
                        </a:lnSpc>
                        <a:spcBef>
                          <a:spcPts val="150"/>
                        </a:spcBef>
                      </a:pPr>
                      <a:r>
                        <a:rPr sz="1800" dirty="0">
                          <a:solidFill>
                            <a:srgbClr val="000000"/>
                          </a:solidFill>
                        </a:rPr>
                        <a:t>3.20</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90500" algn="ctr">
                        <a:lnSpc>
                          <a:spcPct val="100000"/>
                        </a:lnSpc>
                        <a:spcBef>
                          <a:spcPts val="150"/>
                        </a:spcBef>
                      </a:pPr>
                      <a:r>
                        <a:rPr sz="1800" dirty="0">
                          <a:solidFill>
                            <a:srgbClr val="000000"/>
                          </a:solidFill>
                        </a:rPr>
                        <a:t>8</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87325" algn="r">
                        <a:lnSpc>
                          <a:spcPct val="100000"/>
                        </a:lnSpc>
                        <a:spcBef>
                          <a:spcPts val="150"/>
                        </a:spcBef>
                      </a:pPr>
                      <a:r>
                        <a:rPr sz="1800" dirty="0">
                          <a:solidFill>
                            <a:srgbClr val="000000"/>
                          </a:solidFill>
                        </a:rPr>
                        <a:t>10</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93345" algn="ctr">
                        <a:lnSpc>
                          <a:spcPct val="100000"/>
                        </a:lnSpc>
                        <a:spcBef>
                          <a:spcPts val="150"/>
                        </a:spcBef>
                      </a:pPr>
                      <a:r>
                        <a:rPr sz="1800" dirty="0">
                          <a:solidFill>
                            <a:srgbClr val="000000"/>
                          </a:solidFill>
                        </a:rPr>
                        <a:t>4</a:t>
                      </a:r>
                      <a:endParaRPr sz="18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10"/>
                  </a:ext>
                </a:extLst>
              </a:tr>
              <a:tr h="196850">
                <a:tc>
                  <a:txBody>
                    <a:bodyPr/>
                    <a:lstStyle/>
                    <a:p>
                      <a:pPr marR="10160" algn="ctr">
                        <a:lnSpc>
                          <a:spcPct val="100000"/>
                        </a:lnSpc>
                        <a:spcBef>
                          <a:spcPts val="150"/>
                        </a:spcBef>
                      </a:pPr>
                      <a:r>
                        <a:rPr sz="1800" dirty="0">
                          <a:solidFill>
                            <a:srgbClr val="000000"/>
                          </a:solidFill>
                        </a:rPr>
                        <a:t>11</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1800" dirty="0">
                          <a:solidFill>
                            <a:srgbClr val="000000"/>
                          </a:solidFill>
                        </a:rPr>
                        <a:t>1187</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35" algn="ctr">
                        <a:lnSpc>
                          <a:spcPct val="100000"/>
                        </a:lnSpc>
                        <a:spcBef>
                          <a:spcPts val="150"/>
                        </a:spcBef>
                      </a:pPr>
                      <a:r>
                        <a:rPr sz="1800" dirty="0">
                          <a:solidFill>
                            <a:srgbClr val="000000"/>
                          </a:solidFill>
                        </a:rPr>
                        <a:t>3.21</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74625" algn="ctr">
                        <a:lnSpc>
                          <a:spcPct val="100000"/>
                        </a:lnSpc>
                        <a:spcBef>
                          <a:spcPts val="150"/>
                        </a:spcBef>
                      </a:pPr>
                      <a:r>
                        <a:rPr sz="1800" dirty="0">
                          <a:solidFill>
                            <a:srgbClr val="000000"/>
                          </a:solidFill>
                        </a:rPr>
                        <a:t>10</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87325" algn="r">
                        <a:lnSpc>
                          <a:spcPct val="100000"/>
                        </a:lnSpc>
                        <a:spcBef>
                          <a:spcPts val="150"/>
                        </a:spcBef>
                      </a:pPr>
                      <a:r>
                        <a:rPr sz="1800" dirty="0">
                          <a:solidFill>
                            <a:srgbClr val="000000"/>
                          </a:solidFill>
                        </a:rPr>
                        <a:t>11</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93345" algn="ctr">
                        <a:lnSpc>
                          <a:spcPct val="100000"/>
                        </a:lnSpc>
                        <a:spcBef>
                          <a:spcPts val="150"/>
                        </a:spcBef>
                      </a:pPr>
                      <a:r>
                        <a:rPr sz="1800" dirty="0">
                          <a:solidFill>
                            <a:srgbClr val="000000"/>
                          </a:solidFill>
                        </a:rPr>
                        <a:t>1</a:t>
                      </a:r>
                      <a:endParaRPr sz="18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11"/>
                  </a:ext>
                </a:extLst>
              </a:tr>
              <a:tr h="196850">
                <a:tc>
                  <a:txBody>
                    <a:bodyPr/>
                    <a:lstStyle/>
                    <a:p>
                      <a:pPr marR="10160" algn="ctr">
                        <a:lnSpc>
                          <a:spcPct val="100000"/>
                        </a:lnSpc>
                        <a:spcBef>
                          <a:spcPts val="150"/>
                        </a:spcBef>
                      </a:pPr>
                      <a:r>
                        <a:rPr sz="1800" dirty="0">
                          <a:solidFill>
                            <a:srgbClr val="000000"/>
                          </a:solidFill>
                        </a:rPr>
                        <a:t>12</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1800" dirty="0">
                          <a:solidFill>
                            <a:srgbClr val="000000"/>
                          </a:solidFill>
                        </a:rPr>
                        <a:t>1302</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35" algn="ctr">
                        <a:lnSpc>
                          <a:spcPct val="100000"/>
                        </a:lnSpc>
                        <a:spcBef>
                          <a:spcPts val="150"/>
                        </a:spcBef>
                      </a:pPr>
                      <a:r>
                        <a:rPr sz="1800" dirty="0">
                          <a:solidFill>
                            <a:srgbClr val="000000"/>
                          </a:solidFill>
                        </a:rPr>
                        <a:t>3.39</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74625" algn="ctr">
                        <a:lnSpc>
                          <a:spcPct val="100000"/>
                        </a:lnSpc>
                        <a:spcBef>
                          <a:spcPts val="150"/>
                        </a:spcBef>
                      </a:pPr>
                      <a:r>
                        <a:rPr sz="1800" dirty="0">
                          <a:solidFill>
                            <a:srgbClr val="000000"/>
                          </a:solidFill>
                        </a:rPr>
                        <a:t>14</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87325" algn="r">
                        <a:lnSpc>
                          <a:spcPct val="100000"/>
                        </a:lnSpc>
                        <a:spcBef>
                          <a:spcPts val="150"/>
                        </a:spcBef>
                      </a:pPr>
                      <a:r>
                        <a:rPr sz="1800" dirty="0">
                          <a:solidFill>
                            <a:srgbClr val="000000"/>
                          </a:solidFill>
                        </a:rPr>
                        <a:t>12</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93345" algn="ctr">
                        <a:lnSpc>
                          <a:spcPct val="100000"/>
                        </a:lnSpc>
                        <a:spcBef>
                          <a:spcPts val="150"/>
                        </a:spcBef>
                      </a:pPr>
                      <a:r>
                        <a:rPr sz="1800" dirty="0">
                          <a:solidFill>
                            <a:srgbClr val="000000"/>
                          </a:solidFill>
                        </a:rPr>
                        <a:t>4</a:t>
                      </a:r>
                      <a:endParaRPr sz="18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12"/>
                  </a:ext>
                </a:extLst>
              </a:tr>
              <a:tr h="196850">
                <a:tc>
                  <a:txBody>
                    <a:bodyPr/>
                    <a:lstStyle/>
                    <a:p>
                      <a:pPr marR="10160" algn="ctr">
                        <a:lnSpc>
                          <a:spcPct val="100000"/>
                        </a:lnSpc>
                        <a:spcBef>
                          <a:spcPts val="150"/>
                        </a:spcBef>
                      </a:pPr>
                      <a:r>
                        <a:rPr sz="1800" dirty="0">
                          <a:solidFill>
                            <a:srgbClr val="000000"/>
                          </a:solidFill>
                        </a:rPr>
                        <a:t>13</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1800" dirty="0">
                          <a:solidFill>
                            <a:srgbClr val="000000"/>
                          </a:solidFill>
                        </a:rPr>
                        <a:t>1044</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35" algn="ctr">
                        <a:lnSpc>
                          <a:spcPct val="100000"/>
                        </a:lnSpc>
                        <a:spcBef>
                          <a:spcPts val="150"/>
                        </a:spcBef>
                      </a:pPr>
                      <a:r>
                        <a:rPr sz="1800" dirty="0">
                          <a:solidFill>
                            <a:srgbClr val="000000"/>
                          </a:solidFill>
                        </a:rPr>
                        <a:t>3.41</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90500" algn="ctr">
                        <a:lnSpc>
                          <a:spcPct val="100000"/>
                        </a:lnSpc>
                        <a:spcBef>
                          <a:spcPts val="150"/>
                        </a:spcBef>
                      </a:pPr>
                      <a:r>
                        <a:rPr sz="1800" dirty="0">
                          <a:solidFill>
                            <a:srgbClr val="000000"/>
                          </a:solidFill>
                        </a:rPr>
                        <a:t>1</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87325" algn="r">
                        <a:lnSpc>
                          <a:spcPct val="100000"/>
                        </a:lnSpc>
                        <a:spcBef>
                          <a:spcPts val="150"/>
                        </a:spcBef>
                      </a:pPr>
                      <a:r>
                        <a:rPr sz="1800" dirty="0">
                          <a:solidFill>
                            <a:srgbClr val="000000"/>
                          </a:solidFill>
                        </a:rPr>
                        <a:t>13</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1594" algn="ctr">
                        <a:lnSpc>
                          <a:spcPct val="100000"/>
                        </a:lnSpc>
                        <a:spcBef>
                          <a:spcPts val="150"/>
                        </a:spcBef>
                      </a:pPr>
                      <a:r>
                        <a:rPr sz="1800" dirty="0">
                          <a:solidFill>
                            <a:srgbClr val="000000"/>
                          </a:solidFill>
                        </a:rPr>
                        <a:t>144</a:t>
                      </a:r>
                      <a:endParaRPr sz="18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13"/>
                  </a:ext>
                </a:extLst>
              </a:tr>
              <a:tr h="196850">
                <a:tc>
                  <a:txBody>
                    <a:bodyPr/>
                    <a:lstStyle/>
                    <a:p>
                      <a:pPr marR="10160" algn="ctr">
                        <a:lnSpc>
                          <a:spcPct val="100000"/>
                        </a:lnSpc>
                        <a:spcBef>
                          <a:spcPts val="150"/>
                        </a:spcBef>
                      </a:pPr>
                      <a:r>
                        <a:rPr sz="1800" dirty="0">
                          <a:solidFill>
                            <a:srgbClr val="000000"/>
                          </a:solidFill>
                        </a:rPr>
                        <a:t>14</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1800" dirty="0">
                          <a:solidFill>
                            <a:srgbClr val="000000"/>
                          </a:solidFill>
                        </a:rPr>
                        <a:t>1234</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35" algn="ctr">
                        <a:lnSpc>
                          <a:spcPct val="100000"/>
                        </a:lnSpc>
                        <a:spcBef>
                          <a:spcPts val="150"/>
                        </a:spcBef>
                      </a:pPr>
                      <a:r>
                        <a:rPr sz="1800" dirty="0">
                          <a:solidFill>
                            <a:srgbClr val="000000"/>
                          </a:solidFill>
                        </a:rPr>
                        <a:t>3.42</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74625" algn="ctr">
                        <a:lnSpc>
                          <a:spcPct val="100000"/>
                        </a:lnSpc>
                        <a:spcBef>
                          <a:spcPts val="150"/>
                        </a:spcBef>
                      </a:pPr>
                      <a:r>
                        <a:rPr sz="1800" dirty="0">
                          <a:solidFill>
                            <a:srgbClr val="000000"/>
                          </a:solidFill>
                        </a:rPr>
                        <a:t>11</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87325" algn="r">
                        <a:lnSpc>
                          <a:spcPct val="100000"/>
                        </a:lnSpc>
                        <a:spcBef>
                          <a:spcPts val="150"/>
                        </a:spcBef>
                      </a:pPr>
                      <a:r>
                        <a:rPr sz="1800" dirty="0">
                          <a:solidFill>
                            <a:srgbClr val="000000"/>
                          </a:solidFill>
                        </a:rPr>
                        <a:t>14</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93345" algn="ctr">
                        <a:lnSpc>
                          <a:spcPct val="100000"/>
                        </a:lnSpc>
                        <a:spcBef>
                          <a:spcPts val="150"/>
                        </a:spcBef>
                      </a:pPr>
                      <a:r>
                        <a:rPr sz="1800" dirty="0">
                          <a:solidFill>
                            <a:srgbClr val="000000"/>
                          </a:solidFill>
                        </a:rPr>
                        <a:t>9</a:t>
                      </a:r>
                      <a:endParaRPr sz="18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14"/>
                  </a:ext>
                </a:extLst>
              </a:tr>
              <a:tr h="196850">
                <a:tc>
                  <a:txBody>
                    <a:bodyPr/>
                    <a:lstStyle/>
                    <a:p>
                      <a:pPr marR="10160" algn="ctr">
                        <a:lnSpc>
                          <a:spcPct val="100000"/>
                        </a:lnSpc>
                        <a:spcBef>
                          <a:spcPts val="150"/>
                        </a:spcBef>
                      </a:pPr>
                      <a:r>
                        <a:rPr sz="1800" dirty="0">
                          <a:solidFill>
                            <a:srgbClr val="000000"/>
                          </a:solidFill>
                        </a:rPr>
                        <a:t>15</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algn="ctr">
                        <a:lnSpc>
                          <a:spcPct val="100000"/>
                        </a:lnSpc>
                        <a:spcBef>
                          <a:spcPts val="150"/>
                        </a:spcBef>
                      </a:pPr>
                      <a:r>
                        <a:rPr sz="1800" dirty="0">
                          <a:solidFill>
                            <a:srgbClr val="000000"/>
                          </a:solidFill>
                        </a:rPr>
                        <a:t>1316</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635" algn="ctr">
                        <a:lnSpc>
                          <a:spcPct val="100000"/>
                        </a:lnSpc>
                        <a:spcBef>
                          <a:spcPts val="150"/>
                        </a:spcBef>
                      </a:pPr>
                      <a:r>
                        <a:rPr sz="1800" dirty="0">
                          <a:solidFill>
                            <a:srgbClr val="000000"/>
                          </a:solidFill>
                        </a:rPr>
                        <a:t>3.47</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74625" algn="ctr">
                        <a:lnSpc>
                          <a:spcPct val="100000"/>
                        </a:lnSpc>
                        <a:spcBef>
                          <a:spcPts val="150"/>
                        </a:spcBef>
                      </a:pPr>
                      <a:r>
                        <a:rPr sz="1800" dirty="0">
                          <a:solidFill>
                            <a:srgbClr val="000000"/>
                          </a:solidFill>
                        </a:rPr>
                        <a:t>15</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R="187325" algn="r">
                        <a:lnSpc>
                          <a:spcPct val="100000"/>
                        </a:lnSpc>
                        <a:spcBef>
                          <a:spcPts val="150"/>
                        </a:spcBef>
                      </a:pPr>
                      <a:r>
                        <a:rPr sz="1800" dirty="0">
                          <a:solidFill>
                            <a:srgbClr val="000000"/>
                          </a:solidFill>
                        </a:rPr>
                        <a:t>15</a:t>
                      </a:r>
                      <a:endParaRPr sz="1800" dirty="0">
                        <a:solidFill>
                          <a:srgbClr val="000000"/>
                        </a:solidFill>
                        <a:latin typeface="Calibri" panose="020F0502020204030204" pitchFamily="34" charset="0"/>
                        <a:cs typeface="Calibri" panose="020F0502020204030204" pitchFamily="34" charset="0"/>
                      </a:endParaRPr>
                    </a:p>
                  </a:txBody>
                  <a:tcPr marL="0" marR="0" marT="19050" marB="0"/>
                </a:tc>
                <a:tc>
                  <a:txBody>
                    <a:bodyPr/>
                    <a:lstStyle/>
                    <a:p>
                      <a:pPr marL="93345" algn="ctr">
                        <a:lnSpc>
                          <a:spcPct val="100000"/>
                        </a:lnSpc>
                        <a:spcBef>
                          <a:spcPts val="150"/>
                        </a:spcBef>
                      </a:pPr>
                      <a:r>
                        <a:rPr sz="1800" dirty="0">
                          <a:solidFill>
                            <a:srgbClr val="000000"/>
                          </a:solidFill>
                        </a:rPr>
                        <a:t>0</a:t>
                      </a:r>
                      <a:endParaRPr sz="1800" dirty="0">
                        <a:solidFill>
                          <a:srgbClr val="000000"/>
                        </a:solidFill>
                        <a:latin typeface="Calibri" panose="020F0502020204030204" pitchFamily="34" charset="0"/>
                        <a:cs typeface="Calibri" panose="020F0502020204030204" pitchFamily="34" charset="0"/>
                      </a:endParaRPr>
                    </a:p>
                  </a:txBody>
                  <a:tcPr marL="0" marR="0" marT="19050" marB="0"/>
                </a:tc>
                <a:extLst>
                  <a:ext uri="{0D108BD9-81ED-4DB2-BD59-A6C34878D82A}">
                    <a16:rowId xmlns:a16="http://schemas.microsoft.com/office/drawing/2014/main" val="10015"/>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17.4.2: Performing the Rank Correlation Test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188948"/>
                <a:ext cx="8229600" cy="4678452"/>
              </a:xfrm>
            </p:spPr>
            <p:txBody>
              <a:bodyPr/>
              <a:lstStyle/>
              <a:p>
                <a:pPr>
                  <a:spcBef>
                    <a:spcPts val="1200"/>
                  </a:spcBef>
                  <a:spcAft>
                    <a:spcPts val="1200"/>
                  </a:spcAft>
                </a:pPr>
                <a:r>
                  <a:rPr lang="en-US" dirty="0"/>
                  <a:t>We then calculate the test statistic </a:t>
                </a:r>
              </a:p>
              <a:p>
                <a:pPr>
                  <a:spcBef>
                    <a:spcPts val="1200"/>
                  </a:spcBef>
                  <a:spcAft>
                    <a:spcPts val="1200"/>
                  </a:spcAft>
                </a:pPr>
                <a:r>
                  <a:rPr lang="en-US" dirty="0"/>
                  <a:t>                                                      Since our sample size is </a:t>
                </a:r>
              </a:p>
              <a:p>
                <a:pPr>
                  <a:spcBef>
                    <a:spcPts val="1200"/>
                  </a:spcBef>
                  <a:spcAft>
                    <a:spcPts val="1200"/>
                  </a:spcAft>
                </a:pPr>
                <a:r>
                  <a:rPr lang="en-US" dirty="0"/>
                  <a:t>15 (</a:t>
                </a:r>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≤30</m:t>
                    </m:r>
                  </m:oMath>
                </a14:m>
                <a:r>
                  <a:rPr lang="en-US" dirty="0"/>
                  <a:t>), the value of the statistic is compared with the critical value obtained using Appendix A Table L.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188948"/>
                <a:ext cx="8229600" cy="4678452"/>
              </a:xfrm>
              <a:blipFill>
                <a:blip r:embed="rId2"/>
                <a:stretch>
                  <a:fillRect l="-1481" t="-1172" r="-889"/>
                </a:stretch>
              </a:blipFill>
            </p:spPr>
            <p:txBody>
              <a:bodyPr/>
              <a:lstStyle/>
              <a:p>
                <a:r>
                  <a:rPr lang="en-US">
                    <a:noFill/>
                  </a:rPr>
                  <a:t> </a:t>
                </a:r>
              </a:p>
            </p:txBody>
          </p:sp>
        </mc:Fallback>
      </mc:AlternateContent>
      <p:graphicFrame>
        <p:nvGraphicFramePr>
          <p:cNvPr id="35842" name="Object 2"/>
          <p:cNvGraphicFramePr>
            <a:graphicFrameLocks noChangeAspect="1"/>
          </p:cNvGraphicFramePr>
          <p:nvPr>
            <p:extLst>
              <p:ext uri="{D42A27DB-BD31-4B8C-83A1-F6EECF244321}">
                <p14:modId xmlns:p14="http://schemas.microsoft.com/office/powerpoint/2010/main" val="414808069"/>
              </p:ext>
            </p:extLst>
          </p:nvPr>
        </p:nvGraphicFramePr>
        <p:xfrm>
          <a:off x="609600" y="1752600"/>
          <a:ext cx="4140200" cy="1016000"/>
        </p:xfrm>
        <a:graphic>
          <a:graphicData uri="http://schemas.openxmlformats.org/presentationml/2006/ole">
            <mc:AlternateContent xmlns:mc="http://schemas.openxmlformats.org/markup-compatibility/2006">
              <mc:Choice xmlns:v="urn:schemas-microsoft-com:vml" Requires="v">
                <p:oleObj name="Equation" r:id="rId3" imgW="4140000" imgH="1015920" progId="Equation.DSMT4">
                  <p:embed/>
                </p:oleObj>
              </mc:Choice>
              <mc:Fallback>
                <p:oleObj name="Equation" r:id="rId3" imgW="4140000" imgH="1015920" progId="Equation.DSMT4">
                  <p:embed/>
                  <p:pic>
                    <p:nvPicPr>
                      <p:cNvPr id="0" name="Picture 2"/>
                      <p:cNvPicPr>
                        <a:picLocks noChangeAspect="1" noChangeArrowheads="1"/>
                      </p:cNvPicPr>
                      <p:nvPr/>
                    </p:nvPicPr>
                    <p:blipFill>
                      <a:blip r:embed="rId4"/>
                      <a:srcRect/>
                      <a:stretch>
                        <a:fillRect/>
                      </a:stretch>
                    </p:blipFill>
                    <p:spPr bwMode="auto">
                      <a:xfrm>
                        <a:off x="609600" y="1752600"/>
                        <a:ext cx="41402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2"/>
          <p:cNvGraphicFramePr>
            <a:graphicFrameLocks noGrp="1"/>
          </p:cNvGraphicFramePr>
          <p:nvPr>
            <p:extLst>
              <p:ext uri="{D42A27DB-BD31-4B8C-83A1-F6EECF244321}">
                <p14:modId xmlns:p14="http://schemas.microsoft.com/office/powerpoint/2010/main" val="3898666406"/>
              </p:ext>
            </p:extLst>
          </p:nvPr>
        </p:nvGraphicFramePr>
        <p:xfrm>
          <a:off x="1874520" y="3741049"/>
          <a:ext cx="5394960" cy="2117725"/>
        </p:xfrm>
        <a:graphic>
          <a:graphicData uri="http://schemas.openxmlformats.org/drawingml/2006/table">
            <a:tbl>
              <a:tblPr firstRow="1" bandRow="1">
                <a:tableStyleId>{21E4AEA4-8DFA-4A89-87EB-49C32662AFE0}</a:tableStyleId>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1188720">
                  <a:extLst>
                    <a:ext uri="{9D8B030D-6E8A-4147-A177-3AD203B41FA5}">
                      <a16:colId xmlns:a16="http://schemas.microsoft.com/office/drawing/2014/main" val="20002"/>
                    </a:ext>
                  </a:extLst>
                </a:gridCol>
                <a:gridCol w="1188720">
                  <a:extLst>
                    <a:ext uri="{9D8B030D-6E8A-4147-A177-3AD203B41FA5}">
                      <a16:colId xmlns:a16="http://schemas.microsoft.com/office/drawing/2014/main" val="20003"/>
                    </a:ext>
                  </a:extLst>
                </a:gridCol>
                <a:gridCol w="1188720">
                  <a:extLst>
                    <a:ext uri="{9D8B030D-6E8A-4147-A177-3AD203B41FA5}">
                      <a16:colId xmlns:a16="http://schemas.microsoft.com/office/drawing/2014/main" val="20004"/>
                    </a:ext>
                  </a:extLst>
                </a:gridCol>
              </a:tblGrid>
              <a:tr h="196850">
                <a:tc>
                  <a:txBody>
                    <a:bodyPr/>
                    <a:lstStyle/>
                    <a:p>
                      <a:pPr marL="90805" algn="ctr">
                        <a:lnSpc>
                          <a:spcPct val="100000"/>
                        </a:lnSpc>
                        <a:spcBef>
                          <a:spcPts val="150"/>
                        </a:spcBef>
                      </a:pPr>
                      <a:r>
                        <a:rPr sz="2000" i="1" dirty="0"/>
                        <a:t>n</a:t>
                      </a:r>
                      <a:endParaRPr sz="2000" i="1" dirty="0">
                        <a:latin typeface="Roboto Condensed"/>
                        <a:cs typeface="Roboto Condensed"/>
                      </a:endParaRPr>
                    </a:p>
                  </a:txBody>
                  <a:tcPr marL="0" marR="0" marT="19050" marB="0"/>
                </a:tc>
                <a:tc>
                  <a:txBody>
                    <a:bodyPr/>
                    <a:lstStyle/>
                    <a:p>
                      <a:pPr marL="109220" algn="ctr">
                        <a:lnSpc>
                          <a:spcPct val="100000"/>
                        </a:lnSpc>
                        <a:spcBef>
                          <a:spcPts val="150"/>
                        </a:spcBef>
                      </a:pPr>
                      <a:r>
                        <a:rPr sz="2000" spc="-5" dirty="0"/>
                        <a:t>...</a:t>
                      </a:r>
                      <a:endParaRPr sz="2000" dirty="0">
                        <a:latin typeface="Roboto Condensed"/>
                        <a:cs typeface="Roboto Condensed"/>
                      </a:endParaRPr>
                    </a:p>
                  </a:txBody>
                  <a:tcPr marL="0" marR="0" marT="19050" marB="0"/>
                </a:tc>
                <a:tc>
                  <a:txBody>
                    <a:bodyPr/>
                    <a:lstStyle/>
                    <a:p>
                      <a:pPr marL="635" algn="ctr">
                        <a:lnSpc>
                          <a:spcPct val="100000"/>
                        </a:lnSpc>
                        <a:spcBef>
                          <a:spcPts val="150"/>
                        </a:spcBef>
                      </a:pPr>
                      <a:r>
                        <a:rPr lang="en-US" sz="2000" dirty="0">
                          <a:sym typeface="Symbol"/>
                        </a:rPr>
                        <a:t></a:t>
                      </a:r>
                      <a:r>
                        <a:rPr sz="2000" dirty="0"/>
                        <a:t> =</a:t>
                      </a:r>
                      <a:r>
                        <a:rPr sz="2000" spc="-65" dirty="0"/>
                        <a:t> </a:t>
                      </a:r>
                      <a:r>
                        <a:rPr sz="2000" dirty="0"/>
                        <a:t>0.10</a:t>
                      </a:r>
                      <a:endParaRPr sz="2000" dirty="0">
                        <a:latin typeface="Roboto Condensed"/>
                        <a:cs typeface="Roboto Condensed"/>
                      </a:endParaRPr>
                    </a:p>
                  </a:txBody>
                  <a:tcPr marL="0" marR="0" marT="19050" marB="0"/>
                </a:tc>
                <a:tc>
                  <a:txBody>
                    <a:bodyPr/>
                    <a:lstStyle/>
                    <a:p>
                      <a:pPr marL="635" algn="ctr">
                        <a:lnSpc>
                          <a:spcPct val="100000"/>
                        </a:lnSpc>
                        <a:spcBef>
                          <a:spcPts val="150"/>
                        </a:spcBef>
                      </a:pPr>
                      <a:r>
                        <a:rPr lang="en-US" sz="2000" dirty="0">
                          <a:sym typeface="Symbol"/>
                        </a:rPr>
                        <a:t></a:t>
                      </a:r>
                      <a:r>
                        <a:rPr sz="2000" dirty="0"/>
                        <a:t> =</a:t>
                      </a:r>
                      <a:r>
                        <a:rPr sz="2000" spc="-65" dirty="0"/>
                        <a:t> </a:t>
                      </a:r>
                      <a:r>
                        <a:rPr sz="2000" dirty="0"/>
                        <a:t>0.05</a:t>
                      </a:r>
                      <a:endParaRPr sz="2000" dirty="0">
                        <a:latin typeface="Roboto Condensed"/>
                        <a:cs typeface="Roboto Condensed"/>
                      </a:endParaRPr>
                    </a:p>
                  </a:txBody>
                  <a:tcPr marL="0" marR="0" marT="19050" marB="0"/>
                </a:tc>
                <a:tc>
                  <a:txBody>
                    <a:bodyPr/>
                    <a:lstStyle/>
                    <a:p>
                      <a:pPr marL="635" algn="ctr">
                        <a:lnSpc>
                          <a:spcPct val="100000"/>
                        </a:lnSpc>
                        <a:spcBef>
                          <a:spcPts val="150"/>
                        </a:spcBef>
                      </a:pPr>
                      <a:r>
                        <a:rPr lang="en-US" sz="2000" dirty="0">
                          <a:sym typeface="Symbol"/>
                        </a:rPr>
                        <a:t></a:t>
                      </a:r>
                      <a:r>
                        <a:rPr sz="2000" dirty="0"/>
                        <a:t> =</a:t>
                      </a:r>
                      <a:r>
                        <a:rPr sz="2000" spc="-65" dirty="0"/>
                        <a:t> </a:t>
                      </a:r>
                      <a:r>
                        <a:rPr sz="2000" dirty="0"/>
                        <a:t>0.02</a:t>
                      </a:r>
                      <a:endParaRPr sz="2000" dirty="0">
                        <a:latin typeface="Roboto Condensed"/>
                        <a:cs typeface="Roboto Condensed"/>
                      </a:endParaRPr>
                    </a:p>
                  </a:txBody>
                  <a:tcPr marL="0" marR="0" marT="19050" marB="0"/>
                </a:tc>
                <a:extLst>
                  <a:ext uri="{0D108BD9-81ED-4DB2-BD59-A6C34878D82A}">
                    <a16:rowId xmlns:a16="http://schemas.microsoft.com/office/drawing/2014/main" val="10000"/>
                  </a:ext>
                </a:extLst>
              </a:tr>
              <a:tr h="205740">
                <a:tc>
                  <a:txBody>
                    <a:bodyPr/>
                    <a:lstStyle/>
                    <a:p>
                      <a:pPr marL="63500" algn="ctr">
                        <a:lnSpc>
                          <a:spcPct val="100000"/>
                        </a:lnSpc>
                        <a:spcBef>
                          <a:spcPts val="425"/>
                        </a:spcBef>
                      </a:pPr>
                      <a:r>
                        <a:rPr sz="2000" dirty="0">
                          <a:solidFill>
                            <a:srgbClr val="000000"/>
                          </a:solidFill>
                        </a:rPr>
                        <a:t>11</a:t>
                      </a:r>
                      <a:endParaRPr sz="2000" dirty="0">
                        <a:solidFill>
                          <a:srgbClr val="000000"/>
                        </a:solidFill>
                        <a:latin typeface="Open Sans Semibold"/>
                        <a:cs typeface="Open Sans Semibold"/>
                      </a:endParaRPr>
                    </a:p>
                  </a:txBody>
                  <a:tcPr marL="0" marR="0" marT="53975"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rowSpan="4">
                  <a:txBody>
                    <a:bodyPr/>
                    <a:lstStyle/>
                    <a:p>
                      <a:pPr marL="100330" algn="ctr">
                        <a:lnSpc>
                          <a:spcPct val="100000"/>
                        </a:lnSpc>
                        <a:spcBef>
                          <a:spcPts val="125"/>
                        </a:spcBef>
                      </a:pPr>
                      <a:r>
                        <a:rPr sz="2000" dirty="0">
                          <a:solidFill>
                            <a:srgbClr val="000000"/>
                          </a:solidFill>
                        </a:rPr>
                        <a:t>0.523</a:t>
                      </a:r>
                    </a:p>
                    <a:p>
                      <a:pPr marL="100330" algn="ctr">
                        <a:lnSpc>
                          <a:spcPct val="100000"/>
                        </a:lnSpc>
                        <a:spcBef>
                          <a:spcPts val="305"/>
                        </a:spcBef>
                      </a:pPr>
                      <a:r>
                        <a:rPr sz="2000" dirty="0">
                          <a:solidFill>
                            <a:srgbClr val="000000"/>
                          </a:solidFill>
                        </a:rPr>
                        <a:t>0.497</a:t>
                      </a:r>
                    </a:p>
                    <a:p>
                      <a:pPr marL="100330" algn="ctr">
                        <a:lnSpc>
                          <a:spcPct val="100000"/>
                        </a:lnSpc>
                        <a:spcBef>
                          <a:spcPts val="305"/>
                        </a:spcBef>
                      </a:pPr>
                      <a:r>
                        <a:rPr sz="2000" dirty="0">
                          <a:solidFill>
                            <a:srgbClr val="000000"/>
                          </a:solidFill>
                        </a:rPr>
                        <a:t>0.475</a:t>
                      </a:r>
                    </a:p>
                    <a:p>
                      <a:pPr marL="100330" algn="ctr">
                        <a:lnSpc>
                          <a:spcPct val="100000"/>
                        </a:lnSpc>
                        <a:spcBef>
                          <a:spcPts val="305"/>
                        </a:spcBef>
                      </a:pPr>
                      <a:r>
                        <a:rPr sz="2000" dirty="0">
                          <a:solidFill>
                            <a:srgbClr val="000000"/>
                          </a:solidFill>
                        </a:rPr>
                        <a:t>0.457</a:t>
                      </a:r>
                      <a:endParaRPr sz="2000" dirty="0">
                        <a:solidFill>
                          <a:srgbClr val="000000"/>
                        </a:solidFill>
                        <a:latin typeface="Calibri" panose="020F0502020204030204" pitchFamily="34" charset="0"/>
                        <a:cs typeface="Calibri" panose="020F0502020204030204" pitchFamily="34" charset="0"/>
                      </a:endParaRPr>
                    </a:p>
                  </a:txBody>
                  <a:tcPr marL="0" marR="0" marT="15875" marB="0">
                    <a:solidFill>
                      <a:srgbClr val="B2B2B2"/>
                    </a:solidFill>
                  </a:tcPr>
                </a:tc>
                <a:tc>
                  <a:txBody>
                    <a:bodyPr/>
                    <a:lstStyle/>
                    <a:p>
                      <a:pPr marL="635" algn="ctr">
                        <a:lnSpc>
                          <a:spcPct val="100000"/>
                        </a:lnSpc>
                        <a:spcBef>
                          <a:spcPts val="125"/>
                        </a:spcBef>
                      </a:pPr>
                      <a:r>
                        <a:rPr sz="2000" dirty="0">
                          <a:solidFill>
                            <a:srgbClr val="000000"/>
                          </a:solidFill>
                        </a:rPr>
                        <a:t>0.623</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635" algn="ctr">
                        <a:lnSpc>
                          <a:spcPct val="100000"/>
                        </a:lnSpc>
                        <a:spcBef>
                          <a:spcPts val="125"/>
                        </a:spcBef>
                      </a:pPr>
                      <a:r>
                        <a:rPr sz="2000" dirty="0">
                          <a:solidFill>
                            <a:srgbClr val="000000"/>
                          </a:solidFill>
                        </a:rPr>
                        <a:t>0.736</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1"/>
                  </a:ext>
                </a:extLst>
              </a:tr>
              <a:tr h="206375">
                <a:tc>
                  <a:txBody>
                    <a:bodyPr/>
                    <a:lstStyle/>
                    <a:p>
                      <a:pPr marL="63500" algn="ctr">
                        <a:lnSpc>
                          <a:spcPct val="100000"/>
                        </a:lnSpc>
                        <a:spcBef>
                          <a:spcPts val="425"/>
                        </a:spcBef>
                      </a:pPr>
                      <a:r>
                        <a:rPr sz="2000" dirty="0">
                          <a:solidFill>
                            <a:srgbClr val="000000"/>
                          </a:solidFill>
                        </a:rPr>
                        <a:t>12</a:t>
                      </a:r>
                      <a:endParaRPr sz="2000" dirty="0">
                        <a:solidFill>
                          <a:srgbClr val="000000"/>
                        </a:solidFill>
                        <a:latin typeface="Open Sans Semibold"/>
                        <a:cs typeface="Open Sans Semibold"/>
                      </a:endParaRPr>
                    </a:p>
                  </a:txBody>
                  <a:tcPr marL="0" marR="0" marT="53975"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vMerge="1">
                  <a:txBody>
                    <a:bodyPr/>
                    <a:lstStyle/>
                    <a:p>
                      <a:endParaRPr/>
                    </a:p>
                  </a:txBody>
                  <a:tcPr marL="0" marR="0" marT="15875" marB="0">
                    <a:lnT w="12700">
                      <a:solidFill>
                        <a:srgbClr val="6A6A71"/>
                      </a:solidFill>
                      <a:prstDash val="solid"/>
                    </a:lnT>
                    <a:solidFill>
                      <a:srgbClr val="C9C2BF"/>
                    </a:solidFill>
                  </a:tcPr>
                </a:tc>
                <a:tc>
                  <a:txBody>
                    <a:bodyPr/>
                    <a:lstStyle/>
                    <a:p>
                      <a:pPr marL="635" algn="ctr">
                        <a:lnSpc>
                          <a:spcPct val="100000"/>
                        </a:lnSpc>
                        <a:spcBef>
                          <a:spcPts val="125"/>
                        </a:spcBef>
                      </a:pPr>
                      <a:r>
                        <a:rPr sz="2000" dirty="0">
                          <a:solidFill>
                            <a:srgbClr val="000000"/>
                          </a:solidFill>
                        </a:rPr>
                        <a:t>0.591</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635" algn="ctr">
                        <a:lnSpc>
                          <a:spcPct val="100000"/>
                        </a:lnSpc>
                        <a:spcBef>
                          <a:spcPts val="125"/>
                        </a:spcBef>
                      </a:pPr>
                      <a:r>
                        <a:rPr sz="2000" dirty="0">
                          <a:solidFill>
                            <a:srgbClr val="000000"/>
                          </a:solidFill>
                        </a:rPr>
                        <a:t>0.703</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2"/>
                  </a:ext>
                </a:extLst>
              </a:tr>
              <a:tr h="206375">
                <a:tc>
                  <a:txBody>
                    <a:bodyPr/>
                    <a:lstStyle/>
                    <a:p>
                      <a:pPr marL="63500" algn="ctr">
                        <a:lnSpc>
                          <a:spcPct val="100000"/>
                        </a:lnSpc>
                        <a:spcBef>
                          <a:spcPts val="425"/>
                        </a:spcBef>
                      </a:pPr>
                      <a:r>
                        <a:rPr sz="2000" dirty="0">
                          <a:solidFill>
                            <a:srgbClr val="000000"/>
                          </a:solidFill>
                        </a:rPr>
                        <a:t>13</a:t>
                      </a:r>
                      <a:endParaRPr sz="2000">
                        <a:solidFill>
                          <a:srgbClr val="000000"/>
                        </a:solidFill>
                        <a:latin typeface="Open Sans Semibold"/>
                        <a:cs typeface="Open Sans Semibold"/>
                      </a:endParaRPr>
                    </a:p>
                  </a:txBody>
                  <a:tcPr marL="0" marR="0" marT="53975"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vMerge="1">
                  <a:txBody>
                    <a:bodyPr/>
                    <a:lstStyle/>
                    <a:p>
                      <a:endParaRPr/>
                    </a:p>
                  </a:txBody>
                  <a:tcPr marL="0" marR="0" marT="15875" marB="0">
                    <a:lnT w="12700">
                      <a:solidFill>
                        <a:srgbClr val="6A6A71"/>
                      </a:solidFill>
                      <a:prstDash val="solid"/>
                    </a:lnT>
                    <a:solidFill>
                      <a:srgbClr val="C9C2BF"/>
                    </a:solidFill>
                  </a:tcPr>
                </a:tc>
                <a:tc>
                  <a:txBody>
                    <a:bodyPr/>
                    <a:lstStyle/>
                    <a:p>
                      <a:pPr marL="635" algn="ctr">
                        <a:lnSpc>
                          <a:spcPct val="100000"/>
                        </a:lnSpc>
                        <a:spcBef>
                          <a:spcPts val="125"/>
                        </a:spcBef>
                      </a:pPr>
                      <a:r>
                        <a:rPr sz="2000" dirty="0">
                          <a:solidFill>
                            <a:srgbClr val="000000"/>
                          </a:solidFill>
                        </a:rPr>
                        <a:t>0.566</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635" algn="ctr">
                        <a:lnSpc>
                          <a:spcPct val="100000"/>
                        </a:lnSpc>
                        <a:spcBef>
                          <a:spcPts val="125"/>
                        </a:spcBef>
                      </a:pPr>
                      <a:r>
                        <a:rPr sz="2000" dirty="0">
                          <a:solidFill>
                            <a:srgbClr val="000000"/>
                          </a:solidFill>
                        </a:rPr>
                        <a:t>0.673</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3"/>
                  </a:ext>
                </a:extLst>
              </a:tr>
              <a:tr h="206375">
                <a:tc>
                  <a:txBody>
                    <a:bodyPr/>
                    <a:lstStyle/>
                    <a:p>
                      <a:pPr marL="63500" algn="ctr">
                        <a:lnSpc>
                          <a:spcPct val="100000"/>
                        </a:lnSpc>
                        <a:spcBef>
                          <a:spcPts val="425"/>
                        </a:spcBef>
                      </a:pPr>
                      <a:r>
                        <a:rPr sz="2000" dirty="0">
                          <a:solidFill>
                            <a:srgbClr val="000000"/>
                          </a:solidFill>
                        </a:rPr>
                        <a:t>14</a:t>
                      </a:r>
                      <a:endParaRPr sz="2000">
                        <a:solidFill>
                          <a:srgbClr val="000000"/>
                        </a:solidFill>
                        <a:latin typeface="Open Sans Semibold"/>
                        <a:cs typeface="Open Sans Semibold"/>
                      </a:endParaRPr>
                    </a:p>
                  </a:txBody>
                  <a:tcPr marL="0" marR="0" marT="53975" marB="0"/>
                </a:tc>
                <a:tc>
                  <a:txBody>
                    <a:bodyPr/>
                    <a:lstStyle/>
                    <a:p>
                      <a:pPr algn="ctr">
                        <a:lnSpc>
                          <a:spcPct val="100000"/>
                        </a:lnSpc>
                      </a:pPr>
                      <a:endParaRPr sz="2000">
                        <a:solidFill>
                          <a:srgbClr val="000000"/>
                        </a:solidFill>
                        <a:latin typeface="Times New Roman"/>
                        <a:cs typeface="Times New Roman"/>
                      </a:endParaRPr>
                    </a:p>
                  </a:txBody>
                  <a:tcPr marL="0" marR="0" marT="0" marB="0"/>
                </a:tc>
                <a:tc vMerge="1">
                  <a:txBody>
                    <a:bodyPr/>
                    <a:lstStyle/>
                    <a:p>
                      <a:endParaRPr/>
                    </a:p>
                  </a:txBody>
                  <a:tcPr marL="0" marR="0" marT="15875" marB="0">
                    <a:lnT w="12700">
                      <a:solidFill>
                        <a:srgbClr val="6A6A71"/>
                      </a:solidFill>
                      <a:prstDash val="solid"/>
                    </a:lnT>
                    <a:solidFill>
                      <a:srgbClr val="C9C2BF"/>
                    </a:solidFill>
                  </a:tcPr>
                </a:tc>
                <a:tc>
                  <a:txBody>
                    <a:bodyPr/>
                    <a:lstStyle/>
                    <a:p>
                      <a:pPr marL="635" algn="ctr">
                        <a:lnSpc>
                          <a:spcPct val="100000"/>
                        </a:lnSpc>
                        <a:spcBef>
                          <a:spcPts val="125"/>
                        </a:spcBef>
                      </a:pPr>
                      <a:r>
                        <a:rPr sz="2000" dirty="0">
                          <a:solidFill>
                            <a:srgbClr val="000000"/>
                          </a:solidFill>
                        </a:rPr>
                        <a:t>0.545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635" algn="ctr">
                        <a:lnSpc>
                          <a:spcPct val="100000"/>
                        </a:lnSpc>
                        <a:spcBef>
                          <a:spcPts val="125"/>
                        </a:spcBef>
                      </a:pPr>
                      <a:r>
                        <a:rPr sz="2000" dirty="0">
                          <a:solidFill>
                            <a:srgbClr val="000000"/>
                          </a:solidFill>
                        </a:rPr>
                        <a:t>0.646</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4"/>
                  </a:ext>
                </a:extLst>
              </a:tr>
              <a:tr h="206375">
                <a:tc>
                  <a:txBody>
                    <a:bodyPr/>
                    <a:lstStyle/>
                    <a:p>
                      <a:pPr marL="63500" algn="ctr">
                        <a:lnSpc>
                          <a:spcPct val="100000"/>
                        </a:lnSpc>
                        <a:spcBef>
                          <a:spcPts val="425"/>
                        </a:spcBef>
                      </a:pPr>
                      <a:r>
                        <a:rPr sz="2000" dirty="0">
                          <a:solidFill>
                            <a:srgbClr val="000000"/>
                          </a:solidFill>
                        </a:rPr>
                        <a:t>15</a:t>
                      </a:r>
                      <a:endParaRPr sz="2000" dirty="0">
                        <a:solidFill>
                          <a:srgbClr val="000000"/>
                        </a:solidFill>
                        <a:latin typeface="Open Sans Semibold"/>
                        <a:cs typeface="Open Sans Semibold"/>
                      </a:endParaRPr>
                    </a:p>
                  </a:txBody>
                  <a:tcPr marL="0" marR="0" marT="53975" marB="0">
                    <a:solidFill>
                      <a:srgbClr val="B2B2B2"/>
                    </a:solidFill>
                  </a:tcPr>
                </a:tc>
                <a:tc>
                  <a:txBody>
                    <a:bodyPr/>
                    <a:lstStyle/>
                    <a:p>
                      <a:pPr algn="ctr">
                        <a:lnSpc>
                          <a:spcPct val="100000"/>
                        </a:lnSpc>
                      </a:pPr>
                      <a:endParaRPr sz="2000" dirty="0">
                        <a:solidFill>
                          <a:srgbClr val="000000"/>
                        </a:solidFill>
                        <a:latin typeface="Times New Roman"/>
                        <a:cs typeface="Times New Roman"/>
                      </a:endParaRPr>
                    </a:p>
                  </a:txBody>
                  <a:tcPr marL="0" marR="0" marT="0" marB="0">
                    <a:solidFill>
                      <a:srgbClr val="B2B2B2"/>
                    </a:solidFill>
                  </a:tcPr>
                </a:tc>
                <a:tc>
                  <a:txBody>
                    <a:bodyPr/>
                    <a:lstStyle/>
                    <a:p>
                      <a:pPr marL="635" algn="ctr">
                        <a:lnSpc>
                          <a:spcPct val="100000"/>
                        </a:lnSpc>
                        <a:spcBef>
                          <a:spcPts val="125"/>
                        </a:spcBef>
                      </a:pPr>
                      <a:r>
                        <a:rPr sz="2000" dirty="0">
                          <a:solidFill>
                            <a:srgbClr val="000000"/>
                          </a:solidFill>
                        </a:rPr>
                        <a:t>0.441</a:t>
                      </a:r>
                      <a:endParaRPr sz="2000" dirty="0">
                        <a:solidFill>
                          <a:srgbClr val="000000"/>
                        </a:solidFill>
                        <a:latin typeface="Calibri" panose="020F0502020204030204" pitchFamily="34" charset="0"/>
                        <a:cs typeface="Calibri" panose="020F0502020204030204" pitchFamily="34" charset="0"/>
                      </a:endParaRPr>
                    </a:p>
                  </a:txBody>
                  <a:tcPr marL="0" marR="0" marT="15875" marB="0">
                    <a:solidFill>
                      <a:srgbClr val="FFFFCC"/>
                    </a:solidFill>
                  </a:tcPr>
                </a:tc>
                <a:tc>
                  <a:txBody>
                    <a:bodyPr/>
                    <a:lstStyle/>
                    <a:p>
                      <a:pPr marL="635" algn="ctr">
                        <a:lnSpc>
                          <a:spcPct val="100000"/>
                        </a:lnSpc>
                        <a:spcBef>
                          <a:spcPts val="125"/>
                        </a:spcBef>
                      </a:pPr>
                      <a:r>
                        <a:rPr sz="2000" dirty="0">
                          <a:solidFill>
                            <a:srgbClr val="000000"/>
                          </a:solidFill>
                        </a:rPr>
                        <a:t>0.525</a:t>
                      </a:r>
                      <a:endParaRPr sz="2000" dirty="0">
                        <a:solidFill>
                          <a:srgbClr val="000000"/>
                        </a:solidFill>
                        <a:latin typeface="Calibri" panose="020F0502020204030204" pitchFamily="34" charset="0"/>
                        <a:cs typeface="Calibri" panose="020F0502020204030204" pitchFamily="34" charset="0"/>
                      </a:endParaRPr>
                    </a:p>
                  </a:txBody>
                  <a:tcPr marL="0" marR="0" marT="15875" marB="0">
                    <a:solidFill>
                      <a:srgbClr val="B2B2B2"/>
                    </a:solidFill>
                  </a:tcPr>
                </a:tc>
                <a:tc>
                  <a:txBody>
                    <a:bodyPr/>
                    <a:lstStyle/>
                    <a:p>
                      <a:pPr marL="635" algn="ctr">
                        <a:lnSpc>
                          <a:spcPct val="100000"/>
                        </a:lnSpc>
                        <a:spcBef>
                          <a:spcPts val="125"/>
                        </a:spcBef>
                      </a:pPr>
                      <a:r>
                        <a:rPr sz="2000" dirty="0">
                          <a:solidFill>
                            <a:srgbClr val="000000"/>
                          </a:solidFill>
                        </a:rPr>
                        <a:t>0.623</a:t>
                      </a:r>
                      <a:endParaRPr sz="2000" dirty="0">
                        <a:solidFill>
                          <a:srgbClr val="000000"/>
                        </a:solidFill>
                        <a:latin typeface="Calibri" panose="020F0502020204030204" pitchFamily="34" charset="0"/>
                        <a:cs typeface="Calibri" panose="020F0502020204030204" pitchFamily="34" charset="0"/>
                      </a:endParaRPr>
                    </a:p>
                  </a:txBody>
                  <a:tcPr marL="0" marR="0" marT="15875" marB="0">
                    <a:solidFill>
                      <a:srgbClr val="B2B2B2"/>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17.4.2: Performing the Rank Correlation Test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Note:</a:t>
                </a:r>
                <a:r>
                  <a:rPr lang="en-US" b="1" dirty="0"/>
                  <a:t> </a:t>
                </a:r>
                <a:r>
                  <a:rPr lang="en-US" dirty="0"/>
                  <a:t>Table L in Appendix A is constructed for a two-tailed test. So, we want to reject </a:t>
                </a:r>
                <a:r>
                  <a:rPr lang="en-US" i="1" dirty="0"/>
                  <a:t>H</a:t>
                </a:r>
                <a:r>
                  <a:rPr lang="en-US" baseline="-25000" dirty="0"/>
                  <a:t>0</a:t>
                </a:r>
                <a:r>
                  <a:rPr lang="en-US" dirty="0"/>
                  <a:t> if </a:t>
                </a:r>
                <a14:m>
                  <m:oMath xmlns:m="http://schemas.openxmlformats.org/officeDocument/2006/math">
                    <m:r>
                      <a:rPr lang="en-US" i="1" dirty="0" smtClean="0">
                        <a:latin typeface="Cambria Math" panose="02040503050406030204" pitchFamily="18" charset="0"/>
                      </a:rPr>
                      <m:t>𝑟</m:t>
                    </m:r>
                    <m:r>
                      <a:rPr lang="en-US" i="1" baseline="-25000" dirty="0" smtClean="0">
                        <a:latin typeface="Cambria Math" panose="02040503050406030204" pitchFamily="18" charset="0"/>
                      </a:rPr>
                      <m:t>𝑠</m:t>
                    </m:r>
                    <m:r>
                      <a:rPr lang="en-US" i="1" dirty="0" smtClean="0">
                        <a:latin typeface="Cambria Math" panose="02040503050406030204" pitchFamily="18" charset="0"/>
                      </a:rPr>
                      <m:t>&lt;−</m:t>
                    </m:r>
                    <m:r>
                      <a:rPr lang="en-US" i="1" dirty="0">
                        <a:latin typeface="Cambria Math" panose="02040503050406030204" pitchFamily="18" charset="0"/>
                      </a:rPr>
                      <m:t>0.441 </m:t>
                    </m:r>
                  </m:oMath>
                </a14:m>
                <a:r>
                  <a:rPr lang="en-US" dirty="0"/>
                  <a:t>or </a:t>
                </a:r>
                <a:br>
                  <a:rPr lang="en-US" dirty="0"/>
                </a:br>
                <a14:m>
                  <m:oMath xmlns:m="http://schemas.openxmlformats.org/officeDocument/2006/math">
                    <m:r>
                      <a:rPr lang="en-US" i="1" dirty="0" smtClean="0">
                        <a:latin typeface="Cambria Math" panose="02040503050406030204" pitchFamily="18" charset="0"/>
                      </a:rPr>
                      <m:t>𝑟</m:t>
                    </m:r>
                    <m:r>
                      <a:rPr lang="en-US" i="1" baseline="-25000" dirty="0" smtClean="0">
                        <a:latin typeface="Cambria Math" panose="02040503050406030204" pitchFamily="18" charset="0"/>
                      </a:rPr>
                      <m:t>𝑠</m:t>
                    </m:r>
                    <m:r>
                      <a:rPr lang="en-US" i="1" dirty="0" smtClean="0">
                        <a:latin typeface="Cambria Math" panose="02040503050406030204" pitchFamily="18" charset="0"/>
                      </a:rPr>
                      <m:t>&gt;0.441</m:t>
                    </m:r>
                  </m:oMath>
                </a14:m>
                <a:r>
                  <a:rPr lang="en-US" dirty="0"/>
                  <a:t>. Since </a:t>
                </a:r>
                <a14:m>
                  <m:oMath xmlns:m="http://schemas.openxmlformats.org/officeDocument/2006/math">
                    <m:r>
                      <a:rPr lang="en-US" i="1" dirty="0" smtClean="0">
                        <a:latin typeface="Cambria Math" panose="02040503050406030204" pitchFamily="18" charset="0"/>
                      </a:rPr>
                      <m:t>0.4143&lt;0.441</m:t>
                    </m:r>
                  </m:oMath>
                </a14:m>
                <a:r>
                  <a:rPr lang="en-US" dirty="0"/>
                  <a:t>, we fail to reject the null hypothesis at the 10% level of significance. Hence, there does not seem to be an association between SAT scores and GPAs.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1556"/>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3534BB2D-FACA-C2A6-37CB-60920A21870B}"/>
              </a:ext>
            </a:extLst>
          </p:cNvPr>
          <p:cNvPicPr>
            <a:picLocks noChangeAspect="1"/>
          </p:cNvPicPr>
          <p:nvPr/>
        </p:nvPicPr>
        <p:blipFill>
          <a:blip r:embed="rId3"/>
          <a:stretch>
            <a:fillRect/>
          </a:stretch>
        </p:blipFill>
        <p:spPr>
          <a:xfrm>
            <a:off x="939505" y="3941956"/>
            <a:ext cx="7631291" cy="18288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52B06-5D9C-4F9C-BAAC-E3045FAD382F}"/>
              </a:ext>
            </a:extLst>
          </p:cNvPr>
          <p:cNvSpPr>
            <a:spLocks noGrp="1"/>
          </p:cNvSpPr>
          <p:nvPr>
            <p:ph type="title"/>
          </p:nvPr>
        </p:nvSpPr>
        <p:spPr/>
        <p:txBody>
          <a:bodyPr/>
          <a:lstStyle/>
          <a:p>
            <a:r>
              <a:rPr lang="en-US" dirty="0"/>
              <a:t>The Rank Correlation Test</a:t>
            </a:r>
          </a:p>
        </p:txBody>
      </p:sp>
      <p:sp>
        <p:nvSpPr>
          <p:cNvPr id="3" name="Content Placeholder 2">
            <a:extLst>
              <a:ext uri="{FF2B5EF4-FFF2-40B4-BE49-F238E27FC236}">
                <a16:creationId xmlns:a16="http://schemas.microsoft.com/office/drawing/2014/main" id="{F0FA9164-1089-4FCC-BA48-11CF9B12FA8A}"/>
              </a:ext>
            </a:extLst>
          </p:cNvPr>
          <p:cNvSpPr>
            <a:spLocks noGrp="1"/>
          </p:cNvSpPr>
          <p:nvPr>
            <p:ph idx="1"/>
          </p:nvPr>
        </p:nvSpPr>
        <p:spPr/>
        <p:txBody>
          <a:bodyPr/>
          <a:lstStyle/>
          <a:p>
            <a:r>
              <a:rPr lang="en-US" dirty="0"/>
              <a:t>In Section 5.1 we studied the coefficient of correlation as a measure of association between two random variables. In this section instead of directly correlating the variables, we will transform the data into ranks and develop a method for detecting an association between the two variables. The rank correlation coefficient that bears his name was proposed by Spearman in 1904. Rank correlation coefficients were initially developed for scenarios where there is no underlying continuous measurement scale.</a:t>
            </a:r>
          </a:p>
        </p:txBody>
      </p:sp>
    </p:spTree>
    <p:extLst>
      <p:ext uri="{BB962C8B-B14F-4D97-AF65-F5344CB8AC3E}">
        <p14:creationId xmlns:p14="http://schemas.microsoft.com/office/powerpoint/2010/main" val="785730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52B06-5D9C-4F9C-BAAC-E3045FAD382F}"/>
              </a:ext>
            </a:extLst>
          </p:cNvPr>
          <p:cNvSpPr>
            <a:spLocks noGrp="1"/>
          </p:cNvSpPr>
          <p:nvPr>
            <p:ph type="title"/>
          </p:nvPr>
        </p:nvSpPr>
        <p:spPr/>
        <p:txBody>
          <a:bodyPr/>
          <a:lstStyle/>
          <a:p>
            <a:r>
              <a:rPr lang="en-US" dirty="0"/>
              <a:t>The Rank Correlation Test (cont.)</a:t>
            </a:r>
          </a:p>
        </p:txBody>
      </p:sp>
      <p:sp>
        <p:nvSpPr>
          <p:cNvPr id="3" name="Content Placeholder 2">
            <a:extLst>
              <a:ext uri="{FF2B5EF4-FFF2-40B4-BE49-F238E27FC236}">
                <a16:creationId xmlns:a16="http://schemas.microsoft.com/office/drawing/2014/main" id="{F0FA9164-1089-4FCC-BA48-11CF9B12FA8A}"/>
              </a:ext>
            </a:extLst>
          </p:cNvPr>
          <p:cNvSpPr>
            <a:spLocks noGrp="1"/>
          </p:cNvSpPr>
          <p:nvPr>
            <p:ph idx="1"/>
          </p:nvPr>
        </p:nvSpPr>
        <p:spPr/>
        <p:txBody>
          <a:bodyPr/>
          <a:lstStyle/>
          <a:p>
            <a:r>
              <a:rPr lang="en-US" dirty="0"/>
              <a:t>They are commonly used in situations where the ranks only represent the order of preference assigned by assessors. The rank correlation coefficient should also be used when normality of the data from which the samples are taken cannot be assumed.</a:t>
            </a:r>
          </a:p>
        </p:txBody>
      </p:sp>
    </p:spTree>
    <p:extLst>
      <p:ext uri="{BB962C8B-B14F-4D97-AF65-F5344CB8AC3E}">
        <p14:creationId xmlns:p14="http://schemas.microsoft.com/office/powerpoint/2010/main" val="2300690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52B06-5D9C-4F9C-BAAC-E3045FAD382F}"/>
              </a:ext>
            </a:extLst>
          </p:cNvPr>
          <p:cNvSpPr>
            <a:spLocks noGrp="1"/>
          </p:cNvSpPr>
          <p:nvPr>
            <p:ph type="title"/>
          </p:nvPr>
        </p:nvSpPr>
        <p:spPr/>
        <p:txBody>
          <a:bodyPr/>
          <a:lstStyle/>
          <a:p>
            <a:r>
              <a:rPr lang="en-US" dirty="0"/>
              <a:t>Measure of Correlation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0FA9164-1089-4FCC-BA48-11CF9B12FA8A}"/>
                  </a:ext>
                </a:extLst>
              </p:cNvPr>
              <p:cNvSpPr>
                <a:spLocks noGrp="1"/>
              </p:cNvSpPr>
              <p:nvPr>
                <p:ph idx="1"/>
              </p:nvPr>
            </p:nvSpPr>
            <p:spPr/>
            <p:txBody>
              <a:bodyPr/>
              <a:lstStyle/>
              <a:p>
                <a:r>
                  <a:rPr lang="en-US" dirty="0"/>
                  <a:t>Given two sets of data {</a:t>
                </a:r>
                <a14:m>
                  <m:oMath xmlns:m="http://schemas.openxmlformats.org/officeDocument/2006/math">
                    <m:r>
                      <a:rPr lang="en-US" i="1" dirty="0" smtClean="0">
                        <a:latin typeface="Cambria Math" panose="02040503050406030204" pitchFamily="18" charset="0"/>
                      </a:rPr>
                      <m:t>𝑋</m:t>
                    </m:r>
                  </m:oMath>
                </a14:m>
                <a:r>
                  <a:rPr lang="en-US" dirty="0"/>
                  <a:t>} and {</a:t>
                </a:r>
                <a14:m>
                  <m:oMath xmlns:m="http://schemas.openxmlformats.org/officeDocument/2006/math">
                    <m:r>
                      <a:rPr lang="en-US" i="1" dirty="0" smtClean="0">
                        <a:latin typeface="Cambria Math" panose="02040503050406030204" pitchFamily="18" charset="0"/>
                      </a:rPr>
                      <m:t>𝑌</m:t>
                    </m:r>
                  </m:oMath>
                </a14:m>
                <a:r>
                  <a:rPr lang="en-US" dirty="0"/>
                  <a:t>}, let us denote the ranks assigned to </a:t>
                </a:r>
                <a14:m>
                  <m:oMath xmlns:m="http://schemas.openxmlformats.org/officeDocument/2006/math">
                    <m:r>
                      <a:rPr lang="en-US" i="1" dirty="0">
                        <a:latin typeface="Cambria Math" panose="02040503050406030204" pitchFamily="18" charset="0"/>
                      </a:rPr>
                      <m:t>𝑋</m:t>
                    </m:r>
                    <m:r>
                      <a:rPr lang="en-US" i="1" baseline="-25000" dirty="0">
                        <a:latin typeface="Cambria Math" panose="02040503050406030204" pitchFamily="18" charset="0"/>
                      </a:rPr>
                      <m:t>𝑖</m:t>
                    </m:r>
                  </m:oMath>
                </a14:m>
                <a:r>
                  <a:rPr lang="en-US" dirty="0"/>
                  <a:t> and </a:t>
                </a:r>
                <a14:m>
                  <m:oMath xmlns:m="http://schemas.openxmlformats.org/officeDocument/2006/math">
                    <m:r>
                      <a:rPr lang="en-US" i="1" dirty="0">
                        <a:latin typeface="Cambria Math" panose="02040503050406030204" pitchFamily="18" charset="0"/>
                      </a:rPr>
                      <m:t>𝑌</m:t>
                    </m:r>
                    <m:r>
                      <a:rPr lang="en-US" i="1" baseline="-25000" dirty="0">
                        <a:latin typeface="Cambria Math" panose="02040503050406030204" pitchFamily="18" charset="0"/>
                      </a:rPr>
                      <m:t>𝑖</m:t>
                    </m:r>
                  </m:oMath>
                </a14:m>
                <a:r>
                  <a:rPr lang="en-US" dirty="0"/>
                  <a:t> by </a:t>
                </a:r>
                <a:r>
                  <a:rPr lang="en-US" i="1" dirty="0"/>
                  <a:t>R</a:t>
                </a:r>
                <a:r>
                  <a:rPr lang="en-US" dirty="0"/>
                  <a:t>(</a:t>
                </a:r>
                <a14:m>
                  <m:oMath xmlns:m="http://schemas.openxmlformats.org/officeDocument/2006/math">
                    <m:r>
                      <a:rPr lang="en-US" i="1" dirty="0" smtClean="0">
                        <a:latin typeface="Cambria Math" panose="02040503050406030204" pitchFamily="18" charset="0"/>
                      </a:rPr>
                      <m:t>𝑋</m:t>
                    </m:r>
                    <m:r>
                      <a:rPr lang="en-US" i="1" baseline="-25000" dirty="0" smtClean="0">
                        <a:latin typeface="Cambria Math" panose="02040503050406030204" pitchFamily="18" charset="0"/>
                      </a:rPr>
                      <m:t>𝑖</m:t>
                    </m:r>
                  </m:oMath>
                </a14:m>
                <a:r>
                  <a:rPr lang="en-US" dirty="0"/>
                  <a:t>) and </a:t>
                </a:r>
                <a:r>
                  <a:rPr lang="en-US" i="1" dirty="0"/>
                  <a:t>R</a:t>
                </a:r>
                <a:r>
                  <a:rPr lang="en-US" dirty="0"/>
                  <a:t>(</a:t>
                </a:r>
                <a14:m>
                  <m:oMath xmlns:m="http://schemas.openxmlformats.org/officeDocument/2006/math">
                    <m:r>
                      <a:rPr lang="en-US" i="1" dirty="0" smtClean="0">
                        <a:latin typeface="Cambria Math" panose="02040503050406030204" pitchFamily="18" charset="0"/>
                      </a:rPr>
                      <m:t>𝑌</m:t>
                    </m:r>
                    <m:r>
                      <a:rPr lang="en-US" i="1" baseline="-25000" dirty="0" smtClean="0">
                        <a:latin typeface="Cambria Math" panose="02040503050406030204" pitchFamily="18" charset="0"/>
                      </a:rPr>
                      <m:t>𝑖</m:t>
                    </m:r>
                  </m:oMath>
                </a14:m>
                <a:r>
                  <a:rPr lang="en-US" dirty="0"/>
                  <a:t>) respectively. Then the measure of correlation, also called </a:t>
                </a:r>
                <a:r>
                  <a:rPr lang="en-US" b="1" dirty="0"/>
                  <a:t>Spearman’s</a:t>
                </a:r>
                <a:r>
                  <a:rPr lang="en-US" dirty="0"/>
                  <a:t> </a:t>
                </a:r>
                <a:r>
                  <a:rPr lang="en-US" b="1" dirty="0"/>
                  <a:t>rho</a:t>
                </a:r>
                <a:r>
                  <a:rPr lang="en-US" dirty="0"/>
                  <a:t>, is usually denoted by </a:t>
                </a:r>
                <a14:m>
                  <m:oMath xmlns:m="http://schemas.openxmlformats.org/officeDocument/2006/math">
                    <m:r>
                      <a:rPr lang="en-US" i="1" dirty="0" smtClean="0">
                        <a:latin typeface="Cambria Math" panose="02040503050406030204" pitchFamily="18" charset="0"/>
                      </a:rPr>
                      <m:t>𝑟</m:t>
                    </m:r>
                    <m:r>
                      <a:rPr lang="en-US" i="1" baseline="-25000" dirty="0" smtClean="0">
                        <a:latin typeface="Cambria Math" panose="02040503050406030204" pitchFamily="18" charset="0"/>
                      </a:rPr>
                      <m:t>𝑠</m:t>
                    </m:r>
                  </m:oMath>
                </a14:m>
                <a:r>
                  <a:rPr lang="en-US" dirty="0"/>
                  <a:t>, and is defined as</a:t>
                </a:r>
              </a:p>
              <a:p>
                <a:endParaRPr lang="en-US" dirty="0"/>
              </a:p>
              <a:p>
                <a:endParaRPr lang="en-US" dirty="0"/>
              </a:p>
              <a:p>
                <a:r>
                  <a:rPr lang="en-US" dirty="0"/>
                  <a:t>where</a:t>
                </a:r>
              </a:p>
            </p:txBody>
          </p:sp>
        </mc:Choice>
        <mc:Fallback xmlns="">
          <p:sp>
            <p:nvSpPr>
              <p:cNvPr id="3" name="Content Placeholder 2">
                <a:extLst>
                  <a:ext uri="{FF2B5EF4-FFF2-40B4-BE49-F238E27FC236}">
                    <a16:creationId xmlns:a16="http://schemas.microsoft.com/office/drawing/2014/main" id="{F0FA9164-1089-4FCC-BA48-11CF9B12FA8A}"/>
                  </a:ext>
                </a:extLst>
              </p:cNvPr>
              <p:cNvSpPr>
                <a:spLocks noGrp="1" noRot="1" noChangeAspect="1" noMove="1" noResize="1" noEditPoints="1" noAdjustHandles="1" noChangeArrowheads="1" noChangeShapeType="1" noTextEdit="1"/>
              </p:cNvSpPr>
              <p:nvPr>
                <p:ph idx="1"/>
              </p:nvPr>
            </p:nvSpPr>
            <p:spPr>
              <a:blipFill>
                <a:blip r:embed="rId3"/>
                <a:stretch>
                  <a:fillRect l="-1481" t="-1200"/>
                </a:stretch>
              </a:blipFill>
            </p:spPr>
            <p:txBody>
              <a:bodyPr/>
              <a:lstStyle/>
              <a:p>
                <a:r>
                  <a:rPr lang="en-US">
                    <a:noFill/>
                  </a:rPr>
                  <a:t> </a:t>
                </a:r>
              </a:p>
            </p:txBody>
          </p:sp>
        </mc:Fallback>
      </mc:AlternateContent>
      <p:graphicFrame>
        <p:nvGraphicFramePr>
          <p:cNvPr id="4" name="Object 3">
            <a:extLst>
              <a:ext uri="{FF2B5EF4-FFF2-40B4-BE49-F238E27FC236}">
                <a16:creationId xmlns:a16="http://schemas.microsoft.com/office/drawing/2014/main" id="{EDC264EF-FBB7-9867-9C6F-4F58C4DCF576}"/>
              </a:ext>
            </a:extLst>
          </p:cNvPr>
          <p:cNvGraphicFramePr>
            <a:graphicFrameLocks noChangeAspect="1"/>
          </p:cNvGraphicFramePr>
          <p:nvPr>
            <p:extLst>
              <p:ext uri="{D42A27DB-BD31-4B8C-83A1-F6EECF244321}">
                <p14:modId xmlns:p14="http://schemas.microsoft.com/office/powerpoint/2010/main" val="3226072509"/>
              </p:ext>
            </p:extLst>
          </p:nvPr>
        </p:nvGraphicFramePr>
        <p:xfrm>
          <a:off x="2819400" y="3265736"/>
          <a:ext cx="2565400" cy="1016000"/>
        </p:xfrm>
        <a:graphic>
          <a:graphicData uri="http://schemas.openxmlformats.org/presentationml/2006/ole">
            <mc:AlternateContent xmlns:mc="http://schemas.openxmlformats.org/markup-compatibility/2006">
              <mc:Choice xmlns:v="urn:schemas-microsoft-com:vml" Requires="v">
                <p:oleObj name="Equation" r:id="rId4" imgW="2565360" imgH="1015920" progId="Equation.DSMT4">
                  <p:embed/>
                </p:oleObj>
              </mc:Choice>
              <mc:Fallback>
                <p:oleObj name="Equation" r:id="rId4" imgW="2565360" imgH="1015920" progId="Equation.DSMT4">
                  <p:embed/>
                  <p:pic>
                    <p:nvPicPr>
                      <p:cNvPr id="5" name="Object 4">
                        <a:extLst>
                          <a:ext uri="{FF2B5EF4-FFF2-40B4-BE49-F238E27FC236}">
                            <a16:creationId xmlns:a16="http://schemas.microsoft.com/office/drawing/2014/main" id="{D374E9C0-E0F6-4381-AB77-BCAA849081DC}"/>
                          </a:ext>
                        </a:extLst>
                      </p:cNvPr>
                      <p:cNvPicPr/>
                      <p:nvPr/>
                    </p:nvPicPr>
                    <p:blipFill>
                      <a:blip r:embed="rId5"/>
                      <a:stretch>
                        <a:fillRect/>
                      </a:stretch>
                    </p:blipFill>
                    <p:spPr>
                      <a:xfrm>
                        <a:off x="2819400" y="3265736"/>
                        <a:ext cx="2565400" cy="10160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69FDDB32-D612-03B5-C666-47B52612E4AD}"/>
              </a:ext>
            </a:extLst>
          </p:cNvPr>
          <p:cNvGraphicFramePr>
            <a:graphicFrameLocks noChangeAspect="1"/>
          </p:cNvGraphicFramePr>
          <p:nvPr>
            <p:extLst>
              <p:ext uri="{D42A27DB-BD31-4B8C-83A1-F6EECF244321}">
                <p14:modId xmlns:p14="http://schemas.microsoft.com/office/powerpoint/2010/main" val="3459047397"/>
              </p:ext>
            </p:extLst>
          </p:nvPr>
        </p:nvGraphicFramePr>
        <p:xfrm>
          <a:off x="1600200" y="4343400"/>
          <a:ext cx="3327400" cy="914400"/>
        </p:xfrm>
        <a:graphic>
          <a:graphicData uri="http://schemas.openxmlformats.org/presentationml/2006/ole">
            <mc:AlternateContent xmlns:mc="http://schemas.openxmlformats.org/markup-compatibility/2006">
              <mc:Choice xmlns:v="urn:schemas-microsoft-com:vml" Requires="v">
                <p:oleObj name="Equation" r:id="rId6" imgW="3327120" imgH="914400" progId="Equation.DSMT4">
                  <p:embed/>
                </p:oleObj>
              </mc:Choice>
              <mc:Fallback>
                <p:oleObj name="Equation" r:id="rId6" imgW="3327120" imgH="914400" progId="Equation.DSMT4">
                  <p:embed/>
                  <p:pic>
                    <p:nvPicPr>
                      <p:cNvPr id="6" name="Object 5">
                        <a:extLst>
                          <a:ext uri="{FF2B5EF4-FFF2-40B4-BE49-F238E27FC236}">
                            <a16:creationId xmlns:a16="http://schemas.microsoft.com/office/drawing/2014/main" id="{F17C2600-2092-4DE7-A4B0-07DBC95EB4CD}"/>
                          </a:ext>
                        </a:extLst>
                      </p:cNvPr>
                      <p:cNvPicPr/>
                      <p:nvPr/>
                    </p:nvPicPr>
                    <p:blipFill>
                      <a:blip r:embed="rId7"/>
                      <a:stretch>
                        <a:fillRect/>
                      </a:stretch>
                    </p:blipFill>
                    <p:spPr>
                      <a:xfrm>
                        <a:off x="1600200" y="4343400"/>
                        <a:ext cx="3327400" cy="914400"/>
                      </a:xfrm>
                      <a:prstGeom prst="rect">
                        <a:avLst/>
                      </a:prstGeom>
                    </p:spPr>
                  </p:pic>
                </p:oleObj>
              </mc:Fallback>
            </mc:AlternateContent>
          </a:graphicData>
        </a:graphic>
      </p:graphicFrame>
    </p:spTree>
    <p:extLst>
      <p:ext uri="{BB962C8B-B14F-4D97-AF65-F5344CB8AC3E}">
        <p14:creationId xmlns:p14="http://schemas.microsoft.com/office/powerpoint/2010/main" val="1519514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52B06-5D9C-4F9C-BAAC-E3045FAD382F}"/>
              </a:ext>
            </a:extLst>
          </p:cNvPr>
          <p:cNvSpPr>
            <a:spLocks noGrp="1"/>
          </p:cNvSpPr>
          <p:nvPr>
            <p:ph type="title"/>
          </p:nvPr>
        </p:nvSpPr>
        <p:spPr/>
        <p:txBody>
          <a:bodyPr/>
          <a:lstStyle/>
          <a:p>
            <a:r>
              <a:rPr lang="en-US" dirty="0"/>
              <a:t>Measure of Correlation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0FA9164-1089-4FCC-BA48-11CF9B12FA8A}"/>
                  </a:ext>
                </a:extLst>
              </p:cNvPr>
              <p:cNvSpPr>
                <a:spLocks noGrp="1"/>
              </p:cNvSpPr>
              <p:nvPr>
                <p:ph idx="1"/>
              </p:nvPr>
            </p:nvSpPr>
            <p:spPr/>
            <p:txBody>
              <a:bodyPr/>
              <a:lstStyle/>
              <a:p>
                <a:r>
                  <a:rPr lang="en-US" dirty="0"/>
                  <a:t>This method is applicable when there are no ties in the rank data. The </a:t>
                </a:r>
                <a14:m>
                  <m:oMath xmlns:m="http://schemas.openxmlformats.org/officeDocument/2006/math">
                    <m:r>
                      <a:rPr lang="en-US" i="1" dirty="0" smtClean="0">
                        <a:latin typeface="Cambria Math" panose="02040503050406030204" pitchFamily="18" charset="0"/>
                      </a:rPr>
                      <m:t>𝑟</m:t>
                    </m:r>
                    <m:r>
                      <a:rPr lang="en-US" i="1" baseline="-25000" dirty="0">
                        <a:latin typeface="Cambria Math" panose="02040503050406030204" pitchFamily="18" charset="0"/>
                      </a:rPr>
                      <m:t>𝑠</m:t>
                    </m:r>
                  </m:oMath>
                </a14:m>
                <a:r>
                  <a:rPr lang="en-US" dirty="0"/>
                  <a:t> statistic is called the </a:t>
                </a:r>
                <a:r>
                  <a:rPr lang="en-US" b="1" dirty="0"/>
                  <a:t>Spearman rank correlation coefficient</a:t>
                </a:r>
                <a:r>
                  <a:rPr lang="en-US" dirty="0"/>
                  <a:t>. Its values are always between </a:t>
                </a:r>
                <a14:m>
                  <m:oMath xmlns:m="http://schemas.openxmlformats.org/officeDocument/2006/math">
                    <m:r>
                      <a:rPr lang="en-US" i="1" dirty="0" smtClean="0">
                        <a:latin typeface="Cambria Math" panose="02040503050406030204" pitchFamily="18" charset="0"/>
                      </a:rPr>
                      <m:t>−</m:t>
                    </m:r>
                  </m:oMath>
                </a14:m>
                <a:r>
                  <a:rPr lang="en-US" dirty="0"/>
                  <a:t>1 and 1, inclusive. The </a:t>
                </a:r>
                <a14:m>
                  <m:oMath xmlns:m="http://schemas.openxmlformats.org/officeDocument/2006/math">
                    <m:r>
                      <a:rPr lang="en-US" i="1" dirty="0">
                        <a:latin typeface="Cambria Math" panose="02040503050406030204" pitchFamily="18" charset="0"/>
                      </a:rPr>
                      <m:t>𝑟</m:t>
                    </m:r>
                    <m:r>
                      <a:rPr lang="en-US" i="1" baseline="-25000" dirty="0">
                        <a:latin typeface="Cambria Math" panose="02040503050406030204" pitchFamily="18" charset="0"/>
                      </a:rPr>
                      <m:t>𝑠</m:t>
                    </m:r>
                  </m:oMath>
                </a14:m>
                <a:r>
                  <a:rPr lang="en-US" dirty="0"/>
                  <a:t> statistic behaves like the parametric correlation coefficient. If there is a positive relationship, </a:t>
                </a:r>
                <a14:m>
                  <m:oMath xmlns:m="http://schemas.openxmlformats.org/officeDocument/2006/math">
                    <m:r>
                      <a:rPr lang="en-US" i="1" dirty="0">
                        <a:latin typeface="Cambria Math" panose="02040503050406030204" pitchFamily="18" charset="0"/>
                      </a:rPr>
                      <m:t>𝑟</m:t>
                    </m:r>
                    <m:r>
                      <a:rPr lang="en-US" i="1" baseline="-25000" dirty="0">
                        <a:latin typeface="Cambria Math" panose="02040503050406030204" pitchFamily="18" charset="0"/>
                      </a:rPr>
                      <m:t>𝑠</m:t>
                    </m:r>
                  </m:oMath>
                </a14:m>
                <a:r>
                  <a:rPr lang="en-US" dirty="0"/>
                  <a:t> will be positive but less than or equal to 1. If there is a negative relationship, </a:t>
                </a:r>
                <a14:m>
                  <m:oMath xmlns:m="http://schemas.openxmlformats.org/officeDocument/2006/math">
                    <m:r>
                      <a:rPr lang="en-US" i="1" dirty="0">
                        <a:latin typeface="Cambria Math" panose="02040503050406030204" pitchFamily="18" charset="0"/>
                      </a:rPr>
                      <m:t>𝑟</m:t>
                    </m:r>
                    <m:r>
                      <a:rPr lang="en-US" i="1" baseline="-25000" dirty="0">
                        <a:latin typeface="Cambria Math" panose="02040503050406030204" pitchFamily="18" charset="0"/>
                      </a:rPr>
                      <m:t>𝑠</m:t>
                    </m:r>
                  </m:oMath>
                </a14:m>
                <a:r>
                  <a:rPr lang="en-US" dirty="0"/>
                  <a:t> will be negative but greater than or equal to </a:t>
                </a:r>
                <a14:m>
                  <m:oMath xmlns:m="http://schemas.openxmlformats.org/officeDocument/2006/math">
                    <m:r>
                      <a:rPr lang="en-US" i="1" dirty="0">
                        <a:latin typeface="Cambria Math" panose="02040503050406030204" pitchFamily="18" charset="0"/>
                      </a:rPr>
                      <m:t>− </m:t>
                    </m:r>
                  </m:oMath>
                </a14:m>
                <a:r>
                  <a:rPr lang="en-US" dirty="0"/>
                  <a:t>1.</a:t>
                </a:r>
              </a:p>
            </p:txBody>
          </p:sp>
        </mc:Choice>
        <mc:Fallback xmlns="">
          <p:sp>
            <p:nvSpPr>
              <p:cNvPr id="3" name="Content Placeholder 2">
                <a:extLst>
                  <a:ext uri="{FF2B5EF4-FFF2-40B4-BE49-F238E27FC236}">
                    <a16:creationId xmlns:a16="http://schemas.microsoft.com/office/drawing/2014/main" id="{F0FA9164-1089-4FCC-BA48-11CF9B12FA8A}"/>
                  </a:ext>
                </a:extLst>
              </p:cNvPr>
              <p:cNvSpPr>
                <a:spLocks noGrp="1" noRot="1" noChangeAspect="1" noMove="1" noResize="1" noEditPoints="1" noAdjustHandles="1" noChangeArrowheads="1" noChangeShapeType="1" noTextEdit="1"/>
              </p:cNvSpPr>
              <p:nvPr>
                <p:ph idx="1"/>
              </p:nvPr>
            </p:nvSpPr>
            <p:spPr>
              <a:blipFill>
                <a:blip r:embed="rId2"/>
                <a:stretch>
                  <a:fillRect l="-1481" t="-1200" r="-1852"/>
                </a:stretch>
              </a:blipFill>
            </p:spPr>
            <p:txBody>
              <a:bodyPr/>
              <a:lstStyle/>
              <a:p>
                <a:r>
                  <a:rPr lang="en-US">
                    <a:noFill/>
                  </a:rPr>
                  <a:t> </a:t>
                </a:r>
              </a:p>
            </p:txBody>
          </p:sp>
        </mc:Fallback>
      </mc:AlternateContent>
    </p:spTree>
    <p:extLst>
      <p:ext uri="{BB962C8B-B14F-4D97-AF65-F5344CB8AC3E}">
        <p14:creationId xmlns:p14="http://schemas.microsoft.com/office/powerpoint/2010/main" val="1737905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17.4.1: Calculating the Spearman Rank Correlation Coefficient </a:t>
            </a:r>
          </a:p>
        </p:txBody>
      </p:sp>
      <p:sp>
        <p:nvSpPr>
          <p:cNvPr id="3" name="Content Placeholder 2"/>
          <p:cNvSpPr>
            <a:spLocks noGrp="1"/>
          </p:cNvSpPr>
          <p:nvPr>
            <p:ph idx="1"/>
          </p:nvPr>
        </p:nvSpPr>
        <p:spPr>
          <a:xfrm>
            <a:off x="457200" y="1143000"/>
            <a:ext cx="8229600" cy="4572000"/>
          </a:xfrm>
        </p:spPr>
        <p:txBody>
          <a:bodyPr>
            <a:noAutofit/>
          </a:bodyPr>
          <a:lstStyle/>
          <a:p>
            <a:r>
              <a:rPr lang="en-US" dirty="0"/>
              <a:t>Consider the given data set </a:t>
            </a:r>
          </a:p>
        </p:txBody>
      </p:sp>
      <p:graphicFrame>
        <p:nvGraphicFramePr>
          <p:cNvPr id="4" name="Table 3"/>
          <p:cNvGraphicFramePr>
            <a:graphicFrameLocks noGrp="1"/>
          </p:cNvGraphicFramePr>
          <p:nvPr>
            <p:extLst>
              <p:ext uri="{D42A27DB-BD31-4B8C-83A1-F6EECF244321}">
                <p14:modId xmlns:p14="http://schemas.microsoft.com/office/powerpoint/2010/main" val="281555294"/>
              </p:ext>
            </p:extLst>
          </p:nvPr>
        </p:nvGraphicFramePr>
        <p:xfrm>
          <a:off x="2057400" y="1698490"/>
          <a:ext cx="5029200" cy="1188720"/>
        </p:xfrm>
        <a:graphic>
          <a:graphicData uri="http://schemas.openxmlformats.org/drawingml/2006/table">
            <a:tbl>
              <a:tblPr firstRow="1" bandRow="1">
                <a:tableStyleId>{21E4AEA4-8DFA-4A89-87EB-49C32662AFE0}</a:tableStyleId>
              </a:tblPr>
              <a:tblGrid>
                <a:gridCol w="1005840">
                  <a:extLst>
                    <a:ext uri="{9D8B030D-6E8A-4147-A177-3AD203B41FA5}">
                      <a16:colId xmlns:a16="http://schemas.microsoft.com/office/drawing/2014/main" val="20000"/>
                    </a:ext>
                  </a:extLst>
                </a:gridCol>
                <a:gridCol w="1005840">
                  <a:extLst>
                    <a:ext uri="{9D8B030D-6E8A-4147-A177-3AD203B41FA5}">
                      <a16:colId xmlns:a16="http://schemas.microsoft.com/office/drawing/2014/main" val="20001"/>
                    </a:ext>
                  </a:extLst>
                </a:gridCol>
                <a:gridCol w="1005840">
                  <a:extLst>
                    <a:ext uri="{9D8B030D-6E8A-4147-A177-3AD203B41FA5}">
                      <a16:colId xmlns:a16="http://schemas.microsoft.com/office/drawing/2014/main" val="20002"/>
                    </a:ext>
                  </a:extLst>
                </a:gridCol>
                <a:gridCol w="1005840">
                  <a:extLst>
                    <a:ext uri="{9D8B030D-6E8A-4147-A177-3AD203B41FA5}">
                      <a16:colId xmlns:a16="http://schemas.microsoft.com/office/drawing/2014/main" val="20003"/>
                    </a:ext>
                  </a:extLst>
                </a:gridCol>
                <a:gridCol w="1005840">
                  <a:extLst>
                    <a:ext uri="{9D8B030D-6E8A-4147-A177-3AD203B41FA5}">
                      <a16:colId xmlns:a16="http://schemas.microsoft.com/office/drawing/2014/main" val="20004"/>
                    </a:ext>
                  </a:extLst>
                </a:gridCol>
              </a:tblGrid>
              <a:tr h="293382">
                <a:tc gridSpan="5">
                  <a:txBody>
                    <a:bodyPr/>
                    <a:lstStyle/>
                    <a:p>
                      <a:pPr algn="ctr"/>
                      <a:r>
                        <a:rPr lang="en-US" sz="2000" kern="1200" baseline="0" dirty="0"/>
                        <a:t>Original Data</a:t>
                      </a:r>
                      <a:endParaRPr lang="en-US" sz="2000" b="1" kern="1200" baseline="0" dirty="0">
                        <a:solidFill>
                          <a:schemeClr val="lt1"/>
                        </a:solidFill>
                        <a:latin typeface="+mn-lt"/>
                        <a:ea typeface="+mn-ea"/>
                        <a:cs typeface="+mn-cs"/>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293382">
                <a:tc>
                  <a:txBody>
                    <a:bodyPr/>
                    <a:lstStyle/>
                    <a:p>
                      <a:pPr algn="ctr"/>
                      <a:r>
                        <a:rPr lang="en-US" sz="2000" b="1" i="1" dirty="0">
                          <a:solidFill>
                            <a:srgbClr val="000000"/>
                          </a:solidFill>
                        </a:rPr>
                        <a:t>X</a:t>
                      </a:r>
                    </a:p>
                  </a:txBody>
                  <a:tcPr/>
                </a:tc>
                <a:tc>
                  <a:txBody>
                    <a:bodyPr/>
                    <a:lstStyle/>
                    <a:p>
                      <a:pPr algn="ctr"/>
                      <a:r>
                        <a:rPr lang="en-US" sz="2000" dirty="0">
                          <a:solidFill>
                            <a:srgbClr val="000000"/>
                          </a:solidFill>
                        </a:rPr>
                        <a:t>7</a:t>
                      </a:r>
                    </a:p>
                  </a:txBody>
                  <a:tcPr/>
                </a:tc>
                <a:tc>
                  <a:txBody>
                    <a:bodyPr/>
                    <a:lstStyle/>
                    <a:p>
                      <a:pPr algn="ctr"/>
                      <a:r>
                        <a:rPr lang="en-US" sz="2000" dirty="0">
                          <a:solidFill>
                            <a:srgbClr val="000000"/>
                          </a:solidFill>
                        </a:rPr>
                        <a:t>5</a:t>
                      </a:r>
                    </a:p>
                  </a:txBody>
                  <a:tcPr/>
                </a:tc>
                <a:tc>
                  <a:txBody>
                    <a:bodyPr/>
                    <a:lstStyle/>
                    <a:p>
                      <a:pPr algn="ctr"/>
                      <a:r>
                        <a:rPr lang="en-US" sz="2000" dirty="0">
                          <a:solidFill>
                            <a:srgbClr val="000000"/>
                          </a:solidFill>
                        </a:rPr>
                        <a:t>8</a:t>
                      </a:r>
                    </a:p>
                  </a:txBody>
                  <a:tcPr/>
                </a:tc>
                <a:tc>
                  <a:txBody>
                    <a:bodyPr/>
                    <a:lstStyle/>
                    <a:p>
                      <a:pPr algn="ctr"/>
                      <a:r>
                        <a:rPr lang="en-US" sz="2000" dirty="0">
                          <a:solidFill>
                            <a:srgbClr val="000000"/>
                          </a:solidFill>
                        </a:rPr>
                        <a:t>9</a:t>
                      </a:r>
                    </a:p>
                  </a:txBody>
                  <a:tcPr/>
                </a:tc>
                <a:extLst>
                  <a:ext uri="{0D108BD9-81ED-4DB2-BD59-A6C34878D82A}">
                    <a16:rowId xmlns:a16="http://schemas.microsoft.com/office/drawing/2014/main" val="10001"/>
                  </a:ext>
                </a:extLst>
              </a:tr>
              <a:tr h="293382">
                <a:tc>
                  <a:txBody>
                    <a:bodyPr/>
                    <a:lstStyle/>
                    <a:p>
                      <a:pPr algn="ctr"/>
                      <a:r>
                        <a:rPr lang="en-US" sz="2000" b="1" i="1" dirty="0">
                          <a:solidFill>
                            <a:srgbClr val="000000"/>
                          </a:solidFill>
                        </a:rPr>
                        <a:t>Y</a:t>
                      </a:r>
                    </a:p>
                  </a:txBody>
                  <a:tcPr/>
                </a:tc>
                <a:tc>
                  <a:txBody>
                    <a:bodyPr/>
                    <a:lstStyle/>
                    <a:p>
                      <a:pPr algn="ctr"/>
                      <a:r>
                        <a:rPr lang="en-US" sz="2000" dirty="0">
                          <a:solidFill>
                            <a:srgbClr val="000000"/>
                          </a:solidFill>
                        </a:rPr>
                        <a:t>4</a:t>
                      </a:r>
                    </a:p>
                  </a:txBody>
                  <a:tcPr/>
                </a:tc>
                <a:tc>
                  <a:txBody>
                    <a:bodyPr/>
                    <a:lstStyle/>
                    <a:p>
                      <a:pPr algn="ctr"/>
                      <a:r>
                        <a:rPr lang="en-US" sz="2000" dirty="0">
                          <a:solidFill>
                            <a:srgbClr val="000000"/>
                          </a:solidFill>
                        </a:rPr>
                        <a:t>7</a:t>
                      </a:r>
                    </a:p>
                  </a:txBody>
                  <a:tcPr/>
                </a:tc>
                <a:tc>
                  <a:txBody>
                    <a:bodyPr/>
                    <a:lstStyle/>
                    <a:p>
                      <a:pPr algn="ctr"/>
                      <a:r>
                        <a:rPr lang="en-US" sz="2000" dirty="0">
                          <a:solidFill>
                            <a:srgbClr val="000000"/>
                          </a:solidFill>
                        </a:rPr>
                        <a:t>9</a:t>
                      </a:r>
                    </a:p>
                  </a:txBody>
                  <a:tcPr/>
                </a:tc>
                <a:tc>
                  <a:txBody>
                    <a:bodyPr/>
                    <a:lstStyle/>
                    <a:p>
                      <a:pPr algn="ctr"/>
                      <a:r>
                        <a:rPr lang="en-US" sz="2000" dirty="0">
                          <a:solidFill>
                            <a:srgbClr val="000000"/>
                          </a:solidFill>
                        </a:rPr>
                        <a:t>8</a:t>
                      </a:r>
                    </a:p>
                  </a:txBody>
                  <a:tcPr/>
                </a:tc>
                <a:extLst>
                  <a:ext uri="{0D108BD9-81ED-4DB2-BD59-A6C34878D82A}">
                    <a16:rowId xmlns:a16="http://schemas.microsoft.com/office/drawing/2014/main" val="10002"/>
                  </a:ext>
                </a:extLst>
              </a:tr>
            </a:tbl>
          </a:graphicData>
        </a:graphic>
      </p:graphicFrame>
      <p:sp>
        <p:nvSpPr>
          <p:cNvPr id="5" name="Rectangle 4"/>
          <p:cNvSpPr/>
          <p:nvPr/>
        </p:nvSpPr>
        <p:spPr>
          <a:xfrm>
            <a:off x="457200" y="2932930"/>
            <a:ext cx="6110519" cy="523220"/>
          </a:xfrm>
          <a:prstGeom prst="rect">
            <a:avLst/>
          </a:prstGeom>
        </p:spPr>
        <p:txBody>
          <a:bodyPr wrap="none">
            <a:spAutoFit/>
          </a:bodyPr>
          <a:lstStyle/>
          <a:p>
            <a:r>
              <a:rPr lang="en-US" sz="2800" dirty="0"/>
              <a:t>Converting the data to ranks, we obtain: </a:t>
            </a:r>
          </a:p>
        </p:txBody>
      </p:sp>
      <mc:AlternateContent xmlns:mc="http://schemas.openxmlformats.org/markup-compatibility/2006" xmlns:a14="http://schemas.microsoft.com/office/drawing/2010/main">
        <mc:Choice Requires="a14">
          <p:graphicFrame>
            <p:nvGraphicFramePr>
              <p:cNvPr id="6" name="object 2"/>
              <p:cNvGraphicFramePr>
                <a:graphicFrameLocks noGrp="1"/>
              </p:cNvGraphicFramePr>
              <p:nvPr>
                <p:extLst>
                  <p:ext uri="{D42A27DB-BD31-4B8C-83A1-F6EECF244321}">
                    <p14:modId xmlns:p14="http://schemas.microsoft.com/office/powerpoint/2010/main" val="3926985927"/>
                  </p:ext>
                </p:extLst>
              </p:nvPr>
            </p:nvGraphicFramePr>
            <p:xfrm>
              <a:off x="990600" y="3456150"/>
              <a:ext cx="6796318" cy="2295525"/>
            </p:xfrm>
            <a:graphic>
              <a:graphicData uri="http://schemas.openxmlformats.org/drawingml/2006/table">
                <a:tbl>
                  <a:tblPr firstRow="1" bandRow="1">
                    <a:tableStyleId>{21E4AEA4-8DFA-4A89-87EB-49C32662AFE0}</a:tableStyleId>
                  </a:tblPr>
                  <a:tblGrid>
                    <a:gridCol w="439909">
                      <a:extLst>
                        <a:ext uri="{9D8B030D-6E8A-4147-A177-3AD203B41FA5}">
                          <a16:colId xmlns:a16="http://schemas.microsoft.com/office/drawing/2014/main" val="20000"/>
                        </a:ext>
                      </a:extLst>
                    </a:gridCol>
                    <a:gridCol w="1041340">
                      <a:extLst>
                        <a:ext uri="{9D8B030D-6E8A-4147-A177-3AD203B41FA5}">
                          <a16:colId xmlns:a16="http://schemas.microsoft.com/office/drawing/2014/main" val="20001"/>
                        </a:ext>
                      </a:extLst>
                    </a:gridCol>
                    <a:gridCol w="653702">
                      <a:extLst>
                        <a:ext uri="{9D8B030D-6E8A-4147-A177-3AD203B41FA5}">
                          <a16:colId xmlns:a16="http://schemas.microsoft.com/office/drawing/2014/main" val="20002"/>
                        </a:ext>
                      </a:extLst>
                    </a:gridCol>
                    <a:gridCol w="932273">
                      <a:extLst>
                        <a:ext uri="{9D8B030D-6E8A-4147-A177-3AD203B41FA5}">
                          <a16:colId xmlns:a16="http://schemas.microsoft.com/office/drawing/2014/main" val="20003"/>
                        </a:ext>
                      </a:extLst>
                    </a:gridCol>
                    <a:gridCol w="1986448">
                      <a:extLst>
                        <a:ext uri="{9D8B030D-6E8A-4147-A177-3AD203B41FA5}">
                          <a16:colId xmlns:a16="http://schemas.microsoft.com/office/drawing/2014/main" val="474435409"/>
                        </a:ext>
                      </a:extLst>
                    </a:gridCol>
                    <a:gridCol w="1742646">
                      <a:extLst>
                        <a:ext uri="{9D8B030D-6E8A-4147-A177-3AD203B41FA5}">
                          <a16:colId xmlns:a16="http://schemas.microsoft.com/office/drawing/2014/main" val="1715895858"/>
                        </a:ext>
                      </a:extLst>
                    </a:gridCol>
                  </a:tblGrid>
                  <a:tr h="219075">
                    <a:tc gridSpan="6">
                      <a:txBody>
                        <a:bodyPr/>
                        <a:lstStyle/>
                        <a:p>
                          <a:pPr algn="ctr"/>
                          <a:r>
                            <a:rPr lang="en-US" sz="2000" b="1" kern="1200" baseline="0" dirty="0">
                              <a:solidFill>
                                <a:schemeClr val="lt1"/>
                              </a:solidFill>
                              <a:latin typeface="+mn-lt"/>
                              <a:ea typeface="+mn-ea"/>
                              <a:cs typeface="+mn-cs"/>
                            </a:rPr>
                            <a:t>Ranked Data</a:t>
                          </a:r>
                        </a:p>
                      </a:txBody>
                      <a:tcPr marL="0" marR="0" marT="41275" marB="0"/>
                    </a:tc>
                    <a:tc hMerge="1">
                      <a:txBody>
                        <a:bodyPr/>
                        <a:lstStyle/>
                        <a:p>
                          <a:pPr algn="ctr">
                            <a:lnSpc>
                              <a:spcPct val="100000"/>
                            </a:lnSpc>
                            <a:spcBef>
                              <a:spcPts val="325"/>
                            </a:spcBef>
                          </a:pPr>
                          <a:endParaRPr sz="1000" dirty="0">
                            <a:latin typeface="Roboto Condensed"/>
                            <a:cs typeface="Roboto Condensed"/>
                          </a:endParaRPr>
                        </a:p>
                      </a:txBody>
                      <a:tcPr marL="0" marR="0" marT="41275" marB="0"/>
                    </a:tc>
                    <a:tc hMerge="1">
                      <a:txBody>
                        <a:bodyPr/>
                        <a:lstStyle/>
                        <a:p>
                          <a:pPr marL="228600">
                            <a:lnSpc>
                              <a:spcPct val="100000"/>
                            </a:lnSpc>
                            <a:spcBef>
                              <a:spcPts val="325"/>
                            </a:spcBef>
                          </a:pPr>
                          <a:endParaRPr sz="1000">
                            <a:latin typeface="Roboto Condensed"/>
                            <a:cs typeface="Roboto Condensed"/>
                          </a:endParaRPr>
                        </a:p>
                      </a:txBody>
                      <a:tcPr marL="0" marR="0" marT="41275" marB="0"/>
                    </a:tc>
                    <a:tc hMerge="1">
                      <a:txBody>
                        <a:bodyPr/>
                        <a:lstStyle/>
                        <a:p>
                          <a:pPr marL="92710" algn="ctr">
                            <a:lnSpc>
                              <a:spcPct val="100000"/>
                            </a:lnSpc>
                            <a:spcBef>
                              <a:spcPts val="325"/>
                            </a:spcBef>
                          </a:pPr>
                          <a:endParaRPr sz="1000" dirty="0">
                            <a:latin typeface="Roboto Condensed"/>
                            <a:cs typeface="Roboto Condensed"/>
                          </a:endParaRPr>
                        </a:p>
                      </a:txBody>
                      <a:tcPr marL="0" marR="0" marT="41275" marB="0"/>
                    </a:tc>
                    <a:tc hMerge="1">
                      <a:txBody>
                        <a:bodyPr/>
                        <a:lstStyle/>
                        <a:p>
                          <a:pPr algn="ctr"/>
                          <a:endParaRPr lang="en-US" sz="2000" b="1" kern="1200" baseline="0" dirty="0">
                            <a:solidFill>
                              <a:schemeClr val="lt1"/>
                            </a:solidFill>
                            <a:latin typeface="+mn-lt"/>
                            <a:ea typeface="+mn-ea"/>
                            <a:cs typeface="+mn-cs"/>
                          </a:endParaRPr>
                        </a:p>
                      </a:txBody>
                      <a:tcPr marL="0" marR="0" marT="41275" marB="0"/>
                    </a:tc>
                    <a:tc hMerge="1">
                      <a:txBody>
                        <a:bodyPr/>
                        <a:lstStyle/>
                        <a:p>
                          <a:pPr algn="ctr"/>
                          <a:endParaRPr lang="en-US" sz="2000" b="1" kern="1200" baseline="0" dirty="0">
                            <a:solidFill>
                              <a:schemeClr val="lt1"/>
                            </a:solidFill>
                            <a:latin typeface="+mn-lt"/>
                            <a:ea typeface="+mn-ea"/>
                            <a:cs typeface="+mn-cs"/>
                          </a:endParaRPr>
                        </a:p>
                      </a:txBody>
                      <a:tcPr marL="0" marR="0" marT="41275" marB="0"/>
                    </a:tc>
                    <a:extLst>
                      <a:ext uri="{0D108BD9-81ED-4DB2-BD59-A6C34878D82A}">
                        <a16:rowId xmlns:a16="http://schemas.microsoft.com/office/drawing/2014/main" val="10000"/>
                      </a:ext>
                    </a:extLst>
                  </a:tr>
                  <a:tr h="219075">
                    <a:tc>
                      <a:txBody>
                        <a:bodyPr/>
                        <a:lstStyle/>
                        <a:p>
                          <a:pPr marL="63500" algn="ctr">
                            <a:lnSpc>
                              <a:spcPct val="100000"/>
                            </a:lnSpc>
                            <a:spcBef>
                              <a:spcPts val="325"/>
                            </a:spcBef>
                          </a:pPr>
                          <a14:m>
                            <m:oMathPara xmlns:m="http://schemas.openxmlformats.org/officeDocument/2006/math">
                              <m:oMathParaPr>
                                <m:jc m:val="centerGroup"/>
                              </m:oMathParaPr>
                              <m:oMath xmlns:m="http://schemas.openxmlformats.org/officeDocument/2006/math">
                                <m:r>
                                  <a:rPr lang="en-US" sz="2000" b="1" i="1" dirty="0" smtClean="0">
                                    <a:solidFill>
                                      <a:srgbClr val="000000"/>
                                    </a:solidFill>
                                    <a:latin typeface="Cambria Math" panose="02040503050406030204" pitchFamily="18" charset="0"/>
                                    <a:cs typeface="Roboto Condensed"/>
                                  </a:rPr>
                                  <m:t>𝑿</m:t>
                                </m:r>
                              </m:oMath>
                            </m:oMathPara>
                          </a14:m>
                          <a:endParaRPr sz="2000" b="1" i="1" dirty="0">
                            <a:solidFill>
                              <a:srgbClr val="000000"/>
                            </a:solidFill>
                            <a:latin typeface="Roboto Condensed"/>
                            <a:cs typeface="Roboto Condensed"/>
                          </a:endParaRPr>
                        </a:p>
                      </a:txBody>
                      <a:tcPr marL="0" marR="0" marT="41275" marB="0"/>
                    </a:tc>
                    <a:tc>
                      <a:txBody>
                        <a:bodyPr/>
                        <a:lstStyle/>
                        <a:p>
                          <a:pPr algn="ctr">
                            <a:lnSpc>
                              <a:spcPct val="100000"/>
                            </a:lnSpc>
                            <a:spcBef>
                              <a:spcPts val="325"/>
                            </a:spcBef>
                          </a:pPr>
                          <a14:m>
                            <m:oMathPara xmlns:m="http://schemas.openxmlformats.org/officeDocument/2006/math">
                              <m:oMathParaPr>
                                <m:jc m:val="centerGroup"/>
                              </m:oMathParaPr>
                              <m:oMath xmlns:m="http://schemas.openxmlformats.org/officeDocument/2006/math">
                                <m:r>
                                  <a:rPr lang="en-US" sz="2000" b="1" i="1" dirty="0" smtClean="0">
                                    <a:solidFill>
                                      <a:srgbClr val="000000"/>
                                    </a:solidFill>
                                    <a:latin typeface="Cambria Math" panose="02040503050406030204" pitchFamily="18" charset="0"/>
                                    <a:cs typeface="Roboto Condensed"/>
                                  </a:rPr>
                                  <m:t>𝑹</m:t>
                                </m:r>
                                <m:r>
                                  <a:rPr lang="en-US" sz="2000" b="1" i="1" dirty="0" smtClean="0">
                                    <a:solidFill>
                                      <a:srgbClr val="000000"/>
                                    </a:solidFill>
                                    <a:latin typeface="Cambria Math" panose="02040503050406030204" pitchFamily="18" charset="0"/>
                                    <a:cs typeface="Roboto Condensed"/>
                                  </a:rPr>
                                  <m:t>(</m:t>
                                </m:r>
                                <m:r>
                                  <a:rPr lang="en-US" sz="2000" b="1" i="1" dirty="0" smtClean="0">
                                    <a:solidFill>
                                      <a:srgbClr val="000000"/>
                                    </a:solidFill>
                                    <a:latin typeface="Cambria Math" panose="02040503050406030204" pitchFamily="18" charset="0"/>
                                    <a:cs typeface="Roboto Condensed"/>
                                  </a:rPr>
                                  <m:t>𝑿</m:t>
                                </m:r>
                                <m:r>
                                  <a:rPr lang="en-US" sz="2000" b="1" i="1" dirty="0" smtClean="0">
                                    <a:solidFill>
                                      <a:srgbClr val="000000"/>
                                    </a:solidFill>
                                    <a:latin typeface="Cambria Math" panose="02040503050406030204" pitchFamily="18" charset="0"/>
                                    <a:cs typeface="Roboto Condensed"/>
                                  </a:rPr>
                                  <m:t>)</m:t>
                                </m:r>
                              </m:oMath>
                            </m:oMathPara>
                          </a14:m>
                          <a:endParaRPr sz="2000" b="1" dirty="0">
                            <a:solidFill>
                              <a:srgbClr val="000000"/>
                            </a:solidFill>
                            <a:latin typeface="Roboto Condensed"/>
                            <a:cs typeface="Roboto Condensed"/>
                          </a:endParaRPr>
                        </a:p>
                      </a:txBody>
                      <a:tcPr marL="0" marR="0" marT="41275" marB="0"/>
                    </a:tc>
                    <a:tc>
                      <a:txBody>
                        <a:bodyPr/>
                        <a:lstStyle/>
                        <a:p>
                          <a:pPr marL="0" indent="0" algn="ctr">
                            <a:lnSpc>
                              <a:spcPct val="100000"/>
                            </a:lnSpc>
                            <a:spcBef>
                              <a:spcPts val="325"/>
                            </a:spcBef>
                          </a:pPr>
                          <a14:m>
                            <m:oMathPara xmlns:m="http://schemas.openxmlformats.org/officeDocument/2006/math">
                              <m:oMathParaPr>
                                <m:jc m:val="centerGroup"/>
                              </m:oMathParaPr>
                              <m:oMath xmlns:m="http://schemas.openxmlformats.org/officeDocument/2006/math">
                                <m:r>
                                  <a:rPr lang="en-US" sz="2000" b="1" i="1" dirty="0" smtClean="0">
                                    <a:solidFill>
                                      <a:srgbClr val="000000"/>
                                    </a:solidFill>
                                    <a:latin typeface="Cambria Math" panose="02040503050406030204" pitchFamily="18" charset="0"/>
                                    <a:cs typeface="Roboto Condensed"/>
                                  </a:rPr>
                                  <m:t>𝒀</m:t>
                                </m:r>
                              </m:oMath>
                            </m:oMathPara>
                          </a14:m>
                          <a:endParaRPr sz="2000" b="1" i="1" dirty="0">
                            <a:solidFill>
                              <a:srgbClr val="000000"/>
                            </a:solidFill>
                            <a:latin typeface="Roboto Condensed"/>
                            <a:cs typeface="Roboto Condensed"/>
                          </a:endParaRPr>
                        </a:p>
                      </a:txBody>
                      <a:tcPr marL="0" marR="0" marT="41275" marB="0"/>
                    </a:tc>
                    <a:tc>
                      <a:txBody>
                        <a:bodyPr/>
                        <a:lstStyle/>
                        <a:p>
                          <a:pPr marL="92710" algn="ctr">
                            <a:lnSpc>
                              <a:spcPct val="100000"/>
                            </a:lnSpc>
                            <a:spcBef>
                              <a:spcPts val="325"/>
                            </a:spcBef>
                          </a:pPr>
                          <a14:m>
                            <m:oMathPara xmlns:m="http://schemas.openxmlformats.org/officeDocument/2006/math">
                              <m:oMathParaPr>
                                <m:jc m:val="centerGroup"/>
                              </m:oMathParaPr>
                              <m:oMath xmlns:m="http://schemas.openxmlformats.org/officeDocument/2006/math">
                                <m:r>
                                  <a:rPr lang="en-US" sz="2000" b="1" i="1" dirty="0" smtClean="0">
                                    <a:solidFill>
                                      <a:srgbClr val="000000"/>
                                    </a:solidFill>
                                    <a:latin typeface="Cambria Math" panose="02040503050406030204" pitchFamily="18" charset="0"/>
                                    <a:cs typeface="Roboto Condensed"/>
                                  </a:rPr>
                                  <m:t>𝑹</m:t>
                                </m:r>
                                <m:r>
                                  <a:rPr lang="en-US" sz="2000" b="1" i="1" dirty="0" smtClean="0">
                                    <a:solidFill>
                                      <a:srgbClr val="000000"/>
                                    </a:solidFill>
                                    <a:latin typeface="Cambria Math" panose="02040503050406030204" pitchFamily="18" charset="0"/>
                                    <a:cs typeface="Roboto Condensed"/>
                                  </a:rPr>
                                  <m:t>(</m:t>
                                </m:r>
                                <m:r>
                                  <a:rPr lang="en-US" sz="2000" b="1" i="1" dirty="0" smtClean="0">
                                    <a:solidFill>
                                      <a:srgbClr val="000000"/>
                                    </a:solidFill>
                                    <a:latin typeface="Cambria Math" panose="02040503050406030204" pitchFamily="18" charset="0"/>
                                    <a:cs typeface="Roboto Condensed"/>
                                  </a:rPr>
                                  <m:t>𝒀</m:t>
                                </m:r>
                                <m:r>
                                  <a:rPr lang="en-US" sz="2000" b="1" i="1" dirty="0" smtClean="0">
                                    <a:solidFill>
                                      <a:srgbClr val="000000"/>
                                    </a:solidFill>
                                    <a:latin typeface="Cambria Math" panose="02040503050406030204" pitchFamily="18" charset="0"/>
                                    <a:cs typeface="Roboto Condensed"/>
                                  </a:rPr>
                                  <m:t>)</m:t>
                                </m:r>
                              </m:oMath>
                            </m:oMathPara>
                          </a14:m>
                          <a:endParaRPr sz="2000" b="1" dirty="0">
                            <a:solidFill>
                              <a:srgbClr val="000000"/>
                            </a:solidFill>
                            <a:latin typeface="Roboto Condensed"/>
                            <a:cs typeface="Roboto Condensed"/>
                          </a:endParaRPr>
                        </a:p>
                      </a:txBody>
                      <a:tcPr marL="0" marR="0" marT="41275" marB="0"/>
                    </a:tc>
                    <a:tc>
                      <a:txBody>
                        <a:bodyPr/>
                        <a:lstStyle/>
                        <a:p>
                          <a:pPr marL="92710" algn="ctr">
                            <a:lnSpc>
                              <a:spcPct val="100000"/>
                            </a:lnSpc>
                            <a:spcBef>
                              <a:spcPts val="325"/>
                            </a:spcBef>
                          </a:pPr>
                          <a14:m>
                            <m:oMathPara xmlns:m="http://schemas.openxmlformats.org/officeDocument/2006/math">
                              <m:oMathParaPr>
                                <m:jc m:val="centerGroup"/>
                              </m:oMathParaPr>
                              <m:oMath xmlns:m="http://schemas.openxmlformats.org/officeDocument/2006/math">
                                <m:r>
                                  <a:rPr lang="en-US" sz="2000" b="1" i="1" dirty="0" smtClean="0">
                                    <a:solidFill>
                                      <a:srgbClr val="000000"/>
                                    </a:solidFill>
                                    <a:latin typeface="Cambria Math" panose="02040503050406030204" pitchFamily="18" charset="0"/>
                                    <a:cs typeface="Roboto Condensed"/>
                                  </a:rPr>
                                  <m:t>𝑹</m:t>
                                </m:r>
                                <m:r>
                                  <a:rPr lang="en-US" sz="2000" b="1" i="1" dirty="0" smtClean="0">
                                    <a:solidFill>
                                      <a:srgbClr val="000000"/>
                                    </a:solidFill>
                                    <a:latin typeface="Cambria Math" panose="02040503050406030204" pitchFamily="18" charset="0"/>
                                    <a:cs typeface="Roboto Condensed"/>
                                  </a:rPr>
                                  <m:t>(</m:t>
                                </m:r>
                                <m:r>
                                  <a:rPr lang="en-US" sz="2000" b="1" i="1" dirty="0" smtClean="0">
                                    <a:solidFill>
                                      <a:srgbClr val="000000"/>
                                    </a:solidFill>
                                    <a:latin typeface="Cambria Math" panose="02040503050406030204" pitchFamily="18" charset="0"/>
                                    <a:cs typeface="Roboto Condensed"/>
                                  </a:rPr>
                                  <m:t>𝑿</m:t>
                                </m:r>
                                <m:r>
                                  <a:rPr lang="en-US" sz="2000" b="1" i="1" dirty="0" smtClean="0">
                                    <a:solidFill>
                                      <a:srgbClr val="000000"/>
                                    </a:solidFill>
                                    <a:latin typeface="Cambria Math" panose="02040503050406030204" pitchFamily="18" charset="0"/>
                                    <a:cs typeface="Roboto Condensed"/>
                                  </a:rPr>
                                  <m:t>)−</m:t>
                                </m:r>
                                <m:r>
                                  <a:rPr lang="en-US" sz="2000" b="1" i="1" dirty="0" smtClean="0">
                                    <a:solidFill>
                                      <a:srgbClr val="000000"/>
                                    </a:solidFill>
                                    <a:latin typeface="Cambria Math" panose="02040503050406030204" pitchFamily="18" charset="0"/>
                                    <a:cs typeface="Roboto Condensed"/>
                                  </a:rPr>
                                  <m:t>𝑹</m:t>
                                </m:r>
                                <m:r>
                                  <a:rPr lang="en-US" sz="2000" b="1" i="1" dirty="0" smtClean="0">
                                    <a:solidFill>
                                      <a:srgbClr val="000000"/>
                                    </a:solidFill>
                                    <a:latin typeface="Cambria Math" panose="02040503050406030204" pitchFamily="18" charset="0"/>
                                    <a:cs typeface="Roboto Condensed"/>
                                  </a:rPr>
                                  <m:t>(</m:t>
                                </m:r>
                                <m:r>
                                  <a:rPr lang="en-US" sz="2000" b="1" i="1" dirty="0" smtClean="0">
                                    <a:solidFill>
                                      <a:srgbClr val="000000"/>
                                    </a:solidFill>
                                    <a:latin typeface="Cambria Math" panose="02040503050406030204" pitchFamily="18" charset="0"/>
                                    <a:cs typeface="Roboto Condensed"/>
                                  </a:rPr>
                                  <m:t>𝒀</m:t>
                                </m:r>
                                <m:r>
                                  <a:rPr lang="en-US" sz="2000" b="1" i="1" dirty="0" smtClean="0">
                                    <a:solidFill>
                                      <a:srgbClr val="000000"/>
                                    </a:solidFill>
                                    <a:latin typeface="Cambria Math" panose="02040503050406030204" pitchFamily="18" charset="0"/>
                                    <a:cs typeface="Roboto Condensed"/>
                                  </a:rPr>
                                  <m:t>)</m:t>
                                </m:r>
                              </m:oMath>
                            </m:oMathPara>
                          </a14:m>
                          <a:endParaRPr sz="2000" b="1" dirty="0">
                            <a:solidFill>
                              <a:srgbClr val="000000"/>
                            </a:solidFill>
                            <a:latin typeface="Roboto Condensed"/>
                            <a:cs typeface="Roboto Condensed"/>
                          </a:endParaRPr>
                        </a:p>
                      </a:txBody>
                      <a:tcPr marL="0" marR="0" marT="41275" marB="0"/>
                    </a:tc>
                    <a:tc>
                      <a:txBody>
                        <a:bodyPr/>
                        <a:lstStyle/>
                        <a:p>
                          <a:pPr marL="92710" algn="ctr">
                            <a:lnSpc>
                              <a:spcPct val="100000"/>
                            </a:lnSpc>
                            <a:spcBef>
                              <a:spcPts val="325"/>
                            </a:spcBef>
                          </a:pPr>
                          <a14:m>
                            <m:oMathPara xmlns:m="http://schemas.openxmlformats.org/officeDocument/2006/math">
                              <m:oMathParaPr>
                                <m:jc m:val="centerGroup"/>
                              </m:oMathParaPr>
                              <m:oMath xmlns:m="http://schemas.openxmlformats.org/officeDocument/2006/math">
                                <m:r>
                                  <a:rPr lang="en-US" sz="2000" b="1" i="1" dirty="0" smtClean="0">
                                    <a:solidFill>
                                      <a:srgbClr val="000000"/>
                                    </a:solidFill>
                                    <a:latin typeface="Cambria Math" panose="02040503050406030204" pitchFamily="18" charset="0"/>
                                    <a:cs typeface="Roboto Condensed"/>
                                  </a:rPr>
                                  <m:t>[</m:t>
                                </m:r>
                                <m:r>
                                  <a:rPr lang="en-US" sz="2000" b="1" i="1" dirty="0" smtClean="0">
                                    <a:solidFill>
                                      <a:srgbClr val="000000"/>
                                    </a:solidFill>
                                    <a:latin typeface="Cambria Math" panose="02040503050406030204" pitchFamily="18" charset="0"/>
                                    <a:cs typeface="Roboto Condensed"/>
                                  </a:rPr>
                                  <m:t>𝑹</m:t>
                                </m:r>
                                <m:r>
                                  <a:rPr lang="en-US" sz="2000" b="1" i="1" dirty="0" smtClean="0">
                                    <a:solidFill>
                                      <a:srgbClr val="000000"/>
                                    </a:solidFill>
                                    <a:latin typeface="Cambria Math" panose="02040503050406030204" pitchFamily="18" charset="0"/>
                                    <a:cs typeface="Roboto Condensed"/>
                                  </a:rPr>
                                  <m:t>(</m:t>
                                </m:r>
                                <m:r>
                                  <a:rPr lang="en-US" sz="2000" b="1" i="1" dirty="0" smtClean="0">
                                    <a:solidFill>
                                      <a:srgbClr val="000000"/>
                                    </a:solidFill>
                                    <a:latin typeface="Cambria Math" panose="02040503050406030204" pitchFamily="18" charset="0"/>
                                    <a:cs typeface="Roboto Condensed"/>
                                  </a:rPr>
                                  <m:t>𝑿</m:t>
                                </m:r>
                                <m:r>
                                  <a:rPr lang="en-US" sz="2000" b="1" i="1" dirty="0" smtClean="0">
                                    <a:solidFill>
                                      <a:srgbClr val="000000"/>
                                    </a:solidFill>
                                    <a:latin typeface="Cambria Math" panose="02040503050406030204" pitchFamily="18" charset="0"/>
                                    <a:cs typeface="Roboto Condensed"/>
                                  </a:rPr>
                                  <m:t>) – </m:t>
                                </m:r>
                                <m:r>
                                  <a:rPr lang="en-US" sz="2000" b="1" i="1" dirty="0" smtClean="0">
                                    <a:solidFill>
                                      <a:srgbClr val="000000"/>
                                    </a:solidFill>
                                    <a:latin typeface="Cambria Math" panose="02040503050406030204" pitchFamily="18" charset="0"/>
                                    <a:cs typeface="Roboto Condensed"/>
                                  </a:rPr>
                                  <m:t>𝑹</m:t>
                                </m:r>
                                <m:r>
                                  <a:rPr lang="en-US" sz="2000" b="1" i="1" dirty="0" smtClean="0">
                                    <a:solidFill>
                                      <a:srgbClr val="000000"/>
                                    </a:solidFill>
                                    <a:latin typeface="Cambria Math" panose="02040503050406030204" pitchFamily="18" charset="0"/>
                                    <a:cs typeface="Roboto Condensed"/>
                                  </a:rPr>
                                  <m:t>(</m:t>
                                </m:r>
                                <m:r>
                                  <a:rPr lang="en-US" sz="2000" b="1" i="1" dirty="0" smtClean="0">
                                    <a:solidFill>
                                      <a:srgbClr val="000000"/>
                                    </a:solidFill>
                                    <a:latin typeface="Cambria Math" panose="02040503050406030204" pitchFamily="18" charset="0"/>
                                    <a:cs typeface="Roboto Condensed"/>
                                  </a:rPr>
                                  <m:t>𝒀</m:t>
                                </m:r>
                                <m:r>
                                  <a:rPr lang="en-US" sz="2000" b="1" i="1" dirty="0" smtClean="0">
                                    <a:solidFill>
                                      <a:srgbClr val="000000"/>
                                    </a:solidFill>
                                    <a:latin typeface="Cambria Math" panose="02040503050406030204" pitchFamily="18" charset="0"/>
                                    <a:cs typeface="Roboto Condensed"/>
                                  </a:rPr>
                                  <m:t>)]</m:t>
                                </m:r>
                                <m:r>
                                  <a:rPr lang="en-US" sz="2000" b="1" i="1" baseline="30000" dirty="0" smtClean="0">
                                    <a:solidFill>
                                      <a:srgbClr val="000000"/>
                                    </a:solidFill>
                                    <a:latin typeface="Cambria Math" panose="02040503050406030204" pitchFamily="18" charset="0"/>
                                    <a:cs typeface="Roboto Condensed"/>
                                  </a:rPr>
                                  <m:t>𝟐</m:t>
                                </m:r>
                              </m:oMath>
                            </m:oMathPara>
                          </a14:m>
                          <a:endParaRPr sz="2000" b="1" baseline="30000" dirty="0">
                            <a:solidFill>
                              <a:srgbClr val="000000"/>
                            </a:solidFill>
                            <a:latin typeface="Roboto Condensed"/>
                            <a:cs typeface="Roboto Condensed"/>
                          </a:endParaRPr>
                        </a:p>
                      </a:txBody>
                      <a:tcPr marL="0" marR="0" marT="41275" marB="0"/>
                    </a:tc>
                    <a:extLst>
                      <a:ext uri="{0D108BD9-81ED-4DB2-BD59-A6C34878D82A}">
                        <a16:rowId xmlns:a16="http://schemas.microsoft.com/office/drawing/2014/main" val="10001"/>
                      </a:ext>
                    </a:extLst>
                  </a:tr>
                  <a:tr h="206375">
                    <a:tc>
                      <a:txBody>
                        <a:bodyPr/>
                        <a:lstStyle/>
                        <a:p>
                          <a:pPr marL="6350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7</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2</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0" indent="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4</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 </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2"/>
                      </a:ext>
                    </a:extLst>
                  </a:tr>
                  <a:tr h="206375">
                    <a:tc>
                      <a:txBody>
                        <a:bodyPr/>
                        <a:lstStyle/>
                        <a:p>
                          <a:pPr marL="6350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0" indent="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7</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2</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14:m>
                            <m:oMath xmlns:m="http://schemas.openxmlformats.org/officeDocument/2006/math">
                              <m:r>
                                <a:rPr lang="en-US" sz="2000" i="1" dirty="0" smtClean="0">
                                  <a:solidFill>
                                    <a:srgbClr val="000000"/>
                                  </a:solidFill>
                                  <a:latin typeface="Cambria Math" panose="02040503050406030204" pitchFamily="18" charset="0"/>
                                  <a:cs typeface="Calibri" panose="020F0502020204030204" pitchFamily="34" charset="0"/>
                                </a:rPr>
                                <m:t>−</m:t>
                              </m:r>
                            </m:oMath>
                          </a14:m>
                          <a:r>
                            <a:rPr lang="en-US" sz="2000" dirty="0">
                              <a:solidFill>
                                <a:srgbClr val="000000"/>
                              </a:solidFill>
                              <a:latin typeface="Calibri" panose="020F0502020204030204" pitchFamily="34" charset="0"/>
                              <a:cs typeface="Calibri" panose="020F0502020204030204" pitchFamily="34" charset="0"/>
                            </a:rPr>
                            <a:t>1 </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3"/>
                      </a:ext>
                    </a:extLst>
                  </a:tr>
                  <a:tr h="205740">
                    <a:tc>
                      <a:txBody>
                        <a:bodyPr/>
                        <a:lstStyle/>
                        <a:p>
                          <a:pPr marL="6350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8</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3</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0" indent="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9</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4</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14:m>
                            <m:oMath xmlns:m="http://schemas.openxmlformats.org/officeDocument/2006/math">
                              <m:r>
                                <a:rPr lang="en-US" sz="2000" i="1" dirty="0" smtClean="0">
                                  <a:solidFill>
                                    <a:srgbClr val="000000"/>
                                  </a:solidFill>
                                  <a:latin typeface="Cambria Math" panose="02040503050406030204" pitchFamily="18" charset="0"/>
                                  <a:cs typeface="Calibri" panose="020F0502020204030204" pitchFamily="34" charset="0"/>
                                </a:rPr>
                                <m:t>−</m:t>
                              </m:r>
                            </m:oMath>
                          </a14:m>
                          <a:r>
                            <a:rPr lang="en-US" sz="2000" dirty="0">
                              <a:solidFill>
                                <a:srgbClr val="000000"/>
                              </a:solidFill>
                              <a:latin typeface="Calibri" panose="020F0502020204030204" pitchFamily="34" charset="0"/>
                              <a:cs typeface="Calibri" panose="020F0502020204030204" pitchFamily="34" charset="0"/>
                            </a:rPr>
                            <a:t>1 </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4"/>
                      </a:ext>
                    </a:extLst>
                  </a:tr>
                  <a:tr h="206375">
                    <a:tc>
                      <a:txBody>
                        <a:bodyPr/>
                        <a:lstStyle/>
                        <a:p>
                          <a:pPr marL="6350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9</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4</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0" indent="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8</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3</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 </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5"/>
                      </a:ext>
                    </a:extLst>
                  </a:tr>
                  <a:tr h="206375">
                    <a:tc>
                      <a:txBody>
                        <a:bodyPr/>
                        <a:lstStyle/>
                        <a:p>
                          <a:pPr marL="63500" algn="ctr">
                            <a:lnSpc>
                              <a:spcPct val="100000"/>
                            </a:lnSpc>
                            <a:spcBef>
                              <a:spcPts val="125"/>
                            </a:spcBef>
                          </a:pP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0" indent="0" algn="ctr">
                            <a:lnSpc>
                              <a:spcPct val="100000"/>
                            </a:lnSpc>
                            <a:spcBef>
                              <a:spcPts val="125"/>
                            </a:spcBef>
                          </a:pP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b="1" dirty="0">
                              <a:solidFill>
                                <a:srgbClr val="000000"/>
                              </a:solidFill>
                              <a:latin typeface="Calibri" panose="020F0502020204030204" pitchFamily="34" charset="0"/>
                              <a:cs typeface="Calibri" panose="020F0502020204030204" pitchFamily="34" charset="0"/>
                            </a:rPr>
                            <a:t>Total</a:t>
                          </a:r>
                          <a:endParaRPr sz="2000" b="1"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b="1" dirty="0">
                              <a:solidFill>
                                <a:srgbClr val="000000"/>
                              </a:solidFill>
                              <a:latin typeface="Calibri" panose="020F0502020204030204" pitchFamily="34" charset="0"/>
                              <a:cs typeface="Calibri" panose="020F0502020204030204" pitchFamily="34" charset="0"/>
                            </a:rPr>
                            <a:t>4</a:t>
                          </a:r>
                          <a:endParaRPr sz="2000" b="1"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736391097"/>
                      </a:ext>
                    </a:extLst>
                  </a:tr>
                </a:tbl>
              </a:graphicData>
            </a:graphic>
          </p:graphicFrame>
        </mc:Choice>
        <mc:Fallback xmlns="">
          <p:graphicFrame>
            <p:nvGraphicFramePr>
              <p:cNvPr id="6" name="object 2"/>
              <p:cNvGraphicFramePr>
                <a:graphicFrameLocks noGrp="1"/>
              </p:cNvGraphicFramePr>
              <p:nvPr>
                <p:extLst>
                  <p:ext uri="{D42A27DB-BD31-4B8C-83A1-F6EECF244321}">
                    <p14:modId xmlns:p14="http://schemas.microsoft.com/office/powerpoint/2010/main" val="3926985927"/>
                  </p:ext>
                </p:extLst>
              </p:nvPr>
            </p:nvGraphicFramePr>
            <p:xfrm>
              <a:off x="990600" y="3456150"/>
              <a:ext cx="6796318" cy="2295525"/>
            </p:xfrm>
            <a:graphic>
              <a:graphicData uri="http://schemas.openxmlformats.org/drawingml/2006/table">
                <a:tbl>
                  <a:tblPr firstRow="1" bandRow="1">
                    <a:tableStyleId>{21E4AEA4-8DFA-4A89-87EB-49C32662AFE0}</a:tableStyleId>
                  </a:tblPr>
                  <a:tblGrid>
                    <a:gridCol w="439909">
                      <a:extLst>
                        <a:ext uri="{9D8B030D-6E8A-4147-A177-3AD203B41FA5}">
                          <a16:colId xmlns:a16="http://schemas.microsoft.com/office/drawing/2014/main" val="20000"/>
                        </a:ext>
                      </a:extLst>
                    </a:gridCol>
                    <a:gridCol w="1041340">
                      <a:extLst>
                        <a:ext uri="{9D8B030D-6E8A-4147-A177-3AD203B41FA5}">
                          <a16:colId xmlns:a16="http://schemas.microsoft.com/office/drawing/2014/main" val="20001"/>
                        </a:ext>
                      </a:extLst>
                    </a:gridCol>
                    <a:gridCol w="653702">
                      <a:extLst>
                        <a:ext uri="{9D8B030D-6E8A-4147-A177-3AD203B41FA5}">
                          <a16:colId xmlns:a16="http://schemas.microsoft.com/office/drawing/2014/main" val="20002"/>
                        </a:ext>
                      </a:extLst>
                    </a:gridCol>
                    <a:gridCol w="932273">
                      <a:extLst>
                        <a:ext uri="{9D8B030D-6E8A-4147-A177-3AD203B41FA5}">
                          <a16:colId xmlns:a16="http://schemas.microsoft.com/office/drawing/2014/main" val="20003"/>
                        </a:ext>
                      </a:extLst>
                    </a:gridCol>
                    <a:gridCol w="1986448">
                      <a:extLst>
                        <a:ext uri="{9D8B030D-6E8A-4147-A177-3AD203B41FA5}">
                          <a16:colId xmlns:a16="http://schemas.microsoft.com/office/drawing/2014/main" val="474435409"/>
                        </a:ext>
                      </a:extLst>
                    </a:gridCol>
                    <a:gridCol w="1742646">
                      <a:extLst>
                        <a:ext uri="{9D8B030D-6E8A-4147-A177-3AD203B41FA5}">
                          <a16:colId xmlns:a16="http://schemas.microsoft.com/office/drawing/2014/main" val="1715895858"/>
                        </a:ext>
                      </a:extLst>
                    </a:gridCol>
                  </a:tblGrid>
                  <a:tr h="346075">
                    <a:tc gridSpan="6">
                      <a:txBody>
                        <a:bodyPr/>
                        <a:lstStyle/>
                        <a:p>
                          <a:pPr algn="ctr"/>
                          <a:r>
                            <a:rPr lang="en-US" sz="2000" b="1" kern="1200" baseline="0" dirty="0">
                              <a:solidFill>
                                <a:schemeClr val="lt1"/>
                              </a:solidFill>
                              <a:latin typeface="+mn-lt"/>
                              <a:ea typeface="+mn-ea"/>
                              <a:cs typeface="+mn-cs"/>
                            </a:rPr>
                            <a:t>Ranked Data</a:t>
                          </a:r>
                        </a:p>
                      </a:txBody>
                      <a:tcPr marL="0" marR="0" marT="41275" marB="0"/>
                    </a:tc>
                    <a:tc hMerge="1">
                      <a:txBody>
                        <a:bodyPr/>
                        <a:lstStyle/>
                        <a:p>
                          <a:pPr algn="ctr">
                            <a:lnSpc>
                              <a:spcPct val="100000"/>
                            </a:lnSpc>
                            <a:spcBef>
                              <a:spcPts val="325"/>
                            </a:spcBef>
                          </a:pPr>
                          <a:endParaRPr sz="1000" dirty="0">
                            <a:latin typeface="Roboto Condensed"/>
                            <a:cs typeface="Roboto Condensed"/>
                          </a:endParaRPr>
                        </a:p>
                      </a:txBody>
                      <a:tcPr marL="0" marR="0" marT="41275" marB="0"/>
                    </a:tc>
                    <a:tc hMerge="1">
                      <a:txBody>
                        <a:bodyPr/>
                        <a:lstStyle/>
                        <a:p>
                          <a:pPr marL="228600">
                            <a:lnSpc>
                              <a:spcPct val="100000"/>
                            </a:lnSpc>
                            <a:spcBef>
                              <a:spcPts val="325"/>
                            </a:spcBef>
                          </a:pPr>
                          <a:endParaRPr sz="1000">
                            <a:latin typeface="Roboto Condensed"/>
                            <a:cs typeface="Roboto Condensed"/>
                          </a:endParaRPr>
                        </a:p>
                      </a:txBody>
                      <a:tcPr marL="0" marR="0" marT="41275" marB="0"/>
                    </a:tc>
                    <a:tc hMerge="1">
                      <a:txBody>
                        <a:bodyPr/>
                        <a:lstStyle/>
                        <a:p>
                          <a:pPr marL="92710" algn="ctr">
                            <a:lnSpc>
                              <a:spcPct val="100000"/>
                            </a:lnSpc>
                            <a:spcBef>
                              <a:spcPts val="325"/>
                            </a:spcBef>
                          </a:pPr>
                          <a:endParaRPr sz="1000" dirty="0">
                            <a:latin typeface="Roboto Condensed"/>
                            <a:cs typeface="Roboto Condensed"/>
                          </a:endParaRPr>
                        </a:p>
                      </a:txBody>
                      <a:tcPr marL="0" marR="0" marT="41275" marB="0"/>
                    </a:tc>
                    <a:tc hMerge="1">
                      <a:txBody>
                        <a:bodyPr/>
                        <a:lstStyle/>
                        <a:p>
                          <a:pPr algn="ctr"/>
                          <a:endParaRPr lang="en-US" sz="2000" b="1" kern="1200" baseline="0" dirty="0">
                            <a:solidFill>
                              <a:schemeClr val="lt1"/>
                            </a:solidFill>
                            <a:latin typeface="+mn-lt"/>
                            <a:ea typeface="+mn-ea"/>
                            <a:cs typeface="+mn-cs"/>
                          </a:endParaRPr>
                        </a:p>
                      </a:txBody>
                      <a:tcPr marL="0" marR="0" marT="41275" marB="0"/>
                    </a:tc>
                    <a:tc hMerge="1">
                      <a:txBody>
                        <a:bodyPr/>
                        <a:lstStyle/>
                        <a:p>
                          <a:pPr algn="ctr"/>
                          <a:endParaRPr lang="en-US" sz="2000" b="1" kern="1200" baseline="0" dirty="0">
                            <a:solidFill>
                              <a:schemeClr val="lt1"/>
                            </a:solidFill>
                            <a:latin typeface="+mn-lt"/>
                            <a:ea typeface="+mn-ea"/>
                            <a:cs typeface="+mn-cs"/>
                          </a:endParaRPr>
                        </a:p>
                      </a:txBody>
                      <a:tcPr marL="0" marR="0" marT="41275" marB="0"/>
                    </a:tc>
                    <a:extLst>
                      <a:ext uri="{0D108BD9-81ED-4DB2-BD59-A6C34878D82A}">
                        <a16:rowId xmlns:a16="http://schemas.microsoft.com/office/drawing/2014/main" val="10000"/>
                      </a:ext>
                    </a:extLst>
                  </a:tr>
                  <a:tr h="346075">
                    <a:tc>
                      <a:txBody>
                        <a:bodyPr/>
                        <a:lstStyle/>
                        <a:p>
                          <a:endParaRPr lang="en-US"/>
                        </a:p>
                      </a:txBody>
                      <a:tcPr marL="0" marR="0" marT="41275" marB="0">
                        <a:blipFill>
                          <a:blip r:embed="rId2"/>
                          <a:stretch>
                            <a:fillRect l="-1389" t="-108772" r="-1455556" b="-507018"/>
                          </a:stretch>
                        </a:blipFill>
                      </a:tcPr>
                    </a:tc>
                    <a:tc>
                      <a:txBody>
                        <a:bodyPr/>
                        <a:lstStyle/>
                        <a:p>
                          <a:endParaRPr lang="en-US"/>
                        </a:p>
                      </a:txBody>
                      <a:tcPr marL="0" marR="0" marT="41275" marB="0">
                        <a:blipFill>
                          <a:blip r:embed="rId2"/>
                          <a:stretch>
                            <a:fillRect l="-42690" t="-108772" r="-512865" b="-507018"/>
                          </a:stretch>
                        </a:blipFill>
                      </a:tcPr>
                    </a:tc>
                    <a:tc>
                      <a:txBody>
                        <a:bodyPr/>
                        <a:lstStyle/>
                        <a:p>
                          <a:endParaRPr lang="en-US"/>
                        </a:p>
                      </a:txBody>
                      <a:tcPr marL="0" marR="0" marT="41275" marB="0">
                        <a:blipFill>
                          <a:blip r:embed="rId2"/>
                          <a:stretch>
                            <a:fillRect l="-225926" t="-108772" r="-712037" b="-507018"/>
                          </a:stretch>
                        </a:blipFill>
                      </a:tcPr>
                    </a:tc>
                    <a:tc>
                      <a:txBody>
                        <a:bodyPr/>
                        <a:lstStyle/>
                        <a:p>
                          <a:endParaRPr lang="en-US"/>
                        </a:p>
                      </a:txBody>
                      <a:tcPr marL="0" marR="0" marT="41275" marB="0">
                        <a:blipFill>
                          <a:blip r:embed="rId2"/>
                          <a:stretch>
                            <a:fillRect l="-230065" t="-108772" r="-402614" b="-507018"/>
                          </a:stretch>
                        </a:blipFill>
                      </a:tcPr>
                    </a:tc>
                    <a:tc>
                      <a:txBody>
                        <a:bodyPr/>
                        <a:lstStyle/>
                        <a:p>
                          <a:endParaRPr lang="en-US"/>
                        </a:p>
                      </a:txBody>
                      <a:tcPr marL="0" marR="0" marT="41275" marB="0">
                        <a:blipFill>
                          <a:blip r:embed="rId2"/>
                          <a:stretch>
                            <a:fillRect l="-154908" t="-108772" r="-88957" b="-507018"/>
                          </a:stretch>
                        </a:blipFill>
                      </a:tcPr>
                    </a:tc>
                    <a:tc>
                      <a:txBody>
                        <a:bodyPr/>
                        <a:lstStyle/>
                        <a:p>
                          <a:endParaRPr lang="en-US"/>
                        </a:p>
                      </a:txBody>
                      <a:tcPr marL="0" marR="0" marT="41275" marB="0">
                        <a:blipFill>
                          <a:blip r:embed="rId2"/>
                          <a:stretch>
                            <a:fillRect l="-290559" t="-108772" r="-1399" b="-507018"/>
                          </a:stretch>
                        </a:blipFill>
                      </a:tcPr>
                    </a:tc>
                    <a:extLst>
                      <a:ext uri="{0D108BD9-81ED-4DB2-BD59-A6C34878D82A}">
                        <a16:rowId xmlns:a16="http://schemas.microsoft.com/office/drawing/2014/main" val="10001"/>
                      </a:ext>
                    </a:extLst>
                  </a:tr>
                  <a:tr h="320675">
                    <a:tc>
                      <a:txBody>
                        <a:bodyPr/>
                        <a:lstStyle/>
                        <a:p>
                          <a:pPr marL="6350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7</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2</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0" indent="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4</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 </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2"/>
                      </a:ext>
                    </a:extLst>
                  </a:tr>
                  <a:tr h="320675">
                    <a:tc>
                      <a:txBody>
                        <a:bodyPr/>
                        <a:lstStyle/>
                        <a:p>
                          <a:pPr marL="6350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0" indent="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7</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2</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endParaRPr lang="en-US"/>
                        </a:p>
                      </a:txBody>
                      <a:tcPr marL="0" marR="0" marT="15875" marB="0">
                        <a:blipFill>
                          <a:blip r:embed="rId2"/>
                          <a:stretch>
                            <a:fillRect l="-154908" t="-324528" r="-88957" b="-345283"/>
                          </a:stretch>
                        </a:blipFill>
                      </a:tcPr>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3"/>
                      </a:ext>
                    </a:extLst>
                  </a:tr>
                  <a:tr h="320675">
                    <a:tc>
                      <a:txBody>
                        <a:bodyPr/>
                        <a:lstStyle/>
                        <a:p>
                          <a:pPr marL="6350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8</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3</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0" indent="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9</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4</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endParaRPr lang="en-US"/>
                        </a:p>
                      </a:txBody>
                      <a:tcPr marL="0" marR="0" marT="15875" marB="0">
                        <a:blipFill>
                          <a:blip r:embed="rId2"/>
                          <a:stretch>
                            <a:fillRect l="-154908" t="-432692" r="-88957" b="-251923"/>
                          </a:stretch>
                        </a:blipFill>
                      </a:tcPr>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4"/>
                      </a:ext>
                    </a:extLst>
                  </a:tr>
                  <a:tr h="320675">
                    <a:tc>
                      <a:txBody>
                        <a:bodyPr/>
                        <a:lstStyle/>
                        <a:p>
                          <a:pPr marL="6350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9</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4</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0" indent="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8</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3</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 </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5"/>
                      </a:ext>
                    </a:extLst>
                  </a:tr>
                  <a:tr h="320675">
                    <a:tc>
                      <a:txBody>
                        <a:bodyPr/>
                        <a:lstStyle/>
                        <a:p>
                          <a:pPr marL="63500" algn="ctr">
                            <a:lnSpc>
                              <a:spcPct val="100000"/>
                            </a:lnSpc>
                            <a:spcBef>
                              <a:spcPts val="125"/>
                            </a:spcBef>
                          </a:pP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0" indent="0" algn="ctr">
                            <a:lnSpc>
                              <a:spcPct val="100000"/>
                            </a:lnSpc>
                            <a:spcBef>
                              <a:spcPts val="125"/>
                            </a:spcBef>
                          </a:pP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b="1" dirty="0">
                              <a:solidFill>
                                <a:srgbClr val="000000"/>
                              </a:solidFill>
                              <a:latin typeface="Calibri" panose="020F0502020204030204" pitchFamily="34" charset="0"/>
                              <a:cs typeface="Calibri" panose="020F0502020204030204" pitchFamily="34" charset="0"/>
                            </a:rPr>
                            <a:t>Total</a:t>
                          </a:r>
                          <a:endParaRPr sz="2000" b="1"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92710" algn="ctr">
                            <a:lnSpc>
                              <a:spcPct val="100000"/>
                            </a:lnSpc>
                            <a:spcBef>
                              <a:spcPts val="125"/>
                            </a:spcBef>
                          </a:pPr>
                          <a:r>
                            <a:rPr lang="en-US" sz="2000" b="1" dirty="0">
                              <a:solidFill>
                                <a:srgbClr val="000000"/>
                              </a:solidFill>
                              <a:latin typeface="Calibri" panose="020F0502020204030204" pitchFamily="34" charset="0"/>
                              <a:cs typeface="Calibri" panose="020F0502020204030204" pitchFamily="34" charset="0"/>
                            </a:rPr>
                            <a:t>4</a:t>
                          </a:r>
                          <a:endParaRPr sz="2000" b="1"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736391097"/>
                      </a:ext>
                    </a:extLst>
                  </a:tr>
                </a:tbl>
              </a:graphicData>
            </a:graphic>
          </p:graphicFrame>
        </mc:Fallback>
      </mc:AlternateContent>
    </p:spTree>
    <p:extLst>
      <p:ext uri="{BB962C8B-B14F-4D97-AF65-F5344CB8AC3E}">
        <p14:creationId xmlns:p14="http://schemas.microsoft.com/office/powerpoint/2010/main" val="101439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17.4.1: Calculating the Spearman Rank Correlation Coefficient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143000"/>
                <a:ext cx="8229600" cy="4572000"/>
              </a:xfrm>
            </p:spPr>
            <p:txBody>
              <a:bodyPr>
                <a:noAutofit/>
              </a:bodyPr>
              <a:lstStyle/>
              <a:p>
                <a:r>
                  <a:rPr lang="en-US" dirty="0"/>
                  <a:t>Therefore, </a:t>
                </a:r>
                <a14:m>
                  <m:oMath xmlns:m="http://schemas.openxmlformats.org/officeDocument/2006/math">
                    <m:r>
                      <a:rPr lang="en-US" i="1" dirty="0" smtClean="0">
                        <a:latin typeface="Cambria Math" panose="02040503050406030204" pitchFamily="18" charset="0"/>
                      </a:rPr>
                      <m:t>𝑇</m:t>
                    </m:r>
                    <m:r>
                      <a:rPr lang="en-US" i="1" dirty="0" smtClean="0">
                        <a:latin typeface="Cambria Math" panose="02040503050406030204" pitchFamily="18" charset="0"/>
                      </a:rPr>
                      <m:t>=4</m:t>
                    </m:r>
                  </m:oMath>
                </a14:m>
                <a:r>
                  <a:rPr lang="en-US" dirty="0"/>
                  <a:t>. In this example, </a:t>
                </a:r>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=4</m:t>
                    </m:r>
                  </m:oMath>
                </a14:m>
                <a:r>
                  <a:rPr lang="en-US" dirty="0"/>
                  <a:t> since there are four pairs of values.</a:t>
                </a:r>
              </a:p>
              <a:p>
                <a:r>
                  <a:rPr lang="en-US" dirty="0"/>
                  <a:t>The value of </a:t>
                </a:r>
                <a14:m>
                  <m:oMath xmlns:m="http://schemas.openxmlformats.org/officeDocument/2006/math">
                    <m:r>
                      <a:rPr lang="en-US" i="1" dirty="0" smtClean="0">
                        <a:latin typeface="Cambria Math" panose="02040503050406030204" pitchFamily="18" charset="0"/>
                      </a:rPr>
                      <m:t>𝑟</m:t>
                    </m:r>
                    <m:r>
                      <a:rPr lang="en-US" i="1" baseline="-25000" dirty="0" smtClean="0">
                        <a:latin typeface="Cambria Math" panose="02040503050406030204" pitchFamily="18" charset="0"/>
                      </a:rPr>
                      <m:t>𝑠</m:t>
                    </m:r>
                  </m:oMath>
                </a14:m>
                <a:r>
                  <a:rPr lang="en-US" dirty="0"/>
                  <a:t> is then given by</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143000"/>
                <a:ext cx="8229600" cy="4572000"/>
              </a:xfrm>
              <a:blipFill>
                <a:blip r:embed="rId2"/>
                <a:stretch>
                  <a:fillRect l="-1481" t="-1333"/>
                </a:stretch>
              </a:blipFill>
            </p:spPr>
            <p:txBody>
              <a:bodyPr/>
              <a:lstStyle/>
              <a:p>
                <a:r>
                  <a:rPr lang="en-IN">
                    <a:noFill/>
                  </a:rPr>
                  <a:t> </a:t>
                </a:r>
              </a:p>
            </p:txBody>
          </p:sp>
        </mc:Fallback>
      </mc:AlternateContent>
      <p:graphicFrame>
        <p:nvGraphicFramePr>
          <p:cNvPr id="7" name="Object 6">
            <a:extLst>
              <a:ext uri="{FF2B5EF4-FFF2-40B4-BE49-F238E27FC236}">
                <a16:creationId xmlns:a16="http://schemas.microsoft.com/office/drawing/2014/main" id="{AC6E144F-DF1A-AB49-7BB8-71872388FC33}"/>
              </a:ext>
            </a:extLst>
          </p:cNvPr>
          <p:cNvGraphicFramePr>
            <a:graphicFrameLocks noChangeAspect="1"/>
          </p:cNvGraphicFramePr>
          <p:nvPr>
            <p:extLst>
              <p:ext uri="{D42A27DB-BD31-4B8C-83A1-F6EECF244321}">
                <p14:modId xmlns:p14="http://schemas.microsoft.com/office/powerpoint/2010/main" val="2763932332"/>
              </p:ext>
            </p:extLst>
          </p:nvPr>
        </p:nvGraphicFramePr>
        <p:xfrm>
          <a:off x="2432050" y="2921000"/>
          <a:ext cx="3492500" cy="1016000"/>
        </p:xfrm>
        <a:graphic>
          <a:graphicData uri="http://schemas.openxmlformats.org/presentationml/2006/ole">
            <mc:AlternateContent xmlns:mc="http://schemas.openxmlformats.org/markup-compatibility/2006">
              <mc:Choice xmlns:v="urn:schemas-microsoft-com:vml" Requires="v">
                <p:oleObj name="Equation" r:id="rId3" imgW="3492360" imgH="1015920" progId="Equation.DSMT4">
                  <p:embed/>
                </p:oleObj>
              </mc:Choice>
              <mc:Fallback>
                <p:oleObj name="Equation" r:id="rId3" imgW="3492360" imgH="1015920" progId="Equation.DSMT4">
                  <p:embed/>
                  <p:pic>
                    <p:nvPicPr>
                      <p:cNvPr id="4" name="Object 3">
                        <a:extLst>
                          <a:ext uri="{FF2B5EF4-FFF2-40B4-BE49-F238E27FC236}">
                            <a16:creationId xmlns:a16="http://schemas.microsoft.com/office/drawing/2014/main" id="{EDC264EF-FBB7-9867-9C6F-4F58C4DCF576}"/>
                          </a:ext>
                        </a:extLst>
                      </p:cNvPr>
                      <p:cNvPicPr/>
                      <p:nvPr/>
                    </p:nvPicPr>
                    <p:blipFill>
                      <a:blip r:embed="rId4"/>
                      <a:stretch>
                        <a:fillRect/>
                      </a:stretch>
                    </p:blipFill>
                    <p:spPr>
                      <a:xfrm>
                        <a:off x="2432050" y="2921000"/>
                        <a:ext cx="3492500" cy="1016000"/>
                      </a:xfrm>
                      <a:prstGeom prst="rect">
                        <a:avLst/>
                      </a:prstGeom>
                    </p:spPr>
                  </p:pic>
                </p:oleObj>
              </mc:Fallback>
            </mc:AlternateContent>
          </a:graphicData>
        </a:graphic>
      </p:graphicFrame>
    </p:spTree>
    <p:extLst>
      <p:ext uri="{BB962C8B-B14F-4D97-AF65-F5344CB8AC3E}">
        <p14:creationId xmlns:p14="http://schemas.microsoft.com/office/powerpoint/2010/main" val="1902374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mc:AlternateContent xmlns:mc="http://schemas.openxmlformats.org/markup-compatibility/2006" xmlns:a14="http://schemas.microsoft.com/office/drawing/2010/main">
        <mc:Choice Requires="a14">
          <p:sp>
            <p:nvSpPr>
              <p:cNvPr id="4" name="Content Placeholder 2"/>
              <p:cNvSpPr txBox="1">
                <a:spLocks/>
              </p:cNvSpPr>
              <p:nvPr/>
            </p:nvSpPr>
            <p:spPr>
              <a:xfrm>
                <a:off x="457200" y="1280160"/>
                <a:ext cx="8229600" cy="2758440"/>
              </a:xfrm>
              <a:prstGeom prst="rect">
                <a:avLst/>
              </a:prstGeom>
              <a:ln w="28575">
                <a:solidFill>
                  <a:srgbClr val="FF0000"/>
                </a:solidFill>
              </a:ln>
            </p:spPr>
            <p:txBody>
              <a:bodyPr>
                <a:noAutofit/>
              </a:bodyPr>
              <a:lstStyle/>
              <a:p>
                <a:pPr lvl="0">
                  <a:spcBef>
                    <a:spcPct val="20000"/>
                  </a:spcBef>
                </a:pPr>
                <a:r>
                  <a:rPr lang="en-US" sz="2800" dirty="0">
                    <a:solidFill>
                      <a:srgbClr val="000000"/>
                    </a:solidFill>
                  </a:rPr>
                  <a:t>The advantage of Spearman’s rank correlation coefficient is that it can be used to test for a monotonic, nonlinear relationship, i.e., </a:t>
                </a:r>
                <a14:m>
                  <m:oMath xmlns:m="http://schemas.openxmlformats.org/officeDocument/2006/math">
                    <m:r>
                      <a:rPr lang="en-US" sz="2800" i="1" dirty="0" smtClean="0">
                        <a:solidFill>
                          <a:srgbClr val="000000"/>
                        </a:solidFill>
                        <a:latin typeface="Cambria Math" panose="02040503050406030204" pitchFamily="18" charset="0"/>
                      </a:rPr>
                      <m:t>𝑦</m:t>
                    </m:r>
                  </m:oMath>
                </a14:m>
                <a:r>
                  <a:rPr lang="en-US" sz="2800" dirty="0">
                    <a:solidFill>
                      <a:srgbClr val="000000"/>
                    </a:solidFill>
                  </a:rPr>
                  <a:t> increases as </a:t>
                </a:r>
                <a14:m>
                  <m:oMath xmlns:m="http://schemas.openxmlformats.org/officeDocument/2006/math">
                    <m:r>
                      <a:rPr lang="en-US" sz="2800" i="1" dirty="0" smtClean="0">
                        <a:solidFill>
                          <a:srgbClr val="000000"/>
                        </a:solidFill>
                        <a:latin typeface="Cambria Math" panose="02040503050406030204" pitchFamily="18" charset="0"/>
                      </a:rPr>
                      <m:t>𝑥</m:t>
                    </m:r>
                  </m:oMath>
                </a14:m>
                <a:r>
                  <a:rPr lang="en-US" sz="2800" dirty="0">
                    <a:solidFill>
                      <a:srgbClr val="000000"/>
                    </a:solidFill>
                  </a:rPr>
                  <a:t> increases or </a:t>
                </a:r>
                <a14:m>
                  <m:oMath xmlns:m="http://schemas.openxmlformats.org/officeDocument/2006/math">
                    <m:r>
                      <a:rPr lang="en-US" sz="2800" i="1" dirty="0" smtClean="0">
                        <a:solidFill>
                          <a:srgbClr val="000000"/>
                        </a:solidFill>
                        <a:latin typeface="Cambria Math" panose="02040503050406030204" pitchFamily="18" charset="0"/>
                      </a:rPr>
                      <m:t>𝑦</m:t>
                    </m:r>
                  </m:oMath>
                </a14:m>
                <a:r>
                  <a:rPr lang="en-US" sz="2800" dirty="0">
                    <a:solidFill>
                      <a:srgbClr val="000000"/>
                    </a:solidFill>
                  </a:rPr>
                  <a:t> decreases as </a:t>
                </a:r>
                <a14:m>
                  <m:oMath xmlns:m="http://schemas.openxmlformats.org/officeDocument/2006/math">
                    <m:r>
                      <a:rPr lang="en-US" sz="2800" i="1" dirty="0" smtClean="0">
                        <a:solidFill>
                          <a:srgbClr val="000000"/>
                        </a:solidFill>
                        <a:latin typeface="Cambria Math" panose="02040503050406030204" pitchFamily="18" charset="0"/>
                      </a:rPr>
                      <m:t>𝑥</m:t>
                    </m:r>
                  </m:oMath>
                </a14:m>
                <a:r>
                  <a:rPr lang="en-US" sz="2800" dirty="0">
                    <a:solidFill>
                      <a:srgbClr val="000000"/>
                    </a:solidFill>
                  </a:rPr>
                  <a:t> increases, but not necessarily linearly.</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mc:Choice>
        <mc:Fallback xmlns="">
          <p:sp>
            <p:nvSpPr>
              <p:cNvPr id="4" name="Content Placeholder 2"/>
              <p:cNvSpPr txBox="1">
                <a:spLocks noRot="1" noChangeAspect="1" noMove="1" noResize="1" noEditPoints="1" noAdjustHandles="1" noChangeArrowheads="1" noChangeShapeType="1" noTextEdit="1"/>
              </p:cNvSpPr>
              <p:nvPr/>
            </p:nvSpPr>
            <p:spPr>
              <a:xfrm>
                <a:off x="457200" y="1280160"/>
                <a:ext cx="8229600" cy="2758440"/>
              </a:xfrm>
              <a:prstGeom prst="rect">
                <a:avLst/>
              </a:prstGeom>
              <a:blipFill>
                <a:blip r:embed="rId2"/>
                <a:stretch>
                  <a:fillRect l="-1328" t="-1528"/>
                </a:stretch>
              </a:blipFill>
              <a:ln w="28575">
                <a:solidFill>
                  <a:srgbClr val="FF0000"/>
                </a:solidFill>
              </a:ln>
            </p:spPr>
            <p:txBody>
              <a:bodyPr/>
              <a:lstStyle/>
              <a:p>
                <a:r>
                  <a:rPr lang="en-IN">
                    <a:noFill/>
                  </a:rPr>
                  <a:t> </a:t>
                </a:r>
              </a:p>
            </p:txBody>
          </p:sp>
        </mc:Fallback>
      </mc:AlternateContent>
    </p:spTree>
    <p:extLst>
      <p:ext uri="{BB962C8B-B14F-4D97-AF65-F5344CB8AC3E}">
        <p14:creationId xmlns:p14="http://schemas.microsoft.com/office/powerpoint/2010/main" val="1674783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52B06-5D9C-4F9C-BAAC-E3045FAD382F}"/>
              </a:ext>
            </a:extLst>
          </p:cNvPr>
          <p:cNvSpPr>
            <a:spLocks noGrp="1"/>
          </p:cNvSpPr>
          <p:nvPr>
            <p:ph type="title"/>
          </p:nvPr>
        </p:nvSpPr>
        <p:spPr/>
        <p:txBody>
          <a:bodyPr/>
          <a:lstStyle/>
          <a:p>
            <a:r>
              <a:rPr lang="en-US" dirty="0"/>
              <a:t>Measure of Correlation (cont.)</a:t>
            </a:r>
          </a:p>
        </p:txBody>
      </p:sp>
      <p:sp>
        <p:nvSpPr>
          <p:cNvPr id="3" name="Content Placeholder 2">
            <a:extLst>
              <a:ext uri="{FF2B5EF4-FFF2-40B4-BE49-F238E27FC236}">
                <a16:creationId xmlns:a16="http://schemas.microsoft.com/office/drawing/2014/main" id="{F0FA9164-1089-4FCC-BA48-11CF9B12FA8A}"/>
              </a:ext>
            </a:extLst>
          </p:cNvPr>
          <p:cNvSpPr>
            <a:spLocks noGrp="1"/>
          </p:cNvSpPr>
          <p:nvPr>
            <p:ph idx="1"/>
          </p:nvPr>
        </p:nvSpPr>
        <p:spPr/>
        <p:txBody>
          <a:bodyPr/>
          <a:lstStyle/>
          <a:p>
            <a:r>
              <a:rPr lang="en-US" dirty="0"/>
              <a:t>We want to test the null hypothesis that there is no correlation between the two variables against the alternative hypothesis that there is a correlation. More specifically, we test</a:t>
            </a:r>
          </a:p>
          <a:p>
            <a:pPr>
              <a:tabLst>
                <a:tab pos="461963" algn="l"/>
              </a:tabLst>
            </a:pPr>
            <a:r>
              <a:rPr lang="en-US" i="1" dirty="0"/>
              <a:t>H</a:t>
            </a:r>
            <a:r>
              <a:rPr lang="en-US" baseline="-25000" dirty="0"/>
              <a:t>0</a:t>
            </a:r>
            <a:r>
              <a:rPr lang="en-US" dirty="0"/>
              <a:t>: </a:t>
            </a:r>
            <a:r>
              <a:rPr lang="el-GR" i="1" dirty="0">
                <a:latin typeface="Cambria Math" panose="02040503050406030204" pitchFamily="18" charset="0"/>
                <a:ea typeface="Cambria Math" panose="02040503050406030204" pitchFamily="18" charset="0"/>
              </a:rPr>
              <a:t>ρ</a:t>
            </a:r>
            <a:r>
              <a:rPr lang="en-US" dirty="0">
                <a:latin typeface="Cambria Math" panose="02040503050406030204" pitchFamily="18" charset="0"/>
                <a:ea typeface="Cambria Math" panose="02040503050406030204" pitchFamily="18" charset="0"/>
              </a:rPr>
              <a:t> = </a:t>
            </a:r>
            <a:r>
              <a:rPr lang="en-US" dirty="0"/>
              <a:t>0.</a:t>
            </a:r>
            <a:r>
              <a:rPr lang="en-US" dirty="0">
                <a:latin typeface="Cambria Math" panose="02040503050406030204" pitchFamily="18" charset="0"/>
                <a:ea typeface="Cambria Math" panose="02040503050406030204" pitchFamily="18" charset="0"/>
              </a:rPr>
              <a:t>  </a:t>
            </a:r>
            <a:r>
              <a:rPr lang="en-US" dirty="0"/>
              <a:t>There is no correlation between the two 			variables. </a:t>
            </a:r>
          </a:p>
          <a:p>
            <a:pPr>
              <a:tabLst>
                <a:tab pos="461963" algn="l"/>
              </a:tabLst>
            </a:pPr>
            <a:r>
              <a:rPr lang="en-US" i="1" dirty="0"/>
              <a:t>H</a:t>
            </a:r>
            <a:r>
              <a:rPr lang="en-US" i="1" baseline="-25000" dirty="0"/>
              <a:t>a</a:t>
            </a:r>
            <a:r>
              <a:rPr lang="en-US" dirty="0"/>
              <a:t>: </a:t>
            </a:r>
            <a:r>
              <a:rPr lang="el-GR" i="1" dirty="0">
                <a:latin typeface="Cambria Math" panose="02040503050406030204" pitchFamily="18" charset="0"/>
                <a:ea typeface="Cambria Math" panose="02040503050406030204" pitchFamily="18" charset="0"/>
              </a:rPr>
              <a:t>ρ </a:t>
            </a:r>
            <a:r>
              <a:rPr lang="en-US" dirty="0">
                <a:latin typeface="Cambria Math" panose="02040503050406030204" pitchFamily="18" charset="0"/>
                <a:ea typeface="Cambria Math" panose="02040503050406030204" pitchFamily="18" charset="0"/>
              </a:rPr>
              <a:t>≠ </a:t>
            </a:r>
            <a:r>
              <a:rPr lang="en-US" dirty="0"/>
              <a:t>0.  There is a correlation between the two 				variables.</a:t>
            </a:r>
          </a:p>
          <a:p>
            <a:endParaRPr lang="en-US" dirty="0"/>
          </a:p>
        </p:txBody>
      </p:sp>
    </p:spTree>
    <p:extLst>
      <p:ext uri="{BB962C8B-B14F-4D97-AF65-F5344CB8AC3E}">
        <p14:creationId xmlns:p14="http://schemas.microsoft.com/office/powerpoint/2010/main" val="276585950"/>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2790</TotalTime>
  <Words>1016</Words>
  <Application>Microsoft Office PowerPoint</Application>
  <PresentationFormat>On-screen Show (4:3)</PresentationFormat>
  <Paragraphs>263</Paragraphs>
  <Slides>17</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17</vt:i4>
      </vt:variant>
    </vt:vector>
  </HeadingPairs>
  <TitlesOfParts>
    <vt:vector size="27" baseType="lpstr">
      <vt:lpstr>Roboto Condensed</vt:lpstr>
      <vt:lpstr>Cambria Math</vt:lpstr>
      <vt:lpstr>Symbol</vt:lpstr>
      <vt:lpstr>Times New Roman</vt:lpstr>
      <vt:lpstr>Open Sans Semibold</vt:lpstr>
      <vt:lpstr>Arial</vt:lpstr>
      <vt:lpstr>Calibri</vt:lpstr>
      <vt:lpstr>Office Theme</vt:lpstr>
      <vt:lpstr>Equation</vt:lpstr>
      <vt:lpstr>MathType 6.0 Equation</vt:lpstr>
      <vt:lpstr>Section 17.4</vt:lpstr>
      <vt:lpstr>The Rank Correlation Test</vt:lpstr>
      <vt:lpstr>The Rank Correlation Test (cont.)</vt:lpstr>
      <vt:lpstr>Measure of Correlation</vt:lpstr>
      <vt:lpstr>Measure of Correlation (cont.)</vt:lpstr>
      <vt:lpstr>Example 17.4.1: Calculating the Spearman Rank Correlation Coefficient </vt:lpstr>
      <vt:lpstr>Example 17.4.1: Calculating the Spearman Rank Correlation Coefficient (cont.)</vt:lpstr>
      <vt:lpstr>Note</vt:lpstr>
      <vt:lpstr>Measure of Correlation (cont.)</vt:lpstr>
      <vt:lpstr>Measure of Correlation (cont.)</vt:lpstr>
      <vt:lpstr>Measure of Correlation (cont.)</vt:lpstr>
      <vt:lpstr>Example 17.4.2: Performing the Rank Correlation Test  </vt:lpstr>
      <vt:lpstr>Example 17.4.2: Performing the Rank Correlation Test (cont.)</vt:lpstr>
      <vt:lpstr>Example 17.4.2: Performing the Rank Correlation Test (cont.)</vt:lpstr>
      <vt:lpstr>Example 17.4.2: Performing the Rank Correlation Test (cont.)</vt:lpstr>
      <vt:lpstr>Example 17.4.2: Performing the Rank Correlation Test (cont.)</vt:lpstr>
      <vt:lpstr>Example 17.4.2: Performing the Rank Correlation Test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757</cp:revision>
  <dcterms:created xsi:type="dcterms:W3CDTF">2013-04-26T14:43:13Z</dcterms:created>
  <dcterms:modified xsi:type="dcterms:W3CDTF">2024-04-26T16:48:28Z</dcterms:modified>
</cp:coreProperties>
</file>