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361" r:id="rId3"/>
    <p:sldId id="363" r:id="rId4"/>
    <p:sldId id="362" r:id="rId5"/>
    <p:sldId id="364" r:id="rId6"/>
    <p:sldId id="326" r:id="rId7"/>
    <p:sldId id="365" r:id="rId8"/>
    <p:sldId id="368" r:id="rId9"/>
    <p:sldId id="367" r:id="rId10"/>
    <p:sldId id="332" r:id="rId11"/>
    <p:sldId id="369" r:id="rId12"/>
    <p:sldId id="370" r:id="rId13"/>
    <p:sldId id="371" r:id="rId14"/>
    <p:sldId id="372" r:id="rId15"/>
    <p:sldId id="333" r:id="rId16"/>
    <p:sldId id="373" r:id="rId17"/>
    <p:sldId id="334" r:id="rId18"/>
    <p:sldId id="335" r:id="rId19"/>
    <p:sldId id="336" r:id="rId20"/>
    <p:sldId id="357" r:id="rId21"/>
    <p:sldId id="337" r:id="rId22"/>
    <p:sldId id="338" r:id="rId23"/>
    <p:sldId id="360" r:id="rId24"/>
    <p:sldId id="379" r:id="rId25"/>
    <p:sldId id="376" r:id="rId26"/>
    <p:sldId id="375" r:id="rId27"/>
    <p:sldId id="380" r:id="rId28"/>
    <p:sldId id="374" r:id="rId29"/>
    <p:sldId id="377" r:id="rId30"/>
    <p:sldId id="381" r:id="rId31"/>
    <p:sldId id="341" r:id="rId32"/>
    <p:sldId id="342" r:id="rId33"/>
    <p:sldId id="378" r:id="rId34"/>
    <p:sldId id="344" r:id="rId35"/>
    <p:sldId id="345" r:id="rId36"/>
    <p:sldId id="346" r:id="rId37"/>
    <p:sldId id="348" r:id="rId38"/>
    <p:sldId id="349" r:id="rId39"/>
    <p:sldId id="350" r:id="rId40"/>
    <p:sldId id="351" r:id="rId41"/>
    <p:sldId id="352" r:id="rId42"/>
    <p:sldId id="354" r:id="rId43"/>
    <p:sldId id="355" r:id="rId44"/>
    <p:sldId id="356" r:id="rId45"/>
  </p:sldIdLst>
  <p:sldSz cx="9144000" cy="6858000" type="screen4x3"/>
  <p:notesSz cx="6858000" cy="9144000"/>
  <p:embeddedFontLst>
    <p:embeddedFont>
      <p:font typeface="Cambria Math" panose="02040503050406030204" pitchFamily="18" charset="0"/>
      <p:regular r:id="rId48"/>
    </p:embeddedFont>
    <p:embeddedFont>
      <p:font typeface="Roboto Condensed" panose="02000000000000000000" pitchFamily="2"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F497D"/>
    <a:srgbClr val="00007E"/>
    <a:srgbClr val="0000FF"/>
    <a:srgbClr val="366092"/>
    <a:srgbClr val="FF0000"/>
    <a:srgbClr val="C00000"/>
    <a:srgbClr val="FFFFCC"/>
    <a:srgbClr val="007D7D"/>
    <a:srgbClr val="00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49" autoAdjust="0"/>
    <p:restoredTop sz="94660"/>
  </p:normalViewPr>
  <p:slideViewPr>
    <p:cSldViewPr>
      <p:cViewPr varScale="1">
        <p:scale>
          <a:sx n="108" d="100"/>
          <a:sy n="108" d="100"/>
        </p:scale>
        <p:origin x="106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623671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43670-4766-4587-A3AA-715C8B3EE45C}" type="datetimeFigureOut">
              <a:rPr lang="en-US" smtClean="0"/>
              <a:pPr/>
              <a:t>11/1/2024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F67E5-DC27-4858-B4F5-969ACB0B1D78}" type="slidenum">
              <a:rPr lang="en-US" smtClean="0"/>
              <a:pPr/>
              <a:t>‹#›</a:t>
            </a:fld>
            <a:endParaRPr lang="en-US"/>
          </a:p>
        </p:txBody>
      </p:sp>
    </p:spTree>
    <p:extLst>
      <p:ext uri="{BB962C8B-B14F-4D97-AF65-F5344CB8AC3E}">
        <p14:creationId xmlns:p14="http://schemas.microsoft.com/office/powerpoint/2010/main" val="186232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   </a:t>
            </a:r>
          </a:p>
          <a:p>
            <a:pPr eaLnBrk="1" hangingPunct="1"/>
            <a:r>
              <a:rPr lang="en-US" baseline="-25000" dirty="0">
                <a:solidFill>
                  <a:srgbClr val="2A7B9E"/>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A7B9E"/>
                </a:solidFill>
              </a:rPr>
              <a:t>Copyright © by Hawkes Learning</a:t>
            </a:r>
          </a:p>
          <a:p>
            <a:pPr eaLnBrk="1" hangingPunct="1"/>
            <a:r>
              <a:rPr lang="en-US" baseline="-25000" dirty="0">
                <a:solidFill>
                  <a:srgbClr val="2A7B9E"/>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17.2</a:t>
            </a:r>
          </a:p>
        </p:txBody>
      </p:sp>
      <p:sp>
        <p:nvSpPr>
          <p:cNvPr id="3" name="Subtitle 2"/>
          <p:cNvSpPr>
            <a:spLocks noGrp="1"/>
          </p:cNvSpPr>
          <p:nvPr>
            <p:ph type="subTitle" idx="4294967295"/>
          </p:nvPr>
        </p:nvSpPr>
        <p:spPr>
          <a:xfrm>
            <a:off x="1371600" y="3502152"/>
            <a:ext cx="6400800" cy="584775"/>
          </a:xfrm>
          <a:prstGeom prst="rect">
            <a:avLst/>
          </a:prstGeom>
        </p:spPr>
        <p:txBody>
          <a:bodyPr rtlCol="0" anchor="t" anchorCtr="1">
            <a:spAutoFit/>
          </a:bodyPr>
          <a:lstStyle/>
          <a:p>
            <a:pPr algn="ctr">
              <a:buNone/>
              <a:defRPr/>
            </a:pPr>
            <a:r>
              <a:rPr lang="en-US" b="1" i="1" dirty="0">
                <a:solidFill>
                  <a:srgbClr val="1F497D"/>
                </a:solidFill>
              </a:rPr>
              <a:t>The Wilcoxon Signed-Rank Test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a:t>
            </a:r>
          </a:p>
        </p:txBody>
      </p:sp>
      <p:sp>
        <p:nvSpPr>
          <p:cNvPr id="3" name="Content Placeholder 2"/>
          <p:cNvSpPr>
            <a:spLocks noGrp="1"/>
          </p:cNvSpPr>
          <p:nvPr>
            <p:ph idx="1"/>
          </p:nvPr>
        </p:nvSpPr>
        <p:spPr/>
        <p:txBody>
          <a:bodyPr>
            <a:normAutofit lnSpcReduction="10000"/>
          </a:bodyPr>
          <a:lstStyle/>
          <a:p>
            <a:r>
              <a:rPr lang="en-US" dirty="0"/>
              <a:t>A consulting firm implemented a quality program in an effort to improve the productivity level of its employees. All employees received two and one-half days of intensive training on the concepts of total quality management, with an emphasis on process mapping. In addition to the initial training, each employee participated on a team (a QET-Quality Enhancement Team or CIT-Continuous Improvement Team) which focused on either breakthrough improvements in a process-QET or the continuous improvement of a process-CIT.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Each team was given the responsibility and the authority to implement the improvements to the process which it deemed necessary. A year after the initial training, the management of the company conducted a study to see if the productivity level of its employees had improved. The productivity level of employees is measured by </a:t>
            </a:r>
            <a:r>
              <a:rPr lang="en-US" i="1" dirty="0"/>
              <a:t>realized billable hours </a:t>
            </a:r>
            <a:r>
              <a:rPr lang="en-US" dirty="0"/>
              <a:t>per week. </a:t>
            </a:r>
            <a:r>
              <a:rPr lang="en-US" i="1" dirty="0"/>
              <a:t>Realized billable hours </a:t>
            </a:r>
            <a:r>
              <a:rPr lang="en-US" dirty="0"/>
              <a:t>are the number of hours which an employee works and bills to a client. </a:t>
            </a:r>
          </a:p>
        </p:txBody>
      </p:sp>
    </p:spTree>
    <p:extLst>
      <p:ext uri="{BB962C8B-B14F-4D97-AF65-F5344CB8AC3E}">
        <p14:creationId xmlns:p14="http://schemas.microsoft.com/office/powerpoint/2010/main" val="613870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Nine employees are randomly selected and the </a:t>
                </a:r>
                <a:r>
                  <a:rPr lang="en-US" i="1" dirty="0"/>
                  <a:t>realized billable hours</a:t>
                </a:r>
                <a:r>
                  <a:rPr lang="en-US" dirty="0"/>
                  <a:t> are calculated before the initial quality training and one year after the initial quality training. The results of the survey are shown in the table below. Based on the data, can the management of the consulting firm conclude that the productivity level of its employees has significantly improved over the past year, at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extLst>
      <p:ext uri="{BB962C8B-B14F-4D97-AF65-F5344CB8AC3E}">
        <p14:creationId xmlns:p14="http://schemas.microsoft.com/office/powerpoint/2010/main" val="218709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5B32661-2A83-1216-F8B3-84F94C672CBD}"/>
                  </a:ext>
                </a:extLst>
              </p:cNvPr>
              <p:cNvGraphicFramePr>
                <a:graphicFrameLocks noGrp="1"/>
              </p:cNvGraphicFramePr>
              <p:nvPr>
                <p:extLst>
                  <p:ext uri="{D42A27DB-BD31-4B8C-83A1-F6EECF244321}">
                    <p14:modId xmlns:p14="http://schemas.microsoft.com/office/powerpoint/2010/main" val="416922182"/>
                  </p:ext>
                </p:extLst>
              </p:nvPr>
            </p:nvGraphicFramePr>
            <p:xfrm>
              <a:off x="457200" y="1397000"/>
              <a:ext cx="8229599" cy="4333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380234003"/>
                        </a:ext>
                      </a:extLst>
                    </a:gridCol>
                    <a:gridCol w="1175657">
                      <a:extLst>
                        <a:ext uri="{9D8B030D-6E8A-4147-A177-3AD203B41FA5}">
                          <a16:colId xmlns:a16="http://schemas.microsoft.com/office/drawing/2014/main" val="291651960"/>
                        </a:ext>
                      </a:extLst>
                    </a:gridCol>
                    <a:gridCol w="1175657">
                      <a:extLst>
                        <a:ext uri="{9D8B030D-6E8A-4147-A177-3AD203B41FA5}">
                          <a16:colId xmlns:a16="http://schemas.microsoft.com/office/drawing/2014/main" val="1151816570"/>
                        </a:ext>
                      </a:extLst>
                    </a:gridCol>
                    <a:gridCol w="1175657">
                      <a:extLst>
                        <a:ext uri="{9D8B030D-6E8A-4147-A177-3AD203B41FA5}">
                          <a16:colId xmlns:a16="http://schemas.microsoft.com/office/drawing/2014/main" val="463271284"/>
                        </a:ext>
                      </a:extLst>
                    </a:gridCol>
                    <a:gridCol w="1175657">
                      <a:extLst>
                        <a:ext uri="{9D8B030D-6E8A-4147-A177-3AD203B41FA5}">
                          <a16:colId xmlns:a16="http://schemas.microsoft.com/office/drawing/2014/main" val="3899052568"/>
                        </a:ext>
                      </a:extLst>
                    </a:gridCol>
                    <a:gridCol w="1175657">
                      <a:extLst>
                        <a:ext uri="{9D8B030D-6E8A-4147-A177-3AD203B41FA5}">
                          <a16:colId xmlns:a16="http://schemas.microsoft.com/office/drawing/2014/main" val="4165478686"/>
                        </a:ext>
                      </a:extLst>
                    </a:gridCol>
                    <a:gridCol w="1175657">
                      <a:extLst>
                        <a:ext uri="{9D8B030D-6E8A-4147-A177-3AD203B41FA5}">
                          <a16:colId xmlns:a16="http://schemas.microsoft.com/office/drawing/2014/main" val="4243974542"/>
                        </a:ext>
                      </a:extLst>
                    </a:gridCol>
                  </a:tblGrid>
                  <a:tr h="370840">
                    <a:tc gridSpan="7">
                      <a:txBody>
                        <a:bodyPr/>
                        <a:lstStyle/>
                        <a:p>
                          <a:pPr algn="ctr"/>
                          <a:r>
                            <a:rPr lang="en-US" dirty="0"/>
                            <a:t>“Realized Billable Hours” per week</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39641743"/>
                      </a:ext>
                    </a:extLst>
                  </a:tr>
                  <a:tr h="370840">
                    <a:tc>
                      <a:txBody>
                        <a:bodyPr/>
                        <a:lstStyle/>
                        <a:p>
                          <a:pPr algn="ctr"/>
                          <a:r>
                            <a:rPr lang="en-IN" b="1" dirty="0"/>
                            <a:t>Employee</a:t>
                          </a:r>
                        </a:p>
                      </a:txBody>
                      <a:tcPr/>
                    </a:tc>
                    <a:tc>
                      <a:txBody>
                        <a:bodyPr/>
                        <a:lstStyle/>
                        <a:p>
                          <a:pPr algn="ctr"/>
                          <a:r>
                            <a:rPr lang="en-US" b="1" dirty="0"/>
                            <a:t>Realized Billable Hours Before Quality Training</a:t>
                          </a:r>
                          <a:endParaRPr lang="en-IN" b="1" dirty="0"/>
                        </a:p>
                      </a:txBody>
                      <a:tcPr/>
                    </a:tc>
                    <a:tc>
                      <a:txBody>
                        <a:bodyPr/>
                        <a:lstStyle/>
                        <a:p>
                          <a:pPr algn="ctr"/>
                          <a:r>
                            <a:rPr lang="en-US" b="1" dirty="0"/>
                            <a:t>Realized Billable Hours</a:t>
                          </a:r>
                        </a:p>
                        <a:p>
                          <a:pPr algn="ctr"/>
                          <a:r>
                            <a:rPr lang="en-US" b="1" dirty="0"/>
                            <a:t>After Quality Training</a:t>
                          </a:r>
                          <a:endParaRPr lang="en-IN" b="1" dirty="0"/>
                        </a:p>
                      </a:txBody>
                      <a:tcPr/>
                    </a:tc>
                    <a:tc>
                      <a:txBody>
                        <a:bodyPr/>
                        <a:lstStyle/>
                        <a:p>
                          <a:pPr algn="ctr"/>
                          <a:endParaRPr lang="en-IN" b="1" dirty="0"/>
                        </a:p>
                        <a:p>
                          <a:pPr algn="ctr"/>
                          <a:endParaRPr lang="en-IN" b="1" dirty="0"/>
                        </a:p>
                        <a:p>
                          <a:pPr algn="ctr"/>
                          <a:endParaRPr lang="en-IN" b="1" dirty="0"/>
                        </a:p>
                        <a:p>
                          <a:pPr algn="ctr"/>
                          <a:r>
                            <a:rPr lang="en-IN" b="1" dirty="0"/>
                            <a:t>Difference (Before − After)</a:t>
                          </a:r>
                        </a:p>
                      </a:txBody>
                      <a:tcPr/>
                    </a:tc>
                    <a:tc>
                      <a:txBody>
                        <a:bodyPr/>
                        <a:lstStyle/>
                        <a:p>
                          <a:pPr algn="ctr"/>
                          <a:endParaRPr lang="en-IN" b="1" dirty="0"/>
                        </a:p>
                        <a:p>
                          <a:pPr algn="ctr"/>
                          <a:endParaRPr lang="en-IN" b="1" dirty="0"/>
                        </a:p>
                        <a:p>
                          <a:pPr algn="ctr"/>
                          <a:endParaRPr lang="en-IN" b="1" dirty="0"/>
                        </a:p>
                        <a:p>
                          <a:pPr algn="ctr"/>
                          <a:r>
                            <a:rPr lang="en-IN" b="1" dirty="0"/>
                            <a:t>Absolute Value of Difference</a:t>
                          </a:r>
                        </a:p>
                      </a:txBody>
                      <a:tcPr/>
                    </a:tc>
                    <a:tc>
                      <a:txBody>
                        <a:bodyPr/>
                        <a:lstStyle/>
                        <a:p>
                          <a:pPr algn="ctr"/>
                          <a:endParaRPr lang="en-US" b="1" dirty="0"/>
                        </a:p>
                        <a:p>
                          <a:pPr algn="ctr"/>
                          <a:endParaRPr lang="en-US" b="1" dirty="0"/>
                        </a:p>
                        <a:p>
                          <a:pPr algn="ctr"/>
                          <a:r>
                            <a:rPr lang="en-US" b="1" dirty="0"/>
                            <a:t>Rank of Absolute Value of Difference</a:t>
                          </a:r>
                          <a:endParaRPr lang="en-IN" b="1" dirty="0"/>
                        </a:p>
                      </a:txBody>
                      <a:tcPr/>
                    </a:tc>
                    <a:tc>
                      <a:txBody>
                        <a:bodyPr/>
                        <a:lstStyle/>
                        <a:p>
                          <a:pPr algn="ctr"/>
                          <a:endParaRPr lang="en-IN" b="1" dirty="0"/>
                        </a:p>
                        <a:p>
                          <a:pPr algn="ctr"/>
                          <a:endParaRPr lang="en-IN" b="1" dirty="0"/>
                        </a:p>
                        <a:p>
                          <a:pPr algn="ctr"/>
                          <a:endParaRPr lang="en-IN" b="1" dirty="0"/>
                        </a:p>
                        <a:p>
                          <a:pPr algn="ctr"/>
                          <a:endParaRPr lang="en-IN" b="1" dirty="0"/>
                        </a:p>
                        <a:p>
                          <a:pPr algn="ctr"/>
                          <a:r>
                            <a:rPr lang="en-IN" b="1" dirty="0"/>
                            <a:t>Signed Rank</a:t>
                          </a:r>
                        </a:p>
                      </a:txBody>
                      <a:tcPr/>
                    </a:tc>
                    <a:extLst>
                      <a:ext uri="{0D108BD9-81ED-4DB2-BD59-A6C34878D82A}">
                        <a16:rowId xmlns:a16="http://schemas.microsoft.com/office/drawing/2014/main" val="1215344963"/>
                      </a:ext>
                    </a:extLst>
                  </a:tr>
                  <a:tr h="370840">
                    <a:tc>
                      <a:txBody>
                        <a:bodyPr/>
                        <a:lstStyle/>
                        <a:p>
                          <a:pPr algn="ctr"/>
                          <a:r>
                            <a:rPr lang="en-US" dirty="0"/>
                            <a:t>A</a:t>
                          </a:r>
                          <a:endParaRPr lang="en-IN" dirty="0"/>
                        </a:p>
                      </a:txBody>
                      <a:tcPr/>
                    </a:tc>
                    <a:tc>
                      <a:txBody>
                        <a:bodyPr/>
                        <a:lstStyle/>
                        <a:p>
                          <a:pPr algn="ctr"/>
                          <a:r>
                            <a:rPr lang="en-US" dirty="0"/>
                            <a:t>20.5</a:t>
                          </a:r>
                          <a:endParaRPr lang="en-IN" dirty="0"/>
                        </a:p>
                      </a:txBody>
                      <a:tcPr/>
                    </a:tc>
                    <a:tc>
                      <a:txBody>
                        <a:bodyPr/>
                        <a:lstStyle/>
                        <a:p>
                          <a:pPr algn="ctr"/>
                          <a:r>
                            <a:rPr lang="en-US" dirty="0"/>
                            <a:t>25.5</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IN" dirty="0"/>
                        </a:p>
                      </a:txBody>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IN" dirty="0"/>
                        </a:p>
                      </a:txBody>
                      <a:tcPr/>
                    </a:tc>
                    <a:extLst>
                      <a:ext uri="{0D108BD9-81ED-4DB2-BD59-A6C34878D82A}">
                        <a16:rowId xmlns:a16="http://schemas.microsoft.com/office/drawing/2014/main" val="3483221370"/>
                      </a:ext>
                    </a:extLst>
                  </a:tr>
                  <a:tr h="370840">
                    <a:tc>
                      <a:txBody>
                        <a:bodyPr/>
                        <a:lstStyle/>
                        <a:p>
                          <a:pPr algn="ctr"/>
                          <a:r>
                            <a:rPr lang="en-US" dirty="0"/>
                            <a:t>B</a:t>
                          </a:r>
                          <a:endParaRPr lang="en-IN" dirty="0"/>
                        </a:p>
                      </a:txBody>
                      <a:tcPr/>
                    </a:tc>
                    <a:tc>
                      <a:txBody>
                        <a:bodyPr/>
                        <a:lstStyle/>
                        <a:p>
                          <a:pPr algn="ctr"/>
                          <a:r>
                            <a:rPr lang="en-US" dirty="0"/>
                            <a:t>33.5</a:t>
                          </a:r>
                          <a:endParaRPr lang="en-IN" dirty="0"/>
                        </a:p>
                      </a:txBody>
                      <a:tcPr/>
                    </a:tc>
                    <a:tc>
                      <a:txBody>
                        <a:bodyPr/>
                        <a:lstStyle/>
                        <a:p>
                          <a:pPr algn="ctr"/>
                          <a:r>
                            <a:rPr lang="en-US" dirty="0"/>
                            <a:t>33.5</a:t>
                          </a:r>
                          <a:endParaRPr lang="en-IN" dirty="0"/>
                        </a:p>
                      </a:txBody>
                      <a:tcPr/>
                    </a:tc>
                    <a:tc>
                      <a:txBody>
                        <a:bodyPr/>
                        <a:lstStyle/>
                        <a:p>
                          <a:pPr algn="ctr"/>
                          <a:r>
                            <a:rPr lang="en-US" dirty="0"/>
                            <a:t>0</a:t>
                          </a:r>
                          <a:endParaRPr lang="en-IN" dirty="0"/>
                        </a:p>
                      </a:txBody>
                      <a:tcPr/>
                    </a:tc>
                    <a:tc>
                      <a:txBody>
                        <a:bodyPr/>
                        <a:lstStyle/>
                        <a:p>
                          <a:pPr algn="ctr"/>
                          <a:r>
                            <a:rPr lang="en-US" dirty="0"/>
                            <a:t>0</a:t>
                          </a:r>
                          <a:endParaRPr lang="en-IN" dirty="0"/>
                        </a:p>
                      </a:txBody>
                      <a:tcPr/>
                    </a:tc>
                    <a:tc>
                      <a:txBody>
                        <a:bodyPr/>
                        <a:lstStyle/>
                        <a:p>
                          <a:pPr algn="ctr"/>
                          <a:r>
                            <a:rPr lang="en-US" dirty="0"/>
                            <a:t>Ignore</a:t>
                          </a:r>
                          <a:endParaRPr lang="en-IN" dirty="0"/>
                        </a:p>
                      </a:txBody>
                      <a:tcPr/>
                    </a:tc>
                    <a:tc>
                      <a:txBody>
                        <a:bodyPr/>
                        <a:lstStyle/>
                        <a:p>
                          <a:pPr algn="ctr"/>
                          <a:r>
                            <a:rPr lang="en-US" dirty="0"/>
                            <a:t>Ignore</a:t>
                          </a:r>
                          <a:endParaRPr lang="en-IN" dirty="0"/>
                        </a:p>
                      </a:txBody>
                      <a:tcPr/>
                    </a:tc>
                    <a:extLst>
                      <a:ext uri="{0D108BD9-81ED-4DB2-BD59-A6C34878D82A}">
                        <a16:rowId xmlns:a16="http://schemas.microsoft.com/office/drawing/2014/main" val="1221993914"/>
                      </a:ext>
                    </a:extLst>
                  </a:tr>
                  <a:tr h="370840">
                    <a:tc>
                      <a:txBody>
                        <a:bodyPr/>
                        <a:lstStyle/>
                        <a:p>
                          <a:pPr algn="ctr"/>
                          <a:r>
                            <a:rPr lang="en-US" dirty="0"/>
                            <a:t>C</a:t>
                          </a:r>
                          <a:endParaRPr lang="en-IN" dirty="0"/>
                        </a:p>
                      </a:txBody>
                      <a:tcPr/>
                    </a:tc>
                    <a:tc>
                      <a:txBody>
                        <a:bodyPr/>
                        <a:lstStyle/>
                        <a:p>
                          <a:pPr algn="ctr"/>
                          <a:r>
                            <a:rPr lang="en-US" dirty="0"/>
                            <a:t>29.5</a:t>
                          </a:r>
                          <a:endParaRPr lang="en-IN" dirty="0"/>
                        </a:p>
                      </a:txBody>
                      <a:tcPr/>
                    </a:tc>
                    <a:tc>
                      <a:txBody>
                        <a:bodyPr/>
                        <a:lstStyle/>
                        <a:p>
                          <a:pPr algn="ctr"/>
                          <a:r>
                            <a:rPr lang="en-US" dirty="0"/>
                            <a:t>35.5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IN" dirty="0"/>
                        </a:p>
                      </a:txBody>
                      <a:tcPr/>
                    </a:tc>
                    <a:tc>
                      <a:txBody>
                        <a:bodyPr/>
                        <a:lstStyle/>
                        <a:p>
                          <a:pPr algn="ctr"/>
                          <a:r>
                            <a:rPr lang="en-US" dirty="0"/>
                            <a:t>6</a:t>
                          </a:r>
                          <a:endParaRPr lang="en-IN" dirty="0"/>
                        </a:p>
                      </a:txBody>
                      <a:tcPr/>
                    </a:tc>
                    <a:tc>
                      <a:txBody>
                        <a:bodyPr/>
                        <a:lstStyle/>
                        <a:p>
                          <a:pPr algn="ctr"/>
                          <a:r>
                            <a:rPr lang="en-US" dirty="0"/>
                            <a:t>8</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oMath>
                            </m:oMathPara>
                          </a14:m>
                          <a:endParaRPr lang="en-IN" dirty="0"/>
                        </a:p>
                      </a:txBody>
                      <a:tcPr/>
                    </a:tc>
                    <a:extLst>
                      <a:ext uri="{0D108BD9-81ED-4DB2-BD59-A6C34878D82A}">
                        <a16:rowId xmlns:a16="http://schemas.microsoft.com/office/drawing/2014/main" val="3899527588"/>
                      </a:ext>
                    </a:extLst>
                  </a:tr>
                  <a:tr h="370840">
                    <a:tc>
                      <a:txBody>
                        <a:bodyPr/>
                        <a:lstStyle/>
                        <a:p>
                          <a:pPr algn="ctr"/>
                          <a:r>
                            <a:rPr lang="en-US" dirty="0"/>
                            <a:t>D</a:t>
                          </a:r>
                          <a:endParaRPr lang="en-IN" dirty="0"/>
                        </a:p>
                      </a:txBody>
                      <a:tcPr/>
                    </a:tc>
                    <a:tc>
                      <a:txBody>
                        <a:bodyPr/>
                        <a:lstStyle/>
                        <a:p>
                          <a:pPr algn="ctr"/>
                          <a:r>
                            <a:rPr lang="en-US" dirty="0"/>
                            <a:t>35.0</a:t>
                          </a:r>
                          <a:endParaRPr lang="en-IN" dirty="0"/>
                        </a:p>
                      </a:txBody>
                      <a:tcPr/>
                    </a:tc>
                    <a:tc>
                      <a:txBody>
                        <a:bodyPr/>
                        <a:lstStyle/>
                        <a:p>
                          <a:pPr algn="ctr"/>
                          <a:r>
                            <a:rPr lang="en-US" dirty="0"/>
                            <a:t>32.0</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IN" dirty="0"/>
                        </a:p>
                      </a:txBody>
                      <a:tcPr/>
                    </a:tc>
                    <a:tc>
                      <a:txBody>
                        <a:bodyPr/>
                        <a:lstStyle/>
                        <a:p>
                          <a:pPr algn="ctr"/>
                          <a:r>
                            <a:rPr lang="en-US" dirty="0"/>
                            <a:t>3</a:t>
                          </a:r>
                          <a:endParaRPr lang="en-IN" dirty="0"/>
                        </a:p>
                      </a:txBody>
                      <a:tcPr/>
                    </a:tc>
                    <a:tc>
                      <a:txBody>
                        <a:bodyPr/>
                        <a:lstStyle/>
                        <a:p>
                          <a:pPr algn="ctr"/>
                          <a:r>
                            <a:rPr lang="en-US" dirty="0"/>
                            <a:t>3.5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+3</m:t>
                              </m:r>
                            </m:oMath>
                          </a14:m>
                          <a:r>
                            <a:rPr lang="en-IN" dirty="0"/>
                            <a:t>.5</a:t>
                          </a:r>
                        </a:p>
                      </a:txBody>
                      <a:tcPr/>
                    </a:tc>
                    <a:extLst>
                      <a:ext uri="{0D108BD9-81ED-4DB2-BD59-A6C34878D82A}">
                        <a16:rowId xmlns:a16="http://schemas.microsoft.com/office/drawing/2014/main" val="3528952138"/>
                      </a:ext>
                    </a:extLst>
                  </a:tr>
                  <a:tr h="370840">
                    <a:tc>
                      <a:txBody>
                        <a:bodyPr/>
                        <a:lstStyle/>
                        <a:p>
                          <a:pPr algn="ctr"/>
                          <a:r>
                            <a:rPr lang="en-US" dirty="0"/>
                            <a:t>E</a:t>
                          </a:r>
                          <a:endParaRPr lang="en-IN" dirty="0"/>
                        </a:p>
                      </a:txBody>
                      <a:tcPr/>
                    </a:tc>
                    <a:tc>
                      <a:txBody>
                        <a:bodyPr/>
                        <a:lstStyle/>
                        <a:p>
                          <a:pPr algn="ctr"/>
                          <a:r>
                            <a:rPr lang="en-US" dirty="0"/>
                            <a:t>30.5</a:t>
                          </a:r>
                          <a:endParaRPr lang="en-IN" dirty="0"/>
                        </a:p>
                      </a:txBody>
                      <a:tcPr/>
                    </a:tc>
                    <a:tc>
                      <a:txBody>
                        <a:bodyPr/>
                        <a:lstStyle/>
                        <a:p>
                          <a:pPr algn="ctr"/>
                          <a:r>
                            <a:rPr lang="en-US" dirty="0"/>
                            <a:t>35.5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−5</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IN" dirty="0"/>
                        </a:p>
                      </a:txBody>
                      <a:tcPr/>
                    </a:tc>
                    <a:extLst>
                      <a:ext uri="{0D108BD9-81ED-4DB2-BD59-A6C34878D82A}">
                        <a16:rowId xmlns:a16="http://schemas.microsoft.com/office/drawing/2014/main" val="2929440640"/>
                      </a:ext>
                    </a:extLst>
                  </a:tr>
                  <a:tr h="370840">
                    <a:tc>
                      <a:txBody>
                        <a:bodyPr/>
                        <a:lstStyle/>
                        <a:p>
                          <a:pPr algn="ctr"/>
                          <a:r>
                            <a:rPr lang="en-US" dirty="0"/>
                            <a:t>F</a:t>
                          </a:r>
                          <a:endParaRPr lang="en-IN" dirty="0"/>
                        </a:p>
                      </a:txBody>
                      <a:tcPr/>
                    </a:tc>
                    <a:tc>
                      <a:txBody>
                        <a:bodyPr/>
                        <a:lstStyle/>
                        <a:p>
                          <a:pPr algn="ctr"/>
                          <a:r>
                            <a:rPr lang="en-US" dirty="0"/>
                            <a:t>18.5</a:t>
                          </a:r>
                          <a:endParaRPr lang="en-IN" dirty="0"/>
                        </a:p>
                      </a:txBody>
                      <a:tcPr/>
                    </a:tc>
                    <a:tc>
                      <a:txBody>
                        <a:bodyPr/>
                        <a:lstStyle/>
                        <a:p>
                          <a:pPr algn="ctr"/>
                          <a:r>
                            <a:rPr lang="en-US" dirty="0"/>
                            <a:t>17.5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+1</m:t>
                                </m:r>
                              </m:oMath>
                            </m:oMathPara>
                          </a14:m>
                          <a:endParaRPr kumimoji="0" lang="en-IN" sz="1800" b="0" i="0" u="none" strike="noStrike" kern="1200" cap="none" spc="0" normalizeH="0" baseline="0" noProof="0" dirty="0">
                            <a:ln>
                              <a:noFill/>
                            </a:ln>
                            <a:solidFill>
                              <a:srgbClr val="366092"/>
                            </a:solidFill>
                            <a:effectLst/>
                            <a:uLnTx/>
                            <a:uFillTx/>
                            <a:latin typeface="Calibri"/>
                            <a:ea typeface="+mn-ea"/>
                            <a:cs typeface="+mn-cs"/>
                          </a:endParaRPr>
                        </a:p>
                      </a:txBody>
                      <a:tcPr/>
                    </a:tc>
                    <a:tc>
                      <a:txBody>
                        <a:bodyPr/>
                        <a:lstStyle/>
                        <a:p>
                          <a:pPr algn="ctr"/>
                          <a:r>
                            <a:rPr lang="en-US" dirty="0"/>
                            <a:t>1</a:t>
                          </a:r>
                          <a:endParaRPr lang="en-IN" dirty="0"/>
                        </a:p>
                      </a:txBody>
                      <a:tcPr/>
                    </a:tc>
                    <a:tc>
                      <a:txBody>
                        <a:bodyPr/>
                        <a:lstStyle/>
                        <a:p>
                          <a:pPr algn="ctr"/>
                          <a:r>
                            <a:rPr lang="en-US" dirty="0"/>
                            <a:t>1</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+1</m:t>
                                </m:r>
                              </m:oMath>
                            </m:oMathPara>
                          </a14:m>
                          <a:endParaRPr kumimoji="0" lang="en-IN" sz="1800" b="0" i="0" u="none" strike="noStrike" kern="1200" cap="none" spc="0" normalizeH="0" baseline="0" noProof="0" dirty="0">
                            <a:ln>
                              <a:noFill/>
                            </a:ln>
                            <a:solidFill>
                              <a:srgbClr val="366092"/>
                            </a:solidFill>
                            <a:effectLst/>
                            <a:uLnTx/>
                            <a:uFillTx/>
                            <a:latin typeface="+mn-lt"/>
                            <a:ea typeface="+mn-ea"/>
                            <a:cs typeface="+mn-cs"/>
                          </a:endParaRPr>
                        </a:p>
                      </a:txBody>
                      <a:tcPr/>
                    </a:tc>
                    <a:extLst>
                      <a:ext uri="{0D108BD9-81ED-4DB2-BD59-A6C34878D82A}">
                        <a16:rowId xmlns:a16="http://schemas.microsoft.com/office/drawing/2014/main" val="589649906"/>
                      </a:ext>
                    </a:extLst>
                  </a:tr>
                </a:tbl>
              </a:graphicData>
            </a:graphic>
          </p:graphicFrame>
        </mc:Choice>
        <mc:Fallback xmlns="">
          <p:graphicFrame>
            <p:nvGraphicFramePr>
              <p:cNvPr id="4" name="Table 3">
                <a:extLst>
                  <a:ext uri="{FF2B5EF4-FFF2-40B4-BE49-F238E27FC236}">
                    <a16:creationId xmlns:a16="http://schemas.microsoft.com/office/drawing/2014/main" id="{25B32661-2A83-1216-F8B3-84F94C672CBD}"/>
                  </a:ext>
                </a:extLst>
              </p:cNvPr>
              <p:cNvGraphicFramePr>
                <a:graphicFrameLocks noGrp="1"/>
              </p:cNvGraphicFramePr>
              <p:nvPr>
                <p:extLst>
                  <p:ext uri="{D42A27DB-BD31-4B8C-83A1-F6EECF244321}">
                    <p14:modId xmlns:p14="http://schemas.microsoft.com/office/powerpoint/2010/main" val="416922182"/>
                  </p:ext>
                </p:extLst>
              </p:nvPr>
            </p:nvGraphicFramePr>
            <p:xfrm>
              <a:off x="457200" y="1397000"/>
              <a:ext cx="8229599" cy="433324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380234003"/>
                        </a:ext>
                      </a:extLst>
                    </a:gridCol>
                    <a:gridCol w="1175657">
                      <a:extLst>
                        <a:ext uri="{9D8B030D-6E8A-4147-A177-3AD203B41FA5}">
                          <a16:colId xmlns:a16="http://schemas.microsoft.com/office/drawing/2014/main" val="291651960"/>
                        </a:ext>
                      </a:extLst>
                    </a:gridCol>
                    <a:gridCol w="1175657">
                      <a:extLst>
                        <a:ext uri="{9D8B030D-6E8A-4147-A177-3AD203B41FA5}">
                          <a16:colId xmlns:a16="http://schemas.microsoft.com/office/drawing/2014/main" val="1151816570"/>
                        </a:ext>
                      </a:extLst>
                    </a:gridCol>
                    <a:gridCol w="1175657">
                      <a:extLst>
                        <a:ext uri="{9D8B030D-6E8A-4147-A177-3AD203B41FA5}">
                          <a16:colId xmlns:a16="http://schemas.microsoft.com/office/drawing/2014/main" val="463271284"/>
                        </a:ext>
                      </a:extLst>
                    </a:gridCol>
                    <a:gridCol w="1175657">
                      <a:extLst>
                        <a:ext uri="{9D8B030D-6E8A-4147-A177-3AD203B41FA5}">
                          <a16:colId xmlns:a16="http://schemas.microsoft.com/office/drawing/2014/main" val="3899052568"/>
                        </a:ext>
                      </a:extLst>
                    </a:gridCol>
                    <a:gridCol w="1175657">
                      <a:extLst>
                        <a:ext uri="{9D8B030D-6E8A-4147-A177-3AD203B41FA5}">
                          <a16:colId xmlns:a16="http://schemas.microsoft.com/office/drawing/2014/main" val="4165478686"/>
                        </a:ext>
                      </a:extLst>
                    </a:gridCol>
                    <a:gridCol w="1175657">
                      <a:extLst>
                        <a:ext uri="{9D8B030D-6E8A-4147-A177-3AD203B41FA5}">
                          <a16:colId xmlns:a16="http://schemas.microsoft.com/office/drawing/2014/main" val="4243974542"/>
                        </a:ext>
                      </a:extLst>
                    </a:gridCol>
                  </a:tblGrid>
                  <a:tr h="370840">
                    <a:tc gridSpan="7">
                      <a:txBody>
                        <a:bodyPr/>
                        <a:lstStyle/>
                        <a:p>
                          <a:pPr algn="ctr"/>
                          <a:r>
                            <a:rPr lang="en-US" dirty="0"/>
                            <a:t>“Realized Billable Hours” per week</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39641743"/>
                      </a:ext>
                    </a:extLst>
                  </a:tr>
                  <a:tr h="1737360">
                    <a:tc>
                      <a:txBody>
                        <a:bodyPr/>
                        <a:lstStyle/>
                        <a:p>
                          <a:pPr algn="ctr"/>
                          <a:r>
                            <a:rPr lang="en-IN" b="1" dirty="0"/>
                            <a:t>Employee</a:t>
                          </a:r>
                        </a:p>
                      </a:txBody>
                      <a:tcPr/>
                    </a:tc>
                    <a:tc>
                      <a:txBody>
                        <a:bodyPr/>
                        <a:lstStyle/>
                        <a:p>
                          <a:pPr algn="ctr"/>
                          <a:r>
                            <a:rPr lang="en-US" b="1" dirty="0"/>
                            <a:t>Realized Billable Hours Before Quality Training</a:t>
                          </a:r>
                          <a:endParaRPr lang="en-IN" b="1" dirty="0"/>
                        </a:p>
                      </a:txBody>
                      <a:tcPr/>
                    </a:tc>
                    <a:tc>
                      <a:txBody>
                        <a:bodyPr/>
                        <a:lstStyle/>
                        <a:p>
                          <a:pPr algn="ctr"/>
                          <a:r>
                            <a:rPr lang="en-US" b="1" dirty="0"/>
                            <a:t>Realized Billable Hours</a:t>
                          </a:r>
                        </a:p>
                        <a:p>
                          <a:pPr algn="ctr"/>
                          <a:r>
                            <a:rPr lang="en-US" b="1" dirty="0"/>
                            <a:t>After Quality Training</a:t>
                          </a:r>
                          <a:endParaRPr lang="en-IN" b="1" dirty="0"/>
                        </a:p>
                      </a:txBody>
                      <a:tcPr/>
                    </a:tc>
                    <a:tc>
                      <a:txBody>
                        <a:bodyPr/>
                        <a:lstStyle/>
                        <a:p>
                          <a:pPr algn="ctr"/>
                          <a:endParaRPr lang="en-IN" b="1" dirty="0"/>
                        </a:p>
                        <a:p>
                          <a:pPr algn="ctr"/>
                          <a:endParaRPr lang="en-IN" b="1" dirty="0"/>
                        </a:p>
                        <a:p>
                          <a:pPr algn="ctr"/>
                          <a:endParaRPr lang="en-IN" b="1" dirty="0"/>
                        </a:p>
                        <a:p>
                          <a:pPr algn="ctr"/>
                          <a:r>
                            <a:rPr lang="en-IN" b="1" dirty="0"/>
                            <a:t>Difference (Before − After)</a:t>
                          </a:r>
                        </a:p>
                      </a:txBody>
                      <a:tcPr/>
                    </a:tc>
                    <a:tc>
                      <a:txBody>
                        <a:bodyPr/>
                        <a:lstStyle/>
                        <a:p>
                          <a:pPr algn="ctr"/>
                          <a:endParaRPr lang="en-IN" b="1" dirty="0"/>
                        </a:p>
                        <a:p>
                          <a:pPr algn="ctr"/>
                          <a:endParaRPr lang="en-IN" b="1" dirty="0"/>
                        </a:p>
                        <a:p>
                          <a:pPr algn="ctr"/>
                          <a:endParaRPr lang="en-IN" b="1" dirty="0"/>
                        </a:p>
                        <a:p>
                          <a:pPr algn="ctr"/>
                          <a:r>
                            <a:rPr lang="en-IN" b="1" dirty="0"/>
                            <a:t>Absolute Value of Difference</a:t>
                          </a:r>
                        </a:p>
                      </a:txBody>
                      <a:tcPr/>
                    </a:tc>
                    <a:tc>
                      <a:txBody>
                        <a:bodyPr/>
                        <a:lstStyle/>
                        <a:p>
                          <a:pPr algn="ctr"/>
                          <a:endParaRPr lang="en-US" b="1" dirty="0"/>
                        </a:p>
                        <a:p>
                          <a:pPr algn="ctr"/>
                          <a:endParaRPr lang="en-US" b="1" dirty="0"/>
                        </a:p>
                        <a:p>
                          <a:pPr algn="ctr"/>
                          <a:r>
                            <a:rPr lang="en-US" b="1" dirty="0"/>
                            <a:t>Rank of Absolute Value of Difference</a:t>
                          </a:r>
                          <a:endParaRPr lang="en-IN" b="1" dirty="0"/>
                        </a:p>
                      </a:txBody>
                      <a:tcPr/>
                    </a:tc>
                    <a:tc>
                      <a:txBody>
                        <a:bodyPr/>
                        <a:lstStyle/>
                        <a:p>
                          <a:pPr algn="ctr"/>
                          <a:endParaRPr lang="en-IN" b="1" dirty="0"/>
                        </a:p>
                        <a:p>
                          <a:pPr algn="ctr"/>
                          <a:endParaRPr lang="en-IN" b="1" dirty="0"/>
                        </a:p>
                        <a:p>
                          <a:pPr algn="ctr"/>
                          <a:endParaRPr lang="en-IN" b="1" dirty="0"/>
                        </a:p>
                        <a:p>
                          <a:pPr algn="ctr"/>
                          <a:endParaRPr lang="en-IN" b="1" dirty="0"/>
                        </a:p>
                        <a:p>
                          <a:pPr algn="ctr"/>
                          <a:r>
                            <a:rPr lang="en-IN" b="1" dirty="0"/>
                            <a:t>Signed Rank</a:t>
                          </a:r>
                        </a:p>
                      </a:txBody>
                      <a:tcPr/>
                    </a:tc>
                    <a:extLst>
                      <a:ext uri="{0D108BD9-81ED-4DB2-BD59-A6C34878D82A}">
                        <a16:rowId xmlns:a16="http://schemas.microsoft.com/office/drawing/2014/main" val="1215344963"/>
                      </a:ext>
                    </a:extLst>
                  </a:tr>
                  <a:tr h="370840">
                    <a:tc>
                      <a:txBody>
                        <a:bodyPr/>
                        <a:lstStyle/>
                        <a:p>
                          <a:pPr algn="ctr"/>
                          <a:r>
                            <a:rPr lang="en-US" dirty="0"/>
                            <a:t>A</a:t>
                          </a:r>
                          <a:endParaRPr lang="en-IN" dirty="0"/>
                        </a:p>
                      </a:txBody>
                      <a:tcPr/>
                    </a:tc>
                    <a:tc>
                      <a:txBody>
                        <a:bodyPr/>
                        <a:lstStyle/>
                        <a:p>
                          <a:pPr algn="ctr"/>
                          <a:r>
                            <a:rPr lang="en-US" dirty="0"/>
                            <a:t>20.5</a:t>
                          </a:r>
                          <a:endParaRPr lang="en-IN" dirty="0"/>
                        </a:p>
                      </a:txBody>
                      <a:tcPr/>
                    </a:tc>
                    <a:tc>
                      <a:txBody>
                        <a:bodyPr/>
                        <a:lstStyle/>
                        <a:p>
                          <a:pPr algn="ctr"/>
                          <a:r>
                            <a:rPr lang="en-US" dirty="0"/>
                            <a:t>25.5</a:t>
                          </a:r>
                          <a:endParaRPr lang="en-IN" dirty="0"/>
                        </a:p>
                      </a:txBody>
                      <a:tcPr/>
                    </a:tc>
                    <a:tc>
                      <a:txBody>
                        <a:bodyPr/>
                        <a:lstStyle/>
                        <a:p>
                          <a:endParaRPr lang="en-US"/>
                        </a:p>
                      </a:txBody>
                      <a:tcPr>
                        <a:blipFill>
                          <a:blip r:embed="rId2"/>
                          <a:stretch>
                            <a:fillRect l="-302604" t="-575410" r="-304167" b="-522951"/>
                          </a:stretch>
                        </a:blipFill>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endParaRPr lang="en-US"/>
                        </a:p>
                      </a:txBody>
                      <a:tcPr>
                        <a:blipFill>
                          <a:blip r:embed="rId2"/>
                          <a:stretch>
                            <a:fillRect l="-600518" t="-575410" r="-2591" b="-522951"/>
                          </a:stretch>
                        </a:blipFill>
                      </a:tcPr>
                    </a:tc>
                    <a:extLst>
                      <a:ext uri="{0D108BD9-81ED-4DB2-BD59-A6C34878D82A}">
                        <a16:rowId xmlns:a16="http://schemas.microsoft.com/office/drawing/2014/main" val="3483221370"/>
                      </a:ext>
                    </a:extLst>
                  </a:tr>
                  <a:tr h="370840">
                    <a:tc>
                      <a:txBody>
                        <a:bodyPr/>
                        <a:lstStyle/>
                        <a:p>
                          <a:pPr algn="ctr"/>
                          <a:r>
                            <a:rPr lang="en-US" dirty="0"/>
                            <a:t>B</a:t>
                          </a:r>
                          <a:endParaRPr lang="en-IN" dirty="0"/>
                        </a:p>
                      </a:txBody>
                      <a:tcPr/>
                    </a:tc>
                    <a:tc>
                      <a:txBody>
                        <a:bodyPr/>
                        <a:lstStyle/>
                        <a:p>
                          <a:pPr algn="ctr"/>
                          <a:r>
                            <a:rPr lang="en-US" dirty="0"/>
                            <a:t>33.5</a:t>
                          </a:r>
                          <a:endParaRPr lang="en-IN" dirty="0"/>
                        </a:p>
                      </a:txBody>
                      <a:tcPr/>
                    </a:tc>
                    <a:tc>
                      <a:txBody>
                        <a:bodyPr/>
                        <a:lstStyle/>
                        <a:p>
                          <a:pPr algn="ctr"/>
                          <a:r>
                            <a:rPr lang="en-US" dirty="0"/>
                            <a:t>33.5</a:t>
                          </a:r>
                          <a:endParaRPr lang="en-IN" dirty="0"/>
                        </a:p>
                      </a:txBody>
                      <a:tcPr/>
                    </a:tc>
                    <a:tc>
                      <a:txBody>
                        <a:bodyPr/>
                        <a:lstStyle/>
                        <a:p>
                          <a:pPr algn="ctr"/>
                          <a:r>
                            <a:rPr lang="en-US" dirty="0"/>
                            <a:t>0</a:t>
                          </a:r>
                          <a:endParaRPr lang="en-IN" dirty="0"/>
                        </a:p>
                      </a:txBody>
                      <a:tcPr/>
                    </a:tc>
                    <a:tc>
                      <a:txBody>
                        <a:bodyPr/>
                        <a:lstStyle/>
                        <a:p>
                          <a:pPr algn="ctr"/>
                          <a:r>
                            <a:rPr lang="en-US" dirty="0"/>
                            <a:t>0</a:t>
                          </a:r>
                          <a:endParaRPr lang="en-IN" dirty="0"/>
                        </a:p>
                      </a:txBody>
                      <a:tcPr/>
                    </a:tc>
                    <a:tc>
                      <a:txBody>
                        <a:bodyPr/>
                        <a:lstStyle/>
                        <a:p>
                          <a:pPr algn="ctr"/>
                          <a:r>
                            <a:rPr lang="en-US" dirty="0"/>
                            <a:t>Ignore</a:t>
                          </a:r>
                          <a:endParaRPr lang="en-IN" dirty="0"/>
                        </a:p>
                      </a:txBody>
                      <a:tcPr/>
                    </a:tc>
                    <a:tc>
                      <a:txBody>
                        <a:bodyPr/>
                        <a:lstStyle/>
                        <a:p>
                          <a:pPr algn="ctr"/>
                          <a:r>
                            <a:rPr lang="en-US" dirty="0"/>
                            <a:t>Ignore</a:t>
                          </a:r>
                          <a:endParaRPr lang="en-IN" dirty="0"/>
                        </a:p>
                      </a:txBody>
                      <a:tcPr/>
                    </a:tc>
                    <a:extLst>
                      <a:ext uri="{0D108BD9-81ED-4DB2-BD59-A6C34878D82A}">
                        <a16:rowId xmlns:a16="http://schemas.microsoft.com/office/drawing/2014/main" val="1221993914"/>
                      </a:ext>
                    </a:extLst>
                  </a:tr>
                  <a:tr h="370840">
                    <a:tc>
                      <a:txBody>
                        <a:bodyPr/>
                        <a:lstStyle/>
                        <a:p>
                          <a:pPr algn="ctr"/>
                          <a:r>
                            <a:rPr lang="en-US" dirty="0"/>
                            <a:t>C</a:t>
                          </a:r>
                          <a:endParaRPr lang="en-IN" dirty="0"/>
                        </a:p>
                      </a:txBody>
                      <a:tcPr/>
                    </a:tc>
                    <a:tc>
                      <a:txBody>
                        <a:bodyPr/>
                        <a:lstStyle/>
                        <a:p>
                          <a:pPr algn="ctr"/>
                          <a:r>
                            <a:rPr lang="en-US" dirty="0"/>
                            <a:t>29.5</a:t>
                          </a:r>
                          <a:endParaRPr lang="en-IN" dirty="0"/>
                        </a:p>
                      </a:txBody>
                      <a:tcPr/>
                    </a:tc>
                    <a:tc>
                      <a:txBody>
                        <a:bodyPr/>
                        <a:lstStyle/>
                        <a:p>
                          <a:pPr algn="ctr"/>
                          <a:r>
                            <a:rPr lang="en-US" dirty="0"/>
                            <a:t>35.5</a:t>
                          </a:r>
                          <a:endParaRPr lang="en-IN" dirty="0"/>
                        </a:p>
                      </a:txBody>
                      <a:tcPr/>
                    </a:tc>
                    <a:tc>
                      <a:txBody>
                        <a:bodyPr/>
                        <a:lstStyle/>
                        <a:p>
                          <a:endParaRPr lang="en-US"/>
                        </a:p>
                      </a:txBody>
                      <a:tcPr>
                        <a:blipFill>
                          <a:blip r:embed="rId2"/>
                          <a:stretch>
                            <a:fillRect l="-302604" t="-788333" r="-304167" b="-330000"/>
                          </a:stretch>
                        </a:blipFill>
                      </a:tcPr>
                    </a:tc>
                    <a:tc>
                      <a:txBody>
                        <a:bodyPr/>
                        <a:lstStyle/>
                        <a:p>
                          <a:pPr algn="ctr"/>
                          <a:r>
                            <a:rPr lang="en-US" dirty="0"/>
                            <a:t>6</a:t>
                          </a:r>
                          <a:endParaRPr lang="en-IN" dirty="0"/>
                        </a:p>
                      </a:txBody>
                      <a:tcPr/>
                    </a:tc>
                    <a:tc>
                      <a:txBody>
                        <a:bodyPr/>
                        <a:lstStyle/>
                        <a:p>
                          <a:pPr algn="ctr"/>
                          <a:r>
                            <a:rPr lang="en-US" dirty="0"/>
                            <a:t>8</a:t>
                          </a:r>
                          <a:endParaRPr lang="en-IN" dirty="0"/>
                        </a:p>
                      </a:txBody>
                      <a:tcPr/>
                    </a:tc>
                    <a:tc>
                      <a:txBody>
                        <a:bodyPr/>
                        <a:lstStyle/>
                        <a:p>
                          <a:endParaRPr lang="en-US"/>
                        </a:p>
                      </a:txBody>
                      <a:tcPr>
                        <a:blipFill>
                          <a:blip r:embed="rId2"/>
                          <a:stretch>
                            <a:fillRect l="-600518" t="-788333" r="-2591" b="-330000"/>
                          </a:stretch>
                        </a:blipFill>
                      </a:tcPr>
                    </a:tc>
                    <a:extLst>
                      <a:ext uri="{0D108BD9-81ED-4DB2-BD59-A6C34878D82A}">
                        <a16:rowId xmlns:a16="http://schemas.microsoft.com/office/drawing/2014/main" val="3899527588"/>
                      </a:ext>
                    </a:extLst>
                  </a:tr>
                  <a:tr h="370840">
                    <a:tc>
                      <a:txBody>
                        <a:bodyPr/>
                        <a:lstStyle/>
                        <a:p>
                          <a:pPr algn="ctr"/>
                          <a:r>
                            <a:rPr lang="en-US" dirty="0"/>
                            <a:t>D</a:t>
                          </a:r>
                          <a:endParaRPr lang="en-IN" dirty="0"/>
                        </a:p>
                      </a:txBody>
                      <a:tcPr/>
                    </a:tc>
                    <a:tc>
                      <a:txBody>
                        <a:bodyPr/>
                        <a:lstStyle/>
                        <a:p>
                          <a:pPr algn="ctr"/>
                          <a:r>
                            <a:rPr lang="en-US" dirty="0"/>
                            <a:t>35.0</a:t>
                          </a:r>
                          <a:endParaRPr lang="en-IN" dirty="0"/>
                        </a:p>
                      </a:txBody>
                      <a:tcPr/>
                    </a:tc>
                    <a:tc>
                      <a:txBody>
                        <a:bodyPr/>
                        <a:lstStyle/>
                        <a:p>
                          <a:pPr algn="ctr"/>
                          <a:r>
                            <a:rPr lang="en-US" dirty="0"/>
                            <a:t>32.0</a:t>
                          </a:r>
                          <a:endParaRPr lang="en-IN" dirty="0"/>
                        </a:p>
                      </a:txBody>
                      <a:tcPr/>
                    </a:tc>
                    <a:tc>
                      <a:txBody>
                        <a:bodyPr/>
                        <a:lstStyle/>
                        <a:p>
                          <a:endParaRPr lang="en-US"/>
                        </a:p>
                      </a:txBody>
                      <a:tcPr>
                        <a:blipFill>
                          <a:blip r:embed="rId2"/>
                          <a:stretch>
                            <a:fillRect l="-302604" t="-873770" r="-304167" b="-224590"/>
                          </a:stretch>
                        </a:blipFill>
                      </a:tcPr>
                    </a:tc>
                    <a:tc>
                      <a:txBody>
                        <a:bodyPr/>
                        <a:lstStyle/>
                        <a:p>
                          <a:pPr algn="ctr"/>
                          <a:r>
                            <a:rPr lang="en-US" dirty="0"/>
                            <a:t>3</a:t>
                          </a:r>
                          <a:endParaRPr lang="en-IN" dirty="0"/>
                        </a:p>
                      </a:txBody>
                      <a:tcPr/>
                    </a:tc>
                    <a:tc>
                      <a:txBody>
                        <a:bodyPr/>
                        <a:lstStyle/>
                        <a:p>
                          <a:pPr algn="ctr"/>
                          <a:r>
                            <a:rPr lang="en-US" dirty="0"/>
                            <a:t>3.5</a:t>
                          </a:r>
                          <a:endParaRPr lang="en-IN" dirty="0"/>
                        </a:p>
                      </a:txBody>
                      <a:tcPr/>
                    </a:tc>
                    <a:tc>
                      <a:txBody>
                        <a:bodyPr/>
                        <a:lstStyle/>
                        <a:p>
                          <a:endParaRPr lang="en-US"/>
                        </a:p>
                      </a:txBody>
                      <a:tcPr>
                        <a:blipFill>
                          <a:blip r:embed="rId2"/>
                          <a:stretch>
                            <a:fillRect l="-600518" t="-873770" r="-2591" b="-224590"/>
                          </a:stretch>
                        </a:blipFill>
                      </a:tcPr>
                    </a:tc>
                    <a:extLst>
                      <a:ext uri="{0D108BD9-81ED-4DB2-BD59-A6C34878D82A}">
                        <a16:rowId xmlns:a16="http://schemas.microsoft.com/office/drawing/2014/main" val="3528952138"/>
                      </a:ext>
                    </a:extLst>
                  </a:tr>
                  <a:tr h="370840">
                    <a:tc>
                      <a:txBody>
                        <a:bodyPr/>
                        <a:lstStyle/>
                        <a:p>
                          <a:pPr algn="ctr"/>
                          <a:r>
                            <a:rPr lang="en-US" dirty="0"/>
                            <a:t>E</a:t>
                          </a:r>
                          <a:endParaRPr lang="en-IN" dirty="0"/>
                        </a:p>
                      </a:txBody>
                      <a:tcPr/>
                    </a:tc>
                    <a:tc>
                      <a:txBody>
                        <a:bodyPr/>
                        <a:lstStyle/>
                        <a:p>
                          <a:pPr algn="ctr"/>
                          <a:r>
                            <a:rPr lang="en-US" dirty="0"/>
                            <a:t>30.5</a:t>
                          </a:r>
                          <a:endParaRPr lang="en-IN" dirty="0"/>
                        </a:p>
                      </a:txBody>
                      <a:tcPr/>
                    </a:tc>
                    <a:tc>
                      <a:txBody>
                        <a:bodyPr/>
                        <a:lstStyle/>
                        <a:p>
                          <a:pPr algn="ctr"/>
                          <a:r>
                            <a:rPr lang="en-US" dirty="0"/>
                            <a:t>35.5</a:t>
                          </a:r>
                          <a:endParaRPr lang="en-IN" dirty="0"/>
                        </a:p>
                      </a:txBody>
                      <a:tcPr/>
                    </a:tc>
                    <a:tc>
                      <a:txBody>
                        <a:bodyPr/>
                        <a:lstStyle/>
                        <a:p>
                          <a:endParaRPr lang="en-US"/>
                        </a:p>
                      </a:txBody>
                      <a:tcPr>
                        <a:blipFill>
                          <a:blip r:embed="rId2"/>
                          <a:stretch>
                            <a:fillRect l="-302604" t="-973770" r="-304167" b="-124590"/>
                          </a:stretch>
                        </a:blipFill>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endParaRPr lang="en-US"/>
                        </a:p>
                      </a:txBody>
                      <a:tcPr>
                        <a:blipFill>
                          <a:blip r:embed="rId2"/>
                          <a:stretch>
                            <a:fillRect l="-600518" t="-973770" r="-2591" b="-124590"/>
                          </a:stretch>
                        </a:blipFill>
                      </a:tcPr>
                    </a:tc>
                    <a:extLst>
                      <a:ext uri="{0D108BD9-81ED-4DB2-BD59-A6C34878D82A}">
                        <a16:rowId xmlns:a16="http://schemas.microsoft.com/office/drawing/2014/main" val="2929440640"/>
                      </a:ext>
                    </a:extLst>
                  </a:tr>
                  <a:tr h="370840">
                    <a:tc>
                      <a:txBody>
                        <a:bodyPr/>
                        <a:lstStyle/>
                        <a:p>
                          <a:pPr algn="ctr"/>
                          <a:r>
                            <a:rPr lang="en-US" dirty="0"/>
                            <a:t>F</a:t>
                          </a:r>
                          <a:endParaRPr lang="en-IN" dirty="0"/>
                        </a:p>
                      </a:txBody>
                      <a:tcPr/>
                    </a:tc>
                    <a:tc>
                      <a:txBody>
                        <a:bodyPr/>
                        <a:lstStyle/>
                        <a:p>
                          <a:pPr algn="ctr"/>
                          <a:r>
                            <a:rPr lang="en-US" dirty="0"/>
                            <a:t>18.5</a:t>
                          </a:r>
                          <a:endParaRPr lang="en-IN" dirty="0"/>
                        </a:p>
                      </a:txBody>
                      <a:tcPr/>
                    </a:tc>
                    <a:tc>
                      <a:txBody>
                        <a:bodyPr/>
                        <a:lstStyle/>
                        <a:p>
                          <a:pPr algn="ctr"/>
                          <a:r>
                            <a:rPr lang="en-US" dirty="0"/>
                            <a:t>17.5</a:t>
                          </a:r>
                          <a:endParaRPr lang="en-IN" dirty="0"/>
                        </a:p>
                      </a:txBody>
                      <a:tcPr/>
                    </a:tc>
                    <a:tc>
                      <a:txBody>
                        <a:bodyPr/>
                        <a:lstStyle/>
                        <a:p>
                          <a:endParaRPr lang="en-US"/>
                        </a:p>
                      </a:txBody>
                      <a:tcPr>
                        <a:blipFill>
                          <a:blip r:embed="rId2"/>
                          <a:stretch>
                            <a:fillRect l="-302604" t="-1073770" r="-304167" b="-24590"/>
                          </a:stretch>
                        </a:blipFill>
                      </a:tcPr>
                    </a:tc>
                    <a:tc>
                      <a:txBody>
                        <a:bodyPr/>
                        <a:lstStyle/>
                        <a:p>
                          <a:pPr algn="ctr"/>
                          <a:r>
                            <a:rPr lang="en-US" dirty="0"/>
                            <a:t>1</a:t>
                          </a:r>
                          <a:endParaRPr lang="en-IN" dirty="0"/>
                        </a:p>
                      </a:txBody>
                      <a:tcPr/>
                    </a:tc>
                    <a:tc>
                      <a:txBody>
                        <a:bodyPr/>
                        <a:lstStyle/>
                        <a:p>
                          <a:pPr algn="ctr"/>
                          <a:r>
                            <a:rPr lang="en-US" dirty="0"/>
                            <a:t>1</a:t>
                          </a:r>
                          <a:endParaRPr lang="en-IN" dirty="0"/>
                        </a:p>
                      </a:txBody>
                      <a:tcPr/>
                    </a:tc>
                    <a:tc>
                      <a:txBody>
                        <a:bodyPr/>
                        <a:lstStyle/>
                        <a:p>
                          <a:endParaRPr lang="en-US"/>
                        </a:p>
                      </a:txBody>
                      <a:tcPr>
                        <a:blipFill>
                          <a:blip r:embed="rId2"/>
                          <a:stretch>
                            <a:fillRect l="-600518" t="-1073770" r="-2591" b="-24590"/>
                          </a:stretch>
                        </a:blipFill>
                      </a:tcPr>
                    </a:tc>
                    <a:extLst>
                      <a:ext uri="{0D108BD9-81ED-4DB2-BD59-A6C34878D82A}">
                        <a16:rowId xmlns:a16="http://schemas.microsoft.com/office/drawing/2014/main" val="589649906"/>
                      </a:ext>
                    </a:extLst>
                  </a:tr>
                </a:tbl>
              </a:graphicData>
            </a:graphic>
          </p:graphicFrame>
        </mc:Fallback>
      </mc:AlternateContent>
    </p:spTree>
    <p:extLst>
      <p:ext uri="{BB962C8B-B14F-4D97-AF65-F5344CB8AC3E}">
        <p14:creationId xmlns:p14="http://schemas.microsoft.com/office/powerpoint/2010/main" val="344427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25B32661-2A83-1216-F8B3-84F94C672CBD}"/>
                  </a:ext>
                </a:extLst>
              </p:cNvPr>
              <p:cNvGraphicFramePr>
                <a:graphicFrameLocks noGrp="1"/>
              </p:cNvGraphicFramePr>
              <p:nvPr>
                <p:extLst>
                  <p:ext uri="{D42A27DB-BD31-4B8C-83A1-F6EECF244321}">
                    <p14:modId xmlns:p14="http://schemas.microsoft.com/office/powerpoint/2010/main" val="2297229264"/>
                  </p:ext>
                </p:extLst>
              </p:nvPr>
            </p:nvGraphicFramePr>
            <p:xfrm>
              <a:off x="457200" y="1397000"/>
              <a:ext cx="8229599" cy="39624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380234003"/>
                        </a:ext>
                      </a:extLst>
                    </a:gridCol>
                    <a:gridCol w="1175657">
                      <a:extLst>
                        <a:ext uri="{9D8B030D-6E8A-4147-A177-3AD203B41FA5}">
                          <a16:colId xmlns:a16="http://schemas.microsoft.com/office/drawing/2014/main" val="291651960"/>
                        </a:ext>
                      </a:extLst>
                    </a:gridCol>
                    <a:gridCol w="1175657">
                      <a:extLst>
                        <a:ext uri="{9D8B030D-6E8A-4147-A177-3AD203B41FA5}">
                          <a16:colId xmlns:a16="http://schemas.microsoft.com/office/drawing/2014/main" val="1151816570"/>
                        </a:ext>
                      </a:extLst>
                    </a:gridCol>
                    <a:gridCol w="1175657">
                      <a:extLst>
                        <a:ext uri="{9D8B030D-6E8A-4147-A177-3AD203B41FA5}">
                          <a16:colId xmlns:a16="http://schemas.microsoft.com/office/drawing/2014/main" val="463271284"/>
                        </a:ext>
                      </a:extLst>
                    </a:gridCol>
                    <a:gridCol w="1175657">
                      <a:extLst>
                        <a:ext uri="{9D8B030D-6E8A-4147-A177-3AD203B41FA5}">
                          <a16:colId xmlns:a16="http://schemas.microsoft.com/office/drawing/2014/main" val="3899052568"/>
                        </a:ext>
                      </a:extLst>
                    </a:gridCol>
                    <a:gridCol w="1175657">
                      <a:extLst>
                        <a:ext uri="{9D8B030D-6E8A-4147-A177-3AD203B41FA5}">
                          <a16:colId xmlns:a16="http://schemas.microsoft.com/office/drawing/2014/main" val="4165478686"/>
                        </a:ext>
                      </a:extLst>
                    </a:gridCol>
                    <a:gridCol w="1175657">
                      <a:extLst>
                        <a:ext uri="{9D8B030D-6E8A-4147-A177-3AD203B41FA5}">
                          <a16:colId xmlns:a16="http://schemas.microsoft.com/office/drawing/2014/main" val="4243974542"/>
                        </a:ext>
                      </a:extLst>
                    </a:gridCol>
                  </a:tblGrid>
                  <a:tr h="370840">
                    <a:tc gridSpan="7">
                      <a:txBody>
                        <a:bodyPr/>
                        <a:lstStyle/>
                        <a:p>
                          <a:pPr algn="ctr"/>
                          <a:r>
                            <a:rPr lang="en-US" dirty="0"/>
                            <a:t>“Realized Billable Hours” per week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39641743"/>
                      </a:ext>
                    </a:extLst>
                  </a:tr>
                  <a:tr h="370840">
                    <a:tc>
                      <a:txBody>
                        <a:bodyPr/>
                        <a:lstStyle/>
                        <a:p>
                          <a:pPr algn="ctr"/>
                          <a:r>
                            <a:rPr lang="en-IN" b="1" dirty="0"/>
                            <a:t>Employee</a:t>
                          </a:r>
                        </a:p>
                      </a:txBody>
                      <a:tcPr/>
                    </a:tc>
                    <a:tc>
                      <a:txBody>
                        <a:bodyPr/>
                        <a:lstStyle/>
                        <a:p>
                          <a:pPr algn="ctr"/>
                          <a:r>
                            <a:rPr lang="en-US" b="1" dirty="0"/>
                            <a:t>Realized Billable Hours Before Quality Training</a:t>
                          </a:r>
                          <a:endParaRPr lang="en-IN" b="1" dirty="0"/>
                        </a:p>
                      </a:txBody>
                      <a:tcPr/>
                    </a:tc>
                    <a:tc>
                      <a:txBody>
                        <a:bodyPr/>
                        <a:lstStyle/>
                        <a:p>
                          <a:pPr algn="ctr"/>
                          <a:r>
                            <a:rPr lang="en-US" b="1" dirty="0"/>
                            <a:t>Realized Billable Hours</a:t>
                          </a:r>
                        </a:p>
                        <a:p>
                          <a:pPr algn="ctr"/>
                          <a:r>
                            <a:rPr lang="en-US" b="1" dirty="0"/>
                            <a:t>After Quality Training</a:t>
                          </a:r>
                          <a:endParaRPr lang="en-IN" b="1" dirty="0"/>
                        </a:p>
                      </a:txBody>
                      <a:tcPr/>
                    </a:tc>
                    <a:tc>
                      <a:txBody>
                        <a:bodyPr/>
                        <a:lstStyle/>
                        <a:p>
                          <a:pPr algn="ctr"/>
                          <a:r>
                            <a:rPr lang="en-IN" b="1" dirty="0"/>
                            <a:t>Difference (Before − After)</a:t>
                          </a:r>
                        </a:p>
                      </a:txBody>
                      <a:tcPr/>
                    </a:tc>
                    <a:tc>
                      <a:txBody>
                        <a:bodyPr/>
                        <a:lstStyle/>
                        <a:p>
                          <a:pPr algn="ctr"/>
                          <a:r>
                            <a:rPr lang="en-IN" b="1" dirty="0"/>
                            <a:t>Absolute Value of Difference</a:t>
                          </a:r>
                        </a:p>
                      </a:txBody>
                      <a:tcPr/>
                    </a:tc>
                    <a:tc>
                      <a:txBody>
                        <a:bodyPr/>
                        <a:lstStyle/>
                        <a:p>
                          <a:pPr algn="ctr"/>
                          <a:r>
                            <a:rPr lang="en-US" b="1" dirty="0"/>
                            <a:t>Rank of Absolute Value of Difference</a:t>
                          </a:r>
                          <a:endParaRPr lang="en-IN" b="1" dirty="0"/>
                        </a:p>
                      </a:txBody>
                      <a:tcPr/>
                    </a:tc>
                    <a:tc>
                      <a:txBody>
                        <a:bodyPr/>
                        <a:lstStyle/>
                        <a:p>
                          <a:pPr algn="ctr"/>
                          <a:r>
                            <a:rPr lang="en-IN" b="1" dirty="0"/>
                            <a:t>Signed Rank</a:t>
                          </a:r>
                        </a:p>
                      </a:txBody>
                      <a:tcPr/>
                    </a:tc>
                    <a:extLst>
                      <a:ext uri="{0D108BD9-81ED-4DB2-BD59-A6C34878D82A}">
                        <a16:rowId xmlns:a16="http://schemas.microsoft.com/office/drawing/2014/main" val="1215344963"/>
                      </a:ext>
                    </a:extLst>
                  </a:tr>
                  <a:tr h="370840">
                    <a:tc>
                      <a:txBody>
                        <a:bodyPr/>
                        <a:lstStyle/>
                        <a:p>
                          <a:pPr algn="ctr"/>
                          <a:r>
                            <a:rPr lang="en-US" dirty="0"/>
                            <a:t>G</a:t>
                          </a:r>
                          <a:endParaRPr lang="en-IN" dirty="0"/>
                        </a:p>
                      </a:txBody>
                      <a:tcPr/>
                    </a:tc>
                    <a:tc>
                      <a:txBody>
                        <a:bodyPr/>
                        <a:lstStyle/>
                        <a:p>
                          <a:pPr algn="ctr"/>
                          <a:r>
                            <a:rPr lang="en-US" dirty="0"/>
                            <a:t>27.5</a:t>
                          </a:r>
                          <a:endParaRPr lang="en-IN" dirty="0"/>
                        </a:p>
                      </a:txBody>
                      <a:tcPr/>
                    </a:tc>
                    <a:tc>
                      <a:txBody>
                        <a:bodyPr/>
                        <a:lstStyle/>
                        <a:p>
                          <a:pPr algn="ctr"/>
                          <a:r>
                            <a:rPr lang="en-US" dirty="0"/>
                            <a:t>32.5</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−5</m:t>
                                </m:r>
                              </m:oMath>
                            </m:oMathPara>
                          </a14:m>
                          <a:endParaRPr lang="en-IN" dirty="0"/>
                        </a:p>
                      </a:txBody>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en-IN" dirty="0"/>
                        </a:p>
                      </a:txBody>
                      <a:tcPr/>
                    </a:tc>
                    <a:extLst>
                      <a:ext uri="{0D108BD9-81ED-4DB2-BD59-A6C34878D82A}">
                        <a16:rowId xmlns:a16="http://schemas.microsoft.com/office/drawing/2014/main" val="3483221370"/>
                      </a:ext>
                    </a:extLst>
                  </a:tr>
                  <a:tr h="370840">
                    <a:tc>
                      <a:txBody>
                        <a:bodyPr/>
                        <a:lstStyle/>
                        <a:p>
                          <a:pPr algn="ctr"/>
                          <a:r>
                            <a:rPr lang="en-US" dirty="0"/>
                            <a:t>H</a:t>
                          </a:r>
                          <a:endParaRPr lang="en-IN" dirty="0"/>
                        </a:p>
                      </a:txBody>
                      <a:tcPr/>
                    </a:tc>
                    <a:tc>
                      <a:txBody>
                        <a:bodyPr/>
                        <a:lstStyle/>
                        <a:p>
                          <a:pPr algn="ctr"/>
                          <a:r>
                            <a:rPr lang="en-US" dirty="0"/>
                            <a:t>30.5</a:t>
                          </a:r>
                          <a:endParaRPr lang="en-IN" dirty="0"/>
                        </a:p>
                      </a:txBody>
                      <a:tcPr/>
                    </a:tc>
                    <a:tc>
                      <a:txBody>
                        <a:bodyPr/>
                        <a:lstStyle/>
                        <a:p>
                          <a:pPr algn="ctr"/>
                          <a:r>
                            <a:rPr lang="en-US" dirty="0"/>
                            <a:t>33.5</a:t>
                          </a: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m:t>
                                </m:r>
                              </m:oMath>
                            </m:oMathPara>
                          </a14:m>
                          <a:endParaRPr lang="en-IN" dirty="0"/>
                        </a:p>
                      </a:txBody>
                      <a:tcPr/>
                    </a:tc>
                    <a:tc>
                      <a:txBody>
                        <a:bodyPr/>
                        <a:lstStyle/>
                        <a:p>
                          <a:pPr algn="ctr"/>
                          <a:r>
                            <a:rPr lang="en-US" dirty="0"/>
                            <a:t>3</a:t>
                          </a:r>
                          <a:endParaRPr lang="en-IN" dirty="0"/>
                        </a:p>
                      </a:txBody>
                      <a:tcPr/>
                    </a:tc>
                    <a:tc>
                      <a:txBody>
                        <a:bodyPr/>
                        <a:lstStyle/>
                        <a:p>
                          <a:pPr algn="ctr"/>
                          <a:r>
                            <a:rPr lang="en-US" dirty="0"/>
                            <a:t>3.5</a:t>
                          </a:r>
                          <a:endParaRPr lang="en-IN" dirty="0"/>
                        </a:p>
                      </a:txBody>
                      <a:tcPr/>
                    </a:tc>
                    <a:tc>
                      <a:txBody>
                        <a:bodyPr/>
                        <a:lstStyle/>
                        <a:p>
                          <a:pPr algn="ctr"/>
                          <a14:m>
                            <m:oMath xmlns:m="http://schemas.openxmlformats.org/officeDocument/2006/math">
                              <m:r>
                                <a:rPr lang="en-US" b="0" i="1" smtClean="0">
                                  <a:latin typeface="Cambria Math" panose="02040503050406030204" pitchFamily="18" charset="0"/>
                                </a:rPr>
                                <m:t>−3</m:t>
                              </m:r>
                            </m:oMath>
                          </a14:m>
                          <a:r>
                            <a:rPr lang="en-IN" dirty="0"/>
                            <a:t>.5</a:t>
                          </a:r>
                        </a:p>
                      </a:txBody>
                      <a:tcPr/>
                    </a:tc>
                    <a:extLst>
                      <a:ext uri="{0D108BD9-81ED-4DB2-BD59-A6C34878D82A}">
                        <a16:rowId xmlns:a16="http://schemas.microsoft.com/office/drawing/2014/main" val="1221993914"/>
                      </a:ext>
                    </a:extLst>
                  </a:tr>
                  <a:tr h="370840">
                    <a:tc>
                      <a:txBody>
                        <a:bodyPr/>
                        <a:lstStyle/>
                        <a:p>
                          <a:pPr algn="ctr"/>
                          <a:r>
                            <a:rPr lang="en-US" dirty="0"/>
                            <a:t>I</a:t>
                          </a:r>
                          <a:endParaRPr lang="en-IN" dirty="0"/>
                        </a:p>
                      </a:txBody>
                      <a:tcPr/>
                    </a:tc>
                    <a:tc>
                      <a:txBody>
                        <a:bodyPr/>
                        <a:lstStyle/>
                        <a:p>
                          <a:pPr algn="ctr"/>
                          <a:r>
                            <a:rPr lang="en-US" dirty="0"/>
                            <a:t>15.5</a:t>
                          </a:r>
                          <a:endParaRPr lang="en-IN" dirty="0"/>
                        </a:p>
                      </a:txBody>
                      <a:tcPr/>
                    </a:tc>
                    <a:tc>
                      <a:txBody>
                        <a:bodyPr/>
                        <a:lstStyle/>
                        <a:p>
                          <a:pPr algn="ctr"/>
                          <a:r>
                            <a:rPr lang="en-US" dirty="0"/>
                            <a:t>17.5</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IN" dirty="0"/>
                        </a:p>
                      </a:txBody>
                      <a:tcPr/>
                    </a:tc>
                    <a:tc>
                      <a:txBody>
                        <a:bodyPr/>
                        <a:lstStyle/>
                        <a:p>
                          <a:pPr algn="ctr"/>
                          <a:r>
                            <a:rPr lang="en-US" dirty="0"/>
                            <a:t>2</a:t>
                          </a:r>
                          <a:endParaRPr lang="en-IN" dirty="0"/>
                        </a:p>
                      </a:txBody>
                      <a:tcPr/>
                    </a:tc>
                    <a:tc>
                      <a:txBody>
                        <a:bodyPr/>
                        <a:lstStyle/>
                        <a:p>
                          <a:pPr algn="ctr"/>
                          <a:r>
                            <a:rPr lang="en-US" dirty="0"/>
                            <a:t>2</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oMath>
                            </m:oMathPara>
                          </a14:m>
                          <a:endParaRPr lang="en-IN" dirty="0"/>
                        </a:p>
                      </a:txBody>
                      <a:tcPr/>
                    </a:tc>
                    <a:extLst>
                      <a:ext uri="{0D108BD9-81ED-4DB2-BD59-A6C34878D82A}">
                        <a16:rowId xmlns:a16="http://schemas.microsoft.com/office/drawing/2014/main" val="3899527588"/>
                      </a:ext>
                    </a:extLst>
                  </a:tr>
                  <a:tr h="741680">
                    <a:tc gridSpan="7">
                      <a:txBody>
                        <a:bodyPr/>
                        <a:lstStyle/>
                        <a:p>
                          <a:pPr algn="r"/>
                          <a14:m>
                            <m:oMath xmlns:m="http://schemas.openxmlformats.org/officeDocument/2006/math">
                              <m:sSub>
                                <m:sSubPr>
                                  <m:ctrlPr>
                                    <a:rPr lang="en-IN" i="1" smtClean="0">
                                      <a:latin typeface="Cambria Math" panose="02040503050406030204" pitchFamily="18" charset="0"/>
                                    </a:rPr>
                                  </m:ctrlPr>
                                </m:sSubPr>
                                <m:e>
                                  <m:r>
                                    <m:rPr>
                                      <m:sty m:val="p"/>
                                    </m:rPr>
                                    <a:rPr lang="en-US" b="0" i="0" smtClean="0">
                                      <a:latin typeface="Cambria Math" panose="02040503050406030204" pitchFamily="18" charset="0"/>
                                    </a:rPr>
                                    <m:t>T</m:t>
                                  </m:r>
                                </m:e>
                                <m:sub>
                                  <m:r>
                                    <a:rPr lang="en-US" b="0" i="1" smtClean="0">
                                      <a:latin typeface="Cambria Math" panose="02040503050406030204" pitchFamily="18" charset="0"/>
                                    </a:rPr>
                                    <m:t>+</m:t>
                                  </m:r>
                                </m:sub>
                              </m:sSub>
                              <m:r>
                                <a:rPr lang="en-IN" i="1" dirty="0" smtClean="0">
                                  <a:latin typeface="Cambria Math" panose="02040503050406030204" pitchFamily="18" charset="0"/>
                                </a:rPr>
                                <m:t>=</m:t>
                              </m:r>
                              <m:r>
                                <a:rPr lang="en-US" b="0" i="1" dirty="0" smtClean="0">
                                  <a:latin typeface="Cambria Math" panose="02040503050406030204" pitchFamily="18" charset="0"/>
                                </a:rPr>
                                <m:t> </m:t>
                              </m:r>
                            </m:oMath>
                          </a14:m>
                          <a:r>
                            <a:rPr lang="en-US" dirty="0"/>
                            <a:t>    4.5</a:t>
                          </a:r>
                        </a:p>
                        <a:p>
                          <a:pPr algn="r"/>
                          <a14:m>
                            <m:oMath xmlns:m="http://schemas.openxmlformats.org/officeDocument/2006/math">
                              <m:sSub>
                                <m:sSubPr>
                                  <m:ctrlPr>
                                    <a:rPr lang="en-IN" i="1" smtClean="0">
                                      <a:latin typeface="Cambria Math" panose="02040503050406030204" pitchFamily="18" charset="0"/>
                                    </a:rPr>
                                  </m:ctrlPr>
                                </m:sSubPr>
                                <m:e>
                                  <m:r>
                                    <m:rPr>
                                      <m:sty m:val="p"/>
                                    </m:rPr>
                                    <a:rPr lang="en-US" b="0" i="0" smtClean="0">
                                      <a:latin typeface="Cambria Math" panose="02040503050406030204" pitchFamily="18" charset="0"/>
                                    </a:rPr>
                                    <m:t>T</m:t>
                                  </m:r>
                                </m:e>
                                <m:sub>
                                  <m:r>
                                    <a:rPr lang="en-US" b="0" i="1" smtClean="0">
                                      <a:latin typeface="Cambria Math" panose="02040503050406030204" pitchFamily="18" charset="0"/>
                                    </a:rPr>
                                    <m:t>−</m:t>
                                  </m:r>
                                </m:sub>
                              </m:sSub>
                              <m:r>
                                <a:rPr lang="en-IN" i="1" dirty="0" smtClean="0">
                                  <a:latin typeface="Cambria Math" panose="02040503050406030204" pitchFamily="18" charset="0"/>
                                </a:rPr>
                                <m:t>=</m:t>
                              </m:r>
                            </m:oMath>
                          </a14:m>
                          <a:r>
                            <a:rPr lang="en-US" dirty="0"/>
                            <a:t>   31.5</a:t>
                          </a:r>
                          <a:endParaRPr lang="en-IN" dirty="0"/>
                        </a:p>
                      </a:txBody>
                      <a:tcPr/>
                    </a:tc>
                    <a:tc hMerge="1">
                      <a:txBody>
                        <a:bodyPr/>
                        <a:lstStyle/>
                        <a:p>
                          <a:pPr algn="ctr"/>
                          <a:endParaRPr lang="en-IN" dirty="0"/>
                        </a:p>
                      </a:txBody>
                      <a:tcPr/>
                    </a:tc>
                    <a:tc hMerge="1">
                      <a:txBody>
                        <a:bodyPr/>
                        <a:lstStyle/>
                        <a:p>
                          <a:pPr algn="ctr"/>
                          <a:endParaRPr lang="en-IN"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pPr algn="ctr"/>
                          <a:endParaRPr lang="en-IN" dirty="0"/>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3528952138"/>
                      </a:ext>
                    </a:extLst>
                  </a:tr>
                </a:tbl>
              </a:graphicData>
            </a:graphic>
          </p:graphicFrame>
        </mc:Choice>
        <mc:Fallback xmlns="">
          <p:graphicFrame>
            <p:nvGraphicFramePr>
              <p:cNvPr id="4" name="Table 3">
                <a:extLst>
                  <a:ext uri="{FF2B5EF4-FFF2-40B4-BE49-F238E27FC236}">
                    <a16:creationId xmlns:a16="http://schemas.microsoft.com/office/drawing/2014/main" id="{25B32661-2A83-1216-F8B3-84F94C672CBD}"/>
                  </a:ext>
                </a:extLst>
              </p:cNvPr>
              <p:cNvGraphicFramePr>
                <a:graphicFrameLocks noGrp="1"/>
              </p:cNvGraphicFramePr>
              <p:nvPr>
                <p:extLst>
                  <p:ext uri="{D42A27DB-BD31-4B8C-83A1-F6EECF244321}">
                    <p14:modId xmlns:p14="http://schemas.microsoft.com/office/powerpoint/2010/main" val="2297229264"/>
                  </p:ext>
                </p:extLst>
              </p:nvPr>
            </p:nvGraphicFramePr>
            <p:xfrm>
              <a:off x="457200" y="1397000"/>
              <a:ext cx="8229599" cy="3962400"/>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1380234003"/>
                        </a:ext>
                      </a:extLst>
                    </a:gridCol>
                    <a:gridCol w="1175657">
                      <a:extLst>
                        <a:ext uri="{9D8B030D-6E8A-4147-A177-3AD203B41FA5}">
                          <a16:colId xmlns:a16="http://schemas.microsoft.com/office/drawing/2014/main" val="291651960"/>
                        </a:ext>
                      </a:extLst>
                    </a:gridCol>
                    <a:gridCol w="1175657">
                      <a:extLst>
                        <a:ext uri="{9D8B030D-6E8A-4147-A177-3AD203B41FA5}">
                          <a16:colId xmlns:a16="http://schemas.microsoft.com/office/drawing/2014/main" val="1151816570"/>
                        </a:ext>
                      </a:extLst>
                    </a:gridCol>
                    <a:gridCol w="1175657">
                      <a:extLst>
                        <a:ext uri="{9D8B030D-6E8A-4147-A177-3AD203B41FA5}">
                          <a16:colId xmlns:a16="http://schemas.microsoft.com/office/drawing/2014/main" val="463271284"/>
                        </a:ext>
                      </a:extLst>
                    </a:gridCol>
                    <a:gridCol w="1175657">
                      <a:extLst>
                        <a:ext uri="{9D8B030D-6E8A-4147-A177-3AD203B41FA5}">
                          <a16:colId xmlns:a16="http://schemas.microsoft.com/office/drawing/2014/main" val="3899052568"/>
                        </a:ext>
                      </a:extLst>
                    </a:gridCol>
                    <a:gridCol w="1175657">
                      <a:extLst>
                        <a:ext uri="{9D8B030D-6E8A-4147-A177-3AD203B41FA5}">
                          <a16:colId xmlns:a16="http://schemas.microsoft.com/office/drawing/2014/main" val="4165478686"/>
                        </a:ext>
                      </a:extLst>
                    </a:gridCol>
                    <a:gridCol w="1175657">
                      <a:extLst>
                        <a:ext uri="{9D8B030D-6E8A-4147-A177-3AD203B41FA5}">
                          <a16:colId xmlns:a16="http://schemas.microsoft.com/office/drawing/2014/main" val="4243974542"/>
                        </a:ext>
                      </a:extLst>
                    </a:gridCol>
                  </a:tblGrid>
                  <a:tr h="370840">
                    <a:tc gridSpan="7">
                      <a:txBody>
                        <a:bodyPr/>
                        <a:lstStyle/>
                        <a:p>
                          <a:pPr algn="ctr"/>
                          <a:r>
                            <a:rPr lang="en-US" dirty="0"/>
                            <a:t>“Realized Billable Hours” per week (cont.)</a:t>
                          </a:r>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739641743"/>
                      </a:ext>
                    </a:extLst>
                  </a:tr>
                  <a:tr h="1737360">
                    <a:tc>
                      <a:txBody>
                        <a:bodyPr/>
                        <a:lstStyle/>
                        <a:p>
                          <a:pPr algn="ctr"/>
                          <a:r>
                            <a:rPr lang="en-IN" b="1" dirty="0"/>
                            <a:t>Employee</a:t>
                          </a:r>
                        </a:p>
                      </a:txBody>
                      <a:tcPr/>
                    </a:tc>
                    <a:tc>
                      <a:txBody>
                        <a:bodyPr/>
                        <a:lstStyle/>
                        <a:p>
                          <a:pPr algn="ctr"/>
                          <a:r>
                            <a:rPr lang="en-US" b="1" dirty="0"/>
                            <a:t>Realized Billable Hours Before Quality Training</a:t>
                          </a:r>
                          <a:endParaRPr lang="en-IN" b="1" dirty="0"/>
                        </a:p>
                      </a:txBody>
                      <a:tcPr/>
                    </a:tc>
                    <a:tc>
                      <a:txBody>
                        <a:bodyPr/>
                        <a:lstStyle/>
                        <a:p>
                          <a:pPr algn="ctr"/>
                          <a:r>
                            <a:rPr lang="en-US" b="1" dirty="0"/>
                            <a:t>Realized Billable Hours</a:t>
                          </a:r>
                        </a:p>
                        <a:p>
                          <a:pPr algn="ctr"/>
                          <a:r>
                            <a:rPr lang="en-US" b="1" dirty="0"/>
                            <a:t>After Quality Training</a:t>
                          </a:r>
                          <a:endParaRPr lang="en-IN" b="1" dirty="0"/>
                        </a:p>
                      </a:txBody>
                      <a:tcPr/>
                    </a:tc>
                    <a:tc>
                      <a:txBody>
                        <a:bodyPr/>
                        <a:lstStyle/>
                        <a:p>
                          <a:pPr algn="ctr"/>
                          <a:r>
                            <a:rPr lang="en-IN" b="1" dirty="0"/>
                            <a:t>Difference (Before − After)</a:t>
                          </a:r>
                        </a:p>
                      </a:txBody>
                      <a:tcPr/>
                    </a:tc>
                    <a:tc>
                      <a:txBody>
                        <a:bodyPr/>
                        <a:lstStyle/>
                        <a:p>
                          <a:pPr algn="ctr"/>
                          <a:r>
                            <a:rPr lang="en-IN" b="1" dirty="0"/>
                            <a:t>Absolute Value of Difference</a:t>
                          </a:r>
                        </a:p>
                      </a:txBody>
                      <a:tcPr/>
                    </a:tc>
                    <a:tc>
                      <a:txBody>
                        <a:bodyPr/>
                        <a:lstStyle/>
                        <a:p>
                          <a:pPr algn="ctr"/>
                          <a:r>
                            <a:rPr lang="en-US" b="1" dirty="0"/>
                            <a:t>Rank of Absolute Value of Difference</a:t>
                          </a:r>
                          <a:endParaRPr lang="en-IN" b="1" dirty="0"/>
                        </a:p>
                      </a:txBody>
                      <a:tcPr/>
                    </a:tc>
                    <a:tc>
                      <a:txBody>
                        <a:bodyPr/>
                        <a:lstStyle/>
                        <a:p>
                          <a:pPr algn="ctr"/>
                          <a:r>
                            <a:rPr lang="en-IN" b="1" dirty="0"/>
                            <a:t>Signed Rank</a:t>
                          </a:r>
                        </a:p>
                      </a:txBody>
                      <a:tcPr/>
                    </a:tc>
                    <a:extLst>
                      <a:ext uri="{0D108BD9-81ED-4DB2-BD59-A6C34878D82A}">
                        <a16:rowId xmlns:a16="http://schemas.microsoft.com/office/drawing/2014/main" val="1215344963"/>
                      </a:ext>
                    </a:extLst>
                  </a:tr>
                  <a:tr h="370840">
                    <a:tc>
                      <a:txBody>
                        <a:bodyPr/>
                        <a:lstStyle/>
                        <a:p>
                          <a:pPr algn="ctr"/>
                          <a:r>
                            <a:rPr lang="en-US" dirty="0"/>
                            <a:t>G</a:t>
                          </a:r>
                          <a:endParaRPr lang="en-IN" dirty="0"/>
                        </a:p>
                      </a:txBody>
                      <a:tcPr/>
                    </a:tc>
                    <a:tc>
                      <a:txBody>
                        <a:bodyPr/>
                        <a:lstStyle/>
                        <a:p>
                          <a:pPr algn="ctr"/>
                          <a:r>
                            <a:rPr lang="en-US" dirty="0"/>
                            <a:t>27.5</a:t>
                          </a:r>
                          <a:endParaRPr lang="en-IN" dirty="0"/>
                        </a:p>
                      </a:txBody>
                      <a:tcPr/>
                    </a:tc>
                    <a:tc>
                      <a:txBody>
                        <a:bodyPr/>
                        <a:lstStyle/>
                        <a:p>
                          <a:pPr algn="ctr"/>
                          <a:r>
                            <a:rPr lang="en-US" dirty="0"/>
                            <a:t>32.5</a:t>
                          </a:r>
                          <a:endParaRPr lang="en-IN" dirty="0"/>
                        </a:p>
                      </a:txBody>
                      <a:tcPr/>
                    </a:tc>
                    <a:tc>
                      <a:txBody>
                        <a:bodyPr/>
                        <a:lstStyle/>
                        <a:p>
                          <a:endParaRPr lang="en-US"/>
                        </a:p>
                      </a:txBody>
                      <a:tcPr>
                        <a:blipFill>
                          <a:blip r:embed="rId2"/>
                          <a:stretch>
                            <a:fillRect l="-302604" t="-575410" r="-304167" b="-403279"/>
                          </a:stretch>
                        </a:blipFill>
                      </a:tcPr>
                    </a:tc>
                    <a:tc>
                      <a:txBody>
                        <a:bodyPr/>
                        <a:lstStyle/>
                        <a:p>
                          <a:pPr algn="ctr"/>
                          <a:r>
                            <a:rPr lang="en-US" dirty="0"/>
                            <a:t>5</a:t>
                          </a:r>
                          <a:endParaRPr lang="en-IN" dirty="0"/>
                        </a:p>
                      </a:txBody>
                      <a:tcPr/>
                    </a:tc>
                    <a:tc>
                      <a:txBody>
                        <a:bodyPr/>
                        <a:lstStyle/>
                        <a:p>
                          <a:pPr algn="ctr"/>
                          <a:r>
                            <a:rPr lang="en-US" dirty="0"/>
                            <a:t>6</a:t>
                          </a:r>
                          <a:endParaRPr lang="en-IN" dirty="0"/>
                        </a:p>
                      </a:txBody>
                      <a:tcPr/>
                    </a:tc>
                    <a:tc>
                      <a:txBody>
                        <a:bodyPr/>
                        <a:lstStyle/>
                        <a:p>
                          <a:endParaRPr lang="en-US"/>
                        </a:p>
                      </a:txBody>
                      <a:tcPr>
                        <a:blipFill>
                          <a:blip r:embed="rId2"/>
                          <a:stretch>
                            <a:fillRect l="-600518" t="-575410" r="-2591" b="-403279"/>
                          </a:stretch>
                        </a:blipFill>
                      </a:tcPr>
                    </a:tc>
                    <a:extLst>
                      <a:ext uri="{0D108BD9-81ED-4DB2-BD59-A6C34878D82A}">
                        <a16:rowId xmlns:a16="http://schemas.microsoft.com/office/drawing/2014/main" val="3483221370"/>
                      </a:ext>
                    </a:extLst>
                  </a:tr>
                  <a:tr h="370840">
                    <a:tc>
                      <a:txBody>
                        <a:bodyPr/>
                        <a:lstStyle/>
                        <a:p>
                          <a:pPr algn="ctr"/>
                          <a:r>
                            <a:rPr lang="en-US" dirty="0"/>
                            <a:t>H</a:t>
                          </a:r>
                          <a:endParaRPr lang="en-IN" dirty="0"/>
                        </a:p>
                      </a:txBody>
                      <a:tcPr/>
                    </a:tc>
                    <a:tc>
                      <a:txBody>
                        <a:bodyPr/>
                        <a:lstStyle/>
                        <a:p>
                          <a:pPr algn="ctr"/>
                          <a:r>
                            <a:rPr lang="en-US" dirty="0"/>
                            <a:t>30.5</a:t>
                          </a:r>
                          <a:endParaRPr lang="en-IN" dirty="0"/>
                        </a:p>
                      </a:txBody>
                      <a:tcPr/>
                    </a:tc>
                    <a:tc>
                      <a:txBody>
                        <a:bodyPr/>
                        <a:lstStyle/>
                        <a:p>
                          <a:pPr algn="ctr"/>
                          <a:r>
                            <a:rPr lang="en-US" dirty="0"/>
                            <a:t>33.5</a:t>
                          </a:r>
                          <a:endParaRPr lang="en-IN" dirty="0"/>
                        </a:p>
                      </a:txBody>
                      <a:tcPr/>
                    </a:tc>
                    <a:tc>
                      <a:txBody>
                        <a:bodyPr/>
                        <a:lstStyle/>
                        <a:p>
                          <a:endParaRPr lang="en-US"/>
                        </a:p>
                      </a:txBody>
                      <a:tcPr>
                        <a:blipFill>
                          <a:blip r:embed="rId2"/>
                          <a:stretch>
                            <a:fillRect l="-302604" t="-675410" r="-304167" b="-303279"/>
                          </a:stretch>
                        </a:blipFill>
                      </a:tcPr>
                    </a:tc>
                    <a:tc>
                      <a:txBody>
                        <a:bodyPr/>
                        <a:lstStyle/>
                        <a:p>
                          <a:pPr algn="ctr"/>
                          <a:r>
                            <a:rPr lang="en-US" dirty="0"/>
                            <a:t>3</a:t>
                          </a:r>
                          <a:endParaRPr lang="en-IN" dirty="0"/>
                        </a:p>
                      </a:txBody>
                      <a:tcPr/>
                    </a:tc>
                    <a:tc>
                      <a:txBody>
                        <a:bodyPr/>
                        <a:lstStyle/>
                        <a:p>
                          <a:pPr algn="ctr"/>
                          <a:r>
                            <a:rPr lang="en-US" dirty="0"/>
                            <a:t>3.5</a:t>
                          </a:r>
                          <a:endParaRPr lang="en-IN" dirty="0"/>
                        </a:p>
                      </a:txBody>
                      <a:tcPr/>
                    </a:tc>
                    <a:tc>
                      <a:txBody>
                        <a:bodyPr/>
                        <a:lstStyle/>
                        <a:p>
                          <a:endParaRPr lang="en-US"/>
                        </a:p>
                      </a:txBody>
                      <a:tcPr>
                        <a:blipFill>
                          <a:blip r:embed="rId2"/>
                          <a:stretch>
                            <a:fillRect l="-600518" t="-675410" r="-2591" b="-303279"/>
                          </a:stretch>
                        </a:blipFill>
                      </a:tcPr>
                    </a:tc>
                    <a:extLst>
                      <a:ext uri="{0D108BD9-81ED-4DB2-BD59-A6C34878D82A}">
                        <a16:rowId xmlns:a16="http://schemas.microsoft.com/office/drawing/2014/main" val="1221993914"/>
                      </a:ext>
                    </a:extLst>
                  </a:tr>
                  <a:tr h="370840">
                    <a:tc>
                      <a:txBody>
                        <a:bodyPr/>
                        <a:lstStyle/>
                        <a:p>
                          <a:pPr algn="ctr"/>
                          <a:r>
                            <a:rPr lang="en-US" dirty="0"/>
                            <a:t>I</a:t>
                          </a:r>
                          <a:endParaRPr lang="en-IN" dirty="0"/>
                        </a:p>
                      </a:txBody>
                      <a:tcPr/>
                    </a:tc>
                    <a:tc>
                      <a:txBody>
                        <a:bodyPr/>
                        <a:lstStyle/>
                        <a:p>
                          <a:pPr algn="ctr"/>
                          <a:r>
                            <a:rPr lang="en-US" dirty="0"/>
                            <a:t>15.5</a:t>
                          </a:r>
                          <a:endParaRPr lang="en-IN" dirty="0"/>
                        </a:p>
                      </a:txBody>
                      <a:tcPr/>
                    </a:tc>
                    <a:tc>
                      <a:txBody>
                        <a:bodyPr/>
                        <a:lstStyle/>
                        <a:p>
                          <a:pPr algn="ctr"/>
                          <a:r>
                            <a:rPr lang="en-US" dirty="0"/>
                            <a:t>17.5</a:t>
                          </a:r>
                          <a:endParaRPr lang="en-IN" dirty="0"/>
                        </a:p>
                      </a:txBody>
                      <a:tcPr/>
                    </a:tc>
                    <a:tc>
                      <a:txBody>
                        <a:bodyPr/>
                        <a:lstStyle/>
                        <a:p>
                          <a:endParaRPr lang="en-US"/>
                        </a:p>
                      </a:txBody>
                      <a:tcPr>
                        <a:blipFill>
                          <a:blip r:embed="rId2"/>
                          <a:stretch>
                            <a:fillRect l="-302604" t="-775410" r="-304167" b="-203279"/>
                          </a:stretch>
                        </a:blipFill>
                      </a:tcPr>
                    </a:tc>
                    <a:tc>
                      <a:txBody>
                        <a:bodyPr/>
                        <a:lstStyle/>
                        <a:p>
                          <a:pPr algn="ctr"/>
                          <a:r>
                            <a:rPr lang="en-US" dirty="0"/>
                            <a:t>2</a:t>
                          </a:r>
                          <a:endParaRPr lang="en-IN" dirty="0"/>
                        </a:p>
                      </a:txBody>
                      <a:tcPr/>
                    </a:tc>
                    <a:tc>
                      <a:txBody>
                        <a:bodyPr/>
                        <a:lstStyle/>
                        <a:p>
                          <a:pPr algn="ctr"/>
                          <a:r>
                            <a:rPr lang="en-US" dirty="0"/>
                            <a:t>2</a:t>
                          </a:r>
                          <a:endParaRPr lang="en-IN" dirty="0"/>
                        </a:p>
                      </a:txBody>
                      <a:tcPr/>
                    </a:tc>
                    <a:tc>
                      <a:txBody>
                        <a:bodyPr/>
                        <a:lstStyle/>
                        <a:p>
                          <a:endParaRPr lang="en-US"/>
                        </a:p>
                      </a:txBody>
                      <a:tcPr>
                        <a:blipFill>
                          <a:blip r:embed="rId2"/>
                          <a:stretch>
                            <a:fillRect l="-600518" t="-775410" r="-2591" b="-203279"/>
                          </a:stretch>
                        </a:blipFill>
                      </a:tcPr>
                    </a:tc>
                    <a:extLst>
                      <a:ext uri="{0D108BD9-81ED-4DB2-BD59-A6C34878D82A}">
                        <a16:rowId xmlns:a16="http://schemas.microsoft.com/office/drawing/2014/main" val="3899527588"/>
                      </a:ext>
                    </a:extLst>
                  </a:tr>
                  <a:tr h="741680">
                    <a:tc gridSpan="7">
                      <a:txBody>
                        <a:bodyPr/>
                        <a:lstStyle/>
                        <a:p>
                          <a:endParaRPr lang="en-US"/>
                        </a:p>
                      </a:txBody>
                      <a:tcPr>
                        <a:blipFill>
                          <a:blip r:embed="rId2"/>
                          <a:stretch>
                            <a:fillRect l="-148" t="-437705" r="-370" b="-1639"/>
                          </a:stretch>
                        </a:blipFill>
                      </a:tcPr>
                    </a:tc>
                    <a:tc hMerge="1">
                      <a:txBody>
                        <a:bodyPr/>
                        <a:lstStyle/>
                        <a:p>
                          <a:pPr algn="ctr"/>
                          <a:endParaRPr lang="en-IN" dirty="0"/>
                        </a:p>
                      </a:txBody>
                      <a:tcPr/>
                    </a:tc>
                    <a:tc hMerge="1">
                      <a:txBody>
                        <a:bodyPr/>
                        <a:lstStyle/>
                        <a:p>
                          <a:pPr algn="ctr"/>
                          <a:endParaRPr lang="en-IN"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N" dirty="0"/>
                        </a:p>
                      </a:txBody>
                      <a:tcPr/>
                    </a:tc>
                    <a:tc hMerge="1">
                      <a:txBody>
                        <a:bodyPr/>
                        <a:lstStyle/>
                        <a:p>
                          <a:pPr algn="ctr"/>
                          <a:endParaRPr lang="en-IN" dirty="0"/>
                        </a:p>
                      </a:txBody>
                      <a:tcPr/>
                    </a:tc>
                    <a:tc hMerge="1">
                      <a:txBody>
                        <a:bodyPr/>
                        <a:lstStyle/>
                        <a:p>
                          <a:pPr/>
                          <a:endParaRPr/>
                        </a:p>
                      </a:txBody>
                      <a:tcPr/>
                    </a:tc>
                    <a:tc hMerge="1">
                      <a:txBody>
                        <a:bodyPr/>
                        <a:lstStyle/>
                        <a:p>
                          <a:pPr/>
                          <a:endParaRPr/>
                        </a:p>
                      </a:txBody>
                      <a:tcPr/>
                    </a:tc>
                    <a:extLst>
                      <a:ext uri="{0D108BD9-81ED-4DB2-BD59-A6C34878D82A}">
                        <a16:rowId xmlns:a16="http://schemas.microsoft.com/office/drawing/2014/main" val="3528952138"/>
                      </a:ext>
                    </a:extLst>
                  </a:tr>
                </a:tbl>
              </a:graphicData>
            </a:graphic>
          </p:graphicFrame>
        </mc:Fallback>
      </mc:AlternateContent>
    </p:spTree>
    <p:extLst>
      <p:ext uri="{BB962C8B-B14F-4D97-AF65-F5344CB8AC3E}">
        <p14:creationId xmlns:p14="http://schemas.microsoft.com/office/powerpoint/2010/main" val="290890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lstStyle/>
          <a:p>
            <a:r>
              <a:rPr lang="en-US" b="1" dirty="0"/>
              <a:t>Step 1: Determine the population parameter to be used and develop the null and alternative hypotheses.</a:t>
            </a:r>
          </a:p>
          <a:p>
            <a:r>
              <a:rPr lang="en-US" b="1" dirty="0"/>
              <a:t>Null Hypothesis: </a:t>
            </a:r>
            <a:r>
              <a:rPr lang="en-US" dirty="0"/>
              <a:t>The productivity level of employees has not improved over the past year.</a:t>
            </a:r>
          </a:p>
          <a:p>
            <a:r>
              <a:rPr lang="en-US" b="1" dirty="0"/>
              <a:t>Alternative Hypothesis: </a:t>
            </a:r>
            <a:r>
              <a:rPr lang="en-US" dirty="0"/>
              <a:t>The productivity level of employees has improved over the past year.</a:t>
            </a:r>
          </a:p>
          <a:p>
            <a:r>
              <a:rPr lang="en-US" dirty="0"/>
              <a:t>Recall that in nonparametric statistics we do not make inferences about population parameters. The Wilcoxon Signed-Rank Test is no exception.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lstStyle/>
          <a:p>
            <a:r>
              <a:rPr lang="en-US" dirty="0"/>
              <a:t>It compares the probability distribution of the </a:t>
            </a:r>
            <a:r>
              <a:rPr lang="en-US" i="1" dirty="0"/>
              <a:t>realized billable hours </a:t>
            </a:r>
            <a:r>
              <a:rPr lang="en-US" dirty="0"/>
              <a:t>before the quality training to the probability distribution of </a:t>
            </a:r>
            <a:r>
              <a:rPr lang="en-US" i="1" dirty="0"/>
              <a:t>realized billable hours </a:t>
            </a:r>
            <a:r>
              <a:rPr lang="en-US" dirty="0"/>
              <a:t>one year after the quality training. How this is accomplished will be discussed in </a:t>
            </a:r>
            <a:r>
              <a:rPr lang="en-US" b="1" dirty="0"/>
              <a:t>Step 3.</a:t>
            </a:r>
          </a:p>
          <a:p>
            <a:r>
              <a:rPr lang="en-US" dirty="0"/>
              <a:t>Since management is interested in knowing if productivity has improved, they are interested in knowing if realized billable hours have </a:t>
            </a:r>
            <a:r>
              <a:rPr lang="en-US" i="1" dirty="0"/>
              <a:t>increased</a:t>
            </a:r>
            <a:r>
              <a:rPr lang="en-US" dirty="0"/>
              <a:t>. Thus, this is a one-sided test.</a:t>
            </a:r>
          </a:p>
        </p:txBody>
      </p:sp>
    </p:spTree>
    <p:extLst>
      <p:ext uri="{BB962C8B-B14F-4D97-AF65-F5344CB8AC3E}">
        <p14:creationId xmlns:p14="http://schemas.microsoft.com/office/powerpoint/2010/main" val="21814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lstStyle/>
          <a:p>
            <a:pPr marL="511175" indent="-511175"/>
            <a:r>
              <a:rPr lang="en-US" i="1" dirty="0"/>
              <a:t>H</a:t>
            </a:r>
            <a:r>
              <a:rPr lang="en-US" baseline="-25000" dirty="0"/>
              <a:t>0</a:t>
            </a:r>
            <a:r>
              <a:rPr lang="en-US" dirty="0"/>
              <a:t>: The probability distributions of </a:t>
            </a:r>
            <a:r>
              <a:rPr lang="en-US" i="1" dirty="0"/>
              <a:t>realized billable hours </a:t>
            </a:r>
            <a:r>
              <a:rPr lang="en-US" dirty="0"/>
              <a:t>both before and after the quality training are the same. </a:t>
            </a:r>
          </a:p>
          <a:p>
            <a:pPr marL="511175" indent="-511175"/>
            <a:r>
              <a:rPr lang="en-US" i="1" dirty="0"/>
              <a:t>H</a:t>
            </a:r>
            <a:r>
              <a:rPr lang="en-US" i="1" baseline="-25000" dirty="0"/>
              <a:t>a</a:t>
            </a:r>
            <a:r>
              <a:rPr lang="en-US" dirty="0"/>
              <a:t>: The probability distribution for </a:t>
            </a:r>
            <a:r>
              <a:rPr lang="en-US" i="1" dirty="0"/>
              <a:t>realized billable hours </a:t>
            </a:r>
            <a:r>
              <a:rPr lang="en-US" dirty="0"/>
              <a:t>after the training is shifted to the right of </a:t>
            </a:r>
            <a:r>
              <a:rPr lang="en-US" i="1" dirty="0"/>
              <a:t>realized billable hours </a:t>
            </a:r>
            <a:r>
              <a:rPr lang="en-US" dirty="0"/>
              <a:t>before the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b="1" dirty="0"/>
              <a:t>Step 2: Specify the significance level </a:t>
            </a:r>
            <a:r>
              <a:rPr lang="el-GR" b="1" i="1" dirty="0">
                <a:latin typeface="Cambria Math" panose="02040503050406030204" pitchFamily="18" charset="0"/>
                <a:ea typeface="Cambria Math" panose="02040503050406030204" pitchFamily="18" charset="0"/>
              </a:rPr>
              <a:t>α</a:t>
            </a:r>
            <a:r>
              <a:rPr lang="en-US" b="1" i="1" dirty="0"/>
              <a:t>.</a:t>
            </a:r>
          </a:p>
          <a:p>
            <a:r>
              <a:rPr lang="en-US" dirty="0"/>
              <a:t>The level of the test is specified in the problem to be </a:t>
            </a:r>
            <a:br>
              <a:rPr lang="en-US" dirty="0"/>
            </a:br>
            <a:r>
              <a:rPr lang="el-GR" i="1" dirty="0">
                <a:latin typeface="Cambria Math" panose="02040503050406030204" pitchFamily="18" charset="0"/>
                <a:ea typeface="Cambria Math" panose="02040503050406030204" pitchFamily="18" charset="0"/>
              </a:rPr>
              <a:t>α</a:t>
            </a:r>
            <a:r>
              <a:rPr lang="en-US" i="1" dirty="0"/>
              <a:t> </a:t>
            </a:r>
            <a:r>
              <a:rPr lang="en-US" dirty="0"/>
              <a:t>= 0.05.</a:t>
            </a:r>
          </a:p>
          <a:p>
            <a:r>
              <a:rPr lang="en-US" b="1" dirty="0"/>
              <a:t>Step 3: Validate the assumptions of the hypothesis test, identify the appropriate test statistic and compute its value. </a:t>
            </a:r>
          </a:p>
          <a:p>
            <a:r>
              <a:rPr lang="en-US" dirty="0"/>
              <a:t>We must verify that the pairs of data have been selected in a random fashion and are such that the absolute value of their differences can be ranked.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data must be quantitative to assign ranking to differences. </a:t>
                </a:r>
              </a:p>
              <a:p>
                <a:pPr marL="457200" indent="-457200">
                  <a:buFont typeface="Wingdings" panose="05000000000000000000" pitchFamily="2" charset="2"/>
                  <a:buChar char="þ"/>
                </a:pPr>
                <a:r>
                  <a:rPr lang="en-US" dirty="0"/>
                  <a:t>Pairs of data have been selected in a random fashion (9 employees randomly selected). </a:t>
                </a:r>
              </a:p>
              <a:p>
                <a:pPr marL="457200" indent="-457200">
                  <a:buFont typeface="Wingdings" panose="05000000000000000000" pitchFamily="2" charset="2"/>
                  <a:buChar char="þ"/>
                </a:pPr>
                <a:r>
                  <a:rPr lang="en-US" dirty="0"/>
                  <a:t>Quantitative data (billable hours) </a:t>
                </a:r>
              </a:p>
              <a:p>
                <a:r>
                  <a:rPr lang="en-US" dirty="0"/>
                  <a:t>If we let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the number of non-zero differences, the test statistic for the Wilcoxon Signed-Rank Test is determined in the following manner.</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444"/>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B2FB-7301-47BB-B79D-051BDF444462}"/>
              </a:ext>
            </a:extLst>
          </p:cNvPr>
          <p:cNvSpPr>
            <a:spLocks noGrp="1"/>
          </p:cNvSpPr>
          <p:nvPr>
            <p:ph type="title"/>
          </p:nvPr>
        </p:nvSpPr>
        <p:spPr/>
        <p:txBody>
          <a:bodyPr/>
          <a:lstStyle/>
          <a:p>
            <a:r>
              <a:rPr lang="en-US" dirty="0"/>
              <a:t>The Wilcoxon Signed-Rank Test</a:t>
            </a:r>
          </a:p>
        </p:txBody>
      </p:sp>
      <p:sp>
        <p:nvSpPr>
          <p:cNvPr id="3" name="Content Placeholder 2">
            <a:extLst>
              <a:ext uri="{FF2B5EF4-FFF2-40B4-BE49-F238E27FC236}">
                <a16:creationId xmlns:a16="http://schemas.microsoft.com/office/drawing/2014/main" id="{022587C3-AFB2-4F50-B6CC-1CB8B5E69753}"/>
              </a:ext>
            </a:extLst>
          </p:cNvPr>
          <p:cNvSpPr>
            <a:spLocks noGrp="1"/>
          </p:cNvSpPr>
          <p:nvPr>
            <p:ph idx="1"/>
          </p:nvPr>
        </p:nvSpPr>
        <p:spPr/>
        <p:txBody>
          <a:bodyPr>
            <a:normAutofit/>
          </a:bodyPr>
          <a:lstStyle/>
          <a:p>
            <a:r>
              <a:rPr lang="en-US" dirty="0"/>
              <a:t>A disadvantage of the Sign Test, discussed in the previous section, is that it wastes information. The Sign Test merely counts the number of positive or negative signs in a paired difference experiment and ignores the magnitude of the differences. The </a:t>
            </a:r>
            <a:r>
              <a:rPr lang="en-US" b="1" dirty="0"/>
              <a:t>Wilcoxon Signed-Rank Test</a:t>
            </a:r>
            <a:r>
              <a:rPr lang="en-US" dirty="0"/>
              <a:t> is a nonparametric technique which can be used to evaluate a paired difference experiment where the magnitude of these differences is not ignored. However, the magnitude is not taken directly into account; instead, the ranks of the data are analyzed. </a:t>
            </a:r>
          </a:p>
        </p:txBody>
      </p:sp>
    </p:spTree>
    <p:extLst>
      <p:ext uri="{BB962C8B-B14F-4D97-AF65-F5344CB8AC3E}">
        <p14:creationId xmlns:p14="http://schemas.microsoft.com/office/powerpoint/2010/main" val="171484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1844040"/>
              </a:xfrm>
              <a:ln w="28575">
                <a:solidFill>
                  <a:srgbClr val="FF0000"/>
                </a:solidFill>
              </a:ln>
            </p:spPr>
            <p:txBody>
              <a:bodyPr>
                <a:noAutofit/>
              </a:bodyPr>
              <a:lstStyle/>
              <a:p>
                <a:r>
                  <a:rPr lang="en-US" dirty="0">
                    <a:solidFill>
                      <a:srgbClr val="000000"/>
                    </a:solidFill>
                  </a:rPr>
                  <a:t>In the following discussion, population </a:t>
                </a:r>
                <a14:m>
                  <m:oMath xmlns:m="http://schemas.openxmlformats.org/officeDocument/2006/math">
                    <m:r>
                      <a:rPr lang="en-US" i="1" dirty="0" smtClean="0">
                        <a:solidFill>
                          <a:srgbClr val="000000"/>
                        </a:solidFill>
                        <a:latin typeface="Cambria Math" panose="02040503050406030204" pitchFamily="18" charset="0"/>
                      </a:rPr>
                      <m:t>𝑋</m:t>
                    </m:r>
                  </m:oMath>
                </a14:m>
                <a:r>
                  <a:rPr lang="en-US" dirty="0">
                    <a:solidFill>
                      <a:srgbClr val="000000"/>
                    </a:solidFill>
                  </a:rPr>
                  <a:t> will be the group after training and population </a:t>
                </a:r>
                <a14:m>
                  <m:oMath xmlns:m="http://schemas.openxmlformats.org/officeDocument/2006/math">
                    <m:r>
                      <a:rPr lang="en-US" i="1" dirty="0" smtClean="0">
                        <a:solidFill>
                          <a:srgbClr val="000000"/>
                        </a:solidFill>
                        <a:latin typeface="Cambria Math" panose="02040503050406030204" pitchFamily="18" charset="0"/>
                      </a:rPr>
                      <m:t>𝑌</m:t>
                    </m:r>
                  </m:oMath>
                </a14:m>
                <a:r>
                  <a:rPr lang="en-US" dirty="0">
                    <a:solidFill>
                      <a:srgbClr val="000000"/>
                    </a:solidFill>
                  </a:rPr>
                  <a:t> will be the group before training.</a:t>
                </a:r>
                <a:endParaRPr lang="en-US" b="1" dirty="0">
                  <a:solidFill>
                    <a:srgbClr val="0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1844040"/>
              </a:xfrm>
              <a:blipFill>
                <a:blip r:embed="rId2"/>
                <a:stretch>
                  <a:fillRect l="-1328" t="-2273" r="-517"/>
                </a:stretch>
              </a:blipFill>
              <a:ln w="28575">
                <a:solidFill>
                  <a:srgbClr val="FF0000"/>
                </a:solidFill>
              </a:ln>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Compute the differences for each of the pairs. </a:t>
            </a:r>
          </a:p>
          <a:p>
            <a:pPr marL="514350" indent="-514350">
              <a:buFont typeface="+mj-lt"/>
              <a:buAutoNum type="arabicPeriod"/>
            </a:pPr>
            <a:r>
              <a:rPr lang="en-US" dirty="0"/>
              <a:t>Rank the absolute value of the differences from lowest to highest (ignoring zero differences). </a:t>
            </a:r>
          </a:p>
          <a:p>
            <a:pPr marL="514350" indent="-514350">
              <a:buFont typeface="+mj-lt"/>
              <a:buAutoNum type="arabicPeriod"/>
            </a:pPr>
            <a:r>
              <a:rPr lang="en-US" dirty="0"/>
              <a:t>Calculate </a:t>
            </a:r>
            <a:r>
              <a:rPr lang="en-US" i="1" dirty="0"/>
              <a:t>T</a:t>
            </a:r>
            <a:r>
              <a:rPr lang="en-US" baseline="-25000" dirty="0"/>
              <a:t>+</a:t>
            </a:r>
            <a:r>
              <a:rPr lang="en-US" dirty="0"/>
              <a:t> = the sum of the ranks associated with positive differences. </a:t>
            </a:r>
          </a:p>
          <a:p>
            <a:pPr marL="514350" indent="-514350">
              <a:buFont typeface="+mj-lt"/>
              <a:buAutoNum type="arabicPeriod"/>
            </a:pPr>
            <a:r>
              <a:rPr lang="en-US" dirty="0"/>
              <a:t>Calculate </a:t>
            </a:r>
            <a:r>
              <a:rPr lang="en-US" i="1" dirty="0"/>
              <a:t>T</a:t>
            </a:r>
            <a:r>
              <a:rPr lang="en-US" baseline="-25000" dirty="0"/>
              <a:t>−</a:t>
            </a:r>
            <a:r>
              <a:rPr lang="en-US" dirty="0"/>
              <a:t> = the sum of the ranks associated with negative differences.</a:t>
            </a:r>
          </a:p>
          <a:p>
            <a:r>
              <a:rPr lang="en-US" dirty="0"/>
              <a:t>The test statistic will vary depending on the sample size, the number of non-zero differences, and the alternative hypothesis.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and </a:t>
                </a:r>
              </a:p>
              <a:p>
                <a:pPr marL="461963" indent="-461963">
                  <a:buFont typeface="Arial" pitchFamily="34" charset="0"/>
                  <a:buChar char="•"/>
                </a:pPr>
                <a:r>
                  <a:rPr lang="en-US" dirty="0"/>
                  <a:t>The alternative hypothesis is that population </a:t>
                </a:r>
                <a14:m>
                  <m:oMath xmlns:m="http://schemas.openxmlformats.org/officeDocument/2006/math">
                    <m:r>
                      <m:rPr>
                        <m:sty m:val="p"/>
                      </m:rPr>
                      <a:rPr lang="en-US" i="0" dirty="0" smtClean="0">
                        <a:latin typeface="Cambria Math" panose="02040503050406030204" pitchFamily="18" charset="0"/>
                      </a:rPr>
                      <m:t>X</m:t>
                    </m:r>
                  </m:oMath>
                </a14:m>
                <a:r>
                  <a:rPr lang="en-US" dirty="0"/>
                  <a:t> is shifted to the left or to the right of population </a:t>
                </a:r>
                <a14:m>
                  <m:oMath xmlns:m="http://schemas.openxmlformats.org/officeDocument/2006/math">
                    <m:r>
                      <m:rPr>
                        <m:sty m:val="p"/>
                      </m:rPr>
                      <a:rPr lang="en-US" i="0" dirty="0" smtClean="0">
                        <a:latin typeface="Cambria Math" panose="02040503050406030204" pitchFamily="18" charset="0"/>
                      </a:rPr>
                      <m:t>Y</m:t>
                    </m:r>
                  </m:oMath>
                </a14:m>
                <a:r>
                  <a:rPr lang="en-US" dirty="0"/>
                  <a:t>, use </a:t>
                </a:r>
                <a:r>
                  <a:rPr lang="en-US" i="1" dirty="0"/>
                  <a:t>T </a:t>
                </a:r>
                <a:r>
                  <a:rPr lang="en-US" dirty="0"/>
                  <a:t>= min(</a:t>
                </a:r>
                <a:r>
                  <a:rPr lang="en-US" i="1" dirty="0"/>
                  <a:t>T</a:t>
                </a:r>
                <a:r>
                  <a:rPr lang="en-US" baseline="-25000" dirty="0"/>
                  <a:t>+</a:t>
                </a:r>
                <a:r>
                  <a:rPr lang="en-US" dirty="0"/>
                  <a:t>, </a:t>
                </a:r>
                <a:r>
                  <a:rPr lang="en-US" i="1" dirty="0"/>
                  <a:t>T</a:t>
                </a:r>
                <a:r>
                  <a:rPr lang="en-US" baseline="-25000" dirty="0"/>
                  <a:t>−</a:t>
                </a:r>
                <a:r>
                  <a:rPr lang="en-US" dirty="0"/>
                  <a:t>) </a:t>
                </a:r>
                <a14:m>
                  <m:oMath xmlns:m="http://schemas.openxmlformats.org/officeDocument/2006/math">
                    <m:r>
                      <a:rPr lang="en-US" i="1" dirty="0" smtClean="0">
                        <a:latin typeface="Cambria Math" panose="02040503050406030204" pitchFamily="18" charset="0"/>
                      </a:rPr>
                      <m:t>=</m:t>
                    </m:r>
                  </m:oMath>
                </a14:m>
                <a:r>
                  <a:rPr lang="en-US" dirty="0"/>
                  <a:t> the sum of the ranks with the smallest value.</a:t>
                </a:r>
                <a:r>
                  <a:rPr lang="en-US" i="1" dirty="0"/>
                  <a:t> </a:t>
                </a:r>
              </a:p>
              <a:p>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457200" y="1280160"/>
            <a:ext cx="8229600" cy="1463040"/>
          </a:xfrm>
          <a:ln w="28575">
            <a:solidFill>
              <a:srgbClr val="FF0000"/>
            </a:solidFill>
          </a:ln>
        </p:spPr>
        <p:txBody>
          <a:bodyPr>
            <a:noAutofit/>
          </a:bodyPr>
          <a:lstStyle/>
          <a:p>
            <a:r>
              <a:rPr lang="en-US" dirty="0">
                <a:solidFill>
                  <a:srgbClr val="000000"/>
                </a:solidFill>
              </a:rPr>
              <a:t>This is analogous to the “not equal to” alternative hypothesis.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and </a:t>
                </a:r>
              </a:p>
              <a:p>
                <a:pPr marL="461963" indent="-461963">
                  <a:buFont typeface="Arial" pitchFamily="34" charset="0"/>
                  <a:buChar char="•"/>
                </a:pPr>
                <a:r>
                  <a:rPr lang="en-US" dirty="0"/>
                  <a:t>The alternative hypothesis is that population </a:t>
                </a:r>
                <a14:m>
                  <m:oMath xmlns:m="http://schemas.openxmlformats.org/officeDocument/2006/math">
                    <m:r>
                      <m:rPr>
                        <m:sty m:val="p"/>
                      </m:rPr>
                      <a:rPr lang="en-US" i="0" dirty="0" smtClean="0">
                        <a:latin typeface="Cambria Math" panose="02040503050406030204" pitchFamily="18" charset="0"/>
                      </a:rPr>
                      <m:t>X</m:t>
                    </m:r>
                  </m:oMath>
                </a14:m>
                <a:r>
                  <a:rPr lang="en-US" dirty="0"/>
                  <a:t> is shifted to the right of population </a:t>
                </a:r>
                <a14:m>
                  <m:oMath xmlns:m="http://schemas.openxmlformats.org/officeDocument/2006/math">
                    <m:r>
                      <m:rPr>
                        <m:sty m:val="p"/>
                      </m:rPr>
                      <a:rPr lang="en-US" i="0" dirty="0" smtClean="0">
                        <a:latin typeface="Cambria Math" panose="02040503050406030204" pitchFamily="18" charset="0"/>
                      </a:rPr>
                      <m:t>Y</m:t>
                    </m:r>
                  </m:oMath>
                </a14:m>
                <a:r>
                  <a:rPr lang="en-US" dirty="0"/>
                  <a:t>, use </a:t>
                </a:r>
                <a:r>
                  <a:rPr lang="en-US" i="1" dirty="0"/>
                  <a:t>T</a:t>
                </a:r>
                <a:r>
                  <a:rPr lang="en-US" baseline="-25000" dirty="0"/>
                  <a:t>+</a:t>
                </a:r>
                <a14:m>
                  <m:oMath xmlns:m="http://schemas.openxmlformats.org/officeDocument/2006/math">
                    <m:r>
                      <a:rPr lang="en-US" i="1" dirty="0" smtClean="0">
                        <a:latin typeface="Cambria Math" panose="02040503050406030204" pitchFamily="18" charset="0"/>
                      </a:rPr>
                      <m:t>= </m:t>
                    </m:r>
                  </m:oMath>
                </a14:m>
                <a:r>
                  <a:rPr lang="en-US" dirty="0"/>
                  <a:t>the sum of the ranks associated with positive differences, where differences are defined as observations in population </a:t>
                </a:r>
                <a14:m>
                  <m:oMath xmlns:m="http://schemas.openxmlformats.org/officeDocument/2006/math">
                    <m:r>
                      <m:rPr>
                        <m:sty m:val="p"/>
                      </m:rPr>
                      <a:rPr lang="en-US" i="0" dirty="0" smtClean="0">
                        <a:latin typeface="Cambria Math" panose="02040503050406030204" pitchFamily="18" charset="0"/>
                      </a:rPr>
                      <m:t>Y</m:t>
                    </m:r>
                  </m:oMath>
                </a14:m>
                <a:r>
                  <a:rPr lang="en-US" dirty="0"/>
                  <a:t> minus observations in population </a:t>
                </a:r>
                <a14:m>
                  <m:oMath xmlns:m="http://schemas.openxmlformats.org/officeDocument/2006/math">
                    <m:r>
                      <m:rPr>
                        <m:sty m:val="p"/>
                      </m:rPr>
                      <a:rPr lang="en-US" i="0" dirty="0" smtClean="0">
                        <a:latin typeface="Cambria Math" panose="02040503050406030204" pitchFamily="18" charset="0"/>
                      </a:rPr>
                      <m:t>X</m:t>
                    </m:r>
                  </m:oMath>
                </a14:m>
                <a:r>
                  <a:rPr lang="en-US" dirty="0"/>
                  <a:t>.</a:t>
                </a:r>
              </a:p>
              <a:p>
                <a:pPr marL="461963" indent="-461963">
                  <a:buFont typeface="Arial" pitchFamily="34" charset="0"/>
                  <a:buChar char="•"/>
                </a:pP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96"/>
                </a:stretch>
              </a:blipFill>
            </p:spPr>
            <p:txBody>
              <a:bodyPr/>
              <a:lstStyle/>
              <a:p>
                <a:r>
                  <a:rPr lang="en-US">
                    <a:noFill/>
                  </a:rPr>
                  <a:t> </a:t>
                </a:r>
              </a:p>
            </p:txBody>
          </p:sp>
        </mc:Fallback>
      </mc:AlternateContent>
    </p:spTree>
    <p:extLst>
      <p:ext uri="{BB962C8B-B14F-4D97-AF65-F5344CB8AC3E}">
        <p14:creationId xmlns:p14="http://schemas.microsoft.com/office/powerpoint/2010/main" val="33347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457200" y="1280160"/>
            <a:ext cx="8229600" cy="1463040"/>
          </a:xfrm>
          <a:ln w="28575">
            <a:solidFill>
              <a:srgbClr val="FF0000"/>
            </a:solidFill>
          </a:ln>
        </p:spPr>
        <p:txBody>
          <a:bodyPr>
            <a:noAutofit/>
          </a:bodyPr>
          <a:lstStyle/>
          <a:p>
            <a:r>
              <a:rPr lang="en-US" dirty="0">
                <a:solidFill>
                  <a:srgbClr val="000000"/>
                </a:solidFill>
              </a:rPr>
              <a:t>This is analogous to the “greater than” alternative hypothesis.</a:t>
            </a:r>
          </a:p>
        </p:txBody>
      </p:sp>
    </p:spTree>
    <p:extLst>
      <p:ext uri="{BB962C8B-B14F-4D97-AF65-F5344CB8AC3E}">
        <p14:creationId xmlns:p14="http://schemas.microsoft.com/office/powerpoint/2010/main" val="320390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pPr marL="446088" indent="-446088"/>
            <a:r>
              <a:rPr lang="en-US" dirty="0"/>
              <a:t>     (The test statistic is defined in this manner            because we expect the number of negative differences to outnumber the number of positive differences, and thus expect </a:t>
            </a:r>
            <a:r>
              <a:rPr lang="en-US" i="1" dirty="0"/>
              <a:t>T</a:t>
            </a:r>
            <a:r>
              <a:rPr lang="en-US" baseline="-25000" dirty="0"/>
              <a:t>+</a:t>
            </a:r>
            <a:r>
              <a:rPr lang="en-US" dirty="0"/>
              <a:t> to be the rank sum with the smallest value.)</a:t>
            </a:r>
          </a:p>
          <a:p>
            <a:endParaRPr lang="en-US" dirty="0"/>
          </a:p>
        </p:txBody>
      </p:sp>
    </p:spTree>
    <p:extLst>
      <p:ext uri="{BB962C8B-B14F-4D97-AF65-F5344CB8AC3E}">
        <p14:creationId xmlns:p14="http://schemas.microsoft.com/office/powerpoint/2010/main" val="38804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≤25</m:t>
                    </m:r>
                  </m:oMath>
                </a14:m>
                <a:r>
                  <a:rPr lang="en-US" dirty="0"/>
                  <a:t>, and </a:t>
                </a:r>
              </a:p>
              <a:p>
                <a:pPr marL="461963" indent="-461963">
                  <a:buFont typeface="Arial" pitchFamily="34" charset="0"/>
                  <a:buChar char="•"/>
                </a:pPr>
                <a:r>
                  <a:rPr lang="en-US" dirty="0"/>
                  <a:t>The alternative hypothesis is that population </a:t>
                </a:r>
                <a14:m>
                  <m:oMath xmlns:m="http://schemas.openxmlformats.org/officeDocument/2006/math">
                    <m:r>
                      <m:rPr>
                        <m:sty m:val="p"/>
                      </m:rPr>
                      <a:rPr lang="en-US" i="0" dirty="0" smtClean="0">
                        <a:latin typeface="Cambria Math" panose="02040503050406030204" pitchFamily="18" charset="0"/>
                      </a:rPr>
                      <m:t>X</m:t>
                    </m:r>
                  </m:oMath>
                </a14:m>
                <a:r>
                  <a:rPr lang="en-US" dirty="0"/>
                  <a:t> is shifted to the left of population </a:t>
                </a:r>
                <a14:m>
                  <m:oMath xmlns:m="http://schemas.openxmlformats.org/officeDocument/2006/math">
                    <m:r>
                      <m:rPr>
                        <m:sty m:val="p"/>
                      </m:rPr>
                      <a:rPr lang="en-US" i="0" dirty="0" smtClean="0">
                        <a:latin typeface="Cambria Math" panose="02040503050406030204" pitchFamily="18" charset="0"/>
                      </a:rPr>
                      <m:t>Y</m:t>
                    </m:r>
                  </m:oMath>
                </a14:m>
                <a:r>
                  <a:rPr lang="en-US" dirty="0"/>
                  <a:t>, use </a:t>
                </a:r>
                <a:r>
                  <a:rPr lang="en-US" i="1" dirty="0"/>
                  <a:t>T</a:t>
                </a:r>
                <a:r>
                  <a:rPr lang="en-US" baseline="-25000" dirty="0"/>
                  <a:t>−</a:t>
                </a:r>
                <a:r>
                  <a:rPr lang="en-US" dirty="0"/>
                  <a:t> </a:t>
                </a:r>
                <a14:m>
                  <m:oMath xmlns:m="http://schemas.openxmlformats.org/officeDocument/2006/math">
                    <m:r>
                      <a:rPr lang="en-US" i="1" dirty="0" smtClean="0">
                        <a:latin typeface="Cambria Math" panose="02040503050406030204" pitchFamily="18" charset="0"/>
                      </a:rPr>
                      <m:t>=</m:t>
                    </m:r>
                  </m:oMath>
                </a14:m>
                <a:r>
                  <a:rPr lang="en-US" dirty="0"/>
                  <a:t> the sum of the ranks associated with negative differences, where differences are defined as observations in population </a:t>
                </a:r>
                <a14:m>
                  <m:oMath xmlns:m="http://schemas.openxmlformats.org/officeDocument/2006/math">
                    <m:r>
                      <m:rPr>
                        <m:sty m:val="p"/>
                      </m:rPr>
                      <a:rPr lang="en-US" i="0" dirty="0" smtClean="0">
                        <a:latin typeface="Cambria Math" panose="02040503050406030204" pitchFamily="18" charset="0"/>
                      </a:rPr>
                      <m:t>Y</m:t>
                    </m:r>
                  </m:oMath>
                </a14:m>
                <a:r>
                  <a:rPr lang="en-US" dirty="0"/>
                  <a:t> minus observations in population </a:t>
                </a:r>
                <a14:m>
                  <m:oMath xmlns:m="http://schemas.openxmlformats.org/officeDocument/2006/math">
                    <m:r>
                      <m:rPr>
                        <m:sty m:val="p"/>
                      </m:rPr>
                      <a:rPr lang="en-US" i="0" dirty="0" smtClean="0">
                        <a:latin typeface="Cambria Math" panose="02040503050406030204" pitchFamily="18" charset="0"/>
                      </a:rPr>
                      <m:t>X</m:t>
                    </m:r>
                  </m:oMath>
                </a14:m>
                <a:r>
                  <a:rPr lang="en-US" dirty="0"/>
                  <a:t>. </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963"/>
                </a:stretch>
              </a:blipFill>
            </p:spPr>
            <p:txBody>
              <a:bodyPr/>
              <a:lstStyle/>
              <a:p>
                <a:r>
                  <a:rPr lang="en-US">
                    <a:noFill/>
                  </a:rPr>
                  <a:t> </a:t>
                </a:r>
              </a:p>
            </p:txBody>
          </p:sp>
        </mc:Fallback>
      </mc:AlternateContent>
    </p:spTree>
    <p:extLst>
      <p:ext uri="{BB962C8B-B14F-4D97-AF65-F5344CB8AC3E}">
        <p14:creationId xmlns:p14="http://schemas.microsoft.com/office/powerpoint/2010/main" val="111912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pPr marL="446088"/>
            <a:r>
              <a:rPr lang="en-US" dirty="0"/>
              <a:t>(The test statistic is defined in this manner because we expect the number of positive differences to outnumber the number of negative differences, and thus expect </a:t>
            </a:r>
            <a:r>
              <a:rPr lang="en-US" i="1" dirty="0"/>
              <a:t>T</a:t>
            </a:r>
            <a:r>
              <a:rPr lang="en-US" baseline="-25000" dirty="0"/>
              <a:t>−</a:t>
            </a:r>
            <a:r>
              <a:rPr lang="en-US" dirty="0"/>
              <a:t> to be the rank sum with the smallest value.)</a:t>
            </a:r>
          </a:p>
          <a:p>
            <a:endParaRPr lang="en-US" dirty="0"/>
          </a:p>
        </p:txBody>
      </p:sp>
    </p:spTree>
    <p:extLst>
      <p:ext uri="{BB962C8B-B14F-4D97-AF65-F5344CB8AC3E}">
        <p14:creationId xmlns:p14="http://schemas.microsoft.com/office/powerpoint/2010/main" val="280920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457200" y="1280160"/>
            <a:ext cx="8229600" cy="1463040"/>
          </a:xfrm>
          <a:ln w="28575">
            <a:solidFill>
              <a:srgbClr val="FF0000"/>
            </a:solidFill>
          </a:ln>
        </p:spPr>
        <p:txBody>
          <a:bodyPr>
            <a:noAutofit/>
          </a:bodyPr>
          <a:lstStyle/>
          <a:p>
            <a:r>
              <a:rPr lang="en-US" dirty="0">
                <a:solidFill>
                  <a:srgbClr val="000000"/>
                </a:solidFill>
              </a:rPr>
              <a:t>This is analogous to the “less than” alternative hypothesis.</a:t>
            </a:r>
          </a:p>
        </p:txBody>
      </p:sp>
    </p:spTree>
    <p:extLst>
      <p:ext uri="{BB962C8B-B14F-4D97-AF65-F5344CB8AC3E}">
        <p14:creationId xmlns:p14="http://schemas.microsoft.com/office/powerpoint/2010/main" val="268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9B2FB-7301-47BB-B79D-051BDF444462}"/>
              </a:ext>
            </a:extLst>
          </p:cNvPr>
          <p:cNvSpPr>
            <a:spLocks noGrp="1"/>
          </p:cNvSpPr>
          <p:nvPr>
            <p:ph type="title"/>
          </p:nvPr>
        </p:nvSpPr>
        <p:spPr/>
        <p:txBody>
          <a:bodyPr/>
          <a:lstStyle/>
          <a:p>
            <a:r>
              <a:rPr lang="en-US" dirty="0"/>
              <a:t>The Wilcoxon Signed-Rank Test (cont.)</a:t>
            </a:r>
          </a:p>
        </p:txBody>
      </p:sp>
      <p:sp>
        <p:nvSpPr>
          <p:cNvPr id="3" name="Content Placeholder 2">
            <a:extLst>
              <a:ext uri="{FF2B5EF4-FFF2-40B4-BE49-F238E27FC236}">
                <a16:creationId xmlns:a16="http://schemas.microsoft.com/office/drawing/2014/main" id="{022587C3-AFB2-4F50-B6CC-1CB8B5E69753}"/>
              </a:ext>
            </a:extLst>
          </p:cNvPr>
          <p:cNvSpPr>
            <a:spLocks noGrp="1"/>
          </p:cNvSpPr>
          <p:nvPr>
            <p:ph idx="1"/>
          </p:nvPr>
        </p:nvSpPr>
        <p:spPr/>
        <p:txBody>
          <a:bodyPr>
            <a:normAutofit/>
          </a:bodyPr>
          <a:lstStyle/>
          <a:p>
            <a:r>
              <a:rPr lang="en-US" dirty="0"/>
              <a:t>This test is designed to detect populations whose centers are shifted to the right or the left of each other. As with the Sign Test, no distributional assumption is required. However, the pairs of data must have been selected in a random fashion, and it must be possible to rank the differences.</a:t>
            </a:r>
          </a:p>
        </p:txBody>
      </p:sp>
    </p:spTree>
    <p:extLst>
      <p:ext uri="{BB962C8B-B14F-4D97-AF65-F5344CB8AC3E}">
        <p14:creationId xmlns:p14="http://schemas.microsoft.com/office/powerpoint/2010/main" val="3717838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It is important to note that if the smaller sum of the ranks is not as expected, the test should be halted and the decision should be to fail to reject the null hypothesis since there is no evidence in favor of the alternative hypothesis.</a:t>
            </a:r>
          </a:p>
          <a:p>
            <a:endParaRPr lang="en-US" dirty="0"/>
          </a:p>
        </p:txBody>
      </p:sp>
    </p:spTree>
    <p:extLst>
      <p:ext uri="{BB962C8B-B14F-4D97-AF65-F5344CB8AC3E}">
        <p14:creationId xmlns:p14="http://schemas.microsoft.com/office/powerpoint/2010/main" val="335053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the test statistic can be approximated by a standard normal distribution and is specified in the table following this example.</a:t>
                </a:r>
              </a:p>
              <a:p>
                <a:r>
                  <a:rPr lang="en-US" dirty="0"/>
                  <a:t>For the example at hand,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 </m:t>
                    </m:r>
                  </m:oMath>
                </a14:m>
                <a:r>
                  <a:rPr lang="en-US" dirty="0"/>
                  <a:t>and the alternative hypothesis is that the probability distribution for </a:t>
                </a:r>
                <a:r>
                  <a:rPr lang="en-US" i="1" dirty="0"/>
                  <a:t>realized billable hours </a:t>
                </a:r>
                <a:r>
                  <a:rPr lang="en-US" dirty="0"/>
                  <a:t>after the training is shifted to the right </a:t>
                </a:r>
                <a:r>
                  <a:rPr lang="en-US" i="1" dirty="0"/>
                  <a:t>of realized billable hours </a:t>
                </a:r>
                <a:r>
                  <a:rPr lang="en-US" dirty="0"/>
                  <a:t>before the training. This implies that </a:t>
                </a:r>
                <a:r>
                  <a:rPr lang="en-US" i="1" dirty="0"/>
                  <a:t>realized billable hours </a:t>
                </a:r>
                <a:r>
                  <a:rPr lang="en-US" dirty="0"/>
                  <a:t>before the training minus </a:t>
                </a:r>
                <a:r>
                  <a:rPr lang="en-US" i="1" dirty="0"/>
                  <a:t>realized billable hours </a:t>
                </a:r>
                <a:r>
                  <a:rPr lang="en-US" dirty="0"/>
                  <a:t>after the training should generally be negative.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704" b="-1067"/>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If the rank sum with the smallest value is </a:t>
            </a:r>
            <a:r>
              <a:rPr lang="en-US" i="1" dirty="0"/>
              <a:t>T</a:t>
            </a:r>
            <a:r>
              <a:rPr lang="en-US" baseline="-25000" dirty="0"/>
              <a:t>−</a:t>
            </a:r>
            <a:r>
              <a:rPr lang="en-US" dirty="0"/>
              <a:t>, fail to reject the null hypothesis since there is no evidence that the alternative hypothesis is more reasonable. Otherwise, the test statistic is given by</a:t>
            </a:r>
          </a:p>
          <a:p>
            <a:r>
              <a:rPr lang="en-US" i="1" dirty="0"/>
              <a:t>T</a:t>
            </a:r>
            <a:r>
              <a:rPr lang="en-US" dirty="0"/>
              <a:t> = </a:t>
            </a:r>
            <a:r>
              <a:rPr lang="en-US" i="1" dirty="0"/>
              <a:t>T</a:t>
            </a:r>
            <a:r>
              <a:rPr lang="en-US" baseline="-25000" dirty="0"/>
              <a:t>+</a:t>
            </a:r>
            <a:r>
              <a:rPr lang="en-US" dirty="0"/>
              <a:t> = the sum of the ranks associated with </a:t>
            </a:r>
            <a:r>
              <a:rPr lang="en-US" i="1" dirty="0"/>
              <a:t>positive</a:t>
            </a:r>
            <a:r>
              <a:rPr lang="en-US" dirty="0"/>
              <a:t> differences.</a:t>
            </a:r>
          </a:p>
          <a:p>
            <a:r>
              <a:rPr lang="en-US" dirty="0"/>
              <a:t>In order to calculate the test statistic, the signed ranks must be determined. To determine the signed ranks, first compute the difference for each pair of data values. Next, find the absolute value of each difference.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normAutofit/>
          </a:bodyPr>
          <a:lstStyle/>
          <a:p>
            <a:r>
              <a:rPr lang="en-US" dirty="0"/>
              <a:t>Rank the absolute value of the differences using the ranking technique illustrated in Example 17.2.1 (ignore differences of zero). Once the absolute value of the differences has been ranked, reassign the ranks the </a:t>
            </a:r>
            <a:r>
              <a:rPr lang="en-US" i="1" dirty="0"/>
              <a:t>sign</a:t>
            </a:r>
            <a:r>
              <a:rPr lang="en-US" dirty="0"/>
              <a:t> which each associated difference had before the absolute value was computed. Finally, add all of the ranks with positive signs to determine </a:t>
            </a:r>
            <a:r>
              <a:rPr lang="en-US" i="1" dirty="0"/>
              <a:t>T</a:t>
            </a:r>
            <a:r>
              <a:rPr lang="en-US" baseline="-25000" dirty="0"/>
              <a:t>+</a:t>
            </a:r>
            <a:r>
              <a:rPr lang="en-US" dirty="0"/>
              <a:t>, and add all of the ranks with negative signs to determine </a:t>
            </a:r>
            <a:r>
              <a:rPr lang="en-US" i="1" dirty="0"/>
              <a:t>T</a:t>
            </a:r>
            <a:r>
              <a:rPr lang="en-US" baseline="-25000" dirty="0"/>
              <a:t>−</a:t>
            </a:r>
            <a:r>
              <a:rPr lang="en-US" dirty="0"/>
              <a:t> . This procedure is illustrated in the table at the beginning of the example.</a:t>
            </a:r>
          </a:p>
        </p:txBody>
      </p:sp>
    </p:spTree>
    <p:extLst>
      <p:ext uri="{BB962C8B-B14F-4D97-AF65-F5344CB8AC3E}">
        <p14:creationId xmlns:p14="http://schemas.microsoft.com/office/powerpoint/2010/main" val="1954714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Using the result from the table, the test statistic is given by </a:t>
                </a:r>
              </a:p>
              <a:p>
                <a:r>
                  <a:rPr lang="en-US" i="1" dirty="0"/>
                  <a:t>T</a:t>
                </a:r>
                <a:r>
                  <a:rPr lang="en-US" dirty="0"/>
                  <a:t> = </a:t>
                </a:r>
                <a:r>
                  <a:rPr lang="en-US" i="1" dirty="0"/>
                  <a:t>T</a:t>
                </a:r>
                <a:r>
                  <a:rPr lang="en-US" baseline="-25000" dirty="0"/>
                  <a:t>+</a:t>
                </a:r>
                <a:r>
                  <a:rPr lang="en-US" dirty="0"/>
                  <a:t> = the sum of the ranks associated with positive differences = 4.5.</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r>
                  <a:rPr lang="en-US" dirty="0"/>
                  <a:t>. </a:t>
                </a:r>
              </a:p>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≤25</m:t>
                    </m:r>
                  </m:oMath>
                </a14:m>
                <a:r>
                  <a:rPr lang="en-US" dirty="0"/>
                  <a:t>, the critical values are determined from Table J (in the Appendix) for the Wilcoxon Signed-Rank Test. The critical value is specified by the level of α, the number of non-zero differences in the test (</a:t>
                </a:r>
                <a14:m>
                  <m:oMath xmlns:m="http://schemas.openxmlformats.org/officeDocument/2006/math">
                    <m:r>
                      <a:rPr lang="en-US" i="1" dirty="0" smtClean="0">
                        <a:latin typeface="Cambria Math" panose="02040503050406030204" pitchFamily="18" charset="0"/>
                      </a:rPr>
                      <m:t>𝑛</m:t>
                    </m:r>
                  </m:oMath>
                </a14:m>
                <a:r>
                  <a:rPr lang="en-US" dirty="0"/>
                  <a:t>), and the alternative hypothesis.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133" r="-2370"/>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If the alternative hypothesis is </a:t>
                </a:r>
                <a:r>
                  <a:rPr lang="en-US" i="1" dirty="0"/>
                  <a:t>greater than</a:t>
                </a:r>
                <a:r>
                  <a:rPr lang="en-US" dirty="0"/>
                  <a:t> or </a:t>
                </a:r>
                <a:r>
                  <a:rPr lang="en-US" i="1" dirty="0"/>
                  <a:t>less than</a:t>
                </a:r>
                <a:r>
                  <a:rPr lang="en-US" dirty="0"/>
                  <a:t>, use the column in Table J labeled </a:t>
                </a:r>
                <a:r>
                  <a:rPr lang="el-GR" i="1" dirty="0">
                    <a:latin typeface="Calibri" panose="020F0502020204030204" pitchFamily="34" charset="0"/>
                    <a:cs typeface="Calibri" panose="020F0502020204030204" pitchFamily="34" charset="0"/>
                  </a:rPr>
                  <a:t>α</a:t>
                </a:r>
                <a:r>
                  <a:rPr lang="el-GR" dirty="0">
                    <a:latin typeface="Calibri" panose="020F0502020204030204" pitchFamily="34" charset="0"/>
                    <a:cs typeface="Calibri" panose="020F0502020204030204" pitchFamily="34" charset="0"/>
                  </a:rPr>
                  <a:t> </a:t>
                </a:r>
                <a:r>
                  <a:rPr lang="en-US" i="1" dirty="0"/>
                  <a:t>for a one-tailed test</a:t>
                </a:r>
                <a:r>
                  <a:rPr lang="en-US" dirty="0"/>
                  <a:t>. If the alternative is </a:t>
                </a:r>
                <a:r>
                  <a:rPr lang="en-US" i="1" dirty="0"/>
                  <a:t>not equal to</a:t>
                </a:r>
                <a:r>
                  <a:rPr lang="en-US" dirty="0"/>
                  <a:t>, use the column in Table J labeled </a:t>
                </a:r>
                <a:r>
                  <a:rPr lang="el-GR" i="1" dirty="0">
                    <a:latin typeface="Cambria Math" panose="02040503050406030204" pitchFamily="18" charset="0"/>
                    <a:ea typeface="Cambria Math" panose="02040503050406030204" pitchFamily="18" charset="0"/>
                  </a:rPr>
                  <a:t>α</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n-US" i="1" dirty="0"/>
                  <a:t>for a two-tailed test</a:t>
                </a:r>
                <a:r>
                  <a:rPr lang="en-US" dirty="0"/>
                  <a:t>. Because of the way the test statistic is defined, the null hypothesis is always rejected if the test statistic calculated from the data, </a:t>
                </a:r>
                <a14:m>
                  <m:oMath xmlns:m="http://schemas.openxmlformats.org/officeDocument/2006/math">
                    <m:r>
                      <a:rPr lang="en-US" i="1" dirty="0" smtClean="0">
                        <a:latin typeface="Cambria Math" panose="02040503050406030204" pitchFamily="18" charset="0"/>
                      </a:rPr>
                      <m:t>𝑇</m:t>
                    </m:r>
                  </m:oMath>
                </a14:m>
                <a:r>
                  <a:rPr lang="en-US" dirty="0"/>
                  <a:t>, is less than or equal to the critical value in Table J, </a:t>
                </a:r>
                <a14:m>
                  <m:oMath xmlns:m="http://schemas.openxmlformats.org/officeDocument/2006/math">
                    <m:r>
                      <a:rPr lang="en-US" i="1" dirty="0" smtClean="0">
                        <a:latin typeface="Cambria Math" panose="02040503050406030204" pitchFamily="18" charset="0"/>
                      </a:rPr>
                      <m:t>𝑇</m:t>
                    </m:r>
                    <m:r>
                      <a:rPr lang="en-US" i="1" baseline="-25000" dirty="0">
                        <a:latin typeface="Cambria Math" panose="02040503050406030204" pitchFamily="18" charset="0"/>
                      </a:rPr>
                      <m:t>𝑐</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815"/>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endParaRPr lang="en-US" dirty="0"/>
              </a:p>
              <a:p>
                <a:r>
                  <a:rPr lang="en-US" dirty="0"/>
                  <a:t>For the quality example,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=8</m:t>
                    </m:r>
                  </m:oMath>
                </a14:m>
                <a:r>
                  <a:rPr lang="en-US" dirty="0"/>
                  <a:t> (recall there was one difference which was zero), </a:t>
                </a:r>
                <a:r>
                  <a:rPr lang="el-GR" i="1" dirty="0">
                    <a:latin typeface="Cambria Math" panose="02040503050406030204" pitchFamily="18" charset="0"/>
                    <a:ea typeface="Cambria Math" panose="02040503050406030204" pitchFamily="18" charset="0"/>
                  </a:rPr>
                  <a:t>α</a:t>
                </a:r>
                <a:r>
                  <a:rPr lang="en-US" dirty="0"/>
                  <a:t> = 0.05, and the test is a one-sided test. Based on these specifications, the critical value determined from Table J is = 6. The null hypothesis will be rejected if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≤6</m:t>
                    </m:r>
                  </m:oMath>
                </a14:m>
                <a:r>
                  <a:rPr lang="en-US" dirty="0"/>
                  <a:t>. This rejection region is displayed in the figure above.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pic>
        <p:nvPicPr>
          <p:cNvPr id="7" name="Picture 6">
            <a:extLst>
              <a:ext uri="{FF2B5EF4-FFF2-40B4-BE49-F238E27FC236}">
                <a16:creationId xmlns:a16="http://schemas.microsoft.com/office/drawing/2014/main" id="{AAB1D091-5EC5-FC93-C663-537E3409EADC}"/>
              </a:ext>
            </a:extLst>
          </p:cNvPr>
          <p:cNvPicPr>
            <a:picLocks noChangeAspect="1"/>
          </p:cNvPicPr>
          <p:nvPr/>
        </p:nvPicPr>
        <p:blipFill>
          <a:blip r:embed="rId3"/>
          <a:stretch>
            <a:fillRect/>
          </a:stretch>
        </p:blipFill>
        <p:spPr>
          <a:xfrm>
            <a:off x="473543" y="1311989"/>
            <a:ext cx="8229601" cy="18485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&gt;25</m:t>
                    </m:r>
                  </m:oMath>
                </a14:m>
                <a:r>
                  <a:rPr lang="en-US" dirty="0"/>
                  <a:t>, the critical values are determined in a similar manner to test statistics which have an approximate standard normal distribution under the null hypothesis. However, because of the way the test statistic is defined, we will always reject the null hypothesis for small values of the test statistic. Thus, the rejection region will always be established in the left tail, with the critical value defined by </a:t>
                </a:r>
                <a:r>
                  <a:rPr lang="el-GR" i="1" dirty="0">
                    <a:latin typeface="Cambria Math" panose="02040503050406030204" pitchFamily="18" charset="0"/>
                    <a:ea typeface="Cambria Math" panose="02040503050406030204" pitchFamily="18" charset="0"/>
                  </a:rPr>
                  <a:t>α</a:t>
                </a:r>
                <a:r>
                  <a:rPr lang="en-US" dirty="0"/>
                  <a:t>  for one-tailed tests, and </a:t>
                </a:r>
              </a:p>
              <a:p>
                <a14:m>
                  <m:oMath xmlns:m="http://schemas.openxmlformats.org/officeDocument/2006/math">
                    <m:f>
                      <m:fPr>
                        <m:type m:val="skw"/>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rPr>
                          <m:t>2</m:t>
                        </m:r>
                      </m:den>
                    </m:f>
                  </m:oMath>
                </a14:m>
                <a:r>
                  <a:rPr lang="en-US" dirty="0"/>
                  <a:t> for two-tailed tests.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1852"/>
                </a:stretch>
              </a:blipFill>
            </p:spPr>
            <p:txBody>
              <a:bodyPr/>
              <a:lstStyle/>
              <a:p>
                <a:r>
                  <a:rPr lang="en-IN">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lstStyle/>
          <a:p>
            <a:r>
              <a:rPr lang="en-US" b="1" dirty="0"/>
              <a:t>Step 5: Choose between the null and alternative hypotheses.</a:t>
            </a:r>
          </a:p>
          <a:p>
            <a:endParaRPr lang="en-US" b="1" dirty="0"/>
          </a:p>
          <a:p>
            <a:endParaRPr lang="en-US" b="1" dirty="0"/>
          </a:p>
          <a:p>
            <a:endParaRPr lang="en-US" b="1" dirty="0"/>
          </a:p>
          <a:p>
            <a:endParaRPr lang="en-US" dirty="0"/>
          </a:p>
          <a:p>
            <a:r>
              <a:rPr lang="en-US" dirty="0"/>
              <a:t>As shown above, the value of the test statistic falls in the rejection region (4.5 is less than 6). Thus, we reject the null hypothesis at α = 0.05. </a:t>
            </a:r>
          </a:p>
          <a:p>
            <a:endParaRPr lang="en-US" b="1" dirty="0"/>
          </a:p>
        </p:txBody>
      </p:sp>
      <p:pic>
        <p:nvPicPr>
          <p:cNvPr id="6" name="Picture 5">
            <a:extLst>
              <a:ext uri="{FF2B5EF4-FFF2-40B4-BE49-F238E27FC236}">
                <a16:creationId xmlns:a16="http://schemas.microsoft.com/office/drawing/2014/main" id="{3E62EB0D-DB8E-B031-D6A5-98721EC6F2E7}"/>
              </a:ext>
            </a:extLst>
          </p:cNvPr>
          <p:cNvPicPr>
            <a:picLocks noChangeAspect="1"/>
          </p:cNvPicPr>
          <p:nvPr/>
        </p:nvPicPr>
        <p:blipFill>
          <a:blip r:embed="rId2"/>
          <a:stretch>
            <a:fillRect/>
          </a:stretch>
        </p:blipFill>
        <p:spPr>
          <a:xfrm>
            <a:off x="725259" y="2282257"/>
            <a:ext cx="7615853" cy="17663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17.2.2: Performing the Wilcoxon Signed-Rank Test (cont.)</a:t>
            </a:r>
          </a:p>
        </p:txBody>
      </p:sp>
      <p:sp>
        <p:nvSpPr>
          <p:cNvPr id="3" name="Content Placeholder 2"/>
          <p:cNvSpPr>
            <a:spLocks noGrp="1"/>
          </p:cNvSpPr>
          <p:nvPr>
            <p:ph idx="1"/>
          </p:nvPr>
        </p:nvSpPr>
        <p:spPr/>
        <p:txBody>
          <a:bodyPr/>
          <a:lstStyle/>
          <a:p>
            <a:r>
              <a:rPr lang="en-US" dirty="0"/>
              <a:t>It is unlikely that the difference between the observed value and the hypothesized value is due to ordinary sampling variation.</a:t>
            </a:r>
          </a:p>
          <a:p>
            <a:r>
              <a:rPr lang="en-US" b="1" dirty="0"/>
              <a:t>Step 6: State the conclusion in terms of the original problem. </a:t>
            </a:r>
          </a:p>
          <a:p>
            <a:r>
              <a:rPr lang="en-US" dirty="0"/>
              <a:t>There is sufficient evidence for the management of the consulting firm to conclude at </a:t>
            </a:r>
            <a:r>
              <a:rPr lang="el-GR" i="1" dirty="0">
                <a:latin typeface="Cambria Math" panose="02040503050406030204" pitchFamily="18" charset="0"/>
                <a:ea typeface="Cambria Math" panose="02040503050406030204" pitchFamily="18" charset="0"/>
              </a:rPr>
              <a:t>α</a:t>
            </a:r>
            <a:r>
              <a:rPr lang="en-US" i="1" dirty="0"/>
              <a:t> </a:t>
            </a:r>
            <a:r>
              <a:rPr lang="en-US" dirty="0"/>
              <a:t>= 0.05 that </a:t>
            </a:r>
            <a:r>
              <a:rPr lang="en-US" i="1" dirty="0"/>
              <a:t>realized billable hours</a:t>
            </a:r>
            <a:r>
              <a:rPr lang="en-US" dirty="0"/>
              <a:t> one year after the quality training are significantly higher than the </a:t>
            </a:r>
            <a:r>
              <a:rPr lang="en-US" i="1" dirty="0"/>
              <a:t>realized billable hours</a:t>
            </a:r>
            <a:r>
              <a:rPr lang="en-US" dirty="0"/>
              <a:t> before the quality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4C89-FCDB-4355-98B4-EF6460ECDCA1}"/>
              </a:ext>
            </a:extLst>
          </p:cNvPr>
          <p:cNvSpPr>
            <a:spLocks noGrp="1"/>
          </p:cNvSpPr>
          <p:nvPr>
            <p:ph type="title"/>
          </p:nvPr>
        </p:nvSpPr>
        <p:spPr/>
        <p:txBody>
          <a:bodyPr/>
          <a:lstStyle/>
          <a:p>
            <a:r>
              <a:rPr lang="en-US" dirty="0"/>
              <a:t>Ranking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37E4EB-4A80-42CB-BA12-AA91B8208D87}"/>
                  </a:ext>
                </a:extLst>
              </p:cNvPr>
              <p:cNvSpPr>
                <a:spLocks noGrp="1"/>
              </p:cNvSpPr>
              <p:nvPr>
                <p:ph idx="1"/>
              </p:nvPr>
            </p:nvSpPr>
            <p:spPr/>
            <p:txBody>
              <a:bodyPr>
                <a:normAutofit/>
              </a:bodyPr>
              <a:lstStyle/>
              <a:p>
                <a:r>
                  <a:rPr lang="en-US" dirty="0"/>
                  <a:t>First, take the differences of the ordered pairs. Then take the absolute value of the differences. Omit all pairs with an absolute difference of zero. So the value of </a:t>
                </a:r>
                <a14:m>
                  <m:oMath xmlns:m="http://schemas.openxmlformats.org/officeDocument/2006/math">
                    <m:r>
                      <a:rPr lang="en-US" i="1" dirty="0" smtClean="0">
                        <a:latin typeface="Cambria Math" panose="02040503050406030204" pitchFamily="18" charset="0"/>
                      </a:rPr>
                      <m:t>𝑛</m:t>
                    </m:r>
                  </m:oMath>
                </a14:m>
                <a:r>
                  <a:rPr lang="en-US" dirty="0"/>
                  <a:t> (the number of ordered pairs), will need to be reduced by the number of absolute differences that equal 0. If several pairs have absolute differences that are equal to each other (there are ties), assign to each of these the average of the ranks that would have been assigned. </a:t>
                </a:r>
              </a:p>
            </p:txBody>
          </p:sp>
        </mc:Choice>
        <mc:Fallback xmlns="">
          <p:sp>
            <p:nvSpPr>
              <p:cNvPr id="3" name="Content Placeholder 2">
                <a:extLst>
                  <a:ext uri="{FF2B5EF4-FFF2-40B4-BE49-F238E27FC236}">
                    <a16:creationId xmlns:a16="http://schemas.microsoft.com/office/drawing/2014/main" id="{2A37E4EB-4A80-42CB-BA12-AA91B8208D87}"/>
                  </a:ext>
                </a:extLst>
              </p:cNvPr>
              <p:cNvSpPr>
                <a:spLocks noGrp="1" noRot="1" noChangeAspect="1" noMove="1" noResize="1" noEditPoints="1" noAdjustHandles="1" noChangeArrowheads="1" noChangeShapeType="1" noTextEdit="1"/>
              </p:cNvSpPr>
              <p:nvPr>
                <p:ph idx="1"/>
              </p:nvPr>
            </p:nvSpPr>
            <p:spPr>
              <a:blipFill>
                <a:blip r:embed="rId2"/>
                <a:stretch>
                  <a:fillRect l="-1481" t="-1200" r="-1333"/>
                </a:stretch>
              </a:blipFill>
            </p:spPr>
            <p:txBody>
              <a:bodyPr/>
              <a:lstStyle/>
              <a:p>
                <a:r>
                  <a:rPr lang="en-IN">
                    <a:noFill/>
                  </a:rPr>
                  <a:t> </a:t>
                </a:r>
              </a:p>
            </p:txBody>
          </p:sp>
        </mc:Fallback>
      </mc:AlternateContent>
    </p:spTree>
    <p:extLst>
      <p:ext uri="{BB962C8B-B14F-4D97-AF65-F5344CB8AC3E}">
        <p14:creationId xmlns:p14="http://schemas.microsoft.com/office/powerpoint/2010/main" val="4132831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Signed-Rank Test </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wrap="square">
            <a:spAutoFit/>
          </a:bodyPr>
          <a:lstStyle/>
          <a:p>
            <a:r>
              <a:rPr lang="en-US" b="1" dirty="0">
                <a:solidFill>
                  <a:srgbClr val="000000"/>
                </a:solidFill>
              </a:rPr>
              <a:t>Assumptions: </a:t>
            </a:r>
          </a:p>
          <a:p>
            <a:pPr marL="461963" indent="-461963">
              <a:buFont typeface="+mj-lt"/>
              <a:buAutoNum type="arabicPeriod"/>
            </a:pPr>
            <a:r>
              <a:rPr lang="en-US" dirty="0">
                <a:solidFill>
                  <a:srgbClr val="000000"/>
                </a:solidFill>
              </a:rPr>
              <a:t>Pairs of data have been selected in a random fashion. </a:t>
            </a:r>
          </a:p>
          <a:p>
            <a:pPr marL="461963" indent="-461963">
              <a:buFont typeface="+mj-lt"/>
              <a:buAutoNum type="arabicPeriod"/>
            </a:pPr>
            <a:r>
              <a:rPr lang="en-US" dirty="0">
                <a:solidFill>
                  <a:srgbClr val="000000"/>
                </a:solidFill>
              </a:rPr>
              <a:t>Data are quantitative. </a:t>
            </a:r>
          </a:p>
          <a:p>
            <a:r>
              <a:rPr lang="en-US" b="1" dirty="0">
                <a:solidFill>
                  <a:srgbClr val="000000"/>
                </a:solidFill>
              </a:rPr>
              <a:t>Hypothesis: </a:t>
            </a:r>
          </a:p>
          <a:p>
            <a:pPr marL="461963" indent="-461963"/>
            <a:r>
              <a:rPr lang="en-US" i="1" dirty="0">
                <a:solidFill>
                  <a:srgbClr val="000000"/>
                </a:solidFill>
              </a:rPr>
              <a:t>H</a:t>
            </a:r>
            <a:r>
              <a:rPr lang="en-US" baseline="-25000" dirty="0">
                <a:solidFill>
                  <a:srgbClr val="000000"/>
                </a:solidFill>
              </a:rPr>
              <a:t>0</a:t>
            </a:r>
            <a:r>
              <a:rPr lang="en-US" dirty="0">
                <a:solidFill>
                  <a:srgbClr val="000000"/>
                </a:solidFill>
              </a:rPr>
              <a:t>: The probability distributions of the two populations of interest are the same.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wrap="square">
                <a:spAutoFit/>
              </a:bodyPr>
              <a:lstStyle/>
              <a:p>
                <a:r>
                  <a:rPr lang="en-US" i="1" dirty="0">
                    <a:solidFill>
                      <a:srgbClr val="000000"/>
                    </a:solidFill>
                  </a:rPr>
                  <a:t>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One-Tailed: Population </a:t>
                </a:r>
                <a:r>
                  <a:rPr lang="en-US" i="1" dirty="0">
                    <a:solidFill>
                      <a:srgbClr val="000000"/>
                    </a:solidFill>
                  </a:rPr>
                  <a:t>X</a:t>
                </a:r>
                <a:r>
                  <a:rPr lang="en-US" dirty="0">
                    <a:solidFill>
                      <a:srgbClr val="000000"/>
                    </a:solidFill>
                  </a:rPr>
                  <a:t> is to the </a:t>
                </a:r>
                <a:r>
                  <a:rPr lang="en-US" i="1" dirty="0">
                    <a:solidFill>
                      <a:srgbClr val="000000"/>
                    </a:solidFill>
                  </a:rPr>
                  <a:t>right</a:t>
                </a:r>
                <a:r>
                  <a:rPr lang="en-US" dirty="0">
                    <a:solidFill>
                      <a:srgbClr val="000000"/>
                    </a:solidFill>
                  </a:rPr>
                  <a:t> of 	Population </a:t>
                </a:r>
                <a:r>
                  <a:rPr lang="en-US" i="1" dirty="0">
                    <a:solidFill>
                      <a:srgbClr val="000000"/>
                    </a:solidFill>
                  </a:rPr>
                  <a:t>Y</a:t>
                </a:r>
                <a:r>
                  <a:rPr lang="en-US" dirty="0">
                    <a:solidFill>
                      <a:srgbClr val="000000"/>
                    </a:solidFill>
                  </a:rPr>
                  <a:t> (Diff = </a:t>
                </a:r>
                <a:r>
                  <a:rPr lang="en-US" i="1" dirty="0">
                    <a:solidFill>
                      <a:srgbClr val="000000"/>
                    </a:solidFill>
                  </a:rPr>
                  <a:t>Y</a:t>
                </a:r>
                <a:r>
                  <a:rPr lang="en-US" dirty="0">
                    <a:solidFill>
                      <a:srgbClr val="000000"/>
                    </a:solidFill>
                  </a:rPr>
                  <a:t> − </a:t>
                </a:r>
                <a:r>
                  <a:rPr lang="en-US" i="1" dirty="0">
                    <a:solidFill>
                      <a:srgbClr val="000000"/>
                    </a:solidFill>
                  </a:rPr>
                  <a:t>X</a:t>
                </a:r>
                <a:r>
                  <a:rPr lang="en-US" dirty="0">
                    <a:solidFill>
                      <a:srgbClr val="000000"/>
                    </a:solidFill>
                  </a:rPr>
                  <a:t>).</a:t>
                </a:r>
              </a:p>
              <a:p>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Two-Tailed: Population </a:t>
                </a:r>
                <a:r>
                  <a:rPr lang="en-US" i="1" dirty="0">
                    <a:solidFill>
                      <a:srgbClr val="000000"/>
                    </a:solidFill>
                  </a:rPr>
                  <a:t>X</a:t>
                </a:r>
                <a:r>
                  <a:rPr lang="en-US" dirty="0">
                    <a:solidFill>
                      <a:srgbClr val="000000"/>
                    </a:solidFill>
                  </a:rPr>
                  <a:t> is to the </a:t>
                </a:r>
                <a:r>
                  <a:rPr lang="en-US" i="1" dirty="0">
                    <a:solidFill>
                      <a:srgbClr val="000000"/>
                    </a:solidFill>
                  </a:rPr>
                  <a:t>right </a:t>
                </a:r>
                <a:r>
                  <a:rPr lang="en-US" dirty="0">
                    <a:solidFill>
                      <a:srgbClr val="000000"/>
                    </a:solidFill>
                  </a:rPr>
                  <a:t>of or to      	the </a:t>
                </a:r>
                <a:r>
                  <a:rPr lang="en-US" i="1" dirty="0">
                    <a:solidFill>
                      <a:srgbClr val="000000"/>
                    </a:solidFill>
                  </a:rPr>
                  <a:t>left </a:t>
                </a:r>
                <a:r>
                  <a:rPr lang="en-US" dirty="0">
                    <a:solidFill>
                      <a:srgbClr val="000000"/>
                    </a:solidFill>
                  </a:rPr>
                  <a:t>of Population </a:t>
                </a:r>
                <a:r>
                  <a:rPr lang="en-US" i="1" dirty="0">
                    <a:solidFill>
                      <a:srgbClr val="000000"/>
                    </a:solidFill>
                  </a:rPr>
                  <a:t>Y</a:t>
                </a:r>
                <a:r>
                  <a:rPr lang="en-US" dirty="0">
                    <a:solidFill>
                      <a:srgbClr val="000000"/>
                    </a:solidFill>
                  </a:rPr>
                  <a:t>. </a:t>
                </a:r>
              </a:p>
              <a:p>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One-Tailed: Population </a:t>
                </a:r>
                <a:r>
                  <a:rPr lang="en-US" i="1" dirty="0">
                    <a:solidFill>
                      <a:srgbClr val="000000"/>
                    </a:solidFill>
                  </a:rPr>
                  <a:t>X</a:t>
                </a:r>
                <a:r>
                  <a:rPr lang="en-US" dirty="0">
                    <a:solidFill>
                      <a:srgbClr val="000000"/>
                    </a:solidFill>
                  </a:rPr>
                  <a:t> is to the </a:t>
                </a:r>
                <a:r>
                  <a:rPr lang="en-US" i="1" dirty="0">
                    <a:solidFill>
                      <a:srgbClr val="000000"/>
                    </a:solidFill>
                  </a:rPr>
                  <a:t>left </a:t>
                </a:r>
                <a:r>
                  <a:rPr lang="en-US" dirty="0">
                    <a:solidFill>
                      <a:srgbClr val="000000"/>
                    </a:solidFill>
                  </a:rPr>
                  <a:t>of 	Population </a:t>
                </a:r>
                <a:r>
                  <a:rPr lang="en-US" i="1" dirty="0">
                    <a:solidFill>
                      <a:srgbClr val="000000"/>
                    </a:solidFill>
                  </a:rPr>
                  <a:t>Y</a:t>
                </a:r>
                <a:r>
                  <a:rPr lang="en-US" dirty="0">
                    <a:solidFill>
                      <a:srgbClr val="000000"/>
                    </a:solidFill>
                  </a:rPr>
                  <a:t> (Diff = </a:t>
                </a:r>
                <a:r>
                  <a:rPr lang="en-US" i="1" dirty="0">
                    <a:solidFill>
                      <a:srgbClr val="000000"/>
                    </a:solidFill>
                  </a:rPr>
                  <a:t>Y</a:t>
                </a:r>
                <a:r>
                  <a:rPr lang="en-US" dirty="0">
                    <a:solidFill>
                      <a:srgbClr val="000000"/>
                    </a:solidFill>
                  </a:rPr>
                  <a:t> − </a:t>
                </a:r>
                <a:r>
                  <a:rPr lang="en-US" i="1" dirty="0">
                    <a:solidFill>
                      <a:srgbClr val="000000"/>
                    </a:solidFill>
                  </a:rPr>
                  <a:t>X</a:t>
                </a:r>
                <a:r>
                  <a:rPr lang="en-US" dirty="0">
                    <a:solidFill>
                      <a:srgbClr val="000000"/>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2850011"/>
              </a:xfrm>
              <a:blipFill>
                <a:blip r:embed="rId2"/>
                <a:stretch>
                  <a:fillRect l="-1328" t="-1480" b="-4440"/>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Signed-Rank Test (cont.)</a:t>
            </a:r>
          </a:p>
        </p:txBody>
      </p:sp>
      <p:sp>
        <p:nvSpPr>
          <p:cNvPr id="3" name="Content Placeholder 2"/>
          <p:cNvSpPr>
            <a:spLocks noGrp="1"/>
          </p:cNvSpPr>
          <p:nvPr>
            <p:ph idx="1"/>
          </p:nvPr>
        </p:nvSpPr>
        <p:spPr>
          <a:xfrm>
            <a:off x="457200" y="1280160"/>
            <a:ext cx="8229600" cy="3453253"/>
          </a:xfrm>
          <a:solidFill>
            <a:srgbClr val="FFFFCC"/>
          </a:solidFill>
          <a:ln w="28575">
            <a:solidFill>
              <a:srgbClr val="000000"/>
            </a:solidFill>
          </a:ln>
        </p:spPr>
        <p:txBody>
          <a:bodyPr wrap="square">
            <a:spAutoFit/>
          </a:bodyPr>
          <a:lstStyle/>
          <a:p>
            <a:r>
              <a:rPr lang="en-US" b="1" dirty="0">
                <a:solidFill>
                  <a:srgbClr val="000000"/>
                </a:solidFill>
              </a:rPr>
              <a:t>Test Statistic: </a:t>
            </a:r>
          </a:p>
          <a:p>
            <a:r>
              <a:rPr lang="en-US" dirty="0">
                <a:solidFill>
                  <a:srgbClr val="000000"/>
                </a:solidFill>
              </a:rPr>
              <a:t>If </a:t>
            </a:r>
            <a:r>
              <a:rPr lang="en-US" i="1" dirty="0">
                <a:solidFill>
                  <a:srgbClr val="000000"/>
                </a:solidFill>
              </a:rPr>
              <a:t>n</a:t>
            </a:r>
            <a:r>
              <a:rPr lang="en-US" dirty="0">
                <a:solidFill>
                  <a:srgbClr val="000000"/>
                </a:solidFill>
              </a:rPr>
              <a:t> ≤ 25, and </a:t>
            </a:r>
          </a:p>
          <a:p>
            <a:r>
              <a:rPr lang="en-US" i="1" dirty="0">
                <a:solidFill>
                  <a:srgbClr val="000000"/>
                </a:solidFill>
              </a:rPr>
              <a:t>H</a:t>
            </a:r>
            <a:r>
              <a:rPr lang="en-US" i="1" baseline="-25000" dirty="0">
                <a:solidFill>
                  <a:srgbClr val="000000"/>
                </a:solidFill>
              </a:rPr>
              <a:t>a</a:t>
            </a:r>
            <a:r>
              <a:rPr lang="en-US" dirty="0">
                <a:solidFill>
                  <a:srgbClr val="000000"/>
                </a:solidFill>
              </a:rPr>
              <a:t>: &gt;, then </a:t>
            </a:r>
            <a:r>
              <a:rPr lang="en-US" i="1" dirty="0">
                <a:solidFill>
                  <a:srgbClr val="000000"/>
                </a:solidFill>
              </a:rPr>
              <a:t>T</a:t>
            </a:r>
            <a:r>
              <a:rPr lang="en-US" dirty="0">
                <a:solidFill>
                  <a:srgbClr val="000000"/>
                </a:solidFill>
              </a:rPr>
              <a:t> = </a:t>
            </a:r>
            <a:r>
              <a:rPr lang="en-US" i="1" dirty="0">
                <a:solidFill>
                  <a:srgbClr val="000000"/>
                </a:solidFill>
              </a:rPr>
              <a:t>T</a:t>
            </a:r>
            <a:r>
              <a:rPr lang="en-US" baseline="-25000" dirty="0">
                <a:solidFill>
                  <a:srgbClr val="000000"/>
                </a:solidFill>
              </a:rPr>
              <a:t>+</a:t>
            </a:r>
            <a:r>
              <a:rPr lang="en-US" dirty="0">
                <a:solidFill>
                  <a:srgbClr val="000000"/>
                </a:solidFill>
              </a:rPr>
              <a:t> = the sum of the ranks of the positive 	differences. </a:t>
            </a:r>
          </a:p>
          <a:p>
            <a:r>
              <a:rPr lang="en-US" i="1" dirty="0">
                <a:solidFill>
                  <a:srgbClr val="000000"/>
                </a:solidFill>
              </a:rPr>
              <a:t>H</a:t>
            </a:r>
            <a:r>
              <a:rPr lang="en-US" i="1" baseline="-25000" dirty="0">
                <a:solidFill>
                  <a:srgbClr val="000000"/>
                </a:solidFill>
              </a:rPr>
              <a:t>a</a:t>
            </a:r>
            <a:r>
              <a:rPr lang="en-US" dirty="0">
                <a:solidFill>
                  <a:srgbClr val="000000"/>
                </a:solidFill>
              </a:rPr>
              <a:t>: ≠, then </a:t>
            </a:r>
            <a:r>
              <a:rPr lang="en-US" i="1" dirty="0">
                <a:solidFill>
                  <a:srgbClr val="000000"/>
                </a:solidFill>
              </a:rPr>
              <a:t>T</a:t>
            </a:r>
            <a:r>
              <a:rPr lang="en-US" dirty="0">
                <a:solidFill>
                  <a:srgbClr val="000000"/>
                </a:solidFill>
              </a:rPr>
              <a:t> = Min (</a:t>
            </a:r>
            <a:r>
              <a:rPr lang="en-US" i="1" dirty="0">
                <a:solidFill>
                  <a:srgbClr val="000000"/>
                </a:solidFill>
              </a:rPr>
              <a:t>T</a:t>
            </a:r>
            <a:r>
              <a:rPr lang="en-US" baseline="-25000" dirty="0">
                <a:solidFill>
                  <a:srgbClr val="000000"/>
                </a:solidFill>
              </a:rPr>
              <a:t>+</a:t>
            </a:r>
            <a:r>
              <a:rPr lang="en-US" dirty="0">
                <a:solidFill>
                  <a:srgbClr val="000000"/>
                </a:solidFill>
              </a:rPr>
              <a:t>, </a:t>
            </a:r>
            <a:r>
              <a:rPr lang="en-US" i="1" dirty="0">
                <a:solidFill>
                  <a:srgbClr val="000000"/>
                </a:solidFill>
              </a:rPr>
              <a:t>T</a:t>
            </a:r>
            <a:r>
              <a:rPr lang="en-US" baseline="-25000" dirty="0">
                <a:solidFill>
                  <a:srgbClr val="000000"/>
                </a:solidFill>
              </a:rPr>
              <a:t>−</a:t>
            </a:r>
            <a:r>
              <a:rPr lang="en-US" dirty="0">
                <a:solidFill>
                  <a:srgbClr val="000000"/>
                </a:solidFill>
              </a:rPr>
              <a:t>). </a:t>
            </a:r>
          </a:p>
          <a:p>
            <a:r>
              <a:rPr lang="en-US" i="1" dirty="0">
                <a:solidFill>
                  <a:srgbClr val="000000"/>
                </a:solidFill>
              </a:rPr>
              <a:t>H</a:t>
            </a:r>
            <a:r>
              <a:rPr lang="en-US" i="1" baseline="-25000" dirty="0">
                <a:solidFill>
                  <a:srgbClr val="000000"/>
                </a:solidFill>
              </a:rPr>
              <a:t>a</a:t>
            </a:r>
            <a:r>
              <a:rPr lang="en-US" dirty="0">
                <a:solidFill>
                  <a:srgbClr val="000000"/>
                </a:solidFill>
              </a:rPr>
              <a:t>: &lt;, then </a:t>
            </a:r>
            <a:r>
              <a:rPr lang="en-US" i="1" dirty="0">
                <a:solidFill>
                  <a:srgbClr val="000000"/>
                </a:solidFill>
              </a:rPr>
              <a:t>T</a:t>
            </a:r>
            <a:r>
              <a:rPr lang="en-US" dirty="0">
                <a:solidFill>
                  <a:srgbClr val="000000"/>
                </a:solidFill>
              </a:rPr>
              <a:t> = </a:t>
            </a:r>
            <a:r>
              <a:rPr lang="en-US" i="1" dirty="0">
                <a:solidFill>
                  <a:srgbClr val="000000"/>
                </a:solidFill>
              </a:rPr>
              <a:t>T</a:t>
            </a:r>
            <a:r>
              <a:rPr lang="en-US" baseline="-25000" dirty="0">
                <a:solidFill>
                  <a:srgbClr val="000000"/>
                </a:solidFill>
              </a:rPr>
              <a:t>−</a:t>
            </a:r>
            <a:r>
              <a:rPr lang="en-US" dirty="0">
                <a:solidFill>
                  <a:srgbClr val="000000"/>
                </a:solidFill>
              </a:rPr>
              <a:t> = the sum of the ranks of the negative  	differences.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520440"/>
              </a:xfrm>
              <a:solidFill>
                <a:srgbClr val="FFFFCC"/>
              </a:solidFill>
              <a:ln w="28575">
                <a:solidFill>
                  <a:srgbClr val="000000"/>
                </a:solidFill>
              </a:ln>
            </p:spPr>
            <p:txBody>
              <a:bodyPr wrap="square">
                <a:noAutofit/>
              </a:bodyPr>
              <a:lstStyle/>
              <a:p>
                <a:r>
                  <a:rPr lang="en-US" dirty="0">
                    <a:solidFill>
                      <a:srgbClr val="000000"/>
                    </a:solidFill>
                  </a:rPr>
                  <a:t>If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&gt;25</m:t>
                    </m:r>
                  </m:oMath>
                </a14:m>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𝑇</m:t>
                    </m:r>
                  </m:oMath>
                </a14:m>
                <a:r>
                  <a:rPr lang="en-US" dirty="0">
                    <a:solidFill>
                      <a:srgbClr val="000000"/>
                    </a:solidFill>
                  </a:rPr>
                  <a:t> = Min (</a:t>
                </a:r>
                <a:r>
                  <a:rPr lang="en-US" i="1" dirty="0">
                    <a:solidFill>
                      <a:srgbClr val="000000"/>
                    </a:solidFill>
                  </a:rPr>
                  <a:t>T</a:t>
                </a:r>
                <a:r>
                  <a:rPr lang="en-US" baseline="-25000" dirty="0">
                    <a:solidFill>
                      <a:srgbClr val="000000"/>
                    </a:solidFill>
                  </a:rPr>
                  <a:t>+</a:t>
                </a:r>
                <a:r>
                  <a:rPr lang="en-US" dirty="0">
                    <a:solidFill>
                      <a:srgbClr val="000000"/>
                    </a:solidFill>
                  </a:rPr>
                  <a:t>, </a:t>
                </a:r>
                <a:r>
                  <a:rPr lang="en-US" i="1" dirty="0">
                    <a:solidFill>
                      <a:srgbClr val="000000"/>
                    </a:solidFill>
                  </a:rPr>
                  <a:t>T</a:t>
                </a:r>
                <a:r>
                  <a:rPr lang="en-US" baseline="-25000" dirty="0">
                    <a:solidFill>
                      <a:srgbClr val="000000"/>
                    </a:solidFill>
                  </a:rPr>
                  <a:t>−</a:t>
                </a:r>
                <a:r>
                  <a:rPr lang="en-US" dirty="0">
                    <a:solidFill>
                      <a:srgbClr val="000000"/>
                    </a:solidFill>
                  </a:rPr>
                  <a:t>), and the test statistic is given by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520440"/>
              </a:xfrm>
              <a:blipFill>
                <a:blip r:embed="rId2"/>
                <a:stretch>
                  <a:fillRect l="-1328" t="-1201" r="-886"/>
                </a:stretch>
              </a:blipFill>
              <a:ln w="28575">
                <a:solidFill>
                  <a:srgbClr val="000000"/>
                </a:solidFill>
              </a:ln>
            </p:spPr>
            <p:txBody>
              <a:bodyPr/>
              <a:lstStyle/>
              <a:p>
                <a:r>
                  <a:rPr lang="en-IN">
                    <a:noFill/>
                  </a:rPr>
                  <a:t> </a:t>
                </a:r>
              </a:p>
            </p:txBody>
          </p:sp>
        </mc:Fallback>
      </mc:AlternateContent>
      <p:graphicFrame>
        <p:nvGraphicFramePr>
          <p:cNvPr id="173058" name="Object 2"/>
          <p:cNvGraphicFramePr>
            <a:graphicFrameLocks noChangeAspect="1"/>
          </p:cNvGraphicFramePr>
          <p:nvPr>
            <p:extLst>
              <p:ext uri="{D42A27DB-BD31-4B8C-83A1-F6EECF244321}">
                <p14:modId xmlns:p14="http://schemas.microsoft.com/office/powerpoint/2010/main" val="3915825194"/>
              </p:ext>
            </p:extLst>
          </p:nvPr>
        </p:nvGraphicFramePr>
        <p:xfrm>
          <a:off x="2743200" y="1981200"/>
          <a:ext cx="3200400" cy="1854200"/>
        </p:xfrm>
        <a:graphic>
          <a:graphicData uri="http://schemas.openxmlformats.org/presentationml/2006/ole">
            <mc:AlternateContent xmlns:mc="http://schemas.openxmlformats.org/markup-compatibility/2006">
              <mc:Choice xmlns:v="urn:schemas-microsoft-com:vml" Requires="v">
                <p:oleObj name="Equation" r:id="rId3" imgW="3200400" imgH="1854000" progId="Equation.DSMT4">
                  <p:embed/>
                </p:oleObj>
              </mc:Choice>
              <mc:Fallback>
                <p:oleObj name="Equation" r:id="rId3" imgW="3200400" imgH="18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81200"/>
                        <a:ext cx="32004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Test Procedure for the Wilcoxon Signed-Rank Test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3291840"/>
              </a:xfrm>
              <a:solidFill>
                <a:srgbClr val="FFFFCC"/>
              </a:solidFill>
              <a:ln w="28575">
                <a:solidFill>
                  <a:srgbClr val="000000"/>
                </a:solidFill>
              </a:ln>
            </p:spPr>
            <p:txBody>
              <a:bodyPr wrap="square">
                <a:noAutofit/>
              </a:bodyPr>
              <a:lstStyle/>
              <a:p>
                <a:r>
                  <a:rPr lang="en-US" b="1" dirty="0">
                    <a:solidFill>
                      <a:srgbClr val="000000"/>
                    </a:solidFill>
                  </a:rPr>
                  <a:t>Critical Value(s): </a:t>
                </a:r>
              </a:p>
              <a:p>
                <a:r>
                  <a:rPr lang="en-US" dirty="0">
                    <a:solidFill>
                      <a:srgbClr val="000000"/>
                    </a:solidFill>
                  </a:rPr>
                  <a:t>If </a:t>
                </a:r>
                <a:r>
                  <a:rPr lang="en-US" i="1" dirty="0">
                    <a:solidFill>
                      <a:srgbClr val="000000"/>
                    </a:solidFill>
                  </a:rPr>
                  <a:t>n</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25, reject </a:t>
                </a:r>
                <a:r>
                  <a:rPr lang="en-US" i="1" dirty="0">
                    <a:solidFill>
                      <a:srgbClr val="000000"/>
                    </a:solidFill>
                  </a:rPr>
                  <a:t>H</a:t>
                </a:r>
                <a:r>
                  <a:rPr lang="en-US" baseline="-25000" dirty="0">
                    <a:solidFill>
                      <a:srgbClr val="000000"/>
                    </a:solidFill>
                  </a:rPr>
                  <a:t>0</a:t>
                </a:r>
                <a:r>
                  <a:rPr lang="en-US" dirty="0">
                    <a:solidFill>
                      <a:srgbClr val="000000"/>
                    </a:solidFill>
                  </a:rPr>
                  <a:t> if </a:t>
                </a:r>
                <a:r>
                  <a:rPr lang="en-US" i="1" dirty="0">
                    <a:solidFill>
                      <a:srgbClr val="000000"/>
                    </a:solidFill>
                  </a:rPr>
                  <a:t>T</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a:t>
                </a:r>
                <a:r>
                  <a:rPr lang="en-US" i="1" dirty="0" err="1">
                    <a:solidFill>
                      <a:srgbClr val="000000"/>
                    </a:solidFill>
                  </a:rPr>
                  <a:t>T</a:t>
                </a:r>
                <a:r>
                  <a:rPr lang="en-US" i="1" baseline="-25000" dirty="0" err="1">
                    <a:solidFill>
                      <a:srgbClr val="000000"/>
                    </a:solidFill>
                  </a:rPr>
                  <a:t>c</a:t>
                </a:r>
                <a:r>
                  <a:rPr lang="en-US" dirty="0">
                    <a:solidFill>
                      <a:srgbClr val="000000"/>
                    </a:solidFill>
                  </a:rPr>
                  <a:t> , the critical value in Table J. If </a:t>
                </a:r>
                <a:r>
                  <a:rPr lang="en-US" i="1" dirty="0">
                    <a:solidFill>
                      <a:srgbClr val="000000"/>
                    </a:solidFill>
                  </a:rPr>
                  <a:t>n</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25, and </a:t>
                </a:r>
              </a:p>
              <a:p>
                <a:r>
                  <a:rPr lang="en-US" i="1" dirty="0">
                    <a:solidFill>
                      <a:srgbClr val="000000"/>
                    </a:solidFill>
                  </a:rPr>
                  <a:t>         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&gt;</m:t>
                    </m:r>
                  </m:oMath>
                </a14:m>
                <a:r>
                  <a:rPr lang="en-US" dirty="0">
                    <a:solidFill>
                      <a:srgbClr val="000000"/>
                    </a:solidFill>
                  </a:rPr>
                  <a:t> or </a:t>
                </a:r>
                <a:r>
                  <a:rPr lang="en-US" i="1" dirty="0">
                    <a:solidFill>
                      <a:srgbClr val="000000"/>
                    </a:solidFill>
                  </a:rPr>
                  <a:t>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 reject </a:t>
                </a:r>
                <a:r>
                  <a:rPr lang="en-US" i="1" dirty="0">
                    <a:solidFill>
                      <a:srgbClr val="000000"/>
                    </a:solidFill>
                  </a:rPr>
                  <a:t>H</a:t>
                </a:r>
                <a:r>
                  <a:rPr lang="en-US" baseline="-25000" dirty="0">
                    <a:solidFill>
                      <a:srgbClr val="000000"/>
                    </a:solidFill>
                  </a:rPr>
                  <a:t>0</a:t>
                </a:r>
                <a:r>
                  <a:rPr lang="en-US" dirty="0">
                    <a:solidFill>
                      <a:srgbClr val="000000"/>
                    </a:solidFill>
                  </a:rPr>
                  <a:t> if </a:t>
                </a:r>
                <a:r>
                  <a:rPr lang="en-US" i="1" dirty="0">
                    <a:solidFill>
                      <a:srgbClr val="000000"/>
                    </a:solidFill>
                  </a:rPr>
                  <a:t>z</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&lt;</m:t>
                    </m:r>
                  </m:oMath>
                </a14:m>
                <a:r>
                  <a:rPr lang="en-US" dirty="0">
                    <a:solidFill>
                      <a:srgbClr val="000000"/>
                    </a:solidFill>
                  </a:rPr>
                  <a:t> −</a:t>
                </a:r>
                <a:r>
                  <a:rPr lang="en-US" i="1" dirty="0">
                    <a:solidFill>
                      <a:srgbClr val="000000"/>
                    </a:solidFill>
                  </a:rPr>
                  <a:t>z</a:t>
                </a:r>
                <a:r>
                  <a:rPr lang="el-GR" i="1" baseline="-25000" dirty="0">
                    <a:solidFill>
                      <a:srgbClr val="000000"/>
                    </a:solidFill>
                    <a:latin typeface="Cambria Math" panose="02040503050406030204" pitchFamily="18" charset="0"/>
                    <a:ea typeface="Cambria Math" panose="02040503050406030204" pitchFamily="18" charset="0"/>
                    <a:sym typeface="Symbol"/>
                  </a:rPr>
                  <a:t>α</a:t>
                </a:r>
                <a:r>
                  <a:rPr lang="en-US" dirty="0">
                    <a:solidFill>
                      <a:srgbClr val="000000"/>
                    </a:solidFill>
                  </a:rPr>
                  <a:t>. </a:t>
                </a:r>
              </a:p>
              <a:p>
                <a:r>
                  <a:rPr lang="en-US" i="1" dirty="0">
                    <a:solidFill>
                      <a:srgbClr val="000000"/>
                    </a:solidFill>
                  </a:rPr>
                  <a:t>         H</a:t>
                </a:r>
                <a:r>
                  <a:rPr lang="en-US" i="1" baseline="-25000" dirty="0">
                    <a:solidFill>
                      <a:srgbClr val="000000"/>
                    </a:solidFill>
                  </a:rPr>
                  <a:t>a</a:t>
                </a:r>
                <a:r>
                  <a:rPr lang="en-US" dirty="0">
                    <a:solidFill>
                      <a:srgbClr val="000000"/>
                    </a:solidFill>
                  </a:rPr>
                  <a:t>: </a:t>
                </a:r>
                <a14:m>
                  <m:oMath xmlns:m="http://schemas.openxmlformats.org/officeDocument/2006/math">
                    <m:r>
                      <a:rPr lang="en-US" i="1" dirty="0" smtClean="0">
                        <a:solidFill>
                          <a:srgbClr val="000000"/>
                        </a:solidFill>
                        <a:latin typeface="Cambria Math" panose="02040503050406030204" pitchFamily="18" charset="0"/>
                      </a:rPr>
                      <m:t>≠</m:t>
                    </m:r>
                  </m:oMath>
                </a14:m>
                <a:r>
                  <a:rPr lang="en-US" dirty="0">
                    <a:solidFill>
                      <a:srgbClr val="000000"/>
                    </a:solidFill>
                  </a:rPr>
                  <a:t> , reject </a:t>
                </a:r>
                <a:r>
                  <a:rPr lang="en-US" i="1" dirty="0">
                    <a:solidFill>
                      <a:srgbClr val="000000"/>
                    </a:solidFill>
                  </a:rPr>
                  <a:t>H</a:t>
                </a:r>
                <a:r>
                  <a:rPr lang="en-US" baseline="-25000" dirty="0">
                    <a:solidFill>
                      <a:srgbClr val="000000"/>
                    </a:solidFill>
                  </a:rPr>
                  <a:t>0</a:t>
                </a:r>
                <a:r>
                  <a:rPr lang="en-US" dirty="0">
                    <a:solidFill>
                      <a:srgbClr val="000000"/>
                    </a:solidFill>
                  </a:rPr>
                  <a:t> if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3291840"/>
              </a:xfrm>
              <a:blipFill>
                <a:blip r:embed="rId2"/>
                <a:stretch>
                  <a:fillRect l="-1328" t="-1284" r="-1181"/>
                </a:stretch>
              </a:blipFill>
              <a:ln w="28575">
                <a:solidFill>
                  <a:srgbClr val="000000"/>
                </a:solidFill>
              </a:ln>
            </p:spPr>
            <p:txBody>
              <a:bodyPr/>
              <a:lstStyle/>
              <a:p>
                <a:r>
                  <a:rPr lang="en-US">
                    <a:noFill/>
                  </a:rPr>
                  <a:t> </a:t>
                </a:r>
              </a:p>
            </p:txBody>
          </p:sp>
        </mc:Fallback>
      </mc:AlternateContent>
      <p:graphicFrame>
        <p:nvGraphicFramePr>
          <p:cNvPr id="174083" name="Object 3"/>
          <p:cNvGraphicFramePr>
            <a:graphicFrameLocks noChangeAspect="1"/>
          </p:cNvGraphicFramePr>
          <p:nvPr>
            <p:extLst>
              <p:ext uri="{D42A27DB-BD31-4B8C-83A1-F6EECF244321}">
                <p14:modId xmlns:p14="http://schemas.microsoft.com/office/powerpoint/2010/main" val="1115505122"/>
              </p:ext>
            </p:extLst>
          </p:nvPr>
        </p:nvGraphicFramePr>
        <p:xfrm>
          <a:off x="3909663" y="3303357"/>
          <a:ext cx="1155700" cy="584200"/>
        </p:xfrm>
        <a:graphic>
          <a:graphicData uri="http://schemas.openxmlformats.org/presentationml/2006/ole">
            <mc:AlternateContent xmlns:mc="http://schemas.openxmlformats.org/markup-compatibility/2006">
              <mc:Choice xmlns:v="urn:schemas-microsoft-com:vml" Requires="v">
                <p:oleObj name="Equation" r:id="rId3" imgW="1155600" imgH="583920" progId="Equation.DSMT4">
                  <p:embed/>
                </p:oleObj>
              </mc:Choice>
              <mc:Fallback>
                <p:oleObj name="Equation" r:id="rId3" imgW="1155600" imgH="583920" progId="Equation.DSMT4">
                  <p:embed/>
                  <p:pic>
                    <p:nvPicPr>
                      <p:cNvPr id="0" name="Picture 3"/>
                      <p:cNvPicPr>
                        <a:picLocks noChangeAspect="1" noChangeArrowheads="1"/>
                      </p:cNvPicPr>
                      <p:nvPr/>
                    </p:nvPicPr>
                    <p:blipFill>
                      <a:blip r:embed="rId4"/>
                      <a:srcRect/>
                      <a:stretch>
                        <a:fillRect/>
                      </a:stretch>
                    </p:blipFill>
                    <p:spPr bwMode="auto">
                      <a:xfrm>
                        <a:off x="3909663" y="3303357"/>
                        <a:ext cx="1155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4C89-FCDB-4355-98B4-EF6460ECDCA1}"/>
              </a:ext>
            </a:extLst>
          </p:cNvPr>
          <p:cNvSpPr>
            <a:spLocks noGrp="1"/>
          </p:cNvSpPr>
          <p:nvPr>
            <p:ph type="title"/>
          </p:nvPr>
        </p:nvSpPr>
        <p:spPr/>
        <p:txBody>
          <a:bodyPr/>
          <a:lstStyle/>
          <a:p>
            <a:r>
              <a:rPr lang="en-US" dirty="0"/>
              <a:t>Ranking Procedure (cont.)</a:t>
            </a:r>
          </a:p>
        </p:txBody>
      </p:sp>
      <p:sp>
        <p:nvSpPr>
          <p:cNvPr id="3" name="Content Placeholder 2">
            <a:extLst>
              <a:ext uri="{FF2B5EF4-FFF2-40B4-BE49-F238E27FC236}">
                <a16:creationId xmlns:a16="http://schemas.microsoft.com/office/drawing/2014/main" id="{2A37E4EB-4A80-42CB-BA12-AA91B8208D87}"/>
              </a:ext>
            </a:extLst>
          </p:cNvPr>
          <p:cNvSpPr>
            <a:spLocks noGrp="1"/>
          </p:cNvSpPr>
          <p:nvPr>
            <p:ph idx="1"/>
          </p:nvPr>
        </p:nvSpPr>
        <p:spPr/>
        <p:txBody>
          <a:bodyPr>
            <a:normAutofit/>
          </a:bodyPr>
          <a:lstStyle/>
          <a:p>
            <a:r>
              <a:rPr lang="en-US" dirty="0"/>
              <a:t>So, if two pairs had the same difference and they are tied for ranks 4 and 5, then we will average the ranks and give each of these pairs the average rank of 4.5 If three pairs are tied for the ranks 7, 8, and 9 then the average of those ranks is 8, so each of the three pairs will be given a rank of 8.</a:t>
            </a:r>
          </a:p>
        </p:txBody>
      </p:sp>
    </p:spTree>
    <p:extLst>
      <p:ext uri="{BB962C8B-B14F-4D97-AF65-F5344CB8AC3E}">
        <p14:creationId xmlns:p14="http://schemas.microsoft.com/office/powerpoint/2010/main" val="186591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17.2.1: Ranking Quantitative Data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automobile manufacturer is comparing repair shop times for identical repairs (in hours) before and after training. In the example, fourteen identical repairs were compared. Rank the data using the ranking procedure discussed prior to the example. </a:t>
                </a:r>
              </a:p>
              <a:p>
                <a:r>
                  <a:rPr lang="en-US" b="1" dirty="0"/>
                  <a:t>Solution</a:t>
                </a:r>
              </a:p>
              <a:p>
                <a:r>
                  <a:rPr lang="en-US" dirty="0"/>
                  <a:t>In this example there are 14 differences. However, two of the differences are zero, so they are not ranked, and the number of observations is decreased by 2. For the inferential component of the problem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=12</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22" b="-2933"/>
                </a:stretch>
              </a:blipFill>
            </p:spPr>
            <p:txBody>
              <a:bodyPr/>
              <a:lstStyle/>
              <a:p>
                <a:r>
                  <a:rPr lang="en-I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17.2.1: Ranking Quantitative Data (cont.) </a:t>
            </a:r>
          </a:p>
        </p:txBody>
      </p:sp>
      <p:sp>
        <p:nvSpPr>
          <p:cNvPr id="3" name="Content Placeholder 2"/>
          <p:cNvSpPr>
            <a:spLocks noGrp="1"/>
          </p:cNvSpPr>
          <p:nvPr>
            <p:ph idx="1"/>
          </p:nvPr>
        </p:nvSpPr>
        <p:spPr/>
        <p:txBody>
          <a:bodyPr/>
          <a:lstStyle/>
          <a:p>
            <a:r>
              <a:rPr lang="en-US" dirty="0"/>
              <a:t>There are two sets of differences in which two of the differences are tied and their ranks are averaged. There is one set of differences in which three of the differences are tied and the ranks are averaged. After the ranking of the differences is complete, we will give the rank the sign of the original difference.</a:t>
            </a:r>
          </a:p>
        </p:txBody>
      </p:sp>
    </p:spTree>
    <p:extLst>
      <p:ext uri="{BB962C8B-B14F-4D97-AF65-F5344CB8AC3E}">
        <p14:creationId xmlns:p14="http://schemas.microsoft.com/office/powerpoint/2010/main" val="27625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17.2.1: Ranking Quantitative Data (cont.)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682A8C2-06ED-D6EC-E564-29335C771E6B}"/>
                  </a:ext>
                </a:extLst>
              </p:cNvPr>
              <p:cNvGraphicFramePr>
                <a:graphicFrameLocks noGrp="1"/>
              </p:cNvGraphicFramePr>
              <p:nvPr>
                <p:extLst>
                  <p:ext uri="{D42A27DB-BD31-4B8C-83A1-F6EECF244321}">
                    <p14:modId xmlns:p14="http://schemas.microsoft.com/office/powerpoint/2010/main" val="65823449"/>
                  </p:ext>
                </p:extLst>
              </p:nvPr>
            </p:nvGraphicFramePr>
            <p:xfrm>
              <a:off x="457200" y="1164188"/>
              <a:ext cx="8229600" cy="47193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668178469"/>
                        </a:ext>
                      </a:extLst>
                    </a:gridCol>
                    <a:gridCol w="1447800">
                      <a:extLst>
                        <a:ext uri="{9D8B030D-6E8A-4147-A177-3AD203B41FA5}">
                          <a16:colId xmlns:a16="http://schemas.microsoft.com/office/drawing/2014/main" val="3170595852"/>
                        </a:ext>
                      </a:extLst>
                    </a:gridCol>
                    <a:gridCol w="1219200">
                      <a:extLst>
                        <a:ext uri="{9D8B030D-6E8A-4147-A177-3AD203B41FA5}">
                          <a16:colId xmlns:a16="http://schemas.microsoft.com/office/drawing/2014/main" val="2987979350"/>
                        </a:ext>
                      </a:extLst>
                    </a:gridCol>
                    <a:gridCol w="1828800">
                      <a:extLst>
                        <a:ext uri="{9D8B030D-6E8A-4147-A177-3AD203B41FA5}">
                          <a16:colId xmlns:a16="http://schemas.microsoft.com/office/drawing/2014/main" val="3720559362"/>
                        </a:ext>
                      </a:extLst>
                    </a:gridCol>
                    <a:gridCol w="685800">
                      <a:extLst>
                        <a:ext uri="{9D8B030D-6E8A-4147-A177-3AD203B41FA5}">
                          <a16:colId xmlns:a16="http://schemas.microsoft.com/office/drawing/2014/main" val="6013618"/>
                        </a:ext>
                      </a:extLst>
                    </a:gridCol>
                    <a:gridCol w="1371600">
                      <a:extLst>
                        <a:ext uri="{9D8B030D-6E8A-4147-A177-3AD203B41FA5}">
                          <a16:colId xmlns:a16="http://schemas.microsoft.com/office/drawing/2014/main" val="1700556169"/>
                        </a:ext>
                      </a:extLst>
                    </a:gridCol>
                  </a:tblGrid>
                  <a:tr h="370840">
                    <a:tc gridSpan="6">
                      <a:txBody>
                        <a:bodyPr/>
                        <a:lstStyle/>
                        <a:p>
                          <a:pPr algn="ctr"/>
                          <a:r>
                            <a:rPr lang="en-US" sz="1800" dirty="0"/>
                            <a:t>Repair Shop Times Before and After Training</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614432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Before training</a:t>
                          </a:r>
                          <a:endParaRPr lang="en-IN"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After training</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Difference</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Absolute difference</a:t>
                          </a:r>
                          <a:endParaRPr lang="en-IN" sz="1800" b="1" baseline="0" dirty="0">
                            <a:solidFill>
                              <a:srgbClr val="000000"/>
                            </a:solidFill>
                            <a:latin typeface="Roboto Condensed"/>
                            <a:cs typeface="Roboto Condensed"/>
                          </a:endParaRPr>
                        </a:p>
                      </a:txBody>
                      <a:tcPr/>
                    </a:tc>
                    <a:tc>
                      <a:txBody>
                        <a:bodyPr/>
                        <a:lstStyle/>
                        <a:p>
                          <a:pPr algn="ctr"/>
                          <a:r>
                            <a:rPr lang="en-IN" sz="1800" b="1" spc="-5" baseline="0" dirty="0">
                              <a:solidFill>
                                <a:srgbClr val="000000"/>
                              </a:solidFill>
                            </a:rPr>
                            <a:t>Rank</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rPr>
                            <a:t>Signed Rank</a:t>
                          </a:r>
                          <a:endParaRPr lang="en-IN" sz="1800" dirty="0"/>
                        </a:p>
                      </a:txBody>
                      <a:tcPr/>
                    </a:tc>
                    <a:extLst>
                      <a:ext uri="{0D108BD9-81ED-4DB2-BD59-A6C34878D82A}">
                        <a16:rowId xmlns:a16="http://schemas.microsoft.com/office/drawing/2014/main" val="1470655364"/>
                      </a:ext>
                    </a:extLst>
                  </a:tr>
                  <a:tr h="370840">
                    <a:tc>
                      <a:txBody>
                        <a:bodyPr/>
                        <a:lstStyle/>
                        <a:p>
                          <a:pPr algn="ctr"/>
                          <a:r>
                            <a:rPr lang="en-US" sz="1800" dirty="0"/>
                            <a:t>12</a:t>
                          </a:r>
                          <a:endParaRPr lang="en-IN" sz="1800" dirty="0"/>
                        </a:p>
                      </a:txBody>
                      <a:tcPr/>
                    </a:tc>
                    <a:tc>
                      <a:txBody>
                        <a:bodyPr/>
                        <a:lstStyle/>
                        <a:p>
                          <a:pPr algn="ctr"/>
                          <a:r>
                            <a:rPr lang="en-US" sz="1800" dirty="0"/>
                            <a:t>23</a:t>
                          </a:r>
                          <a:endParaRPr lang="en-IN" sz="18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−11</m:t>
                                </m:r>
                              </m:oMath>
                            </m:oMathPara>
                          </a14:m>
                          <a:endParaRPr lang="en-IN" sz="1800" dirty="0"/>
                        </a:p>
                      </a:txBody>
                      <a:tcPr/>
                    </a:tc>
                    <a:tc>
                      <a:txBody>
                        <a:bodyPr/>
                        <a:lstStyle/>
                        <a:p>
                          <a:pPr algn="ctr"/>
                          <a:r>
                            <a:rPr lang="en-US" sz="1800" dirty="0"/>
                            <a:t>11</a:t>
                          </a:r>
                          <a:endParaRPr lang="en-IN" sz="1800" dirty="0"/>
                        </a:p>
                      </a:txBody>
                      <a:tcPr/>
                    </a:tc>
                    <a:tc>
                      <a:txBody>
                        <a:bodyPr/>
                        <a:lstStyle/>
                        <a:p>
                          <a:pPr algn="ctr"/>
                          <a:r>
                            <a:rPr lang="en-US" sz="1800" dirty="0"/>
                            <a:t>12</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IN" sz="1800" dirty="0"/>
                        </a:p>
                      </a:txBody>
                      <a:tcPr/>
                    </a:tc>
                    <a:extLst>
                      <a:ext uri="{0D108BD9-81ED-4DB2-BD59-A6C34878D82A}">
                        <a16:rowId xmlns:a16="http://schemas.microsoft.com/office/drawing/2014/main" val="1111780233"/>
                      </a:ext>
                    </a:extLst>
                  </a:tr>
                  <a:tr h="370840">
                    <a:tc>
                      <a:txBody>
                        <a:bodyPr/>
                        <a:lstStyle/>
                        <a:p>
                          <a:pPr algn="ctr"/>
                          <a:r>
                            <a:rPr lang="en-US" sz="1800" dirty="0"/>
                            <a:t>22</a:t>
                          </a:r>
                          <a:endParaRPr lang="en-IN" sz="1800" dirty="0"/>
                        </a:p>
                      </a:txBody>
                      <a:tcPr/>
                    </a:tc>
                    <a:tc>
                      <a:txBody>
                        <a:bodyPr/>
                        <a:lstStyle/>
                        <a:p>
                          <a:pPr algn="ctr"/>
                          <a:r>
                            <a:rPr lang="en-US" sz="1800" dirty="0"/>
                            <a:t>12</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extLst>
                      <a:ext uri="{0D108BD9-81ED-4DB2-BD59-A6C34878D82A}">
                        <a16:rowId xmlns:a16="http://schemas.microsoft.com/office/drawing/2014/main" val="2939975339"/>
                      </a:ext>
                    </a:extLst>
                  </a:tr>
                  <a:tr h="370840">
                    <a:tc>
                      <a:txBody>
                        <a:bodyPr/>
                        <a:lstStyle/>
                        <a:p>
                          <a:pPr algn="ctr"/>
                          <a:r>
                            <a:rPr lang="en-US" sz="1800" dirty="0"/>
                            <a:t>8</a:t>
                          </a:r>
                          <a:endParaRPr lang="en-IN" sz="1800" dirty="0"/>
                        </a:p>
                      </a:txBody>
                      <a:tcPr/>
                    </a:tc>
                    <a:tc>
                      <a:txBody>
                        <a:bodyPr/>
                        <a:lstStyle/>
                        <a:p>
                          <a:pPr algn="ctr"/>
                          <a:r>
                            <a:rPr lang="en-US" sz="1800" dirty="0"/>
                            <a:t>18</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−10</m:t>
                                </m:r>
                              </m:oMath>
                            </m:oMathPara>
                          </a14:m>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−10</m:t>
                                </m:r>
                              </m:oMath>
                            </m:oMathPara>
                          </a14:m>
                          <a:endParaRPr lang="en-IN" sz="1800" dirty="0"/>
                        </a:p>
                      </a:txBody>
                      <a:tcPr/>
                    </a:tc>
                    <a:extLst>
                      <a:ext uri="{0D108BD9-81ED-4DB2-BD59-A6C34878D82A}">
                        <a16:rowId xmlns:a16="http://schemas.microsoft.com/office/drawing/2014/main" val="66960496"/>
                      </a:ext>
                    </a:extLst>
                  </a:tr>
                  <a:tr h="370840">
                    <a:tc>
                      <a:txBody>
                        <a:bodyPr/>
                        <a:lstStyle/>
                        <a:p>
                          <a:pPr algn="ctr"/>
                          <a:r>
                            <a:rPr lang="en-US" sz="1800" dirty="0"/>
                            <a:t>20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extLst>
                      <a:ext uri="{0D108BD9-81ED-4DB2-BD59-A6C34878D82A}">
                        <a16:rowId xmlns:a16="http://schemas.microsoft.com/office/drawing/2014/main" val="2448973254"/>
                      </a:ext>
                    </a:extLst>
                  </a:tr>
                  <a:tr h="370840">
                    <a:tc>
                      <a:txBody>
                        <a:bodyPr/>
                        <a:lstStyle/>
                        <a:p>
                          <a:pPr algn="ctr"/>
                          <a:r>
                            <a:rPr lang="en-US" sz="1800" dirty="0"/>
                            <a:t>19</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9</a:t>
                          </a:r>
                          <a:endParaRPr lang="en-IN" sz="1800" dirty="0"/>
                        </a:p>
                      </a:txBody>
                      <a:tcPr/>
                    </a:tc>
                    <a:tc>
                      <a:txBody>
                        <a:bodyPr/>
                        <a:lstStyle/>
                        <a:p>
                          <a:pPr algn="ctr"/>
                          <a:r>
                            <a:rPr lang="en-US" sz="1800" dirty="0"/>
                            <a:t>9</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8</a:t>
                          </a:r>
                          <a:endParaRPr lang="en-IN" sz="1800" dirty="0"/>
                        </a:p>
                      </a:txBody>
                      <a:tcPr/>
                    </a:tc>
                    <a:extLst>
                      <a:ext uri="{0D108BD9-81ED-4DB2-BD59-A6C34878D82A}">
                        <a16:rowId xmlns:a16="http://schemas.microsoft.com/office/drawing/2014/main" val="2087377196"/>
                      </a:ext>
                    </a:extLst>
                  </a:tr>
                  <a:tr h="370840">
                    <a:tc>
                      <a:txBody>
                        <a:bodyPr/>
                        <a:lstStyle/>
                        <a:p>
                          <a:pPr algn="ctr"/>
                          <a:r>
                            <a:rPr lang="en-US" sz="1800" dirty="0"/>
                            <a:t>18</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7</a:t>
                          </a:r>
                          <a:endParaRPr lang="en-IN" sz="1800" dirty="0"/>
                        </a:p>
                      </a:txBody>
                      <a:tcPr/>
                    </a:tc>
                    <a:extLst>
                      <a:ext uri="{0D108BD9-81ED-4DB2-BD59-A6C34878D82A}">
                        <a16:rowId xmlns:a16="http://schemas.microsoft.com/office/drawing/2014/main" val="1281100830"/>
                      </a:ext>
                    </a:extLst>
                  </a:tr>
                  <a:tr h="370840">
                    <a:tc>
                      <a:txBody>
                        <a:bodyPr/>
                        <a:lstStyle/>
                        <a:p>
                          <a:pPr algn="ctr"/>
                          <a:r>
                            <a:rPr lang="en-US" sz="1800" dirty="0"/>
                            <a:t>17</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5.5</a:t>
                          </a:r>
                          <a:endParaRPr lang="en-IN" sz="1800" dirty="0"/>
                        </a:p>
                      </a:txBody>
                      <a:tcPr/>
                    </a:tc>
                    <a:tc>
                      <a:txBody>
                        <a:bodyPr/>
                        <a:lstStyle/>
                        <a:p>
                          <a:pPr algn="ctr"/>
                          <a:r>
                            <a:rPr lang="en-US" sz="1800" dirty="0"/>
                            <a:t>5.5</a:t>
                          </a:r>
                          <a:endParaRPr lang="en-IN" sz="1800" dirty="0"/>
                        </a:p>
                      </a:txBody>
                      <a:tcPr/>
                    </a:tc>
                    <a:extLst>
                      <a:ext uri="{0D108BD9-81ED-4DB2-BD59-A6C34878D82A}">
                        <a16:rowId xmlns:a16="http://schemas.microsoft.com/office/drawing/2014/main" val="1141356350"/>
                      </a:ext>
                    </a:extLst>
                  </a:tr>
                  <a:tr h="370840">
                    <a:tc>
                      <a:txBody>
                        <a:bodyPr/>
                        <a:lstStyle/>
                        <a:p>
                          <a:pPr algn="ctr"/>
                          <a:r>
                            <a:rPr lang="en-US" sz="1800" dirty="0"/>
                            <a:t>9</a:t>
                          </a:r>
                          <a:endParaRPr lang="en-IN" sz="1800" dirty="0"/>
                        </a:p>
                      </a:txBody>
                      <a:tcPr/>
                    </a:tc>
                    <a:tc>
                      <a:txBody>
                        <a:bodyPr/>
                        <a:lstStyle/>
                        <a:p>
                          <a:pPr algn="ctr"/>
                          <a:r>
                            <a:rPr lang="en-US" sz="1800" dirty="0"/>
                            <a:t>16</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−7</m:t>
                                </m:r>
                              </m:oMath>
                            </m:oMathPara>
                          </a14:m>
                          <a:endParaRPr lang="en-IN" sz="1800" dirty="0"/>
                        </a:p>
                      </a:txBody>
                      <a:tcPr/>
                    </a:tc>
                    <a:tc>
                      <a:txBody>
                        <a:bodyPr/>
                        <a:lstStyle/>
                        <a:p>
                          <a:pPr algn="ctr"/>
                          <a:r>
                            <a:rPr lang="en-US" sz="1800" dirty="0"/>
                            <a:t>7</a:t>
                          </a:r>
                          <a:endParaRPr lang="en-IN" sz="1800" dirty="0"/>
                        </a:p>
                      </a:txBody>
                      <a:tcPr/>
                    </a:tc>
                    <a:tc>
                      <a:txBody>
                        <a:bodyPr/>
                        <a:lstStyle/>
                        <a:p>
                          <a:pPr algn="ctr"/>
                          <a:r>
                            <a:rPr lang="en-US" sz="1800" dirty="0"/>
                            <a:t>5.5</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−5.5</m:t>
                                </m:r>
                              </m:oMath>
                            </m:oMathPara>
                          </a14:m>
                          <a:endParaRPr lang="en-IN" sz="1800" dirty="0"/>
                        </a:p>
                      </a:txBody>
                      <a:tcPr/>
                    </a:tc>
                    <a:extLst>
                      <a:ext uri="{0D108BD9-81ED-4DB2-BD59-A6C34878D82A}">
                        <a16:rowId xmlns:a16="http://schemas.microsoft.com/office/drawing/2014/main" val="1454616633"/>
                      </a:ext>
                    </a:extLst>
                  </a:tr>
                  <a:tr h="370840">
                    <a:tc>
                      <a:txBody>
                        <a:bodyPr/>
                        <a:lstStyle/>
                        <a:p>
                          <a:pPr algn="ctr"/>
                          <a:r>
                            <a:rPr lang="en-US" sz="1800" dirty="0"/>
                            <a:t>16</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6</a:t>
                          </a:r>
                          <a:endParaRPr lang="en-IN" sz="1800" dirty="0"/>
                        </a:p>
                      </a:txBody>
                      <a:tcPr/>
                    </a:tc>
                    <a:tc>
                      <a:txBody>
                        <a:bodyPr/>
                        <a:lstStyle/>
                        <a:p>
                          <a:pPr algn="ctr"/>
                          <a:r>
                            <a:rPr lang="en-US" sz="1800" dirty="0"/>
                            <a:t>6</a:t>
                          </a:r>
                          <a:endParaRPr lang="en-IN" sz="1800" dirty="0"/>
                        </a:p>
                      </a:txBody>
                      <a:tcPr/>
                    </a:tc>
                    <a:tc>
                      <a:txBody>
                        <a:bodyPr/>
                        <a:lstStyle/>
                        <a:p>
                          <a:pPr algn="ctr"/>
                          <a:r>
                            <a:rPr lang="en-US" sz="1800" dirty="0"/>
                            <a:t>4</a:t>
                          </a:r>
                          <a:endParaRPr lang="en-IN" sz="1800" dirty="0"/>
                        </a:p>
                      </a:txBody>
                      <a:tcPr/>
                    </a:tc>
                    <a:tc>
                      <a:txBody>
                        <a:bodyPr/>
                        <a:lstStyle/>
                        <a:p>
                          <a:pPr algn="ctr"/>
                          <a:r>
                            <a:rPr lang="en-US" sz="1800"/>
                            <a:t>4</a:t>
                          </a:r>
                          <a:endParaRPr lang="en-IN" sz="1800" dirty="0"/>
                        </a:p>
                      </a:txBody>
                      <a:tcPr/>
                    </a:tc>
                    <a:extLst>
                      <a:ext uri="{0D108BD9-81ED-4DB2-BD59-A6C34878D82A}">
                        <a16:rowId xmlns:a16="http://schemas.microsoft.com/office/drawing/2014/main" val="1272293338"/>
                      </a:ext>
                    </a:extLst>
                  </a:tr>
                  <a:tr h="370840">
                    <a:tc>
                      <a:txBody>
                        <a:bodyPr/>
                        <a:lstStyle/>
                        <a:p>
                          <a:pPr algn="ctr"/>
                          <a:r>
                            <a:rPr lang="en-US" sz="1800" dirty="0"/>
                            <a:t>14</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4</a:t>
                          </a:r>
                          <a:endParaRPr lang="en-IN" sz="1800" dirty="0"/>
                        </a:p>
                      </a:txBody>
                      <a:tcPr/>
                    </a:tc>
                    <a:tc>
                      <a:txBody>
                        <a:bodyPr/>
                        <a:lstStyle/>
                        <a:p>
                          <a:pPr algn="ctr"/>
                          <a:r>
                            <a:rPr lang="en-US" sz="1800" dirty="0"/>
                            <a:t>4</a:t>
                          </a:r>
                          <a:endParaRPr lang="en-IN" sz="1800" dirty="0"/>
                        </a:p>
                      </a:txBody>
                      <a:tcPr/>
                    </a:tc>
                    <a:tc>
                      <a:txBody>
                        <a:bodyPr/>
                        <a:lstStyle/>
                        <a:p>
                          <a:pPr algn="ctr"/>
                          <a:r>
                            <a:rPr lang="en-US" sz="1800" dirty="0"/>
                            <a:t>3</a:t>
                          </a:r>
                          <a:endParaRPr lang="en-IN" sz="1800" dirty="0"/>
                        </a:p>
                      </a:txBody>
                      <a:tcPr/>
                    </a:tc>
                    <a:tc>
                      <a:txBody>
                        <a:bodyPr/>
                        <a:lstStyle/>
                        <a:p>
                          <a:pPr algn="ctr"/>
                          <a:r>
                            <a:rPr lang="en-US" sz="1800" dirty="0"/>
                            <a:t>3</a:t>
                          </a:r>
                          <a:endParaRPr lang="en-IN" sz="1800" dirty="0"/>
                        </a:p>
                      </a:txBody>
                      <a:tcPr/>
                    </a:tc>
                    <a:extLst>
                      <a:ext uri="{0D108BD9-81ED-4DB2-BD59-A6C34878D82A}">
                        <a16:rowId xmlns:a16="http://schemas.microsoft.com/office/drawing/2014/main" val="3541080133"/>
                      </a:ext>
                    </a:extLst>
                  </a:tr>
                </a:tbl>
              </a:graphicData>
            </a:graphic>
          </p:graphicFrame>
        </mc:Choice>
        <mc:Fallback xmlns="">
          <p:graphicFrame>
            <p:nvGraphicFramePr>
              <p:cNvPr id="3" name="Table 2">
                <a:extLst>
                  <a:ext uri="{FF2B5EF4-FFF2-40B4-BE49-F238E27FC236}">
                    <a16:creationId xmlns:a16="http://schemas.microsoft.com/office/drawing/2014/main" id="{5682A8C2-06ED-D6EC-E564-29335C771E6B}"/>
                  </a:ext>
                </a:extLst>
              </p:cNvPr>
              <p:cNvGraphicFramePr>
                <a:graphicFrameLocks noGrp="1"/>
              </p:cNvGraphicFramePr>
              <p:nvPr>
                <p:extLst>
                  <p:ext uri="{D42A27DB-BD31-4B8C-83A1-F6EECF244321}">
                    <p14:modId xmlns:p14="http://schemas.microsoft.com/office/powerpoint/2010/main" val="65823449"/>
                  </p:ext>
                </p:extLst>
              </p:nvPr>
            </p:nvGraphicFramePr>
            <p:xfrm>
              <a:off x="457200" y="1164188"/>
              <a:ext cx="8229600" cy="47193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668178469"/>
                        </a:ext>
                      </a:extLst>
                    </a:gridCol>
                    <a:gridCol w="1447800">
                      <a:extLst>
                        <a:ext uri="{9D8B030D-6E8A-4147-A177-3AD203B41FA5}">
                          <a16:colId xmlns:a16="http://schemas.microsoft.com/office/drawing/2014/main" val="3170595852"/>
                        </a:ext>
                      </a:extLst>
                    </a:gridCol>
                    <a:gridCol w="1219200">
                      <a:extLst>
                        <a:ext uri="{9D8B030D-6E8A-4147-A177-3AD203B41FA5}">
                          <a16:colId xmlns:a16="http://schemas.microsoft.com/office/drawing/2014/main" val="2987979350"/>
                        </a:ext>
                      </a:extLst>
                    </a:gridCol>
                    <a:gridCol w="1828800">
                      <a:extLst>
                        <a:ext uri="{9D8B030D-6E8A-4147-A177-3AD203B41FA5}">
                          <a16:colId xmlns:a16="http://schemas.microsoft.com/office/drawing/2014/main" val="3720559362"/>
                        </a:ext>
                      </a:extLst>
                    </a:gridCol>
                    <a:gridCol w="685800">
                      <a:extLst>
                        <a:ext uri="{9D8B030D-6E8A-4147-A177-3AD203B41FA5}">
                          <a16:colId xmlns:a16="http://schemas.microsoft.com/office/drawing/2014/main" val="6013618"/>
                        </a:ext>
                      </a:extLst>
                    </a:gridCol>
                    <a:gridCol w="1371600">
                      <a:extLst>
                        <a:ext uri="{9D8B030D-6E8A-4147-A177-3AD203B41FA5}">
                          <a16:colId xmlns:a16="http://schemas.microsoft.com/office/drawing/2014/main" val="1700556169"/>
                        </a:ext>
                      </a:extLst>
                    </a:gridCol>
                  </a:tblGrid>
                  <a:tr h="370840">
                    <a:tc gridSpan="6">
                      <a:txBody>
                        <a:bodyPr/>
                        <a:lstStyle/>
                        <a:p>
                          <a:pPr algn="ctr"/>
                          <a:r>
                            <a:rPr lang="en-US" sz="1800" dirty="0"/>
                            <a:t>Repair Shop Times Before and After Training</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61443223"/>
                      </a:ext>
                    </a:extLst>
                  </a:tr>
                  <a:tr h="640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Before training</a:t>
                          </a:r>
                          <a:endParaRPr lang="en-IN"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After training</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Difference</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Absolute difference</a:t>
                          </a:r>
                          <a:endParaRPr lang="en-IN" sz="1800" b="1" baseline="0" dirty="0">
                            <a:solidFill>
                              <a:srgbClr val="000000"/>
                            </a:solidFill>
                            <a:latin typeface="Roboto Condensed"/>
                            <a:cs typeface="Roboto Condensed"/>
                          </a:endParaRPr>
                        </a:p>
                      </a:txBody>
                      <a:tcPr/>
                    </a:tc>
                    <a:tc>
                      <a:txBody>
                        <a:bodyPr/>
                        <a:lstStyle/>
                        <a:p>
                          <a:pPr algn="ctr"/>
                          <a:r>
                            <a:rPr lang="en-IN" sz="1800" b="1" spc="-5" baseline="0" dirty="0">
                              <a:solidFill>
                                <a:srgbClr val="000000"/>
                              </a:solidFill>
                            </a:rPr>
                            <a:t>Rank</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rPr>
                            <a:t>Signed Rank</a:t>
                          </a:r>
                          <a:endParaRPr lang="en-IN" sz="1800" dirty="0"/>
                        </a:p>
                      </a:txBody>
                      <a:tcPr/>
                    </a:tc>
                    <a:extLst>
                      <a:ext uri="{0D108BD9-81ED-4DB2-BD59-A6C34878D82A}">
                        <a16:rowId xmlns:a16="http://schemas.microsoft.com/office/drawing/2014/main" val="1470655364"/>
                      </a:ext>
                    </a:extLst>
                  </a:tr>
                  <a:tr h="370840">
                    <a:tc>
                      <a:txBody>
                        <a:bodyPr/>
                        <a:lstStyle/>
                        <a:p>
                          <a:pPr algn="ctr"/>
                          <a:r>
                            <a:rPr lang="en-US" sz="1800" dirty="0"/>
                            <a:t>12</a:t>
                          </a:r>
                          <a:endParaRPr lang="en-IN" sz="1800" dirty="0"/>
                        </a:p>
                      </a:txBody>
                      <a:tcPr/>
                    </a:tc>
                    <a:tc>
                      <a:txBody>
                        <a:bodyPr/>
                        <a:lstStyle/>
                        <a:p>
                          <a:pPr algn="ctr"/>
                          <a:r>
                            <a:rPr lang="en-US" sz="1800" dirty="0"/>
                            <a:t>23</a:t>
                          </a:r>
                          <a:endParaRPr lang="en-IN" sz="1800" dirty="0"/>
                        </a:p>
                      </a:txBody>
                      <a:tcPr/>
                    </a:tc>
                    <a:tc>
                      <a:txBody>
                        <a:bodyPr/>
                        <a:lstStyle/>
                        <a:p>
                          <a:endParaRPr lang="en-US"/>
                        </a:p>
                      </a:txBody>
                      <a:tcPr>
                        <a:blipFill>
                          <a:blip r:embed="rId2"/>
                          <a:stretch>
                            <a:fillRect l="-257500" t="-280328" r="-321000" b="-922951"/>
                          </a:stretch>
                        </a:blipFill>
                      </a:tcPr>
                    </a:tc>
                    <a:tc>
                      <a:txBody>
                        <a:bodyPr/>
                        <a:lstStyle/>
                        <a:p>
                          <a:pPr algn="ctr"/>
                          <a:r>
                            <a:rPr lang="en-US" sz="1800" dirty="0"/>
                            <a:t>11</a:t>
                          </a:r>
                          <a:endParaRPr lang="en-IN" sz="1800" dirty="0"/>
                        </a:p>
                      </a:txBody>
                      <a:tcPr/>
                    </a:tc>
                    <a:tc>
                      <a:txBody>
                        <a:bodyPr/>
                        <a:lstStyle/>
                        <a:p>
                          <a:pPr algn="ctr"/>
                          <a:r>
                            <a:rPr lang="en-US" sz="1800" dirty="0"/>
                            <a:t>12</a:t>
                          </a:r>
                          <a:endParaRPr lang="en-IN" sz="1800" dirty="0"/>
                        </a:p>
                      </a:txBody>
                      <a:tcPr/>
                    </a:tc>
                    <a:tc>
                      <a:txBody>
                        <a:bodyPr/>
                        <a:lstStyle/>
                        <a:p>
                          <a:endParaRPr lang="en-US"/>
                        </a:p>
                      </a:txBody>
                      <a:tcPr>
                        <a:blipFill>
                          <a:blip r:embed="rId2"/>
                          <a:stretch>
                            <a:fillRect l="-500889" t="-280328" r="-2222" b="-922951"/>
                          </a:stretch>
                        </a:blipFill>
                      </a:tcPr>
                    </a:tc>
                    <a:extLst>
                      <a:ext uri="{0D108BD9-81ED-4DB2-BD59-A6C34878D82A}">
                        <a16:rowId xmlns:a16="http://schemas.microsoft.com/office/drawing/2014/main" val="1111780233"/>
                      </a:ext>
                    </a:extLst>
                  </a:tr>
                  <a:tr h="370840">
                    <a:tc>
                      <a:txBody>
                        <a:bodyPr/>
                        <a:lstStyle/>
                        <a:p>
                          <a:pPr algn="ctr"/>
                          <a:r>
                            <a:rPr lang="en-US" sz="1800" dirty="0"/>
                            <a:t>22</a:t>
                          </a:r>
                          <a:endParaRPr lang="en-IN" sz="1800" dirty="0"/>
                        </a:p>
                      </a:txBody>
                      <a:tcPr/>
                    </a:tc>
                    <a:tc>
                      <a:txBody>
                        <a:bodyPr/>
                        <a:lstStyle/>
                        <a:p>
                          <a:pPr algn="ctr"/>
                          <a:r>
                            <a:rPr lang="en-US" sz="1800" dirty="0"/>
                            <a:t>12</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extLst>
                      <a:ext uri="{0D108BD9-81ED-4DB2-BD59-A6C34878D82A}">
                        <a16:rowId xmlns:a16="http://schemas.microsoft.com/office/drawing/2014/main" val="2939975339"/>
                      </a:ext>
                    </a:extLst>
                  </a:tr>
                  <a:tr h="370840">
                    <a:tc>
                      <a:txBody>
                        <a:bodyPr/>
                        <a:lstStyle/>
                        <a:p>
                          <a:pPr algn="ctr"/>
                          <a:r>
                            <a:rPr lang="en-US" sz="1800" dirty="0"/>
                            <a:t>8</a:t>
                          </a:r>
                          <a:endParaRPr lang="en-IN" sz="1800" dirty="0"/>
                        </a:p>
                      </a:txBody>
                      <a:tcPr/>
                    </a:tc>
                    <a:tc>
                      <a:txBody>
                        <a:bodyPr/>
                        <a:lstStyle/>
                        <a:p>
                          <a:pPr algn="ctr"/>
                          <a:r>
                            <a:rPr lang="en-US" sz="1800" dirty="0"/>
                            <a:t>18</a:t>
                          </a:r>
                          <a:endParaRPr lang="en-IN" sz="1800" dirty="0"/>
                        </a:p>
                      </a:txBody>
                      <a:tcPr/>
                    </a:tc>
                    <a:tc>
                      <a:txBody>
                        <a:bodyPr/>
                        <a:lstStyle/>
                        <a:p>
                          <a:endParaRPr lang="en-US"/>
                        </a:p>
                      </a:txBody>
                      <a:tcPr>
                        <a:blipFill>
                          <a:blip r:embed="rId2"/>
                          <a:stretch>
                            <a:fillRect l="-257500" t="-480328" r="-321000" b="-722951"/>
                          </a:stretch>
                        </a:blipFill>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endParaRPr lang="en-US"/>
                        </a:p>
                      </a:txBody>
                      <a:tcPr>
                        <a:blipFill>
                          <a:blip r:embed="rId2"/>
                          <a:stretch>
                            <a:fillRect l="-500889" t="-480328" r="-2222" b="-722951"/>
                          </a:stretch>
                        </a:blipFill>
                      </a:tcPr>
                    </a:tc>
                    <a:extLst>
                      <a:ext uri="{0D108BD9-81ED-4DB2-BD59-A6C34878D82A}">
                        <a16:rowId xmlns:a16="http://schemas.microsoft.com/office/drawing/2014/main" val="66960496"/>
                      </a:ext>
                    </a:extLst>
                  </a:tr>
                  <a:tr h="370840">
                    <a:tc>
                      <a:txBody>
                        <a:bodyPr/>
                        <a:lstStyle/>
                        <a:p>
                          <a:pPr algn="ctr"/>
                          <a:r>
                            <a:rPr lang="en-US" sz="1800" dirty="0"/>
                            <a:t>20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extLst>
                      <a:ext uri="{0D108BD9-81ED-4DB2-BD59-A6C34878D82A}">
                        <a16:rowId xmlns:a16="http://schemas.microsoft.com/office/drawing/2014/main" val="2448973254"/>
                      </a:ext>
                    </a:extLst>
                  </a:tr>
                  <a:tr h="370840">
                    <a:tc>
                      <a:txBody>
                        <a:bodyPr/>
                        <a:lstStyle/>
                        <a:p>
                          <a:pPr algn="ctr"/>
                          <a:r>
                            <a:rPr lang="en-US" sz="1800" dirty="0"/>
                            <a:t>19</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9</a:t>
                          </a:r>
                          <a:endParaRPr lang="en-IN" sz="1800" dirty="0"/>
                        </a:p>
                      </a:txBody>
                      <a:tcPr/>
                    </a:tc>
                    <a:tc>
                      <a:txBody>
                        <a:bodyPr/>
                        <a:lstStyle/>
                        <a:p>
                          <a:pPr algn="ctr"/>
                          <a:r>
                            <a:rPr lang="en-US" sz="1800" dirty="0"/>
                            <a:t>9</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8</a:t>
                          </a:r>
                          <a:endParaRPr lang="en-IN" sz="1800" dirty="0"/>
                        </a:p>
                      </a:txBody>
                      <a:tcPr/>
                    </a:tc>
                    <a:extLst>
                      <a:ext uri="{0D108BD9-81ED-4DB2-BD59-A6C34878D82A}">
                        <a16:rowId xmlns:a16="http://schemas.microsoft.com/office/drawing/2014/main" val="2087377196"/>
                      </a:ext>
                    </a:extLst>
                  </a:tr>
                  <a:tr h="370840">
                    <a:tc>
                      <a:txBody>
                        <a:bodyPr/>
                        <a:lstStyle/>
                        <a:p>
                          <a:pPr algn="ctr"/>
                          <a:r>
                            <a:rPr lang="en-US" sz="1800" dirty="0"/>
                            <a:t>18</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8</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7</a:t>
                          </a:r>
                          <a:endParaRPr lang="en-IN" sz="1800" dirty="0"/>
                        </a:p>
                      </a:txBody>
                      <a:tcPr/>
                    </a:tc>
                    <a:extLst>
                      <a:ext uri="{0D108BD9-81ED-4DB2-BD59-A6C34878D82A}">
                        <a16:rowId xmlns:a16="http://schemas.microsoft.com/office/drawing/2014/main" val="1281100830"/>
                      </a:ext>
                    </a:extLst>
                  </a:tr>
                  <a:tr h="370840">
                    <a:tc>
                      <a:txBody>
                        <a:bodyPr/>
                        <a:lstStyle/>
                        <a:p>
                          <a:pPr algn="ctr"/>
                          <a:r>
                            <a:rPr lang="en-US" sz="1800" dirty="0"/>
                            <a:t>17</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7</a:t>
                          </a:r>
                          <a:endParaRPr lang="en-IN" sz="1800" dirty="0"/>
                        </a:p>
                      </a:txBody>
                      <a:tcPr/>
                    </a:tc>
                    <a:tc>
                      <a:txBody>
                        <a:bodyPr/>
                        <a:lstStyle/>
                        <a:p>
                          <a:pPr algn="ctr"/>
                          <a:r>
                            <a:rPr lang="en-US" sz="1800" dirty="0"/>
                            <a:t>5.5</a:t>
                          </a:r>
                          <a:endParaRPr lang="en-IN" sz="1800" dirty="0"/>
                        </a:p>
                      </a:txBody>
                      <a:tcPr/>
                    </a:tc>
                    <a:tc>
                      <a:txBody>
                        <a:bodyPr/>
                        <a:lstStyle/>
                        <a:p>
                          <a:pPr algn="ctr"/>
                          <a:r>
                            <a:rPr lang="en-US" sz="1800" dirty="0"/>
                            <a:t>5.5</a:t>
                          </a:r>
                          <a:endParaRPr lang="en-IN" sz="1800" dirty="0"/>
                        </a:p>
                      </a:txBody>
                      <a:tcPr/>
                    </a:tc>
                    <a:extLst>
                      <a:ext uri="{0D108BD9-81ED-4DB2-BD59-A6C34878D82A}">
                        <a16:rowId xmlns:a16="http://schemas.microsoft.com/office/drawing/2014/main" val="1141356350"/>
                      </a:ext>
                    </a:extLst>
                  </a:tr>
                  <a:tr h="370840">
                    <a:tc>
                      <a:txBody>
                        <a:bodyPr/>
                        <a:lstStyle/>
                        <a:p>
                          <a:pPr algn="ctr"/>
                          <a:r>
                            <a:rPr lang="en-US" sz="1800" dirty="0"/>
                            <a:t>9</a:t>
                          </a:r>
                          <a:endParaRPr lang="en-IN" sz="1800" dirty="0"/>
                        </a:p>
                      </a:txBody>
                      <a:tcPr/>
                    </a:tc>
                    <a:tc>
                      <a:txBody>
                        <a:bodyPr/>
                        <a:lstStyle/>
                        <a:p>
                          <a:pPr algn="ctr"/>
                          <a:r>
                            <a:rPr lang="en-US" sz="1800" dirty="0"/>
                            <a:t>16</a:t>
                          </a:r>
                          <a:endParaRPr lang="en-IN" sz="1800" dirty="0"/>
                        </a:p>
                      </a:txBody>
                      <a:tcPr/>
                    </a:tc>
                    <a:tc>
                      <a:txBody>
                        <a:bodyPr/>
                        <a:lstStyle/>
                        <a:p>
                          <a:endParaRPr lang="en-US"/>
                        </a:p>
                      </a:txBody>
                      <a:tcPr>
                        <a:blipFill>
                          <a:blip r:embed="rId2"/>
                          <a:stretch>
                            <a:fillRect l="-257500" t="-980328" r="-321000" b="-222951"/>
                          </a:stretch>
                        </a:blipFill>
                      </a:tcPr>
                    </a:tc>
                    <a:tc>
                      <a:txBody>
                        <a:bodyPr/>
                        <a:lstStyle/>
                        <a:p>
                          <a:pPr algn="ctr"/>
                          <a:r>
                            <a:rPr lang="en-US" sz="1800" dirty="0"/>
                            <a:t>7</a:t>
                          </a:r>
                          <a:endParaRPr lang="en-IN" sz="1800" dirty="0"/>
                        </a:p>
                      </a:txBody>
                      <a:tcPr/>
                    </a:tc>
                    <a:tc>
                      <a:txBody>
                        <a:bodyPr/>
                        <a:lstStyle/>
                        <a:p>
                          <a:pPr algn="ctr"/>
                          <a:r>
                            <a:rPr lang="en-US" sz="1800" dirty="0"/>
                            <a:t>5.5</a:t>
                          </a:r>
                          <a:endParaRPr lang="en-IN" sz="1800" dirty="0"/>
                        </a:p>
                      </a:txBody>
                      <a:tcPr/>
                    </a:tc>
                    <a:tc>
                      <a:txBody>
                        <a:bodyPr/>
                        <a:lstStyle/>
                        <a:p>
                          <a:endParaRPr lang="en-US"/>
                        </a:p>
                      </a:txBody>
                      <a:tcPr>
                        <a:blipFill>
                          <a:blip r:embed="rId2"/>
                          <a:stretch>
                            <a:fillRect l="-500889" t="-980328" r="-2222" b="-222951"/>
                          </a:stretch>
                        </a:blipFill>
                      </a:tcPr>
                    </a:tc>
                    <a:extLst>
                      <a:ext uri="{0D108BD9-81ED-4DB2-BD59-A6C34878D82A}">
                        <a16:rowId xmlns:a16="http://schemas.microsoft.com/office/drawing/2014/main" val="1454616633"/>
                      </a:ext>
                    </a:extLst>
                  </a:tr>
                  <a:tr h="370840">
                    <a:tc>
                      <a:txBody>
                        <a:bodyPr/>
                        <a:lstStyle/>
                        <a:p>
                          <a:pPr algn="ctr"/>
                          <a:r>
                            <a:rPr lang="en-US" sz="1800" dirty="0"/>
                            <a:t>16</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6</a:t>
                          </a:r>
                          <a:endParaRPr lang="en-IN" sz="1800" dirty="0"/>
                        </a:p>
                      </a:txBody>
                      <a:tcPr/>
                    </a:tc>
                    <a:tc>
                      <a:txBody>
                        <a:bodyPr/>
                        <a:lstStyle/>
                        <a:p>
                          <a:pPr algn="ctr"/>
                          <a:r>
                            <a:rPr lang="en-US" sz="1800" dirty="0"/>
                            <a:t>6</a:t>
                          </a:r>
                          <a:endParaRPr lang="en-IN" sz="1800" dirty="0"/>
                        </a:p>
                      </a:txBody>
                      <a:tcPr/>
                    </a:tc>
                    <a:tc>
                      <a:txBody>
                        <a:bodyPr/>
                        <a:lstStyle/>
                        <a:p>
                          <a:pPr algn="ctr"/>
                          <a:r>
                            <a:rPr lang="en-US" sz="1800" dirty="0"/>
                            <a:t>4</a:t>
                          </a:r>
                          <a:endParaRPr lang="en-IN" sz="1800" dirty="0"/>
                        </a:p>
                      </a:txBody>
                      <a:tcPr/>
                    </a:tc>
                    <a:tc>
                      <a:txBody>
                        <a:bodyPr/>
                        <a:lstStyle/>
                        <a:p>
                          <a:pPr algn="ctr"/>
                          <a:r>
                            <a:rPr lang="en-US" sz="1800"/>
                            <a:t>4</a:t>
                          </a:r>
                          <a:endParaRPr lang="en-IN" sz="1800" dirty="0"/>
                        </a:p>
                      </a:txBody>
                      <a:tcPr/>
                    </a:tc>
                    <a:extLst>
                      <a:ext uri="{0D108BD9-81ED-4DB2-BD59-A6C34878D82A}">
                        <a16:rowId xmlns:a16="http://schemas.microsoft.com/office/drawing/2014/main" val="1272293338"/>
                      </a:ext>
                    </a:extLst>
                  </a:tr>
                  <a:tr h="370840">
                    <a:tc>
                      <a:txBody>
                        <a:bodyPr/>
                        <a:lstStyle/>
                        <a:p>
                          <a:pPr algn="ctr"/>
                          <a:r>
                            <a:rPr lang="en-US" sz="1800" dirty="0"/>
                            <a:t>14</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4</a:t>
                          </a:r>
                          <a:endParaRPr lang="en-IN" sz="1800" dirty="0"/>
                        </a:p>
                      </a:txBody>
                      <a:tcPr/>
                    </a:tc>
                    <a:tc>
                      <a:txBody>
                        <a:bodyPr/>
                        <a:lstStyle/>
                        <a:p>
                          <a:pPr algn="ctr"/>
                          <a:r>
                            <a:rPr lang="en-US" sz="1800" dirty="0"/>
                            <a:t>4</a:t>
                          </a:r>
                          <a:endParaRPr lang="en-IN" sz="1800" dirty="0"/>
                        </a:p>
                      </a:txBody>
                      <a:tcPr/>
                    </a:tc>
                    <a:tc>
                      <a:txBody>
                        <a:bodyPr/>
                        <a:lstStyle/>
                        <a:p>
                          <a:pPr algn="ctr"/>
                          <a:r>
                            <a:rPr lang="en-US" sz="1800" dirty="0"/>
                            <a:t>3</a:t>
                          </a:r>
                          <a:endParaRPr lang="en-IN" sz="1800" dirty="0"/>
                        </a:p>
                      </a:txBody>
                      <a:tcPr/>
                    </a:tc>
                    <a:tc>
                      <a:txBody>
                        <a:bodyPr/>
                        <a:lstStyle/>
                        <a:p>
                          <a:pPr algn="ctr"/>
                          <a:r>
                            <a:rPr lang="en-US" sz="1800" dirty="0"/>
                            <a:t>3</a:t>
                          </a:r>
                          <a:endParaRPr lang="en-IN" sz="1800" dirty="0"/>
                        </a:p>
                      </a:txBody>
                      <a:tcPr/>
                    </a:tc>
                    <a:extLst>
                      <a:ext uri="{0D108BD9-81ED-4DB2-BD59-A6C34878D82A}">
                        <a16:rowId xmlns:a16="http://schemas.microsoft.com/office/drawing/2014/main" val="3541080133"/>
                      </a:ext>
                    </a:extLst>
                  </a:tr>
                </a:tbl>
              </a:graphicData>
            </a:graphic>
          </p:graphicFrame>
        </mc:Fallback>
      </mc:AlternateContent>
    </p:spTree>
    <p:extLst>
      <p:ext uri="{BB962C8B-B14F-4D97-AF65-F5344CB8AC3E}">
        <p14:creationId xmlns:p14="http://schemas.microsoft.com/office/powerpoint/2010/main" val="445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17.2.1: Ranking Quantitative Data (cont.) </a:t>
            </a:r>
          </a:p>
        </p:txBody>
      </p:sp>
      <p:graphicFrame>
        <p:nvGraphicFramePr>
          <p:cNvPr id="3" name="Table 2">
            <a:extLst>
              <a:ext uri="{FF2B5EF4-FFF2-40B4-BE49-F238E27FC236}">
                <a16:creationId xmlns:a16="http://schemas.microsoft.com/office/drawing/2014/main" id="{5682A8C2-06ED-D6EC-E564-29335C771E6B}"/>
              </a:ext>
            </a:extLst>
          </p:cNvPr>
          <p:cNvGraphicFramePr>
            <a:graphicFrameLocks noGrp="1"/>
          </p:cNvGraphicFramePr>
          <p:nvPr>
            <p:extLst>
              <p:ext uri="{D42A27DB-BD31-4B8C-83A1-F6EECF244321}">
                <p14:modId xmlns:p14="http://schemas.microsoft.com/office/powerpoint/2010/main" val="3544904953"/>
              </p:ext>
            </p:extLst>
          </p:nvPr>
        </p:nvGraphicFramePr>
        <p:xfrm>
          <a:off x="457200" y="1164188"/>
          <a:ext cx="8229600" cy="249428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668178469"/>
                    </a:ext>
                  </a:extLst>
                </a:gridCol>
                <a:gridCol w="1447800">
                  <a:extLst>
                    <a:ext uri="{9D8B030D-6E8A-4147-A177-3AD203B41FA5}">
                      <a16:colId xmlns:a16="http://schemas.microsoft.com/office/drawing/2014/main" val="3170595852"/>
                    </a:ext>
                  </a:extLst>
                </a:gridCol>
                <a:gridCol w="1219200">
                  <a:extLst>
                    <a:ext uri="{9D8B030D-6E8A-4147-A177-3AD203B41FA5}">
                      <a16:colId xmlns:a16="http://schemas.microsoft.com/office/drawing/2014/main" val="2987979350"/>
                    </a:ext>
                  </a:extLst>
                </a:gridCol>
                <a:gridCol w="1828800">
                  <a:extLst>
                    <a:ext uri="{9D8B030D-6E8A-4147-A177-3AD203B41FA5}">
                      <a16:colId xmlns:a16="http://schemas.microsoft.com/office/drawing/2014/main" val="3720559362"/>
                    </a:ext>
                  </a:extLst>
                </a:gridCol>
                <a:gridCol w="685800">
                  <a:extLst>
                    <a:ext uri="{9D8B030D-6E8A-4147-A177-3AD203B41FA5}">
                      <a16:colId xmlns:a16="http://schemas.microsoft.com/office/drawing/2014/main" val="6013618"/>
                    </a:ext>
                  </a:extLst>
                </a:gridCol>
                <a:gridCol w="1371600">
                  <a:extLst>
                    <a:ext uri="{9D8B030D-6E8A-4147-A177-3AD203B41FA5}">
                      <a16:colId xmlns:a16="http://schemas.microsoft.com/office/drawing/2014/main" val="1700556169"/>
                    </a:ext>
                  </a:extLst>
                </a:gridCol>
              </a:tblGrid>
              <a:tr h="370840">
                <a:tc gridSpan="6">
                  <a:txBody>
                    <a:bodyPr/>
                    <a:lstStyle/>
                    <a:p>
                      <a:pPr algn="ctr"/>
                      <a:r>
                        <a:rPr lang="en-US" sz="1800" dirty="0"/>
                        <a:t>Repair Shop Times Before and After Training (cont.)</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366144322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Before training</a:t>
                      </a:r>
                      <a:endParaRPr lang="en-IN"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After training</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pc="-5" baseline="0" dirty="0">
                          <a:solidFill>
                            <a:srgbClr val="000000"/>
                          </a:solidFill>
                        </a:rPr>
                        <a:t>Difference</a:t>
                      </a:r>
                      <a:endParaRPr lang="en-US" sz="1800" b="1" baseline="0" dirty="0">
                        <a:solidFill>
                          <a:srgbClr val="000000"/>
                        </a:solidFill>
                        <a:latin typeface="Roboto Condensed"/>
                        <a:cs typeface="Roboto Condensed"/>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spc="-5" baseline="0" dirty="0">
                          <a:solidFill>
                            <a:srgbClr val="000000"/>
                          </a:solidFill>
                        </a:rPr>
                        <a:t>Absolute difference</a:t>
                      </a:r>
                      <a:endParaRPr lang="en-IN" sz="1800" b="1" baseline="0" dirty="0">
                        <a:solidFill>
                          <a:srgbClr val="000000"/>
                        </a:solidFill>
                        <a:latin typeface="Roboto Condensed"/>
                        <a:cs typeface="Roboto Condensed"/>
                      </a:endParaRPr>
                    </a:p>
                  </a:txBody>
                  <a:tcPr/>
                </a:tc>
                <a:tc>
                  <a:txBody>
                    <a:bodyPr/>
                    <a:lstStyle/>
                    <a:p>
                      <a:pPr algn="ctr"/>
                      <a:r>
                        <a:rPr lang="en-IN" sz="1800" b="1" spc="-5" baseline="0" dirty="0">
                          <a:solidFill>
                            <a:srgbClr val="000000"/>
                          </a:solidFill>
                        </a:rPr>
                        <a:t>Rank</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dirty="0">
                          <a:solidFill>
                            <a:srgbClr val="000000"/>
                          </a:solidFill>
                        </a:rPr>
                        <a:t>Signed Rank</a:t>
                      </a:r>
                      <a:endParaRPr lang="en-IN" sz="1800" dirty="0"/>
                    </a:p>
                  </a:txBody>
                  <a:tcPr/>
                </a:tc>
                <a:extLst>
                  <a:ext uri="{0D108BD9-81ED-4DB2-BD59-A6C34878D82A}">
                    <a16:rowId xmlns:a16="http://schemas.microsoft.com/office/drawing/2014/main" val="1470655364"/>
                  </a:ext>
                </a:extLst>
              </a:tr>
              <a:tr h="370840">
                <a:tc>
                  <a:txBody>
                    <a:bodyPr/>
                    <a:lstStyle/>
                    <a:p>
                      <a:pPr algn="ctr"/>
                      <a:r>
                        <a:rPr lang="en-US" sz="1800" dirty="0"/>
                        <a:t>13</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3</a:t>
                      </a:r>
                      <a:endParaRPr lang="en-IN" sz="1800" dirty="0"/>
                    </a:p>
                  </a:txBody>
                  <a:tcPr/>
                </a:tc>
                <a:tc>
                  <a:txBody>
                    <a:bodyPr/>
                    <a:lstStyle/>
                    <a:p>
                      <a:pPr algn="ctr"/>
                      <a:r>
                        <a:rPr lang="en-US" sz="1800" dirty="0"/>
                        <a:t>3</a:t>
                      </a:r>
                      <a:endParaRPr lang="en-IN" sz="1800" dirty="0"/>
                    </a:p>
                  </a:txBody>
                  <a:tcPr/>
                </a:tc>
                <a:tc>
                  <a:txBody>
                    <a:bodyPr/>
                    <a:lstStyle/>
                    <a:p>
                      <a:pPr algn="ctr"/>
                      <a:r>
                        <a:rPr lang="en-US" sz="1800" dirty="0"/>
                        <a:t>2</a:t>
                      </a:r>
                      <a:endParaRPr lang="en-IN" sz="1800" dirty="0"/>
                    </a:p>
                  </a:txBody>
                  <a:tcPr/>
                </a:tc>
                <a:tc>
                  <a:txBody>
                    <a:bodyPr/>
                    <a:lstStyle/>
                    <a:p>
                      <a:pPr algn="ctr"/>
                      <a:r>
                        <a:rPr lang="en-US" sz="1800" dirty="0"/>
                        <a:t>2</a:t>
                      </a:r>
                      <a:endParaRPr lang="en-IN" sz="1800" dirty="0"/>
                    </a:p>
                  </a:txBody>
                  <a:tcPr/>
                </a:tc>
                <a:extLst>
                  <a:ext uri="{0D108BD9-81ED-4DB2-BD59-A6C34878D82A}">
                    <a16:rowId xmlns:a16="http://schemas.microsoft.com/office/drawing/2014/main" val="1141356350"/>
                  </a:ext>
                </a:extLst>
              </a:tr>
              <a:tr h="370840">
                <a:tc>
                  <a:txBody>
                    <a:bodyPr/>
                    <a:lstStyle/>
                    <a:p>
                      <a:pPr algn="ctr"/>
                      <a:r>
                        <a:rPr lang="en-US" sz="1800" dirty="0"/>
                        <a:t>12</a:t>
                      </a:r>
                      <a:endParaRPr lang="en-IN" sz="1800" dirty="0"/>
                    </a:p>
                  </a:txBody>
                  <a:tcPr/>
                </a:tc>
                <a:tc>
                  <a:txBody>
                    <a:bodyPr/>
                    <a:lstStyle/>
                    <a:p>
                      <a:pPr algn="ctr"/>
                      <a:r>
                        <a:rPr lang="en-US" sz="1800" dirty="0"/>
                        <a:t>10</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a:t>
                      </a:r>
                      <a:endParaRPr lang="en-IN" sz="1800" dirty="0"/>
                    </a:p>
                  </a:txBody>
                  <a:tcPr/>
                </a:tc>
                <a:tc>
                  <a:txBody>
                    <a:bodyPr/>
                    <a:lstStyle/>
                    <a:p>
                      <a:pPr algn="ctr"/>
                      <a:r>
                        <a:rPr lang="en-US" sz="1800" dirty="0"/>
                        <a:t>2</a:t>
                      </a:r>
                      <a:endParaRPr lang="en-IN" sz="1800" dirty="0"/>
                    </a:p>
                  </a:txBody>
                  <a:tcPr/>
                </a:tc>
                <a:tc>
                  <a:txBody>
                    <a:bodyPr/>
                    <a:lstStyle/>
                    <a:p>
                      <a:pPr algn="ctr"/>
                      <a:r>
                        <a:rPr lang="en-US" sz="1800" dirty="0"/>
                        <a:t>1</a:t>
                      </a:r>
                      <a:endParaRPr lang="en-IN"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a:t>
                      </a:r>
                      <a:endParaRPr lang="en-IN" sz="1800" dirty="0"/>
                    </a:p>
                  </a:txBody>
                  <a:tcPr/>
                </a:tc>
                <a:extLst>
                  <a:ext uri="{0D108BD9-81ED-4DB2-BD59-A6C34878D82A}">
                    <a16:rowId xmlns:a16="http://schemas.microsoft.com/office/drawing/2014/main" val="1454616633"/>
                  </a:ext>
                </a:extLst>
              </a:tr>
              <a:tr h="370840">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0</a:t>
                      </a:r>
                      <a:endParaRPr lang="en-IN" sz="1800" dirty="0"/>
                    </a:p>
                  </a:txBody>
                  <a:tcPr/>
                </a:tc>
                <a:tc>
                  <a:txBody>
                    <a:bodyPr/>
                    <a:lstStyle/>
                    <a:p>
                      <a:pPr algn="ctr"/>
                      <a:r>
                        <a:rPr lang="en-US" sz="1800" dirty="0"/>
                        <a:t>0</a:t>
                      </a:r>
                      <a:endParaRPr lang="en-IN" sz="1800" dirty="0"/>
                    </a:p>
                  </a:txBody>
                  <a:tcPr/>
                </a:tc>
                <a:tc>
                  <a:txBody>
                    <a:bodyPr/>
                    <a:lstStyle/>
                    <a:p>
                      <a:pPr algn="ctr"/>
                      <a:r>
                        <a:rPr lang="en-US" sz="1800" dirty="0"/>
                        <a:t>NR</a:t>
                      </a:r>
                      <a:endParaRPr lang="en-IN" sz="1800" dirty="0"/>
                    </a:p>
                  </a:txBody>
                  <a:tcPr/>
                </a:tc>
                <a:tc>
                  <a:txBody>
                    <a:bodyPr/>
                    <a:lstStyle/>
                    <a:p>
                      <a:pPr algn="ctr"/>
                      <a:endParaRPr lang="en-IN" sz="1800" dirty="0"/>
                    </a:p>
                  </a:txBody>
                  <a:tcPr/>
                </a:tc>
                <a:extLst>
                  <a:ext uri="{0D108BD9-81ED-4DB2-BD59-A6C34878D82A}">
                    <a16:rowId xmlns:a16="http://schemas.microsoft.com/office/drawing/2014/main" val="1272293338"/>
                  </a:ext>
                </a:extLst>
              </a:tr>
              <a:tr h="370840">
                <a:tc>
                  <a:txBody>
                    <a:bodyPr/>
                    <a:lstStyle/>
                    <a:p>
                      <a:pPr algn="ctr"/>
                      <a:r>
                        <a:rPr lang="en-US" sz="1800" dirty="0"/>
                        <a:t>10</a:t>
                      </a:r>
                      <a:endParaRPr lang="en-IN" sz="1800" dirty="0"/>
                    </a:p>
                  </a:txBody>
                  <a:tcPr/>
                </a:tc>
                <a:tc>
                  <a:txBody>
                    <a:bodyPr/>
                    <a:lstStyle/>
                    <a:p>
                      <a:pPr algn="ctr"/>
                      <a:r>
                        <a:rPr lang="en-US" sz="1800" dirty="0"/>
                        <a:t>10</a:t>
                      </a:r>
                      <a:endParaRPr lang="en-IN" sz="1800" dirty="0"/>
                    </a:p>
                  </a:txBody>
                  <a:tcPr/>
                </a:tc>
                <a:tc>
                  <a:txBody>
                    <a:bodyPr/>
                    <a:lstStyle/>
                    <a:p>
                      <a:pPr algn="ctr"/>
                      <a:r>
                        <a:rPr lang="en-US" sz="1800" dirty="0"/>
                        <a:t>0</a:t>
                      </a:r>
                      <a:endParaRPr lang="en-IN" sz="1800" dirty="0"/>
                    </a:p>
                  </a:txBody>
                  <a:tcPr/>
                </a:tc>
                <a:tc>
                  <a:txBody>
                    <a:bodyPr/>
                    <a:lstStyle/>
                    <a:p>
                      <a:pPr algn="ctr"/>
                      <a:r>
                        <a:rPr lang="en-US" sz="1800" dirty="0"/>
                        <a:t>0</a:t>
                      </a:r>
                      <a:endParaRPr lang="en-IN" sz="1800" dirty="0"/>
                    </a:p>
                  </a:txBody>
                  <a:tcPr/>
                </a:tc>
                <a:tc>
                  <a:txBody>
                    <a:bodyPr/>
                    <a:lstStyle/>
                    <a:p>
                      <a:pPr algn="ctr"/>
                      <a:r>
                        <a:rPr lang="en-US" sz="1800" dirty="0"/>
                        <a:t>NR</a:t>
                      </a:r>
                      <a:endParaRPr lang="en-IN" sz="1800" dirty="0"/>
                    </a:p>
                  </a:txBody>
                  <a:tcPr/>
                </a:tc>
                <a:tc>
                  <a:txBody>
                    <a:bodyPr/>
                    <a:lstStyle/>
                    <a:p>
                      <a:pPr algn="ctr"/>
                      <a:endParaRPr lang="en-IN" sz="1800" dirty="0"/>
                    </a:p>
                  </a:txBody>
                  <a:tcPr/>
                </a:tc>
                <a:extLst>
                  <a:ext uri="{0D108BD9-81ED-4DB2-BD59-A6C34878D82A}">
                    <a16:rowId xmlns:a16="http://schemas.microsoft.com/office/drawing/2014/main" val="3541080133"/>
                  </a:ext>
                </a:extLst>
              </a:tr>
            </a:tbl>
          </a:graphicData>
        </a:graphic>
      </p:graphicFrame>
    </p:spTree>
    <p:extLst>
      <p:ext uri="{BB962C8B-B14F-4D97-AF65-F5344CB8AC3E}">
        <p14:creationId xmlns:p14="http://schemas.microsoft.com/office/powerpoint/2010/main" val="185955433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TotalTime>
  <Words>3090</Words>
  <Application>Microsoft Office PowerPoint</Application>
  <PresentationFormat>On-screen Show (4:3)</PresentationFormat>
  <Paragraphs>328</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Cambria Math</vt:lpstr>
      <vt:lpstr>Arial</vt:lpstr>
      <vt:lpstr>Calibri</vt:lpstr>
      <vt:lpstr>Roboto Condensed</vt:lpstr>
      <vt:lpstr>Wingdings</vt:lpstr>
      <vt:lpstr>Office Theme</vt:lpstr>
      <vt:lpstr>Equation</vt:lpstr>
      <vt:lpstr>Section 17.2</vt:lpstr>
      <vt:lpstr>The Wilcoxon Signed-Rank Test</vt:lpstr>
      <vt:lpstr>The Wilcoxon Signed-Rank Test (cont.)</vt:lpstr>
      <vt:lpstr>Ranking Procedure</vt:lpstr>
      <vt:lpstr>Ranking Procedure (cont.)</vt:lpstr>
      <vt:lpstr>Example 17.2.1: Ranking Quantitative Data </vt:lpstr>
      <vt:lpstr>Example 17.2.1: Ranking Quantitative Data (cont.) </vt:lpstr>
      <vt:lpstr>Example 17.2.1: Ranking Quantitative Data (cont.) </vt:lpstr>
      <vt:lpstr>Example 17.2.1: Ranking Quantitative Data (cont.) </vt:lpstr>
      <vt:lpstr>Example 17.2.2: Performing the Wilcoxon Signed-Rank Test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Note</vt:lpstr>
      <vt:lpstr>Example 17.2.2: Performing the Wilcoxon Signed-Rank Test (cont.)</vt:lpstr>
      <vt:lpstr>Example 17.2.2: Performing the Wilcoxon Signed-Rank Test (cont.)</vt:lpstr>
      <vt:lpstr>Note</vt:lpstr>
      <vt:lpstr>Example 17.2.2: Performing the Wilcoxon Signed-Rank Test (cont.)</vt:lpstr>
      <vt:lpstr>Note</vt:lpstr>
      <vt:lpstr>Example 17.2.2: Performing the Wilcoxon Signed-Rank Test (cont.)</vt:lpstr>
      <vt:lpstr>Example 17.2.2: Performing the Wilcoxon Signed-Rank Test (cont.)</vt:lpstr>
      <vt:lpstr>Example 17.2.2: Performing the Wilcoxon Signed-Rank Test (cont.)</vt:lpstr>
      <vt:lpstr>Note</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Example 17.2.2: Performing the Wilcoxon Signed-Rank Test (cont.)</vt:lpstr>
      <vt:lpstr>Procedure: Test Procedure for the Wilcoxon Signed-Rank Test </vt:lpstr>
      <vt:lpstr>Procedure: Test Procedure for the Wilcoxon Signed-Rank Test (cont.)</vt:lpstr>
      <vt:lpstr>Procedure: Test Procedure for the Wilcoxon Signed-Rank Test (cont.)</vt:lpstr>
      <vt:lpstr>Procedure: Test Procedure for the Wilcoxon Signed-Rank Test (cont.)</vt:lpstr>
      <vt:lpstr>Procedure: Test Procedure for the Wilcoxon Signed-Rank Test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709</cp:revision>
  <dcterms:created xsi:type="dcterms:W3CDTF">2013-04-26T14:43:13Z</dcterms:created>
  <dcterms:modified xsi:type="dcterms:W3CDTF">2024-11-01T20:06:56Z</dcterms:modified>
</cp:coreProperties>
</file>