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2"/>
  </p:notesMasterIdLst>
  <p:handoutMasterIdLst>
    <p:handoutMasterId r:id="rId53"/>
  </p:handoutMasterIdLst>
  <p:sldIdLst>
    <p:sldId id="256" r:id="rId2"/>
    <p:sldId id="364" r:id="rId3"/>
    <p:sldId id="373" r:id="rId4"/>
    <p:sldId id="372" r:id="rId5"/>
    <p:sldId id="375" r:id="rId6"/>
    <p:sldId id="376" r:id="rId7"/>
    <p:sldId id="374" r:id="rId8"/>
    <p:sldId id="363" r:id="rId9"/>
    <p:sldId id="365" r:id="rId10"/>
    <p:sldId id="326" r:id="rId11"/>
    <p:sldId id="327" r:id="rId12"/>
    <p:sldId id="328" r:id="rId13"/>
    <p:sldId id="329" r:id="rId14"/>
    <p:sldId id="330" r:id="rId15"/>
    <p:sldId id="331" r:id="rId16"/>
    <p:sldId id="332" r:id="rId17"/>
    <p:sldId id="366" r:id="rId18"/>
    <p:sldId id="367" r:id="rId19"/>
    <p:sldId id="335" r:id="rId20"/>
    <p:sldId id="336" r:id="rId21"/>
    <p:sldId id="337" r:id="rId22"/>
    <p:sldId id="338" r:id="rId23"/>
    <p:sldId id="339" r:id="rId24"/>
    <p:sldId id="340" r:id="rId25"/>
    <p:sldId id="368" r:id="rId26"/>
    <p:sldId id="342" r:id="rId27"/>
    <p:sldId id="343" r:id="rId28"/>
    <p:sldId id="344" r:id="rId29"/>
    <p:sldId id="345" r:id="rId30"/>
    <p:sldId id="346" r:id="rId31"/>
    <p:sldId id="347" r:id="rId32"/>
    <p:sldId id="300" r:id="rId33"/>
    <p:sldId id="309" r:id="rId34"/>
    <p:sldId id="348" r:id="rId35"/>
    <p:sldId id="349" r:id="rId36"/>
    <p:sldId id="369" r:id="rId37"/>
    <p:sldId id="350" r:id="rId38"/>
    <p:sldId id="351" r:id="rId39"/>
    <p:sldId id="352" r:id="rId40"/>
    <p:sldId id="353" r:id="rId41"/>
    <p:sldId id="354" r:id="rId42"/>
    <p:sldId id="355" r:id="rId43"/>
    <p:sldId id="356" r:id="rId44"/>
    <p:sldId id="358" r:id="rId45"/>
    <p:sldId id="359" r:id="rId46"/>
    <p:sldId id="360" r:id="rId47"/>
    <p:sldId id="370" r:id="rId48"/>
    <p:sldId id="371" r:id="rId49"/>
    <p:sldId id="361" r:id="rId50"/>
    <p:sldId id="362" r:id="rId51"/>
  </p:sldIdLst>
  <p:sldSz cx="9144000" cy="6858000" type="screen4x3"/>
  <p:notesSz cx="6858000" cy="9144000"/>
  <p:embeddedFontLst>
    <p:embeddedFont>
      <p:font typeface="Cambria Math" panose="02040503050406030204" pitchFamily="18" charset="0"/>
      <p:regular r:id="rId54"/>
    </p:embeddedFont>
    <p:embeddedFont>
      <p:font typeface="Roboto Condensed" panose="02000000000000000000" pitchFamily="2"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B77D73-9C0F-800B-0F43-FAAFFC8EA440}" name="Casey Luquet" initials="CL" userId="S::cluquet@hawkeslearning.com::d0c6d703-2144-47b7-a589-485ad8d212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7E"/>
    <a:srgbClr val="0000FF"/>
    <a:srgbClr val="366092"/>
    <a:srgbClr val="FF0000"/>
    <a:srgbClr val="C00000"/>
    <a:srgbClr val="FFFFCC"/>
    <a:srgbClr val="007D7D"/>
    <a:srgbClr val="007E7E"/>
    <a:srgbClr val="2A7B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49" autoAdjust="0"/>
    <p:restoredTop sz="94660"/>
  </p:normalViewPr>
  <p:slideViewPr>
    <p:cSldViewPr>
      <p:cViewPr varScale="1">
        <p:scale>
          <a:sx n="111" d="100"/>
          <a:sy n="111" d="100"/>
        </p:scale>
        <p:origin x="1914"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4/26/2024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623671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A43670-4766-4587-A3AA-715C8B3EE45C}" type="datetimeFigureOut">
              <a:rPr lang="en-US" smtClean="0"/>
              <a:pPr/>
              <a:t>4/26/2024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5F67E5-DC27-4858-B4F5-969ACB0B1D78}" type="slidenum">
              <a:rPr lang="en-US" smtClean="0"/>
              <a:pPr/>
              <a:t>‹#›</a:t>
            </a:fld>
            <a:endParaRPr lang="en-US"/>
          </a:p>
        </p:txBody>
      </p:sp>
    </p:spTree>
    <p:extLst>
      <p:ext uri="{BB962C8B-B14F-4D97-AF65-F5344CB8AC3E}">
        <p14:creationId xmlns:p14="http://schemas.microsoft.com/office/powerpoint/2010/main" val="186232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A7B9E"/>
                </a:solidFill>
              </a:rPr>
              <a:t>Copyright © by Hawkes Learning   </a:t>
            </a:r>
          </a:p>
          <a:p>
            <a:pPr eaLnBrk="1" hangingPunct="1"/>
            <a:r>
              <a:rPr lang="en-US" baseline="-25000" dirty="0">
                <a:solidFill>
                  <a:srgbClr val="2A7B9E"/>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A7B9E"/>
                </a:solidFill>
              </a:rPr>
              <a:t>Copyright © by Hawkes Learning</a:t>
            </a:r>
          </a:p>
          <a:p>
            <a:pPr eaLnBrk="1" hangingPunct="1"/>
            <a:r>
              <a:rPr lang="en-US" baseline="-25000" dirty="0">
                <a:solidFill>
                  <a:srgbClr val="2A7B9E"/>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oleObject" Target="../embeddings/oleObject5.bin"/><Relationship Id="rId4" Type="http://schemas.openxmlformats.org/officeDocument/2006/relationships/image" Target="../media/image16.wmf"/></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17.1</a:t>
            </a:r>
          </a:p>
        </p:txBody>
      </p:sp>
      <p:sp>
        <p:nvSpPr>
          <p:cNvPr id="3" name="Subtitle 2"/>
          <p:cNvSpPr>
            <a:spLocks noGrp="1"/>
          </p:cNvSpPr>
          <p:nvPr>
            <p:ph type="subTitle" idx="4294967295"/>
          </p:nvPr>
        </p:nvSpPr>
        <p:spPr>
          <a:xfrm>
            <a:off x="1371600" y="3502152"/>
            <a:ext cx="6400800" cy="584775"/>
          </a:xfrm>
          <a:prstGeom prst="rect">
            <a:avLst/>
          </a:prstGeom>
        </p:spPr>
        <p:txBody>
          <a:bodyPr rtlCol="0" anchor="t" anchorCtr="1">
            <a:spAutoFit/>
          </a:bodyPr>
          <a:lstStyle/>
          <a:p>
            <a:pPr algn="ctr">
              <a:buNone/>
              <a:defRPr/>
            </a:pPr>
            <a:r>
              <a:rPr lang="en-US" b="1" i="1" dirty="0">
                <a:solidFill>
                  <a:srgbClr val="1F497D"/>
                </a:solidFill>
              </a:rPr>
              <a:t>The Sign Test</a:t>
            </a:r>
            <a:endParaRPr lang="en-US" b="1"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17.1.1: Performing the Sign Test on Paired Data </a:t>
            </a:r>
          </a:p>
        </p:txBody>
      </p:sp>
      <p:sp>
        <p:nvSpPr>
          <p:cNvPr id="3" name="Content Placeholder 2"/>
          <p:cNvSpPr>
            <a:spLocks noGrp="1"/>
          </p:cNvSpPr>
          <p:nvPr>
            <p:ph idx="1"/>
          </p:nvPr>
        </p:nvSpPr>
        <p:spPr/>
        <p:txBody>
          <a:bodyPr/>
          <a:lstStyle/>
          <a:p>
            <a:r>
              <a:rPr lang="en-US" dirty="0"/>
              <a:t>A researcher is interested in knowing the effect one ounce of 100-proof alcohol has on individuals. To study this effect the researcher randomly selects 10 subjects and records their reaction times (in seconds) both before and after drinking one ounce of 100-proof alcohol. The results of the study are displayed in the table below. In addition to the original data from Example 12.3.2, this table contains an extra column of data, the signs of the differences. These signs will be used in the nonparametric test of hypothesis.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17.1.1: Performing the Sign Test on Paired Data (cont.)</a:t>
            </a:r>
          </a:p>
        </p:txBody>
      </p:sp>
      <mc:AlternateContent xmlns:mc="http://schemas.openxmlformats.org/markup-compatibility/2006" xmlns:a14="http://schemas.microsoft.com/office/drawing/2010/main">
        <mc:Choice Requires="a14">
          <p:graphicFrame>
            <p:nvGraphicFramePr>
              <p:cNvPr id="4" name="object 3"/>
              <p:cNvGraphicFramePr>
                <a:graphicFrameLocks noGrp="1"/>
              </p:cNvGraphicFramePr>
              <p:nvPr>
                <p:extLst>
                  <p:ext uri="{D42A27DB-BD31-4B8C-83A1-F6EECF244321}">
                    <p14:modId xmlns:p14="http://schemas.microsoft.com/office/powerpoint/2010/main" val="1662585470"/>
                  </p:ext>
                </p:extLst>
              </p:nvPr>
            </p:nvGraphicFramePr>
            <p:xfrm>
              <a:off x="1828800" y="1176556"/>
              <a:ext cx="5486400" cy="35610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5760">
                    <a:tc gridSpan="4">
                      <a:txBody>
                        <a:bodyPr/>
                        <a:lstStyle/>
                        <a:p>
                          <a:pPr marL="0" marR="55880" indent="0" algn="ctr" defTabSz="914400" rtl="0" eaLnBrk="1" fontAlgn="auto" latinLnBrk="0" hangingPunct="1">
                            <a:lnSpc>
                              <a:spcPct val="100000"/>
                            </a:lnSpc>
                            <a:spcBef>
                              <a:spcPts val="150"/>
                            </a:spcBef>
                            <a:spcAft>
                              <a:spcPts val="0"/>
                            </a:spcAft>
                            <a:buClrTx/>
                            <a:buSzTx/>
                            <a:buFontTx/>
                            <a:buNone/>
                            <a:tabLst/>
                            <a:defRPr/>
                          </a:pPr>
                          <a:r>
                            <a:rPr lang="en-US" sz="1800" b="1" kern="1200" baseline="0" dirty="0">
                              <a:solidFill>
                                <a:schemeClr val="lt1"/>
                              </a:solidFill>
                              <a:latin typeface="+mn-lt"/>
                              <a:ea typeface="+mn-ea"/>
                              <a:cs typeface="+mn-cs"/>
                            </a:rPr>
                            <a:t>Reaction Times (in seconds)</a:t>
                          </a:r>
                        </a:p>
                      </a:txBody>
                      <a:tcPr marL="0" marR="0" marT="19050" marB="0" anchor="ctr"/>
                    </a:tc>
                    <a:tc hMerge="1">
                      <a:txBody>
                        <a:bodyPr/>
                        <a:lstStyle/>
                        <a:p>
                          <a:pPr algn="ctr">
                            <a:lnSpc>
                              <a:spcPct val="100000"/>
                            </a:lnSpc>
                            <a:spcBef>
                              <a:spcPts val="150"/>
                            </a:spcBef>
                          </a:pPr>
                          <a:endParaRPr sz="2000" dirty="0">
                            <a:latin typeface="Roboto Condensed"/>
                            <a:cs typeface="Roboto Condensed"/>
                          </a:endParaRPr>
                        </a:p>
                      </a:txBody>
                      <a:tcPr marL="0" marR="0" marT="19050" marB="0"/>
                    </a:tc>
                    <a:tc hMerge="1">
                      <a:txBody>
                        <a:bodyPr/>
                        <a:lstStyle/>
                        <a:p>
                          <a:pPr algn="ctr">
                            <a:lnSpc>
                              <a:spcPct val="100000"/>
                            </a:lnSpc>
                            <a:spcBef>
                              <a:spcPts val="150"/>
                            </a:spcBef>
                          </a:pPr>
                          <a:endParaRPr sz="2000" dirty="0">
                            <a:latin typeface="Roboto Condensed"/>
                            <a:cs typeface="Roboto Condensed"/>
                          </a:endParaRPr>
                        </a:p>
                      </a:txBody>
                      <a:tcPr marL="0" marR="0" marT="19050" marB="0"/>
                    </a:tc>
                    <a:tc hMerge="1">
                      <a:txBody>
                        <a:bodyPr/>
                        <a:lstStyle/>
                        <a:p>
                          <a:pPr marL="120014" algn="ctr">
                            <a:lnSpc>
                              <a:spcPct val="100000"/>
                            </a:lnSpc>
                            <a:spcBef>
                              <a:spcPts val="150"/>
                            </a:spcBef>
                          </a:pPr>
                          <a:endParaRPr sz="2000" dirty="0">
                            <a:latin typeface="Roboto Condensed"/>
                            <a:cs typeface="Roboto Condensed"/>
                          </a:endParaRPr>
                        </a:p>
                      </a:txBody>
                      <a:tcPr marL="0" marR="0" marT="19050" marB="0"/>
                    </a:tc>
                    <a:extLst>
                      <a:ext uri="{0D108BD9-81ED-4DB2-BD59-A6C34878D82A}">
                        <a16:rowId xmlns:a16="http://schemas.microsoft.com/office/drawing/2014/main" val="10000"/>
                      </a:ext>
                    </a:extLst>
                  </a:tr>
                  <a:tr h="196850">
                    <a:tc>
                      <a:txBody>
                        <a:bodyPr/>
                        <a:lstStyle/>
                        <a:p>
                          <a:pPr marR="55880" algn="ctr">
                            <a:lnSpc>
                              <a:spcPct val="100000"/>
                            </a:lnSpc>
                            <a:spcBef>
                              <a:spcPts val="150"/>
                            </a:spcBef>
                          </a:pPr>
                          <a:r>
                            <a:rPr sz="1800" b="1" spc="-5" dirty="0">
                              <a:solidFill>
                                <a:srgbClr val="000000"/>
                              </a:solidFill>
                            </a:rPr>
                            <a:t>Subject</a:t>
                          </a:r>
                          <a:endParaRPr sz="1800" b="1" dirty="0">
                            <a:solidFill>
                              <a:srgbClr val="000000"/>
                            </a:solidFill>
                            <a:latin typeface="Roboto Condensed"/>
                            <a:cs typeface="Roboto Condensed"/>
                          </a:endParaRPr>
                        </a:p>
                      </a:txBody>
                      <a:tcPr marL="0" marR="0" marT="19050" marB="0"/>
                    </a:tc>
                    <a:tc>
                      <a:txBody>
                        <a:bodyPr/>
                        <a:lstStyle/>
                        <a:p>
                          <a:pPr algn="ctr">
                            <a:lnSpc>
                              <a:spcPct val="100000"/>
                            </a:lnSpc>
                            <a:spcBef>
                              <a:spcPts val="150"/>
                            </a:spcBef>
                          </a:pPr>
                          <a:r>
                            <a:rPr sz="1800" b="1" spc="-10" dirty="0">
                              <a:solidFill>
                                <a:srgbClr val="000000"/>
                              </a:solidFill>
                            </a:rPr>
                            <a:t>Before</a:t>
                          </a:r>
                          <a:endParaRPr sz="1800" b="1" dirty="0">
                            <a:solidFill>
                              <a:srgbClr val="000000"/>
                            </a:solidFill>
                            <a:latin typeface="Roboto Condensed"/>
                            <a:cs typeface="Roboto Condensed"/>
                          </a:endParaRPr>
                        </a:p>
                      </a:txBody>
                      <a:tcPr marL="0" marR="0" marT="19050" marB="0"/>
                    </a:tc>
                    <a:tc>
                      <a:txBody>
                        <a:bodyPr/>
                        <a:lstStyle/>
                        <a:p>
                          <a:pPr algn="ctr">
                            <a:lnSpc>
                              <a:spcPct val="100000"/>
                            </a:lnSpc>
                            <a:spcBef>
                              <a:spcPts val="150"/>
                            </a:spcBef>
                          </a:pPr>
                          <a:r>
                            <a:rPr sz="1800" b="1" spc="-5" dirty="0">
                              <a:solidFill>
                                <a:srgbClr val="000000"/>
                              </a:solidFill>
                            </a:rPr>
                            <a:t>After</a:t>
                          </a:r>
                          <a:endParaRPr sz="1800" b="1" dirty="0">
                            <a:solidFill>
                              <a:srgbClr val="000000"/>
                            </a:solidFill>
                            <a:latin typeface="Roboto Condensed"/>
                            <a:cs typeface="Roboto Condensed"/>
                          </a:endParaRPr>
                        </a:p>
                      </a:txBody>
                      <a:tcPr marL="0" marR="0" marT="19050" marB="0"/>
                    </a:tc>
                    <a:tc>
                      <a:txBody>
                        <a:bodyPr/>
                        <a:lstStyle/>
                        <a:p>
                          <a:pPr marL="120014" algn="ctr">
                            <a:lnSpc>
                              <a:spcPct val="100000"/>
                            </a:lnSpc>
                            <a:spcBef>
                              <a:spcPts val="150"/>
                            </a:spcBef>
                          </a:pPr>
                          <a:r>
                            <a:rPr sz="1800" b="1" spc="-5" dirty="0">
                              <a:solidFill>
                                <a:srgbClr val="000000"/>
                              </a:solidFill>
                            </a:rPr>
                            <a:t>Difference</a:t>
                          </a:r>
                          <a:endParaRPr sz="1800" b="1"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val="10001"/>
                      </a:ext>
                    </a:extLst>
                  </a:tr>
                  <a:tr h="205740">
                    <a:tc>
                      <a:txBody>
                        <a:bodyPr/>
                        <a:lstStyle/>
                        <a:p>
                          <a:pPr marR="55880" algn="ctr">
                            <a:lnSpc>
                              <a:spcPct val="100000"/>
                            </a:lnSpc>
                            <a:spcBef>
                              <a:spcPts val="125"/>
                            </a:spcBef>
                          </a:pPr>
                          <a:r>
                            <a:rPr sz="1800" dirty="0">
                              <a:solidFill>
                                <a:srgbClr val="000000"/>
                              </a:solidFill>
                            </a:rPr>
                            <a:t>1</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0.4</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0.5</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120014" algn="ctr">
                            <a:lnSpc>
                              <a:spcPct val="100000"/>
                            </a:lnSpc>
                            <a:spcBef>
                              <a:spcPts val="125"/>
                            </a:spcBef>
                          </a:pPr>
                          <a14:m>
                            <m:oMathPara xmlns:m="http://schemas.openxmlformats.org/officeDocument/2006/math">
                              <m:oMathParaPr>
                                <m:jc m:val="centerGroup"/>
                              </m:oMathParaPr>
                              <m:oMath xmlns:m="http://schemas.openxmlformats.org/officeDocument/2006/math">
                                <m:r>
                                  <a:rPr lang="en-IN" sz="1800" i="1" dirty="0" smtClean="0">
                                    <a:solidFill>
                                      <a:srgbClr val="000000"/>
                                    </a:solidFill>
                                    <a:latin typeface="Cambria Math" panose="02040503050406030204" pitchFamily="18" charset="0"/>
                                  </a:rPr>
                                  <m:t>−0.1</m:t>
                                </m:r>
                              </m:oMath>
                            </m:oMathPara>
                          </a14:m>
                          <a:endParaRPr sz="18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2"/>
                      </a:ext>
                    </a:extLst>
                  </a:tr>
                  <a:tr h="206375">
                    <a:tc>
                      <a:txBody>
                        <a:bodyPr/>
                        <a:lstStyle/>
                        <a:p>
                          <a:pPr marR="55880" algn="ctr">
                            <a:lnSpc>
                              <a:spcPct val="100000"/>
                            </a:lnSpc>
                            <a:spcBef>
                              <a:spcPts val="125"/>
                            </a:spcBef>
                          </a:pPr>
                          <a:r>
                            <a:rPr sz="1800" dirty="0">
                              <a:solidFill>
                                <a:srgbClr val="000000"/>
                              </a:solidFill>
                            </a:rPr>
                            <a:t>2</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0.5</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0.5</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120014" algn="ctr">
                            <a:lnSpc>
                              <a:spcPct val="100000"/>
                            </a:lnSpc>
                            <a:spcBef>
                              <a:spcPts val="125"/>
                            </a:spcBef>
                          </a:pPr>
                          <a14:m>
                            <m:oMathPara xmlns:m="http://schemas.openxmlformats.org/officeDocument/2006/math">
                              <m:oMathParaPr>
                                <m:jc m:val="centerGroup"/>
                              </m:oMathParaPr>
                              <m:oMath xmlns:m="http://schemas.openxmlformats.org/officeDocument/2006/math">
                                <m:r>
                                  <a:rPr lang="en-US" sz="1800" b="0" i="1" dirty="0" smtClean="0">
                                    <a:solidFill>
                                      <a:srgbClr val="000000"/>
                                    </a:solidFill>
                                    <a:latin typeface="Cambria Math" panose="02040503050406030204" pitchFamily="18" charset="0"/>
                                  </a:rPr>
                                  <m:t>   </m:t>
                                </m:r>
                                <m:r>
                                  <a:rPr lang="en-IN" sz="1800" i="1" dirty="0" smtClean="0">
                                    <a:solidFill>
                                      <a:srgbClr val="000000"/>
                                    </a:solidFill>
                                    <a:latin typeface="Cambria Math" panose="02040503050406030204" pitchFamily="18" charset="0"/>
                                  </a:rPr>
                                  <m:t>0.0</m:t>
                                </m:r>
                              </m:oMath>
                            </m:oMathPara>
                          </a14:m>
                          <a:endParaRPr sz="18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3"/>
                      </a:ext>
                    </a:extLst>
                  </a:tr>
                  <a:tr h="206375">
                    <a:tc>
                      <a:txBody>
                        <a:bodyPr/>
                        <a:lstStyle/>
                        <a:p>
                          <a:pPr marR="55880" algn="ctr">
                            <a:lnSpc>
                              <a:spcPct val="100000"/>
                            </a:lnSpc>
                            <a:spcBef>
                              <a:spcPts val="125"/>
                            </a:spcBef>
                          </a:pPr>
                          <a:r>
                            <a:rPr sz="1800" dirty="0">
                              <a:solidFill>
                                <a:srgbClr val="000000"/>
                              </a:solidFill>
                            </a:rPr>
                            <a:t>3</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0.6</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0.7</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120014" algn="ctr">
                            <a:lnSpc>
                              <a:spcPct val="100000"/>
                            </a:lnSpc>
                            <a:spcBef>
                              <a:spcPts val="125"/>
                            </a:spcBef>
                          </a:pPr>
                          <a14:m>
                            <m:oMathPara xmlns:m="http://schemas.openxmlformats.org/officeDocument/2006/math">
                              <m:oMathParaPr>
                                <m:jc m:val="centerGroup"/>
                              </m:oMathParaPr>
                              <m:oMath xmlns:m="http://schemas.openxmlformats.org/officeDocument/2006/math">
                                <m:r>
                                  <a:rPr lang="en-IN" sz="1800" i="1" dirty="0" smtClean="0">
                                    <a:solidFill>
                                      <a:srgbClr val="000000"/>
                                    </a:solidFill>
                                    <a:latin typeface="Cambria Math" panose="02040503050406030204" pitchFamily="18" charset="0"/>
                                  </a:rPr>
                                  <m:t>−0.1</m:t>
                                </m:r>
                              </m:oMath>
                            </m:oMathPara>
                          </a14:m>
                          <a:endParaRPr sz="18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4"/>
                      </a:ext>
                    </a:extLst>
                  </a:tr>
                  <a:tr h="206375">
                    <a:tc>
                      <a:txBody>
                        <a:bodyPr/>
                        <a:lstStyle/>
                        <a:p>
                          <a:pPr marR="55880" algn="ctr">
                            <a:lnSpc>
                              <a:spcPct val="100000"/>
                            </a:lnSpc>
                            <a:spcBef>
                              <a:spcPts val="125"/>
                            </a:spcBef>
                          </a:pPr>
                          <a:r>
                            <a:rPr sz="1800" dirty="0">
                              <a:solidFill>
                                <a:srgbClr val="000000"/>
                              </a:solidFill>
                            </a:rPr>
                            <a:t>4</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0.4</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0.6</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120014" algn="ctr">
                            <a:lnSpc>
                              <a:spcPct val="100000"/>
                            </a:lnSpc>
                            <a:spcBef>
                              <a:spcPts val="125"/>
                            </a:spcBef>
                          </a:pPr>
                          <a14:m>
                            <m:oMathPara xmlns:m="http://schemas.openxmlformats.org/officeDocument/2006/math">
                              <m:oMathParaPr>
                                <m:jc m:val="centerGroup"/>
                              </m:oMathParaPr>
                              <m:oMath xmlns:m="http://schemas.openxmlformats.org/officeDocument/2006/math">
                                <m:r>
                                  <a:rPr lang="en-IN" sz="1800" i="1" dirty="0" smtClean="0">
                                    <a:solidFill>
                                      <a:srgbClr val="000000"/>
                                    </a:solidFill>
                                    <a:latin typeface="Cambria Math" panose="02040503050406030204" pitchFamily="18" charset="0"/>
                                  </a:rPr>
                                  <m:t>−0.2</m:t>
                                </m:r>
                              </m:oMath>
                            </m:oMathPara>
                          </a14:m>
                          <a:endParaRPr sz="18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5"/>
                      </a:ext>
                    </a:extLst>
                  </a:tr>
                  <a:tr h="206375">
                    <a:tc>
                      <a:txBody>
                        <a:bodyPr/>
                        <a:lstStyle/>
                        <a:p>
                          <a:pPr marR="55880" algn="ctr">
                            <a:lnSpc>
                              <a:spcPct val="100000"/>
                            </a:lnSpc>
                            <a:spcBef>
                              <a:spcPts val="125"/>
                            </a:spcBef>
                          </a:pPr>
                          <a:r>
                            <a:rPr sz="1800" dirty="0">
                              <a:solidFill>
                                <a:srgbClr val="000000"/>
                              </a:solidFill>
                            </a:rPr>
                            <a:t>5</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0.5</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0.6</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120014" algn="ctr">
                            <a:lnSpc>
                              <a:spcPct val="100000"/>
                            </a:lnSpc>
                            <a:spcBef>
                              <a:spcPts val="125"/>
                            </a:spcBef>
                          </a:pPr>
                          <a14:m>
                            <m:oMathPara xmlns:m="http://schemas.openxmlformats.org/officeDocument/2006/math">
                              <m:oMathParaPr>
                                <m:jc m:val="centerGroup"/>
                              </m:oMathParaPr>
                              <m:oMath xmlns:m="http://schemas.openxmlformats.org/officeDocument/2006/math">
                                <m:r>
                                  <a:rPr lang="en-IN" sz="1800" i="1" dirty="0" smtClean="0">
                                    <a:solidFill>
                                      <a:srgbClr val="000000"/>
                                    </a:solidFill>
                                    <a:latin typeface="Cambria Math" panose="02040503050406030204" pitchFamily="18" charset="0"/>
                                  </a:rPr>
                                  <m:t>−0.1</m:t>
                                </m:r>
                              </m:oMath>
                            </m:oMathPara>
                          </a14:m>
                          <a:endParaRPr sz="18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6"/>
                      </a:ext>
                    </a:extLst>
                  </a:tr>
                  <a:tr h="206375">
                    <a:tc>
                      <a:txBody>
                        <a:bodyPr/>
                        <a:lstStyle/>
                        <a:p>
                          <a:pPr marR="55880" algn="ctr">
                            <a:lnSpc>
                              <a:spcPct val="100000"/>
                            </a:lnSpc>
                            <a:spcBef>
                              <a:spcPts val="125"/>
                            </a:spcBef>
                          </a:pPr>
                          <a:r>
                            <a:rPr sz="1800" dirty="0">
                              <a:solidFill>
                                <a:srgbClr val="000000"/>
                              </a:solidFill>
                            </a:rPr>
                            <a:t>6</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0.4</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0.4</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120014" algn="ctr">
                            <a:lnSpc>
                              <a:spcPct val="100000"/>
                            </a:lnSpc>
                            <a:spcBef>
                              <a:spcPts val="125"/>
                            </a:spcBef>
                          </a:pPr>
                          <a14:m>
                            <m:oMathPara xmlns:m="http://schemas.openxmlformats.org/officeDocument/2006/math">
                              <m:oMathParaPr>
                                <m:jc m:val="centerGroup"/>
                              </m:oMathParaPr>
                              <m:oMath xmlns:m="http://schemas.openxmlformats.org/officeDocument/2006/math">
                                <m:r>
                                  <a:rPr lang="en-US" sz="1800" b="0" i="1" dirty="0" smtClean="0">
                                    <a:solidFill>
                                      <a:srgbClr val="000000"/>
                                    </a:solidFill>
                                    <a:latin typeface="Cambria Math" panose="02040503050406030204" pitchFamily="18" charset="0"/>
                                  </a:rPr>
                                  <m:t>   </m:t>
                                </m:r>
                                <m:r>
                                  <a:rPr lang="en-IN" sz="1800" i="1" dirty="0" smtClean="0">
                                    <a:solidFill>
                                      <a:srgbClr val="000000"/>
                                    </a:solidFill>
                                    <a:latin typeface="Cambria Math" panose="02040503050406030204" pitchFamily="18" charset="0"/>
                                  </a:rPr>
                                  <m:t>0.0</m:t>
                                </m:r>
                              </m:oMath>
                            </m:oMathPara>
                          </a14:m>
                          <a:endParaRPr sz="18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7"/>
                      </a:ext>
                    </a:extLst>
                  </a:tr>
                  <a:tr h="206375">
                    <a:tc>
                      <a:txBody>
                        <a:bodyPr/>
                        <a:lstStyle/>
                        <a:p>
                          <a:pPr marR="55880" algn="ctr">
                            <a:lnSpc>
                              <a:spcPct val="100000"/>
                            </a:lnSpc>
                            <a:spcBef>
                              <a:spcPts val="125"/>
                            </a:spcBef>
                          </a:pPr>
                          <a:r>
                            <a:rPr sz="1800" dirty="0">
                              <a:solidFill>
                                <a:srgbClr val="000000"/>
                              </a:solidFill>
                            </a:rPr>
                            <a:t>7</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0.4</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0.5</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120014" algn="ctr">
                            <a:lnSpc>
                              <a:spcPct val="100000"/>
                            </a:lnSpc>
                            <a:spcBef>
                              <a:spcPts val="125"/>
                            </a:spcBef>
                          </a:pPr>
                          <a14:m>
                            <m:oMathPara xmlns:m="http://schemas.openxmlformats.org/officeDocument/2006/math">
                              <m:oMathParaPr>
                                <m:jc m:val="centerGroup"/>
                              </m:oMathParaPr>
                              <m:oMath xmlns:m="http://schemas.openxmlformats.org/officeDocument/2006/math">
                                <m:r>
                                  <a:rPr lang="en-IN" sz="1800" i="1" dirty="0" smtClean="0">
                                    <a:solidFill>
                                      <a:srgbClr val="000000"/>
                                    </a:solidFill>
                                    <a:latin typeface="Cambria Math" panose="02040503050406030204" pitchFamily="18" charset="0"/>
                                  </a:rPr>
                                  <m:t>−0.1</m:t>
                                </m:r>
                              </m:oMath>
                            </m:oMathPara>
                          </a14:m>
                          <a:endParaRPr sz="18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8"/>
                      </a:ext>
                    </a:extLst>
                  </a:tr>
                  <a:tr h="206375">
                    <a:tc>
                      <a:txBody>
                        <a:bodyPr/>
                        <a:lstStyle/>
                        <a:p>
                          <a:pPr marR="55880" algn="ctr">
                            <a:lnSpc>
                              <a:spcPct val="100000"/>
                            </a:lnSpc>
                            <a:spcBef>
                              <a:spcPts val="125"/>
                            </a:spcBef>
                          </a:pPr>
                          <a:r>
                            <a:rPr sz="1800" dirty="0">
                              <a:solidFill>
                                <a:srgbClr val="000000"/>
                              </a:solidFill>
                            </a:rPr>
                            <a:t>8</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0.5</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0.7</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120014" algn="ctr">
                            <a:lnSpc>
                              <a:spcPct val="100000"/>
                            </a:lnSpc>
                            <a:spcBef>
                              <a:spcPts val="125"/>
                            </a:spcBef>
                          </a:pPr>
                          <a14:m>
                            <m:oMathPara xmlns:m="http://schemas.openxmlformats.org/officeDocument/2006/math">
                              <m:oMathParaPr>
                                <m:jc m:val="centerGroup"/>
                              </m:oMathParaPr>
                              <m:oMath xmlns:m="http://schemas.openxmlformats.org/officeDocument/2006/math">
                                <m:r>
                                  <a:rPr lang="en-IN" sz="1800" i="1" dirty="0" smtClean="0">
                                    <a:solidFill>
                                      <a:srgbClr val="000000"/>
                                    </a:solidFill>
                                    <a:latin typeface="Cambria Math" panose="02040503050406030204" pitchFamily="18" charset="0"/>
                                  </a:rPr>
                                  <m:t>−0.2</m:t>
                                </m:r>
                              </m:oMath>
                            </m:oMathPara>
                          </a14:m>
                          <a:endParaRPr sz="18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9"/>
                      </a:ext>
                    </a:extLst>
                  </a:tr>
                  <a:tr h="206375">
                    <a:tc>
                      <a:txBody>
                        <a:bodyPr/>
                        <a:lstStyle/>
                        <a:p>
                          <a:pPr marR="55880" algn="ctr">
                            <a:lnSpc>
                              <a:spcPct val="100000"/>
                            </a:lnSpc>
                            <a:spcBef>
                              <a:spcPts val="125"/>
                            </a:spcBef>
                          </a:pPr>
                          <a:r>
                            <a:rPr sz="1800" dirty="0">
                              <a:solidFill>
                                <a:srgbClr val="000000"/>
                              </a:solidFill>
                            </a:rPr>
                            <a:t>9</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0.6</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0.8</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120014" algn="ctr">
                            <a:lnSpc>
                              <a:spcPct val="100000"/>
                            </a:lnSpc>
                            <a:spcBef>
                              <a:spcPts val="125"/>
                            </a:spcBef>
                          </a:pPr>
                          <a14:m>
                            <m:oMathPara xmlns:m="http://schemas.openxmlformats.org/officeDocument/2006/math">
                              <m:oMathParaPr>
                                <m:jc m:val="centerGroup"/>
                              </m:oMathParaPr>
                              <m:oMath xmlns:m="http://schemas.openxmlformats.org/officeDocument/2006/math">
                                <m:r>
                                  <a:rPr lang="en-IN" sz="1800" i="1" dirty="0" smtClean="0">
                                    <a:solidFill>
                                      <a:srgbClr val="000000"/>
                                    </a:solidFill>
                                    <a:latin typeface="Cambria Math" panose="02040503050406030204" pitchFamily="18" charset="0"/>
                                  </a:rPr>
                                  <m:t>−0.2</m:t>
                                </m:r>
                              </m:oMath>
                            </m:oMathPara>
                          </a14:m>
                          <a:endParaRPr sz="18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10"/>
                      </a:ext>
                    </a:extLst>
                  </a:tr>
                  <a:tr h="206375">
                    <a:tc>
                      <a:txBody>
                        <a:bodyPr/>
                        <a:lstStyle/>
                        <a:p>
                          <a:pPr marR="55880" algn="ctr">
                            <a:lnSpc>
                              <a:spcPct val="100000"/>
                            </a:lnSpc>
                            <a:spcBef>
                              <a:spcPts val="125"/>
                            </a:spcBef>
                          </a:pPr>
                          <a:r>
                            <a:rPr sz="1800" dirty="0">
                              <a:solidFill>
                                <a:srgbClr val="000000"/>
                              </a:solidFill>
                            </a:rPr>
                            <a:t>10</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0.4</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0.5</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120014" algn="ctr">
                            <a:lnSpc>
                              <a:spcPct val="100000"/>
                            </a:lnSpc>
                            <a:spcBef>
                              <a:spcPts val="125"/>
                            </a:spcBef>
                          </a:pPr>
                          <a14:m>
                            <m:oMathPara xmlns:m="http://schemas.openxmlformats.org/officeDocument/2006/math">
                              <m:oMathParaPr>
                                <m:jc m:val="centerGroup"/>
                              </m:oMathParaPr>
                              <m:oMath xmlns:m="http://schemas.openxmlformats.org/officeDocument/2006/math">
                                <m:r>
                                  <a:rPr lang="en-IN" sz="1800" i="1" dirty="0" smtClean="0">
                                    <a:solidFill>
                                      <a:srgbClr val="000000"/>
                                    </a:solidFill>
                                    <a:latin typeface="Cambria Math" panose="02040503050406030204" pitchFamily="18" charset="0"/>
                                  </a:rPr>
                                  <m:t>−0.1</m:t>
                                </m:r>
                              </m:oMath>
                            </m:oMathPara>
                          </a14:m>
                          <a:endParaRPr sz="18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11"/>
                      </a:ext>
                    </a:extLst>
                  </a:tr>
                </a:tbl>
              </a:graphicData>
            </a:graphic>
          </p:graphicFrame>
        </mc:Choice>
        <mc:Fallback xmlns="">
          <p:graphicFrame>
            <p:nvGraphicFramePr>
              <p:cNvPr id="4" name="object 3"/>
              <p:cNvGraphicFramePr>
                <a:graphicFrameLocks noGrp="1"/>
              </p:cNvGraphicFramePr>
              <p:nvPr>
                <p:extLst>
                  <p:ext uri="{D42A27DB-BD31-4B8C-83A1-F6EECF244321}">
                    <p14:modId xmlns:p14="http://schemas.microsoft.com/office/powerpoint/2010/main" val="1662585470"/>
                  </p:ext>
                </p:extLst>
              </p:nvPr>
            </p:nvGraphicFramePr>
            <p:xfrm>
              <a:off x="1828800" y="1176556"/>
              <a:ext cx="5486400" cy="35610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5760">
                    <a:tc gridSpan="4">
                      <a:txBody>
                        <a:bodyPr/>
                        <a:lstStyle/>
                        <a:p>
                          <a:pPr marL="0" marR="55880" indent="0" algn="ctr" defTabSz="914400" rtl="0" eaLnBrk="1" fontAlgn="auto" latinLnBrk="0" hangingPunct="1">
                            <a:lnSpc>
                              <a:spcPct val="100000"/>
                            </a:lnSpc>
                            <a:spcBef>
                              <a:spcPts val="150"/>
                            </a:spcBef>
                            <a:spcAft>
                              <a:spcPts val="0"/>
                            </a:spcAft>
                            <a:buClrTx/>
                            <a:buSzTx/>
                            <a:buFontTx/>
                            <a:buNone/>
                            <a:tabLst/>
                            <a:defRPr/>
                          </a:pPr>
                          <a:r>
                            <a:rPr lang="en-US" sz="1800" b="1" kern="1200" baseline="0" dirty="0">
                              <a:solidFill>
                                <a:schemeClr val="lt1"/>
                              </a:solidFill>
                              <a:latin typeface="+mn-lt"/>
                              <a:ea typeface="+mn-ea"/>
                              <a:cs typeface="+mn-cs"/>
                            </a:rPr>
                            <a:t>Reaction Times (in seconds)</a:t>
                          </a:r>
                        </a:p>
                      </a:txBody>
                      <a:tcPr marL="0" marR="0" marT="19050" marB="0" anchor="ctr"/>
                    </a:tc>
                    <a:tc hMerge="1">
                      <a:txBody>
                        <a:bodyPr/>
                        <a:lstStyle/>
                        <a:p>
                          <a:pPr algn="ctr">
                            <a:lnSpc>
                              <a:spcPct val="100000"/>
                            </a:lnSpc>
                            <a:spcBef>
                              <a:spcPts val="150"/>
                            </a:spcBef>
                          </a:pPr>
                          <a:endParaRPr sz="2000" dirty="0">
                            <a:latin typeface="Roboto Condensed"/>
                            <a:cs typeface="Roboto Condensed"/>
                          </a:endParaRPr>
                        </a:p>
                      </a:txBody>
                      <a:tcPr marL="0" marR="0" marT="19050" marB="0"/>
                    </a:tc>
                    <a:tc hMerge="1">
                      <a:txBody>
                        <a:bodyPr/>
                        <a:lstStyle/>
                        <a:p>
                          <a:pPr algn="ctr">
                            <a:lnSpc>
                              <a:spcPct val="100000"/>
                            </a:lnSpc>
                            <a:spcBef>
                              <a:spcPts val="150"/>
                            </a:spcBef>
                          </a:pPr>
                          <a:endParaRPr sz="2000" dirty="0">
                            <a:latin typeface="Roboto Condensed"/>
                            <a:cs typeface="Roboto Condensed"/>
                          </a:endParaRPr>
                        </a:p>
                      </a:txBody>
                      <a:tcPr marL="0" marR="0" marT="19050" marB="0"/>
                    </a:tc>
                    <a:tc hMerge="1">
                      <a:txBody>
                        <a:bodyPr/>
                        <a:lstStyle/>
                        <a:p>
                          <a:pPr marL="120014" algn="ctr">
                            <a:lnSpc>
                              <a:spcPct val="100000"/>
                            </a:lnSpc>
                            <a:spcBef>
                              <a:spcPts val="150"/>
                            </a:spcBef>
                          </a:pPr>
                          <a:endParaRPr sz="2000" dirty="0">
                            <a:latin typeface="Roboto Condensed"/>
                            <a:cs typeface="Roboto Condensed"/>
                          </a:endParaRPr>
                        </a:p>
                      </a:txBody>
                      <a:tcPr marL="0" marR="0" marT="19050" marB="0"/>
                    </a:tc>
                    <a:extLst>
                      <a:ext uri="{0D108BD9-81ED-4DB2-BD59-A6C34878D82A}">
                        <a16:rowId xmlns:a16="http://schemas.microsoft.com/office/drawing/2014/main" val="10000"/>
                      </a:ext>
                    </a:extLst>
                  </a:tr>
                  <a:tr h="293370">
                    <a:tc>
                      <a:txBody>
                        <a:bodyPr/>
                        <a:lstStyle/>
                        <a:p>
                          <a:pPr marR="55880" algn="ctr">
                            <a:lnSpc>
                              <a:spcPct val="100000"/>
                            </a:lnSpc>
                            <a:spcBef>
                              <a:spcPts val="150"/>
                            </a:spcBef>
                          </a:pPr>
                          <a:r>
                            <a:rPr sz="1800" b="1" spc="-5" dirty="0">
                              <a:solidFill>
                                <a:srgbClr val="000000"/>
                              </a:solidFill>
                            </a:rPr>
                            <a:t>Subject</a:t>
                          </a:r>
                          <a:endParaRPr sz="1800" b="1" dirty="0">
                            <a:solidFill>
                              <a:srgbClr val="000000"/>
                            </a:solidFill>
                            <a:latin typeface="Roboto Condensed"/>
                            <a:cs typeface="Roboto Condensed"/>
                          </a:endParaRPr>
                        </a:p>
                      </a:txBody>
                      <a:tcPr marL="0" marR="0" marT="19050" marB="0"/>
                    </a:tc>
                    <a:tc>
                      <a:txBody>
                        <a:bodyPr/>
                        <a:lstStyle/>
                        <a:p>
                          <a:pPr algn="ctr">
                            <a:lnSpc>
                              <a:spcPct val="100000"/>
                            </a:lnSpc>
                            <a:spcBef>
                              <a:spcPts val="150"/>
                            </a:spcBef>
                          </a:pPr>
                          <a:r>
                            <a:rPr sz="1800" b="1" spc="-10" dirty="0">
                              <a:solidFill>
                                <a:srgbClr val="000000"/>
                              </a:solidFill>
                            </a:rPr>
                            <a:t>Before</a:t>
                          </a:r>
                          <a:endParaRPr sz="1800" b="1" dirty="0">
                            <a:solidFill>
                              <a:srgbClr val="000000"/>
                            </a:solidFill>
                            <a:latin typeface="Roboto Condensed"/>
                            <a:cs typeface="Roboto Condensed"/>
                          </a:endParaRPr>
                        </a:p>
                      </a:txBody>
                      <a:tcPr marL="0" marR="0" marT="19050" marB="0"/>
                    </a:tc>
                    <a:tc>
                      <a:txBody>
                        <a:bodyPr/>
                        <a:lstStyle/>
                        <a:p>
                          <a:pPr algn="ctr">
                            <a:lnSpc>
                              <a:spcPct val="100000"/>
                            </a:lnSpc>
                            <a:spcBef>
                              <a:spcPts val="150"/>
                            </a:spcBef>
                          </a:pPr>
                          <a:r>
                            <a:rPr sz="1800" b="1" spc="-5" dirty="0">
                              <a:solidFill>
                                <a:srgbClr val="000000"/>
                              </a:solidFill>
                            </a:rPr>
                            <a:t>After</a:t>
                          </a:r>
                          <a:endParaRPr sz="1800" b="1" dirty="0">
                            <a:solidFill>
                              <a:srgbClr val="000000"/>
                            </a:solidFill>
                            <a:latin typeface="Roboto Condensed"/>
                            <a:cs typeface="Roboto Condensed"/>
                          </a:endParaRPr>
                        </a:p>
                      </a:txBody>
                      <a:tcPr marL="0" marR="0" marT="19050" marB="0"/>
                    </a:tc>
                    <a:tc>
                      <a:txBody>
                        <a:bodyPr/>
                        <a:lstStyle/>
                        <a:p>
                          <a:pPr marL="120014" algn="ctr">
                            <a:lnSpc>
                              <a:spcPct val="100000"/>
                            </a:lnSpc>
                            <a:spcBef>
                              <a:spcPts val="150"/>
                            </a:spcBef>
                          </a:pPr>
                          <a:r>
                            <a:rPr sz="1800" b="1" spc="-5" dirty="0">
                              <a:solidFill>
                                <a:srgbClr val="000000"/>
                              </a:solidFill>
                            </a:rPr>
                            <a:t>Difference</a:t>
                          </a:r>
                          <a:endParaRPr sz="1800" b="1"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val="10001"/>
                      </a:ext>
                    </a:extLst>
                  </a:tr>
                  <a:tr h="290195">
                    <a:tc>
                      <a:txBody>
                        <a:bodyPr/>
                        <a:lstStyle/>
                        <a:p>
                          <a:pPr marR="55880" algn="ctr">
                            <a:lnSpc>
                              <a:spcPct val="100000"/>
                            </a:lnSpc>
                            <a:spcBef>
                              <a:spcPts val="125"/>
                            </a:spcBef>
                          </a:pPr>
                          <a:r>
                            <a:rPr sz="1800" dirty="0">
                              <a:solidFill>
                                <a:srgbClr val="000000"/>
                              </a:solidFill>
                            </a:rPr>
                            <a:t>1</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0.4</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0.5</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endParaRPr lang="en-US"/>
                        </a:p>
                      </a:txBody>
                      <a:tcPr marL="0" marR="0" marT="15875" marB="0">
                        <a:blipFill>
                          <a:blip r:embed="rId2"/>
                          <a:stretch>
                            <a:fillRect l="-300889" t="-233333" r="-2222" b="-941667"/>
                          </a:stretch>
                        </a:blipFill>
                      </a:tcPr>
                    </a:tc>
                    <a:extLst>
                      <a:ext uri="{0D108BD9-81ED-4DB2-BD59-A6C34878D82A}">
                        <a16:rowId xmlns:a16="http://schemas.microsoft.com/office/drawing/2014/main" val="10002"/>
                      </a:ext>
                    </a:extLst>
                  </a:tr>
                  <a:tr h="290195">
                    <a:tc>
                      <a:txBody>
                        <a:bodyPr/>
                        <a:lstStyle/>
                        <a:p>
                          <a:pPr marR="55880" algn="ctr">
                            <a:lnSpc>
                              <a:spcPct val="100000"/>
                            </a:lnSpc>
                            <a:spcBef>
                              <a:spcPts val="125"/>
                            </a:spcBef>
                          </a:pPr>
                          <a:r>
                            <a:rPr sz="1800" dirty="0">
                              <a:solidFill>
                                <a:srgbClr val="000000"/>
                              </a:solidFill>
                            </a:rPr>
                            <a:t>2</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0.5</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0.5</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endParaRPr lang="en-US"/>
                        </a:p>
                      </a:txBody>
                      <a:tcPr marL="0" marR="0" marT="15875" marB="0">
                        <a:blipFill>
                          <a:blip r:embed="rId2"/>
                          <a:stretch>
                            <a:fillRect l="-300889" t="-333333" r="-2222" b="-841667"/>
                          </a:stretch>
                        </a:blipFill>
                      </a:tcPr>
                    </a:tc>
                    <a:extLst>
                      <a:ext uri="{0D108BD9-81ED-4DB2-BD59-A6C34878D82A}">
                        <a16:rowId xmlns:a16="http://schemas.microsoft.com/office/drawing/2014/main" val="10003"/>
                      </a:ext>
                    </a:extLst>
                  </a:tr>
                  <a:tr h="290195">
                    <a:tc>
                      <a:txBody>
                        <a:bodyPr/>
                        <a:lstStyle/>
                        <a:p>
                          <a:pPr marR="55880" algn="ctr">
                            <a:lnSpc>
                              <a:spcPct val="100000"/>
                            </a:lnSpc>
                            <a:spcBef>
                              <a:spcPts val="125"/>
                            </a:spcBef>
                          </a:pPr>
                          <a:r>
                            <a:rPr sz="1800" dirty="0">
                              <a:solidFill>
                                <a:srgbClr val="000000"/>
                              </a:solidFill>
                            </a:rPr>
                            <a:t>3</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0.6</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0.7</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endParaRPr lang="en-US"/>
                        </a:p>
                      </a:txBody>
                      <a:tcPr marL="0" marR="0" marT="15875" marB="0">
                        <a:blipFill>
                          <a:blip r:embed="rId2"/>
                          <a:stretch>
                            <a:fillRect l="-300889" t="-442553" r="-2222" b="-759574"/>
                          </a:stretch>
                        </a:blipFill>
                      </a:tcPr>
                    </a:tc>
                    <a:extLst>
                      <a:ext uri="{0D108BD9-81ED-4DB2-BD59-A6C34878D82A}">
                        <a16:rowId xmlns:a16="http://schemas.microsoft.com/office/drawing/2014/main" val="10004"/>
                      </a:ext>
                    </a:extLst>
                  </a:tr>
                  <a:tr h="290195">
                    <a:tc>
                      <a:txBody>
                        <a:bodyPr/>
                        <a:lstStyle/>
                        <a:p>
                          <a:pPr marR="55880" algn="ctr">
                            <a:lnSpc>
                              <a:spcPct val="100000"/>
                            </a:lnSpc>
                            <a:spcBef>
                              <a:spcPts val="125"/>
                            </a:spcBef>
                          </a:pPr>
                          <a:r>
                            <a:rPr sz="1800" dirty="0">
                              <a:solidFill>
                                <a:srgbClr val="000000"/>
                              </a:solidFill>
                            </a:rPr>
                            <a:t>4</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0.4</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0.6</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endParaRPr lang="en-US"/>
                        </a:p>
                      </a:txBody>
                      <a:tcPr marL="0" marR="0" marT="15875" marB="0">
                        <a:blipFill>
                          <a:blip r:embed="rId2"/>
                          <a:stretch>
                            <a:fillRect l="-300889" t="-531250" r="-2222" b="-643750"/>
                          </a:stretch>
                        </a:blipFill>
                      </a:tcPr>
                    </a:tc>
                    <a:extLst>
                      <a:ext uri="{0D108BD9-81ED-4DB2-BD59-A6C34878D82A}">
                        <a16:rowId xmlns:a16="http://schemas.microsoft.com/office/drawing/2014/main" val="10005"/>
                      </a:ext>
                    </a:extLst>
                  </a:tr>
                  <a:tr h="290195">
                    <a:tc>
                      <a:txBody>
                        <a:bodyPr/>
                        <a:lstStyle/>
                        <a:p>
                          <a:pPr marR="55880" algn="ctr">
                            <a:lnSpc>
                              <a:spcPct val="100000"/>
                            </a:lnSpc>
                            <a:spcBef>
                              <a:spcPts val="125"/>
                            </a:spcBef>
                          </a:pPr>
                          <a:r>
                            <a:rPr sz="1800" dirty="0">
                              <a:solidFill>
                                <a:srgbClr val="000000"/>
                              </a:solidFill>
                            </a:rPr>
                            <a:t>5</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0.5</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0.6</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endParaRPr lang="en-US"/>
                        </a:p>
                      </a:txBody>
                      <a:tcPr marL="0" marR="0" marT="15875" marB="0">
                        <a:blipFill>
                          <a:blip r:embed="rId2"/>
                          <a:stretch>
                            <a:fillRect l="-300889" t="-631250" r="-2222" b="-543750"/>
                          </a:stretch>
                        </a:blipFill>
                      </a:tcPr>
                    </a:tc>
                    <a:extLst>
                      <a:ext uri="{0D108BD9-81ED-4DB2-BD59-A6C34878D82A}">
                        <a16:rowId xmlns:a16="http://schemas.microsoft.com/office/drawing/2014/main" val="10006"/>
                      </a:ext>
                    </a:extLst>
                  </a:tr>
                  <a:tr h="290195">
                    <a:tc>
                      <a:txBody>
                        <a:bodyPr/>
                        <a:lstStyle/>
                        <a:p>
                          <a:pPr marR="55880" algn="ctr">
                            <a:lnSpc>
                              <a:spcPct val="100000"/>
                            </a:lnSpc>
                            <a:spcBef>
                              <a:spcPts val="125"/>
                            </a:spcBef>
                          </a:pPr>
                          <a:r>
                            <a:rPr sz="1800" dirty="0">
                              <a:solidFill>
                                <a:srgbClr val="000000"/>
                              </a:solidFill>
                            </a:rPr>
                            <a:t>6</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0.4</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0.4</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endParaRPr lang="en-US"/>
                        </a:p>
                      </a:txBody>
                      <a:tcPr marL="0" marR="0" marT="15875" marB="0">
                        <a:blipFill>
                          <a:blip r:embed="rId2"/>
                          <a:stretch>
                            <a:fillRect l="-300889" t="-746809" r="-2222" b="-455319"/>
                          </a:stretch>
                        </a:blipFill>
                      </a:tcPr>
                    </a:tc>
                    <a:extLst>
                      <a:ext uri="{0D108BD9-81ED-4DB2-BD59-A6C34878D82A}">
                        <a16:rowId xmlns:a16="http://schemas.microsoft.com/office/drawing/2014/main" val="10007"/>
                      </a:ext>
                    </a:extLst>
                  </a:tr>
                  <a:tr h="290195">
                    <a:tc>
                      <a:txBody>
                        <a:bodyPr/>
                        <a:lstStyle/>
                        <a:p>
                          <a:pPr marR="55880" algn="ctr">
                            <a:lnSpc>
                              <a:spcPct val="100000"/>
                            </a:lnSpc>
                            <a:spcBef>
                              <a:spcPts val="125"/>
                            </a:spcBef>
                          </a:pPr>
                          <a:r>
                            <a:rPr sz="1800" dirty="0">
                              <a:solidFill>
                                <a:srgbClr val="000000"/>
                              </a:solidFill>
                            </a:rPr>
                            <a:t>7</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0.4</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0.5</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endParaRPr lang="en-US"/>
                        </a:p>
                      </a:txBody>
                      <a:tcPr marL="0" marR="0" marT="15875" marB="0">
                        <a:blipFill>
                          <a:blip r:embed="rId2"/>
                          <a:stretch>
                            <a:fillRect l="-300889" t="-829167" r="-2222" b="-345833"/>
                          </a:stretch>
                        </a:blipFill>
                      </a:tcPr>
                    </a:tc>
                    <a:extLst>
                      <a:ext uri="{0D108BD9-81ED-4DB2-BD59-A6C34878D82A}">
                        <a16:rowId xmlns:a16="http://schemas.microsoft.com/office/drawing/2014/main" val="10008"/>
                      </a:ext>
                    </a:extLst>
                  </a:tr>
                  <a:tr h="290195">
                    <a:tc>
                      <a:txBody>
                        <a:bodyPr/>
                        <a:lstStyle/>
                        <a:p>
                          <a:pPr marR="55880" algn="ctr">
                            <a:lnSpc>
                              <a:spcPct val="100000"/>
                            </a:lnSpc>
                            <a:spcBef>
                              <a:spcPts val="125"/>
                            </a:spcBef>
                          </a:pPr>
                          <a:r>
                            <a:rPr sz="1800" dirty="0">
                              <a:solidFill>
                                <a:srgbClr val="000000"/>
                              </a:solidFill>
                            </a:rPr>
                            <a:t>8</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0.5</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0.7</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endParaRPr lang="en-US"/>
                        </a:p>
                      </a:txBody>
                      <a:tcPr marL="0" marR="0" marT="15875" marB="0">
                        <a:blipFill>
                          <a:blip r:embed="rId2"/>
                          <a:stretch>
                            <a:fillRect l="-300889" t="-929167" r="-2222" b="-245833"/>
                          </a:stretch>
                        </a:blipFill>
                      </a:tcPr>
                    </a:tc>
                    <a:extLst>
                      <a:ext uri="{0D108BD9-81ED-4DB2-BD59-A6C34878D82A}">
                        <a16:rowId xmlns:a16="http://schemas.microsoft.com/office/drawing/2014/main" val="10009"/>
                      </a:ext>
                    </a:extLst>
                  </a:tr>
                  <a:tr h="290195">
                    <a:tc>
                      <a:txBody>
                        <a:bodyPr/>
                        <a:lstStyle/>
                        <a:p>
                          <a:pPr marR="55880" algn="ctr">
                            <a:lnSpc>
                              <a:spcPct val="100000"/>
                            </a:lnSpc>
                            <a:spcBef>
                              <a:spcPts val="125"/>
                            </a:spcBef>
                          </a:pPr>
                          <a:r>
                            <a:rPr sz="1800" dirty="0">
                              <a:solidFill>
                                <a:srgbClr val="000000"/>
                              </a:solidFill>
                            </a:rPr>
                            <a:t>9</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0.6</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0.8</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endParaRPr lang="en-US"/>
                        </a:p>
                      </a:txBody>
                      <a:tcPr marL="0" marR="0" marT="15875" marB="0">
                        <a:blipFill>
                          <a:blip r:embed="rId2"/>
                          <a:stretch>
                            <a:fillRect l="-300889" t="-1051064" r="-2222" b="-151064"/>
                          </a:stretch>
                        </a:blipFill>
                      </a:tcPr>
                    </a:tc>
                    <a:extLst>
                      <a:ext uri="{0D108BD9-81ED-4DB2-BD59-A6C34878D82A}">
                        <a16:rowId xmlns:a16="http://schemas.microsoft.com/office/drawing/2014/main" val="10010"/>
                      </a:ext>
                    </a:extLst>
                  </a:tr>
                  <a:tr h="290195">
                    <a:tc>
                      <a:txBody>
                        <a:bodyPr/>
                        <a:lstStyle/>
                        <a:p>
                          <a:pPr marR="55880" algn="ctr">
                            <a:lnSpc>
                              <a:spcPct val="100000"/>
                            </a:lnSpc>
                            <a:spcBef>
                              <a:spcPts val="125"/>
                            </a:spcBef>
                          </a:pPr>
                          <a:r>
                            <a:rPr sz="1800" dirty="0">
                              <a:solidFill>
                                <a:srgbClr val="000000"/>
                              </a:solidFill>
                            </a:rPr>
                            <a:t>10</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0.4</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1800" dirty="0">
                              <a:solidFill>
                                <a:srgbClr val="000000"/>
                              </a:solidFill>
                            </a:rPr>
                            <a:t>0.5</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endParaRPr lang="en-US"/>
                        </a:p>
                      </a:txBody>
                      <a:tcPr marL="0" marR="0" marT="15875" marB="0">
                        <a:blipFill>
                          <a:blip r:embed="rId2"/>
                          <a:stretch>
                            <a:fillRect l="-300889" t="-1127083" r="-2222" b="-47917"/>
                          </a:stretch>
                        </a:blipFill>
                      </a:tcPr>
                    </a:tc>
                    <a:extLst>
                      <a:ext uri="{0D108BD9-81ED-4DB2-BD59-A6C34878D82A}">
                        <a16:rowId xmlns:a16="http://schemas.microsoft.com/office/drawing/2014/main" val="10011"/>
                      </a:ext>
                    </a:extLst>
                  </a:tr>
                </a:tbl>
              </a:graphicData>
            </a:graphic>
          </p:graphicFrame>
        </mc:Fallback>
      </mc:AlternateContent>
      <p:sp>
        <p:nvSpPr>
          <p:cNvPr id="5" name="Rectangle 4"/>
          <p:cNvSpPr/>
          <p:nvPr/>
        </p:nvSpPr>
        <p:spPr>
          <a:xfrm>
            <a:off x="457200" y="4775433"/>
            <a:ext cx="8229600" cy="1292662"/>
          </a:xfrm>
          <a:prstGeom prst="rect">
            <a:avLst/>
          </a:prstGeom>
        </p:spPr>
        <p:txBody>
          <a:bodyPr>
            <a:spAutoFit/>
          </a:bodyPr>
          <a:lstStyle/>
          <a:p>
            <a:r>
              <a:rPr lang="en-US" sz="2600" dirty="0"/>
              <a:t>Can the researcher conclude at </a:t>
            </a:r>
            <a:r>
              <a:rPr lang="el-GR" sz="2600" i="1" dirty="0">
                <a:latin typeface="Cambria Math" panose="02040503050406030204" pitchFamily="18" charset="0"/>
                <a:ea typeface="Cambria Math" panose="02040503050406030204" pitchFamily="18" charset="0"/>
                <a:sym typeface="Symbol"/>
              </a:rPr>
              <a:t>α</a:t>
            </a:r>
            <a:r>
              <a:rPr lang="en-US" sz="2600" i="1" dirty="0"/>
              <a:t> </a:t>
            </a:r>
            <a:r>
              <a:rPr lang="en-US" sz="2600" dirty="0"/>
              <a:t>= 0.01 that the median reaction time is longer after consuming one ounce of </a:t>
            </a:r>
            <a:br>
              <a:rPr lang="en-US" sz="2600" dirty="0"/>
            </a:br>
            <a:r>
              <a:rPr lang="en-US" sz="2600" dirty="0"/>
              <a:t>100-proof alcohol?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17.1.1: Performing the Sign Test on Paired Data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Solution</a:t>
                </a:r>
              </a:p>
              <a:p>
                <a:r>
                  <a:rPr lang="en-US" dirty="0"/>
                  <a:t>This problem was analyzed using parametric statistics in Chapter 12 with the paired difference </a:t>
                </a:r>
                <a14:m>
                  <m:oMath xmlns:m="http://schemas.openxmlformats.org/officeDocument/2006/math">
                    <m:r>
                      <a:rPr lang="en-US" i="1" dirty="0" smtClean="0">
                        <a:latin typeface="Cambria Math" panose="02040503050406030204" pitchFamily="18" charset="0"/>
                      </a:rPr>
                      <m:t>𝑡</m:t>
                    </m:r>
                  </m:oMath>
                </a14:m>
                <a:r>
                  <a:rPr lang="en-US" i="0" dirty="0">
                    <a:latin typeface="+mj-lt"/>
                  </a:rPr>
                  <a:t>-</a:t>
                </a:r>
                <a:r>
                  <a:rPr lang="en-US" dirty="0"/>
                  <a:t>test. In order for this </a:t>
                </a:r>
                <a14:m>
                  <m:oMath xmlns:m="http://schemas.openxmlformats.org/officeDocument/2006/math">
                    <m:r>
                      <a:rPr lang="en-US" i="1" dirty="0" smtClean="0">
                        <a:latin typeface="Cambria Math" panose="02040503050406030204" pitchFamily="18" charset="0"/>
                      </a:rPr>
                      <m:t>𝑡</m:t>
                    </m:r>
                  </m:oMath>
                </a14:m>
                <a:r>
                  <a:rPr lang="en-US" dirty="0"/>
                  <a:t>-test to be valid, we had to make an assumption that the differences had an approximately normal distribution. Suppose we doubt that the differences have a normal distribution. Is it still possible to draw a conclusion about whether or not alcohol increases </a:t>
                </a:r>
                <a:r>
                  <a:rPr lang="en-US" i="1" dirty="0"/>
                  <a:t>median</a:t>
                </a:r>
                <a:r>
                  <a:rPr lang="en-US" dirty="0"/>
                  <a:t> reaction time? One possible method for making this determination is the Sign Test.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370" b="-1067"/>
                </a:stretch>
              </a:blipFill>
            </p:spPr>
            <p:txBody>
              <a:bodyPr/>
              <a:lstStyle/>
              <a:p>
                <a:r>
                  <a:rPr lang="en-IN">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17.1.1: Performing the Sign Test on Paired Data (cont.)</a:t>
            </a:r>
          </a:p>
        </p:txBody>
      </p:sp>
      <p:sp>
        <p:nvSpPr>
          <p:cNvPr id="3" name="Content Placeholder 2"/>
          <p:cNvSpPr>
            <a:spLocks noGrp="1"/>
          </p:cNvSpPr>
          <p:nvPr>
            <p:ph idx="1"/>
          </p:nvPr>
        </p:nvSpPr>
        <p:spPr/>
        <p:txBody>
          <a:bodyPr/>
          <a:lstStyle/>
          <a:p>
            <a:r>
              <a:rPr lang="en-US" dirty="0"/>
              <a:t>The Sign Test is based on the idea that if two data sets have the same medians, the number of differences with positive signs should approximately equal the number of differences with negative signs. We will conclude that alcohol increases the median reaction time if the number of negative signs is significantly larger than the number of positive signs. How large is large? Let’s answer this question by way of example.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17.1.1: Performing the Sign Test on Paired Data (cont.)</a:t>
            </a:r>
          </a:p>
        </p:txBody>
      </p:sp>
      <p:sp>
        <p:nvSpPr>
          <p:cNvPr id="3" name="Content Placeholder 2"/>
          <p:cNvSpPr>
            <a:spLocks noGrp="1"/>
          </p:cNvSpPr>
          <p:nvPr>
            <p:ph idx="1"/>
          </p:nvPr>
        </p:nvSpPr>
        <p:spPr/>
        <p:txBody>
          <a:bodyPr>
            <a:noAutofit/>
          </a:bodyPr>
          <a:lstStyle/>
          <a:p>
            <a:r>
              <a:rPr lang="en-US" b="1" dirty="0"/>
              <a:t>Step 1: Determine the population parameter to be used and develop the null and alternative hypotheses</a:t>
            </a:r>
            <a:r>
              <a:rPr lang="en-US" dirty="0"/>
              <a:t>.</a:t>
            </a:r>
          </a:p>
          <a:p>
            <a:r>
              <a:rPr lang="en-US" b="1" dirty="0"/>
              <a:t>Null Hypothesis: </a:t>
            </a:r>
            <a:r>
              <a:rPr lang="en-US" dirty="0"/>
              <a:t>There is no difference in median reaction time after drinking one ounce of 100-proof alcohol. </a:t>
            </a:r>
          </a:p>
          <a:p>
            <a:r>
              <a:rPr lang="en-US" b="1" dirty="0"/>
              <a:t>Alternative Hypothesis:</a:t>
            </a:r>
            <a:r>
              <a:rPr lang="en-US" dirty="0"/>
              <a:t> The median reaction time is significantly longer after drinking one ounce of 100-proof alcohol.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17.1.1: Performing the Sign Test on Paired Data (cont.)</a:t>
            </a:r>
          </a:p>
        </p:txBody>
      </p:sp>
      <p:sp>
        <p:nvSpPr>
          <p:cNvPr id="3" name="Content Placeholder 2"/>
          <p:cNvSpPr>
            <a:spLocks noGrp="1"/>
          </p:cNvSpPr>
          <p:nvPr>
            <p:ph idx="1"/>
          </p:nvPr>
        </p:nvSpPr>
        <p:spPr/>
        <p:txBody>
          <a:bodyPr/>
          <a:lstStyle/>
          <a:p>
            <a:r>
              <a:rPr lang="en-US" dirty="0"/>
              <a:t>Since the researcher is interested in whether or not the median reaction time is </a:t>
            </a:r>
            <a:r>
              <a:rPr lang="en-US" i="1" dirty="0"/>
              <a:t>longer</a:t>
            </a:r>
            <a:r>
              <a:rPr lang="en-US" dirty="0"/>
              <a:t> after drinking one ounce of 100-proof alcohol, this is a one-sided test.</a:t>
            </a:r>
          </a:p>
          <a:p>
            <a:r>
              <a:rPr lang="en-US" dirty="0"/>
              <a:t>The procedure we are using is called the Sign Test because it relies on counting the number of positive differences and the number of negative differences. Only the sign of the difference matters; the magnitude is ignored. Differences of zero are also ignored.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17.1.1: Performing the Sign Test on Paired Data (cont.)</a:t>
            </a:r>
          </a:p>
        </p:txBody>
      </p:sp>
      <p:sp>
        <p:nvSpPr>
          <p:cNvPr id="3" name="Content Placeholder 2"/>
          <p:cNvSpPr>
            <a:spLocks noGrp="1"/>
          </p:cNvSpPr>
          <p:nvPr>
            <p:ph idx="1"/>
          </p:nvPr>
        </p:nvSpPr>
        <p:spPr/>
        <p:txBody>
          <a:bodyPr>
            <a:noAutofit/>
          </a:bodyPr>
          <a:lstStyle/>
          <a:p>
            <a:r>
              <a:rPr lang="en-US" dirty="0"/>
              <a:t>The statistical measures being used are counts of the number of positive signs and negative signs. If the reaction time is prolonged after the alcohol has been consumed, then the reaction time before drinking the alcohol will be less than the reaction time after drinking the alcohol. Consequently, we would expect the number of differences with negative signs to outnumber the differences with positive signs.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17.1.1: Performing the Sign Test on Paired Data (cont.)</a:t>
            </a:r>
          </a:p>
        </p:txBody>
      </p:sp>
      <p:sp>
        <p:nvSpPr>
          <p:cNvPr id="3" name="Content Placeholder 2"/>
          <p:cNvSpPr>
            <a:spLocks noGrp="1"/>
          </p:cNvSpPr>
          <p:nvPr>
            <p:ph idx="1"/>
          </p:nvPr>
        </p:nvSpPr>
        <p:spPr/>
        <p:txBody>
          <a:bodyPr>
            <a:noAutofit/>
          </a:bodyPr>
          <a:lstStyle/>
          <a:p>
            <a:r>
              <a:rPr lang="en-US" dirty="0"/>
              <a:t>If the reaction times before and after drinking one ounce of 100-proof alcohol are identical, then we would expect that any difference would be due to random variation, in which case we would have about the same number of positive and negative signs.</a:t>
            </a:r>
          </a:p>
          <a:p>
            <a:r>
              <a:rPr lang="en-US" dirty="0"/>
              <a:t>Using these ideas, we can translate our plain English hypotheses into the following.</a:t>
            </a:r>
          </a:p>
        </p:txBody>
      </p:sp>
    </p:spTree>
    <p:extLst>
      <p:ext uri="{BB962C8B-B14F-4D97-AF65-F5344CB8AC3E}">
        <p14:creationId xmlns:p14="http://schemas.microsoft.com/office/powerpoint/2010/main" val="4051340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17.1.1: Performing the Sign Test on Paired Data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0" smtClean="0">
                        <a:latin typeface="Cambria Math" panose="02040503050406030204" pitchFamily="18" charset="0"/>
                      </a:rPr>
                      <m:t>:</m:t>
                    </m:r>
                  </m:oMath>
                </a14:m>
                <a:r>
                  <a:rPr lang="en-US" dirty="0"/>
                  <a:t> The number of positive signs equals the 		       number of negative signs (the median 		       reaction time is the same after drinking one 	       ounce of 100-proof alcohol).</a:t>
                </a:r>
              </a:p>
              <a:p>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m:t>
                        </m:r>
                      </m:sub>
                    </m:sSub>
                    <m:r>
                      <a:rPr lang="en-US" b="0" i="0" smtClean="0">
                        <a:latin typeface="Cambria Math" panose="02040503050406030204" pitchFamily="18" charset="0"/>
                      </a:rPr>
                      <m:t>:</m:t>
                    </m:r>
                  </m:oMath>
                </a14:m>
                <a:r>
                  <a:rPr lang="en-US" dirty="0"/>
                  <a:t> The number of negative signs significantly 	       outnumbers the number of positive signs 	       (the median reaction time is longer after 	       drinking one ounce of 100-proof alcohol than 	       before drinking the alcohol, i.e., reaction 	       time before minus reaction time after &lt; 0).</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200" r="-2222" b="-1067"/>
                </a:stretch>
              </a:blipFill>
            </p:spPr>
            <p:txBody>
              <a:bodyPr/>
              <a:lstStyle/>
              <a:p>
                <a:r>
                  <a:rPr lang="en-IN">
                    <a:noFill/>
                  </a:rPr>
                  <a:t> </a:t>
                </a:r>
              </a:p>
            </p:txBody>
          </p:sp>
        </mc:Fallback>
      </mc:AlternateContent>
    </p:spTree>
    <p:extLst>
      <p:ext uri="{BB962C8B-B14F-4D97-AF65-F5344CB8AC3E}">
        <p14:creationId xmlns:p14="http://schemas.microsoft.com/office/powerpoint/2010/main" val="2051731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17.1.1: Performing the Sign Test on Paired Data (cont.)</a:t>
            </a:r>
          </a:p>
        </p:txBody>
      </p:sp>
      <p:sp>
        <p:nvSpPr>
          <p:cNvPr id="3" name="Content Placeholder 2"/>
          <p:cNvSpPr>
            <a:spLocks noGrp="1"/>
          </p:cNvSpPr>
          <p:nvPr>
            <p:ph idx="1"/>
          </p:nvPr>
        </p:nvSpPr>
        <p:spPr/>
        <p:txBody>
          <a:bodyPr/>
          <a:lstStyle/>
          <a:p>
            <a:r>
              <a:rPr lang="en-US" b="1" dirty="0"/>
              <a:t>Step 2: Specify the significance level </a:t>
            </a:r>
            <a:r>
              <a:rPr lang="el-GR" b="1" i="1" dirty="0">
                <a:solidFill>
                  <a:schemeClr val="tx1"/>
                </a:solidFill>
                <a:latin typeface="Cambria Math" panose="02040503050406030204" pitchFamily="18" charset="0"/>
                <a:ea typeface="Cambria Math" panose="02040503050406030204" pitchFamily="18" charset="0"/>
              </a:rPr>
              <a:t>α</a:t>
            </a:r>
            <a:r>
              <a:rPr lang="en-US" b="1" dirty="0"/>
              <a:t>.</a:t>
            </a:r>
          </a:p>
          <a:p>
            <a:r>
              <a:rPr lang="en-US" dirty="0"/>
              <a:t>The level of the test is specified in the problem to be </a:t>
            </a:r>
            <a:br>
              <a:rPr lang="en-US" dirty="0"/>
            </a:br>
            <a:r>
              <a:rPr lang="el-GR" i="1" dirty="0">
                <a:solidFill>
                  <a:schemeClr val="tx1"/>
                </a:solidFill>
                <a:latin typeface="Cambria Math" panose="02040503050406030204" pitchFamily="18" charset="0"/>
                <a:ea typeface="Cambria Math" panose="02040503050406030204" pitchFamily="18" charset="0"/>
              </a:rPr>
              <a:t>α</a:t>
            </a:r>
            <a:r>
              <a:rPr lang="en-US" dirty="0">
                <a:latin typeface="Cambria Math" panose="02040503050406030204" pitchFamily="18" charset="0"/>
                <a:ea typeface="Cambria Math" panose="02040503050406030204" pitchFamily="18" charset="0"/>
                <a:sym typeface="Symbol"/>
              </a:rPr>
              <a:t> </a:t>
            </a:r>
            <a:r>
              <a:rPr lang="en-US" dirty="0"/>
              <a:t>= 0.01. </a:t>
            </a:r>
          </a:p>
          <a:p>
            <a:r>
              <a:rPr lang="en-US" b="1" dirty="0"/>
              <a:t>Step 3: Validate the assumptions of the hypothesis test, identify the appropriate test statistic and compute its value. </a:t>
            </a:r>
          </a:p>
          <a:p>
            <a:r>
              <a:rPr lang="en-US" dirty="0"/>
              <a:t>We do need to assume that the sample is random.</a:t>
            </a:r>
          </a:p>
          <a:p>
            <a:pPr marL="457200" indent="-457200">
              <a:buFont typeface="Wingdings" panose="05000000000000000000" pitchFamily="2" charset="2"/>
              <a:buChar char="þ"/>
            </a:pPr>
            <a:r>
              <a:rPr lang="en-US" dirty="0"/>
              <a:t>Pairs of data are selected in a random fashion.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990600"/>
            <a:ext cx="8229600" cy="4572000"/>
          </a:xfrm>
        </p:spPr>
        <p:txBody>
          <a:bodyPr>
            <a:normAutofit fontScale="25000" lnSpcReduction="20000"/>
          </a:bodyPr>
          <a:lstStyle/>
          <a:p>
            <a:pPr algn="l"/>
            <a:endParaRPr lang="en-US" sz="1800" b="0" i="0" u="none" strike="noStrike" baseline="0" dirty="0">
              <a:solidFill>
                <a:srgbClr val="000000"/>
              </a:solidFill>
            </a:endParaRPr>
          </a:p>
          <a:p>
            <a:pPr algn="just">
              <a:lnSpc>
                <a:spcPct val="110000"/>
              </a:lnSpc>
            </a:pPr>
            <a:r>
              <a:rPr lang="en-US" sz="11200" b="0" i="0" u="none" strike="noStrike" baseline="0" dirty="0"/>
              <a:t>One of the characteristics of </a:t>
            </a:r>
            <a:r>
              <a:rPr lang="en-US" sz="11200" b="1" i="0" u="none" strike="noStrike" baseline="0" dirty="0"/>
              <a:t>parametric statistics </a:t>
            </a:r>
            <a:r>
              <a:rPr lang="en-US" sz="11200" b="0" i="0" u="none" strike="noStrike" baseline="0" dirty="0"/>
              <a:t>is that hypothesis testing procedures rely on assumptions concerning the distribution of the population from which the sample is drawn. For example, when using test statistics which rely on the </a:t>
            </a:r>
            <a:r>
              <a:rPr lang="en-US" sz="11200" b="0" i="1" u="none" strike="noStrike" baseline="0" dirty="0"/>
              <a:t>t</a:t>
            </a:r>
            <a:r>
              <a:rPr lang="en-US" sz="11200" b="0" i="0" u="none" strike="noStrike" baseline="0" dirty="0"/>
              <a:t>-distribution or the </a:t>
            </a:r>
            <a:r>
              <a:rPr lang="en-US" sz="11200" b="0" i="1" u="none" strike="noStrike" baseline="0" dirty="0"/>
              <a:t>F</a:t>
            </a:r>
            <a:r>
              <a:rPr lang="en-US" sz="11200" b="0" i="0" u="none" strike="noStrike" baseline="0" dirty="0"/>
              <a:t>-distribution, we assume that the distribution of the underlying population from which the data is drawn is approximately normal. </a:t>
            </a:r>
            <a:endParaRPr lang="en-US" sz="11200" dirty="0"/>
          </a:p>
        </p:txBody>
      </p:sp>
    </p:spTree>
    <p:extLst>
      <p:ext uri="{BB962C8B-B14F-4D97-AF65-F5344CB8AC3E}">
        <p14:creationId xmlns:p14="http://schemas.microsoft.com/office/powerpoint/2010/main" val="2016754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17.1.1: Performing the Sign Test on Paired Data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Our discussion has focused on the signs of the differences. Suppose we let </a:t>
                </a:r>
              </a:p>
              <a:p>
                <a:r>
                  <a:rPr lang="en-US" dirty="0"/>
                  <a:t>	</a:t>
                </a:r>
                <a14:m>
                  <m:oMath xmlns:m="http://schemas.openxmlformats.org/officeDocument/2006/math">
                    <m:r>
                      <a:rPr lang="en-US" i="1" dirty="0" smtClean="0">
                        <a:latin typeface="Cambria Math" panose="02040503050406030204" pitchFamily="18" charset="0"/>
                      </a:rPr>
                      <m:t>𝑋</m:t>
                    </m:r>
                  </m:oMath>
                </a14:m>
                <a:r>
                  <a:rPr lang="en-US" dirty="0"/>
                  <a:t> = the number of times the less frequent sign is 	       observed. </a:t>
                </a:r>
              </a:p>
              <a:p>
                <a:r>
                  <a:rPr lang="en-US" dirty="0"/>
                  <a:t>Assuming that the null hypothesis is true, the number of times the less frequent sign is observed in the paired difference experiment has a binomial distribution with </a:t>
                </a:r>
              </a:p>
              <a:p>
                <a:r>
                  <a:rPr lang="en-US" dirty="0"/>
                  <a:t>	</a:t>
                </a:r>
                <a14:m>
                  <m:oMath xmlns:m="http://schemas.openxmlformats.org/officeDocument/2006/math">
                    <m:r>
                      <a:rPr lang="en-US" i="1" dirty="0" smtClean="0">
                        <a:latin typeface="Cambria Math" panose="02040503050406030204" pitchFamily="18" charset="0"/>
                      </a:rPr>
                      <m:t>𝑝</m:t>
                    </m:r>
                  </m:oMath>
                </a14:m>
                <a:r>
                  <a:rPr lang="en-US" dirty="0"/>
                  <a:t> = 0.5, and </a:t>
                </a:r>
              </a:p>
              <a:p>
                <a:r>
                  <a:rPr lang="en-US" dirty="0"/>
                  <a:t>	</a:t>
                </a:r>
                <a14:m>
                  <m:oMath xmlns:m="http://schemas.openxmlformats.org/officeDocument/2006/math">
                    <m:r>
                      <a:rPr lang="en-US" i="1" dirty="0" smtClean="0">
                        <a:latin typeface="Cambria Math" panose="02040503050406030204" pitchFamily="18" charset="0"/>
                      </a:rPr>
                      <m:t>𝑛</m:t>
                    </m:r>
                  </m:oMath>
                </a14:m>
                <a:r>
                  <a:rPr lang="en-US" dirty="0"/>
                  <a:t> = the number of non-zero differences.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704"/>
                </a:stretch>
              </a:blipFill>
            </p:spPr>
            <p:txBody>
              <a:bodyPr/>
              <a:lstStyle/>
              <a:p>
                <a:r>
                  <a:rPr lang="en-IN">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17.1.1: Performing the Sign Test on Paired Data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If </a:t>
                </a:r>
                <a14:m>
                  <m:oMath xmlns:m="http://schemas.openxmlformats.org/officeDocument/2006/math">
                    <m:r>
                      <a:rPr lang="en-US" i="1" dirty="0" smtClean="0">
                        <a:latin typeface="Cambria Math" panose="02040503050406030204" pitchFamily="18" charset="0"/>
                      </a:rPr>
                      <m:t>𝑋</m:t>
                    </m:r>
                  </m:oMath>
                </a14:m>
                <a:r>
                  <a:rPr lang="en-US" i="1" dirty="0"/>
                  <a:t> </a:t>
                </a:r>
                <a:r>
                  <a:rPr lang="en-US" dirty="0"/>
                  <a:t>is too small, then either </a:t>
                </a:r>
                <a14:m>
                  <m:oMath xmlns:m="http://schemas.openxmlformats.org/officeDocument/2006/math">
                    <m:r>
                      <a:rPr lang="en-US" i="1" dirty="0" smtClean="0">
                        <a:latin typeface="Cambria Math" panose="02040503050406030204" pitchFamily="18" charset="0"/>
                      </a:rPr>
                      <m:t>𝐻</m:t>
                    </m:r>
                    <m:r>
                      <a:rPr lang="en-US" i="1" baseline="-25000" dirty="0">
                        <a:latin typeface="Cambria Math" panose="02040503050406030204" pitchFamily="18" charset="0"/>
                      </a:rPr>
                      <m:t>0</m:t>
                    </m:r>
                  </m:oMath>
                </a14:m>
                <a:r>
                  <a:rPr lang="en-US" dirty="0"/>
                  <a:t> is true and a rare phenomenon has been observed, or </a:t>
                </a:r>
                <a14:m>
                  <m:oMath xmlns:m="http://schemas.openxmlformats.org/officeDocument/2006/math">
                    <m:r>
                      <a:rPr lang="en-US" i="1" dirty="0" smtClean="0">
                        <a:latin typeface="Cambria Math" panose="02040503050406030204" pitchFamily="18" charset="0"/>
                      </a:rPr>
                      <m:t>𝐻</m:t>
                    </m:r>
                    <m:r>
                      <a:rPr lang="en-US" i="1" baseline="-25000" dirty="0">
                        <a:latin typeface="Cambria Math" panose="02040503050406030204" pitchFamily="18" charset="0"/>
                      </a:rPr>
                      <m:t>0</m:t>
                    </m:r>
                  </m:oMath>
                </a14:m>
                <a:r>
                  <a:rPr lang="en-US" dirty="0"/>
                  <a:t> is not true. To make the decision whether </a:t>
                </a:r>
                <a14:m>
                  <m:oMath xmlns:m="http://schemas.openxmlformats.org/officeDocument/2006/math">
                    <m:r>
                      <a:rPr lang="en-US" i="1" dirty="0" smtClean="0">
                        <a:latin typeface="Cambria Math" panose="02040503050406030204" pitchFamily="18" charset="0"/>
                      </a:rPr>
                      <m:t>𝑋</m:t>
                    </m:r>
                  </m:oMath>
                </a14:m>
                <a:r>
                  <a:rPr lang="en-US" dirty="0"/>
                  <a:t> is too small, a decision rule must be developed (see </a:t>
                </a:r>
                <a:r>
                  <a:rPr lang="en-US" b="1" dirty="0"/>
                  <a:t>Step 4</a:t>
                </a:r>
                <a:r>
                  <a:rPr lang="en-US" dirty="0"/>
                  <a:t>).</a:t>
                </a:r>
              </a:p>
              <a:p>
                <a:r>
                  <a:rPr lang="en-US" dirty="0"/>
                  <a:t>If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≤25</m:t>
                    </m:r>
                  </m:oMath>
                </a14:m>
                <a:r>
                  <a:rPr lang="en-US" dirty="0"/>
                  <a:t>, where </a:t>
                </a:r>
                <a14:m>
                  <m:oMath xmlns:m="http://schemas.openxmlformats.org/officeDocument/2006/math">
                    <m:r>
                      <a:rPr lang="en-US" i="1" dirty="0" smtClean="0">
                        <a:latin typeface="Cambria Math" panose="02040503050406030204" pitchFamily="18" charset="0"/>
                      </a:rPr>
                      <m:t>𝑛</m:t>
                    </m:r>
                  </m:oMath>
                </a14:m>
                <a:r>
                  <a:rPr lang="en-US" dirty="0"/>
                  <a:t> = the number of non-zero differences, the test statistic of the Sign Test is the variable </a:t>
                </a:r>
                <a14:m>
                  <m:oMath xmlns:m="http://schemas.openxmlformats.org/officeDocument/2006/math">
                    <m:r>
                      <a:rPr lang="en-US" i="1" dirty="0" smtClean="0">
                        <a:latin typeface="Cambria Math" panose="02040503050406030204" pitchFamily="18" charset="0"/>
                      </a:rPr>
                      <m:t>𝑋</m:t>
                    </m:r>
                  </m:oMath>
                </a14:m>
                <a:r>
                  <a:rPr lang="en-US" dirty="0"/>
                  <a:t> described above.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17.1.1: Performing the Sign Test on Paired Data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If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&gt;25</m:t>
                    </m:r>
                  </m:oMath>
                </a14:m>
                <a:r>
                  <a:rPr lang="en-US" dirty="0"/>
                  <a:t>, </a:t>
                </a:r>
                <a14:m>
                  <m:oMath xmlns:m="http://schemas.openxmlformats.org/officeDocument/2006/math">
                    <m:r>
                      <a:rPr lang="en-US" i="1" dirty="0" smtClean="0">
                        <a:latin typeface="Cambria Math" panose="02040503050406030204" pitchFamily="18" charset="0"/>
                      </a:rPr>
                      <m:t>𝑋</m:t>
                    </m:r>
                  </m:oMath>
                </a14:m>
                <a:r>
                  <a:rPr lang="en-US" dirty="0"/>
                  <a:t> can be approximated by a normal distribution and the test statistic is given by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graphicFrame>
        <p:nvGraphicFramePr>
          <p:cNvPr id="130050" name="Object 2"/>
          <p:cNvGraphicFramePr>
            <a:graphicFrameLocks noChangeAspect="1"/>
          </p:cNvGraphicFramePr>
          <p:nvPr/>
        </p:nvGraphicFramePr>
        <p:xfrm>
          <a:off x="3289300" y="2209800"/>
          <a:ext cx="2565400" cy="1854200"/>
        </p:xfrm>
        <a:graphic>
          <a:graphicData uri="http://schemas.openxmlformats.org/presentationml/2006/ole">
            <mc:AlternateContent xmlns:mc="http://schemas.openxmlformats.org/markup-compatibility/2006">
              <mc:Choice xmlns:v="urn:schemas-microsoft-com:vml" Requires="v">
                <p:oleObj name="Equation" r:id="rId3" imgW="2565360" imgH="1854000" progId="Equation.DSMT4">
                  <p:embed/>
                </p:oleObj>
              </mc:Choice>
              <mc:Fallback>
                <p:oleObj name="Equation" r:id="rId3" imgW="2565360" imgH="1854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300" y="2209800"/>
                        <a:ext cx="2565400"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457200" y="4227493"/>
            <a:ext cx="8229600" cy="954107"/>
          </a:xfrm>
          <a:prstGeom prst="rect">
            <a:avLst/>
          </a:prstGeom>
        </p:spPr>
        <p:txBody>
          <a:bodyPr>
            <a:spAutoFit/>
          </a:bodyPr>
          <a:lstStyle/>
          <a:p>
            <a:r>
              <a:rPr lang="en-US" sz="2800" dirty="0"/>
              <a:t>Assuming the null hypothesis is true, </a:t>
            </a:r>
            <a:r>
              <a:rPr lang="en-US" sz="2800" i="1" dirty="0"/>
              <a:t>z </a:t>
            </a:r>
            <a:r>
              <a:rPr lang="en-US" sz="2800" dirty="0"/>
              <a:t>has an approximately standard normal distribution.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17.1.1: Performing the Sign Test on Paired Data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dirty="0"/>
                  <a:t>Since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≤25</m:t>
                    </m:r>
                  </m:oMath>
                </a14:m>
                <a:r>
                  <a:rPr lang="en-US" dirty="0"/>
                  <a:t>, the value of the test statistic is given by</a:t>
                </a:r>
              </a:p>
              <a:p>
                <a14:m>
                  <m:oMath xmlns:m="http://schemas.openxmlformats.org/officeDocument/2006/math">
                    <m:r>
                      <a:rPr lang="en-US" i="1" dirty="0" smtClean="0">
                        <a:latin typeface="Cambria Math" panose="02040503050406030204" pitchFamily="18" charset="0"/>
                      </a:rPr>
                      <m:t>𝑋</m:t>
                    </m:r>
                  </m:oMath>
                </a14:m>
                <a:r>
                  <a:rPr lang="en-US" i="1" dirty="0"/>
                  <a:t> </a:t>
                </a:r>
                <a:r>
                  <a:rPr lang="en-US" dirty="0"/>
                  <a:t>= the number of times the less frequent sign occurs.</a:t>
                </a:r>
              </a:p>
              <a:p>
                <a:r>
                  <a:rPr lang="en-US" dirty="0"/>
                  <a:t>The less frequent sign in this case is the positive sign. In fact, the positive sign does not occur at all in this data, meaning that the reaction time never decreased after drinking one ounce of 100-proof alcohol. Since there are eight negative signs (</a:t>
                </a:r>
                <a14:m>
                  <m:oMath xmlns:m="http://schemas.openxmlformats.org/officeDocument/2006/math">
                    <m:r>
                      <a:rPr lang="en-US" i="1" dirty="0" smtClean="0">
                        <a:latin typeface="Cambria Math" panose="02040503050406030204" pitchFamily="18" charset="0"/>
                      </a:rPr>
                      <m:t>−</m:t>
                    </m:r>
                  </m:oMath>
                </a14:m>
                <a:r>
                  <a:rPr lang="en-US" dirty="0"/>
                  <a:t>) and zero positive signs (</a:t>
                </a:r>
                <a14:m>
                  <m:oMath xmlns:m="http://schemas.openxmlformats.org/officeDocument/2006/math">
                    <m:r>
                      <a:rPr lang="en-US" i="1" dirty="0" smtClean="0">
                        <a:latin typeface="Cambria Math" panose="02040503050406030204" pitchFamily="18" charset="0"/>
                      </a:rPr>
                      <m:t>+</m:t>
                    </m:r>
                  </m:oMath>
                </a14:m>
                <a:r>
                  <a:rPr lang="en-US" dirty="0"/>
                  <a:t>), the value of </a:t>
                </a:r>
                <a14:m>
                  <m:oMath xmlns:m="http://schemas.openxmlformats.org/officeDocument/2006/math">
                    <m:r>
                      <a:rPr lang="en-US" i="1" dirty="0" smtClean="0">
                        <a:latin typeface="Cambria Math" panose="02040503050406030204" pitchFamily="18" charset="0"/>
                      </a:rPr>
                      <m:t>𝑋</m:t>
                    </m:r>
                  </m:oMath>
                </a14:m>
                <a:r>
                  <a:rPr lang="en-US" i="1" dirty="0"/>
                  <a:t> </a:t>
                </a:r>
                <a:r>
                  <a:rPr lang="en-US" dirty="0"/>
                  <a:t>is </a:t>
                </a:r>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rPr>
                      <m:t>=0</m:t>
                    </m:r>
                  </m:oMath>
                </a14:m>
                <a:r>
                  <a:rPr lang="en-US" dirty="0"/>
                  <a:t>.</a:t>
                </a:r>
                <a:r>
                  <a:rPr lang="en-US" i="1" dirty="0"/>
                  <a:t> </a:t>
                </a:r>
              </a:p>
              <a:p>
                <a:r>
                  <a:rPr lang="en-US" dirty="0"/>
                  <a:t>Note that differences of zero are ignored.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852"/>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17.1.1: Performing the Sign Test on Paired Data (cont.)</a:t>
            </a:r>
          </a:p>
        </p:txBody>
      </p:sp>
      <p:sp>
        <p:nvSpPr>
          <p:cNvPr id="3" name="Content Placeholder 2"/>
          <p:cNvSpPr>
            <a:spLocks noGrp="1"/>
          </p:cNvSpPr>
          <p:nvPr>
            <p:ph idx="1"/>
          </p:nvPr>
        </p:nvSpPr>
        <p:spPr/>
        <p:txBody>
          <a:bodyPr>
            <a:normAutofit/>
          </a:bodyPr>
          <a:lstStyle/>
          <a:p>
            <a:r>
              <a:rPr lang="en-US" dirty="0"/>
              <a:t>Since the number of positive signs is zero, this tends to support the alternative hypothesis that drinking one ounce of 100-proof alcohol prolongs reaction time. It is safe to proceed with the test. Suppose there were not any negative signs, meaning that all of the reaction times were quicker after drinking the alcohol. This evidence would not support the alternative hypothesis, and the test must be halted at this point with a conclusion that the null hypothesis cannot be rejected.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17.1.1: Performing the Sign Test on Paired Data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This stage of a one-sided Sign Test will always require thinking to be sure that the sign with the minimum value is the sign that supports the alternative hypothesis.</a:t>
                </a:r>
              </a:p>
              <a:p>
                <a:r>
                  <a:rPr lang="en-US" b="1" dirty="0"/>
                  <a:t>Step 4: Determine the critical value(s) or </a:t>
                </a:r>
                <a14:m>
                  <m:oMath xmlns:m="http://schemas.openxmlformats.org/officeDocument/2006/math">
                    <m:r>
                      <a:rPr lang="en-US" b="1" i="1" dirty="0" smtClean="0">
                        <a:latin typeface="Cambria Math" panose="02040503050406030204" pitchFamily="18" charset="0"/>
                      </a:rPr>
                      <m:t>𝑷</m:t>
                    </m:r>
                  </m:oMath>
                </a14:m>
                <a:r>
                  <a:rPr lang="en-US" b="1" dirty="0"/>
                  <a:t>-value</a:t>
                </a:r>
                <a:r>
                  <a:rPr lang="en-US" dirty="0"/>
                  <a:t>.</a:t>
                </a:r>
              </a:p>
              <a:p>
                <a:r>
                  <a:rPr lang="en-US" dirty="0"/>
                  <a:t>The role of the critical value in this test is exactly the same as for all of the hypothesis tests discussed earlier. It defines a range of values for the test statistic, the rejection region. If the null hypothesis is true, it is unlikely that the test statistic will fall in this range because of ordinary sampling variation.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133" r="-1259" b="-2000"/>
                </a:stretch>
              </a:blipFill>
            </p:spPr>
            <p:txBody>
              <a:bodyPr/>
              <a:lstStyle/>
              <a:p>
                <a:r>
                  <a:rPr lang="en-IN">
                    <a:noFill/>
                  </a:rPr>
                  <a:t> </a:t>
                </a:r>
              </a:p>
            </p:txBody>
          </p:sp>
        </mc:Fallback>
      </mc:AlternateContent>
    </p:spTree>
    <p:extLst>
      <p:ext uri="{BB962C8B-B14F-4D97-AF65-F5344CB8AC3E}">
        <p14:creationId xmlns:p14="http://schemas.microsoft.com/office/powerpoint/2010/main" val="1896895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17.1.1: Performing the Sign Test on Paired Data (cont.)</a:t>
            </a:r>
          </a:p>
        </p:txBody>
      </p:sp>
      <p:sp>
        <p:nvSpPr>
          <p:cNvPr id="3" name="Content Placeholder 2"/>
          <p:cNvSpPr>
            <a:spLocks noGrp="1"/>
          </p:cNvSpPr>
          <p:nvPr>
            <p:ph idx="1"/>
          </p:nvPr>
        </p:nvSpPr>
        <p:spPr/>
        <p:txBody>
          <a:bodyPr/>
          <a:lstStyle/>
          <a:p>
            <a:r>
              <a:rPr lang="en-US" dirty="0"/>
              <a:t>The level of the test defines the rareness criterion that will be used and implicitly determines the size of the rejection region. Should the computed value of the test statistic fall in the rejection region, its value will be presumed to be too rare to have occurred because of ordinary sampling variation, and the null hypothesis will be rejected.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17.1.1: Performing the Sign Test on Paired Data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If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≤25</m:t>
                    </m:r>
                  </m:oMath>
                </a14:m>
                <a:r>
                  <a:rPr lang="en-US" dirty="0"/>
                  <a:t>, the critical values are given in Table I for the Sign Test (in the Appendix). Because the test statistic is defined to be the number of times the less frequent sign occurs, we will always reject the null hypothesis for small values of the test statistic. If the alternative hypothesis is </a:t>
                </a:r>
                <a:r>
                  <a:rPr lang="en-US" i="1" dirty="0"/>
                  <a:t>greater</a:t>
                </a:r>
                <a:r>
                  <a:rPr lang="en-US" dirty="0"/>
                  <a:t> </a:t>
                </a:r>
                <a:r>
                  <a:rPr lang="en-US" i="1" dirty="0"/>
                  <a:t>than</a:t>
                </a:r>
                <a:r>
                  <a:rPr lang="en-US" dirty="0"/>
                  <a:t> or </a:t>
                </a:r>
                <a:r>
                  <a:rPr lang="en-US" i="1" dirty="0"/>
                  <a:t>less than</a:t>
                </a:r>
                <a:r>
                  <a:rPr lang="en-US" dirty="0"/>
                  <a:t>, use the column in Table </a:t>
                </a:r>
                <a14:m>
                  <m:oMath xmlns:m="http://schemas.openxmlformats.org/officeDocument/2006/math">
                    <m:r>
                      <m:rPr>
                        <m:sty m:val="p"/>
                      </m:rPr>
                      <a:rPr lang="en-US" i="0" dirty="0" smtClean="0">
                        <a:latin typeface="Cambria Math" panose="02040503050406030204" pitchFamily="18" charset="0"/>
                      </a:rPr>
                      <m:t>I</m:t>
                    </m:r>
                  </m:oMath>
                </a14:m>
                <a:r>
                  <a:rPr lang="en-US" dirty="0"/>
                  <a:t> labeled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 </a:t>
                </a:r>
                <a:r>
                  <a:rPr lang="en-US" i="1" dirty="0"/>
                  <a:t>for a one-tailed test</a:t>
                </a:r>
                <a:r>
                  <a:rPr lang="en-US" dirty="0"/>
                  <a:t>. If the alternative is </a:t>
                </a:r>
                <a:r>
                  <a:rPr lang="en-US" i="1" dirty="0"/>
                  <a:t>not equal to</a:t>
                </a:r>
                <a:r>
                  <a:rPr lang="en-US" dirty="0"/>
                  <a:t>, use the column in Table </a:t>
                </a:r>
                <a14:m>
                  <m:oMath xmlns:m="http://schemas.openxmlformats.org/officeDocument/2006/math">
                    <m:r>
                      <m:rPr>
                        <m:sty m:val="p"/>
                      </m:rPr>
                      <a:rPr lang="en-US" dirty="0">
                        <a:latin typeface="Cambria Math" panose="02040503050406030204" pitchFamily="18" charset="0"/>
                      </a:rPr>
                      <m:t>I</m:t>
                    </m:r>
                  </m:oMath>
                </a14:m>
                <a:r>
                  <a:rPr lang="en-US" dirty="0"/>
                  <a:t> labeled </a:t>
                </a:r>
                <a14:m>
                  <m:oMath xmlns:m="http://schemas.openxmlformats.org/officeDocument/2006/math">
                    <m:r>
                      <a:rPr lang="en-US" i="1" dirty="0">
                        <a:latin typeface="Cambria Math" panose="02040503050406030204" pitchFamily="18" charset="0"/>
                        <a:ea typeface="Cambria Math" panose="02040503050406030204" pitchFamily="18" charset="0"/>
                      </a:rPr>
                      <m:t>𝛼</m:t>
                    </m:r>
                  </m:oMath>
                </a14:m>
                <a:r>
                  <a:rPr lang="en-US" dirty="0"/>
                  <a:t> </a:t>
                </a:r>
                <a:r>
                  <a:rPr lang="en-US" i="1" dirty="0"/>
                  <a:t>for a two-tailed test</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222"/>
                </a:stretch>
              </a:blipFill>
            </p:spPr>
            <p:txBody>
              <a:bodyPr/>
              <a:lstStyle/>
              <a:p>
                <a:r>
                  <a:rPr lang="en-IN">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17.1.1: Performing the Sign Test on Paired Data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048000"/>
                <a:ext cx="8229600" cy="2804160"/>
              </a:xfrm>
            </p:spPr>
            <p:txBody>
              <a:bodyPr/>
              <a:lstStyle/>
              <a:p>
                <a:r>
                  <a:rPr lang="en-US" dirty="0"/>
                  <a:t>There are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=8</m:t>
                    </m:r>
                  </m:oMath>
                </a14:m>
                <a:r>
                  <a:rPr lang="en-US" dirty="0"/>
                  <a:t> non-zero differences in the alcohol example, </a:t>
                </a:r>
                <a:r>
                  <a:rPr lang="el-GR" i="1" dirty="0">
                    <a:solidFill>
                      <a:schemeClr val="tx1"/>
                    </a:solidFill>
                    <a:latin typeface="Cambria Math" panose="02040503050406030204" pitchFamily="18" charset="0"/>
                    <a:ea typeface="Cambria Math" panose="02040503050406030204" pitchFamily="18" charset="0"/>
                  </a:rPr>
                  <a:t>α</a:t>
                </a:r>
                <a:r>
                  <a:rPr lang="en-US" dirty="0"/>
                  <a:t> = 0.01, and the alternative hypothesis is </a:t>
                </a:r>
                <a:r>
                  <a:rPr lang="en-US" i="1" dirty="0"/>
                  <a:t>greater than</a:t>
                </a:r>
                <a:r>
                  <a:rPr lang="en-US" dirty="0"/>
                  <a:t>. From Table </a:t>
                </a:r>
                <a14:m>
                  <m:oMath xmlns:m="http://schemas.openxmlformats.org/officeDocument/2006/math">
                    <m:r>
                      <m:rPr>
                        <m:sty m:val="p"/>
                      </m:rPr>
                      <a:rPr lang="en-US" i="0" dirty="0" smtClean="0">
                        <a:latin typeface="Cambria Math" panose="02040503050406030204" pitchFamily="18" charset="0"/>
                      </a:rPr>
                      <m:t>I</m:t>
                    </m:r>
                  </m:oMath>
                </a14:m>
                <a:r>
                  <a:rPr lang="en-US" dirty="0"/>
                  <a:t> in the Appendix, we find that the critical value is 0. We will reject the null hypothesis if the test statistic is less than or equal to 0. The rejection region is drawn above.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048000"/>
                <a:ext cx="8229600" cy="2804160"/>
              </a:xfrm>
              <a:blipFill>
                <a:blip r:embed="rId2"/>
                <a:stretch>
                  <a:fillRect l="-1481" t="-1957" r="-444" b="-870"/>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658883B8-783F-6DE5-89C2-56C54870D80F}"/>
              </a:ext>
            </a:extLst>
          </p:cNvPr>
          <p:cNvPicPr>
            <a:picLocks noChangeAspect="1"/>
          </p:cNvPicPr>
          <p:nvPr/>
        </p:nvPicPr>
        <p:blipFill>
          <a:blip r:embed="rId3"/>
          <a:stretch>
            <a:fillRect/>
          </a:stretch>
        </p:blipFill>
        <p:spPr>
          <a:xfrm>
            <a:off x="1654097" y="1156648"/>
            <a:ext cx="5445512" cy="174588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17.1.1: Performing the Sign Test on Paired Data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If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&gt;25</m:t>
                    </m:r>
                  </m:oMath>
                </a14:m>
                <a:r>
                  <a:rPr lang="en-US" dirty="0"/>
                  <a:t>, the critical values are determined in a similar manner to other hypothesis tests whose test statistics have a standard normal distribution. However, because the test statistic is defined to be the number of times the less frequent sign occurs, we will always reject the null hypothesis for small values of the test statistic. Thus, the rejection region will always be established in the left tail, with the critical value defined by </a:t>
                </a:r>
                <a:r>
                  <a:rPr lang="el-GR" i="1" dirty="0">
                    <a:latin typeface="Cambria Math" panose="02040503050406030204" pitchFamily="18" charset="0"/>
                    <a:ea typeface="Cambria Math" panose="02040503050406030204" pitchFamily="18" charset="0"/>
                  </a:rPr>
                  <a:t>α</a:t>
                </a:r>
                <a:r>
                  <a:rPr lang="en-US" dirty="0"/>
                  <a:t> for </a:t>
                </a:r>
              </a:p>
              <a:p>
                <a:r>
                  <a:rPr lang="en-US" dirty="0"/>
                  <a:t>one-tailed tests, and </a:t>
                </a:r>
                <a14:m>
                  <m:oMath xmlns:m="http://schemas.openxmlformats.org/officeDocument/2006/math">
                    <m:f>
                      <m:fPr>
                        <m:type m:val="skw"/>
                        <m:ctrlPr>
                          <a:rPr lang="en-US" i="1" smtClean="0">
                            <a:latin typeface="Cambria Math" panose="02040503050406030204" pitchFamily="18" charset="0"/>
                          </a:rPr>
                        </m:ctrlPr>
                      </m:fPr>
                      <m:num>
                        <m:r>
                          <m:rPr>
                            <m:nor/>
                          </m:rPr>
                          <a:rPr lang="el-GR" i="1" dirty="0">
                            <a:latin typeface="Cambria Math" panose="02040503050406030204" pitchFamily="18" charset="0"/>
                            <a:ea typeface="Cambria Math" panose="02040503050406030204" pitchFamily="18" charset="0"/>
                          </a:rPr>
                          <m:t>α</m:t>
                        </m:r>
                      </m:num>
                      <m:den>
                        <m:r>
                          <a:rPr lang="en-US" b="0" i="1" smtClean="0">
                            <a:latin typeface="Cambria Math" panose="02040503050406030204" pitchFamily="18" charset="0"/>
                          </a:rPr>
                          <m:t>2</m:t>
                        </m:r>
                      </m:den>
                    </m:f>
                  </m:oMath>
                </a14:m>
                <a:r>
                  <a:rPr lang="en-US" dirty="0"/>
                  <a:t> for two-tailed tests.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704"/>
                </a:stretch>
              </a:blipFill>
            </p:spPr>
            <p:txBody>
              <a:bodyPr/>
              <a:lstStyle/>
              <a:p>
                <a:r>
                  <a:rPr lang="en-IN">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990600"/>
            <a:ext cx="8229600" cy="5029200"/>
          </a:xfrm>
        </p:spPr>
        <p:txBody>
          <a:bodyPr>
            <a:normAutofit/>
          </a:bodyPr>
          <a:lstStyle/>
          <a:p>
            <a:pPr algn="just">
              <a:lnSpc>
                <a:spcPct val="90000"/>
              </a:lnSpc>
            </a:pPr>
            <a:r>
              <a:rPr lang="en-US" b="0" i="0" u="none" strike="noStrike" baseline="0" dirty="0"/>
              <a:t>Figures 17.1 and 17.2 show examples of a normal and a non-normal distribution, respectively. Inferences made from parametric statistics are valid only to the extent that the assumptions made about the underlying distribution of the population from which the data is sampled are correct. </a:t>
            </a:r>
            <a:endParaRPr lang="en-US" b="0" i="0" u="none" strike="noStrike" baseline="0" dirty="0">
              <a:solidFill>
                <a:srgbClr val="000000"/>
              </a:solidFill>
            </a:endParaRPr>
          </a:p>
        </p:txBody>
      </p:sp>
      <p:pic>
        <p:nvPicPr>
          <p:cNvPr id="5" name="Picture 4">
            <a:extLst>
              <a:ext uri="{FF2B5EF4-FFF2-40B4-BE49-F238E27FC236}">
                <a16:creationId xmlns:a16="http://schemas.microsoft.com/office/drawing/2014/main" id="{BBAAB77D-14A9-0C36-7A5F-42BB5D9781C7}"/>
              </a:ext>
            </a:extLst>
          </p:cNvPr>
          <p:cNvPicPr>
            <a:picLocks noChangeAspect="1"/>
          </p:cNvPicPr>
          <p:nvPr/>
        </p:nvPicPr>
        <p:blipFill>
          <a:blip r:embed="rId2"/>
          <a:stretch>
            <a:fillRect/>
          </a:stretch>
        </p:blipFill>
        <p:spPr>
          <a:xfrm>
            <a:off x="1350794" y="3429000"/>
            <a:ext cx="6442411" cy="2484408"/>
          </a:xfrm>
          <a:prstGeom prst="rect">
            <a:avLst/>
          </a:prstGeom>
        </p:spPr>
      </p:pic>
    </p:spTree>
    <p:extLst>
      <p:ext uri="{BB962C8B-B14F-4D97-AF65-F5344CB8AC3E}">
        <p14:creationId xmlns:p14="http://schemas.microsoft.com/office/powerpoint/2010/main" val="480339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17.1.1: Performing the Sign Test on Paired Data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Step 5: Choose between the null and alternative hypotheses.</a:t>
                </a:r>
              </a:p>
              <a:p>
                <a:endParaRPr lang="en-US" b="1" dirty="0"/>
              </a:p>
              <a:p>
                <a:endParaRPr lang="en-US" b="1" dirty="0"/>
              </a:p>
              <a:p>
                <a:endParaRPr lang="en-US" b="1" dirty="0"/>
              </a:p>
              <a:p>
                <a:endParaRPr lang="en-US" b="1" dirty="0"/>
              </a:p>
              <a:p>
                <a:r>
                  <a:rPr lang="en-US" dirty="0"/>
                  <a:t>As shown, the value of the test statistic (</a:t>
                </a:r>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rPr>
                      <m:t>=0</m:t>
                    </m:r>
                  </m:oMath>
                </a14:m>
                <a:r>
                  <a:rPr lang="en-US" dirty="0"/>
                  <a:t>) falls in the rejection region. Thus, we reject the null hypothesis at </a:t>
                </a:r>
                <a:r>
                  <a:rPr lang="el-GR" sz="2800" i="1" dirty="0">
                    <a:latin typeface="Cambria Math" panose="02040503050406030204" pitchFamily="18" charset="0"/>
                    <a:ea typeface="Cambria Math" panose="02040503050406030204" pitchFamily="18" charset="0"/>
                  </a:rPr>
                  <a:t>α</a:t>
                </a:r>
                <a:r>
                  <a:rPr lang="en-US" sz="2800" dirty="0"/>
                  <a:t> = 0.01</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222"/>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5319EF95-ABB8-78C1-7640-0AEE3267A181}"/>
              </a:ext>
            </a:extLst>
          </p:cNvPr>
          <p:cNvPicPr>
            <a:picLocks noChangeAspect="1"/>
          </p:cNvPicPr>
          <p:nvPr/>
        </p:nvPicPr>
        <p:blipFill>
          <a:blip r:embed="rId3"/>
          <a:stretch>
            <a:fillRect/>
          </a:stretch>
        </p:blipFill>
        <p:spPr>
          <a:xfrm>
            <a:off x="1258229" y="2272991"/>
            <a:ext cx="5943600" cy="187645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17.1.1: Performing the Sign Test on Paired Data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It is unlikely that the small number of positive differences could be attributed to ordinary sampling variation.</a:t>
                </a:r>
              </a:p>
              <a:p>
                <a:r>
                  <a:rPr lang="en-US" b="1" dirty="0"/>
                  <a:t>Step 6: State the conclusion in terms of the original problem. </a:t>
                </a:r>
              </a:p>
              <a:p>
                <a:r>
                  <a:rPr lang="en-US" dirty="0"/>
                  <a:t>There is sufficient evidence for the researcher to conclude at </a:t>
                </a:r>
                <a14:m>
                  <m:oMath xmlns:m="http://schemas.openxmlformats.org/officeDocument/2006/math">
                    <m:r>
                      <a:rPr lang="el-GR"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=0.01 </m:t>
                    </m:r>
                  </m:oMath>
                </a14:m>
                <a:r>
                  <a:rPr lang="en-US" dirty="0"/>
                  <a:t>that the median response time is higher for those subjects who have drunk one ounce of 100-proof alcohol than for those who have not.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333"/>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a:t>
            </a:r>
          </a:p>
        </p:txBody>
      </p:sp>
      <p:sp>
        <p:nvSpPr>
          <p:cNvPr id="3" name="Content Placeholder 2"/>
          <p:cNvSpPr>
            <a:spLocks noGrp="1"/>
          </p:cNvSpPr>
          <p:nvPr>
            <p:ph idx="1"/>
          </p:nvPr>
        </p:nvSpPr>
        <p:spPr>
          <a:xfrm>
            <a:off x="457200" y="1280160"/>
            <a:ext cx="8229600" cy="954107"/>
          </a:xfrm>
          <a:noFill/>
          <a:ln w="28575">
            <a:solidFill>
              <a:srgbClr val="FF0000"/>
            </a:solidFill>
          </a:ln>
        </p:spPr>
        <p:txBody>
          <a:bodyPr>
            <a:spAutoFit/>
          </a:bodyPr>
          <a:lstStyle/>
          <a:p>
            <a:pPr>
              <a:tabLst>
                <a:tab pos="3890963" algn="l"/>
              </a:tabLst>
            </a:pPr>
            <a:r>
              <a:rPr lang="en-US" dirty="0">
                <a:solidFill>
                  <a:srgbClr val="000000"/>
                </a:solidFill>
              </a:rPr>
              <a:t>No sign is given if the difference is zero and the difference is ignored.</a:t>
            </a:r>
            <a:endParaRPr lang="en-US" b="1" dirty="0">
              <a:solidFill>
                <a:srgbClr val="000000"/>
              </a:solidFill>
            </a:endParaRPr>
          </a:p>
        </p:txBody>
      </p:sp>
    </p:spTree>
    <p:extLst>
      <p:ext uri="{BB962C8B-B14F-4D97-AF65-F5344CB8AC3E}">
        <p14:creationId xmlns:p14="http://schemas.microsoft.com/office/powerpoint/2010/main" val="3007539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Test Procedure for the Sign Test </a:t>
            </a:r>
          </a:p>
        </p:txBody>
      </p:sp>
      <p:sp>
        <p:nvSpPr>
          <p:cNvPr id="3" name="Content Placeholder 2"/>
          <p:cNvSpPr>
            <a:spLocks noGrp="1"/>
          </p:cNvSpPr>
          <p:nvPr>
            <p:ph idx="1"/>
          </p:nvPr>
        </p:nvSpPr>
        <p:spPr>
          <a:xfrm>
            <a:off x="457200" y="1280161"/>
            <a:ext cx="8229600" cy="4081117"/>
          </a:xfrm>
          <a:solidFill>
            <a:srgbClr val="FFFFCC"/>
          </a:solidFill>
          <a:ln w="28575">
            <a:solidFill>
              <a:srgbClr val="000000"/>
            </a:solidFill>
          </a:ln>
        </p:spPr>
        <p:txBody>
          <a:bodyPr wrap="square">
            <a:spAutoFit/>
          </a:bodyPr>
          <a:lstStyle/>
          <a:p>
            <a:r>
              <a:rPr lang="en-US" sz="2700" b="1" dirty="0">
                <a:solidFill>
                  <a:srgbClr val="000000"/>
                </a:solidFill>
              </a:rPr>
              <a:t>Assumptions: </a:t>
            </a:r>
          </a:p>
          <a:p>
            <a:r>
              <a:rPr lang="en-US" sz="2700" dirty="0">
                <a:solidFill>
                  <a:srgbClr val="000000"/>
                </a:solidFill>
              </a:rPr>
              <a:t>Pairs of data are selected in a random fashion. </a:t>
            </a:r>
            <a:r>
              <a:rPr lang="en-US" sz="2700" b="1" dirty="0">
                <a:solidFill>
                  <a:srgbClr val="000000"/>
                </a:solidFill>
              </a:rPr>
              <a:t>Hypotheses: </a:t>
            </a:r>
          </a:p>
          <a:p>
            <a:pPr marL="511175" indent="-511175"/>
            <a:r>
              <a:rPr lang="en-US" sz="2700" i="1" dirty="0">
                <a:solidFill>
                  <a:srgbClr val="000000"/>
                </a:solidFill>
              </a:rPr>
              <a:t>H</a:t>
            </a:r>
            <a:r>
              <a:rPr lang="en-US" sz="2700" baseline="-25000" dirty="0">
                <a:solidFill>
                  <a:srgbClr val="000000"/>
                </a:solidFill>
              </a:rPr>
              <a:t>0</a:t>
            </a:r>
            <a:r>
              <a:rPr lang="en-US" sz="2700" dirty="0">
                <a:solidFill>
                  <a:srgbClr val="000000"/>
                </a:solidFill>
              </a:rPr>
              <a:t>: The number of positive (negative) signs equals the number of negative (positive) signs. </a:t>
            </a:r>
          </a:p>
          <a:p>
            <a:pPr marL="461963" indent="-461963"/>
            <a:r>
              <a:rPr lang="en-US" sz="2700" i="1" dirty="0">
                <a:solidFill>
                  <a:srgbClr val="000000"/>
                </a:solidFill>
              </a:rPr>
              <a:t>H</a:t>
            </a:r>
            <a:r>
              <a:rPr lang="en-US" sz="2700" i="1" baseline="-25000" dirty="0">
                <a:solidFill>
                  <a:srgbClr val="000000"/>
                </a:solidFill>
              </a:rPr>
              <a:t>a</a:t>
            </a:r>
            <a:r>
              <a:rPr lang="en-US" sz="2700" dirty="0">
                <a:solidFill>
                  <a:srgbClr val="000000"/>
                </a:solidFill>
              </a:rPr>
              <a:t>: The number of negative (positive) signs is significantly greater than, less than, or not equal to the number of positive (negative) signs (depending on the claim which is being tested.)</a:t>
            </a:r>
            <a:endParaRPr lang="en-US" sz="2700" dirty="0"/>
          </a:p>
        </p:txBody>
      </p:sp>
    </p:spTree>
    <p:extLst>
      <p:ext uri="{BB962C8B-B14F-4D97-AF65-F5344CB8AC3E}">
        <p14:creationId xmlns:p14="http://schemas.microsoft.com/office/powerpoint/2010/main" val="1026869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Test Procedure for the Sign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1"/>
                <a:ext cx="8229600" cy="3977639"/>
              </a:xfrm>
              <a:solidFill>
                <a:srgbClr val="FFFFCC"/>
              </a:solidFill>
              <a:ln w="28575">
                <a:solidFill>
                  <a:srgbClr val="000000"/>
                </a:solidFill>
              </a:ln>
            </p:spPr>
            <p:txBody>
              <a:bodyPr wrap="square">
                <a:noAutofit/>
              </a:bodyPr>
              <a:lstStyle/>
              <a:p>
                <a:r>
                  <a:rPr lang="en-US" b="1" dirty="0">
                    <a:solidFill>
                      <a:srgbClr val="000000"/>
                    </a:solidFill>
                  </a:rPr>
                  <a:t>Test Statistic: </a:t>
                </a:r>
              </a:p>
              <a:p>
                <a:r>
                  <a:rPr lang="en-US" dirty="0">
                    <a:solidFill>
                      <a:srgbClr val="000000"/>
                    </a:solidFill>
                  </a:rPr>
                  <a:t>If </a:t>
                </a:r>
                <a14:m>
                  <m:oMath xmlns:m="http://schemas.openxmlformats.org/officeDocument/2006/math">
                    <m:r>
                      <a:rPr lang="en-US" i="1" dirty="0" smtClean="0">
                        <a:solidFill>
                          <a:srgbClr val="000000"/>
                        </a:solidFill>
                        <a:latin typeface="Cambria Math" panose="02040503050406030204" pitchFamily="18" charset="0"/>
                      </a:rPr>
                      <m:t>𝑛</m:t>
                    </m:r>
                    <m:r>
                      <a:rPr lang="en-US" i="1" dirty="0" smtClean="0">
                        <a:solidFill>
                          <a:srgbClr val="000000"/>
                        </a:solidFill>
                        <a:latin typeface="Cambria Math" panose="02040503050406030204" pitchFamily="18" charset="0"/>
                      </a:rPr>
                      <m:t>≤25</m:t>
                    </m:r>
                  </m:oMath>
                </a14:m>
                <a:r>
                  <a:rPr lang="en-US" dirty="0">
                    <a:solidFill>
                      <a:srgbClr val="000000"/>
                    </a:solidFill>
                  </a:rPr>
                  <a:t>, then </a:t>
                </a:r>
                <a14:m>
                  <m:oMath xmlns:m="http://schemas.openxmlformats.org/officeDocument/2006/math">
                    <m:r>
                      <a:rPr lang="en-US" i="1" dirty="0" smtClean="0">
                        <a:solidFill>
                          <a:srgbClr val="000000"/>
                        </a:solidFill>
                        <a:latin typeface="Cambria Math" panose="02040503050406030204" pitchFamily="18" charset="0"/>
                      </a:rPr>
                      <m:t>𝑋</m:t>
                    </m:r>
                    <m:r>
                      <a:rPr lang="en-US" i="1" dirty="0" smtClean="0">
                        <a:solidFill>
                          <a:srgbClr val="000000"/>
                        </a:solidFill>
                        <a:latin typeface="Cambria Math" panose="02040503050406030204" pitchFamily="18" charset="0"/>
                      </a:rPr>
                      <m:t>=</m:t>
                    </m:r>
                  </m:oMath>
                </a14:m>
                <a:r>
                  <a:rPr lang="en-US" dirty="0">
                    <a:solidFill>
                      <a:srgbClr val="000000"/>
                    </a:solidFill>
                  </a:rPr>
                  <a:t> the number of times the less frequent sign occurs. </a:t>
                </a:r>
              </a:p>
              <a:p>
                <a:r>
                  <a:rPr lang="en-US" dirty="0">
                    <a:solidFill>
                      <a:srgbClr val="000000"/>
                    </a:solidFill>
                  </a:rPr>
                  <a:t>If </a:t>
                </a:r>
                <a14:m>
                  <m:oMath xmlns:m="http://schemas.openxmlformats.org/officeDocument/2006/math">
                    <m:r>
                      <a:rPr lang="en-US" i="1" dirty="0" smtClean="0">
                        <a:solidFill>
                          <a:srgbClr val="000000"/>
                        </a:solidFill>
                        <a:latin typeface="Cambria Math" panose="02040503050406030204" pitchFamily="18" charset="0"/>
                      </a:rPr>
                      <m:t>𝑛</m:t>
                    </m:r>
                    <m:r>
                      <a:rPr lang="en-US" i="1" dirty="0" smtClean="0">
                        <a:solidFill>
                          <a:srgbClr val="000000"/>
                        </a:solidFill>
                        <a:latin typeface="Cambria Math" panose="02040503050406030204" pitchFamily="18" charset="0"/>
                      </a:rPr>
                      <m:t>&gt;25</m:t>
                    </m:r>
                  </m:oMath>
                </a14:m>
                <a:r>
                  <a:rPr lang="en-US" dirty="0">
                    <a:solidFill>
                      <a:srgbClr val="000000"/>
                    </a:solidFill>
                  </a:rPr>
                  <a:t>, then</a:t>
                </a:r>
                <a:r>
                  <a:rPr lang="en-US" i="1" dirty="0">
                    <a:solidFill>
                      <a:srgbClr val="000000"/>
                    </a:solidFill>
                  </a:rPr>
                  <a:t> </a:t>
                </a:r>
                <a:endParaRPr lang="en-US" dirty="0">
                  <a:solidFill>
                    <a:srgbClr val="0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1"/>
                <a:ext cx="8229600" cy="3977639"/>
              </a:xfrm>
              <a:blipFill>
                <a:blip r:embed="rId2"/>
                <a:stretch>
                  <a:fillRect l="-1328" t="-1064"/>
                </a:stretch>
              </a:blipFill>
              <a:ln w="28575">
                <a:solidFill>
                  <a:srgbClr val="000000"/>
                </a:solidFill>
              </a:ln>
            </p:spPr>
            <p:txBody>
              <a:bodyPr/>
              <a:lstStyle/>
              <a:p>
                <a:r>
                  <a:rPr lang="en-IN">
                    <a:noFill/>
                  </a:rPr>
                  <a:t> </a:t>
                </a:r>
              </a:p>
            </p:txBody>
          </p:sp>
        </mc:Fallback>
      </mc:AlternateContent>
      <p:graphicFrame>
        <p:nvGraphicFramePr>
          <p:cNvPr id="134146" name="Object 2"/>
          <p:cNvGraphicFramePr>
            <a:graphicFrameLocks noChangeAspect="1"/>
          </p:cNvGraphicFramePr>
          <p:nvPr>
            <p:extLst>
              <p:ext uri="{D42A27DB-BD31-4B8C-83A1-F6EECF244321}">
                <p14:modId xmlns:p14="http://schemas.microsoft.com/office/powerpoint/2010/main" val="1503679400"/>
              </p:ext>
            </p:extLst>
          </p:nvPr>
        </p:nvGraphicFramePr>
        <p:xfrm>
          <a:off x="3289300" y="2971800"/>
          <a:ext cx="2565400" cy="1854200"/>
        </p:xfrm>
        <a:graphic>
          <a:graphicData uri="http://schemas.openxmlformats.org/presentationml/2006/ole">
            <mc:AlternateContent xmlns:mc="http://schemas.openxmlformats.org/markup-compatibility/2006">
              <mc:Choice xmlns:v="urn:schemas-microsoft-com:vml" Requires="v">
                <p:oleObj name="Equation" r:id="rId3" imgW="2565360" imgH="1854000" progId="Equation.DSMT4">
                  <p:embed/>
                </p:oleObj>
              </mc:Choice>
              <mc:Fallback>
                <p:oleObj name="Equation" r:id="rId3" imgW="2565360" imgH="1854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300" y="2971800"/>
                        <a:ext cx="2565400"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26869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Test Procedure for the Sign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1"/>
                <a:ext cx="8229600" cy="4081117"/>
              </a:xfrm>
              <a:solidFill>
                <a:srgbClr val="FFFFCC"/>
              </a:solidFill>
              <a:ln w="28575">
                <a:solidFill>
                  <a:srgbClr val="000000"/>
                </a:solidFill>
              </a:ln>
            </p:spPr>
            <p:txBody>
              <a:bodyPr wrap="square">
                <a:spAutoFit/>
              </a:bodyPr>
              <a:lstStyle/>
              <a:p>
                <a:r>
                  <a:rPr lang="en-US" sz="2700" b="1" dirty="0">
                    <a:solidFill>
                      <a:srgbClr val="000000"/>
                    </a:solidFill>
                  </a:rPr>
                  <a:t>Critical Value(s): </a:t>
                </a:r>
              </a:p>
              <a:p>
                <a:r>
                  <a:rPr lang="en-US" sz="2700" dirty="0">
                    <a:solidFill>
                      <a:srgbClr val="000000"/>
                    </a:solidFill>
                  </a:rPr>
                  <a:t>If the data tends to support the alternative hypothesis and </a:t>
                </a:r>
              </a:p>
              <a:p>
                <a:pPr marL="344488" indent="-344488">
                  <a:buFont typeface="Arial" pitchFamily="34" charset="0"/>
                  <a:buChar char="•"/>
                </a:pPr>
                <a:r>
                  <a:rPr lang="en-US" sz="2700" dirty="0">
                    <a:solidFill>
                      <a:srgbClr val="000000"/>
                    </a:solidFill>
                  </a:rPr>
                  <a:t>if </a:t>
                </a:r>
                <a14:m>
                  <m:oMath xmlns:m="http://schemas.openxmlformats.org/officeDocument/2006/math">
                    <m:r>
                      <a:rPr lang="en-US" sz="2700" i="1" dirty="0" smtClean="0">
                        <a:solidFill>
                          <a:srgbClr val="000000"/>
                        </a:solidFill>
                        <a:latin typeface="Cambria Math" panose="02040503050406030204" pitchFamily="18" charset="0"/>
                      </a:rPr>
                      <m:t>𝑛</m:t>
                    </m:r>
                    <m:r>
                      <a:rPr lang="en-US" sz="2700" i="1" dirty="0" smtClean="0">
                        <a:solidFill>
                          <a:srgbClr val="000000"/>
                        </a:solidFill>
                        <a:latin typeface="Cambria Math" panose="02040503050406030204" pitchFamily="18" charset="0"/>
                      </a:rPr>
                      <m:t>≤25</m:t>
                    </m:r>
                  </m:oMath>
                </a14:m>
                <a:r>
                  <a:rPr lang="en-US" sz="2700" dirty="0">
                    <a:solidFill>
                      <a:srgbClr val="000000"/>
                    </a:solidFill>
                  </a:rPr>
                  <a:t>, reject the null hypothesis if the test statistic is less than or equal to the critical value in Table I of the Appendix for the Sign Test. </a:t>
                </a:r>
              </a:p>
              <a:p>
                <a:pPr marL="344488" indent="-344488">
                  <a:buFont typeface="Arial" pitchFamily="34" charset="0"/>
                  <a:buChar char="•"/>
                </a:pPr>
                <a:r>
                  <a:rPr lang="en-US" sz="2700" dirty="0">
                    <a:solidFill>
                      <a:srgbClr val="000000"/>
                    </a:solidFill>
                  </a:rPr>
                  <a:t>if </a:t>
                </a:r>
                <a14:m>
                  <m:oMath xmlns:m="http://schemas.openxmlformats.org/officeDocument/2006/math">
                    <m:r>
                      <a:rPr lang="en-US" sz="2700" i="1" dirty="0" smtClean="0">
                        <a:solidFill>
                          <a:srgbClr val="000000"/>
                        </a:solidFill>
                        <a:latin typeface="Cambria Math" panose="02040503050406030204" pitchFamily="18" charset="0"/>
                      </a:rPr>
                      <m:t>𝑛</m:t>
                    </m:r>
                    <m:r>
                      <a:rPr lang="en-US" sz="2700" i="1" dirty="0" smtClean="0">
                        <a:solidFill>
                          <a:srgbClr val="000000"/>
                        </a:solidFill>
                        <a:latin typeface="Cambria Math" panose="02040503050406030204" pitchFamily="18" charset="0"/>
                      </a:rPr>
                      <m:t>&gt;25</m:t>
                    </m:r>
                  </m:oMath>
                </a14:m>
                <a:r>
                  <a:rPr lang="en-US" sz="2700" dirty="0">
                    <a:solidFill>
                      <a:srgbClr val="000000"/>
                    </a:solidFill>
                  </a:rPr>
                  <a:t>, the critical values are based on the standard normal distribution with the critical values defined such that we reject for small values of the test statistic.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1"/>
                <a:ext cx="8229600" cy="4081117"/>
              </a:xfrm>
              <a:blipFill>
                <a:blip r:embed="rId2"/>
                <a:stretch>
                  <a:fillRect l="-1255" t="-1039" r="-2066" b="-2522"/>
                </a:stretch>
              </a:blipFill>
              <a:ln w="28575">
                <a:solidFill>
                  <a:srgbClr val="000000"/>
                </a:solidFill>
              </a:ln>
            </p:spPr>
            <p:txBody>
              <a:bodyPr/>
              <a:lstStyle/>
              <a:p>
                <a:r>
                  <a:rPr lang="en-IN">
                    <a:noFill/>
                  </a:rPr>
                  <a:t> </a:t>
                </a:r>
              </a:p>
            </p:txBody>
          </p:sp>
        </mc:Fallback>
      </mc:AlternateContent>
    </p:spTree>
    <p:extLst>
      <p:ext uri="{BB962C8B-B14F-4D97-AF65-F5344CB8AC3E}">
        <p14:creationId xmlns:p14="http://schemas.microsoft.com/office/powerpoint/2010/main" val="1026869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 Population Median with the Sign Test</a:t>
            </a:r>
          </a:p>
        </p:txBody>
      </p:sp>
      <p:sp>
        <p:nvSpPr>
          <p:cNvPr id="3" name="Content Placeholder 2"/>
          <p:cNvSpPr>
            <a:spLocks noGrp="1"/>
          </p:cNvSpPr>
          <p:nvPr>
            <p:ph idx="1"/>
          </p:nvPr>
        </p:nvSpPr>
        <p:spPr/>
        <p:txBody>
          <a:bodyPr>
            <a:normAutofit lnSpcReduction="10000"/>
          </a:bodyPr>
          <a:lstStyle/>
          <a:p>
            <a:r>
              <a:rPr lang="en-US" dirty="0"/>
              <a:t>The median is a more useful measure of the center of the population than is the mean in certain situations such as:</a:t>
            </a:r>
          </a:p>
          <a:p>
            <a:pPr marL="457200" indent="-457200">
              <a:buFont typeface="Arial" panose="020B0604020202020204" pitchFamily="34" charset="0"/>
              <a:buChar char="•"/>
            </a:pPr>
            <a:r>
              <a:rPr lang="en-US" dirty="0"/>
              <a:t>When there are extreme data values (outliers) which significantly skew the distribution of the data.</a:t>
            </a:r>
          </a:p>
          <a:p>
            <a:pPr marL="457200" indent="-457200">
              <a:buFont typeface="Arial" panose="020B0604020202020204" pitchFamily="34" charset="0"/>
              <a:buChar char="•"/>
            </a:pPr>
            <a:r>
              <a:rPr lang="en-US" dirty="0"/>
              <a:t>When the mean cannot be used as a measure of the center of the data, as with ordinal level data.</a:t>
            </a:r>
          </a:p>
          <a:p>
            <a:r>
              <a:rPr lang="en-US" dirty="0"/>
              <a:t>The Sign Test can be used to test claims about the median of the population. The procedure for using the Sign Test to evaluate claims about a single population median is presented in the following example.</a:t>
            </a:r>
          </a:p>
        </p:txBody>
      </p:sp>
    </p:spTree>
    <p:extLst>
      <p:ext uri="{BB962C8B-B14F-4D97-AF65-F5344CB8AC3E}">
        <p14:creationId xmlns:p14="http://schemas.microsoft.com/office/powerpoint/2010/main" val="3540012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17.1.2: Testing a Population Median with the Sign Test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 an effort to attract new residents and businesses to the area, the Chamber of Commerce published a report which states that the median home price in Durham, North Carolina, is less than the median price of existing homes in the United States of $428,700. Fifty recent home sales in the Durham area were randomly selected, and of those, 35 had an actual sale price of less than $428,700. Does the data support the claim made by the Chamber of Commerce at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=0.10</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074"/>
                </a:stretch>
              </a:blipFill>
            </p:spPr>
            <p:txBody>
              <a:bodyPr/>
              <a:lstStyle/>
              <a:p>
                <a:r>
                  <a:rPr lang="en-IN">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17.1.2: Testing a Population Median with the Sign Test (cont.)</a:t>
            </a:r>
          </a:p>
        </p:txBody>
      </p:sp>
      <p:sp>
        <p:nvSpPr>
          <p:cNvPr id="3" name="Content Placeholder 2"/>
          <p:cNvSpPr>
            <a:spLocks noGrp="1"/>
          </p:cNvSpPr>
          <p:nvPr>
            <p:ph idx="1"/>
          </p:nvPr>
        </p:nvSpPr>
        <p:spPr/>
        <p:txBody>
          <a:bodyPr>
            <a:normAutofit/>
          </a:bodyPr>
          <a:lstStyle/>
          <a:p>
            <a:r>
              <a:rPr lang="en-US" b="1" dirty="0"/>
              <a:t>Solution </a:t>
            </a:r>
          </a:p>
          <a:p>
            <a:r>
              <a:rPr lang="en-US" b="1" dirty="0"/>
              <a:t>Step 1: Determine the population parameter to be used and develop the null and alternative hypotheses</a:t>
            </a:r>
            <a:r>
              <a:rPr lang="en-US" dirty="0"/>
              <a:t>. </a:t>
            </a:r>
          </a:p>
          <a:p>
            <a:r>
              <a:rPr lang="en-US" b="1" dirty="0"/>
              <a:t>Null Hypothesis: </a:t>
            </a:r>
            <a:r>
              <a:rPr lang="en-US" dirty="0"/>
              <a:t>The median home price in Durham, North Carolina, is at least as large as that of the median home price for the United States. </a:t>
            </a:r>
          </a:p>
          <a:p>
            <a:r>
              <a:rPr lang="en-US" b="1" dirty="0"/>
              <a:t>Alternative Hypothesis:</a:t>
            </a:r>
            <a:r>
              <a:rPr lang="en-US" dirty="0"/>
              <a:t> The median home price in Durham, North Carolina, is less than that of the median home price for the United States.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17.1.2: Testing a Population Median with the Sign Test (cont.)</a:t>
            </a:r>
          </a:p>
        </p:txBody>
      </p:sp>
      <p:sp>
        <p:nvSpPr>
          <p:cNvPr id="3" name="Content Placeholder 2"/>
          <p:cNvSpPr>
            <a:spLocks noGrp="1"/>
          </p:cNvSpPr>
          <p:nvPr>
            <p:ph idx="1"/>
          </p:nvPr>
        </p:nvSpPr>
        <p:spPr/>
        <p:txBody>
          <a:bodyPr/>
          <a:lstStyle/>
          <a:p>
            <a:r>
              <a:rPr lang="en-US" dirty="0"/>
              <a:t>Once again we will look at differences, but in this case the differences will be created by subtracting the median from each data value. The Sign Test will rely on counting the number of positive signs (the number of homes with sale prices larger than the median home price for the United States) and the number of negative signs (the number of homes with sale prices less than the median home price for the United States).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Autofit/>
          </a:bodyPr>
          <a:lstStyle/>
          <a:p>
            <a:r>
              <a:rPr lang="en-US" b="0" i="0" u="none" strike="noStrike" baseline="0" dirty="0"/>
              <a:t>In this chapter the focus is on </a:t>
            </a:r>
            <a:r>
              <a:rPr lang="en-US" b="1" i="0" u="none" strike="noStrike" baseline="0" dirty="0"/>
              <a:t>nonparametric statistical methods</a:t>
            </a:r>
            <a:r>
              <a:rPr lang="en-US" b="0" i="0" u="none" strike="noStrike" baseline="0" dirty="0"/>
              <a:t>. There are three characteristics of nonparametric statistical methods: </a:t>
            </a:r>
          </a:p>
          <a:p>
            <a:pPr marL="457200" indent="-457200">
              <a:buFont typeface="Arial" panose="020B0604020202020204" pitchFamily="34" charset="0"/>
              <a:buChar char="•"/>
            </a:pPr>
            <a:r>
              <a:rPr lang="en-US" b="0" i="0" u="none" strike="noStrike" baseline="0" dirty="0"/>
              <a:t>They do not involve the estimation of specific population parameters. </a:t>
            </a:r>
          </a:p>
          <a:p>
            <a:pPr marL="457200" indent="-457200">
              <a:buFont typeface="Arial" panose="020B0604020202020204" pitchFamily="34" charset="0"/>
              <a:buChar char="•"/>
            </a:pPr>
            <a:r>
              <a:rPr lang="en-US" b="0" i="0" u="none" strike="noStrike" baseline="0" dirty="0"/>
              <a:t>These methods are tests of hypotheses using data measured on an ordinal scale (in most instances). </a:t>
            </a:r>
          </a:p>
          <a:p>
            <a:pPr marL="457200" indent="-457200">
              <a:buFont typeface="Arial" panose="020B0604020202020204" pitchFamily="34" charset="0"/>
              <a:buChar char="•"/>
            </a:pPr>
            <a:r>
              <a:rPr lang="en-US" b="0" i="0" u="none" strike="noStrike" baseline="0" dirty="0"/>
              <a:t>Assumptions regarding the underlying distribution of the data are not required. </a:t>
            </a:r>
          </a:p>
        </p:txBody>
      </p:sp>
    </p:spTree>
    <p:extLst>
      <p:ext uri="{BB962C8B-B14F-4D97-AF65-F5344CB8AC3E}">
        <p14:creationId xmlns:p14="http://schemas.microsoft.com/office/powerpoint/2010/main" val="919632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17.1.2: Testing a Population Median with the Sign Test (cont.)</a:t>
            </a:r>
          </a:p>
        </p:txBody>
      </p:sp>
      <p:sp>
        <p:nvSpPr>
          <p:cNvPr id="3" name="Content Placeholder 2"/>
          <p:cNvSpPr>
            <a:spLocks noGrp="1"/>
          </p:cNvSpPr>
          <p:nvPr>
            <p:ph idx="1"/>
          </p:nvPr>
        </p:nvSpPr>
        <p:spPr/>
        <p:txBody>
          <a:bodyPr>
            <a:normAutofit fontScale="92500" lnSpcReduction="10000"/>
          </a:bodyPr>
          <a:lstStyle/>
          <a:p>
            <a:r>
              <a:rPr lang="en-US" dirty="0"/>
              <a:t>Since the Chamber of Commerce’s claim is that the median home price in Durham, North Carolina, is </a:t>
            </a:r>
            <a:r>
              <a:rPr lang="en-US" i="1" dirty="0"/>
              <a:t>lower </a:t>
            </a:r>
            <a:r>
              <a:rPr lang="en-US" dirty="0"/>
              <a:t>than the median home price in the United States, this test is a one-sided test. </a:t>
            </a:r>
          </a:p>
          <a:p>
            <a:pPr marL="461963" indent="-461963"/>
            <a:r>
              <a:rPr lang="en-US" i="1" dirty="0"/>
              <a:t>H</a:t>
            </a:r>
            <a:r>
              <a:rPr lang="en-US" baseline="-25000" dirty="0"/>
              <a:t>0</a:t>
            </a:r>
            <a:r>
              <a:rPr lang="en-US" dirty="0"/>
              <a:t>: The number of positive signs is equal to the number of negative signs (the median home price in Durham, North Carolina, is at least as high as the median home price for the United States). </a:t>
            </a:r>
          </a:p>
          <a:p>
            <a:pPr marL="461963" indent="-461963"/>
            <a:r>
              <a:rPr lang="en-US" i="1" dirty="0"/>
              <a:t>H</a:t>
            </a:r>
            <a:r>
              <a:rPr lang="en-US" baseline="-25000" dirty="0"/>
              <a:t>a</a:t>
            </a:r>
            <a:r>
              <a:rPr lang="en-US" dirty="0"/>
              <a:t>: The number of negative signs significantly outnumbers the number of positive signs (the median home price in Durham, North Carolina, is lower than the median home price for the United States).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17.1.2: Testing a Population Median with the Sign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Step 2: Specify the significance level </a:t>
                </a:r>
                <a:r>
                  <a:rPr lang="el-GR" b="1" i="1" dirty="0">
                    <a:latin typeface="Cambria Math" panose="02040503050406030204" pitchFamily="18" charset="0"/>
                    <a:ea typeface="Cambria Math" panose="02040503050406030204" pitchFamily="18" charset="0"/>
                  </a:rPr>
                  <a:t>α</a:t>
                </a:r>
                <a:r>
                  <a:rPr lang="en-US" i="1" dirty="0"/>
                  <a:t>. </a:t>
                </a:r>
              </a:p>
              <a:p>
                <a:r>
                  <a:rPr lang="en-US" dirty="0"/>
                  <a:t>The level of the test is specified in the problem to be </a:t>
                </a:r>
                <a:br>
                  <a:rPr lang="en-US" dirty="0"/>
                </a:br>
                <a14:m>
                  <m:oMath xmlns:m="http://schemas.openxmlformats.org/officeDocument/2006/math">
                    <m:r>
                      <a:rPr lang="el-GR"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=0.10</m:t>
                    </m:r>
                  </m:oMath>
                </a14:m>
                <a:r>
                  <a:rPr lang="en-US" dirty="0"/>
                  <a:t>. </a:t>
                </a:r>
              </a:p>
              <a:p>
                <a:r>
                  <a:rPr lang="en-US" b="1" dirty="0"/>
                  <a:t>Step 3: Validate the assumptions of the hypothesis test, identify the appropriate test statistic and compute its value. </a:t>
                </a:r>
              </a:p>
              <a:p>
                <a:r>
                  <a:rPr lang="en-US" dirty="0"/>
                  <a:t>Our assumption is verified in the wording of the question.</a:t>
                </a:r>
                <a:r>
                  <a:rPr lang="en-US" b="1" dirty="0"/>
                  <a:t> </a:t>
                </a:r>
              </a:p>
              <a:p>
                <a:r>
                  <a:rPr lang="en-US" b="1" dirty="0">
                    <a:sym typeface="Wingdings" panose="05000000000000000000" pitchFamily="2" charset="2"/>
                  </a:rPr>
                  <a:t></a:t>
                </a:r>
                <a:r>
                  <a:rPr lang="en-US" dirty="0"/>
                  <a:t>Pairs of data are selected in a random fashion.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600"/>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17.1.2: Testing a Population Median with the Sign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Since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&gt;25</m:t>
                    </m:r>
                  </m:oMath>
                </a14:m>
                <a:r>
                  <a:rPr lang="en-US" dirty="0"/>
                  <a:t>, the test statistic is given by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graphicFrame>
        <p:nvGraphicFramePr>
          <p:cNvPr id="137218" name="Object 2"/>
          <p:cNvGraphicFramePr>
            <a:graphicFrameLocks noChangeAspect="1"/>
          </p:cNvGraphicFramePr>
          <p:nvPr/>
        </p:nvGraphicFramePr>
        <p:xfrm>
          <a:off x="3384550" y="1784350"/>
          <a:ext cx="2374900" cy="1739900"/>
        </p:xfrm>
        <a:graphic>
          <a:graphicData uri="http://schemas.openxmlformats.org/presentationml/2006/ole">
            <mc:AlternateContent xmlns:mc="http://schemas.openxmlformats.org/markup-compatibility/2006">
              <mc:Choice xmlns:v="urn:schemas-microsoft-com:vml" Requires="v">
                <p:oleObj name="Equation" r:id="rId3" imgW="2374560" imgH="1739880" progId="Equation.DSMT4">
                  <p:embed/>
                </p:oleObj>
              </mc:Choice>
              <mc:Fallback>
                <p:oleObj name="Equation" r:id="rId3" imgW="2374560" imgH="1739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550" y="1784350"/>
                        <a:ext cx="23749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457200" y="3599795"/>
            <a:ext cx="8229600" cy="2246769"/>
          </a:xfrm>
          <a:prstGeom prst="rect">
            <a:avLst/>
          </a:prstGeom>
        </p:spPr>
        <p:txBody>
          <a:bodyPr>
            <a:spAutoFit/>
          </a:bodyPr>
          <a:lstStyle/>
          <a:p>
            <a:r>
              <a:rPr lang="en-US" sz="2800" dirty="0"/>
              <a:t>Assuming the null hypothesis is true, </a:t>
            </a:r>
            <a:r>
              <a:rPr lang="en-US" sz="2800" i="1" dirty="0"/>
              <a:t>z </a:t>
            </a:r>
            <a:r>
              <a:rPr lang="en-US" sz="2800" dirty="0"/>
              <a:t>has an approximately standard normal distribution.</a:t>
            </a:r>
          </a:p>
          <a:p>
            <a:r>
              <a:rPr lang="en-US" sz="2800" dirty="0"/>
              <a:t>Negative signs will occur if the median price of a home in Durham, North Carolina is less than the median home price for the United States.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17.1.2: Testing a Population Median with the Sign Test (cont.)</a:t>
            </a:r>
          </a:p>
        </p:txBody>
      </p:sp>
      <p:sp>
        <p:nvSpPr>
          <p:cNvPr id="3" name="Content Placeholder 2"/>
          <p:cNvSpPr>
            <a:spLocks noGrp="1"/>
          </p:cNvSpPr>
          <p:nvPr>
            <p:ph idx="1"/>
          </p:nvPr>
        </p:nvSpPr>
        <p:spPr/>
        <p:txBody>
          <a:bodyPr>
            <a:normAutofit/>
          </a:bodyPr>
          <a:lstStyle/>
          <a:p>
            <a:r>
              <a:rPr lang="en-US" dirty="0"/>
              <a:t>Thirty-five of the sampled homes had an actual sale price less than the median home price for the United states. Thus, there will be 35 negative signs. </a:t>
            </a:r>
          </a:p>
          <a:p>
            <a:r>
              <a:rPr lang="en-US" dirty="0"/>
              <a:t>Positive signs will occur if the median price of a home in Durham, North Carolina is greater than the median home price for the United States. Fifteen of the sampled homes had an actual sale price greater than the median home price for the United States. Thus, there will be 15 positive signs.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17.1.2: Testing a Population Median with the Sign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Since </a:t>
                </a:r>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rPr>
                      <m:t>=</m:t>
                    </m:r>
                  </m:oMath>
                </a14:m>
                <a:r>
                  <a:rPr lang="en-US" dirty="0"/>
                  <a:t> the number of times the less frequent sign occurs, </a:t>
                </a:r>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rPr>
                      <m:t>=15</m:t>
                    </m:r>
                  </m:oMath>
                </a14:m>
                <a:r>
                  <a:rPr lang="en-US" dirty="0"/>
                  <a:t>, and the calculated value of the test statistic is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graphicFrame>
        <p:nvGraphicFramePr>
          <p:cNvPr id="138243" name="Object 3"/>
          <p:cNvGraphicFramePr>
            <a:graphicFrameLocks noChangeAspect="1"/>
          </p:cNvGraphicFramePr>
          <p:nvPr>
            <p:extLst>
              <p:ext uri="{D42A27DB-BD31-4B8C-83A1-F6EECF244321}">
                <p14:modId xmlns:p14="http://schemas.microsoft.com/office/powerpoint/2010/main" val="2217653596"/>
              </p:ext>
            </p:extLst>
          </p:nvPr>
        </p:nvGraphicFramePr>
        <p:xfrm>
          <a:off x="2457450" y="2578100"/>
          <a:ext cx="2705100" cy="1841500"/>
        </p:xfrm>
        <a:graphic>
          <a:graphicData uri="http://schemas.openxmlformats.org/presentationml/2006/ole">
            <mc:AlternateContent xmlns:mc="http://schemas.openxmlformats.org/markup-compatibility/2006">
              <mc:Choice xmlns:v="urn:schemas-microsoft-com:vml" Requires="v">
                <p:oleObj name="Equation" r:id="rId3" imgW="2705040" imgH="1841400" progId="Equation.DSMT4">
                  <p:embed/>
                </p:oleObj>
              </mc:Choice>
              <mc:Fallback>
                <p:oleObj name="Equation" r:id="rId3" imgW="2705040" imgH="1841400" progId="Equation.DSMT4">
                  <p:embed/>
                  <p:pic>
                    <p:nvPicPr>
                      <p:cNvPr id="0" name="Picture 3"/>
                      <p:cNvPicPr>
                        <a:picLocks noChangeAspect="1" noChangeArrowheads="1"/>
                      </p:cNvPicPr>
                      <p:nvPr/>
                    </p:nvPicPr>
                    <p:blipFill>
                      <a:blip r:embed="rId4"/>
                      <a:srcRect/>
                      <a:stretch>
                        <a:fillRect/>
                      </a:stretch>
                    </p:blipFill>
                    <p:spPr bwMode="auto">
                      <a:xfrm>
                        <a:off x="2457450" y="2578100"/>
                        <a:ext cx="27051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244" name="Object 4"/>
          <p:cNvGraphicFramePr>
            <a:graphicFrameLocks noChangeAspect="1"/>
          </p:cNvGraphicFramePr>
          <p:nvPr/>
        </p:nvGraphicFramePr>
        <p:xfrm>
          <a:off x="5334000" y="3352800"/>
          <a:ext cx="1219200" cy="292100"/>
        </p:xfrm>
        <a:graphic>
          <a:graphicData uri="http://schemas.openxmlformats.org/presentationml/2006/ole">
            <mc:AlternateContent xmlns:mc="http://schemas.openxmlformats.org/markup-compatibility/2006">
              <mc:Choice xmlns:v="urn:schemas-microsoft-com:vml" Requires="v">
                <p:oleObj name="Equation" r:id="rId5" imgW="1218960" imgH="291960" progId="Equation.DSMT4">
                  <p:embed/>
                </p:oleObj>
              </mc:Choice>
              <mc:Fallback>
                <p:oleObj name="Equation" r:id="rId5" imgW="1218960" imgH="291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352800"/>
                        <a:ext cx="1219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17.1.2: Testing a Population Median with the Sign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a:t>Step 4: Determine the critical value(s) or </a:t>
                </a:r>
                <a14:m>
                  <m:oMath xmlns:m="http://schemas.openxmlformats.org/officeDocument/2006/math">
                    <m:r>
                      <a:rPr lang="en-US" b="1" i="1" dirty="0" smtClean="0">
                        <a:latin typeface="Cambria Math" panose="02040503050406030204" pitchFamily="18" charset="0"/>
                      </a:rPr>
                      <m:t>𝑷</m:t>
                    </m:r>
                  </m:oMath>
                </a14:m>
                <a:r>
                  <a:rPr lang="en-US" b="1" dirty="0"/>
                  <a:t>-value</a:t>
                </a:r>
                <a:r>
                  <a:rPr lang="en-US" dirty="0"/>
                  <a:t>. </a:t>
                </a:r>
              </a:p>
              <a:p>
                <a:r>
                  <a:rPr lang="en-US" dirty="0"/>
                  <a:t>More than half of the homes surveyed sold for less than the United States median home price, supporting the alternative hypothesis. Thus, it is appropriate to proceed with the test procedure.</a:t>
                </a:r>
              </a:p>
              <a:p>
                <a:r>
                  <a:rPr lang="en-US" dirty="0"/>
                  <a:t>Since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&gt;25</m:t>
                    </m:r>
                  </m:oMath>
                </a14:m>
                <a:r>
                  <a:rPr lang="en-US" dirty="0"/>
                  <a:t>, the critical value is determined from the standard normal distribution. Because of the way the test statistic is defined, we will always reject the null hypothesis for small values of the test statistic.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22"/>
                </a:stretch>
              </a:blipFill>
            </p:spPr>
            <p:txBody>
              <a:bodyPr/>
              <a:lstStyle/>
              <a:p>
                <a:r>
                  <a:rPr lang="en-IN">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17.1.2: Testing a Population Median with the Sign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If the alternative hypothesis is </a:t>
                </a:r>
                <a:r>
                  <a:rPr lang="en-US" i="1" dirty="0"/>
                  <a:t>greater</a:t>
                </a:r>
                <a:r>
                  <a:rPr lang="en-US" dirty="0"/>
                  <a:t> </a:t>
                </a:r>
                <a:r>
                  <a:rPr lang="en-US" i="1" dirty="0"/>
                  <a:t>than</a:t>
                </a:r>
                <a:r>
                  <a:rPr lang="en-US" dirty="0"/>
                  <a:t> or </a:t>
                </a:r>
                <a:r>
                  <a:rPr lang="en-US" i="1" dirty="0"/>
                  <a:t>less than</a:t>
                </a:r>
                <a:r>
                  <a:rPr lang="en-US" dirty="0"/>
                  <a:t>, use an area of a in the left tail to determine the critical value. If the alternative is </a:t>
                </a:r>
                <a:r>
                  <a:rPr lang="en-US" i="1" dirty="0"/>
                  <a:t>not equal to</a:t>
                </a:r>
                <a:r>
                  <a:rPr lang="en-US" dirty="0"/>
                  <a:t>, use an area of </a:t>
                </a:r>
                <a14:m>
                  <m:oMath xmlns:m="http://schemas.openxmlformats.org/officeDocument/2006/math">
                    <m:f>
                      <m:fPr>
                        <m:type m:val="skw"/>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2</m:t>
                        </m:r>
                      </m:den>
                    </m:f>
                  </m:oMath>
                </a14:m>
                <a:r>
                  <a:rPr lang="en-US" dirty="0"/>
                  <a:t> in the left tail to determine the critical value. In this example, the alternative is </a:t>
                </a:r>
                <a:r>
                  <a:rPr lang="en-US" i="1" dirty="0"/>
                  <a:t>less than </a:t>
                </a:r>
                <a:r>
                  <a:rPr lang="en-US" dirty="0"/>
                  <a:t>and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=0.10</m:t>
                    </m:r>
                  </m:oMath>
                </a14:m>
                <a:r>
                  <a:rPr lang="en-US" dirty="0"/>
                  <a:t>. The rejection region is shown below. We will reject the null hypothesis if the calculated value of the test statistic is less than −1.28.</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963"/>
                </a:stretch>
              </a:blipFill>
            </p:spPr>
            <p:txBody>
              <a:bodyPr/>
              <a:lstStyle/>
              <a:p>
                <a:r>
                  <a:rPr lang="en-IN">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17.1.2: Testing a Population Median with the Sign Test (cont.)</a:t>
            </a:r>
          </a:p>
        </p:txBody>
      </p:sp>
      <p:sp>
        <p:nvSpPr>
          <p:cNvPr id="3" name="Content Placeholder 2"/>
          <p:cNvSpPr>
            <a:spLocks noGrp="1"/>
          </p:cNvSpPr>
          <p:nvPr>
            <p:ph idx="1"/>
          </p:nvPr>
        </p:nvSpPr>
        <p:spPr/>
        <p:txBody>
          <a:bodyPr>
            <a:normAutofit/>
          </a:bodyPr>
          <a:lstStyle/>
          <a:p>
            <a:r>
              <a:rPr lang="en-US" dirty="0"/>
              <a:t> </a:t>
            </a:r>
          </a:p>
        </p:txBody>
      </p:sp>
      <p:pic>
        <p:nvPicPr>
          <p:cNvPr id="5" name="Picture 4">
            <a:extLst>
              <a:ext uri="{FF2B5EF4-FFF2-40B4-BE49-F238E27FC236}">
                <a16:creationId xmlns:a16="http://schemas.microsoft.com/office/drawing/2014/main" id="{0C9DB908-B75F-A90C-5949-362444A55F28}"/>
              </a:ext>
            </a:extLst>
          </p:cNvPr>
          <p:cNvPicPr>
            <a:picLocks noChangeAspect="1"/>
          </p:cNvPicPr>
          <p:nvPr/>
        </p:nvPicPr>
        <p:blipFill>
          <a:blip r:embed="rId2"/>
          <a:stretch>
            <a:fillRect/>
          </a:stretch>
        </p:blipFill>
        <p:spPr>
          <a:xfrm>
            <a:off x="1633127" y="1595181"/>
            <a:ext cx="5877745" cy="3667637"/>
          </a:xfrm>
          <a:prstGeom prst="rect">
            <a:avLst/>
          </a:prstGeom>
        </p:spPr>
      </p:pic>
    </p:spTree>
    <p:extLst>
      <p:ext uri="{BB962C8B-B14F-4D97-AF65-F5344CB8AC3E}">
        <p14:creationId xmlns:p14="http://schemas.microsoft.com/office/powerpoint/2010/main" val="1693776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a:t>
            </a:r>
          </a:p>
        </p:txBody>
      </p:sp>
      <p:sp>
        <p:nvSpPr>
          <p:cNvPr id="3" name="Content Placeholder 2"/>
          <p:cNvSpPr>
            <a:spLocks noGrp="1"/>
          </p:cNvSpPr>
          <p:nvPr>
            <p:ph idx="1"/>
          </p:nvPr>
        </p:nvSpPr>
        <p:spPr>
          <a:xfrm>
            <a:off x="457200" y="1280160"/>
            <a:ext cx="8229600" cy="1815882"/>
          </a:xfrm>
          <a:noFill/>
          <a:ln w="28575">
            <a:solidFill>
              <a:srgbClr val="FF0000"/>
            </a:solidFill>
          </a:ln>
        </p:spPr>
        <p:txBody>
          <a:bodyPr>
            <a:spAutoFit/>
          </a:bodyPr>
          <a:lstStyle/>
          <a:p>
            <a:pPr>
              <a:tabLst>
                <a:tab pos="3890963" algn="l"/>
              </a:tabLst>
            </a:pPr>
            <a:r>
              <a:rPr lang="en-US" dirty="0">
                <a:solidFill>
                  <a:srgbClr val="000000"/>
                </a:solidFill>
              </a:rPr>
              <a:t>A dashed vertical line on the rejection region diagram indicates that the critical value is not part of the rejection region and a solid vertical line means it is part of the rejection region.</a:t>
            </a:r>
            <a:endParaRPr lang="en-US" b="1" dirty="0">
              <a:solidFill>
                <a:srgbClr val="000000"/>
              </a:solidFill>
            </a:endParaRPr>
          </a:p>
        </p:txBody>
      </p:sp>
    </p:spTree>
    <p:extLst>
      <p:ext uri="{BB962C8B-B14F-4D97-AF65-F5344CB8AC3E}">
        <p14:creationId xmlns:p14="http://schemas.microsoft.com/office/powerpoint/2010/main" val="3171666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17.1.2: Testing a Population Median with the Sign Test (cont.)</a:t>
            </a:r>
          </a:p>
        </p:txBody>
      </p:sp>
      <p:sp>
        <p:nvSpPr>
          <p:cNvPr id="3" name="Content Placeholder 2"/>
          <p:cNvSpPr>
            <a:spLocks noGrp="1"/>
          </p:cNvSpPr>
          <p:nvPr>
            <p:ph idx="1"/>
          </p:nvPr>
        </p:nvSpPr>
        <p:spPr/>
        <p:txBody>
          <a:bodyPr/>
          <a:lstStyle/>
          <a:p>
            <a:r>
              <a:rPr lang="en-US" b="1" dirty="0"/>
              <a:t>Step 5: Choose between the null and alternative hypotheses.</a:t>
            </a:r>
          </a:p>
          <a:p>
            <a:endParaRPr lang="en-US" b="1" dirty="0"/>
          </a:p>
          <a:p>
            <a:endParaRPr lang="en-US" b="1" dirty="0"/>
          </a:p>
          <a:p>
            <a:endParaRPr lang="en-US" b="1" dirty="0"/>
          </a:p>
          <a:p>
            <a:endParaRPr lang="en-US" b="1" dirty="0"/>
          </a:p>
          <a:p>
            <a:r>
              <a:rPr lang="en-US" dirty="0"/>
              <a:t>As shown, the value of the test statistic falls in the rejection region (−2.69 is less than −1.28).</a:t>
            </a:r>
          </a:p>
        </p:txBody>
      </p:sp>
      <p:pic>
        <p:nvPicPr>
          <p:cNvPr id="6" name="Picture 5">
            <a:extLst>
              <a:ext uri="{FF2B5EF4-FFF2-40B4-BE49-F238E27FC236}">
                <a16:creationId xmlns:a16="http://schemas.microsoft.com/office/drawing/2014/main" id="{56F845CB-C6B6-47B1-7116-E15CACD33540}"/>
              </a:ext>
            </a:extLst>
          </p:cNvPr>
          <p:cNvPicPr>
            <a:picLocks noChangeAspect="1"/>
          </p:cNvPicPr>
          <p:nvPr/>
        </p:nvPicPr>
        <p:blipFill>
          <a:blip r:embed="rId2"/>
          <a:stretch>
            <a:fillRect/>
          </a:stretch>
        </p:blipFill>
        <p:spPr>
          <a:xfrm>
            <a:off x="680494" y="2209800"/>
            <a:ext cx="7783011" cy="181000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Autofit/>
          </a:bodyPr>
          <a:lstStyle/>
          <a:p>
            <a:r>
              <a:rPr lang="en-US" b="0" i="0" u="none" strike="noStrike" baseline="0" dirty="0"/>
              <a:t>The fact that a distributional assumption about the data is not necessary to make valid inferences is one of the significant advantages of nonparametric techniques. </a:t>
            </a:r>
          </a:p>
          <a:p>
            <a:r>
              <a:rPr lang="en-US" b="0" i="0" u="none" strike="noStrike" baseline="0" dirty="0"/>
              <a:t>However, there are some disadvantages of nonparametric statistics. Because nonparametric tests tend to waste information, they are not as powerful as their parametric counterparts. Some nonparametric tests reduce exact ratio level measurements to ordinal level measurements. </a:t>
            </a:r>
          </a:p>
        </p:txBody>
      </p:sp>
    </p:spTree>
    <p:extLst>
      <p:ext uri="{BB962C8B-B14F-4D97-AF65-F5344CB8AC3E}">
        <p14:creationId xmlns:p14="http://schemas.microsoft.com/office/powerpoint/2010/main" val="15050899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17.1.2: Testing a Population Median with the Sign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It is unlikely that the difference between the observed value and the hypothesized value is due to ordinary sampling variation. Thus, we reject the null hypothesis at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=0.10</m:t>
                    </m:r>
                  </m:oMath>
                </a14:m>
                <a:r>
                  <a:rPr lang="en-US" dirty="0"/>
                  <a:t>.</a:t>
                </a:r>
              </a:p>
              <a:p>
                <a:r>
                  <a:rPr lang="en-US" b="1" dirty="0"/>
                  <a:t>Step 6: State the conclusion in terms of the original problem. </a:t>
                </a:r>
              </a:p>
              <a:p>
                <a:r>
                  <a:rPr lang="en-US" dirty="0"/>
                  <a:t>There is sufficient evidence for the Chamber of Commerce to conclude at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=0.10 </m:t>
                    </m:r>
                  </m:oMath>
                </a14:m>
                <a:r>
                  <a:rPr lang="en-US" dirty="0"/>
                  <a:t>that the median home price in Durham, North Carolina is significantly lower than the median home price in the United States of $428,700.</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133" r="-1111" b="-2000"/>
                </a:stretch>
              </a:blipFill>
            </p:spPr>
            <p:txBody>
              <a:bodyPr/>
              <a:lstStyle/>
              <a:p>
                <a:r>
                  <a:rPr lang="en-IN">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Autofit/>
          </a:bodyPr>
          <a:lstStyle/>
          <a:p>
            <a:r>
              <a:rPr lang="en-US" b="0" i="0" u="none" strike="noStrike" baseline="0" dirty="0"/>
              <a:t>For example, taking an income measurement of $48,200 (a ratio measurement) and converting it into an ordinal variable consisting of three ordinal categories (low, medium, high) results in a significant loss of information. A nonparametric test, called the Sign Test, will require us to take ratio measurements and throw everything away except the sign (+ or −) of the measurement. </a:t>
            </a:r>
          </a:p>
        </p:txBody>
      </p:sp>
    </p:spTree>
    <p:extLst>
      <p:ext uri="{BB962C8B-B14F-4D97-AF65-F5344CB8AC3E}">
        <p14:creationId xmlns:p14="http://schemas.microsoft.com/office/powerpoint/2010/main" val="764411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Sign Test</a:t>
            </a:r>
          </a:p>
        </p:txBody>
      </p:sp>
      <p:sp>
        <p:nvSpPr>
          <p:cNvPr id="3" name="Content Placeholder 2"/>
          <p:cNvSpPr>
            <a:spLocks noGrp="1"/>
          </p:cNvSpPr>
          <p:nvPr>
            <p:ph idx="1"/>
          </p:nvPr>
        </p:nvSpPr>
        <p:spPr/>
        <p:txBody>
          <a:bodyPr>
            <a:normAutofit lnSpcReduction="10000"/>
          </a:bodyPr>
          <a:lstStyle/>
          <a:p>
            <a:r>
              <a:rPr lang="en-US" dirty="0"/>
              <a:t>Sign Tests are used in the comparison of paired data when it is not possible to assume that the differences have an approximately normal distribution. The methodology for the Sign Test is based on the assumption that the two populations have the same median. Suppose we were to subtract the paired sample values. If the population medians are identical, the resulting </a:t>
            </a:r>
            <a:r>
              <a:rPr lang="en-US" i="1" dirty="0"/>
              <a:t>differences</a:t>
            </a:r>
            <a:r>
              <a:rPr lang="en-US" dirty="0"/>
              <a:t> should be centered around zero. Further, we would expect the number of positive differences to be roughly equal to the number of negative differences. </a:t>
            </a:r>
          </a:p>
        </p:txBody>
      </p:sp>
    </p:spTree>
    <p:extLst>
      <p:ext uri="{BB962C8B-B14F-4D97-AF65-F5344CB8AC3E}">
        <p14:creationId xmlns:p14="http://schemas.microsoft.com/office/powerpoint/2010/main" val="2677708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Sign Test (cont.)</a:t>
            </a:r>
          </a:p>
        </p:txBody>
      </p:sp>
      <p:sp>
        <p:nvSpPr>
          <p:cNvPr id="3" name="Content Placeholder 2"/>
          <p:cNvSpPr>
            <a:spLocks noGrp="1"/>
          </p:cNvSpPr>
          <p:nvPr>
            <p:ph idx="1"/>
          </p:nvPr>
        </p:nvSpPr>
        <p:spPr/>
        <p:txBody>
          <a:bodyPr>
            <a:normAutofit/>
          </a:bodyPr>
          <a:lstStyle/>
          <a:p>
            <a:r>
              <a:rPr lang="en-US" dirty="0"/>
              <a:t>If the number of positive differences significantly outnumbers the number of negative differences or vice versa, this will cause us to doubt that the two populations have the same median. </a:t>
            </a:r>
          </a:p>
        </p:txBody>
      </p:sp>
    </p:spTree>
    <p:extLst>
      <p:ext uri="{BB962C8B-B14F-4D97-AF65-F5344CB8AC3E}">
        <p14:creationId xmlns:p14="http://schemas.microsoft.com/office/powerpoint/2010/main" val="550145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Sign Test on Paired Data</a:t>
            </a:r>
          </a:p>
        </p:txBody>
      </p:sp>
      <p:sp>
        <p:nvSpPr>
          <p:cNvPr id="3" name="Content Placeholder 2"/>
          <p:cNvSpPr>
            <a:spLocks noGrp="1"/>
          </p:cNvSpPr>
          <p:nvPr>
            <p:ph idx="1"/>
          </p:nvPr>
        </p:nvSpPr>
        <p:spPr/>
        <p:txBody>
          <a:bodyPr>
            <a:normAutofit/>
          </a:bodyPr>
          <a:lstStyle/>
          <a:p>
            <a:r>
              <a:rPr lang="en-US" dirty="0"/>
              <a:t>We will present the test procedure for the Sign Test by reconsidering the paired data problem from Section 12.3. In that paired data discussion, there is an assumption that the differences of the population of paired values possess an approximately normal distribution. The Sign Test makes no such assumption.</a:t>
            </a:r>
          </a:p>
        </p:txBody>
      </p:sp>
    </p:spTree>
    <p:extLst>
      <p:ext uri="{BB962C8B-B14F-4D97-AF65-F5344CB8AC3E}">
        <p14:creationId xmlns:p14="http://schemas.microsoft.com/office/powerpoint/2010/main" val="1243679667"/>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2417</TotalTime>
  <Words>3937</Words>
  <Application>Microsoft Office PowerPoint</Application>
  <PresentationFormat>On-screen Show (4:3)</PresentationFormat>
  <Paragraphs>211</Paragraphs>
  <Slides>50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7" baseType="lpstr">
      <vt:lpstr>Arial</vt:lpstr>
      <vt:lpstr>Calibri</vt:lpstr>
      <vt:lpstr>Wingdings</vt:lpstr>
      <vt:lpstr>Roboto Condensed</vt:lpstr>
      <vt:lpstr>Cambria Math</vt:lpstr>
      <vt:lpstr>Office Theme</vt:lpstr>
      <vt:lpstr>Equation</vt:lpstr>
      <vt:lpstr>Section 17.1</vt:lpstr>
      <vt:lpstr>Introduction</vt:lpstr>
      <vt:lpstr>Introduction</vt:lpstr>
      <vt:lpstr>Introduction</vt:lpstr>
      <vt:lpstr>Introduction</vt:lpstr>
      <vt:lpstr>Introduction</vt:lpstr>
      <vt:lpstr>The Sign Test</vt:lpstr>
      <vt:lpstr>The Sign Test (cont.)</vt:lpstr>
      <vt:lpstr>Using the Sign Test on Paired Data</vt:lpstr>
      <vt:lpstr>Example 17.1.1: Performing the Sign Test on Paired Data </vt:lpstr>
      <vt:lpstr>Example 17.1.1: Performing the Sign Test on Paired Data (cont.)</vt:lpstr>
      <vt:lpstr>Example 17.1.1: Performing the Sign Test on Paired Data (cont.)</vt:lpstr>
      <vt:lpstr>Example 17.1.1: Performing the Sign Test on Paired Data (cont.)</vt:lpstr>
      <vt:lpstr>Example 17.1.1: Performing the Sign Test on Paired Data (cont.)</vt:lpstr>
      <vt:lpstr>Example 17.1.1: Performing the Sign Test on Paired Data (cont.)</vt:lpstr>
      <vt:lpstr>Example 17.1.1: Performing the Sign Test on Paired Data (cont.)</vt:lpstr>
      <vt:lpstr>Example 17.1.1: Performing the Sign Test on Paired Data (cont.)</vt:lpstr>
      <vt:lpstr>Example 17.1.1: Performing the Sign Test on Paired Data (cont.)</vt:lpstr>
      <vt:lpstr>Example 17.1.1: Performing the Sign Test on Paired Data (cont.)</vt:lpstr>
      <vt:lpstr>Example 17.1.1: Performing the Sign Test on Paired Data (cont.)</vt:lpstr>
      <vt:lpstr>Example 17.1.1: Performing the Sign Test on Paired Data (cont.)</vt:lpstr>
      <vt:lpstr>Example 17.1.1: Performing the Sign Test on Paired Data (cont.)</vt:lpstr>
      <vt:lpstr>Example 17.1.1: Performing the Sign Test on Paired Data (cont.)</vt:lpstr>
      <vt:lpstr>Example 17.1.1: Performing the Sign Test on Paired Data (cont.)</vt:lpstr>
      <vt:lpstr>Example 17.1.1: Performing the Sign Test on Paired Data (cont.)</vt:lpstr>
      <vt:lpstr>Example 17.1.1: Performing the Sign Test on Paired Data (cont.)</vt:lpstr>
      <vt:lpstr>Example 17.1.1: Performing the Sign Test on Paired Data (cont.)</vt:lpstr>
      <vt:lpstr>Example 17.1.1: Performing the Sign Test on Paired Data (cont.)</vt:lpstr>
      <vt:lpstr>Example 17.1.1: Performing the Sign Test on Paired Data (cont.)</vt:lpstr>
      <vt:lpstr>Example 17.1.1: Performing the Sign Test on Paired Data (cont.)</vt:lpstr>
      <vt:lpstr>Example 17.1.1: Performing the Sign Test on Paired Data (cont.)</vt:lpstr>
      <vt:lpstr>Note </vt:lpstr>
      <vt:lpstr>Procedure: Test Procedure for the Sign Test </vt:lpstr>
      <vt:lpstr>Procedure: Test Procedure for the Sign Test (cont.)</vt:lpstr>
      <vt:lpstr>Procedure: Test Procedure for the Sign Test (cont.)</vt:lpstr>
      <vt:lpstr>Testing a Population Median with the Sign Test</vt:lpstr>
      <vt:lpstr>Example 17.1.2: Testing a Population Median with the Sign Test </vt:lpstr>
      <vt:lpstr>Example 17.1.2: Testing a Population Median with the Sign Test (cont.)</vt:lpstr>
      <vt:lpstr>Example 17.1.2: Testing a Population Median with the Sign Test (cont.)</vt:lpstr>
      <vt:lpstr>Example 17.1.2: Testing a Population Median with the Sign Test (cont.)</vt:lpstr>
      <vt:lpstr>Example 17.1.2: Testing a Population Median with the Sign Test (cont.)</vt:lpstr>
      <vt:lpstr>Example 17.1.2: Testing a Population Median with the Sign Test (cont.)</vt:lpstr>
      <vt:lpstr>Example 17.1.2: Testing a Population Median with the Sign Test (cont.)</vt:lpstr>
      <vt:lpstr>Example 17.1.2: Testing a Population Median with the Sign Test (cont.)</vt:lpstr>
      <vt:lpstr>Example 17.1.2: Testing a Population Median with the Sign Test (cont.)</vt:lpstr>
      <vt:lpstr>Example 17.1.2: Testing a Population Median with the Sign Test (cont.)</vt:lpstr>
      <vt:lpstr>Example 17.1.2: Testing a Population Median with the Sign Test (cont.)</vt:lpstr>
      <vt:lpstr>Note </vt:lpstr>
      <vt:lpstr>Example 17.1.2: Testing a Population Median with the Sign Test (cont.)</vt:lpstr>
      <vt:lpstr>Example 17.1.2: Testing a Population Median with the Sign Test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Casey Luquet</cp:lastModifiedBy>
  <cp:revision>694</cp:revision>
  <dcterms:created xsi:type="dcterms:W3CDTF">2013-04-26T14:43:13Z</dcterms:created>
  <dcterms:modified xsi:type="dcterms:W3CDTF">2024-04-26T18:03:58Z</dcterms:modified>
</cp:coreProperties>
</file>