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77" r:id="rId3"/>
    <p:sldId id="278" r:id="rId4"/>
    <p:sldId id="257" r:id="rId5"/>
    <p:sldId id="280" r:id="rId6"/>
    <p:sldId id="279" r:id="rId7"/>
    <p:sldId id="281" r:id="rId8"/>
    <p:sldId id="282" r:id="rId9"/>
    <p:sldId id="283" r:id="rId10"/>
    <p:sldId id="284" r:id="rId11"/>
    <p:sldId id="285" r:id="rId12"/>
    <p:sldId id="286" r:id="rId13"/>
    <p:sldId id="301"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300" r:id="rId27"/>
    <p:sldId id="259" r:id="rId28"/>
    <p:sldId id="261" r:id="rId29"/>
    <p:sldId id="276" r:id="rId30"/>
    <p:sldId id="262" r:id="rId31"/>
    <p:sldId id="263" r:id="rId32"/>
    <p:sldId id="264" r:id="rId33"/>
    <p:sldId id="299" r:id="rId34"/>
    <p:sldId id="258" r:id="rId35"/>
    <p:sldId id="265" r:id="rId36"/>
    <p:sldId id="266" r:id="rId37"/>
    <p:sldId id="267" r:id="rId38"/>
    <p:sldId id="268" r:id="rId39"/>
    <p:sldId id="269" r:id="rId40"/>
    <p:sldId id="270" r:id="rId41"/>
    <p:sldId id="271" r:id="rId42"/>
    <p:sldId id="272" r:id="rId43"/>
    <p:sldId id="273" r:id="rId44"/>
    <p:sldId id="274" r:id="rId45"/>
    <p:sldId id="275" r:id="rId46"/>
  </p:sldIdLst>
  <p:sldSz cx="9144000" cy="6858000" type="screen4x3"/>
  <p:notesSz cx="6858000" cy="9144000"/>
  <p:embeddedFontLst>
    <p:embeddedFont>
      <p:font typeface="Cambria Math" panose="02040503050406030204" pitchFamily="18" charset="0"/>
      <p:regular r:id="rId49"/>
    </p:embeddedFont>
    <p:embeddedFont>
      <p:font typeface="Open Sans" panose="020B0606030504020204" pitchFamily="34" charset="0"/>
      <p:regular r:id="rId50"/>
      <p:bold r:id="rId51"/>
      <p:italic r:id="rId52"/>
      <p:boldItalic r:id="rId53"/>
    </p:embeddedFont>
    <p:embeddedFont>
      <p:font typeface="Roboto Condensed" panose="02000000000000000000" pitchFamily="2"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7E"/>
    <a:srgbClr val="1F497D"/>
    <a:srgbClr val="0000FF"/>
    <a:srgbClr val="366092"/>
    <a:srgbClr val="FF0000"/>
    <a:srgbClr val="C00000"/>
    <a:srgbClr val="FFFFCC"/>
    <a:srgbClr val="007D7D"/>
    <a:srgbClr val="00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p:cViewPr varScale="1">
        <p:scale>
          <a:sx n="111" d="100"/>
          <a:sy n="111" d="100"/>
        </p:scale>
        <p:origin x="19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2367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3670-4766-4587-A3AA-715C8B3EE45C}" type="datetimeFigureOut">
              <a:rPr lang="en-US" smtClean="0"/>
              <a:pPr/>
              <a:t>4/19/2024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F67E5-DC27-4858-B4F5-969ACB0B1D78}" type="slidenum">
              <a:rPr lang="en-US" smtClean="0"/>
              <a:pPr/>
              <a:t>‹#›</a:t>
            </a:fld>
            <a:endParaRPr lang="en-US"/>
          </a:p>
        </p:txBody>
      </p:sp>
    </p:spTree>
    <p:extLst>
      <p:ext uri="{BB962C8B-B14F-4D97-AF65-F5344CB8AC3E}">
        <p14:creationId xmlns:p14="http://schemas.microsoft.com/office/powerpoint/2010/main" val="18623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   </a:t>
            </a:r>
          </a:p>
          <a:p>
            <a:pPr eaLnBrk="1" hangingPunct="1"/>
            <a:r>
              <a:rPr lang="en-US" baseline="-25000" dirty="0">
                <a:solidFill>
                  <a:srgbClr val="2A7B9E"/>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a:t>
            </a:r>
          </a:p>
          <a:p>
            <a:pPr eaLnBrk="1" hangingPunct="1"/>
            <a:r>
              <a:rPr lang="en-US" baseline="-25000" dirty="0">
                <a:solidFill>
                  <a:srgbClr val="2A7B9E"/>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1.wmf"/><Relationship Id="rId4" Type="http://schemas.openxmlformats.org/officeDocument/2006/relationships/oleObject" Target="../embeddings/oleObject7.bin"/><Relationship Id="rId9"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16.3</a:t>
            </a:r>
          </a:p>
        </p:txBody>
      </p:sp>
      <p:sp>
        <p:nvSpPr>
          <p:cNvPr id="3" name="Subtitle 2"/>
          <p:cNvSpPr>
            <a:spLocks noGrp="1"/>
          </p:cNvSpPr>
          <p:nvPr>
            <p:ph type="subTitle" idx="4294967295"/>
          </p:nvPr>
        </p:nvSpPr>
        <p:spPr>
          <a:xfrm>
            <a:off x="1371600" y="3502152"/>
            <a:ext cx="6400800" cy="584775"/>
          </a:xfrm>
          <a:prstGeom prst="rect">
            <a:avLst/>
          </a:prstGeom>
        </p:spPr>
        <p:txBody>
          <a:bodyPr rtlCol="0" anchor="t" anchorCtr="1">
            <a:spAutoFit/>
          </a:bodyPr>
          <a:lstStyle/>
          <a:p>
            <a:pPr algn="ctr">
              <a:buNone/>
              <a:defRPr/>
            </a:pPr>
            <a:r>
              <a:rPr lang="en-US" b="1" i="1" dirty="0">
                <a:solidFill>
                  <a:srgbClr val="1F497D"/>
                </a:solidFill>
              </a:rPr>
              <a:t>The Chi-Square Test for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r>
              <a:rPr lang="en-US" dirty="0"/>
              <a:t>Let the subscript S represent being </a:t>
            </a:r>
            <a:r>
              <a:rPr lang="en-US" i="1" dirty="0"/>
              <a:t>Satisfied</a:t>
            </a:r>
            <a:r>
              <a:rPr lang="en-US" dirty="0"/>
              <a:t>, D represent </a:t>
            </a:r>
            <a:r>
              <a:rPr lang="en-US" i="1" dirty="0"/>
              <a:t>Dissatisfied</a:t>
            </a:r>
            <a:r>
              <a:rPr lang="en-US" dirty="0"/>
              <a:t>, income level 1 is </a:t>
            </a:r>
            <a:r>
              <a:rPr lang="en-US" i="1" dirty="0"/>
              <a:t>High</a:t>
            </a:r>
            <a:r>
              <a:rPr lang="en-US" dirty="0"/>
              <a:t>, income level 2 is </a:t>
            </a:r>
            <a:r>
              <a:rPr lang="en-US" i="1" dirty="0"/>
              <a:t>Medium</a:t>
            </a:r>
            <a:r>
              <a:rPr lang="en-US" dirty="0"/>
              <a:t>, and income level 3 is </a:t>
            </a:r>
            <a:r>
              <a:rPr lang="en-US" i="1" dirty="0"/>
              <a:t>Low</a:t>
            </a:r>
            <a:r>
              <a:rPr lang="en-US" dirty="0"/>
              <a:t>. The relative frequencies were determined in the following manner.</a:t>
            </a:r>
          </a:p>
        </p:txBody>
      </p:sp>
      <p:graphicFrame>
        <p:nvGraphicFramePr>
          <p:cNvPr id="4" name="Table 3">
            <a:extLst>
              <a:ext uri="{FF2B5EF4-FFF2-40B4-BE49-F238E27FC236}">
                <a16:creationId xmlns:a16="http://schemas.microsoft.com/office/drawing/2014/main" id="{586A767B-E68E-7644-A886-78BEA947BF36}"/>
              </a:ext>
            </a:extLst>
          </p:cNvPr>
          <p:cNvGraphicFramePr>
            <a:graphicFrameLocks noGrp="1"/>
          </p:cNvGraphicFramePr>
          <p:nvPr>
            <p:extLst>
              <p:ext uri="{D42A27DB-BD31-4B8C-83A1-F6EECF244321}">
                <p14:modId xmlns:p14="http://schemas.microsoft.com/office/powerpoint/2010/main" val="595509647"/>
              </p:ext>
            </p:extLst>
          </p:nvPr>
        </p:nvGraphicFramePr>
        <p:xfrm>
          <a:off x="1195039" y="1218457"/>
          <a:ext cx="6858000" cy="22250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1156895492"/>
                    </a:ext>
                  </a:extLst>
                </a:gridCol>
                <a:gridCol w="1714500">
                  <a:extLst>
                    <a:ext uri="{9D8B030D-6E8A-4147-A177-3AD203B41FA5}">
                      <a16:colId xmlns:a16="http://schemas.microsoft.com/office/drawing/2014/main" val="846717446"/>
                    </a:ext>
                  </a:extLst>
                </a:gridCol>
                <a:gridCol w="1714500">
                  <a:extLst>
                    <a:ext uri="{9D8B030D-6E8A-4147-A177-3AD203B41FA5}">
                      <a16:colId xmlns:a16="http://schemas.microsoft.com/office/drawing/2014/main" val="3560175838"/>
                    </a:ext>
                  </a:extLst>
                </a:gridCol>
                <a:gridCol w="1714500">
                  <a:extLst>
                    <a:ext uri="{9D8B030D-6E8A-4147-A177-3AD203B41FA5}">
                      <a16:colId xmlns:a16="http://schemas.microsoft.com/office/drawing/2014/main" val="3825254870"/>
                    </a:ext>
                  </a:extLst>
                </a:gridCol>
              </a:tblGrid>
              <a:tr h="370840">
                <a:tc gridSpan="4">
                  <a:txBody>
                    <a:bodyPr/>
                    <a:lstStyle/>
                    <a:p>
                      <a:pPr algn="ctr"/>
                      <a:r>
                        <a:rPr lang="en-US" dirty="0"/>
                        <a:t>Table 16.3.3 - Level of Job Satisfaction (Proportions)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99218504"/>
                  </a:ext>
                </a:extLst>
              </a:tr>
              <a:tr h="370840">
                <a:tc>
                  <a:txBody>
                    <a:bodyPr/>
                    <a:lstStyle/>
                    <a:p>
                      <a:pPr algn="ctr"/>
                      <a:r>
                        <a:rPr lang="en-IN" b="1" dirty="0"/>
                        <a:t>Income</a:t>
                      </a:r>
                    </a:p>
                  </a:txBody>
                  <a:tcPr/>
                </a:tc>
                <a:tc>
                  <a:txBody>
                    <a:bodyPr/>
                    <a:lstStyle/>
                    <a:p>
                      <a:pPr algn="ctr"/>
                      <a:r>
                        <a:rPr lang="en-IN" b="1" dirty="0"/>
                        <a:t>Satisfied</a:t>
                      </a:r>
                    </a:p>
                  </a:txBody>
                  <a:tcPr/>
                </a:tc>
                <a:tc>
                  <a:txBody>
                    <a:bodyPr/>
                    <a:lstStyle/>
                    <a:p>
                      <a:pPr algn="ctr"/>
                      <a:r>
                        <a:rPr lang="en-IN" b="1" dirty="0"/>
                        <a:t>Dissatisfied</a:t>
                      </a:r>
                    </a:p>
                  </a:txBody>
                  <a:tcPr/>
                </a:tc>
                <a:tc>
                  <a:txBody>
                    <a:bodyPr/>
                    <a:lstStyle/>
                    <a:p>
                      <a:pPr algn="ctr"/>
                      <a:r>
                        <a:rPr lang="en-IN" b="1" dirty="0"/>
                        <a:t>Total</a:t>
                      </a:r>
                    </a:p>
                  </a:txBody>
                  <a:tcPr/>
                </a:tc>
                <a:extLst>
                  <a:ext uri="{0D108BD9-81ED-4DB2-BD59-A6C34878D82A}">
                    <a16:rowId xmlns:a16="http://schemas.microsoft.com/office/drawing/2014/main" val="438493195"/>
                  </a:ext>
                </a:extLst>
              </a:tr>
              <a:tr h="370840">
                <a:tc>
                  <a:txBody>
                    <a:bodyPr/>
                    <a:lstStyle/>
                    <a:p>
                      <a:pPr algn="ctr"/>
                      <a:r>
                        <a:rPr lang="en-IN" b="1" dirty="0"/>
                        <a:t>High</a:t>
                      </a:r>
                    </a:p>
                  </a:txBody>
                  <a:tcPr/>
                </a:tc>
                <a:tc>
                  <a:txBody>
                    <a:bodyPr/>
                    <a:lstStyle/>
                    <a:p>
                      <a:pPr algn="ctr"/>
                      <a:r>
                        <a:rPr lang="en-IN" dirty="0"/>
                        <a:t>0.0508</a:t>
                      </a:r>
                    </a:p>
                  </a:txBody>
                  <a:tcPr/>
                </a:tc>
                <a:tc>
                  <a:txBody>
                    <a:bodyPr/>
                    <a:lstStyle/>
                    <a:p>
                      <a:pPr algn="ctr"/>
                      <a:r>
                        <a:rPr lang="en-IN" dirty="0"/>
                        <a:t>0.0317</a:t>
                      </a:r>
                    </a:p>
                  </a:txBody>
                  <a:tcPr/>
                </a:tc>
                <a:tc>
                  <a:txBody>
                    <a:bodyPr/>
                    <a:lstStyle/>
                    <a:p>
                      <a:pPr algn="ctr"/>
                      <a:r>
                        <a:rPr lang="en-IN" dirty="0"/>
                        <a:t>0.0825</a:t>
                      </a:r>
                    </a:p>
                  </a:txBody>
                  <a:tcPr/>
                </a:tc>
                <a:extLst>
                  <a:ext uri="{0D108BD9-81ED-4DB2-BD59-A6C34878D82A}">
                    <a16:rowId xmlns:a16="http://schemas.microsoft.com/office/drawing/2014/main" val="400399347"/>
                  </a:ext>
                </a:extLst>
              </a:tr>
              <a:tr h="370840">
                <a:tc>
                  <a:txBody>
                    <a:bodyPr/>
                    <a:lstStyle/>
                    <a:p>
                      <a:pPr algn="ctr"/>
                      <a:r>
                        <a:rPr lang="en-IN" b="1" dirty="0"/>
                        <a:t>Medium</a:t>
                      </a:r>
                    </a:p>
                  </a:txBody>
                  <a:tcPr/>
                </a:tc>
                <a:tc>
                  <a:txBody>
                    <a:bodyPr/>
                    <a:lstStyle/>
                    <a:p>
                      <a:pPr algn="ctr"/>
                      <a:r>
                        <a:rPr lang="en-IN" dirty="0"/>
                        <a:t>0.2560</a:t>
                      </a:r>
                    </a:p>
                  </a:txBody>
                  <a:tcPr/>
                </a:tc>
                <a:tc>
                  <a:txBody>
                    <a:bodyPr/>
                    <a:lstStyle/>
                    <a:p>
                      <a:pPr algn="ctr"/>
                      <a:r>
                        <a:rPr lang="en-IN" dirty="0"/>
                        <a:t>0.1737</a:t>
                      </a:r>
                    </a:p>
                  </a:txBody>
                  <a:tcPr/>
                </a:tc>
                <a:tc>
                  <a:txBody>
                    <a:bodyPr/>
                    <a:lstStyle/>
                    <a:p>
                      <a:pPr algn="ctr"/>
                      <a:r>
                        <a:rPr lang="en-IN" dirty="0"/>
                        <a:t>0.4298</a:t>
                      </a:r>
                    </a:p>
                  </a:txBody>
                  <a:tcPr/>
                </a:tc>
                <a:extLst>
                  <a:ext uri="{0D108BD9-81ED-4DB2-BD59-A6C34878D82A}">
                    <a16:rowId xmlns:a16="http://schemas.microsoft.com/office/drawing/2014/main" val="1846106817"/>
                  </a:ext>
                </a:extLst>
              </a:tr>
              <a:tr h="370840">
                <a:tc>
                  <a:txBody>
                    <a:bodyPr/>
                    <a:lstStyle/>
                    <a:p>
                      <a:pPr algn="ctr"/>
                      <a:r>
                        <a:rPr lang="en-IN" b="1" dirty="0"/>
                        <a:t>Low</a:t>
                      </a:r>
                    </a:p>
                  </a:txBody>
                  <a:tcPr/>
                </a:tc>
                <a:tc>
                  <a:txBody>
                    <a:bodyPr/>
                    <a:lstStyle/>
                    <a:p>
                      <a:pPr algn="ctr"/>
                      <a:r>
                        <a:rPr lang="en-IN" dirty="0"/>
                        <a:t>0.2720</a:t>
                      </a:r>
                    </a:p>
                  </a:txBody>
                  <a:tcPr/>
                </a:tc>
                <a:tc>
                  <a:txBody>
                    <a:bodyPr/>
                    <a:lstStyle/>
                    <a:p>
                      <a:pPr algn="ctr"/>
                      <a:r>
                        <a:rPr lang="en-IN" dirty="0"/>
                        <a:t>0.2157</a:t>
                      </a:r>
                    </a:p>
                  </a:txBody>
                  <a:tcPr/>
                </a:tc>
                <a:tc>
                  <a:txBody>
                    <a:bodyPr/>
                    <a:lstStyle/>
                    <a:p>
                      <a:pPr algn="ctr"/>
                      <a:r>
                        <a:rPr lang="en-IN" dirty="0"/>
                        <a:t>0.4878</a:t>
                      </a:r>
                    </a:p>
                  </a:txBody>
                  <a:tcPr/>
                </a:tc>
                <a:extLst>
                  <a:ext uri="{0D108BD9-81ED-4DB2-BD59-A6C34878D82A}">
                    <a16:rowId xmlns:a16="http://schemas.microsoft.com/office/drawing/2014/main" val="3969434955"/>
                  </a:ext>
                </a:extLst>
              </a:tr>
              <a:tr h="370840">
                <a:tc>
                  <a:txBody>
                    <a:bodyPr/>
                    <a:lstStyle/>
                    <a:p>
                      <a:pPr algn="ctr"/>
                      <a:r>
                        <a:rPr lang="en-IN" b="1" dirty="0"/>
                        <a:t>Total</a:t>
                      </a:r>
                    </a:p>
                  </a:txBody>
                  <a:tcPr/>
                </a:tc>
                <a:tc>
                  <a:txBody>
                    <a:bodyPr/>
                    <a:lstStyle/>
                    <a:p>
                      <a:pPr algn="ctr"/>
                      <a:r>
                        <a:rPr lang="en-IN" dirty="0"/>
                        <a:t>0.5788</a:t>
                      </a:r>
                    </a:p>
                  </a:txBody>
                  <a:tcPr/>
                </a:tc>
                <a:tc>
                  <a:txBody>
                    <a:bodyPr/>
                    <a:lstStyle/>
                    <a:p>
                      <a:pPr algn="ctr"/>
                      <a:r>
                        <a:rPr lang="en-IN" dirty="0"/>
                        <a:t>0.4212</a:t>
                      </a:r>
                    </a:p>
                  </a:txBody>
                  <a:tcPr/>
                </a:tc>
                <a:tc>
                  <a:txBody>
                    <a:bodyPr/>
                    <a:lstStyle/>
                    <a:p>
                      <a:pPr algn="ctr"/>
                      <a:r>
                        <a:rPr lang="en-IN" dirty="0"/>
                        <a:t>1.0000</a:t>
                      </a:r>
                    </a:p>
                  </a:txBody>
                  <a:tcPr/>
                </a:tc>
                <a:extLst>
                  <a:ext uri="{0D108BD9-81ED-4DB2-BD59-A6C34878D82A}">
                    <a16:rowId xmlns:a16="http://schemas.microsoft.com/office/drawing/2014/main" val="2230871530"/>
                  </a:ext>
                </a:extLst>
              </a:tr>
            </a:tbl>
          </a:graphicData>
        </a:graphic>
      </p:graphicFrame>
    </p:spTree>
    <p:extLst>
      <p:ext uri="{BB962C8B-B14F-4D97-AF65-F5344CB8AC3E}">
        <p14:creationId xmlns:p14="http://schemas.microsoft.com/office/powerpoint/2010/main" val="72238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1</m:t>
                        </m:r>
                      </m:sub>
                    </m:sSub>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1237</m:t>
                        </m:r>
                      </m:num>
                      <m:den>
                        <m:r>
                          <a:rPr lang="en-US" b="0" i="1" dirty="0" smtClean="0">
                            <a:latin typeface="Cambria Math" panose="02040503050406030204" pitchFamily="18" charset="0"/>
                          </a:rPr>
                          <m:t>14999</m:t>
                        </m:r>
                      </m:den>
                    </m:f>
                    <m:r>
                      <a:rPr lang="en-US" i="1" dirty="0" smtClean="0">
                        <a:latin typeface="Cambria Math" panose="02040503050406030204" pitchFamily="18" charset="0"/>
                      </a:rPr>
                      <m:t>=</m:t>
                    </m:r>
                  </m:oMath>
                </a14:m>
                <a:r>
                  <a:rPr lang="en-US" dirty="0"/>
                  <a:t> the proportion of respondents surveyed 	            who had an income of $88,000+.</a:t>
                </a:r>
              </a:p>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𝑠</m:t>
                        </m:r>
                      </m:sub>
                    </m:sSub>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8682</m:t>
                        </m:r>
                      </m:num>
                      <m:den>
                        <m:r>
                          <a:rPr lang="en-US" b="0" i="1" dirty="0" smtClean="0">
                            <a:latin typeface="Cambria Math" panose="02040503050406030204" pitchFamily="18" charset="0"/>
                          </a:rPr>
                          <m:t>14999</m:t>
                        </m:r>
                      </m:den>
                    </m:f>
                    <m:r>
                      <a:rPr lang="en-US" i="1" dirty="0" smtClean="0">
                        <a:latin typeface="Cambria Math" panose="02040503050406030204" pitchFamily="18" charset="0"/>
                      </a:rPr>
                      <m:t>=</m:t>
                    </m:r>
                  </m:oMath>
                </a14:m>
                <a:r>
                  <a:rPr lang="en-US" dirty="0"/>
                  <a:t> the proportion of respondents surveyed 		who were satisfied with their jobs.</a:t>
                </a:r>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1</m:t>
                        </m:r>
                        <m:r>
                          <a:rPr lang="en-US" i="1">
                            <a:latin typeface="Cambria Math" panose="02040503050406030204" pitchFamily="18" charset="0"/>
                          </a:rPr>
                          <m:t>𝑠</m:t>
                        </m:r>
                      </m:sub>
                    </m:sSub>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762</m:t>
                        </m:r>
                      </m:num>
                      <m:den>
                        <m:r>
                          <a:rPr lang="en-US" b="0" i="1" dirty="0" smtClean="0">
                            <a:latin typeface="Cambria Math" panose="02040503050406030204" pitchFamily="18" charset="0"/>
                          </a:rPr>
                          <m:t>14999</m:t>
                        </m:r>
                      </m:den>
                    </m:f>
                    <m:r>
                      <a:rPr lang="en-US" i="1" dirty="0" smtClean="0">
                        <a:latin typeface="Cambria Math" panose="02040503050406030204" pitchFamily="18" charset="0"/>
                      </a:rPr>
                      <m:t>=</m:t>
                    </m:r>
                  </m:oMath>
                </a14:m>
                <a:r>
                  <a:rPr lang="en-US" dirty="0"/>
                  <a:t> the proportion of respondents surveyed		who were satisfied with their jobs </a:t>
                </a:r>
                <a:r>
                  <a:rPr lang="en-US" i="1" dirty="0"/>
                  <a:t>and </a:t>
                </a:r>
                <a:r>
                  <a:rPr lang="en-US" dirty="0"/>
                  <a:t>had 		an income of $88,000+.</a:t>
                </a:r>
              </a:p>
              <a:p>
                <a:r>
                  <a:rPr lang="en-US" dirty="0"/>
                  <a:t>If level of income and level of satisfaction are independent, then</a:t>
                </a:r>
                <a:endParaRPr lang="en-US"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7" r="-1407"/>
                </a:stretch>
              </a:blipFill>
            </p:spPr>
            <p:txBody>
              <a:bodyPr/>
              <a:lstStyle/>
              <a:p>
                <a:r>
                  <a:rPr lang="en-IN">
                    <a:noFill/>
                  </a:rPr>
                  <a:t> </a:t>
                </a:r>
              </a:p>
            </p:txBody>
          </p:sp>
        </mc:Fallback>
      </mc:AlternateContent>
    </p:spTree>
    <p:extLst>
      <p:ext uri="{BB962C8B-B14F-4D97-AF65-F5344CB8AC3E}">
        <p14:creationId xmlns:p14="http://schemas.microsoft.com/office/powerpoint/2010/main" val="57520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r>
                          <m:rPr>
                            <m:sty m:val="p"/>
                          </m:rPr>
                          <a:rPr lang="en-US" b="0" i="0" smtClean="0">
                            <a:latin typeface="Cambria Math" panose="02040503050406030204" pitchFamily="18" charset="0"/>
                          </a:rPr>
                          <m:t>s</m:t>
                        </m:r>
                      </m:sub>
                    </m:sSub>
                    <m:r>
                      <a:rPr lang="en-US" i="1" dirty="0"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b="0" i="0" smtClean="0">
                            <a:latin typeface="Cambria Math" panose="02040503050406030204" pitchFamily="18" charset="0"/>
                          </a:rPr>
                          <m:t>s</m:t>
                        </m:r>
                      </m:sub>
                    </m:sSub>
                    <m:r>
                      <a:rPr lang="en-US" b="0" i="1" smtClean="0">
                        <a:latin typeface="Cambria Math" panose="02040503050406030204" pitchFamily="18" charset="0"/>
                      </a:rPr>
                      <m:t>,</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m:rPr>
                            <m:sty m:val="p"/>
                          </m:rPr>
                          <a:rPr lang="en-US" b="0" i="0" smtClean="0">
                            <a:latin typeface="Cambria Math" panose="02040503050406030204" pitchFamily="18" charset="0"/>
                          </a:rPr>
                          <m:t>D</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b="0" i="0" smtClean="0">
                            <a:latin typeface="Cambria Math" panose="02040503050406030204" pitchFamily="18" charset="0"/>
                          </a:rPr>
                          <m:t>D</m:t>
                        </m:r>
                      </m:sub>
                    </m:sSub>
                  </m:oMath>
                </a14:m>
                <a:r>
                  <a:rPr lang="en-US" dirty="0"/>
                  <a:t>, </a:t>
                </a:r>
              </a:p>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r>
                          <m:rPr>
                            <m:sty m:val="p"/>
                          </m:rPr>
                          <a:rPr lang="en-US" b="0" i="0" smtClean="0">
                            <a:latin typeface="Cambria Math" panose="02040503050406030204" pitchFamily="18" charset="0"/>
                          </a:rPr>
                          <m:t>D</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b="0" i="0" smtClean="0">
                            <a:latin typeface="Cambria Math" panose="02040503050406030204" pitchFamily="18" charset="0"/>
                          </a:rPr>
                          <m:t>D</m:t>
                        </m:r>
                      </m:sub>
                    </m:sSub>
                  </m:oMath>
                </a14:m>
                <a:r>
                  <a:rPr lang="en-US" dirty="0"/>
                  <a:t> </a:t>
                </a:r>
              </a:p>
              <a:p>
                <a:r>
                  <a:rPr lang="en-US" dirty="0"/>
                  <a:t>Given that we are interested in determining whether or not job satisfaction is dependent on level of income, and we have developed some relationships which should hold true if the events are independent, it seems reasonable to formulate our hypotheses as follows.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1778"/>
                </a:stretch>
              </a:blipFill>
            </p:spPr>
            <p:txBody>
              <a:bodyPr/>
              <a:lstStyle/>
              <a:p>
                <a:r>
                  <a:rPr lang="en-IN">
                    <a:noFill/>
                  </a:rPr>
                  <a:t> </a:t>
                </a:r>
              </a:p>
            </p:txBody>
          </p:sp>
        </mc:Fallback>
      </mc:AlternateContent>
    </p:spTree>
    <p:extLst>
      <p:ext uri="{BB962C8B-B14F-4D97-AF65-F5344CB8AC3E}">
        <p14:creationId xmlns:p14="http://schemas.microsoft.com/office/powerpoint/2010/main" val="385091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pPr>
                  <a:tabLst>
                    <a:tab pos="3890963" algn="l"/>
                  </a:tabLst>
                </a:pPr>
                <a:r>
                  <a:rPr lang="en-US" dirty="0">
                    <a:solidFill>
                      <a:srgbClr val="000000"/>
                    </a:solidFill>
                  </a:rPr>
                  <a:t>The product of the probabilities </a:t>
                </a:r>
                <a14:m>
                  <m:oMath xmlns:m="http://schemas.openxmlformats.org/officeDocument/2006/math">
                    <m:r>
                      <a:rPr lang="en-US" i="1" dirty="0" smtClean="0">
                        <a:solidFill>
                          <a:srgbClr val="000000"/>
                        </a:solidFill>
                        <a:latin typeface="Cambria Math" panose="02040503050406030204" pitchFamily="18" charset="0"/>
                      </a:rPr>
                      <m:t>𝑝</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𝑝𝑠</m:t>
                    </m:r>
                    <m:r>
                      <a:rPr lang="en-US" i="1" dirty="0" smtClean="0">
                        <a:solidFill>
                          <a:srgbClr val="000000"/>
                        </a:solidFill>
                        <a:latin typeface="Cambria Math" panose="02040503050406030204" pitchFamily="18" charset="0"/>
                      </a:rPr>
                      <m:t> </m:t>
                    </m:r>
                  </m:oMath>
                </a14:m>
                <a:r>
                  <a:rPr lang="en-US" i="1" dirty="0">
                    <a:solidFill>
                      <a:srgbClr val="000000"/>
                    </a:solidFill>
                  </a:rPr>
                  <a:t>is the probability</a:t>
                </a:r>
                <a:r>
                  <a:rPr lang="en-US" dirty="0">
                    <a:solidFill>
                      <a:srgbClr val="000000"/>
                    </a:solidFill>
                  </a:rPr>
                  <a:t> of someone in the population we are surveying having a high income </a:t>
                </a:r>
                <a:r>
                  <a:rPr lang="en-US" i="1" dirty="0">
                    <a:solidFill>
                      <a:srgbClr val="000000"/>
                    </a:solidFill>
                  </a:rPr>
                  <a:t>and</a:t>
                </a:r>
                <a:r>
                  <a:rPr lang="en-US" dirty="0">
                    <a:solidFill>
                      <a:srgbClr val="000000"/>
                    </a:solidFill>
                  </a:rPr>
                  <a:t> being satisfied with their job (assuming independence of the events).</a:t>
                </a:r>
                <a:endParaRPr lang="en-US" b="1" dirty="0">
                  <a:solidFill>
                    <a:srgbClr val="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1815882"/>
              </a:xfrm>
              <a:blipFill>
                <a:blip r:embed="rId2"/>
                <a:stretch>
                  <a:fillRect l="-1328" t="-2310" r="-1107" b="-7591"/>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96352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Null Hypothesis:</a:t>
                </a:r>
                <a:r>
                  <a:rPr lang="en-US" dirty="0"/>
                  <a:t> Income level and job satisfaction are independent.</a:t>
                </a:r>
              </a:p>
              <a:p>
                <a:r>
                  <a:rPr lang="en-US" b="1" dirty="0"/>
                  <a:t>Alternative Hypothesis: </a:t>
                </a:r>
                <a:r>
                  <a:rPr lang="en-US" dirty="0"/>
                  <a:t>Income level and job satisfaction are dependent.</a:t>
                </a:r>
              </a:p>
              <a:p>
                <a:r>
                  <a:rPr lang="en-US" dirty="0"/>
                  <a:t>Assuming that the null hypothesis is true (level of income and job satisfaction are independent), then we would expect the number of respondents who were satisfied with their jobs and had incomes of $88,000 and above,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baseline="-25000"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to be roughly equal to a theoretical number determined using the data and the definitions of independence and expected value.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889" b="-2000"/>
                </a:stretch>
              </a:blipFill>
            </p:spPr>
            <p:txBody>
              <a:bodyPr/>
              <a:lstStyle/>
              <a:p>
                <a:r>
                  <a:rPr lang="en-IN">
                    <a:noFill/>
                  </a:rPr>
                  <a:t> </a:t>
                </a:r>
              </a:p>
            </p:txBody>
          </p:sp>
        </mc:Fallback>
      </mc:AlternateContent>
    </p:spTree>
    <p:extLst>
      <p:ext uri="{BB962C8B-B14F-4D97-AF65-F5344CB8AC3E}">
        <p14:creationId xmlns:p14="http://schemas.microsoft.com/office/powerpoint/2010/main" val="108405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000" dirty="0"/>
                  <a:t>Using the idea of independence and the notion of expected value we would expect </a:t>
                </a:r>
                <a14:m>
                  <m:oMath xmlns:m="http://schemas.openxmlformats.org/officeDocument/2006/math">
                    <m:r>
                      <a:rPr lang="en-US" sz="3000" i="1" dirty="0" smtClean="0">
                        <a:latin typeface="Cambria Math" panose="02040503050406030204" pitchFamily="18" charset="0"/>
                      </a:rPr>
                      <m:t>𝑛</m:t>
                    </m:r>
                    <m:r>
                      <a:rPr lang="en-US" sz="3000" i="1" dirty="0" smtClean="0">
                        <a:latin typeface="Cambria Math" panose="02040503050406030204" pitchFamily="18" charset="0"/>
                      </a:rPr>
                      <m:t>·</m:t>
                    </m:r>
                    <m:r>
                      <a:rPr lang="en-US" sz="3000" i="1" dirty="0" smtClean="0">
                        <a:latin typeface="Cambria Math" panose="02040503050406030204" pitchFamily="18" charset="0"/>
                      </a:rPr>
                      <m:t>𝑝</m:t>
                    </m:r>
                    <m:r>
                      <a:rPr lang="en-US" sz="3000" i="1" baseline="-25000" dirty="0" smtClean="0">
                        <a:latin typeface="Cambria Math" panose="02040503050406030204" pitchFamily="18" charset="0"/>
                      </a:rPr>
                      <m:t>1</m:t>
                    </m:r>
                    <m:r>
                      <a:rPr lang="en-US" sz="3000" i="1" dirty="0" smtClean="0">
                        <a:latin typeface="Cambria Math" panose="02040503050406030204" pitchFamily="18" charset="0"/>
                      </a:rPr>
                      <m:t>·</m:t>
                    </m:r>
                    <m:r>
                      <a:rPr lang="en-US" sz="3000" i="1" dirty="0" smtClean="0">
                        <a:latin typeface="Cambria Math" panose="02040503050406030204" pitchFamily="18" charset="0"/>
                      </a:rPr>
                      <m:t>𝑝𝑠</m:t>
                    </m:r>
                    <m:r>
                      <a:rPr lang="en-US" sz="3000" i="1" dirty="0" smtClean="0">
                        <a:latin typeface="Cambria Math" panose="02040503050406030204" pitchFamily="18" charset="0"/>
                      </a:rPr>
                      <m:t> </m:t>
                    </m:r>
                  </m:oMath>
                </a14:m>
                <a:r>
                  <a:rPr lang="en-US" sz="3000" dirty="0"/>
                  <a:t>to be the number of people in the high income and satisfied category.</a:t>
                </a:r>
              </a:p>
              <a:p>
                <a:endParaRPr lang="en-US" sz="3000" dirty="0"/>
              </a:p>
              <a:p>
                <a:endParaRPr lang="en-US" sz="3000" dirty="0"/>
              </a:p>
              <a:p>
                <a:endParaRPr lang="en-US" sz="30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336143F-713E-1DE7-278E-F250A910F729}"/>
              </a:ext>
            </a:extLst>
          </p:cNvPr>
          <p:cNvPicPr>
            <a:picLocks noChangeAspect="1"/>
          </p:cNvPicPr>
          <p:nvPr/>
        </p:nvPicPr>
        <p:blipFill>
          <a:blip r:embed="rId3"/>
          <a:stretch>
            <a:fillRect/>
          </a:stretch>
        </p:blipFill>
        <p:spPr>
          <a:xfrm>
            <a:off x="2676260" y="3586604"/>
            <a:ext cx="3791479" cy="1190791"/>
          </a:xfrm>
          <a:prstGeom prst="rect">
            <a:avLst/>
          </a:prstGeom>
        </p:spPr>
      </p:pic>
    </p:spTree>
    <p:extLst>
      <p:ext uri="{BB962C8B-B14F-4D97-AF65-F5344CB8AC3E}">
        <p14:creationId xmlns:p14="http://schemas.microsoft.com/office/powerpoint/2010/main" val="382384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Since the true probabilities of incomes in the </a:t>
                </a:r>
                <a:r>
                  <a:rPr lang="en-US" sz="2800" i="1" dirty="0"/>
                  <a:t>High</a:t>
                </a:r>
                <a:r>
                  <a:rPr lang="en-US" sz="2800" dirty="0"/>
                  <a:t> category and being </a:t>
                </a:r>
                <a:r>
                  <a:rPr lang="en-US" sz="2800" i="1" dirty="0"/>
                  <a:t>Satisfied</a:t>
                </a:r>
                <a:r>
                  <a:rPr lang="en-US" sz="2800" dirty="0"/>
                  <a:t> at work are unknown, the results of the survey can be used to estimate these probabilities. </a:t>
                </a:r>
                <a:r>
                  <a:rPr lang="en-US" dirty="0"/>
                  <a:t>This can be written symbolically as</a:t>
                </a:r>
              </a:p>
              <a:p>
                <a14:m>
                  <m:oMath xmlns:m="http://schemas.openxmlformats.org/officeDocument/2006/math">
                    <m:r>
                      <a:rPr lang="en-US" i="1" dirty="0" smtClean="0">
                        <a:latin typeface="Cambria Math" panose="02040503050406030204" pitchFamily="18" charset="0"/>
                      </a:rPr>
                      <m:t>𝐸</m:t>
                    </m:r>
                  </m:oMath>
                </a14:m>
                <a:r>
                  <a:rPr lang="en-US" dirty="0"/>
                  <a:t>(high income and satisfied) </a:t>
                </a:r>
              </a:p>
              <a:p>
                <a:endParaRPr lang="en-US" dirty="0"/>
              </a:p>
              <a:p>
                <a:endParaRPr lang="en-US" dirty="0"/>
              </a:p>
              <a:p>
                <a:r>
                  <a:rPr lang="en-US" dirty="0"/>
                  <a:t>Similarly, we can calculate the remaining expected values as shown in Table 16.3.4.</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48"/>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40450C7D-3F53-A715-4819-4617C181A16D}"/>
              </a:ext>
            </a:extLst>
          </p:cNvPr>
          <p:cNvGraphicFramePr>
            <a:graphicFrameLocks noChangeAspect="1"/>
          </p:cNvGraphicFramePr>
          <p:nvPr>
            <p:extLst>
              <p:ext uri="{D42A27DB-BD31-4B8C-83A1-F6EECF244321}">
                <p14:modId xmlns:p14="http://schemas.microsoft.com/office/powerpoint/2010/main" val="1635686358"/>
              </p:ext>
            </p:extLst>
          </p:nvPr>
        </p:nvGraphicFramePr>
        <p:xfrm>
          <a:off x="782444" y="3568390"/>
          <a:ext cx="7759700" cy="939800"/>
        </p:xfrm>
        <a:graphic>
          <a:graphicData uri="http://schemas.openxmlformats.org/presentationml/2006/ole">
            <mc:AlternateContent xmlns:mc="http://schemas.openxmlformats.org/markup-compatibility/2006">
              <mc:Choice xmlns:v="urn:schemas-microsoft-com:vml" Requires="v">
                <p:oleObj name="Equation" r:id="rId3" imgW="7759440" imgH="939600" progId="Equation.DSMT4">
                  <p:embed/>
                </p:oleObj>
              </mc:Choice>
              <mc:Fallback>
                <p:oleObj name="Equation" r:id="rId3" imgW="7759440" imgH="939600" progId="Equation.DSMT4">
                  <p:embed/>
                  <p:pic>
                    <p:nvPicPr>
                      <p:cNvPr id="0" name=""/>
                      <p:cNvPicPr/>
                      <p:nvPr/>
                    </p:nvPicPr>
                    <p:blipFill>
                      <a:blip r:embed="rId4"/>
                      <a:stretch>
                        <a:fillRect/>
                      </a:stretch>
                    </p:blipFill>
                    <p:spPr>
                      <a:xfrm>
                        <a:off x="782444" y="3568390"/>
                        <a:ext cx="7759700" cy="939800"/>
                      </a:xfrm>
                      <a:prstGeom prst="rect">
                        <a:avLst/>
                      </a:prstGeom>
                    </p:spPr>
                  </p:pic>
                </p:oleObj>
              </mc:Fallback>
            </mc:AlternateContent>
          </a:graphicData>
        </a:graphic>
      </p:graphicFrame>
    </p:spTree>
    <p:extLst>
      <p:ext uri="{BB962C8B-B14F-4D97-AF65-F5344CB8AC3E}">
        <p14:creationId xmlns:p14="http://schemas.microsoft.com/office/powerpoint/2010/main" val="152991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sz="2800" dirty="0"/>
              <a:t> </a:t>
            </a:r>
            <a:endParaRPr lang="en-US" dirty="0"/>
          </a:p>
          <a:p>
            <a:endParaRPr lang="en-US"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D0845E78-C8D1-2FE4-48BF-878715BF66C6}"/>
                  </a:ext>
                </a:extLst>
              </p:cNvPr>
              <p:cNvGraphicFramePr>
                <a:graphicFrameLocks noGrp="1"/>
              </p:cNvGraphicFramePr>
              <p:nvPr>
                <p:extLst>
                  <p:ext uri="{D42A27DB-BD31-4B8C-83A1-F6EECF244321}">
                    <p14:modId xmlns:p14="http://schemas.microsoft.com/office/powerpoint/2010/main" val="3870806440"/>
                  </p:ext>
                </p:extLst>
              </p:nvPr>
            </p:nvGraphicFramePr>
            <p:xfrm>
              <a:off x="457200" y="1368425"/>
              <a:ext cx="8229600" cy="412115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488109871"/>
                        </a:ext>
                      </a:extLst>
                    </a:gridCol>
                    <a:gridCol w="3886200">
                      <a:extLst>
                        <a:ext uri="{9D8B030D-6E8A-4147-A177-3AD203B41FA5}">
                          <a16:colId xmlns:a16="http://schemas.microsoft.com/office/drawing/2014/main" val="1817081575"/>
                        </a:ext>
                      </a:extLst>
                    </a:gridCol>
                    <a:gridCol w="1752600">
                      <a:extLst>
                        <a:ext uri="{9D8B030D-6E8A-4147-A177-3AD203B41FA5}">
                          <a16:colId xmlns:a16="http://schemas.microsoft.com/office/drawing/2014/main" val="1613956279"/>
                        </a:ext>
                      </a:extLst>
                    </a:gridCol>
                  </a:tblGrid>
                  <a:tr h="370840">
                    <a:tc gridSpan="3">
                      <a:txBody>
                        <a:bodyPr/>
                        <a:lstStyle/>
                        <a:p>
                          <a:pPr algn="ctr"/>
                          <a:r>
                            <a:rPr lang="en-US" dirty="0"/>
                            <a:t>Table 16.3.4 - Calculating Expected Value for Each Category</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21327114"/>
                      </a:ext>
                    </a:extLst>
                  </a:tr>
                  <a:tr h="370840">
                    <a:tc>
                      <a:txBody>
                        <a:bodyPr/>
                        <a:lstStyle/>
                        <a:p>
                          <a:pPr algn="ctr"/>
                          <a:r>
                            <a:rPr lang="en-IN" dirty="0"/>
                            <a:t>Expected Value to Calculate</a:t>
                          </a:r>
                        </a:p>
                      </a:txBody>
                      <a:tcPr/>
                    </a:tc>
                    <a:tc>
                      <a:txBody>
                        <a:bodyPr/>
                        <a:lstStyle/>
                        <a:p>
                          <a:pPr algn="ctr"/>
                          <a:r>
                            <a:rPr lang="en-US" dirty="0"/>
                            <a:t>Calculation of Estimated Expected Value</a:t>
                          </a:r>
                          <a:endParaRPr lang="en-IN" dirty="0"/>
                        </a:p>
                      </a:txBody>
                      <a:tcPr/>
                    </a:tc>
                    <a:tc>
                      <a:txBody>
                        <a:bodyPr/>
                        <a:lstStyle/>
                        <a:p>
                          <a:pPr algn="ctr"/>
                          <a:r>
                            <a:rPr lang="en-IN" dirty="0"/>
                            <a:t>Estimated Expected Value</a:t>
                          </a:r>
                        </a:p>
                      </a:txBody>
                      <a:tcPr/>
                    </a:tc>
                    <a:extLst>
                      <a:ext uri="{0D108BD9-81ED-4DB2-BD59-A6C34878D82A}">
                        <a16:rowId xmlns:a16="http://schemas.microsoft.com/office/drawing/2014/main" val="4260537957"/>
                      </a:ext>
                    </a:extLst>
                  </a:tr>
                  <a:tr h="370840">
                    <a:tc>
                      <a:txBody>
                        <a:bodyPr/>
                        <a:lstStyle/>
                        <a:p>
                          <a14:m>
                            <m:oMath xmlns:m="http://schemas.openxmlformats.org/officeDocument/2006/math">
                              <m:r>
                                <a:rPr lang="en-US" i="1" dirty="0" smtClean="0">
                                  <a:latin typeface="Cambria Math" panose="02040503050406030204" pitchFamily="18" charset="0"/>
                                </a:rPr>
                                <m:t>𝐸</m:t>
                              </m:r>
                            </m:oMath>
                          </a14:m>
                          <a:r>
                            <a:rPr lang="en-US" dirty="0"/>
                            <a:t> (medium income and satisfied)</a:t>
                          </a:r>
                          <a:endParaRPr lang="en-IN" dirty="0"/>
                        </a:p>
                      </a:txBody>
                      <a:tcPr/>
                    </a:tc>
                    <a:tc>
                      <a: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r>
                                        <a:rPr lang="en-US" b="0" i="1" smtClean="0">
                                          <a:latin typeface="Cambria Math" panose="02040503050406030204" pitchFamily="18" charset="0"/>
                                        </a:rPr>
                                        <m:t>𝑠</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𝑠</m:t>
                                  </m:r>
                                </m:sub>
                              </m:sSub>
                            </m:oMath>
                          </a14:m>
                          <a:r>
                            <a:rPr lang="en-IN" dirty="0"/>
                            <a:t>=14999</a:t>
                          </a:r>
                          <a14:m>
                            <m:oMath xmlns:m="http://schemas.openxmlformats.org/officeDocument/2006/math">
                              <m:d>
                                <m:dPr>
                                  <m:ctrlPr>
                                    <a:rPr lang="en-IN" i="1" smtClean="0">
                                      <a:latin typeface="Cambria Math" panose="02040503050406030204" pitchFamily="18" charset="0"/>
                                    </a:rPr>
                                  </m:ctrlPr>
                                </m:dPr>
                                <m:e>
                                  <m:f>
                                    <m:fPr>
                                      <m:ctrlPr>
                                        <a:rPr lang="en-IN" i="1" smtClean="0">
                                          <a:latin typeface="Cambria Math" panose="02040503050406030204" pitchFamily="18" charset="0"/>
                                        </a:rPr>
                                      </m:ctrlPr>
                                    </m:fPr>
                                    <m:num>
                                      <m:r>
                                        <a:rPr lang="en-US" b="0" i="1" smtClean="0">
                                          <a:latin typeface="Cambria Math" panose="02040503050406030204" pitchFamily="18" charset="0"/>
                                        </a:rPr>
                                        <m:t>6446</m:t>
                                      </m:r>
                                    </m:num>
                                    <m:den>
                                      <m:r>
                                        <a:rPr lang="en-US" b="0" i="1" smtClean="0">
                                          <a:latin typeface="Cambria Math" panose="02040503050406030204" pitchFamily="18" charset="0"/>
                                        </a:rPr>
                                        <m:t>14999</m:t>
                                      </m:r>
                                    </m:den>
                                  </m:f>
                                  <m:r>
                                    <a:rPr lang="en-US" b="0" i="1" smtClean="0">
                                      <a:latin typeface="Cambria Math" panose="02040503050406030204" pitchFamily="18" charset="0"/>
                                      <a:ea typeface="Cambria Math" panose="02040503050406030204" pitchFamily="18" charset="0"/>
                                    </a:rPr>
                                    <m:t>∙</m:t>
                                  </m:r>
                                  <m:f>
                                    <m:fPr>
                                      <m:ctrlPr>
                                        <a:rPr lang="en-IN" i="1" smtClean="0">
                                          <a:latin typeface="Cambria Math" panose="02040503050406030204" pitchFamily="18" charset="0"/>
                                        </a:rPr>
                                      </m:ctrlPr>
                                    </m:fPr>
                                    <m:num>
                                      <m:r>
                                        <a:rPr lang="en-US" b="0" i="1" smtClean="0">
                                          <a:latin typeface="Cambria Math" panose="02040503050406030204" pitchFamily="18" charset="0"/>
                                        </a:rPr>
                                        <m:t>8682</m:t>
                                      </m:r>
                                    </m:num>
                                    <m:den>
                                      <m:r>
                                        <a:rPr lang="en-US" b="0" i="1" smtClean="0">
                                          <a:latin typeface="Cambria Math" panose="02040503050406030204" pitchFamily="18" charset="0"/>
                                        </a:rPr>
                                        <m:t>14999</m:t>
                                      </m:r>
                                    </m:den>
                                  </m:f>
                                </m:e>
                              </m:d>
                            </m:oMath>
                          </a14:m>
                          <a:endParaRPr lang="en-IN" dirty="0"/>
                        </a:p>
                      </a:txBody>
                      <a:tcPr/>
                    </a:tc>
                    <a:tc>
                      <a:txBody>
                        <a:bodyPr/>
                        <a:lstStyle/>
                        <a:p>
                          <a:endParaRPr lang="en-IN"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3731.194</m:t>
                                </m:r>
                              </m:oMath>
                            </m:oMathPara>
                          </a14:m>
                          <a:endParaRPr lang="en-IN" dirty="0"/>
                        </a:p>
                      </a:txBody>
                      <a:tcPr/>
                    </a:tc>
                    <a:extLst>
                      <a:ext uri="{0D108BD9-81ED-4DB2-BD59-A6C34878D82A}">
                        <a16:rowId xmlns:a16="http://schemas.microsoft.com/office/drawing/2014/main" val="27313504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latin typeface="Cambria Math" panose="02040503050406030204" pitchFamily="18" charset="0"/>
                                </a:rPr>
                                <m:t>𝐸</m:t>
                              </m:r>
                            </m:oMath>
                          </a14:m>
                          <a:r>
                            <a:rPr lang="en-US" dirty="0"/>
                            <a:t> (low income and satisfied)</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r>
                                        <a:rPr lang="en-US" b="0" i="1" smtClean="0">
                                          <a:latin typeface="Cambria Math" panose="02040503050406030204" pitchFamily="18" charset="0"/>
                                        </a:rPr>
                                        <m:t>𝑠</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𝑠</m:t>
                                  </m:r>
                                </m:sub>
                              </m:sSub>
                            </m:oMath>
                          </a14:m>
                          <a:r>
                            <a:rPr lang="en-IN" dirty="0"/>
                            <a:t>=14999</a:t>
                          </a:r>
                          <a14:m>
                            <m:oMath xmlns:m="http://schemas.openxmlformats.org/officeDocument/2006/math">
                              <m:d>
                                <m:dPr>
                                  <m:ctrlPr>
                                    <a:rPr lang="en-IN" i="1" smtClean="0">
                                      <a:latin typeface="Cambria Math" panose="02040503050406030204" pitchFamily="18" charset="0"/>
                                    </a:rPr>
                                  </m:ctrlPr>
                                </m:dPr>
                                <m:e>
                                  <m:f>
                                    <m:fPr>
                                      <m:ctrlPr>
                                        <a:rPr lang="en-IN" i="1" smtClean="0">
                                          <a:latin typeface="Cambria Math" panose="02040503050406030204" pitchFamily="18" charset="0"/>
                                        </a:rPr>
                                      </m:ctrlPr>
                                    </m:fPr>
                                    <m:num>
                                      <m:r>
                                        <a:rPr lang="en-US" b="0" i="1" smtClean="0">
                                          <a:latin typeface="Cambria Math" panose="02040503050406030204" pitchFamily="18" charset="0"/>
                                        </a:rPr>
                                        <m:t>7316</m:t>
                                      </m:r>
                                    </m:num>
                                    <m:den>
                                      <m:r>
                                        <a:rPr lang="en-US" b="0" i="1" smtClean="0">
                                          <a:latin typeface="Cambria Math" panose="02040503050406030204" pitchFamily="18" charset="0"/>
                                        </a:rPr>
                                        <m:t>14999</m:t>
                                      </m:r>
                                    </m:den>
                                  </m:f>
                                  <m:r>
                                    <a:rPr lang="en-US" b="0" i="1" smtClean="0">
                                      <a:latin typeface="Cambria Math" panose="02040503050406030204" pitchFamily="18" charset="0"/>
                                      <a:ea typeface="Cambria Math" panose="02040503050406030204" pitchFamily="18" charset="0"/>
                                    </a:rPr>
                                    <m:t>∙</m:t>
                                  </m:r>
                                  <m:f>
                                    <m:fPr>
                                      <m:ctrlPr>
                                        <a:rPr lang="en-IN" i="1" smtClean="0">
                                          <a:latin typeface="Cambria Math" panose="02040503050406030204" pitchFamily="18" charset="0"/>
                                        </a:rPr>
                                      </m:ctrlPr>
                                    </m:fPr>
                                    <m:num>
                                      <m:r>
                                        <a:rPr lang="en-US" b="0" i="1" smtClean="0">
                                          <a:latin typeface="Cambria Math" panose="02040503050406030204" pitchFamily="18" charset="0"/>
                                        </a:rPr>
                                        <m:t>8682</m:t>
                                      </m:r>
                                    </m:num>
                                    <m:den>
                                      <m:r>
                                        <a:rPr lang="en-US" b="0" i="1" smtClean="0">
                                          <a:latin typeface="Cambria Math" panose="02040503050406030204" pitchFamily="18" charset="0"/>
                                        </a:rPr>
                                        <m:t>14999</m:t>
                                      </m:r>
                                    </m:den>
                                  </m:f>
                                </m:e>
                              </m:d>
                            </m:oMath>
                          </a14:m>
                          <a:endParaRPr lang="en-IN" dirty="0"/>
                        </a:p>
                      </a:txBody>
                      <a:tcPr/>
                    </a:tc>
                    <a:tc>
                      <a: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4234.783</m:t>
                                </m:r>
                              </m:oMath>
                            </m:oMathPara>
                          </a14:m>
                          <a:endParaRPr lang="en-IN" dirty="0"/>
                        </a:p>
                      </a:txBody>
                      <a:tcPr/>
                    </a:tc>
                    <a:extLst>
                      <a:ext uri="{0D108BD9-81ED-4DB2-BD59-A6C34878D82A}">
                        <a16:rowId xmlns:a16="http://schemas.microsoft.com/office/drawing/2014/main" val="1408075023"/>
                      </a:ext>
                    </a:extLst>
                  </a:tr>
                  <a:tr h="370840">
                    <a:tc>
                      <a:txBody>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extLst>
                      <a:ext uri="{0D108BD9-81ED-4DB2-BD59-A6C34878D82A}">
                        <a16:rowId xmlns:a16="http://schemas.microsoft.com/office/drawing/2014/main" val="1634477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latin typeface="Cambria Math" panose="02040503050406030204" pitchFamily="18" charset="0"/>
                                </a:rPr>
                                <m:t>𝐸</m:t>
                              </m:r>
                            </m:oMath>
                          </a14:m>
                          <a:r>
                            <a:rPr lang="en-US" dirty="0"/>
                            <a:t> (low income and dissatisfied)</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r>
                                        <a:rPr lang="en-US" b="0" i="1" smtClean="0">
                                          <a:latin typeface="Cambria Math" panose="02040503050406030204" pitchFamily="18" charset="0"/>
                                        </a:rPr>
                                        <m:t>𝐷</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𝐷</m:t>
                                  </m:r>
                                </m:sub>
                              </m:sSub>
                            </m:oMath>
                          </a14:m>
                          <a:r>
                            <a:rPr lang="en-IN" dirty="0"/>
                            <a:t>=14999</a:t>
                          </a:r>
                          <a14:m>
                            <m:oMath xmlns:m="http://schemas.openxmlformats.org/officeDocument/2006/math">
                              <m:d>
                                <m:dPr>
                                  <m:ctrlPr>
                                    <a:rPr lang="en-IN" i="1" smtClean="0">
                                      <a:latin typeface="Cambria Math" panose="02040503050406030204" pitchFamily="18" charset="0"/>
                                    </a:rPr>
                                  </m:ctrlPr>
                                </m:dPr>
                                <m:e>
                                  <m:f>
                                    <m:fPr>
                                      <m:ctrlPr>
                                        <a:rPr lang="en-IN" i="1" smtClean="0">
                                          <a:latin typeface="Cambria Math" panose="02040503050406030204" pitchFamily="18" charset="0"/>
                                        </a:rPr>
                                      </m:ctrlPr>
                                    </m:fPr>
                                    <m:num>
                                      <m:r>
                                        <a:rPr lang="en-US" b="0" i="1" smtClean="0">
                                          <a:latin typeface="Cambria Math" panose="02040503050406030204" pitchFamily="18" charset="0"/>
                                        </a:rPr>
                                        <m:t>7316</m:t>
                                      </m:r>
                                    </m:num>
                                    <m:den>
                                      <m:r>
                                        <a:rPr lang="en-US" b="0" i="1" smtClean="0">
                                          <a:latin typeface="Cambria Math" panose="02040503050406030204" pitchFamily="18" charset="0"/>
                                        </a:rPr>
                                        <m:t>14999</m:t>
                                      </m:r>
                                    </m:den>
                                  </m:f>
                                  <m:r>
                                    <a:rPr lang="en-US" b="0" i="1" smtClean="0">
                                      <a:latin typeface="Cambria Math" panose="02040503050406030204" pitchFamily="18" charset="0"/>
                                      <a:ea typeface="Cambria Math" panose="02040503050406030204" pitchFamily="18" charset="0"/>
                                    </a:rPr>
                                    <m:t>∙</m:t>
                                  </m:r>
                                  <m:f>
                                    <m:fPr>
                                      <m:ctrlPr>
                                        <a:rPr lang="en-IN" i="1" smtClean="0">
                                          <a:latin typeface="Cambria Math" panose="02040503050406030204" pitchFamily="18" charset="0"/>
                                        </a:rPr>
                                      </m:ctrlPr>
                                    </m:fPr>
                                    <m:num>
                                      <m:r>
                                        <a:rPr lang="en-US" b="0" i="1" smtClean="0">
                                          <a:latin typeface="Cambria Math" panose="02040503050406030204" pitchFamily="18" charset="0"/>
                                        </a:rPr>
                                        <m:t>6317</m:t>
                                      </m:r>
                                    </m:num>
                                    <m:den>
                                      <m:r>
                                        <a:rPr lang="en-US" b="0" i="1" smtClean="0">
                                          <a:latin typeface="Cambria Math" panose="02040503050406030204" pitchFamily="18" charset="0"/>
                                        </a:rPr>
                                        <m:t>14999</m:t>
                                      </m:r>
                                    </m:den>
                                  </m:f>
                                </m:e>
                              </m:d>
                            </m:oMath>
                          </a14:m>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i="1"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3081.217</m:t>
                                </m:r>
                              </m:oMath>
                            </m:oMathPara>
                          </a14:m>
                          <a:endParaRPr lang="en-IN" dirty="0"/>
                        </a:p>
                        <a:p>
                          <a:endParaRPr lang="en-IN" dirty="0"/>
                        </a:p>
                      </a:txBody>
                      <a:tcPr/>
                    </a:tc>
                    <a:extLst>
                      <a:ext uri="{0D108BD9-81ED-4DB2-BD59-A6C34878D82A}">
                        <a16:rowId xmlns:a16="http://schemas.microsoft.com/office/drawing/2014/main" val="2343813760"/>
                      </a:ext>
                    </a:extLst>
                  </a:tr>
                </a:tbl>
              </a:graphicData>
            </a:graphic>
          </p:graphicFrame>
        </mc:Choice>
        <mc:Fallback>
          <p:graphicFrame>
            <p:nvGraphicFramePr>
              <p:cNvPr id="5" name="Table 4">
                <a:extLst>
                  <a:ext uri="{FF2B5EF4-FFF2-40B4-BE49-F238E27FC236}">
                    <a16:creationId xmlns:a16="http://schemas.microsoft.com/office/drawing/2014/main" id="{D0845E78-C8D1-2FE4-48BF-878715BF66C6}"/>
                  </a:ext>
                </a:extLst>
              </p:cNvPr>
              <p:cNvGraphicFramePr>
                <a:graphicFrameLocks noGrp="1"/>
              </p:cNvGraphicFramePr>
              <p:nvPr>
                <p:extLst>
                  <p:ext uri="{D42A27DB-BD31-4B8C-83A1-F6EECF244321}">
                    <p14:modId xmlns:p14="http://schemas.microsoft.com/office/powerpoint/2010/main" val="3870806440"/>
                  </p:ext>
                </p:extLst>
              </p:nvPr>
            </p:nvGraphicFramePr>
            <p:xfrm>
              <a:off x="457200" y="1368425"/>
              <a:ext cx="8229600" cy="412115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488109871"/>
                        </a:ext>
                      </a:extLst>
                    </a:gridCol>
                    <a:gridCol w="3886200">
                      <a:extLst>
                        <a:ext uri="{9D8B030D-6E8A-4147-A177-3AD203B41FA5}">
                          <a16:colId xmlns:a16="http://schemas.microsoft.com/office/drawing/2014/main" val="1817081575"/>
                        </a:ext>
                      </a:extLst>
                    </a:gridCol>
                    <a:gridCol w="1752600">
                      <a:extLst>
                        <a:ext uri="{9D8B030D-6E8A-4147-A177-3AD203B41FA5}">
                          <a16:colId xmlns:a16="http://schemas.microsoft.com/office/drawing/2014/main" val="1613956279"/>
                        </a:ext>
                      </a:extLst>
                    </a:gridCol>
                  </a:tblGrid>
                  <a:tr h="370840">
                    <a:tc gridSpan="3">
                      <a:txBody>
                        <a:bodyPr/>
                        <a:lstStyle/>
                        <a:p>
                          <a:pPr algn="ctr"/>
                          <a:r>
                            <a:rPr lang="en-US" dirty="0"/>
                            <a:t>Table 16.3.4 - Calculating Expected Value for Each Category</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21327114"/>
                      </a:ext>
                    </a:extLst>
                  </a:tr>
                  <a:tr h="640080">
                    <a:tc>
                      <a:txBody>
                        <a:bodyPr/>
                        <a:lstStyle/>
                        <a:p>
                          <a:pPr algn="ctr"/>
                          <a:r>
                            <a:rPr lang="en-IN" dirty="0"/>
                            <a:t>Expected Value to Calculate</a:t>
                          </a:r>
                        </a:p>
                      </a:txBody>
                      <a:tcPr/>
                    </a:tc>
                    <a:tc>
                      <a:txBody>
                        <a:bodyPr/>
                        <a:lstStyle/>
                        <a:p>
                          <a:pPr algn="ctr"/>
                          <a:r>
                            <a:rPr lang="en-US" dirty="0"/>
                            <a:t>Calculation of Estimated Expected Value</a:t>
                          </a:r>
                          <a:endParaRPr lang="en-IN" dirty="0"/>
                        </a:p>
                      </a:txBody>
                      <a:tcPr/>
                    </a:tc>
                    <a:tc>
                      <a:txBody>
                        <a:bodyPr/>
                        <a:lstStyle/>
                        <a:p>
                          <a:pPr algn="ctr"/>
                          <a:r>
                            <a:rPr lang="en-IN" dirty="0"/>
                            <a:t>Estimated Expected Value</a:t>
                          </a:r>
                        </a:p>
                      </a:txBody>
                      <a:tcPr/>
                    </a:tc>
                    <a:extLst>
                      <a:ext uri="{0D108BD9-81ED-4DB2-BD59-A6C34878D82A}">
                        <a16:rowId xmlns:a16="http://schemas.microsoft.com/office/drawing/2014/main" val="4260537957"/>
                      </a:ext>
                    </a:extLst>
                  </a:tr>
                  <a:tr h="912495">
                    <a:tc>
                      <a:txBody>
                        <a:bodyPr/>
                        <a:lstStyle/>
                        <a:p>
                          <a:endParaRPr lang="en-US"/>
                        </a:p>
                      </a:txBody>
                      <a:tcPr>
                        <a:blipFill>
                          <a:blip r:embed="rId2"/>
                          <a:stretch>
                            <a:fillRect l="-471" t="-114000" r="-218824" b="-385333"/>
                          </a:stretch>
                        </a:blipFill>
                      </a:tcPr>
                    </a:tc>
                    <a:tc>
                      <a:txBody>
                        <a:bodyPr/>
                        <a:lstStyle/>
                        <a:p>
                          <a:endParaRPr lang="en-US"/>
                        </a:p>
                      </a:txBody>
                      <a:tcPr>
                        <a:blipFill>
                          <a:blip r:embed="rId2"/>
                          <a:stretch>
                            <a:fillRect l="-66928" t="-114000" r="-45768" b="-385333"/>
                          </a:stretch>
                        </a:blipFill>
                      </a:tcPr>
                    </a:tc>
                    <a:tc>
                      <a:txBody>
                        <a:bodyPr/>
                        <a:lstStyle/>
                        <a:p>
                          <a:endParaRPr lang="en-US"/>
                        </a:p>
                      </a:txBody>
                      <a:tcPr>
                        <a:blipFill>
                          <a:blip r:embed="rId2"/>
                          <a:stretch>
                            <a:fillRect l="-371080" t="-114000" r="-1742" b="-385333"/>
                          </a:stretch>
                        </a:blipFill>
                      </a:tcPr>
                    </a:tc>
                    <a:extLst>
                      <a:ext uri="{0D108BD9-81ED-4DB2-BD59-A6C34878D82A}">
                        <a16:rowId xmlns:a16="http://schemas.microsoft.com/office/drawing/2014/main" val="2731350477"/>
                      </a:ext>
                    </a:extLst>
                  </a:tr>
                  <a:tr h="912495">
                    <a:tc>
                      <a:txBody>
                        <a:bodyPr/>
                        <a:lstStyle/>
                        <a:p>
                          <a:endParaRPr lang="en-US"/>
                        </a:p>
                      </a:txBody>
                      <a:tcPr>
                        <a:blipFill>
                          <a:blip r:embed="rId2"/>
                          <a:stretch>
                            <a:fillRect l="-471" t="-214000" r="-218824" b="-285333"/>
                          </a:stretch>
                        </a:blipFill>
                      </a:tcPr>
                    </a:tc>
                    <a:tc>
                      <a:txBody>
                        <a:bodyPr/>
                        <a:lstStyle/>
                        <a:p>
                          <a:endParaRPr lang="en-US"/>
                        </a:p>
                      </a:txBody>
                      <a:tcPr>
                        <a:blipFill>
                          <a:blip r:embed="rId2"/>
                          <a:stretch>
                            <a:fillRect l="-66928" t="-214000" r="-45768" b="-285333"/>
                          </a:stretch>
                        </a:blipFill>
                      </a:tcPr>
                    </a:tc>
                    <a:tc>
                      <a:txBody>
                        <a:bodyPr/>
                        <a:lstStyle/>
                        <a:p>
                          <a:endParaRPr lang="en-US"/>
                        </a:p>
                      </a:txBody>
                      <a:tcPr>
                        <a:blipFill>
                          <a:blip r:embed="rId2"/>
                          <a:stretch>
                            <a:fillRect l="-371080" t="-214000" r="-1742" b="-285333"/>
                          </a:stretch>
                        </a:blipFill>
                      </a:tcPr>
                    </a:tc>
                    <a:extLst>
                      <a:ext uri="{0D108BD9-81ED-4DB2-BD59-A6C34878D82A}">
                        <a16:rowId xmlns:a16="http://schemas.microsoft.com/office/drawing/2014/main" val="1408075023"/>
                      </a:ext>
                    </a:extLst>
                  </a:tr>
                  <a:tr h="370840">
                    <a:tc>
                      <a:txBody>
                        <a:bodyPr/>
                        <a:lstStyle/>
                        <a:p>
                          <a:endParaRPr lang="en-US"/>
                        </a:p>
                      </a:txBody>
                      <a:tcPr>
                        <a:blipFill>
                          <a:blip r:embed="rId2"/>
                          <a:stretch>
                            <a:fillRect l="-471" t="-772131" r="-218824" b="-601639"/>
                          </a:stretch>
                        </a:blipFill>
                      </a:tcPr>
                    </a:tc>
                    <a:tc>
                      <a:txBody>
                        <a:bodyPr/>
                        <a:lstStyle/>
                        <a:p>
                          <a:endParaRPr lang="en-US"/>
                        </a:p>
                      </a:txBody>
                      <a:tcPr>
                        <a:blipFill>
                          <a:blip r:embed="rId2"/>
                          <a:stretch>
                            <a:fillRect l="-66928" t="-772131" r="-45768" b="-601639"/>
                          </a:stretch>
                        </a:blipFill>
                      </a:tcPr>
                    </a:tc>
                    <a:tc>
                      <a:txBody>
                        <a:bodyPr/>
                        <a:lstStyle/>
                        <a:p>
                          <a:endParaRPr lang="en-US"/>
                        </a:p>
                      </a:txBody>
                      <a:tcPr>
                        <a:blipFill>
                          <a:blip r:embed="rId2"/>
                          <a:stretch>
                            <a:fillRect l="-371080" t="-772131" r="-1742" b="-601639"/>
                          </a:stretch>
                        </a:blipFill>
                      </a:tcPr>
                    </a:tc>
                    <a:extLst>
                      <a:ext uri="{0D108BD9-81ED-4DB2-BD59-A6C34878D82A}">
                        <a16:rowId xmlns:a16="http://schemas.microsoft.com/office/drawing/2014/main" val="1634477099"/>
                      </a:ext>
                    </a:extLst>
                  </a:tr>
                  <a:tr h="914400">
                    <a:tc>
                      <a:txBody>
                        <a:bodyPr/>
                        <a:lstStyle/>
                        <a:p>
                          <a:endParaRPr lang="en-US"/>
                        </a:p>
                      </a:txBody>
                      <a:tcPr>
                        <a:blipFill>
                          <a:blip r:embed="rId2"/>
                          <a:stretch>
                            <a:fillRect l="-471" t="-354667" r="-218824" b="-144667"/>
                          </a:stretch>
                        </a:blipFill>
                      </a:tcPr>
                    </a:tc>
                    <a:tc>
                      <a:txBody>
                        <a:bodyPr/>
                        <a:lstStyle/>
                        <a:p>
                          <a:endParaRPr lang="en-US"/>
                        </a:p>
                      </a:txBody>
                      <a:tcPr>
                        <a:blipFill>
                          <a:blip r:embed="rId2"/>
                          <a:stretch>
                            <a:fillRect l="-66928" t="-354667" r="-45768" b="-144667"/>
                          </a:stretch>
                        </a:blipFill>
                      </a:tcPr>
                    </a:tc>
                    <a:tc>
                      <a:txBody>
                        <a:bodyPr/>
                        <a:lstStyle/>
                        <a:p>
                          <a:endParaRPr lang="en-US"/>
                        </a:p>
                      </a:txBody>
                      <a:tcPr>
                        <a:blipFill>
                          <a:blip r:embed="rId2"/>
                          <a:stretch>
                            <a:fillRect l="-371080" t="-354667" r="-1742" b="-144667"/>
                          </a:stretch>
                        </a:blipFill>
                      </a:tcPr>
                    </a:tc>
                    <a:extLst>
                      <a:ext uri="{0D108BD9-81ED-4DB2-BD59-A6C34878D82A}">
                        <a16:rowId xmlns:a16="http://schemas.microsoft.com/office/drawing/2014/main" val="2343813760"/>
                      </a:ext>
                    </a:extLst>
                  </a:tr>
                </a:tbl>
              </a:graphicData>
            </a:graphic>
          </p:graphicFrame>
        </mc:Fallback>
      </mc:AlternateContent>
    </p:spTree>
    <p:extLst>
      <p:ext uri="{BB962C8B-B14F-4D97-AF65-F5344CB8AC3E}">
        <p14:creationId xmlns:p14="http://schemas.microsoft.com/office/powerpoint/2010/main" val="282909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sz="2800" dirty="0"/>
              <a:t>Table 16.3.5 displays observed values and expected values for each cell.</a:t>
            </a:r>
            <a:endParaRPr lang="en-US" dirty="0"/>
          </a:p>
        </p:txBody>
      </p:sp>
      <p:graphicFrame>
        <p:nvGraphicFramePr>
          <p:cNvPr id="5" name="Table 4">
            <a:extLst>
              <a:ext uri="{FF2B5EF4-FFF2-40B4-BE49-F238E27FC236}">
                <a16:creationId xmlns:a16="http://schemas.microsoft.com/office/drawing/2014/main" id="{D0845E78-C8D1-2FE4-48BF-878715BF66C6}"/>
              </a:ext>
            </a:extLst>
          </p:cNvPr>
          <p:cNvGraphicFramePr>
            <a:graphicFrameLocks noGrp="1"/>
          </p:cNvGraphicFramePr>
          <p:nvPr>
            <p:extLst>
              <p:ext uri="{D42A27DB-BD31-4B8C-83A1-F6EECF244321}">
                <p14:modId xmlns:p14="http://schemas.microsoft.com/office/powerpoint/2010/main" val="3008427001"/>
              </p:ext>
            </p:extLst>
          </p:nvPr>
        </p:nvGraphicFramePr>
        <p:xfrm>
          <a:off x="457200" y="2362200"/>
          <a:ext cx="8229600" cy="22250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488109871"/>
                    </a:ext>
                  </a:extLst>
                </a:gridCol>
                <a:gridCol w="1752600">
                  <a:extLst>
                    <a:ext uri="{9D8B030D-6E8A-4147-A177-3AD203B41FA5}">
                      <a16:colId xmlns:a16="http://schemas.microsoft.com/office/drawing/2014/main" val="1817081575"/>
                    </a:ext>
                  </a:extLst>
                </a:gridCol>
                <a:gridCol w="1981200">
                  <a:extLst>
                    <a:ext uri="{9D8B030D-6E8A-4147-A177-3AD203B41FA5}">
                      <a16:colId xmlns:a16="http://schemas.microsoft.com/office/drawing/2014/main" val="4175899842"/>
                    </a:ext>
                  </a:extLst>
                </a:gridCol>
                <a:gridCol w="1600200">
                  <a:extLst>
                    <a:ext uri="{9D8B030D-6E8A-4147-A177-3AD203B41FA5}">
                      <a16:colId xmlns:a16="http://schemas.microsoft.com/office/drawing/2014/main" val="1821744892"/>
                    </a:ext>
                  </a:extLst>
                </a:gridCol>
                <a:gridCol w="1752600">
                  <a:extLst>
                    <a:ext uri="{9D8B030D-6E8A-4147-A177-3AD203B41FA5}">
                      <a16:colId xmlns:a16="http://schemas.microsoft.com/office/drawing/2014/main" val="1613956279"/>
                    </a:ext>
                  </a:extLst>
                </a:gridCol>
              </a:tblGrid>
              <a:tr h="370840">
                <a:tc gridSpan="5">
                  <a:txBody>
                    <a:bodyPr/>
                    <a:lstStyle/>
                    <a:p>
                      <a:pPr algn="ctr"/>
                      <a:r>
                        <a:rPr lang="en-US" dirty="0"/>
                        <a:t>Table 16.3.5 - Actual versus Expected Number of Respondents</a:t>
                      </a:r>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21327114"/>
                  </a:ext>
                </a:extLst>
              </a:tr>
              <a:tr h="370840">
                <a:tc rowSpan="2">
                  <a:txBody>
                    <a:bodyPr/>
                    <a:lstStyle/>
                    <a:p>
                      <a:pPr algn="ctr"/>
                      <a:endParaRPr lang="en-IN" b="1" dirty="0"/>
                    </a:p>
                    <a:p>
                      <a:pPr algn="ctr"/>
                      <a:r>
                        <a:rPr lang="en-IN" b="1" dirty="0"/>
                        <a:t>Income</a:t>
                      </a:r>
                    </a:p>
                  </a:txBody>
                  <a:tcPr/>
                </a:tc>
                <a:tc gridSpan="2">
                  <a:txBody>
                    <a:bodyPr/>
                    <a:lstStyle/>
                    <a:p>
                      <a:pPr algn="ctr"/>
                      <a:r>
                        <a:rPr lang="en-US" b="1" dirty="0"/>
                        <a:t>Satisfied</a:t>
                      </a:r>
                      <a:endParaRPr lang="en-IN" b="1" dirty="0"/>
                    </a:p>
                  </a:txBody>
                  <a:tcPr/>
                </a:tc>
                <a:tc hMerge="1">
                  <a:txBody>
                    <a:bodyPr/>
                    <a:lstStyle/>
                    <a:p>
                      <a:pPr algn="ctr"/>
                      <a:endParaRPr lang="en-IN" dirty="0"/>
                    </a:p>
                  </a:txBody>
                  <a:tcPr/>
                </a:tc>
                <a:tc gridSpan="2">
                  <a:txBody>
                    <a:bodyPr/>
                    <a:lstStyle/>
                    <a:p>
                      <a:pPr algn="ctr"/>
                      <a:r>
                        <a:rPr lang="en-IN" b="1" dirty="0"/>
                        <a:t>Dissatisfied</a:t>
                      </a:r>
                    </a:p>
                  </a:txBody>
                  <a:tcPr/>
                </a:tc>
                <a:tc hMerge="1">
                  <a:txBody>
                    <a:bodyPr/>
                    <a:lstStyle/>
                    <a:p>
                      <a:endParaRPr dirty="0"/>
                    </a:p>
                  </a:txBody>
                  <a:tcPr/>
                </a:tc>
                <a:extLst>
                  <a:ext uri="{0D108BD9-81ED-4DB2-BD59-A6C34878D82A}">
                    <a16:rowId xmlns:a16="http://schemas.microsoft.com/office/drawing/2014/main" val="4260537957"/>
                  </a:ext>
                </a:extLst>
              </a:tr>
              <a:tr h="370840">
                <a:tc vMerge="1">
                  <a:txBody>
                    <a:bodyPr/>
                    <a:lstStyle/>
                    <a:p>
                      <a:pPr algn="ctr"/>
                      <a:endParaRPr lang="en-IN" b="1" dirty="0"/>
                    </a:p>
                  </a:txBody>
                  <a:tcPr/>
                </a:tc>
                <a:tc>
                  <a:txBody>
                    <a:bodyPr/>
                    <a:lstStyle/>
                    <a:p>
                      <a:pPr algn="ctr"/>
                      <a:r>
                        <a:rPr lang="en-IN" b="1" dirty="0"/>
                        <a:t>Observed</a:t>
                      </a:r>
                    </a:p>
                  </a:txBody>
                  <a:tcPr/>
                </a:tc>
                <a:tc>
                  <a:txBody>
                    <a:bodyPr/>
                    <a:lstStyle/>
                    <a:p>
                      <a:pPr algn="ctr"/>
                      <a:r>
                        <a:rPr lang="en-IN" b="1" dirty="0"/>
                        <a:t>Expected</a:t>
                      </a:r>
                    </a:p>
                  </a:txBody>
                  <a:tcPr/>
                </a:tc>
                <a:tc>
                  <a:txBody>
                    <a:bodyPr/>
                    <a:lstStyle/>
                    <a:p>
                      <a:pPr algn="ctr"/>
                      <a:r>
                        <a:rPr lang="en-IN" b="1" dirty="0"/>
                        <a:t>Observed</a:t>
                      </a:r>
                    </a:p>
                  </a:txBody>
                  <a:tcPr/>
                </a:tc>
                <a:tc>
                  <a:txBody>
                    <a:bodyPr/>
                    <a:lstStyle/>
                    <a:p>
                      <a:pPr algn="ctr"/>
                      <a:r>
                        <a:rPr lang="en-IN" b="1" dirty="0"/>
                        <a:t>Expected</a:t>
                      </a:r>
                    </a:p>
                  </a:txBody>
                  <a:tcPr/>
                </a:tc>
                <a:extLst>
                  <a:ext uri="{0D108BD9-81ED-4DB2-BD59-A6C34878D82A}">
                    <a16:rowId xmlns:a16="http://schemas.microsoft.com/office/drawing/2014/main" val="27313504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High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762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716.023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475</a:t>
                      </a:r>
                    </a:p>
                  </a:txBody>
                  <a:tcPr/>
                </a:tc>
                <a:tc>
                  <a:txBody>
                    <a:bodyPr/>
                    <a:lstStyle/>
                    <a:p>
                      <a:pPr algn="ctr"/>
                      <a:r>
                        <a:rPr lang="en-IN" dirty="0"/>
                        <a:t>520.977</a:t>
                      </a:r>
                    </a:p>
                  </a:txBody>
                  <a:tcPr/>
                </a:tc>
                <a:extLst>
                  <a:ext uri="{0D108BD9-81ED-4DB2-BD59-A6C34878D82A}">
                    <a16:rowId xmlns:a16="http://schemas.microsoft.com/office/drawing/2014/main" val="14080750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Medium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3840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3731.194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2606</a:t>
                      </a:r>
                    </a:p>
                  </a:txBody>
                  <a:tcPr/>
                </a:tc>
                <a:tc>
                  <a:txBody>
                    <a:bodyPr/>
                    <a:lstStyle/>
                    <a:p>
                      <a:pPr algn="ctr"/>
                      <a:r>
                        <a:rPr lang="en-IN" dirty="0"/>
                        <a:t>2714.806</a:t>
                      </a:r>
                    </a:p>
                  </a:txBody>
                  <a:tcPr/>
                </a:tc>
                <a:extLst>
                  <a:ext uri="{0D108BD9-81ED-4DB2-BD59-A6C34878D82A}">
                    <a16:rowId xmlns:a16="http://schemas.microsoft.com/office/drawing/2014/main" val="22168187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4080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4234.783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3236</a:t>
                      </a:r>
                    </a:p>
                  </a:txBody>
                  <a:tcPr/>
                </a:tc>
                <a:tc>
                  <a:txBody>
                    <a:bodyPr/>
                    <a:lstStyle/>
                    <a:p>
                      <a:pPr algn="ctr"/>
                      <a:r>
                        <a:rPr lang="en-IN" dirty="0"/>
                        <a:t>3081.217</a:t>
                      </a:r>
                    </a:p>
                  </a:txBody>
                  <a:tcPr/>
                </a:tc>
                <a:extLst>
                  <a:ext uri="{0D108BD9-81ED-4DB2-BD59-A6C34878D82A}">
                    <a16:rowId xmlns:a16="http://schemas.microsoft.com/office/drawing/2014/main" val="1299460843"/>
                  </a:ext>
                </a:extLst>
              </a:tr>
            </a:tbl>
          </a:graphicData>
        </a:graphic>
      </p:graphicFrame>
    </p:spTree>
    <p:extLst>
      <p:ext uri="{BB962C8B-B14F-4D97-AF65-F5344CB8AC3E}">
        <p14:creationId xmlns:p14="http://schemas.microsoft.com/office/powerpoint/2010/main" val="147653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Using the same reasoning employed in the chi-square test for goodness of fit, we can construct a chi-square statistic using the difference between the observed and expected values.</a:t>
                </a:r>
              </a:p>
              <a:p>
                <a:endParaRPr lang="en-US" dirty="0"/>
              </a:p>
              <a:p>
                <a:endParaRPr lang="en-US" sz="2800" dirty="0"/>
              </a:p>
              <a:p>
                <a:endParaRPr lang="en-US" dirty="0"/>
              </a:p>
              <a:p>
                <a:r>
                  <a:rPr lang="en-US" sz="2800" dirty="0"/>
                  <a:t>Big differences between the observed values and the expected values will cause the </a:t>
                </a:r>
                <a14:m>
                  <m:oMath xmlns:m="http://schemas.openxmlformats.org/officeDocument/2006/math">
                    <m:r>
                      <m:rPr>
                        <m:sty m:val="p"/>
                      </m:rPr>
                      <a:rPr lang="el-GR" sz="2800" i="1" dirty="0" smtClean="0">
                        <a:latin typeface="Cambria Math" panose="02040503050406030204" pitchFamily="18" charset="0"/>
                      </a:rPr>
                      <m:t>χ</m:t>
                    </m:r>
                  </m:oMath>
                </a14:m>
                <a:r>
                  <a:rPr lang="en-US" sz="2800" baseline="30000" dirty="0"/>
                  <a:t>2</a:t>
                </a:r>
                <a:r>
                  <a:rPr lang="en-US" sz="2800" dirty="0"/>
                  <a:t> statistic to become large.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20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75C5CE9B-01F8-450C-9592-2FFF3C963330}"/>
              </a:ext>
            </a:extLst>
          </p:cNvPr>
          <p:cNvGraphicFramePr>
            <a:graphicFrameLocks noChangeAspect="1"/>
          </p:cNvGraphicFramePr>
          <p:nvPr>
            <p:extLst>
              <p:ext uri="{D42A27DB-BD31-4B8C-83A1-F6EECF244321}">
                <p14:modId xmlns:p14="http://schemas.microsoft.com/office/powerpoint/2010/main" val="1034439544"/>
              </p:ext>
            </p:extLst>
          </p:nvPr>
        </p:nvGraphicFramePr>
        <p:xfrm>
          <a:off x="487246" y="3066354"/>
          <a:ext cx="8305800" cy="1143000"/>
        </p:xfrm>
        <a:graphic>
          <a:graphicData uri="http://schemas.openxmlformats.org/presentationml/2006/ole">
            <mc:AlternateContent xmlns:mc="http://schemas.openxmlformats.org/markup-compatibility/2006">
              <mc:Choice xmlns:v="urn:schemas-microsoft-com:vml" Requires="v">
                <p:oleObj name="Equation" r:id="rId3" imgW="8305560" imgH="1143000" progId="Equation.DSMT4">
                  <p:embed/>
                </p:oleObj>
              </mc:Choice>
              <mc:Fallback>
                <p:oleObj name="Equation" r:id="rId3" imgW="8305560" imgH="1143000" progId="Equation.DSMT4">
                  <p:embed/>
                  <p:pic>
                    <p:nvPicPr>
                      <p:cNvPr id="0" name=""/>
                      <p:cNvPicPr/>
                      <p:nvPr/>
                    </p:nvPicPr>
                    <p:blipFill>
                      <a:blip r:embed="rId4"/>
                      <a:stretch>
                        <a:fillRect/>
                      </a:stretch>
                    </p:blipFill>
                    <p:spPr>
                      <a:xfrm>
                        <a:off x="487246" y="3066354"/>
                        <a:ext cx="8305800" cy="1143000"/>
                      </a:xfrm>
                      <a:prstGeom prst="rect">
                        <a:avLst/>
                      </a:prstGeom>
                    </p:spPr>
                  </p:pic>
                </p:oleObj>
              </mc:Fallback>
            </mc:AlternateContent>
          </a:graphicData>
        </a:graphic>
      </p:graphicFrame>
    </p:spTree>
    <p:extLst>
      <p:ext uri="{BB962C8B-B14F-4D97-AF65-F5344CB8AC3E}">
        <p14:creationId xmlns:p14="http://schemas.microsoft.com/office/powerpoint/2010/main" val="497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a:t>
            </a:r>
          </a:p>
        </p:txBody>
      </p:sp>
      <p:sp>
        <p:nvSpPr>
          <p:cNvPr id="3" name="Content Placeholder 2"/>
          <p:cNvSpPr>
            <a:spLocks noGrp="1"/>
          </p:cNvSpPr>
          <p:nvPr>
            <p:ph idx="1"/>
          </p:nvPr>
        </p:nvSpPr>
        <p:spPr/>
        <p:txBody>
          <a:bodyPr>
            <a:normAutofit/>
          </a:bodyPr>
          <a:lstStyle/>
          <a:p>
            <a:r>
              <a:rPr lang="en-US" dirty="0"/>
              <a:t>Our interest sometimes extends beyond one variable to summarizing the relationship between two qualitative variables. For example, a radio executive might be interested in knowing if the marital status of an individual affects that person’s preference for music. Here the qualitative variables of interest are marital status, which could take on values such as single, married, divorced, or widowed, and preference for music, which could take on the values Classical, Jazz, Easy Listening, Rock, Rap, and Country.</a:t>
            </a:r>
          </a:p>
        </p:txBody>
      </p:sp>
    </p:spTree>
    <p:extLst>
      <p:ext uri="{BB962C8B-B14F-4D97-AF65-F5344CB8AC3E}">
        <p14:creationId xmlns:p14="http://schemas.microsoft.com/office/powerpoint/2010/main" val="98832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If the statistic is too large to be due to ordinary sampling variation alone, this will cast doubt on the null hypothesis and cause us to reject that income level and level of job satisfaction are independent. If the assumption of independence is true and the expected number of observations in each cell is at least five, then the sampling distribution of the chi-square statistic has an approximate chi-square distribution with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𝑟</m:t>
                    </m:r>
                    <m:r>
                      <a:rPr lang="en-US" sz="2800" i="1" dirty="0" smtClean="0">
                        <a:latin typeface="Cambria Math" panose="02040503050406030204" pitchFamily="18" charset="0"/>
                      </a:rPr>
                      <m:t>–1)(</m:t>
                    </m:r>
                    <m:r>
                      <a:rPr lang="en-US" sz="2800" i="1" dirty="0" smtClean="0">
                        <a:latin typeface="Cambria Math" panose="02040503050406030204" pitchFamily="18" charset="0"/>
                      </a:rPr>
                      <m:t>𝑐</m:t>
                    </m:r>
                    <m:r>
                      <a:rPr lang="en-US" sz="2800" i="1" dirty="0" smtClean="0">
                        <a:latin typeface="Cambria Math" panose="02040503050406030204" pitchFamily="18" charset="0"/>
                      </a:rPr>
                      <m:t>–1) </m:t>
                    </m:r>
                  </m:oMath>
                </a14:m>
                <a:r>
                  <a:rPr lang="en-US" sz="2800" dirty="0"/>
                  <a:t>degrees of freedom where </a:t>
                </a:r>
                <a14:m>
                  <m:oMath xmlns:m="http://schemas.openxmlformats.org/officeDocument/2006/math">
                    <m:r>
                      <a:rPr lang="en-US" sz="2800" i="1" dirty="0" smtClean="0">
                        <a:latin typeface="Cambria Math" panose="02040503050406030204" pitchFamily="18" charset="0"/>
                      </a:rPr>
                      <m:t>𝑟</m:t>
                    </m:r>
                  </m:oMath>
                </a14:m>
                <a:r>
                  <a:rPr lang="en-US" sz="2800" dirty="0"/>
                  <a:t> is the number of rows and </a:t>
                </a:r>
                <a14:m>
                  <m:oMath xmlns:m="http://schemas.openxmlformats.org/officeDocument/2006/math">
                    <m:r>
                      <a:rPr lang="en-US" sz="2800" i="1" dirty="0" smtClean="0">
                        <a:latin typeface="Cambria Math" panose="02040503050406030204" pitchFamily="18" charset="0"/>
                      </a:rPr>
                      <m:t>𝑐</m:t>
                    </m:r>
                  </m:oMath>
                </a14:m>
                <a:r>
                  <a:rPr lang="en-US" sz="2800" dirty="0"/>
                  <a:t> is the number of columns.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444"/>
                </a:stretch>
              </a:blipFill>
            </p:spPr>
            <p:txBody>
              <a:bodyPr/>
              <a:lstStyle/>
              <a:p>
                <a:r>
                  <a:rPr lang="en-IN">
                    <a:noFill/>
                  </a:rPr>
                  <a:t> </a:t>
                </a:r>
              </a:p>
            </p:txBody>
          </p:sp>
        </mc:Fallback>
      </mc:AlternateContent>
    </p:spTree>
    <p:extLst>
      <p:ext uri="{BB962C8B-B14F-4D97-AF65-F5344CB8AC3E}">
        <p14:creationId xmlns:p14="http://schemas.microsoft.com/office/powerpoint/2010/main" val="400257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we choose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 we will reject the null hypothesis if the chi-square test statistic is larger than the chi-square critical value of 9.210 which is </a:t>
                </a:r>
                <a14:m>
                  <m:oMath xmlns:m="http://schemas.openxmlformats.org/officeDocument/2006/math">
                    <m:sSubSup>
                      <m:sSubSupPr>
                        <m:ctrlPr>
                          <a:rPr lang="el-GR" i="1" smtClean="0">
                            <a:latin typeface="Cambria Math" panose="02040503050406030204" pitchFamily="18" charset="0"/>
                          </a:rPr>
                        </m:ctrlPr>
                      </m:sSubSupPr>
                      <m:e>
                        <m:r>
                          <m:rPr>
                            <m:nor/>
                          </m:rPr>
                          <a:rPr lang="el-GR" dirty="0"/>
                          <m:t>χ</m:t>
                        </m:r>
                      </m:e>
                      <m:sub>
                        <m:r>
                          <a:rPr lang="en-US" b="0" i="1" smtClean="0">
                            <a:latin typeface="Cambria Math" panose="02040503050406030204" pitchFamily="18" charset="0"/>
                          </a:rPr>
                          <m:t>0.01</m:t>
                        </m:r>
                      </m:sub>
                      <m:sup>
                        <m:r>
                          <a:rPr lang="en-US" b="0" i="1" smtClean="0">
                            <a:latin typeface="Cambria Math" panose="02040503050406030204" pitchFamily="18" charset="0"/>
                          </a:rPr>
                          <m:t>2</m:t>
                        </m:r>
                      </m:sup>
                    </m:sSubSup>
                  </m:oMath>
                </a14:m>
                <a:r>
                  <a:rPr lang="en-US" dirty="0"/>
                  <a:t> with </a:t>
                </a:r>
                <a14:m>
                  <m:oMath xmlns:m="http://schemas.openxmlformats.org/officeDocument/2006/math">
                    <m:r>
                      <a:rPr lang="en-US" i="1" dirty="0" smtClean="0">
                        <a:latin typeface="Cambria Math" panose="02040503050406030204" pitchFamily="18" charset="0"/>
                      </a:rPr>
                      <m:t>(3 – 1)(2 – 1)=2 </m:t>
                    </m:r>
                  </m:oMath>
                </a14:m>
                <a:r>
                  <a:rPr lang="en-US" dirty="0"/>
                  <a:t>degrees of freedom, or if the observed </a:t>
                </a:r>
                <a14:m>
                  <m:oMath xmlns:m="http://schemas.openxmlformats.org/officeDocument/2006/math">
                    <m:r>
                      <a:rPr lang="en-US" i="1" dirty="0" smtClean="0">
                        <a:latin typeface="Cambria Math" panose="02040503050406030204" pitchFamily="18" charset="0"/>
                      </a:rPr>
                      <m:t>𝑃</m:t>
                    </m:r>
                  </m:oMath>
                </a14:m>
                <a:r>
                  <a:rPr lang="en-US" dirty="0"/>
                  <a:t>-value is less than 0.01.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IN">
                    <a:noFill/>
                  </a:rPr>
                  <a:t> </a:t>
                </a:r>
              </a:p>
            </p:txBody>
          </p:sp>
        </mc:Fallback>
      </mc:AlternateContent>
    </p:spTree>
    <p:extLst>
      <p:ext uri="{BB962C8B-B14F-4D97-AF65-F5344CB8AC3E}">
        <p14:creationId xmlns:p14="http://schemas.microsoft.com/office/powerpoint/2010/main" val="301487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DADF9AA3-01DD-EB8C-9E7F-B9908E9F62C1}"/>
              </a:ext>
            </a:extLst>
          </p:cNvPr>
          <p:cNvPicPr>
            <a:picLocks noChangeAspect="1"/>
          </p:cNvPicPr>
          <p:nvPr/>
        </p:nvPicPr>
        <p:blipFill>
          <a:blip r:embed="rId2"/>
          <a:stretch>
            <a:fillRect/>
          </a:stretch>
        </p:blipFill>
        <p:spPr>
          <a:xfrm>
            <a:off x="1961785" y="1209365"/>
            <a:ext cx="5220429" cy="4439270"/>
          </a:xfrm>
          <a:prstGeom prst="rect">
            <a:avLst/>
          </a:prstGeom>
        </p:spPr>
      </p:pic>
    </p:spTree>
    <p:extLst>
      <p:ext uri="{BB962C8B-B14F-4D97-AF65-F5344CB8AC3E}">
        <p14:creationId xmlns:p14="http://schemas.microsoft.com/office/powerpoint/2010/main" val="104445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For our data, the chi-square test statistic is given by</a:t>
            </a:r>
          </a:p>
        </p:txBody>
      </p:sp>
      <p:graphicFrame>
        <p:nvGraphicFramePr>
          <p:cNvPr id="4" name="Object 3">
            <a:extLst>
              <a:ext uri="{FF2B5EF4-FFF2-40B4-BE49-F238E27FC236}">
                <a16:creationId xmlns:a16="http://schemas.microsoft.com/office/drawing/2014/main" id="{64F69C73-5A4E-065F-43CB-524F4E541B80}"/>
              </a:ext>
            </a:extLst>
          </p:cNvPr>
          <p:cNvGraphicFramePr>
            <a:graphicFrameLocks noChangeAspect="1"/>
          </p:cNvGraphicFramePr>
          <p:nvPr>
            <p:extLst>
              <p:ext uri="{D42A27DB-BD31-4B8C-83A1-F6EECF244321}">
                <p14:modId xmlns:p14="http://schemas.microsoft.com/office/powerpoint/2010/main" val="301469377"/>
              </p:ext>
            </p:extLst>
          </p:nvPr>
        </p:nvGraphicFramePr>
        <p:xfrm>
          <a:off x="1244600" y="1770063"/>
          <a:ext cx="6159500" cy="2057400"/>
        </p:xfrm>
        <a:graphic>
          <a:graphicData uri="http://schemas.openxmlformats.org/presentationml/2006/ole">
            <mc:AlternateContent xmlns:mc="http://schemas.openxmlformats.org/markup-compatibility/2006">
              <mc:Choice xmlns:v="urn:schemas-microsoft-com:vml" Requires="v">
                <p:oleObj name="Equation" r:id="rId2" imgW="6159240" imgH="2057400" progId="Equation.DSMT4">
                  <p:embed/>
                </p:oleObj>
              </mc:Choice>
              <mc:Fallback>
                <p:oleObj name="Equation" r:id="rId2" imgW="6159240" imgH="2057400" progId="Equation.DSMT4">
                  <p:embed/>
                  <p:pic>
                    <p:nvPicPr>
                      <p:cNvPr id="4" name="Object 3">
                        <a:extLst>
                          <a:ext uri="{FF2B5EF4-FFF2-40B4-BE49-F238E27FC236}">
                            <a16:creationId xmlns:a16="http://schemas.microsoft.com/office/drawing/2014/main" id="{75C5CE9B-01F8-450C-9592-2FFF3C963330}"/>
                          </a:ext>
                        </a:extLst>
                      </p:cNvPr>
                      <p:cNvPicPr/>
                      <p:nvPr/>
                    </p:nvPicPr>
                    <p:blipFill>
                      <a:blip r:embed="rId3"/>
                      <a:stretch>
                        <a:fillRect/>
                      </a:stretch>
                    </p:blipFill>
                    <p:spPr>
                      <a:xfrm>
                        <a:off x="1244600" y="1770063"/>
                        <a:ext cx="6159500" cy="20574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945C80D-E450-D687-0952-19E2C59DA958}"/>
              </a:ext>
            </a:extLst>
          </p:cNvPr>
          <p:cNvPicPr>
            <a:picLocks noChangeAspect="1"/>
          </p:cNvPicPr>
          <p:nvPr/>
        </p:nvPicPr>
        <p:blipFill>
          <a:blip r:embed="rId4"/>
          <a:stretch>
            <a:fillRect/>
          </a:stretch>
        </p:blipFill>
        <p:spPr>
          <a:xfrm>
            <a:off x="809701" y="3944686"/>
            <a:ext cx="6875347" cy="1968004"/>
          </a:xfrm>
          <a:prstGeom prst="rect">
            <a:avLst/>
          </a:prstGeom>
        </p:spPr>
      </p:pic>
    </p:spTree>
    <p:extLst>
      <p:ext uri="{BB962C8B-B14F-4D97-AF65-F5344CB8AC3E}">
        <p14:creationId xmlns:p14="http://schemas.microsoft.com/office/powerpoint/2010/main" val="7985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Since the value of the test statistic does fall in the rejection region we will reject the null hypothesis that level of income and job satisfaction are independent. There is sufficient evidence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to conclude that job satisfaction is dependent on level of income. In other words, there is a relationship between level of income and job satisfaction.</a:t>
                </a:r>
              </a:p>
              <a:p>
                <a:r>
                  <a:rPr lang="en-US" dirty="0"/>
                  <a:t>Using technology, the </a:t>
                </a:r>
                <a14:m>
                  <m:oMath xmlns:m="http://schemas.openxmlformats.org/officeDocument/2006/math">
                    <m:r>
                      <a:rPr lang="en-US" i="1" dirty="0" smtClean="0">
                        <a:latin typeface="Cambria Math" panose="02040503050406030204" pitchFamily="18" charset="0"/>
                      </a:rPr>
                      <m:t>𝑃</m:t>
                    </m:r>
                  </m:oMath>
                </a14:m>
                <a:r>
                  <a:rPr lang="en-US" dirty="0"/>
                  <a:t>-value for this test is 0.0000008, which is much smaller than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=0.01</m:t>
                    </m:r>
                  </m:oMath>
                </a14:m>
                <a:r>
                  <a:rPr lang="en-US" dirty="0"/>
                  <a:t>. Therefore, using the </a:t>
                </a:r>
                <a14:m>
                  <m:oMath xmlns:m="http://schemas.openxmlformats.org/officeDocument/2006/math">
                    <m:r>
                      <a:rPr lang="en-US" i="1" dirty="0">
                        <a:latin typeface="Cambria Math" panose="02040503050406030204" pitchFamily="18" charset="0"/>
                      </a:rPr>
                      <m:t>𝑃</m:t>
                    </m:r>
                  </m:oMath>
                </a14:m>
                <a:r>
                  <a:rPr lang="en-US" dirty="0"/>
                  <a:t>-value method, the null hypothesis is rejected as well.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2370" b="-133"/>
                </a:stretch>
              </a:blipFill>
            </p:spPr>
            <p:txBody>
              <a:bodyPr/>
              <a:lstStyle/>
              <a:p>
                <a:r>
                  <a:rPr lang="en-IN">
                    <a:noFill/>
                  </a:rPr>
                  <a:t> </a:t>
                </a:r>
              </a:p>
            </p:txBody>
          </p:sp>
        </mc:Fallback>
      </mc:AlternateContent>
    </p:spTree>
    <p:extLst>
      <p:ext uri="{BB962C8B-B14F-4D97-AF65-F5344CB8AC3E}">
        <p14:creationId xmlns:p14="http://schemas.microsoft.com/office/powerpoint/2010/main" val="374323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summary of the chi-square test for association follows. It is important to note that </a:t>
                </a:r>
                <a14:m>
                  <m:oMath xmlns:m="http://schemas.openxmlformats.org/officeDocument/2006/math">
                    <m:r>
                      <a:rPr lang="en-US" i="1" dirty="0" smtClean="0">
                        <a:latin typeface="Cambria Math" panose="02040503050406030204" pitchFamily="18" charset="0"/>
                      </a:rPr>
                      <m:t>𝑛</m:t>
                    </m:r>
                  </m:oMath>
                </a14:m>
                <a:r>
                  <a:rPr lang="en-US" dirty="0"/>
                  <a:t> should be large enough so that the expected cell count (number of observations) in each cell will be equal to five or more.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16473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pPr>
              <a:tabLst>
                <a:tab pos="3890963" algn="l"/>
              </a:tabLst>
            </a:pPr>
            <a:r>
              <a:rPr lang="en-US" dirty="0">
                <a:solidFill>
                  <a:srgbClr val="000000"/>
                </a:solidFill>
              </a:rPr>
              <a:t>We recommend the use of technology when performing a chi-square test for association, but if calculations are done manually, be sure to carry at least six decimal places in all calculations </a:t>
            </a:r>
            <a:r>
              <a:rPr lang="en-US">
                <a:solidFill>
                  <a:srgbClr val="000000"/>
                </a:solidFill>
              </a:rPr>
              <a:t>for accuracy.</a:t>
            </a:r>
            <a:endParaRPr lang="en-US" b="1" dirty="0">
              <a:solidFill>
                <a:srgbClr val="000000"/>
              </a:solidFill>
            </a:endParaRPr>
          </a:p>
        </p:txBody>
      </p:sp>
    </p:spTree>
    <p:extLst>
      <p:ext uri="{BB962C8B-B14F-4D97-AF65-F5344CB8AC3E}">
        <p14:creationId xmlns:p14="http://schemas.microsoft.com/office/powerpoint/2010/main" val="42612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Association</a:t>
            </a:r>
          </a:p>
        </p:txBody>
      </p:sp>
      <p:sp>
        <p:nvSpPr>
          <p:cNvPr id="3" name="Content Placeholder 2"/>
          <p:cNvSpPr>
            <a:spLocks noGrp="1"/>
          </p:cNvSpPr>
          <p:nvPr>
            <p:ph idx="1"/>
          </p:nvPr>
        </p:nvSpPr>
        <p:spPr>
          <a:xfrm>
            <a:off x="412595" y="1101740"/>
            <a:ext cx="8229600" cy="4832092"/>
          </a:xfrm>
          <a:solidFill>
            <a:srgbClr val="FFFFCC"/>
          </a:solidFill>
          <a:ln w="28575">
            <a:solidFill>
              <a:srgbClr val="000000"/>
            </a:solidFill>
          </a:ln>
        </p:spPr>
        <p:txBody>
          <a:bodyPr wrap="square">
            <a:spAutoFit/>
          </a:bodyPr>
          <a:lstStyle/>
          <a:p>
            <a:r>
              <a:rPr lang="en-US" b="1" dirty="0">
                <a:solidFill>
                  <a:srgbClr val="000000"/>
                </a:solidFill>
              </a:rPr>
              <a:t>Assumptions:</a:t>
            </a:r>
          </a:p>
          <a:p>
            <a:pPr marL="514350" indent="-514350">
              <a:buFont typeface="+mj-lt"/>
              <a:buAutoNum type="arabicPeriod"/>
            </a:pPr>
            <a:r>
              <a:rPr lang="en-US" dirty="0">
                <a:solidFill>
                  <a:srgbClr val="000000"/>
                </a:solidFill>
              </a:rPr>
              <a:t>The conditions for a multinomial random variable are met for both variables.</a:t>
            </a:r>
          </a:p>
          <a:p>
            <a:pPr marL="514350" indent="-514350">
              <a:buFont typeface="+mj-lt"/>
              <a:buAutoNum type="arabicPeriod"/>
            </a:pPr>
            <a:r>
              <a:rPr lang="en-US" dirty="0">
                <a:solidFill>
                  <a:srgbClr val="000000"/>
                </a:solidFill>
              </a:rPr>
              <a:t>The expected value of </a:t>
            </a:r>
            <a:r>
              <a:rPr lang="en-US" i="1" dirty="0" err="1">
                <a:solidFill>
                  <a:srgbClr val="000000"/>
                </a:solidFill>
              </a:rPr>
              <a:t>n</a:t>
            </a:r>
            <a:r>
              <a:rPr lang="en-US" i="1" baseline="-25000" dirty="0" err="1">
                <a:solidFill>
                  <a:srgbClr val="000000"/>
                </a:solidFill>
              </a:rPr>
              <a:t>i</a:t>
            </a:r>
            <a:r>
              <a:rPr lang="en-US" i="1" dirty="0">
                <a:solidFill>
                  <a:srgbClr val="000000"/>
                </a:solidFill>
              </a:rPr>
              <a:t> </a:t>
            </a:r>
            <a:r>
              <a:rPr lang="en-US" dirty="0">
                <a:solidFill>
                  <a:srgbClr val="000000"/>
                </a:solidFill>
              </a:rPr>
              <a:t>is at least 5 for each category.</a:t>
            </a:r>
          </a:p>
          <a:p>
            <a:r>
              <a:rPr lang="en-US" b="1" dirty="0">
                <a:solidFill>
                  <a:srgbClr val="000000"/>
                </a:solidFill>
              </a:rPr>
              <a:t>Hypotheses:</a:t>
            </a:r>
          </a:p>
          <a:p>
            <a:pPr marL="511175" indent="-511175"/>
            <a:r>
              <a:rPr lang="en-US" i="1" dirty="0">
                <a:solidFill>
                  <a:srgbClr val="000000"/>
                </a:solidFill>
              </a:rPr>
              <a:t>H</a:t>
            </a:r>
            <a:r>
              <a:rPr lang="en-US" baseline="-25000" dirty="0">
                <a:solidFill>
                  <a:srgbClr val="000000"/>
                </a:solidFill>
              </a:rPr>
              <a:t>0</a:t>
            </a:r>
            <a:r>
              <a:rPr lang="en-US" dirty="0">
                <a:solidFill>
                  <a:srgbClr val="000000"/>
                </a:solidFill>
              </a:rPr>
              <a:t>: The two qualitative variables are independent (not related).</a:t>
            </a:r>
          </a:p>
          <a:p>
            <a:pPr marL="511175" indent="-511175"/>
            <a:r>
              <a:rPr lang="en-US" i="1" dirty="0">
                <a:solidFill>
                  <a:srgbClr val="000000"/>
                </a:solidFill>
              </a:rPr>
              <a:t>H</a:t>
            </a:r>
            <a:r>
              <a:rPr lang="en-US" i="1" baseline="-25000" dirty="0">
                <a:solidFill>
                  <a:srgbClr val="000000"/>
                </a:solidFill>
              </a:rPr>
              <a:t>a</a:t>
            </a:r>
            <a:r>
              <a:rPr lang="en-US" dirty="0">
                <a:solidFill>
                  <a:srgbClr val="000000"/>
                </a:solidFill>
              </a:rPr>
              <a:t>: The two qualitative variables are dependent (related).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Association (cont.)</a:t>
            </a:r>
          </a:p>
        </p:txBody>
      </p:sp>
      <p:sp>
        <p:nvSpPr>
          <p:cNvPr id="3" name="Content Placeholder 2"/>
          <p:cNvSpPr>
            <a:spLocks noGrp="1"/>
          </p:cNvSpPr>
          <p:nvPr>
            <p:ph idx="1"/>
          </p:nvPr>
        </p:nvSpPr>
        <p:spPr>
          <a:xfrm>
            <a:off x="457200" y="1280160"/>
            <a:ext cx="8229600" cy="2591479"/>
          </a:xfrm>
          <a:solidFill>
            <a:srgbClr val="FFFFCC"/>
          </a:solidFill>
          <a:ln w="28575">
            <a:solidFill>
              <a:srgbClr val="000000"/>
            </a:solidFill>
          </a:ln>
        </p:spPr>
        <p:txBody>
          <a:bodyPr wrap="square">
            <a:spAutoFit/>
          </a:bodyPr>
          <a:lstStyle/>
          <a:p>
            <a:r>
              <a:rPr lang="en-US" b="1" dirty="0">
                <a:solidFill>
                  <a:srgbClr val="000000"/>
                </a:solidFill>
              </a:rPr>
              <a:t>Test Statistic:</a:t>
            </a:r>
          </a:p>
          <a:p>
            <a:endParaRPr lang="en-US" b="1" dirty="0">
              <a:solidFill>
                <a:srgbClr val="000000"/>
              </a:solidFill>
            </a:endParaRPr>
          </a:p>
          <a:p>
            <a:endParaRPr lang="en-US" b="1" dirty="0">
              <a:solidFill>
                <a:srgbClr val="000000"/>
              </a:solidFill>
            </a:endParaRPr>
          </a:p>
          <a:p>
            <a:r>
              <a:rPr lang="en-US" dirty="0">
                <a:solidFill>
                  <a:srgbClr val="000000"/>
                </a:solidFill>
              </a:rPr>
              <a:t>where </a:t>
            </a:r>
            <a:r>
              <a:rPr lang="en-US" i="1" dirty="0">
                <a:solidFill>
                  <a:srgbClr val="000000"/>
                </a:solidFill>
              </a:rPr>
              <a:t>r</a:t>
            </a:r>
            <a:r>
              <a:rPr lang="en-US" dirty="0">
                <a:solidFill>
                  <a:srgbClr val="000000"/>
                </a:solidFill>
              </a:rPr>
              <a:t> = the number of rows, </a:t>
            </a:r>
            <a:r>
              <a:rPr lang="en-US" i="1" dirty="0">
                <a:solidFill>
                  <a:srgbClr val="000000"/>
                </a:solidFill>
              </a:rPr>
              <a:t>c</a:t>
            </a:r>
            <a:r>
              <a:rPr lang="en-US" dirty="0">
                <a:solidFill>
                  <a:srgbClr val="000000"/>
                </a:solidFill>
              </a:rPr>
              <a:t> = the number of </a:t>
            </a:r>
          </a:p>
          <a:p>
            <a:r>
              <a:rPr lang="en-US" dirty="0">
                <a:solidFill>
                  <a:srgbClr val="000000"/>
                </a:solidFill>
              </a:rPr>
              <a:t>columns. 		</a:t>
            </a:r>
          </a:p>
        </p:txBody>
      </p:sp>
      <p:graphicFrame>
        <p:nvGraphicFramePr>
          <p:cNvPr id="216066" name="Object 2"/>
          <p:cNvGraphicFramePr>
            <a:graphicFrameLocks noChangeAspect="1"/>
          </p:cNvGraphicFramePr>
          <p:nvPr>
            <p:extLst>
              <p:ext uri="{D42A27DB-BD31-4B8C-83A1-F6EECF244321}">
                <p14:modId xmlns:p14="http://schemas.microsoft.com/office/powerpoint/2010/main" val="2782790847"/>
              </p:ext>
            </p:extLst>
          </p:nvPr>
        </p:nvGraphicFramePr>
        <p:xfrm>
          <a:off x="2111297" y="1629936"/>
          <a:ext cx="3619500" cy="1244600"/>
        </p:xfrm>
        <a:graphic>
          <a:graphicData uri="http://schemas.openxmlformats.org/presentationml/2006/ole">
            <mc:AlternateContent xmlns:mc="http://schemas.openxmlformats.org/markup-compatibility/2006">
              <mc:Choice xmlns:v="urn:schemas-microsoft-com:vml" Requires="v">
                <p:oleObj name="Equation" r:id="rId2" imgW="3619440" imgH="1244520" progId="Equation.DSMT4">
                  <p:embed/>
                </p:oleObj>
              </mc:Choice>
              <mc:Fallback>
                <p:oleObj name="Equation" r:id="rId2" imgW="3619440" imgH="1244520" progId="Equation.DSMT4">
                  <p:embed/>
                  <p:pic>
                    <p:nvPicPr>
                      <p:cNvPr id="0" name="Picture 2"/>
                      <p:cNvPicPr>
                        <a:picLocks noChangeAspect="1" noChangeArrowheads="1"/>
                      </p:cNvPicPr>
                      <p:nvPr/>
                    </p:nvPicPr>
                    <p:blipFill>
                      <a:blip r:embed="rId3"/>
                      <a:srcRect/>
                      <a:stretch>
                        <a:fillRect/>
                      </a:stretch>
                    </p:blipFill>
                    <p:spPr bwMode="auto">
                      <a:xfrm>
                        <a:off x="2111297" y="1629936"/>
                        <a:ext cx="36195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t>
            </a:r>
          </a:p>
        </p:txBody>
      </p:sp>
      <p:sp>
        <p:nvSpPr>
          <p:cNvPr id="3" name="Content Placeholder 2"/>
          <p:cNvSpPr>
            <a:spLocks noGrp="1"/>
          </p:cNvSpPr>
          <p:nvPr>
            <p:ph idx="1"/>
          </p:nvPr>
        </p:nvSpPr>
        <p:spPr>
          <a:xfrm>
            <a:off x="457200" y="1280160"/>
            <a:ext cx="8229600" cy="1988237"/>
          </a:xfrm>
          <a:noFill/>
          <a:ln w="28575">
            <a:solidFill>
              <a:srgbClr val="FF0000"/>
            </a:solidFill>
          </a:ln>
        </p:spPr>
        <p:txBody>
          <a:bodyPr>
            <a:spAutoFit/>
          </a:bodyPr>
          <a:lstStyle/>
          <a:p>
            <a:pPr>
              <a:tabLst>
                <a:tab pos="3890963" algn="l"/>
              </a:tabLst>
            </a:pPr>
            <a:r>
              <a:rPr lang="en-US" dirty="0">
                <a:solidFill>
                  <a:srgbClr val="000000"/>
                </a:solidFill>
              </a:rPr>
              <a:t>An alternate way to calculate the expected cell frequencies is given by </a:t>
            </a:r>
          </a:p>
          <a:p>
            <a:pPr>
              <a:tabLst>
                <a:tab pos="3890963" algn="l"/>
              </a:tabLst>
            </a:pPr>
            <a:endParaRPr lang="en-US" b="1" dirty="0">
              <a:solidFill>
                <a:srgbClr val="000000"/>
              </a:solidFill>
            </a:endParaRPr>
          </a:p>
          <a:p>
            <a:pPr>
              <a:tabLst>
                <a:tab pos="3890963" algn="l"/>
              </a:tabLst>
            </a:pPr>
            <a:endParaRPr lang="en-US" b="1" dirty="0">
              <a:solidFill>
                <a:srgbClr val="000000"/>
              </a:solidFill>
            </a:endParaRPr>
          </a:p>
        </p:txBody>
      </p:sp>
      <p:graphicFrame>
        <p:nvGraphicFramePr>
          <p:cNvPr id="226306" name="Object 2"/>
          <p:cNvGraphicFramePr>
            <a:graphicFrameLocks noChangeAspect="1"/>
          </p:cNvGraphicFramePr>
          <p:nvPr/>
        </p:nvGraphicFramePr>
        <p:xfrm>
          <a:off x="1963853" y="2339897"/>
          <a:ext cx="5283200" cy="889000"/>
        </p:xfrm>
        <a:graphic>
          <a:graphicData uri="http://schemas.openxmlformats.org/presentationml/2006/ole">
            <mc:AlternateContent xmlns:mc="http://schemas.openxmlformats.org/markup-compatibility/2006">
              <mc:Choice xmlns:v="urn:schemas-microsoft-com:vml" Requires="v">
                <p:oleObj name="Equation" r:id="rId2" imgW="5283000" imgH="888840" progId="Equation.DSMT4">
                  <p:embed/>
                </p:oleObj>
              </mc:Choice>
              <mc:Fallback>
                <p:oleObj name="Equation" r:id="rId2" imgW="5283000" imgH="888840" progId="Equation.DSMT4">
                  <p:embed/>
                  <p:pic>
                    <p:nvPicPr>
                      <p:cNvPr id="22630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853" y="2339897"/>
                        <a:ext cx="5283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784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Other examples of relationships between two qualitative variables which might be of interest are age and political preference, education level and job performance, income level and occupation, etc. When we are interested in this type of relationship, we often make use of a contingency table.</a:t>
            </a:r>
          </a:p>
        </p:txBody>
      </p:sp>
    </p:spTree>
    <p:extLst>
      <p:ext uri="{BB962C8B-B14F-4D97-AF65-F5344CB8AC3E}">
        <p14:creationId xmlns:p14="http://schemas.microsoft.com/office/powerpoint/2010/main" val="2665040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Association (cont.)</a:t>
            </a:r>
          </a:p>
        </p:txBody>
      </p:sp>
      <p:sp>
        <p:nvSpPr>
          <p:cNvPr id="3" name="Content Placeholder 2"/>
          <p:cNvSpPr>
            <a:spLocks noGrp="1"/>
          </p:cNvSpPr>
          <p:nvPr>
            <p:ph idx="1"/>
          </p:nvPr>
        </p:nvSpPr>
        <p:spPr>
          <a:xfrm>
            <a:off x="457200" y="1280160"/>
            <a:ext cx="8229600" cy="4053840"/>
          </a:xfrm>
          <a:solidFill>
            <a:srgbClr val="FFFFCC"/>
          </a:solidFill>
          <a:ln w="28575">
            <a:solidFill>
              <a:srgbClr val="000000"/>
            </a:solidFill>
          </a:ln>
        </p:spPr>
        <p:txBody>
          <a:bodyPr wrap="square">
            <a:noAutofit/>
          </a:bodyPr>
          <a:lstStyle/>
          <a:p>
            <a:pPr algn="ctr"/>
            <a:r>
              <a:rPr lang="en-US" dirty="0">
                <a:solidFill>
                  <a:srgbClr val="000000"/>
                </a:solidFill>
              </a:rPr>
              <a:t>where </a:t>
            </a:r>
            <a:r>
              <a:rPr lang="en-US" i="1" dirty="0">
                <a:solidFill>
                  <a:srgbClr val="000000"/>
                </a:solidFill>
              </a:rPr>
              <a:t>n</a:t>
            </a:r>
            <a:r>
              <a:rPr lang="en-US" dirty="0">
                <a:solidFill>
                  <a:srgbClr val="000000"/>
                </a:solidFill>
              </a:rPr>
              <a:t> is the total number of </a:t>
            </a:r>
          </a:p>
          <a:p>
            <a:r>
              <a:rPr lang="en-US" dirty="0">
                <a:solidFill>
                  <a:srgbClr val="000000"/>
                </a:solidFill>
              </a:rPr>
              <a:t>observations and     </a:t>
            </a:r>
            <a:r>
              <a:rPr lang="en-US" dirty="0" err="1">
                <a:solidFill>
                  <a:srgbClr val="000000"/>
                </a:solidFill>
              </a:rPr>
              <a:t>and</a:t>
            </a:r>
            <a:r>
              <a:rPr lang="en-US" dirty="0">
                <a:solidFill>
                  <a:srgbClr val="000000"/>
                </a:solidFill>
              </a:rPr>
              <a:t>      are estimates of the true population proportions, </a:t>
            </a:r>
            <a:r>
              <a:rPr lang="en-US" i="1" dirty="0">
                <a:solidFill>
                  <a:srgbClr val="000000"/>
                </a:solidFill>
              </a:rPr>
              <a:t>p</a:t>
            </a:r>
            <a:r>
              <a:rPr lang="en-US" i="1" baseline="-25000" dirty="0">
                <a:solidFill>
                  <a:srgbClr val="000000"/>
                </a:solidFill>
              </a:rPr>
              <a:t>i</a:t>
            </a:r>
            <a:r>
              <a:rPr lang="en-US" dirty="0">
                <a:solidFill>
                  <a:srgbClr val="000000"/>
                </a:solidFill>
              </a:rPr>
              <a:t> and </a:t>
            </a:r>
            <a:r>
              <a:rPr lang="en-US" i="1" dirty="0" err="1">
                <a:solidFill>
                  <a:srgbClr val="000000"/>
                </a:solidFill>
              </a:rPr>
              <a:t>p</a:t>
            </a:r>
            <a:r>
              <a:rPr lang="en-US" i="1" baseline="-25000" dirty="0" err="1">
                <a:solidFill>
                  <a:srgbClr val="000000"/>
                </a:solidFill>
              </a:rPr>
              <a:t>j</a:t>
            </a:r>
            <a:r>
              <a:rPr lang="en-US" dirty="0">
                <a:solidFill>
                  <a:srgbClr val="000000"/>
                </a:solidFill>
              </a:rPr>
              <a:t>, calculated as follows:</a:t>
            </a:r>
            <a:endParaRPr lang="en-US" b="1" dirty="0">
              <a:solidFill>
                <a:srgbClr val="000000"/>
              </a:solidFill>
            </a:endParaRPr>
          </a:p>
          <a:p>
            <a:endParaRPr lang="en-US" dirty="0">
              <a:solidFill>
                <a:srgbClr val="000000"/>
              </a:solidFill>
            </a:endParaRPr>
          </a:p>
        </p:txBody>
      </p:sp>
      <p:graphicFrame>
        <p:nvGraphicFramePr>
          <p:cNvPr id="217090" name="Object 2"/>
          <p:cNvGraphicFramePr>
            <a:graphicFrameLocks noChangeAspect="1"/>
          </p:cNvGraphicFramePr>
          <p:nvPr>
            <p:extLst>
              <p:ext uri="{D42A27DB-BD31-4B8C-83A1-F6EECF244321}">
                <p14:modId xmlns:p14="http://schemas.microsoft.com/office/powerpoint/2010/main" val="603065221"/>
              </p:ext>
            </p:extLst>
          </p:nvPr>
        </p:nvGraphicFramePr>
        <p:xfrm>
          <a:off x="474881" y="1303789"/>
          <a:ext cx="1905000" cy="584200"/>
        </p:xfrm>
        <a:graphic>
          <a:graphicData uri="http://schemas.openxmlformats.org/presentationml/2006/ole">
            <mc:AlternateContent xmlns:mc="http://schemas.openxmlformats.org/markup-compatibility/2006">
              <mc:Choice xmlns:v="urn:schemas-microsoft-com:vml" Requires="v">
                <p:oleObj name="Equation" r:id="rId2" imgW="1904760" imgH="583920" progId="Equation.DSMT4">
                  <p:embed/>
                </p:oleObj>
              </mc:Choice>
              <mc:Fallback>
                <p:oleObj name="Equation" r:id="rId2" imgW="190476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81" y="1303789"/>
                        <a:ext cx="190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extLst>
              <p:ext uri="{D42A27DB-BD31-4B8C-83A1-F6EECF244321}">
                <p14:modId xmlns:p14="http://schemas.microsoft.com/office/powerpoint/2010/main" val="2132154867"/>
              </p:ext>
            </p:extLst>
          </p:nvPr>
        </p:nvGraphicFramePr>
        <p:xfrm>
          <a:off x="3089945" y="1827251"/>
          <a:ext cx="292100" cy="508000"/>
        </p:xfrm>
        <a:graphic>
          <a:graphicData uri="http://schemas.openxmlformats.org/presentationml/2006/ole">
            <mc:AlternateContent xmlns:mc="http://schemas.openxmlformats.org/markup-compatibility/2006">
              <mc:Choice xmlns:v="urn:schemas-microsoft-com:vml" Requires="v">
                <p:oleObj name="Equation" r:id="rId4" imgW="291960" imgH="507960" progId="Equation.DSMT4">
                  <p:embed/>
                </p:oleObj>
              </mc:Choice>
              <mc:Fallback>
                <p:oleObj name="Equation" r:id="rId4" imgW="29196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945" y="1827251"/>
                        <a:ext cx="292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2" name="Object 4"/>
          <p:cNvGraphicFramePr>
            <a:graphicFrameLocks noChangeAspect="1"/>
          </p:cNvGraphicFramePr>
          <p:nvPr>
            <p:extLst>
              <p:ext uri="{D42A27DB-BD31-4B8C-83A1-F6EECF244321}">
                <p14:modId xmlns:p14="http://schemas.microsoft.com/office/powerpoint/2010/main" val="179792431"/>
              </p:ext>
            </p:extLst>
          </p:nvPr>
        </p:nvGraphicFramePr>
        <p:xfrm>
          <a:off x="4046989" y="1827251"/>
          <a:ext cx="317500" cy="546100"/>
        </p:xfrm>
        <a:graphic>
          <a:graphicData uri="http://schemas.openxmlformats.org/presentationml/2006/ole">
            <mc:AlternateContent xmlns:mc="http://schemas.openxmlformats.org/markup-compatibility/2006">
              <mc:Choice xmlns:v="urn:schemas-microsoft-com:vml" Requires="v">
                <p:oleObj name="Equation" r:id="rId6" imgW="317160" imgH="545760" progId="Equation.DSMT4">
                  <p:embed/>
                </p:oleObj>
              </mc:Choice>
              <mc:Fallback>
                <p:oleObj name="Equation" r:id="rId6" imgW="31716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989" y="1827251"/>
                        <a:ext cx="317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extLst>
              <p:ext uri="{D42A27DB-BD31-4B8C-83A1-F6EECF244321}">
                <p14:modId xmlns:p14="http://schemas.microsoft.com/office/powerpoint/2010/main" val="2840052748"/>
              </p:ext>
            </p:extLst>
          </p:nvPr>
        </p:nvGraphicFramePr>
        <p:xfrm>
          <a:off x="1438532" y="2951510"/>
          <a:ext cx="5981700" cy="1765300"/>
        </p:xfrm>
        <a:graphic>
          <a:graphicData uri="http://schemas.openxmlformats.org/presentationml/2006/ole">
            <mc:AlternateContent xmlns:mc="http://schemas.openxmlformats.org/markup-compatibility/2006">
              <mc:Choice xmlns:v="urn:schemas-microsoft-com:vml" Requires="v">
                <p:oleObj name="Equation" r:id="rId8" imgW="5981400" imgH="1765080" progId="Equation.DSMT4">
                  <p:embed/>
                </p:oleObj>
              </mc:Choice>
              <mc:Fallback>
                <p:oleObj name="Equation" r:id="rId8" imgW="5981400" imgH="1765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8532" y="2951510"/>
                        <a:ext cx="59817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Association (cont.)</a:t>
            </a:r>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ln>
        </p:spPr>
        <p:txBody>
          <a:bodyPr wrap="square">
            <a:spAutoFit/>
          </a:bodyPr>
          <a:lstStyle/>
          <a:p>
            <a:r>
              <a:rPr lang="en-US" dirty="0">
                <a:solidFill>
                  <a:srgbClr val="000000"/>
                </a:solidFill>
              </a:rPr>
              <a:t>If the null hypothesis is true and </a:t>
            </a:r>
            <a:r>
              <a:rPr lang="en-US" i="1" dirty="0">
                <a:solidFill>
                  <a:srgbClr val="000000"/>
                </a:solidFill>
              </a:rPr>
              <a:t>n</a:t>
            </a:r>
            <a:r>
              <a:rPr lang="en-US" dirty="0">
                <a:solidFill>
                  <a:srgbClr val="000000"/>
                </a:solidFill>
              </a:rPr>
              <a:t> is large enough so that the expected number of observations in each cell is at least 5, then the test statistic has an approximate chi-square distribution with (</a:t>
            </a:r>
            <a:r>
              <a:rPr lang="en-US" i="1" dirty="0">
                <a:solidFill>
                  <a:srgbClr val="000000"/>
                </a:solidFill>
              </a:rPr>
              <a:t>r</a:t>
            </a:r>
            <a:r>
              <a:rPr lang="en-US" dirty="0">
                <a:solidFill>
                  <a:srgbClr val="000000"/>
                </a:solidFill>
              </a:rPr>
              <a:t> − 1)(</a:t>
            </a:r>
            <a:r>
              <a:rPr lang="en-US" i="1" dirty="0">
                <a:solidFill>
                  <a:srgbClr val="000000"/>
                </a:solidFill>
              </a:rPr>
              <a:t>c</a:t>
            </a:r>
            <a:r>
              <a:rPr lang="en-US" dirty="0">
                <a:solidFill>
                  <a:srgbClr val="000000"/>
                </a:solidFill>
              </a:rPr>
              <a:t> − 1) degrees of freedom.</a:t>
            </a:r>
          </a:p>
          <a:p>
            <a:r>
              <a:rPr lang="en-US" b="1" dirty="0">
                <a:solidFill>
                  <a:srgbClr val="000000"/>
                </a:solidFill>
              </a:rPr>
              <a:t>Rejection Region: </a:t>
            </a:r>
          </a:p>
          <a:p>
            <a:r>
              <a:rPr lang="en-US" dirty="0">
                <a:solidFill>
                  <a:srgbClr val="000000"/>
                </a:solidFill>
              </a:rPr>
              <a:t>Reject </a:t>
            </a:r>
            <a:r>
              <a:rPr lang="en-US" i="1" dirty="0">
                <a:solidFill>
                  <a:srgbClr val="000000"/>
                </a:solidFill>
              </a:rPr>
              <a:t>H</a:t>
            </a:r>
            <a:r>
              <a:rPr lang="en-US" baseline="-25000" dirty="0">
                <a:solidFill>
                  <a:srgbClr val="000000"/>
                </a:solidFill>
              </a:rPr>
              <a:t>0</a:t>
            </a:r>
            <a:r>
              <a:rPr lang="en-US" dirty="0">
                <a:solidFill>
                  <a:srgbClr val="000000"/>
                </a:solidFill>
              </a:rPr>
              <a:t> if                   with (</a:t>
            </a:r>
            <a:r>
              <a:rPr lang="en-US" i="1" dirty="0">
                <a:solidFill>
                  <a:srgbClr val="000000"/>
                </a:solidFill>
              </a:rPr>
              <a:t>r</a:t>
            </a:r>
            <a:r>
              <a:rPr lang="en-US" dirty="0">
                <a:solidFill>
                  <a:srgbClr val="000000"/>
                </a:solidFill>
              </a:rPr>
              <a:t> − 1)(</a:t>
            </a:r>
            <a:r>
              <a:rPr lang="en-US" i="1" dirty="0">
                <a:solidFill>
                  <a:srgbClr val="000000"/>
                </a:solidFill>
              </a:rPr>
              <a:t>c</a:t>
            </a:r>
            <a:r>
              <a:rPr lang="en-US" dirty="0">
                <a:solidFill>
                  <a:srgbClr val="000000"/>
                </a:solidFill>
              </a:rPr>
              <a:t> − 1) degrees of freedom.</a:t>
            </a:r>
          </a:p>
        </p:txBody>
      </p:sp>
      <p:graphicFrame>
        <p:nvGraphicFramePr>
          <p:cNvPr id="218118" name="Object 6"/>
          <p:cNvGraphicFramePr>
            <a:graphicFrameLocks noChangeAspect="1"/>
          </p:cNvGraphicFramePr>
          <p:nvPr>
            <p:extLst>
              <p:ext uri="{D42A27DB-BD31-4B8C-83A1-F6EECF244321}">
                <p14:modId xmlns:p14="http://schemas.microsoft.com/office/powerpoint/2010/main" val="1680227642"/>
              </p:ext>
            </p:extLst>
          </p:nvPr>
        </p:nvGraphicFramePr>
        <p:xfrm>
          <a:off x="2144983" y="3986213"/>
          <a:ext cx="1409700" cy="508000"/>
        </p:xfrm>
        <a:graphic>
          <a:graphicData uri="http://schemas.openxmlformats.org/presentationml/2006/ole">
            <mc:AlternateContent xmlns:mc="http://schemas.openxmlformats.org/markup-compatibility/2006">
              <mc:Choice xmlns:v="urn:schemas-microsoft-com:vml" Requires="v">
                <p:oleObj name="Equation" r:id="rId2" imgW="1409400" imgH="507960" progId="Equation.DSMT4">
                  <p:embed/>
                </p:oleObj>
              </mc:Choice>
              <mc:Fallback>
                <p:oleObj name="Equation" r:id="rId2" imgW="1409400" imgH="507960" progId="Equation.DSMT4">
                  <p:embed/>
                  <p:pic>
                    <p:nvPicPr>
                      <p:cNvPr id="0" name="Picture 6"/>
                      <p:cNvPicPr>
                        <a:picLocks noChangeAspect="1" noChangeArrowheads="1"/>
                      </p:cNvPicPr>
                      <p:nvPr/>
                    </p:nvPicPr>
                    <p:blipFill>
                      <a:blip r:embed="rId3"/>
                      <a:srcRect/>
                      <a:stretch>
                        <a:fillRect/>
                      </a:stretch>
                    </p:blipFill>
                    <p:spPr bwMode="auto">
                      <a:xfrm>
                        <a:off x="2144983" y="3986213"/>
                        <a:ext cx="1409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Association (cont.)</a:t>
            </a:r>
          </a:p>
        </p:txBody>
      </p:sp>
      <p:sp>
        <p:nvSpPr>
          <p:cNvPr id="3" name="Content Placeholder 2"/>
          <p:cNvSpPr>
            <a:spLocks noGrp="1"/>
          </p:cNvSpPr>
          <p:nvPr>
            <p:ph idx="1"/>
          </p:nvPr>
        </p:nvSpPr>
        <p:spPr>
          <a:xfrm>
            <a:off x="457200" y="1280160"/>
            <a:ext cx="8229600" cy="3933384"/>
          </a:xfrm>
          <a:solidFill>
            <a:srgbClr val="FFFFCC"/>
          </a:solidFill>
          <a:ln w="28575">
            <a:solidFill>
              <a:srgbClr val="000000"/>
            </a:solidFill>
          </a:ln>
        </p:spPr>
        <p:txBody>
          <a:bodyPr wrap="square">
            <a:spAutoFit/>
          </a:bodyPr>
          <a:lstStyle/>
          <a:p>
            <a:r>
              <a:rPr lang="en-US" sz="2600" b="1" i="1" dirty="0">
                <a:solidFill>
                  <a:srgbClr val="000000"/>
                </a:solidFill>
              </a:rPr>
              <a:t>P</a:t>
            </a:r>
            <a:r>
              <a:rPr lang="en-US" sz="2600" b="1" dirty="0">
                <a:solidFill>
                  <a:srgbClr val="000000"/>
                </a:solidFill>
              </a:rPr>
              <a:t>-value: </a:t>
            </a:r>
          </a:p>
          <a:p>
            <a:r>
              <a:rPr lang="en-US" sz="2600" dirty="0">
                <a:solidFill>
                  <a:srgbClr val="000000"/>
                </a:solidFill>
              </a:rPr>
              <a:t>The </a:t>
            </a:r>
            <a:r>
              <a:rPr lang="en-US" sz="2600" i="1" dirty="0">
                <a:solidFill>
                  <a:srgbClr val="000000"/>
                </a:solidFill>
              </a:rPr>
              <a:t>P</a:t>
            </a:r>
            <a:r>
              <a:rPr lang="en-US" sz="2600" dirty="0">
                <a:solidFill>
                  <a:srgbClr val="000000"/>
                </a:solidFill>
              </a:rPr>
              <a:t>-value is the probability of observing a value as extreme or more extreme than the value of the test statistic, given a chi-square distribution with </a:t>
            </a:r>
            <a:br>
              <a:rPr lang="en-US" sz="2600" dirty="0">
                <a:solidFill>
                  <a:srgbClr val="000000"/>
                </a:solidFill>
              </a:rPr>
            </a:br>
            <a:r>
              <a:rPr lang="en-US" sz="2600" dirty="0">
                <a:solidFill>
                  <a:srgbClr val="000000"/>
                </a:solidFill>
              </a:rPr>
              <a:t>(</a:t>
            </a:r>
            <a:r>
              <a:rPr lang="en-US" sz="2600" i="1" dirty="0">
                <a:solidFill>
                  <a:srgbClr val="000000"/>
                </a:solidFill>
              </a:rPr>
              <a:t>r</a:t>
            </a:r>
            <a:r>
              <a:rPr lang="en-US" sz="2600" dirty="0">
                <a:solidFill>
                  <a:srgbClr val="000000"/>
                </a:solidFill>
              </a:rPr>
              <a:t> − 1)(</a:t>
            </a:r>
            <a:r>
              <a:rPr lang="en-US" sz="2600" i="1" dirty="0">
                <a:solidFill>
                  <a:srgbClr val="000000"/>
                </a:solidFill>
              </a:rPr>
              <a:t>c</a:t>
            </a:r>
            <a:r>
              <a:rPr lang="en-US" sz="2600" dirty="0">
                <a:solidFill>
                  <a:srgbClr val="000000"/>
                </a:solidFill>
              </a:rPr>
              <a:t> − 1) degrees of freedom. </a:t>
            </a:r>
          </a:p>
          <a:p>
            <a:r>
              <a:rPr lang="en-US" sz="2600" dirty="0">
                <a:solidFill>
                  <a:srgbClr val="000000"/>
                </a:solidFill>
              </a:rPr>
              <a:t>If the computed </a:t>
            </a:r>
            <a:r>
              <a:rPr lang="en-US" sz="2600" i="1" dirty="0">
                <a:solidFill>
                  <a:srgbClr val="000000"/>
                </a:solidFill>
              </a:rPr>
              <a:t>P</a:t>
            </a:r>
            <a:r>
              <a:rPr lang="en-US" sz="2600" dirty="0">
                <a:solidFill>
                  <a:srgbClr val="000000"/>
                </a:solidFill>
              </a:rPr>
              <a:t>-value is less than </a:t>
            </a:r>
            <a:r>
              <a:rPr lang="el-GR" sz="2600" i="1" dirty="0">
                <a:solidFill>
                  <a:srgbClr val="000000"/>
                </a:solidFill>
                <a:latin typeface="Cambria Math" panose="02040503050406030204" pitchFamily="18" charset="0"/>
                <a:ea typeface="Cambria Math" panose="02040503050406030204" pitchFamily="18" charset="0"/>
              </a:rPr>
              <a:t>α</a:t>
            </a:r>
            <a:r>
              <a:rPr lang="en-US" sz="2600" dirty="0">
                <a:solidFill>
                  <a:srgbClr val="000000"/>
                </a:solidFill>
                <a:latin typeface="Cambria Math" panose="02040503050406030204" pitchFamily="18" charset="0"/>
                <a:ea typeface="Cambria Math" panose="02040503050406030204" pitchFamily="18" charset="0"/>
              </a:rPr>
              <a:t>,</a:t>
            </a:r>
            <a:r>
              <a:rPr lang="en-US" sz="2600" dirty="0">
                <a:solidFill>
                  <a:srgbClr val="000000"/>
                </a:solidFill>
              </a:rPr>
              <a:t> reject the null hypothesis in favor of the alternative.</a:t>
            </a:r>
          </a:p>
          <a:p>
            <a:r>
              <a:rPr lang="en-US" sz="2600" dirty="0">
                <a:solidFill>
                  <a:srgbClr val="000000"/>
                </a:solidFill>
              </a:rPr>
              <a:t>If the computed </a:t>
            </a:r>
            <a:r>
              <a:rPr lang="en-US" sz="2600" i="1" dirty="0">
                <a:solidFill>
                  <a:srgbClr val="000000"/>
                </a:solidFill>
              </a:rPr>
              <a:t>P</a:t>
            </a:r>
            <a:r>
              <a:rPr lang="en-US" sz="2600" dirty="0">
                <a:solidFill>
                  <a:srgbClr val="000000"/>
                </a:solidFill>
              </a:rPr>
              <a:t>-value is greater than or equal to </a:t>
            </a:r>
            <a:r>
              <a:rPr lang="el-GR" sz="2600" i="1" dirty="0">
                <a:solidFill>
                  <a:srgbClr val="000000"/>
                </a:solidFill>
                <a:latin typeface="Cambria Math" panose="02040503050406030204" pitchFamily="18" charset="0"/>
                <a:ea typeface="Cambria Math" panose="02040503050406030204" pitchFamily="18" charset="0"/>
              </a:rPr>
              <a:t>α</a:t>
            </a:r>
            <a:r>
              <a:rPr lang="en-US" sz="2600" dirty="0">
                <a:solidFill>
                  <a:srgbClr val="000000"/>
                </a:solidFill>
              </a:rPr>
              <a:t>, fail to reject the null hypothesis.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Recall that the chi-square test for association between two variables is always a one-sided test because of the way we construct the test statistic. We will reject the null hypothesis for large values of the test statistic.</a:t>
            </a:r>
          </a:p>
        </p:txBody>
      </p:sp>
    </p:spTree>
    <p:extLst>
      <p:ext uri="{BB962C8B-B14F-4D97-AF65-F5344CB8AC3E}">
        <p14:creationId xmlns:p14="http://schemas.microsoft.com/office/powerpoint/2010/main" val="408727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16.3.1: Detecting an Association Between Qualitative Variables</a:t>
            </a:r>
          </a:p>
        </p:txBody>
      </p:sp>
      <p:sp>
        <p:nvSpPr>
          <p:cNvPr id="3" name="Content Placeholder 2"/>
          <p:cNvSpPr>
            <a:spLocks noGrp="1"/>
          </p:cNvSpPr>
          <p:nvPr>
            <p:ph idx="1"/>
          </p:nvPr>
        </p:nvSpPr>
        <p:spPr/>
        <p:txBody>
          <a:bodyPr>
            <a:normAutofit/>
          </a:bodyPr>
          <a:lstStyle/>
          <a:p>
            <a:r>
              <a:rPr lang="en-US" dirty="0"/>
              <a:t>Consider a particular question from the Quinnipiac University poll. The Quinnipiac University poll is often used as a barometer of public opinion regarding matters of public concern.</a:t>
            </a:r>
          </a:p>
          <a:p>
            <a:r>
              <a:rPr lang="en-US" dirty="0"/>
              <a:t>The question: </a:t>
            </a:r>
            <a:r>
              <a:rPr lang="en-US" i="1" dirty="0"/>
              <a:t>Would you support or oppose raising the national minimum wage?</a:t>
            </a:r>
          </a:p>
          <a:p>
            <a:r>
              <a:rPr lang="en-US" dirty="0"/>
              <a:t>For those who responded to the question, the results of the poll are presented in the table below.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normAutofit/>
          </a:bodyPr>
          <a:lstStyle/>
          <a:p>
            <a:r>
              <a:rPr lang="en-US" dirty="0"/>
              <a:t>Based on the data can we conclude that support for raising the national minimum wage is dependent on political affiliation or is political affiliation independent of support for raising the minimum wage?</a:t>
            </a:r>
          </a:p>
        </p:txBody>
      </p:sp>
      <p:graphicFrame>
        <p:nvGraphicFramePr>
          <p:cNvPr id="4" name="object 2"/>
          <p:cNvGraphicFramePr>
            <a:graphicFrameLocks noGrp="1"/>
          </p:cNvGraphicFramePr>
          <p:nvPr>
            <p:extLst>
              <p:ext uri="{D42A27DB-BD31-4B8C-83A1-F6EECF244321}">
                <p14:modId xmlns:p14="http://schemas.microsoft.com/office/powerpoint/2010/main" val="1443570883"/>
              </p:ext>
            </p:extLst>
          </p:nvPr>
        </p:nvGraphicFramePr>
        <p:xfrm>
          <a:off x="1173480" y="3200400"/>
          <a:ext cx="6797040" cy="202565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219075">
                <a:tc gridSpan="4">
                  <a:txBody>
                    <a:bodyPr/>
                    <a:lstStyle/>
                    <a:p>
                      <a:pPr marL="12700" marR="0" indent="0" algn="ctr" defTabSz="914400" rtl="0" eaLnBrk="1" fontAlgn="auto" latinLnBrk="0" hangingPunct="1">
                        <a:lnSpc>
                          <a:spcPct val="100000"/>
                        </a:lnSpc>
                        <a:spcBef>
                          <a:spcPts val="325"/>
                        </a:spcBef>
                        <a:spcAft>
                          <a:spcPts val="0"/>
                        </a:spcAft>
                        <a:buClrTx/>
                        <a:buSzTx/>
                        <a:buFontTx/>
                        <a:buNone/>
                        <a:tabLst/>
                        <a:defRPr/>
                      </a:pPr>
                      <a:r>
                        <a:rPr lang="en-US" sz="2000" b="1" kern="1200" baseline="0" dirty="0">
                          <a:solidFill>
                            <a:schemeClr val="lt1"/>
                          </a:solidFill>
                          <a:latin typeface="+mn-lt"/>
                          <a:ea typeface="+mn-ea"/>
                          <a:cs typeface="+mn-cs"/>
                        </a:rPr>
                        <a:t>Support for Raising the National Minimum Wage</a:t>
                      </a:r>
                    </a:p>
                  </a:txBody>
                  <a:tcPr marL="0" marR="0" marT="41275" marB="0">
                    <a:lnB w="12700" cap="flat" cmpd="sng" algn="ctr">
                      <a:solidFill>
                        <a:schemeClr val="tx1"/>
                      </a:solidFill>
                      <a:prstDash val="solid"/>
                      <a:round/>
                      <a:headEnd type="none" w="med" len="med"/>
                      <a:tailEnd type="none" w="med" len="med"/>
                    </a:lnB>
                  </a:tcPr>
                </a:tc>
                <a:tc hMerge="1">
                  <a:txBody>
                    <a:bodyPr/>
                    <a:lstStyle/>
                    <a:p>
                      <a:pPr marR="88900" algn="r">
                        <a:lnSpc>
                          <a:spcPct val="100000"/>
                        </a:lnSpc>
                        <a:spcBef>
                          <a:spcPts val="325"/>
                        </a:spcBef>
                        <a:tabLst>
                          <a:tab pos="630555" algn="l"/>
                          <a:tab pos="1185545" algn="l"/>
                        </a:tabLst>
                      </a:pPr>
                      <a:endParaRPr sz="2000" dirty="0">
                        <a:latin typeface="Roboto Condensed"/>
                        <a:cs typeface="Roboto Condensed"/>
                      </a:endParaRPr>
                    </a:p>
                  </a:txBody>
                  <a:tcPr marL="0" marR="0" marT="41275" marB="0"/>
                </a:tc>
                <a:tc hMerge="1">
                  <a:txBody>
                    <a:bodyPr/>
                    <a:lstStyle/>
                    <a:p>
                      <a:pPr marL="12700" marR="0" indent="0" algn="ctr" defTabSz="914400" rtl="0" eaLnBrk="1" fontAlgn="auto" latinLnBrk="0" hangingPunct="1">
                        <a:lnSpc>
                          <a:spcPct val="100000"/>
                        </a:lnSpc>
                        <a:spcBef>
                          <a:spcPts val="325"/>
                        </a:spcBef>
                        <a:spcAft>
                          <a:spcPts val="0"/>
                        </a:spcAft>
                        <a:buClrTx/>
                        <a:buSzTx/>
                        <a:buFontTx/>
                        <a:buNone/>
                        <a:tabLst/>
                        <a:defRPr/>
                      </a:pPr>
                      <a:endParaRPr lang="en-US" sz="2000" b="1" kern="1200" baseline="0" dirty="0">
                        <a:solidFill>
                          <a:schemeClr val="lt1"/>
                        </a:solidFill>
                        <a:latin typeface="+mn-lt"/>
                        <a:ea typeface="+mn-ea"/>
                        <a:cs typeface="+mn-cs"/>
                      </a:endParaRPr>
                    </a:p>
                  </a:txBody>
                  <a:tcPr marL="0" marR="0" marT="41275" marB="0"/>
                </a:tc>
                <a:tc hMerge="1">
                  <a:txBody>
                    <a:bodyPr/>
                    <a:lstStyle/>
                    <a:p>
                      <a:pPr marL="12700" marR="0" indent="0" algn="ctr" defTabSz="914400" rtl="0" eaLnBrk="1" fontAlgn="auto" latinLnBrk="0" hangingPunct="1">
                        <a:lnSpc>
                          <a:spcPct val="100000"/>
                        </a:lnSpc>
                        <a:spcBef>
                          <a:spcPts val="325"/>
                        </a:spcBef>
                        <a:spcAft>
                          <a:spcPts val="0"/>
                        </a:spcAft>
                        <a:buClrTx/>
                        <a:buSzTx/>
                        <a:buFontTx/>
                        <a:buNone/>
                        <a:tabLst/>
                        <a:defRPr/>
                      </a:pPr>
                      <a:endParaRPr lang="en-US" sz="2000" b="1" kern="1200" baseline="0" dirty="0">
                        <a:solidFill>
                          <a:schemeClr val="lt1"/>
                        </a:solidFill>
                        <a:latin typeface="+mn-lt"/>
                        <a:ea typeface="+mn-ea"/>
                        <a:cs typeface="+mn-cs"/>
                      </a:endParaRPr>
                    </a:p>
                  </a:txBody>
                  <a:tcPr marL="0" marR="0" marT="41275" marB="0"/>
                </a:tc>
                <a:extLst>
                  <a:ext uri="{0D108BD9-81ED-4DB2-BD59-A6C34878D82A}">
                    <a16:rowId xmlns:a16="http://schemas.microsoft.com/office/drawing/2014/main" val="10000"/>
                  </a:ext>
                </a:extLst>
              </a:tr>
              <a:tr h="219075">
                <a:tc>
                  <a:txBody>
                    <a:bodyPr/>
                    <a:lstStyle/>
                    <a:p>
                      <a:pPr marL="12700" algn="ctr">
                        <a:lnSpc>
                          <a:spcPct val="100000"/>
                        </a:lnSpc>
                        <a:spcBef>
                          <a:spcPts val="325"/>
                        </a:spcBef>
                      </a:pPr>
                      <a:r>
                        <a:rPr sz="2000" b="1" spc="-5" dirty="0">
                          <a:solidFill>
                            <a:srgbClr val="000000"/>
                          </a:solidFill>
                          <a:latin typeface="+mj-lt"/>
                        </a:rPr>
                        <a:t>Political</a:t>
                      </a:r>
                      <a:r>
                        <a:rPr sz="2000" b="1" spc="-20" dirty="0">
                          <a:solidFill>
                            <a:srgbClr val="000000"/>
                          </a:solidFill>
                          <a:latin typeface="+mj-lt"/>
                        </a:rPr>
                        <a:t> </a:t>
                      </a:r>
                      <a:r>
                        <a:rPr sz="2000" b="1" spc="-10" dirty="0">
                          <a:solidFill>
                            <a:srgbClr val="000000"/>
                          </a:solidFill>
                          <a:latin typeface="+mj-lt"/>
                        </a:rPr>
                        <a:t>Affiliation</a:t>
                      </a:r>
                      <a:endParaRPr sz="2000" b="1" dirty="0">
                        <a:solidFill>
                          <a:srgbClr val="000000"/>
                        </a:solidFill>
                        <a:latin typeface="+mj-lt"/>
                        <a:cs typeface="Roboto Condensed"/>
                      </a:endParaRPr>
                    </a:p>
                  </a:txBody>
                  <a:tcPr marL="0" marR="0" marT="4127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8900" algn="ctr">
                        <a:lnSpc>
                          <a:spcPct val="100000"/>
                        </a:lnSpc>
                        <a:spcBef>
                          <a:spcPts val="325"/>
                        </a:spcBef>
                        <a:tabLst>
                          <a:tab pos="630555" algn="l"/>
                          <a:tab pos="1185545" algn="l"/>
                        </a:tabLst>
                      </a:pPr>
                      <a:r>
                        <a:rPr sz="2000" b="1" spc="-35" dirty="0">
                          <a:solidFill>
                            <a:srgbClr val="000000"/>
                          </a:solidFill>
                          <a:latin typeface="+mj-lt"/>
                        </a:rPr>
                        <a:t>Y</a:t>
                      </a:r>
                      <a:r>
                        <a:rPr sz="2000" b="1" dirty="0">
                          <a:solidFill>
                            <a:srgbClr val="000000"/>
                          </a:solidFill>
                          <a:latin typeface="+mj-lt"/>
                        </a:rPr>
                        <a:t>es</a:t>
                      </a:r>
                      <a:endParaRPr sz="2000" b="1" dirty="0">
                        <a:solidFill>
                          <a:srgbClr val="000000"/>
                        </a:solidFill>
                        <a:latin typeface="+mj-lt"/>
                        <a:cs typeface="Roboto Condensed"/>
                      </a:endParaRPr>
                    </a:p>
                  </a:txBody>
                  <a:tcPr marL="0" marR="0" marT="4127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8900" algn="ctr">
                        <a:lnSpc>
                          <a:spcPct val="100000"/>
                        </a:lnSpc>
                        <a:spcBef>
                          <a:spcPts val="325"/>
                        </a:spcBef>
                        <a:tabLst>
                          <a:tab pos="630555" algn="l"/>
                          <a:tab pos="1185545" algn="l"/>
                        </a:tabLst>
                      </a:pPr>
                      <a:r>
                        <a:rPr lang="en-US" sz="2000" b="1" dirty="0">
                          <a:solidFill>
                            <a:srgbClr val="000000"/>
                          </a:solidFill>
                          <a:latin typeface="+mj-lt"/>
                          <a:cs typeface="Roboto Condensed"/>
                        </a:rPr>
                        <a:t>No</a:t>
                      </a:r>
                      <a:endParaRPr sz="2000" b="1" dirty="0">
                        <a:solidFill>
                          <a:srgbClr val="000000"/>
                        </a:solidFill>
                        <a:latin typeface="+mj-lt"/>
                        <a:cs typeface="Roboto Condensed"/>
                      </a:endParaRPr>
                    </a:p>
                  </a:txBody>
                  <a:tcPr marL="0" marR="0" marT="4127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8900" algn="ctr">
                        <a:lnSpc>
                          <a:spcPct val="100000"/>
                        </a:lnSpc>
                        <a:spcBef>
                          <a:spcPts val="325"/>
                        </a:spcBef>
                        <a:tabLst>
                          <a:tab pos="630555" algn="l"/>
                          <a:tab pos="1185545" algn="l"/>
                        </a:tabLst>
                      </a:pPr>
                      <a:r>
                        <a:rPr lang="en-US" sz="2000" b="1" dirty="0">
                          <a:solidFill>
                            <a:srgbClr val="000000"/>
                          </a:solidFill>
                          <a:latin typeface="+mj-lt"/>
                          <a:cs typeface="Roboto Condensed"/>
                        </a:rPr>
                        <a:t>Total</a:t>
                      </a:r>
                      <a:endParaRPr sz="2000" b="1" dirty="0">
                        <a:solidFill>
                          <a:srgbClr val="000000"/>
                        </a:solidFill>
                        <a:latin typeface="+mj-lt"/>
                        <a:cs typeface="Roboto Condensed"/>
                      </a:endParaRPr>
                    </a:p>
                  </a:txBody>
                  <a:tcPr marL="0" marR="0" marT="4127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6375">
                <a:tc>
                  <a:txBody>
                    <a:bodyPr/>
                    <a:lstStyle/>
                    <a:p>
                      <a:pPr marL="12700" algn="ctr">
                        <a:lnSpc>
                          <a:spcPct val="100000"/>
                        </a:lnSpc>
                        <a:spcBef>
                          <a:spcPts val="225"/>
                        </a:spcBef>
                      </a:pPr>
                      <a:r>
                        <a:rPr sz="2000" b="1" dirty="0">
                          <a:solidFill>
                            <a:srgbClr val="000000"/>
                          </a:solidFill>
                          <a:latin typeface="+mj-lt"/>
                        </a:rPr>
                        <a:t>Republican</a:t>
                      </a:r>
                      <a:endParaRPr sz="2000" b="1" dirty="0">
                        <a:solidFill>
                          <a:srgbClr val="000000"/>
                        </a:solidFill>
                        <a:latin typeface="+mj-lt"/>
                        <a:cs typeface="Roboto Condensed"/>
                      </a:endParaRPr>
                    </a:p>
                  </a:txBody>
                  <a:tcPr marL="0" marR="0" marT="28575" marB="0">
                    <a:lnT w="12700" cap="flat" cmpd="sng" algn="ctr">
                      <a:solidFill>
                        <a:schemeClr val="tx1"/>
                      </a:solidFill>
                      <a:prstDash val="solid"/>
                      <a:round/>
                      <a:headEnd type="none" w="med" len="med"/>
                      <a:tailEnd type="none" w="med" len="med"/>
                    </a:lnT>
                  </a:tcPr>
                </a:tc>
                <a:tc>
                  <a:txBody>
                    <a:bodyPr/>
                    <a:lstStyle/>
                    <a:p>
                      <a:pPr marR="109220" algn="ctr">
                        <a:lnSpc>
                          <a:spcPct val="100000"/>
                        </a:lnSpc>
                        <a:spcBef>
                          <a:spcPts val="125"/>
                        </a:spcBef>
                        <a:tabLst>
                          <a:tab pos="608965" algn="l"/>
                          <a:tab pos="1218565" algn="l"/>
                        </a:tabLst>
                      </a:pPr>
                      <a:r>
                        <a:rPr sz="2000" dirty="0">
                          <a:solidFill>
                            <a:srgbClr val="000000"/>
                          </a:solidFill>
                          <a:latin typeface="+mj-lt"/>
                        </a:rPr>
                        <a:t>208</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R="109220" algn="ctr">
                        <a:lnSpc>
                          <a:spcPct val="100000"/>
                        </a:lnSpc>
                        <a:spcBef>
                          <a:spcPts val="125"/>
                        </a:spcBef>
                        <a:tabLst>
                          <a:tab pos="608965" algn="l"/>
                          <a:tab pos="1218565" algn="l"/>
                        </a:tabLst>
                      </a:pPr>
                      <a:r>
                        <a:rPr lang="en-US" sz="2000" dirty="0">
                          <a:solidFill>
                            <a:srgbClr val="000000"/>
                          </a:solidFill>
                          <a:latin typeface="+mj-lt"/>
                          <a:cs typeface="Calibri" panose="020F0502020204030204" pitchFamily="34" charset="0"/>
                        </a:rPr>
                        <a:t>193</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R="109220" algn="ctr">
                        <a:lnSpc>
                          <a:spcPct val="100000"/>
                        </a:lnSpc>
                        <a:spcBef>
                          <a:spcPts val="125"/>
                        </a:spcBef>
                        <a:tabLst>
                          <a:tab pos="608965" algn="l"/>
                          <a:tab pos="1218565" algn="l"/>
                        </a:tabLst>
                      </a:pPr>
                      <a:r>
                        <a:rPr lang="en-US" sz="2000" dirty="0">
                          <a:solidFill>
                            <a:srgbClr val="000000"/>
                          </a:solidFill>
                          <a:latin typeface="+mj-lt"/>
                          <a:cs typeface="Calibri" panose="020F0502020204030204" pitchFamily="34" charset="0"/>
                        </a:rPr>
                        <a:t>401</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2000" b="1" spc="-5" dirty="0">
                          <a:solidFill>
                            <a:srgbClr val="000000"/>
                          </a:solidFill>
                          <a:latin typeface="+mj-lt"/>
                        </a:rPr>
                        <a:t>Democrat</a:t>
                      </a:r>
                      <a:endParaRPr sz="2000" b="1" dirty="0">
                        <a:solidFill>
                          <a:srgbClr val="000000"/>
                        </a:solidFill>
                        <a:latin typeface="+mj-lt"/>
                        <a:cs typeface="Roboto Condensed"/>
                      </a:endParaRPr>
                    </a:p>
                  </a:txBody>
                  <a:tcPr marL="0" marR="0" marT="28575" marB="0"/>
                </a:tc>
                <a:tc>
                  <a:txBody>
                    <a:bodyPr/>
                    <a:lstStyle/>
                    <a:p>
                      <a:pPr marR="109220" algn="ctr">
                        <a:lnSpc>
                          <a:spcPct val="100000"/>
                        </a:lnSpc>
                        <a:spcBef>
                          <a:spcPts val="125"/>
                        </a:spcBef>
                        <a:tabLst>
                          <a:tab pos="643890" algn="l"/>
                          <a:tab pos="1218565" algn="l"/>
                        </a:tabLst>
                      </a:pPr>
                      <a:r>
                        <a:rPr sz="2000" dirty="0">
                          <a:solidFill>
                            <a:srgbClr val="000000"/>
                          </a:solidFill>
                          <a:latin typeface="+mj-lt"/>
                        </a:rPr>
                        <a:t>387</a:t>
                      </a:r>
                      <a:endParaRPr sz="2000" dirty="0">
                        <a:solidFill>
                          <a:srgbClr val="000000"/>
                        </a:solidFill>
                        <a:latin typeface="+mj-lt"/>
                        <a:cs typeface="Calibri" panose="020F0502020204030204" pitchFamily="34" charset="0"/>
                      </a:endParaRPr>
                    </a:p>
                  </a:txBody>
                  <a:tcPr marL="0" marR="0" marT="15875" marB="0"/>
                </a:tc>
                <a:tc>
                  <a:txBody>
                    <a:bodyPr/>
                    <a:lstStyle/>
                    <a:p>
                      <a:pPr marR="109220" algn="ctr">
                        <a:lnSpc>
                          <a:spcPct val="100000"/>
                        </a:lnSpc>
                        <a:spcBef>
                          <a:spcPts val="125"/>
                        </a:spcBef>
                        <a:tabLst>
                          <a:tab pos="643890" algn="l"/>
                          <a:tab pos="1218565" algn="l"/>
                        </a:tabLst>
                      </a:pPr>
                      <a:r>
                        <a:rPr lang="en-US" sz="2000" dirty="0">
                          <a:solidFill>
                            <a:srgbClr val="000000"/>
                          </a:solidFill>
                          <a:latin typeface="+mj-lt"/>
                          <a:cs typeface="Calibri" panose="020F0502020204030204" pitchFamily="34" charset="0"/>
                        </a:rPr>
                        <a:t>30</a:t>
                      </a:r>
                      <a:endParaRPr sz="2000" dirty="0">
                        <a:solidFill>
                          <a:srgbClr val="000000"/>
                        </a:solidFill>
                        <a:latin typeface="+mj-lt"/>
                        <a:cs typeface="Calibri" panose="020F0502020204030204" pitchFamily="34" charset="0"/>
                      </a:endParaRPr>
                    </a:p>
                  </a:txBody>
                  <a:tcPr marL="0" marR="0" marT="15875" marB="0"/>
                </a:tc>
                <a:tc>
                  <a:txBody>
                    <a:bodyPr/>
                    <a:lstStyle/>
                    <a:p>
                      <a:pPr marR="109220" algn="ctr">
                        <a:lnSpc>
                          <a:spcPct val="100000"/>
                        </a:lnSpc>
                        <a:spcBef>
                          <a:spcPts val="125"/>
                        </a:spcBef>
                        <a:tabLst>
                          <a:tab pos="643890" algn="l"/>
                          <a:tab pos="1218565" algn="l"/>
                        </a:tabLst>
                      </a:pPr>
                      <a:r>
                        <a:rPr lang="en-US" sz="2000" dirty="0">
                          <a:solidFill>
                            <a:srgbClr val="000000"/>
                          </a:solidFill>
                          <a:latin typeface="+mj-lt"/>
                          <a:cs typeface="Calibri" panose="020F0502020204030204" pitchFamily="34" charset="0"/>
                        </a:rPr>
                        <a:t>416</a:t>
                      </a:r>
                      <a:endParaRPr sz="2000" dirty="0">
                        <a:solidFill>
                          <a:srgbClr val="000000"/>
                        </a:solidFill>
                        <a:latin typeface="+mj-lt"/>
                        <a:cs typeface="Calibri" panose="020F0502020204030204" pitchFamily="34" charset="0"/>
                      </a:endParaRPr>
                    </a:p>
                  </a:txBody>
                  <a:tcPr marL="0" marR="0" marT="15875" marB="0"/>
                </a:tc>
                <a:extLst>
                  <a:ext uri="{0D108BD9-81ED-4DB2-BD59-A6C34878D82A}">
                    <a16:rowId xmlns:a16="http://schemas.microsoft.com/office/drawing/2014/main" val="10003"/>
                  </a:ext>
                </a:extLst>
              </a:tr>
              <a:tr h="205740">
                <a:tc>
                  <a:txBody>
                    <a:bodyPr/>
                    <a:lstStyle/>
                    <a:p>
                      <a:pPr marL="13335" algn="ctr">
                        <a:lnSpc>
                          <a:spcPct val="100000"/>
                        </a:lnSpc>
                        <a:spcBef>
                          <a:spcPts val="225"/>
                        </a:spcBef>
                      </a:pPr>
                      <a:r>
                        <a:rPr sz="2000" b="1" dirty="0">
                          <a:solidFill>
                            <a:srgbClr val="000000"/>
                          </a:solidFill>
                          <a:latin typeface="+mj-lt"/>
                        </a:rPr>
                        <a:t>Independent</a:t>
                      </a:r>
                      <a:endParaRPr sz="2000" b="1" dirty="0">
                        <a:solidFill>
                          <a:srgbClr val="000000"/>
                        </a:solidFill>
                        <a:latin typeface="+mj-lt"/>
                        <a:cs typeface="Roboto Condensed"/>
                      </a:endParaRPr>
                    </a:p>
                  </a:txBody>
                  <a:tcPr marL="0" marR="0" marT="28575" marB="0">
                    <a:lnB w="12700" cap="flat" cmpd="sng" algn="ctr">
                      <a:solidFill>
                        <a:schemeClr val="tx1"/>
                      </a:solidFill>
                      <a:prstDash val="solid"/>
                      <a:round/>
                      <a:headEnd type="none" w="med" len="med"/>
                      <a:tailEnd type="none" w="med" len="med"/>
                    </a:lnB>
                  </a:tcPr>
                </a:tc>
                <a:tc>
                  <a:txBody>
                    <a:bodyPr/>
                    <a:lstStyle/>
                    <a:p>
                      <a:pPr marR="109220" algn="ctr">
                        <a:lnSpc>
                          <a:spcPct val="100000"/>
                        </a:lnSpc>
                        <a:spcBef>
                          <a:spcPts val="125"/>
                        </a:spcBef>
                        <a:tabLst>
                          <a:tab pos="608965" algn="l"/>
                          <a:tab pos="1218565" algn="l"/>
                        </a:tabLst>
                      </a:pPr>
                      <a:r>
                        <a:rPr sz="2000" dirty="0">
                          <a:solidFill>
                            <a:srgbClr val="000000"/>
                          </a:solidFill>
                          <a:latin typeface="+mj-lt"/>
                        </a:rPr>
                        <a:t>476</a:t>
                      </a:r>
                      <a:endParaRPr sz="2000" dirty="0">
                        <a:solidFill>
                          <a:srgbClr val="000000"/>
                        </a:solidFill>
                        <a:latin typeface="+mj-lt"/>
                        <a:cs typeface="Calibri" panose="020F0502020204030204" pitchFamily="34" charset="0"/>
                      </a:endParaRPr>
                    </a:p>
                  </a:txBody>
                  <a:tcPr marL="0" marR="0" marT="15875" marB="0">
                    <a:lnB w="12700" cap="flat" cmpd="sng" algn="ctr">
                      <a:solidFill>
                        <a:schemeClr val="tx1"/>
                      </a:solidFill>
                      <a:prstDash val="solid"/>
                      <a:round/>
                      <a:headEnd type="none" w="med" len="med"/>
                      <a:tailEnd type="none" w="med" len="med"/>
                    </a:lnB>
                  </a:tcPr>
                </a:tc>
                <a:tc>
                  <a:txBody>
                    <a:bodyPr/>
                    <a:lstStyle/>
                    <a:p>
                      <a:pPr marR="109220" algn="ctr">
                        <a:lnSpc>
                          <a:spcPct val="100000"/>
                        </a:lnSpc>
                        <a:spcBef>
                          <a:spcPts val="125"/>
                        </a:spcBef>
                        <a:tabLst>
                          <a:tab pos="608965" algn="l"/>
                          <a:tab pos="1218565" algn="l"/>
                        </a:tabLst>
                      </a:pPr>
                      <a:r>
                        <a:rPr lang="en-US" sz="2000" dirty="0">
                          <a:solidFill>
                            <a:srgbClr val="000000"/>
                          </a:solidFill>
                          <a:latin typeface="+mj-lt"/>
                          <a:cs typeface="Calibri" panose="020F0502020204030204" pitchFamily="34" charset="0"/>
                        </a:rPr>
                        <a:t>193</a:t>
                      </a:r>
                      <a:endParaRPr sz="2000" dirty="0">
                        <a:solidFill>
                          <a:srgbClr val="000000"/>
                        </a:solidFill>
                        <a:latin typeface="+mj-lt"/>
                        <a:cs typeface="Calibri" panose="020F0502020204030204" pitchFamily="34" charset="0"/>
                      </a:endParaRPr>
                    </a:p>
                  </a:txBody>
                  <a:tcPr marL="0" marR="0" marT="15875" marB="0">
                    <a:lnB w="12700" cap="flat" cmpd="sng" algn="ctr">
                      <a:solidFill>
                        <a:schemeClr val="tx1"/>
                      </a:solidFill>
                      <a:prstDash val="solid"/>
                      <a:round/>
                      <a:headEnd type="none" w="med" len="med"/>
                      <a:tailEnd type="none" w="med" len="med"/>
                    </a:lnB>
                  </a:tcPr>
                </a:tc>
                <a:tc>
                  <a:txBody>
                    <a:bodyPr/>
                    <a:lstStyle/>
                    <a:p>
                      <a:pPr marR="109220" algn="ctr">
                        <a:lnSpc>
                          <a:spcPct val="100000"/>
                        </a:lnSpc>
                        <a:spcBef>
                          <a:spcPts val="125"/>
                        </a:spcBef>
                        <a:tabLst>
                          <a:tab pos="608965" algn="l"/>
                          <a:tab pos="1218565" algn="l"/>
                        </a:tabLst>
                      </a:pPr>
                      <a:r>
                        <a:rPr lang="en-US" sz="2000" dirty="0">
                          <a:solidFill>
                            <a:srgbClr val="000000"/>
                          </a:solidFill>
                          <a:latin typeface="+mj-lt"/>
                          <a:cs typeface="Calibri" panose="020F0502020204030204" pitchFamily="34" charset="0"/>
                        </a:rPr>
                        <a:t>669</a:t>
                      </a:r>
                      <a:endParaRPr sz="2000" dirty="0">
                        <a:solidFill>
                          <a:srgbClr val="000000"/>
                        </a:solidFill>
                        <a:latin typeface="+mj-lt"/>
                        <a:cs typeface="Calibri" panose="020F0502020204030204" pitchFamily="34" charset="0"/>
                      </a:endParaRPr>
                    </a:p>
                  </a:txBody>
                  <a:tcPr marL="0" marR="0" marT="15875"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6375">
                <a:tc>
                  <a:txBody>
                    <a:bodyPr/>
                    <a:lstStyle/>
                    <a:p>
                      <a:pPr marL="12700" algn="ctr">
                        <a:lnSpc>
                          <a:spcPct val="100000"/>
                        </a:lnSpc>
                        <a:spcBef>
                          <a:spcPts val="225"/>
                        </a:spcBef>
                      </a:pPr>
                      <a:r>
                        <a:rPr sz="2000" b="1" spc="-25" dirty="0">
                          <a:solidFill>
                            <a:srgbClr val="000000"/>
                          </a:solidFill>
                          <a:latin typeface="+mj-lt"/>
                        </a:rPr>
                        <a:t>Total</a:t>
                      </a:r>
                      <a:endParaRPr sz="2000" b="1" dirty="0">
                        <a:solidFill>
                          <a:srgbClr val="000000"/>
                        </a:solidFill>
                        <a:latin typeface="+mj-lt"/>
                        <a:cs typeface="Roboto Condensed"/>
                      </a:endParaRPr>
                    </a:p>
                  </a:txBody>
                  <a:tcPr marL="0" marR="0" marT="28575" marB="0">
                    <a:lnT w="12700" cap="flat" cmpd="sng" algn="ctr">
                      <a:solidFill>
                        <a:schemeClr val="tx1"/>
                      </a:solidFill>
                      <a:prstDash val="solid"/>
                      <a:round/>
                      <a:headEnd type="none" w="med" len="med"/>
                      <a:tailEnd type="none" w="med" len="med"/>
                    </a:lnT>
                  </a:tcPr>
                </a:tc>
                <a:tc>
                  <a:txBody>
                    <a:bodyPr/>
                    <a:lstStyle/>
                    <a:p>
                      <a:pPr marR="74295" algn="ctr">
                        <a:lnSpc>
                          <a:spcPct val="100000"/>
                        </a:lnSpc>
                        <a:spcBef>
                          <a:spcPts val="125"/>
                        </a:spcBef>
                        <a:tabLst>
                          <a:tab pos="643890" algn="l"/>
                          <a:tab pos="1218565" algn="l"/>
                        </a:tabLst>
                      </a:pPr>
                      <a:r>
                        <a:rPr sz="2000" dirty="0">
                          <a:solidFill>
                            <a:srgbClr val="000000"/>
                          </a:solidFill>
                          <a:latin typeface="+mj-lt"/>
                        </a:rPr>
                        <a:t>1071</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R="74295" algn="ctr">
                        <a:lnSpc>
                          <a:spcPct val="100000"/>
                        </a:lnSpc>
                        <a:spcBef>
                          <a:spcPts val="125"/>
                        </a:spcBef>
                        <a:tabLst>
                          <a:tab pos="643890" algn="l"/>
                          <a:tab pos="1218565" algn="l"/>
                        </a:tabLst>
                      </a:pPr>
                      <a:r>
                        <a:rPr lang="en-US" sz="2000" dirty="0">
                          <a:solidFill>
                            <a:srgbClr val="000000"/>
                          </a:solidFill>
                          <a:latin typeface="+mj-lt"/>
                          <a:cs typeface="Calibri" panose="020F0502020204030204" pitchFamily="34" charset="0"/>
                        </a:rPr>
                        <a:t>416</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R="74295" algn="ctr">
                        <a:lnSpc>
                          <a:spcPct val="100000"/>
                        </a:lnSpc>
                        <a:spcBef>
                          <a:spcPts val="125"/>
                        </a:spcBef>
                        <a:tabLst>
                          <a:tab pos="643890" algn="l"/>
                          <a:tab pos="1218565" algn="l"/>
                        </a:tabLst>
                      </a:pPr>
                      <a:r>
                        <a:rPr lang="en-US" sz="2000" dirty="0">
                          <a:solidFill>
                            <a:srgbClr val="000000"/>
                          </a:solidFill>
                          <a:latin typeface="+mj-lt"/>
                          <a:cs typeface="Calibri" panose="020F0502020204030204" pitchFamily="34" charset="0"/>
                        </a:rPr>
                        <a:t>1487</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normAutofit/>
          </a:bodyPr>
          <a:lstStyle/>
          <a:p>
            <a:r>
              <a:rPr lang="en-US" b="1" dirty="0"/>
              <a:t>Solution</a:t>
            </a:r>
          </a:p>
          <a:p>
            <a:r>
              <a:rPr lang="en-US" b="1" dirty="0"/>
              <a:t>Step 1: Determine the population parameter to be used and develop the null and alternative hypotheses.</a:t>
            </a:r>
          </a:p>
          <a:p>
            <a:r>
              <a:rPr lang="en-US" dirty="0"/>
              <a:t>For this example, we are interested in the proportion of the respondents who fall into each of the </a:t>
            </a:r>
            <a:r>
              <a:rPr lang="en-US" i="1" dirty="0"/>
              <a:t>Support for National Minimum Wage</a:t>
            </a:r>
            <a:r>
              <a:rPr lang="en-US" dirty="0"/>
              <a:t> and </a:t>
            </a:r>
            <a:r>
              <a:rPr lang="en-US" i="1" dirty="0"/>
              <a:t>Political Affiliation</a:t>
            </a:r>
            <a:r>
              <a:rPr lang="en-US" dirty="0"/>
              <a:t> categories.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dirty="0"/>
              <a:t>The resulting hypotheses are as follows:</a:t>
            </a:r>
          </a:p>
          <a:p>
            <a:pPr marL="461963" indent="-461963"/>
            <a:r>
              <a:rPr lang="en-US" i="1" dirty="0"/>
              <a:t>H</a:t>
            </a:r>
            <a:r>
              <a:rPr lang="en-US" baseline="-25000" dirty="0"/>
              <a:t>0</a:t>
            </a:r>
            <a:r>
              <a:rPr lang="en-US" dirty="0"/>
              <a:t>: Support for raising the national minimum wage and political affiliation are independent (not related).</a:t>
            </a:r>
          </a:p>
          <a:p>
            <a:pPr marL="461963" indent="-461963"/>
            <a:r>
              <a:rPr lang="en-US" i="1" dirty="0"/>
              <a:t>H</a:t>
            </a:r>
            <a:r>
              <a:rPr lang="en-US" i="1" baseline="-25000" dirty="0"/>
              <a:t>a</a:t>
            </a:r>
            <a:r>
              <a:rPr lang="en-US" dirty="0"/>
              <a:t>: Support for raising the national minimum wage and political affiliation are dependent (related).</a:t>
            </a:r>
          </a:p>
          <a:p>
            <a:r>
              <a:rPr lang="en-US" b="1" dirty="0"/>
              <a:t>Step 2: Specify the significance level </a:t>
            </a:r>
            <a:r>
              <a:rPr lang="el-GR" b="1" i="1" dirty="0">
                <a:solidFill>
                  <a:schemeClr val="tx1"/>
                </a:solidFill>
                <a:latin typeface="Cambria Math" panose="02040503050406030204" pitchFamily="18" charset="0"/>
                <a:ea typeface="Cambria Math" panose="02040503050406030204" pitchFamily="18" charset="0"/>
              </a:rPr>
              <a:t>α</a:t>
            </a:r>
            <a:r>
              <a:rPr lang="en-US" b="1" dirty="0"/>
              <a:t>.</a:t>
            </a:r>
          </a:p>
          <a:p>
            <a:r>
              <a:rPr lang="en-US" dirty="0"/>
              <a:t>We must specify the level of the test ourselves since we are not given one in the problem. Let’s choose </a:t>
            </a:r>
            <a:br>
              <a:rPr lang="en-US" dirty="0"/>
            </a:br>
            <a:r>
              <a:rPr lang="el-GR" i="1" dirty="0">
                <a:solidFill>
                  <a:schemeClr val="tx1"/>
                </a:solidFill>
                <a:latin typeface="Cambria Math" panose="02040503050406030204" pitchFamily="18" charset="0"/>
                <a:ea typeface="Cambria Math" panose="02040503050406030204" pitchFamily="18" charset="0"/>
              </a:rPr>
              <a:t>α</a:t>
            </a:r>
            <a:r>
              <a:rPr lang="en-US" dirty="0"/>
              <a:t> = 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a:xfrm>
            <a:off x="401444" y="1295400"/>
            <a:ext cx="8229600" cy="4572000"/>
          </a:xfrm>
        </p:spPr>
        <p:txBody>
          <a:bodyPr/>
          <a:lstStyle/>
          <a:p>
            <a:r>
              <a:rPr lang="en-US" b="1" dirty="0"/>
              <a:t>Step 3: Validate the assumptions of the hypothesis testing model, identify the appropriate test statistic and compute its value.</a:t>
            </a:r>
          </a:p>
          <a:p>
            <a:pPr marL="457200" indent="-457200">
              <a:buFont typeface="Wingdings" panose="05000000000000000000" pitchFamily="2" charset="2"/>
              <a:buChar char="þ"/>
            </a:pPr>
            <a:r>
              <a:rPr lang="en-US" dirty="0"/>
              <a:t>Each respondent was not allowed to respond to more than one category (multinomial random variables).</a:t>
            </a:r>
          </a:p>
          <a:p>
            <a:pPr marL="457200" indent="-457200">
              <a:buFont typeface="Wingdings" panose="05000000000000000000" pitchFamily="2" charset="2"/>
              <a:buChar char="þ"/>
            </a:pPr>
            <a:r>
              <a:rPr lang="en-US" dirty="0"/>
              <a:t>The expected cell count for each category is greater than 5.</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dirty="0"/>
              <a:t>We can use the chi-square test for association. Our test statistic is the chi-square test statistic with </a:t>
            </a:r>
            <a:br>
              <a:rPr lang="en-US" dirty="0"/>
            </a:br>
            <a:r>
              <a:rPr lang="en-US" dirty="0"/>
              <a:t>(3 − 1)(2 − 1) = 2 degrees of freedom. The formula for the test statistic is given as follows.</a:t>
            </a:r>
          </a:p>
        </p:txBody>
      </p:sp>
      <p:graphicFrame>
        <p:nvGraphicFramePr>
          <p:cNvPr id="221186" name="Object 2"/>
          <p:cNvGraphicFramePr>
            <a:graphicFrameLocks noChangeAspect="1"/>
          </p:cNvGraphicFramePr>
          <p:nvPr>
            <p:extLst>
              <p:ext uri="{D42A27DB-BD31-4B8C-83A1-F6EECF244321}">
                <p14:modId xmlns:p14="http://schemas.microsoft.com/office/powerpoint/2010/main" val="752026567"/>
              </p:ext>
            </p:extLst>
          </p:nvPr>
        </p:nvGraphicFramePr>
        <p:xfrm>
          <a:off x="533400" y="3163888"/>
          <a:ext cx="8077200" cy="2387600"/>
        </p:xfrm>
        <a:graphic>
          <a:graphicData uri="http://schemas.openxmlformats.org/presentationml/2006/ole">
            <mc:AlternateContent xmlns:mc="http://schemas.openxmlformats.org/markup-compatibility/2006">
              <mc:Choice xmlns:v="urn:schemas-microsoft-com:vml" Requires="v">
                <p:oleObj name="Equation" r:id="rId2" imgW="8076960" imgH="2387520" progId="Equation.DSMT4">
                  <p:embed/>
                </p:oleObj>
              </mc:Choice>
              <mc:Fallback>
                <p:oleObj name="Equation" r:id="rId2" imgW="8076960" imgH="2387520" progId="Equation.DSMT4">
                  <p:embed/>
                  <p:pic>
                    <p:nvPicPr>
                      <p:cNvPr id="0" name="Picture 2"/>
                      <p:cNvPicPr>
                        <a:picLocks noChangeAspect="1" noChangeArrowheads="1"/>
                      </p:cNvPicPr>
                      <p:nvPr/>
                    </p:nvPicPr>
                    <p:blipFill>
                      <a:blip r:embed="rId3"/>
                      <a:srcRect/>
                      <a:stretch>
                        <a:fillRect/>
                      </a:stretch>
                    </p:blipFill>
                    <p:spPr bwMode="auto">
                      <a:xfrm>
                        <a:off x="533400" y="3163888"/>
                        <a:ext cx="80772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Contingency Table (or Two-Way Frequency Table)</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wrap="square">
            <a:spAutoFit/>
          </a:bodyPr>
          <a:lstStyle/>
          <a:p>
            <a:r>
              <a:rPr lang="en-US" dirty="0">
                <a:solidFill>
                  <a:srgbClr val="000000"/>
                </a:solidFill>
              </a:rPr>
              <a:t>A </a:t>
            </a:r>
            <a:r>
              <a:rPr lang="en-US" b="1" dirty="0">
                <a:solidFill>
                  <a:srgbClr val="C00000"/>
                </a:solidFill>
              </a:rPr>
              <a:t>contingency table</a:t>
            </a:r>
            <a:r>
              <a:rPr lang="en-US" b="1" dirty="0">
                <a:solidFill>
                  <a:srgbClr val="000000"/>
                </a:solidFill>
              </a:rPr>
              <a:t> </a:t>
            </a:r>
            <a:r>
              <a:rPr lang="en-US" dirty="0">
                <a:solidFill>
                  <a:srgbClr val="000000"/>
                </a:solidFill>
              </a:rPr>
              <a:t>organizes data on two characteristics simultaneously. Each cell in a contingency table contains either a count or a proportion which represents the number of observations falling into that cell. It is important to note that contingency tables are composed of two variables which each satisfy the properties of the multinomial distribution.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dirty="0"/>
              <a:t>The table below gives the actual responses in each category versus the expected responses in each category.</a:t>
            </a:r>
          </a:p>
        </p:txBody>
      </p:sp>
      <p:graphicFrame>
        <p:nvGraphicFramePr>
          <p:cNvPr id="4" name="object 2"/>
          <p:cNvGraphicFramePr>
            <a:graphicFrameLocks noGrp="1"/>
          </p:cNvGraphicFramePr>
          <p:nvPr>
            <p:extLst>
              <p:ext uri="{D42A27DB-BD31-4B8C-83A1-F6EECF244321}">
                <p14:modId xmlns:p14="http://schemas.microsoft.com/office/powerpoint/2010/main" val="1744830926"/>
              </p:ext>
            </p:extLst>
          </p:nvPr>
        </p:nvGraphicFramePr>
        <p:xfrm>
          <a:off x="950976" y="2971800"/>
          <a:ext cx="7242048" cy="1970405"/>
        </p:xfrm>
        <a:graphic>
          <a:graphicData uri="http://schemas.openxmlformats.org/drawingml/2006/table">
            <a:tbl>
              <a:tblPr firstRow="1" bandRow="1">
                <a:tableStyleId>{21E4AEA4-8DFA-4A89-87EB-49C32662AFE0}</a:tableStyleId>
              </a:tblPr>
              <a:tblGrid>
                <a:gridCol w="2194560">
                  <a:extLst>
                    <a:ext uri="{9D8B030D-6E8A-4147-A177-3AD203B41FA5}">
                      <a16:colId xmlns:a16="http://schemas.microsoft.com/office/drawing/2014/main" val="20000"/>
                    </a:ext>
                  </a:extLst>
                </a:gridCol>
                <a:gridCol w="1261872">
                  <a:extLst>
                    <a:ext uri="{9D8B030D-6E8A-4147-A177-3AD203B41FA5}">
                      <a16:colId xmlns:a16="http://schemas.microsoft.com/office/drawing/2014/main" val="20001"/>
                    </a:ext>
                  </a:extLst>
                </a:gridCol>
                <a:gridCol w="1261872">
                  <a:extLst>
                    <a:ext uri="{9D8B030D-6E8A-4147-A177-3AD203B41FA5}">
                      <a16:colId xmlns:a16="http://schemas.microsoft.com/office/drawing/2014/main" val="20002"/>
                    </a:ext>
                  </a:extLst>
                </a:gridCol>
                <a:gridCol w="1261872">
                  <a:extLst>
                    <a:ext uri="{9D8B030D-6E8A-4147-A177-3AD203B41FA5}">
                      <a16:colId xmlns:a16="http://schemas.microsoft.com/office/drawing/2014/main" val="20003"/>
                    </a:ext>
                  </a:extLst>
                </a:gridCol>
                <a:gridCol w="1261872">
                  <a:extLst>
                    <a:ext uri="{9D8B030D-6E8A-4147-A177-3AD203B41FA5}">
                      <a16:colId xmlns:a16="http://schemas.microsoft.com/office/drawing/2014/main" val="20004"/>
                    </a:ext>
                  </a:extLst>
                </a:gridCol>
              </a:tblGrid>
              <a:tr h="208279">
                <a:tc gridSpan="5">
                  <a:txBody>
                    <a:bodyPr/>
                    <a:lstStyle/>
                    <a:p>
                      <a:pPr marL="613410" algn="ctr">
                        <a:lnSpc>
                          <a:spcPct val="100000"/>
                        </a:lnSpc>
                        <a:spcBef>
                          <a:spcPts val="140"/>
                        </a:spcBef>
                      </a:pPr>
                      <a:r>
                        <a:rPr sz="2000" spc="-5" dirty="0"/>
                        <a:t>Raising the </a:t>
                      </a:r>
                      <a:r>
                        <a:rPr sz="2000" dirty="0"/>
                        <a:t>National Minimum</a:t>
                      </a:r>
                      <a:r>
                        <a:rPr sz="2000" spc="-15" dirty="0"/>
                        <a:t> </a:t>
                      </a:r>
                      <a:r>
                        <a:rPr sz="2000" dirty="0"/>
                        <a:t>Wag</a:t>
                      </a:r>
                      <a:r>
                        <a:rPr lang="en-US" sz="2000" dirty="0"/>
                        <a:t>e</a:t>
                      </a:r>
                      <a:endParaRPr sz="2000" dirty="0">
                        <a:latin typeface="Open Sans"/>
                        <a:cs typeface="Open Sans"/>
                      </a:endParaRPr>
                    </a:p>
                  </a:txBody>
                  <a:tcPr marL="0" marR="0" marT="17780" marB="0">
                    <a:lnB w="12700" cap="flat" cmpd="sng" algn="ctr">
                      <a:solidFill>
                        <a:schemeClr val="tx1"/>
                      </a:solidFill>
                      <a:prstDash val="solid"/>
                      <a:round/>
                      <a:headEnd type="none" w="med" len="med"/>
                      <a:tailEnd type="none" w="med" len="med"/>
                    </a:lnB>
                  </a:tcPr>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pPr marL="613410" algn="ctr">
                        <a:lnSpc>
                          <a:spcPct val="100000"/>
                        </a:lnSpc>
                        <a:spcBef>
                          <a:spcPts val="140"/>
                        </a:spcBef>
                      </a:pPr>
                      <a:endParaRPr sz="2000" dirty="0">
                        <a:latin typeface="Open Sans"/>
                        <a:cs typeface="Open Sans"/>
                      </a:endParaRPr>
                    </a:p>
                  </a:txBody>
                  <a:tcPr marL="0" marR="0" marT="17780" marB="0"/>
                </a:tc>
                <a:extLst>
                  <a:ext uri="{0D108BD9-81ED-4DB2-BD59-A6C34878D82A}">
                    <a16:rowId xmlns:a16="http://schemas.microsoft.com/office/drawing/2014/main" val="10000"/>
                  </a:ext>
                </a:extLst>
              </a:tr>
              <a:tr h="196850">
                <a:tc>
                  <a:txBody>
                    <a:bodyPr/>
                    <a:lstStyle/>
                    <a:p>
                      <a:pPr>
                        <a:lnSpc>
                          <a:spcPct val="100000"/>
                        </a:lnSpc>
                      </a:pPr>
                      <a:endParaRPr sz="2000" dirty="0">
                        <a:solidFill>
                          <a:srgbClr val="000000"/>
                        </a:solidFill>
                        <a:latin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c gridSpan="2">
                  <a:txBody>
                    <a:bodyPr/>
                    <a:lstStyle/>
                    <a:p>
                      <a:pPr marL="11430" algn="ctr">
                        <a:lnSpc>
                          <a:spcPct val="100000"/>
                        </a:lnSpc>
                        <a:spcBef>
                          <a:spcPts val="150"/>
                        </a:spcBef>
                      </a:pPr>
                      <a:r>
                        <a:rPr sz="2000" b="1" spc="-15" dirty="0">
                          <a:solidFill>
                            <a:srgbClr val="000000"/>
                          </a:solidFill>
                        </a:rPr>
                        <a:t>Yes</a:t>
                      </a:r>
                      <a:endParaRPr sz="2000" b="1" dirty="0">
                        <a:solidFill>
                          <a:srgbClr val="000000"/>
                        </a:solidFill>
                        <a:latin typeface="Roboto Condensed"/>
                        <a:cs typeface="Roboto Condensed"/>
                      </a:endParaRPr>
                    </a:p>
                  </a:txBody>
                  <a:tcPr marL="0" marR="0" marT="19050" marB="0">
                    <a:lnT w="12700" cap="flat" cmpd="sng" algn="ctr">
                      <a:solidFill>
                        <a:schemeClr val="tx1"/>
                      </a:solidFill>
                      <a:prstDash val="solid"/>
                      <a:round/>
                      <a:headEnd type="none" w="med" len="med"/>
                      <a:tailEnd type="none" w="med" len="med"/>
                    </a:lnT>
                  </a:tcPr>
                </a:tc>
                <a:tc hMerge="1">
                  <a:txBody>
                    <a:bodyPr/>
                    <a:lstStyle/>
                    <a:p>
                      <a:pPr marL="11430" algn="ctr">
                        <a:lnSpc>
                          <a:spcPct val="100000"/>
                        </a:lnSpc>
                        <a:spcBef>
                          <a:spcPts val="150"/>
                        </a:spcBef>
                      </a:pPr>
                      <a:endParaRPr sz="2000" b="1" dirty="0">
                        <a:solidFill>
                          <a:srgbClr val="000000"/>
                        </a:solidFill>
                        <a:latin typeface="Roboto Condensed"/>
                        <a:cs typeface="Roboto Condensed"/>
                      </a:endParaRPr>
                    </a:p>
                  </a:txBody>
                  <a:tcPr marL="0" marR="0" marT="19050" marB="0"/>
                </a:tc>
                <a:tc gridSpan="2">
                  <a:txBody>
                    <a:bodyPr/>
                    <a:lstStyle/>
                    <a:p>
                      <a:pPr marL="20320" algn="ctr">
                        <a:lnSpc>
                          <a:spcPct val="100000"/>
                        </a:lnSpc>
                        <a:spcBef>
                          <a:spcPts val="150"/>
                        </a:spcBef>
                      </a:pPr>
                      <a:r>
                        <a:rPr sz="2000" b="1" spc="-5" dirty="0">
                          <a:solidFill>
                            <a:srgbClr val="000000"/>
                          </a:solidFill>
                        </a:rPr>
                        <a:t>No</a:t>
                      </a:r>
                      <a:endParaRPr sz="2000" b="1" dirty="0">
                        <a:solidFill>
                          <a:srgbClr val="000000"/>
                        </a:solidFill>
                        <a:latin typeface="Roboto Condensed"/>
                        <a:cs typeface="Roboto Condensed"/>
                      </a:endParaRPr>
                    </a:p>
                  </a:txBody>
                  <a:tcPr marL="0" marR="0" marT="19050" marB="0">
                    <a:lnT w="12700" cap="flat" cmpd="sng" algn="ctr">
                      <a:solidFill>
                        <a:schemeClr val="tx1"/>
                      </a:solidFill>
                      <a:prstDash val="solid"/>
                      <a:round/>
                      <a:headEnd type="none" w="med" len="med"/>
                      <a:tailEnd type="none" w="med" len="med"/>
                    </a:lnT>
                  </a:tcPr>
                </a:tc>
                <a:tc hMerge="1">
                  <a:txBody>
                    <a:bodyPr/>
                    <a:lstStyle/>
                    <a:p>
                      <a:pPr marL="20320" algn="ctr">
                        <a:lnSpc>
                          <a:spcPct val="100000"/>
                        </a:lnSpc>
                        <a:spcBef>
                          <a:spcPts val="150"/>
                        </a:spcBef>
                      </a:pP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196850">
                <a:tc>
                  <a:txBody>
                    <a:bodyPr/>
                    <a:lstStyle/>
                    <a:p>
                      <a:pPr marL="57150">
                        <a:lnSpc>
                          <a:spcPct val="100000"/>
                        </a:lnSpc>
                        <a:spcBef>
                          <a:spcPts val="150"/>
                        </a:spcBef>
                      </a:pPr>
                      <a:r>
                        <a:rPr sz="2000" b="1" spc="-5" dirty="0">
                          <a:solidFill>
                            <a:srgbClr val="000000"/>
                          </a:solidFill>
                        </a:rPr>
                        <a:t>Political</a:t>
                      </a:r>
                      <a:r>
                        <a:rPr sz="2000" b="1" spc="-10" dirty="0">
                          <a:solidFill>
                            <a:srgbClr val="000000"/>
                          </a:solidFill>
                        </a:rPr>
                        <a:t> Affiliation</a:t>
                      </a:r>
                      <a:endParaRPr sz="2000" b="1" dirty="0">
                        <a:solidFill>
                          <a:srgbClr val="000000"/>
                        </a:solidFill>
                        <a:latin typeface="Roboto Condensed"/>
                        <a:cs typeface="Roboto Condensed"/>
                      </a:endParaRPr>
                    </a:p>
                  </a:txBody>
                  <a:tcPr marL="0" marR="0" marT="19050" marB="0">
                    <a:lnB w="12700" cap="flat" cmpd="sng" algn="ctr">
                      <a:solidFill>
                        <a:schemeClr val="tx1"/>
                      </a:solidFill>
                      <a:prstDash val="solid"/>
                      <a:round/>
                      <a:headEnd type="none" w="med" len="med"/>
                      <a:tailEnd type="none" w="med" len="med"/>
                    </a:lnB>
                  </a:tcPr>
                </a:tc>
                <a:tc>
                  <a:txBody>
                    <a:bodyPr/>
                    <a:lstStyle/>
                    <a:p>
                      <a:pPr marL="80010" algn="ctr">
                        <a:lnSpc>
                          <a:spcPct val="100000"/>
                        </a:lnSpc>
                        <a:spcBef>
                          <a:spcPts val="150"/>
                        </a:spcBef>
                        <a:tabLst>
                          <a:tab pos="675005" algn="l"/>
                        </a:tabLst>
                      </a:pPr>
                      <a:r>
                        <a:rPr sz="2000" b="1" spc="-5" dirty="0">
                          <a:solidFill>
                            <a:srgbClr val="000000"/>
                          </a:solidFill>
                        </a:rPr>
                        <a:t>Actual</a:t>
                      </a:r>
                      <a:endParaRPr sz="2000" b="1" dirty="0">
                        <a:solidFill>
                          <a:srgbClr val="000000"/>
                        </a:solidFill>
                        <a:latin typeface="Roboto Condensed"/>
                        <a:cs typeface="Roboto Condensed"/>
                      </a:endParaRPr>
                    </a:p>
                  </a:txBody>
                  <a:tcPr marL="0" marR="0" marT="19050" marB="0">
                    <a:lnB w="12700" cap="flat" cmpd="sng" algn="ctr">
                      <a:solidFill>
                        <a:schemeClr val="tx1"/>
                      </a:solidFill>
                      <a:prstDash val="solid"/>
                      <a:round/>
                      <a:headEnd type="none" w="med" len="med"/>
                      <a:tailEnd type="none" w="med" len="med"/>
                    </a:lnB>
                  </a:tcPr>
                </a:tc>
                <a:tc>
                  <a:txBody>
                    <a:bodyPr/>
                    <a:lstStyle/>
                    <a:p>
                      <a:pPr marL="80010" algn="ctr">
                        <a:lnSpc>
                          <a:spcPct val="100000"/>
                        </a:lnSpc>
                        <a:spcBef>
                          <a:spcPts val="150"/>
                        </a:spcBef>
                        <a:tabLst>
                          <a:tab pos="675005" algn="l"/>
                        </a:tabLst>
                      </a:pPr>
                      <a:r>
                        <a:rPr lang="en-US" sz="2000" b="1" dirty="0">
                          <a:solidFill>
                            <a:srgbClr val="000000"/>
                          </a:solidFill>
                          <a:latin typeface="+mj-lt"/>
                          <a:cs typeface="Roboto Condensed"/>
                        </a:rPr>
                        <a:t>Expected</a:t>
                      </a:r>
                      <a:endParaRPr sz="2000" b="1" dirty="0">
                        <a:solidFill>
                          <a:srgbClr val="000000"/>
                        </a:solidFill>
                        <a:latin typeface="+mj-lt"/>
                        <a:cs typeface="Roboto Condensed"/>
                      </a:endParaRPr>
                    </a:p>
                  </a:txBody>
                  <a:tcPr marL="0" marR="0" marT="19050" marB="0">
                    <a:lnB w="12700" cap="flat" cmpd="sng" algn="ctr">
                      <a:solidFill>
                        <a:schemeClr val="tx1"/>
                      </a:solidFill>
                      <a:prstDash val="solid"/>
                      <a:round/>
                      <a:headEnd type="none" w="med" len="med"/>
                      <a:tailEnd type="none" w="med" len="med"/>
                    </a:lnB>
                  </a:tcPr>
                </a:tc>
                <a:tc>
                  <a:txBody>
                    <a:bodyPr/>
                    <a:lstStyle/>
                    <a:p>
                      <a:pPr marL="173355">
                        <a:lnSpc>
                          <a:spcPct val="100000"/>
                        </a:lnSpc>
                        <a:spcBef>
                          <a:spcPts val="150"/>
                        </a:spcBef>
                        <a:tabLst>
                          <a:tab pos="768350" algn="l"/>
                        </a:tabLst>
                      </a:pPr>
                      <a:r>
                        <a:rPr sz="2000" b="1" spc="-5" dirty="0">
                          <a:solidFill>
                            <a:srgbClr val="000000"/>
                          </a:solidFill>
                        </a:rPr>
                        <a:t>Actual</a:t>
                      </a:r>
                      <a:endParaRPr sz="2000" b="1" dirty="0">
                        <a:solidFill>
                          <a:srgbClr val="000000"/>
                        </a:solidFill>
                        <a:latin typeface="Roboto Condensed"/>
                        <a:cs typeface="Roboto Condensed"/>
                      </a:endParaRPr>
                    </a:p>
                  </a:txBody>
                  <a:tcPr marL="0" marR="0" marT="19050" marB="0">
                    <a:lnB w="12700" cap="flat" cmpd="sng" algn="ctr">
                      <a:solidFill>
                        <a:schemeClr val="tx1"/>
                      </a:solidFill>
                      <a:prstDash val="solid"/>
                      <a:round/>
                      <a:headEnd type="none" w="med" len="med"/>
                      <a:tailEnd type="none" w="med" len="med"/>
                    </a:lnB>
                  </a:tcPr>
                </a:tc>
                <a:tc>
                  <a:txBody>
                    <a:bodyPr/>
                    <a:lstStyle/>
                    <a:p>
                      <a:pPr marL="173355">
                        <a:lnSpc>
                          <a:spcPct val="100000"/>
                        </a:lnSpc>
                        <a:spcBef>
                          <a:spcPts val="150"/>
                        </a:spcBef>
                        <a:tabLst>
                          <a:tab pos="768350" algn="l"/>
                        </a:tabLst>
                      </a:pPr>
                      <a:r>
                        <a:rPr lang="en-US" sz="2000" b="1" kern="1200" dirty="0">
                          <a:solidFill>
                            <a:srgbClr val="000000"/>
                          </a:solidFill>
                          <a:latin typeface="+mn-lt"/>
                          <a:ea typeface="+mn-ea"/>
                          <a:cs typeface="Roboto Condensed"/>
                        </a:rPr>
                        <a:t>Expected</a:t>
                      </a:r>
                      <a:endParaRPr sz="2000" b="1" dirty="0">
                        <a:solidFill>
                          <a:srgbClr val="000000"/>
                        </a:solidFill>
                        <a:latin typeface="Roboto Condensed"/>
                        <a:cs typeface="Roboto Condensed"/>
                      </a:endParaRPr>
                    </a:p>
                  </a:txBody>
                  <a:tcPr marL="0" marR="0" marT="1905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6375">
                <a:tc>
                  <a:txBody>
                    <a:bodyPr/>
                    <a:lstStyle/>
                    <a:p>
                      <a:pPr marL="57150">
                        <a:lnSpc>
                          <a:spcPct val="100000"/>
                        </a:lnSpc>
                        <a:spcBef>
                          <a:spcPts val="225"/>
                        </a:spcBef>
                      </a:pPr>
                      <a:r>
                        <a:rPr sz="2000" b="1" dirty="0">
                          <a:solidFill>
                            <a:srgbClr val="000000"/>
                          </a:solidFill>
                        </a:rPr>
                        <a:t>Republican</a:t>
                      </a:r>
                      <a:endParaRPr sz="2000" b="1" dirty="0">
                        <a:solidFill>
                          <a:srgbClr val="000000"/>
                        </a:solidFill>
                        <a:latin typeface="Roboto Condensed"/>
                        <a:cs typeface="Roboto Condensed"/>
                      </a:endParaRPr>
                    </a:p>
                  </a:txBody>
                  <a:tcPr marL="0" marR="0" marT="28575" marB="0">
                    <a:lnT w="12700" cap="flat" cmpd="sng" algn="ctr">
                      <a:solidFill>
                        <a:schemeClr val="tx1"/>
                      </a:solidFill>
                      <a:prstDash val="solid"/>
                      <a:round/>
                      <a:headEnd type="none" w="med" len="med"/>
                      <a:tailEnd type="none" w="med" len="med"/>
                    </a:lnT>
                  </a:tcPr>
                </a:tc>
                <a:tc>
                  <a:txBody>
                    <a:bodyPr/>
                    <a:lstStyle/>
                    <a:p>
                      <a:pPr marL="98425" algn="ctr">
                        <a:lnSpc>
                          <a:spcPct val="100000"/>
                        </a:lnSpc>
                        <a:spcBef>
                          <a:spcPts val="125"/>
                        </a:spcBef>
                        <a:tabLst>
                          <a:tab pos="675005" algn="l"/>
                        </a:tabLst>
                      </a:pPr>
                      <a:r>
                        <a:rPr sz="2000" dirty="0">
                          <a:solidFill>
                            <a:srgbClr val="000000"/>
                          </a:solidFill>
                        </a:rPr>
                        <a:t>208</a:t>
                      </a:r>
                      <a:endParaRPr sz="2000" dirty="0">
                        <a:solidFill>
                          <a:srgbClr val="000000"/>
                        </a:solidFill>
                        <a:latin typeface="Calibri" panose="020F0502020204030204" pitchFamily="34" charset="0"/>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L="98425" algn="ctr">
                        <a:lnSpc>
                          <a:spcPct val="100000"/>
                        </a:lnSpc>
                        <a:spcBef>
                          <a:spcPts val="125"/>
                        </a:spcBef>
                        <a:tabLst>
                          <a:tab pos="675005" algn="l"/>
                        </a:tabLst>
                      </a:pPr>
                      <a:r>
                        <a:rPr lang="en-US" sz="2000" dirty="0">
                          <a:solidFill>
                            <a:srgbClr val="000000"/>
                          </a:solidFill>
                          <a:latin typeface="+mj-lt"/>
                          <a:cs typeface="Calibri" panose="020F0502020204030204" pitchFamily="34" charset="0"/>
                        </a:rPr>
                        <a:t>288.82</a:t>
                      </a:r>
                      <a:endParaRPr sz="2000" dirty="0">
                        <a:solidFill>
                          <a:srgbClr val="000000"/>
                        </a:solidFill>
                        <a:latin typeface="+mj-lt"/>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L="232410">
                        <a:lnSpc>
                          <a:spcPct val="100000"/>
                        </a:lnSpc>
                        <a:spcBef>
                          <a:spcPts val="125"/>
                        </a:spcBef>
                        <a:tabLst>
                          <a:tab pos="808355" algn="l"/>
                        </a:tabLst>
                      </a:pPr>
                      <a:r>
                        <a:rPr sz="2000" dirty="0">
                          <a:solidFill>
                            <a:srgbClr val="000000"/>
                          </a:solidFill>
                        </a:rPr>
                        <a:t>193	</a:t>
                      </a:r>
                      <a:endParaRPr sz="2000" dirty="0">
                        <a:solidFill>
                          <a:srgbClr val="000000"/>
                        </a:solidFill>
                        <a:latin typeface="Calibri" panose="020F0502020204030204" pitchFamily="34" charset="0"/>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tc>
                  <a:txBody>
                    <a:bodyPr/>
                    <a:lstStyle/>
                    <a:p>
                      <a:pPr marL="232410">
                        <a:lnSpc>
                          <a:spcPct val="100000"/>
                        </a:lnSpc>
                        <a:spcBef>
                          <a:spcPts val="125"/>
                        </a:spcBef>
                        <a:tabLst>
                          <a:tab pos="808355" algn="l"/>
                        </a:tabLst>
                      </a:pPr>
                      <a:r>
                        <a:rPr lang="en-US" sz="2000" dirty="0">
                          <a:solidFill>
                            <a:srgbClr val="000000"/>
                          </a:solidFill>
                        </a:rPr>
                        <a:t>112.18</a:t>
                      </a:r>
                      <a:endParaRPr sz="2000" dirty="0">
                        <a:solidFill>
                          <a:srgbClr val="000000"/>
                        </a:solidFill>
                        <a:latin typeface="Calibri" panose="020F0502020204030204" pitchFamily="34" charset="0"/>
                        <a:cs typeface="Calibri" panose="020F0502020204030204" pitchFamily="34" charset="0"/>
                      </a:endParaRPr>
                    </a:p>
                  </a:txBody>
                  <a:tcPr marL="0" marR="0" marT="15875"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06375">
                <a:tc>
                  <a:txBody>
                    <a:bodyPr/>
                    <a:lstStyle/>
                    <a:p>
                      <a:pPr marL="57150">
                        <a:lnSpc>
                          <a:spcPct val="100000"/>
                        </a:lnSpc>
                        <a:spcBef>
                          <a:spcPts val="225"/>
                        </a:spcBef>
                      </a:pPr>
                      <a:r>
                        <a:rPr sz="2000" b="1" spc="-5" dirty="0">
                          <a:solidFill>
                            <a:srgbClr val="000000"/>
                          </a:solidFill>
                        </a:rPr>
                        <a:t>Democrat</a:t>
                      </a:r>
                      <a:endParaRPr sz="2000" b="1" dirty="0">
                        <a:solidFill>
                          <a:srgbClr val="000000"/>
                        </a:solidFill>
                        <a:latin typeface="Roboto Condensed"/>
                        <a:cs typeface="Roboto Condensed"/>
                      </a:endParaRPr>
                    </a:p>
                  </a:txBody>
                  <a:tcPr marL="0" marR="0" marT="28575" marB="0"/>
                </a:tc>
                <a:tc>
                  <a:txBody>
                    <a:bodyPr/>
                    <a:lstStyle/>
                    <a:p>
                      <a:pPr marL="98425" algn="ctr">
                        <a:lnSpc>
                          <a:spcPct val="100000"/>
                        </a:lnSpc>
                        <a:spcBef>
                          <a:spcPts val="125"/>
                        </a:spcBef>
                        <a:tabLst>
                          <a:tab pos="675005" algn="l"/>
                        </a:tabLst>
                      </a:pPr>
                      <a:r>
                        <a:rPr sz="2000" dirty="0">
                          <a:solidFill>
                            <a:srgbClr val="000000"/>
                          </a:solidFill>
                        </a:rPr>
                        <a:t>387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98425" algn="ctr">
                        <a:lnSpc>
                          <a:spcPct val="100000"/>
                        </a:lnSpc>
                        <a:spcBef>
                          <a:spcPts val="125"/>
                        </a:spcBef>
                        <a:tabLst>
                          <a:tab pos="675005" algn="l"/>
                        </a:tabLst>
                      </a:pPr>
                      <a:r>
                        <a:rPr lang="en-US" sz="2000" dirty="0">
                          <a:solidFill>
                            <a:srgbClr val="000000"/>
                          </a:solidFill>
                          <a:latin typeface="+mj-lt"/>
                          <a:cs typeface="Calibri" panose="020F0502020204030204" pitchFamily="34" charset="0"/>
                        </a:rPr>
                        <a:t>299.62</a:t>
                      </a:r>
                      <a:endParaRPr sz="2000" dirty="0">
                        <a:solidFill>
                          <a:srgbClr val="000000"/>
                        </a:solidFill>
                        <a:latin typeface="+mj-lt"/>
                        <a:cs typeface="Calibri" panose="020F0502020204030204" pitchFamily="34" charset="0"/>
                      </a:endParaRPr>
                    </a:p>
                  </a:txBody>
                  <a:tcPr marL="0" marR="0" marT="15875" marB="0"/>
                </a:tc>
                <a:tc>
                  <a:txBody>
                    <a:bodyPr/>
                    <a:lstStyle/>
                    <a:p>
                      <a:pPr marL="267335">
                        <a:lnSpc>
                          <a:spcPct val="100000"/>
                        </a:lnSpc>
                        <a:spcBef>
                          <a:spcPts val="125"/>
                        </a:spcBef>
                        <a:tabLst>
                          <a:tab pos="808355" algn="l"/>
                        </a:tabLst>
                      </a:pPr>
                      <a:r>
                        <a:rPr sz="2000" dirty="0">
                          <a:solidFill>
                            <a:srgbClr val="000000"/>
                          </a:solidFill>
                        </a:rPr>
                        <a:t>30	</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67335">
                        <a:lnSpc>
                          <a:spcPct val="100000"/>
                        </a:lnSpc>
                        <a:spcBef>
                          <a:spcPts val="125"/>
                        </a:spcBef>
                        <a:tabLst>
                          <a:tab pos="808355" algn="l"/>
                        </a:tabLst>
                      </a:pPr>
                      <a:r>
                        <a:rPr lang="en-US" sz="2000" dirty="0">
                          <a:solidFill>
                            <a:srgbClr val="000000"/>
                          </a:solidFill>
                        </a:rPr>
                        <a:t>116.38</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05740">
                <a:tc>
                  <a:txBody>
                    <a:bodyPr/>
                    <a:lstStyle/>
                    <a:p>
                      <a:pPr marL="57150">
                        <a:lnSpc>
                          <a:spcPct val="100000"/>
                        </a:lnSpc>
                        <a:spcBef>
                          <a:spcPts val="225"/>
                        </a:spcBef>
                      </a:pPr>
                      <a:r>
                        <a:rPr sz="2000" b="1" dirty="0">
                          <a:solidFill>
                            <a:srgbClr val="000000"/>
                          </a:solidFill>
                        </a:rPr>
                        <a:t>Independent</a:t>
                      </a:r>
                      <a:endParaRPr sz="2000" b="1" dirty="0">
                        <a:solidFill>
                          <a:srgbClr val="000000"/>
                        </a:solidFill>
                        <a:latin typeface="Roboto Condensed"/>
                        <a:cs typeface="Roboto Condensed"/>
                      </a:endParaRPr>
                    </a:p>
                  </a:txBody>
                  <a:tcPr marL="0" marR="0" marT="28575" marB="0"/>
                </a:tc>
                <a:tc>
                  <a:txBody>
                    <a:bodyPr/>
                    <a:lstStyle/>
                    <a:p>
                      <a:pPr marL="98425" algn="ctr">
                        <a:lnSpc>
                          <a:spcPct val="100000"/>
                        </a:lnSpc>
                        <a:spcBef>
                          <a:spcPts val="125"/>
                        </a:spcBef>
                        <a:tabLst>
                          <a:tab pos="675005" algn="l"/>
                        </a:tabLst>
                      </a:pPr>
                      <a:r>
                        <a:rPr sz="2000" dirty="0">
                          <a:solidFill>
                            <a:srgbClr val="000000"/>
                          </a:solidFill>
                        </a:rPr>
                        <a:t>476</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98425" algn="ctr">
                        <a:lnSpc>
                          <a:spcPct val="100000"/>
                        </a:lnSpc>
                        <a:spcBef>
                          <a:spcPts val="125"/>
                        </a:spcBef>
                        <a:tabLst>
                          <a:tab pos="675005" algn="l"/>
                        </a:tabLst>
                      </a:pPr>
                      <a:r>
                        <a:rPr lang="en-US" sz="2000" dirty="0">
                          <a:solidFill>
                            <a:srgbClr val="000000"/>
                          </a:solidFill>
                          <a:latin typeface="+mj-lt"/>
                          <a:cs typeface="Calibri" panose="020F0502020204030204" pitchFamily="34" charset="0"/>
                        </a:rPr>
                        <a:t>481.84</a:t>
                      </a:r>
                      <a:endParaRPr sz="2000" dirty="0">
                        <a:solidFill>
                          <a:srgbClr val="000000"/>
                        </a:solidFill>
                        <a:latin typeface="+mj-lt"/>
                        <a:cs typeface="Calibri" panose="020F0502020204030204" pitchFamily="34" charset="0"/>
                      </a:endParaRPr>
                    </a:p>
                  </a:txBody>
                  <a:tcPr marL="0" marR="0" marT="15875" marB="0"/>
                </a:tc>
                <a:tc>
                  <a:txBody>
                    <a:bodyPr/>
                    <a:lstStyle/>
                    <a:p>
                      <a:pPr marL="232410">
                        <a:lnSpc>
                          <a:spcPct val="100000"/>
                        </a:lnSpc>
                        <a:spcBef>
                          <a:spcPts val="125"/>
                        </a:spcBef>
                        <a:tabLst>
                          <a:tab pos="808355" algn="l"/>
                        </a:tabLst>
                      </a:pPr>
                      <a:r>
                        <a:rPr sz="2000" dirty="0">
                          <a:solidFill>
                            <a:srgbClr val="000000"/>
                          </a:solidFill>
                        </a:rPr>
                        <a:t>193	</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32410" marR="0" indent="0" algn="l" defTabSz="914400" rtl="0" eaLnBrk="1" fontAlgn="auto" latinLnBrk="0" hangingPunct="1">
                        <a:lnSpc>
                          <a:spcPct val="100000"/>
                        </a:lnSpc>
                        <a:spcBef>
                          <a:spcPts val="125"/>
                        </a:spcBef>
                        <a:spcAft>
                          <a:spcPts val="0"/>
                        </a:spcAft>
                        <a:buClrTx/>
                        <a:buSzTx/>
                        <a:buFontTx/>
                        <a:buNone/>
                        <a:tabLst>
                          <a:tab pos="808355" algn="l"/>
                        </a:tabLst>
                        <a:defRPr/>
                      </a:pPr>
                      <a:r>
                        <a:rPr lang="en-US" sz="2000" dirty="0">
                          <a:solidFill>
                            <a:srgbClr val="000000"/>
                          </a:solidFill>
                        </a:rPr>
                        <a:t>187.16</a:t>
                      </a:r>
                      <a:endParaRPr lang="en-US"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dirty="0"/>
              <a:t>Based on these results the test statistic is calculated as follows.</a:t>
            </a:r>
          </a:p>
        </p:txBody>
      </p:sp>
      <p:graphicFrame>
        <p:nvGraphicFramePr>
          <p:cNvPr id="222211" name="Object 3"/>
          <p:cNvGraphicFramePr>
            <a:graphicFrameLocks noChangeAspect="1"/>
          </p:cNvGraphicFramePr>
          <p:nvPr>
            <p:extLst>
              <p:ext uri="{D42A27DB-BD31-4B8C-83A1-F6EECF244321}">
                <p14:modId xmlns:p14="http://schemas.microsoft.com/office/powerpoint/2010/main" val="1569265709"/>
              </p:ext>
            </p:extLst>
          </p:nvPr>
        </p:nvGraphicFramePr>
        <p:xfrm>
          <a:off x="557213" y="2249488"/>
          <a:ext cx="8064500" cy="2082800"/>
        </p:xfrm>
        <a:graphic>
          <a:graphicData uri="http://schemas.openxmlformats.org/presentationml/2006/ole">
            <mc:AlternateContent xmlns:mc="http://schemas.openxmlformats.org/markup-compatibility/2006">
              <mc:Choice xmlns:v="urn:schemas-microsoft-com:vml" Requires="v">
                <p:oleObj name="Equation" r:id="rId2" imgW="8064360" imgH="2082600" progId="Equation.DSMT4">
                  <p:embed/>
                </p:oleObj>
              </mc:Choice>
              <mc:Fallback>
                <p:oleObj name="Equation" r:id="rId2" imgW="8064360" imgH="2082600" progId="Equation.DSMT4">
                  <p:embed/>
                  <p:pic>
                    <p:nvPicPr>
                      <p:cNvPr id="0" name="Picture 3"/>
                      <p:cNvPicPr>
                        <a:picLocks noChangeAspect="1" noChangeArrowheads="1"/>
                      </p:cNvPicPr>
                      <p:nvPr/>
                    </p:nvPicPr>
                    <p:blipFill>
                      <a:blip r:embed="rId3"/>
                      <a:srcRect/>
                      <a:stretch>
                        <a:fillRect/>
                      </a:stretch>
                    </p:blipFill>
                    <p:spPr bwMode="auto">
                      <a:xfrm>
                        <a:off x="557213" y="2249488"/>
                        <a:ext cx="80645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2" name="Object 4"/>
          <p:cNvGraphicFramePr>
            <a:graphicFrameLocks noChangeAspect="1"/>
          </p:cNvGraphicFramePr>
          <p:nvPr>
            <p:extLst>
              <p:ext uri="{D42A27DB-BD31-4B8C-83A1-F6EECF244321}">
                <p14:modId xmlns:p14="http://schemas.microsoft.com/office/powerpoint/2010/main" val="3596309138"/>
              </p:ext>
            </p:extLst>
          </p:nvPr>
        </p:nvGraphicFramePr>
        <p:xfrm>
          <a:off x="1009650" y="4572000"/>
          <a:ext cx="1422400" cy="292100"/>
        </p:xfrm>
        <a:graphic>
          <a:graphicData uri="http://schemas.openxmlformats.org/presentationml/2006/ole">
            <mc:AlternateContent xmlns:mc="http://schemas.openxmlformats.org/markup-compatibility/2006">
              <mc:Choice xmlns:v="urn:schemas-microsoft-com:vml" Requires="v">
                <p:oleObj name="Equation" r:id="rId4" imgW="1422360" imgH="291960" progId="Equation.DSMT4">
                  <p:embed/>
                </p:oleObj>
              </mc:Choice>
              <mc:Fallback>
                <p:oleObj name="Equation" r:id="rId4" imgW="1422360" imgH="291960" progId="Equation.DSMT4">
                  <p:embed/>
                  <p:pic>
                    <p:nvPicPr>
                      <p:cNvPr id="0" name="Picture 4"/>
                      <p:cNvPicPr>
                        <a:picLocks noChangeAspect="1" noChangeArrowheads="1"/>
                      </p:cNvPicPr>
                      <p:nvPr/>
                    </p:nvPicPr>
                    <p:blipFill>
                      <a:blip r:embed="rId5"/>
                      <a:srcRect/>
                      <a:stretch>
                        <a:fillRect/>
                      </a:stretch>
                    </p:blipFill>
                    <p:spPr bwMode="auto">
                      <a:xfrm>
                        <a:off x="1009650" y="4572000"/>
                        <a:ext cx="1422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b="1" dirty="0"/>
              <a:t>Step 4: Determine the critical value(s) or </a:t>
            </a:r>
            <a:r>
              <a:rPr lang="en-US" b="1" i="1" dirty="0"/>
              <a:t>P</a:t>
            </a:r>
            <a:r>
              <a:rPr lang="en-US" b="1" dirty="0"/>
              <a:t>-value</a:t>
            </a:r>
            <a:r>
              <a:rPr lang="en-US" dirty="0"/>
              <a:t>.</a:t>
            </a:r>
          </a:p>
          <a:p>
            <a:r>
              <a:rPr lang="en-US" dirty="0"/>
              <a:t>Since the level of the test is </a:t>
            </a:r>
            <a:r>
              <a:rPr lang="el-GR" i="1" dirty="0">
                <a:solidFill>
                  <a:schemeClr val="tx1"/>
                </a:solidFill>
                <a:latin typeface="Cambria Math" panose="02040503050406030204" pitchFamily="18" charset="0"/>
                <a:ea typeface="Cambria Math" panose="02040503050406030204" pitchFamily="18" charset="0"/>
              </a:rPr>
              <a:t>α</a:t>
            </a:r>
            <a:r>
              <a:rPr lang="en-US" dirty="0"/>
              <a:t> = 0.10 and we will reject the null hypothesis for large values of the test statistic, the chi-square critical value is                           Values of the test statistic larger than 4.605 would indicate that the apparent dependence of the two classifications could not be due to ordinary sampling variation alone.</a:t>
            </a:r>
          </a:p>
        </p:txBody>
      </p:sp>
      <p:graphicFrame>
        <p:nvGraphicFramePr>
          <p:cNvPr id="223234" name="Object 2"/>
          <p:cNvGraphicFramePr>
            <a:graphicFrameLocks noChangeAspect="1"/>
          </p:cNvGraphicFramePr>
          <p:nvPr>
            <p:extLst>
              <p:ext uri="{D42A27DB-BD31-4B8C-83A1-F6EECF244321}">
                <p14:modId xmlns:p14="http://schemas.microsoft.com/office/powerpoint/2010/main" val="3526599887"/>
              </p:ext>
            </p:extLst>
          </p:nvPr>
        </p:nvGraphicFramePr>
        <p:xfrm>
          <a:off x="4864991" y="2678345"/>
          <a:ext cx="2044700" cy="495300"/>
        </p:xfrm>
        <a:graphic>
          <a:graphicData uri="http://schemas.openxmlformats.org/presentationml/2006/ole">
            <mc:AlternateContent xmlns:mc="http://schemas.openxmlformats.org/markup-compatibility/2006">
              <mc:Choice xmlns:v="urn:schemas-microsoft-com:vml" Requires="v">
                <p:oleObj name="Equation" r:id="rId2" imgW="2044440" imgH="495000" progId="Equation.DSMT4">
                  <p:embed/>
                </p:oleObj>
              </mc:Choice>
              <mc:Fallback>
                <p:oleObj name="Equation" r:id="rId2" imgW="2044440" imgH="495000" progId="Equation.DSMT4">
                  <p:embed/>
                  <p:pic>
                    <p:nvPicPr>
                      <p:cNvPr id="0" name="Picture 2"/>
                      <p:cNvPicPr>
                        <a:picLocks noChangeAspect="1" noChangeArrowheads="1"/>
                      </p:cNvPicPr>
                      <p:nvPr/>
                    </p:nvPicPr>
                    <p:blipFill>
                      <a:blip r:embed="rId3"/>
                      <a:srcRect/>
                      <a:stretch>
                        <a:fillRect/>
                      </a:stretch>
                    </p:blipFill>
                    <p:spPr bwMode="auto">
                      <a:xfrm>
                        <a:off x="4864991" y="2678345"/>
                        <a:ext cx="204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a:xfrm>
            <a:off x="457200" y="4191000"/>
            <a:ext cx="8229600" cy="1661160"/>
          </a:xfrm>
        </p:spPr>
        <p:txBody>
          <a:bodyPr>
            <a:normAutofit lnSpcReduction="10000"/>
          </a:bodyPr>
          <a:lstStyle/>
          <a:p>
            <a:r>
              <a:rPr lang="en-US" dirty="0"/>
              <a:t>Using technology we obtain a test statistic of 170.467 (slightly different from our calculated value due to our intermediate rounding), and find that the </a:t>
            </a:r>
            <a:r>
              <a:rPr lang="en-US" i="1" dirty="0"/>
              <a:t>P</a:t>
            </a:r>
            <a:r>
              <a:rPr lang="en-US" dirty="0"/>
              <a:t>-value is essentially zero.</a:t>
            </a:r>
          </a:p>
        </p:txBody>
      </p:sp>
      <p:pic>
        <p:nvPicPr>
          <p:cNvPr id="5" name="Picture 4">
            <a:extLst>
              <a:ext uri="{FF2B5EF4-FFF2-40B4-BE49-F238E27FC236}">
                <a16:creationId xmlns:a16="http://schemas.microsoft.com/office/drawing/2014/main" id="{2B29987A-8DEC-E25C-9D9A-26192863D89B}"/>
              </a:ext>
            </a:extLst>
          </p:cNvPr>
          <p:cNvPicPr>
            <a:picLocks noChangeAspect="1"/>
          </p:cNvPicPr>
          <p:nvPr/>
        </p:nvPicPr>
        <p:blipFill>
          <a:blip r:embed="rId2"/>
          <a:stretch>
            <a:fillRect/>
          </a:stretch>
        </p:blipFill>
        <p:spPr>
          <a:xfrm>
            <a:off x="1566443" y="1199733"/>
            <a:ext cx="5672557" cy="282279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b="1" dirty="0"/>
              <a:t>Step 5: Choose between the null and alternative hypotheses.</a:t>
            </a:r>
          </a:p>
          <a:p>
            <a:r>
              <a:rPr lang="en-US" dirty="0"/>
              <a:t>Since the test statistic falls in the rejection region, the null hypothesis should be rejected.</a:t>
            </a:r>
          </a:p>
        </p:txBody>
      </p:sp>
      <p:sp>
        <p:nvSpPr>
          <p:cNvPr id="5" name="Rectangle 4"/>
          <p:cNvSpPr/>
          <p:nvPr/>
        </p:nvSpPr>
        <p:spPr>
          <a:xfrm>
            <a:off x="457200" y="4800600"/>
            <a:ext cx="8229600" cy="954107"/>
          </a:xfrm>
          <a:prstGeom prst="rect">
            <a:avLst/>
          </a:prstGeom>
        </p:spPr>
        <p:txBody>
          <a:bodyPr>
            <a:spAutoFit/>
          </a:bodyPr>
          <a:lstStyle/>
          <a:p>
            <a:r>
              <a:rPr lang="en-US" sz="2800" dirty="0"/>
              <a:t>Since the </a:t>
            </a:r>
            <a:r>
              <a:rPr lang="en-US" sz="2800" i="1" dirty="0"/>
              <a:t>P</a:t>
            </a:r>
            <a:r>
              <a:rPr lang="en-US" sz="2800" dirty="0"/>
              <a:t>-value, which is approximately 0, is less than </a:t>
            </a:r>
            <a:r>
              <a:rPr lang="el-GR" sz="2800" i="1" dirty="0">
                <a:latin typeface="Cambria Math" panose="02040503050406030204" pitchFamily="18" charset="0"/>
                <a:ea typeface="Cambria Math" panose="02040503050406030204" pitchFamily="18" charset="0"/>
              </a:rPr>
              <a:t>α</a:t>
            </a:r>
            <a:r>
              <a:rPr lang="en-US" sz="2800" dirty="0"/>
              <a:t> = 0.10, we also reject </a:t>
            </a:r>
            <a:r>
              <a:rPr lang="en-US" sz="2800" i="1" dirty="0"/>
              <a:t>H</a:t>
            </a:r>
            <a:r>
              <a:rPr lang="en-US" sz="2800" baseline="-25000" dirty="0"/>
              <a:t>0</a:t>
            </a:r>
            <a:r>
              <a:rPr lang="en-US" sz="2800" dirty="0"/>
              <a:t> using the </a:t>
            </a:r>
            <a:r>
              <a:rPr lang="en-US" sz="2800" i="1" dirty="0"/>
              <a:t>P</a:t>
            </a:r>
            <a:r>
              <a:rPr lang="en-US" sz="2800" dirty="0"/>
              <a:t>-value method.</a:t>
            </a:r>
            <a:r>
              <a:rPr lang="en-US" sz="2800" i="1" dirty="0"/>
              <a:t> </a:t>
            </a:r>
            <a:endParaRPr lang="en-US" sz="2800" dirty="0"/>
          </a:p>
        </p:txBody>
      </p:sp>
      <p:pic>
        <p:nvPicPr>
          <p:cNvPr id="6" name="Picture 5">
            <a:extLst>
              <a:ext uri="{FF2B5EF4-FFF2-40B4-BE49-F238E27FC236}">
                <a16:creationId xmlns:a16="http://schemas.microsoft.com/office/drawing/2014/main" id="{0704B61D-200D-6B47-DCF1-8ABC2DFFF9C2}"/>
              </a:ext>
            </a:extLst>
          </p:cNvPr>
          <p:cNvPicPr>
            <a:picLocks noChangeAspect="1"/>
          </p:cNvPicPr>
          <p:nvPr/>
        </p:nvPicPr>
        <p:blipFill>
          <a:blip r:embed="rId2"/>
          <a:stretch>
            <a:fillRect/>
          </a:stretch>
        </p:blipFill>
        <p:spPr>
          <a:xfrm>
            <a:off x="1075550" y="3134177"/>
            <a:ext cx="7109445" cy="1681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16.3.1: Detecting an Association Between Qualitative Variables (cont.)</a:t>
            </a:r>
          </a:p>
        </p:txBody>
      </p:sp>
      <p:sp>
        <p:nvSpPr>
          <p:cNvPr id="3" name="Content Placeholder 2"/>
          <p:cNvSpPr>
            <a:spLocks noGrp="1"/>
          </p:cNvSpPr>
          <p:nvPr>
            <p:ph idx="1"/>
          </p:nvPr>
        </p:nvSpPr>
        <p:spPr/>
        <p:txBody>
          <a:bodyPr/>
          <a:lstStyle/>
          <a:p>
            <a:r>
              <a:rPr lang="en-US" b="1" dirty="0"/>
              <a:t>Step 6: State the conclusion in terms of the original problem.</a:t>
            </a:r>
          </a:p>
          <a:p>
            <a:r>
              <a:rPr lang="en-US" dirty="0"/>
              <a:t>There is evidence at the 0.10 level to conclude that support for raising the national minimum wage and political affiliation are dependent. The difference in support is too great to believe it to be attributed to ordinary sampling variation alone.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Table 16.3.1 shows the general form of a contingency table.</a:t>
            </a:r>
          </a:p>
          <a:p>
            <a:endParaRPr lang="en-US" dirty="0"/>
          </a:p>
          <a:p>
            <a:endParaRPr lang="en-US" dirty="0"/>
          </a:p>
          <a:p>
            <a:endParaRPr lang="en-US" dirty="0"/>
          </a:p>
          <a:p>
            <a:endParaRPr lang="en-US" dirty="0"/>
          </a:p>
          <a:p>
            <a:endParaRPr lang="en-US" dirty="0"/>
          </a:p>
          <a:p>
            <a:r>
              <a:rPr lang="en-US" dirty="0"/>
              <a:t>As an example, consider the following survey on job satisfaction based on income level.</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62E3806-9963-78A1-BB9D-4666BC7B1B81}"/>
                  </a:ext>
                </a:extLst>
              </p:cNvPr>
              <p:cNvGraphicFramePr>
                <a:graphicFrameLocks noGrp="1"/>
              </p:cNvGraphicFramePr>
              <p:nvPr>
                <p:extLst>
                  <p:ext uri="{D42A27DB-BD31-4B8C-83A1-F6EECF244321}">
                    <p14:modId xmlns:p14="http://schemas.microsoft.com/office/powerpoint/2010/main" val="56148446"/>
                  </p:ext>
                </p:extLst>
              </p:nvPr>
            </p:nvGraphicFramePr>
            <p:xfrm>
              <a:off x="457200" y="2453640"/>
              <a:ext cx="8001000" cy="22250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32627003"/>
                        </a:ext>
                      </a:extLst>
                    </a:gridCol>
                    <a:gridCol w="1143000">
                      <a:extLst>
                        <a:ext uri="{9D8B030D-6E8A-4147-A177-3AD203B41FA5}">
                          <a16:colId xmlns:a16="http://schemas.microsoft.com/office/drawing/2014/main" val="656199823"/>
                        </a:ext>
                      </a:extLst>
                    </a:gridCol>
                    <a:gridCol w="1219200">
                      <a:extLst>
                        <a:ext uri="{9D8B030D-6E8A-4147-A177-3AD203B41FA5}">
                          <a16:colId xmlns:a16="http://schemas.microsoft.com/office/drawing/2014/main" val="938391367"/>
                        </a:ext>
                      </a:extLst>
                    </a:gridCol>
                    <a:gridCol w="1447800">
                      <a:extLst>
                        <a:ext uri="{9D8B030D-6E8A-4147-A177-3AD203B41FA5}">
                          <a16:colId xmlns:a16="http://schemas.microsoft.com/office/drawing/2014/main" val="3349812136"/>
                        </a:ext>
                      </a:extLst>
                    </a:gridCol>
                    <a:gridCol w="3200400">
                      <a:extLst>
                        <a:ext uri="{9D8B030D-6E8A-4147-A177-3AD203B41FA5}">
                          <a16:colId xmlns:a16="http://schemas.microsoft.com/office/drawing/2014/main" val="1097928112"/>
                        </a:ext>
                      </a:extLst>
                    </a:gridCol>
                  </a:tblGrid>
                  <a:tr h="370840">
                    <a:tc gridSpan="5">
                      <a:txBody>
                        <a:bodyPr/>
                        <a:lstStyle/>
                        <a:p>
                          <a:pPr algn="ctr"/>
                          <a:r>
                            <a:rPr lang="en-US" dirty="0"/>
                            <a:t>Table 16.3.1 - General Form of a Contingency Table</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442932479"/>
                      </a:ext>
                    </a:extLst>
                  </a:tr>
                  <a:tr h="370840">
                    <a:tc rowSpan="2" gridSpan="2">
                      <a:txBody>
                        <a:bodyPr/>
                        <a:lstStyle/>
                        <a:p>
                          <a:endParaRPr lang="en-IN" dirty="0"/>
                        </a:p>
                      </a:txBody>
                      <a:tcPr/>
                    </a:tc>
                    <a:tc rowSpan="2" hMerge="1">
                      <a:txBody>
                        <a:bodyPr/>
                        <a:lstStyle/>
                        <a:p>
                          <a:endParaRPr lang="en-IN" dirty="0"/>
                        </a:p>
                      </a:txBody>
                      <a:tcPr/>
                    </a:tc>
                    <a:tc gridSpan="2">
                      <a:txBody>
                        <a:bodyPr/>
                        <a:lstStyle/>
                        <a:p>
                          <a:pPr algn="ctr"/>
                          <a:r>
                            <a:rPr lang="en-IN" b="1" dirty="0"/>
                            <a:t>Factor A</a:t>
                          </a:r>
                        </a:p>
                      </a:txBody>
                      <a:tcPr/>
                    </a:tc>
                    <a:tc hMerge="1">
                      <a:txBody>
                        <a:bodyPr/>
                        <a:lstStyle/>
                        <a:p>
                          <a:endParaRPr lang="en-IN" dirty="0"/>
                        </a:p>
                      </a:txBody>
                      <a:tcPr/>
                    </a:tc>
                    <a:tc rowSpan="2">
                      <a:txBody>
                        <a:bodyPr/>
                        <a:lstStyle/>
                        <a:p>
                          <a:pPr algn="ctr"/>
                          <a:endParaRPr lang="en-US" b="1" dirty="0"/>
                        </a:p>
                        <a:p>
                          <a:pPr algn="ctr"/>
                          <a:r>
                            <a:rPr lang="en-IN" b="1" dirty="0"/>
                            <a:t>Total</a:t>
                          </a:r>
                        </a:p>
                      </a:txBody>
                      <a:tcPr/>
                    </a:tc>
                    <a:extLst>
                      <a:ext uri="{0D108BD9-81ED-4DB2-BD59-A6C34878D82A}">
                        <a16:rowId xmlns:a16="http://schemas.microsoft.com/office/drawing/2014/main" val="4071843564"/>
                      </a:ext>
                    </a:extLst>
                  </a:tr>
                  <a:tr h="370840">
                    <a:tc gridSpan="2" vMerge="1">
                      <a:txBody>
                        <a:bodyPr/>
                        <a:lstStyle/>
                        <a:p>
                          <a:endParaRPr lang="en-IN" dirty="0"/>
                        </a:p>
                      </a:txBody>
                      <a:tcPr/>
                    </a:tc>
                    <a:tc hMerge="1" vMerge="1">
                      <a:txBody>
                        <a:bodyPr/>
                        <a:lstStyle/>
                        <a:p>
                          <a:endParaRPr lang="en-IN" dirty="0"/>
                        </a:p>
                      </a:txBody>
                      <a:tcPr/>
                    </a:tc>
                    <a:tc>
                      <a:txBody>
                        <a:bodyPr/>
                        <a:lstStyle/>
                        <a:p>
                          <a:pPr algn="ctr"/>
                          <a:r>
                            <a:rPr lang="en-IN" b="1" dirty="0"/>
                            <a:t>Level A1</a:t>
                          </a:r>
                        </a:p>
                      </a:txBody>
                      <a:tcPr/>
                    </a:tc>
                    <a:tc>
                      <a:txBody>
                        <a:bodyPr/>
                        <a:lstStyle/>
                        <a:p>
                          <a:pPr algn="ctr"/>
                          <a:r>
                            <a:rPr lang="en-IN" b="1" dirty="0"/>
                            <a:t>Level A2</a:t>
                          </a:r>
                        </a:p>
                      </a:txBody>
                      <a:tcPr/>
                    </a:tc>
                    <a:tc vMerge="1">
                      <a:txBody>
                        <a:bodyPr/>
                        <a:lstStyle/>
                        <a:p>
                          <a:endParaRPr lang="en-IN" dirty="0"/>
                        </a:p>
                      </a:txBody>
                      <a:tcPr/>
                    </a:tc>
                    <a:extLst>
                      <a:ext uri="{0D108BD9-81ED-4DB2-BD59-A6C34878D82A}">
                        <a16:rowId xmlns:a16="http://schemas.microsoft.com/office/drawing/2014/main" val="3792461382"/>
                      </a:ext>
                    </a:extLst>
                  </a:tr>
                  <a:tr h="370840">
                    <a:tc rowSpan="2">
                      <a:txBody>
                        <a:bodyPr/>
                        <a:lstStyle/>
                        <a:p>
                          <a:pPr algn="ctr"/>
                          <a:endParaRPr lang="en-US" b="1" dirty="0"/>
                        </a:p>
                        <a:p>
                          <a:pPr algn="ctr"/>
                          <a:r>
                            <a:rPr lang="en-IN" b="1" dirty="0"/>
                            <a:t>Factor B</a:t>
                          </a:r>
                        </a:p>
                      </a:txBody>
                      <a:tcPr/>
                    </a:tc>
                    <a:tc>
                      <a:txBody>
                        <a:bodyPr/>
                        <a:lstStyle/>
                        <a:p>
                          <a:pPr algn="ctr"/>
                          <a:r>
                            <a:rPr lang="en-IN" b="1" dirty="0"/>
                            <a:t>Level B1</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IN" dirty="0"/>
                        </a:p>
                      </a:txBody>
                      <a:tcPr/>
                    </a:tc>
                    <a:tc>
                      <a:txBody>
                        <a:bodyPr/>
                        <a:lstStyle/>
                        <a:p>
                          <a:pPr algn="ct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endParaRPr lang="en-IN" dirty="0"/>
                        </a:p>
                      </a:txBody>
                      <a:tcPr/>
                    </a:tc>
                    <a:extLst>
                      <a:ext uri="{0D108BD9-81ED-4DB2-BD59-A6C34878D82A}">
                        <a16:rowId xmlns:a16="http://schemas.microsoft.com/office/drawing/2014/main" val="3993781568"/>
                      </a:ext>
                    </a:extLst>
                  </a:tr>
                  <a:tr h="370840">
                    <a:tc vMerge="1">
                      <a:txBody>
                        <a:bodyPr/>
                        <a:lstStyle/>
                        <a:p>
                          <a:endParaRPr lang="en-IN" dirty="0"/>
                        </a:p>
                      </a:txBody>
                      <a:tcPr/>
                    </a:tc>
                    <a:tc>
                      <a:txBody>
                        <a:bodyPr/>
                        <a:lstStyle/>
                        <a:p>
                          <a:pPr algn="ctr"/>
                          <a:r>
                            <a:rPr lang="en-IN" b="1" dirty="0"/>
                            <a:t>Level B2</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endParaRPr lang="en-IN" dirty="0"/>
                        </a:p>
                      </a:txBody>
                      <a:tcPr/>
                    </a:tc>
                    <a:extLst>
                      <a:ext uri="{0D108BD9-81ED-4DB2-BD59-A6C34878D82A}">
                        <a16:rowId xmlns:a16="http://schemas.microsoft.com/office/drawing/2014/main" val="1273763265"/>
                      </a:ext>
                    </a:extLst>
                  </a:tr>
                  <a:tr h="370840">
                    <a:tc gridSpan="2">
                      <a:txBody>
                        <a:bodyPr/>
                        <a:lstStyle/>
                        <a:p>
                          <a:pPr algn="ctr"/>
                          <a:r>
                            <a:rPr lang="en-US" b="1" dirty="0"/>
                            <a:t>                           Total</a:t>
                          </a:r>
                          <a:endParaRPr lang="en-IN" b="1" dirty="0"/>
                        </a:p>
                      </a:txBody>
                      <a:tcPr/>
                    </a:tc>
                    <a:tc hMerge="1">
                      <a:txBody>
                        <a:bodyPr/>
                        <a:lstStyle/>
                        <a:p>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r>
                            <a:rPr lang="en-IN" dirty="0"/>
                            <a:t>+</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endParaRPr lang="en-IN" dirty="0"/>
                        </a:p>
                      </a:txBody>
                      <a:tcPr/>
                    </a:tc>
                    <a:extLst>
                      <a:ext uri="{0D108BD9-81ED-4DB2-BD59-A6C34878D82A}">
                        <a16:rowId xmlns:a16="http://schemas.microsoft.com/office/drawing/2014/main" val="2972720148"/>
                      </a:ext>
                    </a:extLst>
                  </a:tr>
                </a:tbl>
              </a:graphicData>
            </a:graphic>
          </p:graphicFrame>
        </mc:Choice>
        <mc:Fallback xmlns="">
          <p:graphicFrame>
            <p:nvGraphicFramePr>
              <p:cNvPr id="4" name="Table 3">
                <a:extLst>
                  <a:ext uri="{FF2B5EF4-FFF2-40B4-BE49-F238E27FC236}">
                    <a16:creationId xmlns:a16="http://schemas.microsoft.com/office/drawing/2014/main" id="{262E3806-9963-78A1-BB9D-4666BC7B1B81}"/>
                  </a:ext>
                </a:extLst>
              </p:cNvPr>
              <p:cNvGraphicFramePr>
                <a:graphicFrameLocks noGrp="1"/>
              </p:cNvGraphicFramePr>
              <p:nvPr>
                <p:extLst>
                  <p:ext uri="{D42A27DB-BD31-4B8C-83A1-F6EECF244321}">
                    <p14:modId xmlns:p14="http://schemas.microsoft.com/office/powerpoint/2010/main" val="56148446"/>
                  </p:ext>
                </p:extLst>
              </p:nvPr>
            </p:nvGraphicFramePr>
            <p:xfrm>
              <a:off x="457200" y="2453640"/>
              <a:ext cx="8001000" cy="22250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32627003"/>
                        </a:ext>
                      </a:extLst>
                    </a:gridCol>
                    <a:gridCol w="1143000">
                      <a:extLst>
                        <a:ext uri="{9D8B030D-6E8A-4147-A177-3AD203B41FA5}">
                          <a16:colId xmlns:a16="http://schemas.microsoft.com/office/drawing/2014/main" val="656199823"/>
                        </a:ext>
                      </a:extLst>
                    </a:gridCol>
                    <a:gridCol w="1219200">
                      <a:extLst>
                        <a:ext uri="{9D8B030D-6E8A-4147-A177-3AD203B41FA5}">
                          <a16:colId xmlns:a16="http://schemas.microsoft.com/office/drawing/2014/main" val="938391367"/>
                        </a:ext>
                      </a:extLst>
                    </a:gridCol>
                    <a:gridCol w="1447800">
                      <a:extLst>
                        <a:ext uri="{9D8B030D-6E8A-4147-A177-3AD203B41FA5}">
                          <a16:colId xmlns:a16="http://schemas.microsoft.com/office/drawing/2014/main" val="3349812136"/>
                        </a:ext>
                      </a:extLst>
                    </a:gridCol>
                    <a:gridCol w="3200400">
                      <a:extLst>
                        <a:ext uri="{9D8B030D-6E8A-4147-A177-3AD203B41FA5}">
                          <a16:colId xmlns:a16="http://schemas.microsoft.com/office/drawing/2014/main" val="1097928112"/>
                        </a:ext>
                      </a:extLst>
                    </a:gridCol>
                  </a:tblGrid>
                  <a:tr h="370840">
                    <a:tc gridSpan="5">
                      <a:txBody>
                        <a:bodyPr/>
                        <a:lstStyle/>
                        <a:p>
                          <a:pPr algn="ctr"/>
                          <a:r>
                            <a:rPr lang="en-US" dirty="0"/>
                            <a:t>Table 16.3.1 - General Form of a Contingency Table</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442932479"/>
                      </a:ext>
                    </a:extLst>
                  </a:tr>
                  <a:tr h="370840">
                    <a:tc rowSpan="2" gridSpan="2">
                      <a:txBody>
                        <a:bodyPr/>
                        <a:lstStyle/>
                        <a:p>
                          <a:endParaRPr lang="en-IN" dirty="0"/>
                        </a:p>
                      </a:txBody>
                      <a:tcPr/>
                    </a:tc>
                    <a:tc rowSpan="2" hMerge="1">
                      <a:txBody>
                        <a:bodyPr/>
                        <a:lstStyle/>
                        <a:p>
                          <a:endParaRPr lang="en-IN" dirty="0"/>
                        </a:p>
                      </a:txBody>
                      <a:tcPr/>
                    </a:tc>
                    <a:tc gridSpan="2">
                      <a:txBody>
                        <a:bodyPr/>
                        <a:lstStyle/>
                        <a:p>
                          <a:pPr algn="ctr"/>
                          <a:r>
                            <a:rPr lang="en-IN" b="1" dirty="0"/>
                            <a:t>Factor A</a:t>
                          </a:r>
                        </a:p>
                      </a:txBody>
                      <a:tcPr/>
                    </a:tc>
                    <a:tc hMerge="1">
                      <a:txBody>
                        <a:bodyPr/>
                        <a:lstStyle/>
                        <a:p>
                          <a:endParaRPr lang="en-IN" dirty="0"/>
                        </a:p>
                      </a:txBody>
                      <a:tcPr/>
                    </a:tc>
                    <a:tc rowSpan="2">
                      <a:txBody>
                        <a:bodyPr/>
                        <a:lstStyle/>
                        <a:p>
                          <a:pPr algn="ctr"/>
                          <a:endParaRPr lang="en-US" b="1" dirty="0"/>
                        </a:p>
                        <a:p>
                          <a:pPr algn="ctr"/>
                          <a:r>
                            <a:rPr lang="en-IN" b="1" dirty="0"/>
                            <a:t>Total</a:t>
                          </a:r>
                        </a:p>
                      </a:txBody>
                      <a:tcPr/>
                    </a:tc>
                    <a:extLst>
                      <a:ext uri="{0D108BD9-81ED-4DB2-BD59-A6C34878D82A}">
                        <a16:rowId xmlns:a16="http://schemas.microsoft.com/office/drawing/2014/main" val="4071843564"/>
                      </a:ext>
                    </a:extLst>
                  </a:tr>
                  <a:tr h="370840">
                    <a:tc gridSpan="2" vMerge="1">
                      <a:txBody>
                        <a:bodyPr/>
                        <a:lstStyle/>
                        <a:p>
                          <a:endParaRPr lang="en-IN" dirty="0"/>
                        </a:p>
                      </a:txBody>
                      <a:tcPr/>
                    </a:tc>
                    <a:tc hMerge="1" vMerge="1">
                      <a:txBody>
                        <a:bodyPr/>
                        <a:lstStyle/>
                        <a:p>
                          <a:endParaRPr lang="en-IN" dirty="0"/>
                        </a:p>
                      </a:txBody>
                      <a:tcPr/>
                    </a:tc>
                    <a:tc>
                      <a:txBody>
                        <a:bodyPr/>
                        <a:lstStyle/>
                        <a:p>
                          <a:pPr algn="ctr"/>
                          <a:r>
                            <a:rPr lang="en-IN" b="1" dirty="0"/>
                            <a:t>Level A1</a:t>
                          </a:r>
                        </a:p>
                      </a:txBody>
                      <a:tcPr/>
                    </a:tc>
                    <a:tc>
                      <a:txBody>
                        <a:bodyPr/>
                        <a:lstStyle/>
                        <a:p>
                          <a:pPr algn="ctr"/>
                          <a:r>
                            <a:rPr lang="en-IN" b="1" dirty="0"/>
                            <a:t>Level A2</a:t>
                          </a:r>
                        </a:p>
                      </a:txBody>
                      <a:tcPr/>
                    </a:tc>
                    <a:tc vMerge="1">
                      <a:txBody>
                        <a:bodyPr/>
                        <a:lstStyle/>
                        <a:p>
                          <a:endParaRPr lang="en-IN" dirty="0"/>
                        </a:p>
                      </a:txBody>
                      <a:tcPr/>
                    </a:tc>
                    <a:extLst>
                      <a:ext uri="{0D108BD9-81ED-4DB2-BD59-A6C34878D82A}">
                        <a16:rowId xmlns:a16="http://schemas.microsoft.com/office/drawing/2014/main" val="3792461382"/>
                      </a:ext>
                    </a:extLst>
                  </a:tr>
                  <a:tr h="370840">
                    <a:tc rowSpan="2">
                      <a:txBody>
                        <a:bodyPr/>
                        <a:lstStyle/>
                        <a:p>
                          <a:pPr algn="ctr"/>
                          <a:endParaRPr lang="en-US" b="1" dirty="0"/>
                        </a:p>
                        <a:p>
                          <a:pPr algn="ctr"/>
                          <a:r>
                            <a:rPr lang="en-IN" b="1" dirty="0"/>
                            <a:t>Factor B</a:t>
                          </a:r>
                        </a:p>
                      </a:txBody>
                      <a:tcPr/>
                    </a:tc>
                    <a:tc>
                      <a:txBody>
                        <a:bodyPr/>
                        <a:lstStyle/>
                        <a:p>
                          <a:pPr algn="ctr"/>
                          <a:r>
                            <a:rPr lang="en-IN" b="1" dirty="0"/>
                            <a:t>Level B1</a:t>
                          </a:r>
                        </a:p>
                      </a:txBody>
                      <a:tcPr/>
                    </a:tc>
                    <a:tc>
                      <a:txBody>
                        <a:bodyPr/>
                        <a:lstStyle/>
                        <a:p>
                          <a:endParaRPr lang="en-US"/>
                        </a:p>
                      </a:txBody>
                      <a:tcPr>
                        <a:blipFill>
                          <a:blip r:embed="rId2"/>
                          <a:stretch>
                            <a:fillRect l="-176000" t="-308197" r="-383500" b="-224590"/>
                          </a:stretch>
                        </a:blipFill>
                      </a:tcPr>
                    </a:tc>
                    <a:tc>
                      <a:txBody>
                        <a:bodyPr/>
                        <a:lstStyle/>
                        <a:p>
                          <a:endParaRPr lang="en-US"/>
                        </a:p>
                      </a:txBody>
                      <a:tcPr>
                        <a:blipFill>
                          <a:blip r:embed="rId2"/>
                          <a:stretch>
                            <a:fillRect l="-231933" t="-308197" r="-222269" b="-224590"/>
                          </a:stretch>
                        </a:blipFill>
                      </a:tcPr>
                    </a:tc>
                    <a:tc>
                      <a:txBody>
                        <a:bodyPr/>
                        <a:lstStyle/>
                        <a:p>
                          <a:endParaRPr lang="en-US"/>
                        </a:p>
                      </a:txBody>
                      <a:tcPr>
                        <a:blipFill>
                          <a:blip r:embed="rId2"/>
                          <a:stretch>
                            <a:fillRect l="-150476" t="-308197" r="-762" b="-224590"/>
                          </a:stretch>
                        </a:blipFill>
                      </a:tcPr>
                    </a:tc>
                    <a:extLst>
                      <a:ext uri="{0D108BD9-81ED-4DB2-BD59-A6C34878D82A}">
                        <a16:rowId xmlns:a16="http://schemas.microsoft.com/office/drawing/2014/main" val="3993781568"/>
                      </a:ext>
                    </a:extLst>
                  </a:tr>
                  <a:tr h="370840">
                    <a:tc vMerge="1">
                      <a:txBody>
                        <a:bodyPr/>
                        <a:lstStyle/>
                        <a:p>
                          <a:endParaRPr lang="en-IN" dirty="0"/>
                        </a:p>
                      </a:txBody>
                      <a:tcPr/>
                    </a:tc>
                    <a:tc>
                      <a:txBody>
                        <a:bodyPr/>
                        <a:lstStyle/>
                        <a:p>
                          <a:pPr algn="ctr"/>
                          <a:r>
                            <a:rPr lang="en-IN" b="1" dirty="0"/>
                            <a:t>Level B2</a:t>
                          </a:r>
                        </a:p>
                      </a:txBody>
                      <a:tcPr/>
                    </a:tc>
                    <a:tc>
                      <a:txBody>
                        <a:bodyPr/>
                        <a:lstStyle/>
                        <a:p>
                          <a:endParaRPr lang="en-US"/>
                        </a:p>
                      </a:txBody>
                      <a:tcPr>
                        <a:blipFill>
                          <a:blip r:embed="rId2"/>
                          <a:stretch>
                            <a:fillRect l="-176000" t="-408197" r="-383500" b="-124590"/>
                          </a:stretch>
                        </a:blipFill>
                      </a:tcPr>
                    </a:tc>
                    <a:tc>
                      <a:txBody>
                        <a:bodyPr/>
                        <a:lstStyle/>
                        <a:p>
                          <a:endParaRPr lang="en-US"/>
                        </a:p>
                      </a:txBody>
                      <a:tcPr>
                        <a:blipFill>
                          <a:blip r:embed="rId2"/>
                          <a:stretch>
                            <a:fillRect l="-231933" t="-408197" r="-222269" b="-124590"/>
                          </a:stretch>
                        </a:blipFill>
                      </a:tcPr>
                    </a:tc>
                    <a:tc>
                      <a:txBody>
                        <a:bodyPr/>
                        <a:lstStyle/>
                        <a:p>
                          <a:endParaRPr lang="en-US"/>
                        </a:p>
                      </a:txBody>
                      <a:tcPr>
                        <a:blipFill>
                          <a:blip r:embed="rId2"/>
                          <a:stretch>
                            <a:fillRect l="-150476" t="-408197" r="-762" b="-124590"/>
                          </a:stretch>
                        </a:blipFill>
                      </a:tcPr>
                    </a:tc>
                    <a:extLst>
                      <a:ext uri="{0D108BD9-81ED-4DB2-BD59-A6C34878D82A}">
                        <a16:rowId xmlns:a16="http://schemas.microsoft.com/office/drawing/2014/main" val="1273763265"/>
                      </a:ext>
                    </a:extLst>
                  </a:tr>
                  <a:tr h="370840">
                    <a:tc gridSpan="2">
                      <a:txBody>
                        <a:bodyPr/>
                        <a:lstStyle/>
                        <a:p>
                          <a:pPr algn="ctr"/>
                          <a:r>
                            <a:rPr lang="en-US" b="1" dirty="0"/>
                            <a:t>                           Total</a:t>
                          </a:r>
                          <a:endParaRPr lang="en-IN" b="1" dirty="0"/>
                        </a:p>
                      </a:txBody>
                      <a:tcPr/>
                    </a:tc>
                    <a:tc hMerge="1">
                      <a:txBody>
                        <a:bodyPr/>
                        <a:lstStyle/>
                        <a:p>
                          <a:endParaRPr lang="en-IN" dirty="0"/>
                        </a:p>
                      </a:txBody>
                      <a:tcPr/>
                    </a:tc>
                    <a:tc>
                      <a:txBody>
                        <a:bodyPr/>
                        <a:lstStyle/>
                        <a:p>
                          <a:endParaRPr lang="en-US"/>
                        </a:p>
                      </a:txBody>
                      <a:tcPr>
                        <a:blipFill>
                          <a:blip r:embed="rId2"/>
                          <a:stretch>
                            <a:fillRect l="-176000" t="-508197" r="-383500" b="-24590"/>
                          </a:stretch>
                        </a:blipFill>
                      </a:tcPr>
                    </a:tc>
                    <a:tc>
                      <a:txBody>
                        <a:bodyPr/>
                        <a:lstStyle/>
                        <a:p>
                          <a:endParaRPr lang="en-US"/>
                        </a:p>
                      </a:txBody>
                      <a:tcPr>
                        <a:blipFill>
                          <a:blip r:embed="rId2"/>
                          <a:stretch>
                            <a:fillRect l="-231933" t="-508197" r="-222269" b="-24590"/>
                          </a:stretch>
                        </a:blipFill>
                      </a:tcPr>
                    </a:tc>
                    <a:tc>
                      <a:txBody>
                        <a:bodyPr/>
                        <a:lstStyle/>
                        <a:p>
                          <a:endParaRPr lang="en-US"/>
                        </a:p>
                      </a:txBody>
                      <a:tcPr>
                        <a:blipFill>
                          <a:blip r:embed="rId2"/>
                          <a:stretch>
                            <a:fillRect l="-150476" t="-508197" r="-762" b="-24590"/>
                          </a:stretch>
                        </a:blipFill>
                      </a:tcPr>
                    </a:tc>
                    <a:extLst>
                      <a:ext uri="{0D108BD9-81ED-4DB2-BD59-A6C34878D82A}">
                        <a16:rowId xmlns:a16="http://schemas.microsoft.com/office/drawing/2014/main" val="2972720148"/>
                      </a:ext>
                    </a:extLst>
                  </a:tr>
                </a:tbl>
              </a:graphicData>
            </a:graphic>
          </p:graphicFrame>
        </mc:Fallback>
      </mc:AlternateContent>
    </p:spTree>
    <p:extLst>
      <p:ext uri="{BB962C8B-B14F-4D97-AF65-F5344CB8AC3E}">
        <p14:creationId xmlns:p14="http://schemas.microsoft.com/office/powerpoint/2010/main" val="73632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For the survey, 14,999 respondents at various income levels were asked if they were satisfied or dissatisfied with their jobs. For those who responded, the contingency table shown in Table 16.3.2 resulted.</a:t>
            </a:r>
          </a:p>
        </p:txBody>
      </p:sp>
      <p:graphicFrame>
        <p:nvGraphicFramePr>
          <p:cNvPr id="5" name="Table 4">
            <a:extLst>
              <a:ext uri="{FF2B5EF4-FFF2-40B4-BE49-F238E27FC236}">
                <a16:creationId xmlns:a16="http://schemas.microsoft.com/office/drawing/2014/main" id="{AF9778BE-A476-54D9-7DE5-2ADD12507C74}"/>
              </a:ext>
            </a:extLst>
          </p:cNvPr>
          <p:cNvGraphicFramePr>
            <a:graphicFrameLocks noGrp="1"/>
          </p:cNvGraphicFramePr>
          <p:nvPr>
            <p:extLst>
              <p:ext uri="{D42A27DB-BD31-4B8C-83A1-F6EECF244321}">
                <p14:modId xmlns:p14="http://schemas.microsoft.com/office/powerpoint/2010/main" val="3155264573"/>
              </p:ext>
            </p:extLst>
          </p:nvPr>
        </p:nvGraphicFramePr>
        <p:xfrm>
          <a:off x="457200" y="3200400"/>
          <a:ext cx="8229600" cy="2225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56887208"/>
                    </a:ext>
                  </a:extLst>
                </a:gridCol>
                <a:gridCol w="1676400">
                  <a:extLst>
                    <a:ext uri="{9D8B030D-6E8A-4147-A177-3AD203B41FA5}">
                      <a16:colId xmlns:a16="http://schemas.microsoft.com/office/drawing/2014/main" val="3075942424"/>
                    </a:ext>
                  </a:extLst>
                </a:gridCol>
                <a:gridCol w="1676400">
                  <a:extLst>
                    <a:ext uri="{9D8B030D-6E8A-4147-A177-3AD203B41FA5}">
                      <a16:colId xmlns:a16="http://schemas.microsoft.com/office/drawing/2014/main" val="3052103292"/>
                    </a:ext>
                  </a:extLst>
                </a:gridCol>
                <a:gridCol w="1219200">
                  <a:extLst>
                    <a:ext uri="{9D8B030D-6E8A-4147-A177-3AD203B41FA5}">
                      <a16:colId xmlns:a16="http://schemas.microsoft.com/office/drawing/2014/main" val="3476187464"/>
                    </a:ext>
                  </a:extLst>
                </a:gridCol>
              </a:tblGrid>
              <a:tr h="370840">
                <a:tc gridSpan="4">
                  <a:txBody>
                    <a:bodyPr/>
                    <a:lstStyle/>
                    <a:p>
                      <a:pPr algn="ctr"/>
                      <a:r>
                        <a:rPr lang="en-US" dirty="0"/>
                        <a:t>Table 16.3.2 - Level of Job Satisfaction</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356323324"/>
                  </a:ext>
                </a:extLst>
              </a:tr>
              <a:tr h="370840">
                <a:tc>
                  <a:txBody>
                    <a:bodyPr/>
                    <a:lstStyle/>
                    <a:p>
                      <a:pPr algn="ctr"/>
                      <a:r>
                        <a:rPr lang="en-IN" b="1" dirty="0"/>
                        <a:t>Income</a:t>
                      </a:r>
                    </a:p>
                  </a:txBody>
                  <a:tcPr/>
                </a:tc>
                <a:tc>
                  <a:txBody>
                    <a:bodyPr/>
                    <a:lstStyle/>
                    <a:p>
                      <a:pPr algn="ctr"/>
                      <a:r>
                        <a:rPr lang="en-IN" b="1" dirty="0"/>
                        <a:t>Satisfied</a:t>
                      </a:r>
                    </a:p>
                  </a:txBody>
                  <a:tcPr/>
                </a:tc>
                <a:tc>
                  <a:txBody>
                    <a:bodyPr/>
                    <a:lstStyle/>
                    <a:p>
                      <a:pPr algn="ctr"/>
                      <a:r>
                        <a:rPr lang="en-IN" b="1" dirty="0"/>
                        <a:t>Dissatisfied</a:t>
                      </a:r>
                    </a:p>
                  </a:txBody>
                  <a:tcPr/>
                </a:tc>
                <a:tc>
                  <a:txBody>
                    <a:bodyPr/>
                    <a:lstStyle/>
                    <a:p>
                      <a:pPr algn="ctr"/>
                      <a:r>
                        <a:rPr lang="en-IN" b="1" dirty="0"/>
                        <a:t>Total</a:t>
                      </a:r>
                    </a:p>
                  </a:txBody>
                  <a:tcPr/>
                </a:tc>
                <a:extLst>
                  <a:ext uri="{0D108BD9-81ED-4DB2-BD59-A6C34878D82A}">
                    <a16:rowId xmlns:a16="http://schemas.microsoft.com/office/drawing/2014/main" val="3553774797"/>
                  </a:ext>
                </a:extLst>
              </a:tr>
              <a:tr h="370840">
                <a:tc>
                  <a:txBody>
                    <a:bodyPr/>
                    <a:lstStyle/>
                    <a:p>
                      <a:pPr algn="ctr"/>
                      <a:r>
                        <a:rPr lang="en-IN" b="1" dirty="0"/>
                        <a:t>High ($88,000+)</a:t>
                      </a:r>
                    </a:p>
                  </a:txBody>
                  <a:tcPr/>
                </a:tc>
                <a:tc>
                  <a:txBody>
                    <a:bodyPr/>
                    <a:lstStyle/>
                    <a:p>
                      <a:pPr algn="ctr"/>
                      <a:r>
                        <a:rPr lang="en-IN" dirty="0"/>
                        <a:t>762</a:t>
                      </a:r>
                    </a:p>
                  </a:txBody>
                  <a:tcPr/>
                </a:tc>
                <a:tc>
                  <a:txBody>
                    <a:bodyPr/>
                    <a:lstStyle/>
                    <a:p>
                      <a:pPr algn="ctr"/>
                      <a:r>
                        <a:rPr lang="en-IN" dirty="0"/>
                        <a:t>475</a:t>
                      </a:r>
                    </a:p>
                  </a:txBody>
                  <a:tcPr/>
                </a:tc>
                <a:tc>
                  <a:txBody>
                    <a:bodyPr/>
                    <a:lstStyle/>
                    <a:p>
                      <a:pPr algn="ctr"/>
                      <a:r>
                        <a:rPr lang="en-IN" dirty="0"/>
                        <a:t>1237</a:t>
                      </a:r>
                    </a:p>
                  </a:txBody>
                  <a:tcPr/>
                </a:tc>
                <a:extLst>
                  <a:ext uri="{0D108BD9-81ED-4DB2-BD59-A6C34878D82A}">
                    <a16:rowId xmlns:a16="http://schemas.microsoft.com/office/drawing/2014/main" val="1494034654"/>
                  </a:ext>
                </a:extLst>
              </a:tr>
              <a:tr h="370840">
                <a:tc>
                  <a:txBody>
                    <a:bodyPr/>
                    <a:lstStyle/>
                    <a:p>
                      <a:pPr algn="ctr"/>
                      <a:r>
                        <a:rPr lang="en-IN" b="1" dirty="0"/>
                        <a:t>Medium ($45,000 to $87,999)</a:t>
                      </a:r>
                    </a:p>
                  </a:txBody>
                  <a:tcPr/>
                </a:tc>
                <a:tc>
                  <a:txBody>
                    <a:bodyPr/>
                    <a:lstStyle/>
                    <a:p>
                      <a:pPr algn="ctr"/>
                      <a:r>
                        <a:rPr lang="en-IN" dirty="0"/>
                        <a:t>3840</a:t>
                      </a:r>
                    </a:p>
                  </a:txBody>
                  <a:tcPr/>
                </a:tc>
                <a:tc>
                  <a:txBody>
                    <a:bodyPr/>
                    <a:lstStyle/>
                    <a:p>
                      <a:pPr algn="ctr"/>
                      <a:r>
                        <a:rPr lang="en-IN" dirty="0"/>
                        <a:t>2606</a:t>
                      </a:r>
                    </a:p>
                  </a:txBody>
                  <a:tcPr/>
                </a:tc>
                <a:tc>
                  <a:txBody>
                    <a:bodyPr/>
                    <a:lstStyle/>
                    <a:p>
                      <a:pPr algn="ctr"/>
                      <a:r>
                        <a:rPr lang="en-IN" dirty="0"/>
                        <a:t>6446</a:t>
                      </a:r>
                    </a:p>
                  </a:txBody>
                  <a:tcPr/>
                </a:tc>
                <a:extLst>
                  <a:ext uri="{0D108BD9-81ED-4DB2-BD59-A6C34878D82A}">
                    <a16:rowId xmlns:a16="http://schemas.microsoft.com/office/drawing/2014/main" val="1429157337"/>
                  </a:ext>
                </a:extLst>
              </a:tr>
              <a:tr h="370840">
                <a:tc>
                  <a:txBody>
                    <a:bodyPr/>
                    <a:lstStyle/>
                    <a:p>
                      <a:pPr algn="ctr"/>
                      <a:r>
                        <a:rPr lang="en-IN" b="1" dirty="0"/>
                        <a:t>Low (Below $45,000)</a:t>
                      </a:r>
                    </a:p>
                  </a:txBody>
                  <a:tcPr/>
                </a:tc>
                <a:tc>
                  <a:txBody>
                    <a:bodyPr/>
                    <a:lstStyle/>
                    <a:p>
                      <a:pPr algn="ctr"/>
                      <a:r>
                        <a:rPr lang="en-IN" dirty="0"/>
                        <a:t>4080</a:t>
                      </a:r>
                    </a:p>
                  </a:txBody>
                  <a:tcPr/>
                </a:tc>
                <a:tc>
                  <a:txBody>
                    <a:bodyPr/>
                    <a:lstStyle/>
                    <a:p>
                      <a:pPr algn="ctr"/>
                      <a:r>
                        <a:rPr lang="en-IN" dirty="0"/>
                        <a:t>3236</a:t>
                      </a:r>
                    </a:p>
                  </a:txBody>
                  <a:tcPr/>
                </a:tc>
                <a:tc>
                  <a:txBody>
                    <a:bodyPr/>
                    <a:lstStyle/>
                    <a:p>
                      <a:pPr algn="ctr"/>
                      <a:r>
                        <a:rPr lang="en-IN" dirty="0"/>
                        <a:t>7316</a:t>
                      </a:r>
                    </a:p>
                  </a:txBody>
                  <a:tcPr/>
                </a:tc>
                <a:extLst>
                  <a:ext uri="{0D108BD9-81ED-4DB2-BD59-A6C34878D82A}">
                    <a16:rowId xmlns:a16="http://schemas.microsoft.com/office/drawing/2014/main" val="1765166586"/>
                  </a:ext>
                </a:extLst>
              </a:tr>
              <a:tr h="370840">
                <a:tc>
                  <a:txBody>
                    <a:bodyPr/>
                    <a:lstStyle/>
                    <a:p>
                      <a:pPr algn="ctr"/>
                      <a:r>
                        <a:rPr lang="en-IN" b="1" dirty="0"/>
                        <a:t>Total</a:t>
                      </a:r>
                    </a:p>
                  </a:txBody>
                  <a:tcPr/>
                </a:tc>
                <a:tc>
                  <a:txBody>
                    <a:bodyPr/>
                    <a:lstStyle/>
                    <a:p>
                      <a:pPr algn="ctr"/>
                      <a:r>
                        <a:rPr lang="en-IN" dirty="0"/>
                        <a:t>8682</a:t>
                      </a:r>
                    </a:p>
                  </a:txBody>
                  <a:tcPr/>
                </a:tc>
                <a:tc>
                  <a:txBody>
                    <a:bodyPr/>
                    <a:lstStyle/>
                    <a:p>
                      <a:pPr algn="ctr"/>
                      <a:r>
                        <a:rPr lang="en-IN" dirty="0"/>
                        <a:t>6317</a:t>
                      </a:r>
                    </a:p>
                  </a:txBody>
                  <a:tcPr/>
                </a:tc>
                <a:tc>
                  <a:txBody>
                    <a:bodyPr/>
                    <a:lstStyle/>
                    <a:p>
                      <a:pPr algn="ctr"/>
                      <a:r>
                        <a:rPr lang="en-IN" dirty="0"/>
                        <a:t>14,999</a:t>
                      </a:r>
                    </a:p>
                  </a:txBody>
                  <a:tcPr/>
                </a:tc>
                <a:extLst>
                  <a:ext uri="{0D108BD9-81ED-4DB2-BD59-A6C34878D82A}">
                    <a16:rowId xmlns:a16="http://schemas.microsoft.com/office/drawing/2014/main" val="1594379796"/>
                  </a:ext>
                </a:extLst>
              </a:tr>
            </a:tbl>
          </a:graphicData>
        </a:graphic>
      </p:graphicFrame>
    </p:spTree>
    <p:extLst>
      <p:ext uri="{BB962C8B-B14F-4D97-AF65-F5344CB8AC3E}">
        <p14:creationId xmlns:p14="http://schemas.microsoft.com/office/powerpoint/2010/main" val="28030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Notice that the column totals and the row totals both sum to the number of respondents in the survey, 14,999. This means that each respondent was allowed to choose only one category. This is necessary if the table is to satisfy the conditions of a multinomial distribution. If the survey is designed such that respondents are allowed to choose more than one category, the following analysis will not apply.</a:t>
            </a:r>
          </a:p>
        </p:txBody>
      </p:sp>
    </p:spTree>
    <p:extLst>
      <p:ext uri="{BB962C8B-B14F-4D97-AF65-F5344CB8AC3E}">
        <p14:creationId xmlns:p14="http://schemas.microsoft.com/office/powerpoint/2010/main" val="350991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p:sp>
        <p:nvSpPr>
          <p:cNvPr id="3" name="Content Placeholder 2"/>
          <p:cNvSpPr>
            <a:spLocks noGrp="1"/>
          </p:cNvSpPr>
          <p:nvPr>
            <p:ph idx="1"/>
          </p:nvPr>
        </p:nvSpPr>
        <p:spPr/>
        <p:txBody>
          <a:bodyPr>
            <a:normAutofit/>
          </a:bodyPr>
          <a:lstStyle/>
          <a:p>
            <a:r>
              <a:rPr lang="en-US" dirty="0"/>
              <a:t>Suppose we are interested in knowing if there is some relationship between income and job satisfaction. Another way of thinking about the same problem is to ask if job satisfaction is dependent on income level. Rephrasing the question in this manner is important because a formal definition of dependence was developed in Chapter 6. We will use this definition in the development of the hypothesis test. Further, stating that two variables are dependent implies that they are related.</a:t>
            </a:r>
          </a:p>
        </p:txBody>
      </p:sp>
    </p:spTree>
    <p:extLst>
      <p:ext uri="{BB962C8B-B14F-4D97-AF65-F5344CB8AC3E}">
        <p14:creationId xmlns:p14="http://schemas.microsoft.com/office/powerpoint/2010/main" val="412132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Association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Recall the multiplication rule for independent events from Section 6.3. It states that if two events </a:t>
                </a:r>
                <a14:m>
                  <m:oMath xmlns:m="http://schemas.openxmlformats.org/officeDocument/2006/math">
                    <m:r>
                      <a:rPr lang="en-US" i="1" dirty="0" smtClean="0">
                        <a:latin typeface="Cambria Math" panose="02040503050406030204" pitchFamily="18" charset="0"/>
                      </a:rPr>
                      <m:t>𝐴</m:t>
                    </m:r>
                  </m:oMath>
                </a14:m>
                <a:r>
                  <a:rPr lang="en-US" dirty="0"/>
                  <a:t> and </a:t>
                </a:r>
                <a14:m>
                  <m:oMath xmlns:m="http://schemas.openxmlformats.org/officeDocument/2006/math">
                    <m:r>
                      <a:rPr lang="en-US" i="1" dirty="0" smtClean="0">
                        <a:latin typeface="Cambria Math" panose="02040503050406030204" pitchFamily="18" charset="0"/>
                      </a:rPr>
                      <m:t>𝐵</m:t>
                    </m:r>
                  </m:oMath>
                </a14:m>
                <a:r>
                  <a:rPr lang="en-US" dirty="0"/>
                  <a:t> are independent, then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 If we consider each cell in our contingency table as the intersection of two events, level of income and level of job satisfaction, we can use this multiplication rule to help determine whether or not these two events are dependent. To see this, it is helpful to express our contingency table in terms of relative frequencies or proportions as shown in Table 16.3.3.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spTree>
    <p:extLst>
      <p:ext uri="{BB962C8B-B14F-4D97-AF65-F5344CB8AC3E}">
        <p14:creationId xmlns:p14="http://schemas.microsoft.com/office/powerpoint/2010/main" val="343628736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2882</Words>
  <Application>Microsoft Office PowerPoint</Application>
  <PresentationFormat>On-screen Show (4:3)</PresentationFormat>
  <Paragraphs>299</Paragraphs>
  <Slides>45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Wingdings</vt:lpstr>
      <vt:lpstr>Roboto Condensed</vt:lpstr>
      <vt:lpstr>Cambria Math</vt:lpstr>
      <vt:lpstr>Times New Roman</vt:lpstr>
      <vt:lpstr>Arial</vt:lpstr>
      <vt:lpstr>Calibri</vt:lpstr>
      <vt:lpstr>Open Sans</vt:lpstr>
      <vt:lpstr>Office Theme</vt:lpstr>
      <vt:lpstr>Equation</vt:lpstr>
      <vt:lpstr>Section 16.3</vt:lpstr>
      <vt:lpstr>The Chi-Square Test for Association</vt:lpstr>
      <vt:lpstr>The Chi-Square Test for Association (cont.)</vt:lpstr>
      <vt:lpstr>Definition: Contingency Table (or Two-Way Frequency Table)</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Note </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The Chi-Square Test for Association (cont.)</vt:lpstr>
      <vt:lpstr>Note </vt:lpstr>
      <vt:lpstr>Procedure: Chi-Square Test for Association</vt:lpstr>
      <vt:lpstr>Procedure: Chi-Square Test for Association (cont.)</vt:lpstr>
      <vt:lpstr>Note </vt:lpstr>
      <vt:lpstr>Procedure: Chi-Square Test for Association (cont.)</vt:lpstr>
      <vt:lpstr>Procedure: Chi-Square Test for Association (cont.)</vt:lpstr>
      <vt:lpstr>Procedure: Chi-Square Test for Association (cont.)</vt:lpstr>
      <vt:lpstr>The Chi-Square Test for Association (cont.)</vt:lpstr>
      <vt:lpstr>Example 16.3.1: Detecting an Association Between Qualitative Variables</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lpstr>Example 16.3.1: Detecting an Association Between Qualitative Variables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749</cp:revision>
  <dcterms:created xsi:type="dcterms:W3CDTF">2013-04-26T14:43:13Z</dcterms:created>
  <dcterms:modified xsi:type="dcterms:W3CDTF">2024-04-19T19:59:09Z</dcterms:modified>
</cp:coreProperties>
</file>