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56" r:id="rId2"/>
    <p:sldId id="291" r:id="rId3"/>
    <p:sldId id="292" r:id="rId4"/>
    <p:sldId id="293" r:id="rId5"/>
    <p:sldId id="257" r:id="rId6"/>
    <p:sldId id="294" r:id="rId7"/>
    <p:sldId id="258" r:id="rId8"/>
    <p:sldId id="260" r:id="rId9"/>
    <p:sldId id="295" r:id="rId10"/>
    <p:sldId id="297" r:id="rId11"/>
    <p:sldId id="296"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261" r:id="rId26"/>
    <p:sldId id="262" r:id="rId27"/>
    <p:sldId id="263" r:id="rId28"/>
    <p:sldId id="264" r:id="rId29"/>
    <p:sldId id="259" r:id="rId30"/>
    <p:sldId id="265" r:id="rId31"/>
    <p:sldId id="267" r:id="rId32"/>
    <p:sldId id="268" r:id="rId33"/>
    <p:sldId id="269" r:id="rId34"/>
    <p:sldId id="270" r:id="rId35"/>
    <p:sldId id="272" r:id="rId36"/>
    <p:sldId id="273" r:id="rId37"/>
    <p:sldId id="271" r:id="rId38"/>
    <p:sldId id="274" r:id="rId39"/>
    <p:sldId id="275" r:id="rId40"/>
    <p:sldId id="276" r:id="rId41"/>
    <p:sldId id="311" r:id="rId42"/>
    <p:sldId id="312" r:id="rId43"/>
    <p:sldId id="290" r:id="rId44"/>
    <p:sldId id="280" r:id="rId45"/>
    <p:sldId id="282" r:id="rId46"/>
    <p:sldId id="313" r:id="rId47"/>
    <p:sldId id="284" r:id="rId48"/>
    <p:sldId id="285" r:id="rId49"/>
    <p:sldId id="286" r:id="rId50"/>
    <p:sldId id="287" r:id="rId51"/>
    <p:sldId id="288" r:id="rId52"/>
  </p:sldIdLst>
  <p:sldSz cx="9144000" cy="6858000" type="screen4x3"/>
  <p:notesSz cx="6858000" cy="9144000"/>
  <p:embeddedFontLst>
    <p:embeddedFont>
      <p:font typeface="Cambria Math" panose="02040503050406030204" pitchFamily="18" charset="0"/>
      <p:regular r:id="rId55"/>
    </p:embeddedFont>
    <p:embeddedFont>
      <p:font typeface="Roboto Condensed" panose="02000000000000000000" pitchFamily="2"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7E"/>
    <a:srgbClr val="1F497D"/>
    <a:srgbClr val="0000FF"/>
    <a:srgbClr val="366092"/>
    <a:srgbClr val="FF0000"/>
    <a:srgbClr val="C00000"/>
    <a:srgbClr val="FFFFCC"/>
    <a:srgbClr val="007D7D"/>
    <a:srgbClr val="00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p:cViewPr varScale="1">
        <p:scale>
          <a:sx n="111" d="100"/>
          <a:sy n="111" d="100"/>
        </p:scale>
        <p:origin x="19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2367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3670-4766-4587-A3AA-715C8B3EE45C}" type="datetimeFigureOut">
              <a:rPr lang="en-US" smtClean="0"/>
              <a:pPr/>
              <a:t>4/19/2024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F67E5-DC27-4858-B4F5-969ACB0B1D78}" type="slidenum">
              <a:rPr lang="en-US" smtClean="0"/>
              <a:pPr/>
              <a:t>‹#›</a:t>
            </a:fld>
            <a:endParaRPr lang="en-US"/>
          </a:p>
        </p:txBody>
      </p:sp>
    </p:spTree>
    <p:extLst>
      <p:ext uri="{BB962C8B-B14F-4D97-AF65-F5344CB8AC3E}">
        <p14:creationId xmlns:p14="http://schemas.microsoft.com/office/powerpoint/2010/main" val="18623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   </a:t>
            </a:r>
          </a:p>
          <a:p>
            <a:pPr eaLnBrk="1" hangingPunct="1"/>
            <a:r>
              <a:rPr lang="en-US" baseline="-25000" dirty="0">
                <a:solidFill>
                  <a:srgbClr val="2A7B9E"/>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a:t>
            </a:r>
          </a:p>
          <a:p>
            <a:pPr eaLnBrk="1" hangingPunct="1"/>
            <a:r>
              <a:rPr lang="en-US" baseline="-25000" dirty="0">
                <a:solidFill>
                  <a:srgbClr val="2A7B9E"/>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 Id="rId9" Type="http://schemas.openxmlformats.org/officeDocument/2006/relationships/image" Target="../media/image29.wmf"/></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16.2</a:t>
            </a:r>
          </a:p>
        </p:txBody>
      </p:sp>
      <p:sp>
        <p:nvSpPr>
          <p:cNvPr id="3" name="Subtitle 2"/>
          <p:cNvSpPr>
            <a:spLocks noGrp="1"/>
          </p:cNvSpPr>
          <p:nvPr>
            <p:ph type="subTitle" idx="4294967295"/>
          </p:nvPr>
        </p:nvSpPr>
        <p:spPr>
          <a:xfrm>
            <a:off x="1371600" y="3502152"/>
            <a:ext cx="6400800" cy="1077218"/>
          </a:xfrm>
          <a:prstGeom prst="rect">
            <a:avLst/>
          </a:prstGeom>
        </p:spPr>
        <p:txBody>
          <a:bodyPr rtlCol="0" anchor="t" anchorCtr="1">
            <a:spAutoFit/>
          </a:bodyPr>
          <a:lstStyle/>
          <a:p>
            <a:pPr algn="ctr">
              <a:buNone/>
              <a:defRPr/>
            </a:pPr>
            <a:r>
              <a:rPr lang="en-US" b="1" i="1" dirty="0">
                <a:solidFill>
                  <a:srgbClr val="1F497D"/>
                </a:solidFill>
              </a:rPr>
              <a:t>The Chi-Square Test for Goodness of Fit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lnSpcReduction="10000"/>
          </a:bodyPr>
          <a:lstStyle/>
          <a:p>
            <a:r>
              <a:rPr lang="en-US" dirty="0"/>
              <a:t>Using the procedure outlined in Section 11.1 for testing a hypothesis, we must first define the hypothesis to be tested. Our grocer might formulate his hypothesis as follows.</a:t>
            </a:r>
          </a:p>
          <a:p>
            <a:r>
              <a:rPr lang="en-US" b="1" dirty="0"/>
              <a:t>Null Hypothesis</a:t>
            </a:r>
            <a:r>
              <a:rPr lang="en-US" dirty="0"/>
              <a:t>: The proportion of shoppers does not vary by day of the week.</a:t>
            </a:r>
          </a:p>
          <a:p>
            <a:r>
              <a:rPr lang="en-US" b="1" dirty="0"/>
              <a:t>Alternative Hypothesis</a:t>
            </a:r>
            <a:r>
              <a:rPr lang="en-US" dirty="0"/>
              <a:t>: The proportion of shoppers does vary by day of the week.</a:t>
            </a:r>
          </a:p>
          <a:p>
            <a:r>
              <a:rPr lang="en-US" dirty="0"/>
              <a:t>In this situation the proportion is the obvious measure of choice. However, there are several proportions of interest.</a:t>
            </a:r>
          </a:p>
        </p:txBody>
      </p:sp>
    </p:spTree>
    <p:extLst>
      <p:ext uri="{BB962C8B-B14F-4D97-AF65-F5344CB8AC3E}">
        <p14:creationId xmlns:p14="http://schemas.microsoft.com/office/powerpoint/2010/main" val="88685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Namely, the proportion of shoppers shopping on each day of the week. Therefore, let</a:t>
                </a:r>
              </a:p>
              <a:p>
                <a14:m>
                  <m:oMath xmlns:m="http://schemas.openxmlformats.org/officeDocument/2006/math">
                    <m:r>
                      <a:rPr lang="en-US" b="0" i="1" dirty="0" smtClean="0">
                        <a:latin typeface="Cambria Math" panose="02040503050406030204" pitchFamily="18" charset="0"/>
                      </a:rPr>
                      <m:t>𝑝</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b="0" i="1" dirty="0" smtClean="0">
                        <a:latin typeface="Cambria Math" panose="02040503050406030204" pitchFamily="18" charset="0"/>
                      </a:rPr>
                      <m:t> </m:t>
                    </m:r>
                  </m:oMath>
                </a14:m>
                <a:r>
                  <a:rPr lang="en-US" dirty="0"/>
                  <a:t>the proportion of shoppers shopping on Monday,</a:t>
                </a:r>
              </a:p>
              <a:p>
                <a14:m>
                  <m:oMath xmlns:m="http://schemas.openxmlformats.org/officeDocument/2006/math">
                    <m:r>
                      <a:rPr lang="en-US" b="0" i="1" dirty="0" smtClean="0">
                        <a:latin typeface="Cambria Math" panose="02040503050406030204" pitchFamily="18" charset="0"/>
                      </a:rPr>
                      <m:t>𝑝</m:t>
                    </m:r>
                    <m:r>
                      <a:rPr lang="en-US" b="0" i="1" baseline="-25000" dirty="0" smtClean="0">
                        <a:latin typeface="Cambria Math" panose="02040503050406030204" pitchFamily="18" charset="0"/>
                      </a:rPr>
                      <m:t>2</m:t>
                    </m:r>
                    <m:r>
                      <a:rPr lang="en-US" i="1" dirty="0" smtClean="0">
                        <a:latin typeface="Cambria Math" panose="02040503050406030204" pitchFamily="18" charset="0"/>
                      </a:rPr>
                      <m:t>=</m:t>
                    </m:r>
                    <m:r>
                      <a:rPr lang="en-US" b="0" i="1" dirty="0" smtClean="0">
                        <a:latin typeface="Cambria Math" panose="02040503050406030204" pitchFamily="18" charset="0"/>
                      </a:rPr>
                      <m:t> </m:t>
                    </m:r>
                  </m:oMath>
                </a14:m>
                <a:r>
                  <a:rPr lang="en-US" dirty="0"/>
                  <a:t>the proportion of shoppers shopping on Tuesday,</a:t>
                </a:r>
              </a:p>
              <a:p>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14:m>
                  <m:oMath xmlns:m="http://schemas.openxmlformats.org/officeDocument/2006/math">
                    <m:r>
                      <a:rPr lang="en-US" b="0" i="1" dirty="0" smtClean="0">
                        <a:latin typeface="Cambria Math" panose="02040503050406030204" pitchFamily="18" charset="0"/>
                      </a:rPr>
                      <m:t>𝑝</m:t>
                    </m:r>
                    <m:r>
                      <a:rPr lang="en-US" b="0" i="1" baseline="-25000" dirty="0" smtClean="0">
                        <a:latin typeface="Cambria Math" panose="02040503050406030204" pitchFamily="18" charset="0"/>
                      </a:rPr>
                      <m:t>7</m:t>
                    </m:r>
                    <m:r>
                      <a:rPr lang="en-US" i="1" dirty="0" smtClean="0">
                        <a:latin typeface="Cambria Math" panose="02040503050406030204" pitchFamily="18" charset="0"/>
                      </a:rPr>
                      <m:t>=</m:t>
                    </m:r>
                    <m:r>
                      <a:rPr lang="en-US" b="0" i="1" dirty="0" smtClean="0">
                        <a:latin typeface="Cambria Math" panose="02040503050406030204" pitchFamily="18" charset="0"/>
                      </a:rPr>
                      <m:t> </m:t>
                    </m:r>
                  </m:oMath>
                </a14:m>
                <a:r>
                  <a:rPr lang="en-US" dirty="0"/>
                  <a:t>the proportion of shoppers shopping on Sunday.</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extLst>
      <p:ext uri="{BB962C8B-B14F-4D97-AF65-F5344CB8AC3E}">
        <p14:creationId xmlns:p14="http://schemas.microsoft.com/office/powerpoint/2010/main" val="359501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Putting everything together, we specify the hypotheses as follows.</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4</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5</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6</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7</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dirty="0"/>
                  <a:t>.</a:t>
                </a:r>
              </a:p>
              <a:p>
                <a:r>
                  <a:rPr lang="en-US" dirty="0"/>
                  <a:t>	The proportion of shoppers doesn’t vary by day 	of the week.</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oMath>
                </a14:m>
                <a:r>
                  <a:rPr lang="en-US" dirty="0"/>
                  <a:t>: At least one proportion is not equal to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dirty="0"/>
                  <a:t>. The	proportion of shoppers varies by day of the 	week.</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259"/>
                </a:stretch>
              </a:blipFill>
            </p:spPr>
            <p:txBody>
              <a:bodyPr/>
              <a:lstStyle/>
              <a:p>
                <a:r>
                  <a:rPr lang="en-US">
                    <a:noFill/>
                  </a:rPr>
                  <a:t> </a:t>
                </a:r>
              </a:p>
            </p:txBody>
          </p:sp>
        </mc:Fallback>
      </mc:AlternateContent>
    </p:spTree>
    <p:extLst>
      <p:ext uri="{BB962C8B-B14F-4D97-AF65-F5344CB8AC3E}">
        <p14:creationId xmlns:p14="http://schemas.microsoft.com/office/powerpoint/2010/main" val="276835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For </a:t>
                </a:r>
                <a:r>
                  <a:rPr lang="en-US" b="1" dirty="0"/>
                  <a:t>Step 2</a:t>
                </a:r>
                <a:r>
                  <a:rPr lang="en-US" dirty="0"/>
                  <a:t>, our grocer must choose a significance level. Let’s assume that he is willing to live with a 5% chance of making a Type I error—namely, concluding that the proportion of shoppers varies by day of the week, when in fact it doesn’t. Therefore, he chooses a level of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lang="en-US" dirty="0"/>
                  <a:t>To determine the appropriate test statistic required for </a:t>
                </a:r>
                <a:r>
                  <a:rPr lang="en-US" b="1" dirty="0"/>
                  <a:t>Step 3</a:t>
                </a:r>
                <a:r>
                  <a:rPr lang="en-US" dirty="0"/>
                  <a:t>, let’s consider the statement of the null hypothesis. If the null hypothesis is true, meaning</a:t>
                </a:r>
              </a:p>
              <a:p>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4</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5</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6</m:t>
                        </m:r>
                      </m:sub>
                    </m:sSub>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7</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481"/>
                </a:stretch>
              </a:blipFill>
            </p:spPr>
            <p:txBody>
              <a:bodyPr/>
              <a:lstStyle/>
              <a:p>
                <a:r>
                  <a:rPr lang="en-IN">
                    <a:noFill/>
                  </a:rPr>
                  <a:t> </a:t>
                </a:r>
              </a:p>
            </p:txBody>
          </p:sp>
        </mc:Fallback>
      </mc:AlternateContent>
    </p:spTree>
    <p:extLst>
      <p:ext uri="{BB962C8B-B14F-4D97-AF65-F5344CB8AC3E}">
        <p14:creationId xmlns:p14="http://schemas.microsoft.com/office/powerpoint/2010/main" val="285845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then </a:t>
                </a:r>
                <a14:m>
                  <m:oMath xmlns:m="http://schemas.openxmlformats.org/officeDocument/2006/math">
                    <m:r>
                      <a:rPr lang="en-US" b="0" i="1" smtClean="0">
                        <a:latin typeface="Cambria Math" panose="02040503050406030204" pitchFamily="18" charset="0"/>
                      </a:rPr>
                      <m:t>15</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m:rPr>
                            <m:sty m:val="p"/>
                          </m:rPr>
                          <a:rPr lang="en-US" b="0" i="0" smtClean="0">
                            <a:latin typeface="Cambria Math" panose="02040503050406030204" pitchFamily="18" charset="0"/>
                          </a:rPr>
                          <m:t>of</m:t>
                        </m:r>
                        <m:r>
                          <a:rPr lang="en-US" b="0" i="1" smtClean="0">
                            <a:latin typeface="Cambria Math" panose="02040503050406030204" pitchFamily="18" charset="0"/>
                          </a:rPr>
                          <m:t> 105</m:t>
                        </m:r>
                      </m:e>
                    </m:d>
                  </m:oMath>
                </a14:m>
                <a:r>
                  <a:rPr lang="en-US" dirty="0"/>
                  <a:t> of the 105 customers would be expected to shop on each day of the week. If we let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2</m:t>
                    </m:r>
                  </m:oMath>
                </a14:m>
                <a:r>
                  <a:rPr lang="en-US" dirty="0"/>
                  <a:t>,…,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7</m:t>
                    </m:r>
                  </m:oMath>
                </a14:m>
                <a:r>
                  <a:rPr lang="en-US" dirty="0"/>
                  <a:t> represent the number of customers who shop on the seven days of the week respectively, then </a:t>
                </a:r>
                <a14:m>
                  <m:oMath xmlns:m="http://schemas.openxmlformats.org/officeDocument/2006/math">
                    <m:r>
                      <a:rPr lang="en-US" i="1" dirty="0">
                        <a:latin typeface="Cambria Math" panose="02040503050406030204" pitchFamily="18" charset="0"/>
                      </a:rPr>
                      <m:t>𝑛</m:t>
                    </m:r>
                    <m:r>
                      <a:rPr lang="en-US" i="1" baseline="-25000" dirty="0">
                        <a:latin typeface="Cambria Math" panose="02040503050406030204" pitchFamily="18" charset="0"/>
                      </a:rPr>
                      <m:t>1</m:t>
                    </m:r>
                  </m:oMath>
                </a14:m>
                <a:r>
                  <a:rPr lang="en-US" dirty="0"/>
                  <a:t> is a random variable whose expected value is shown below.</a:t>
                </a:r>
              </a:p>
              <a:p>
                <a:endParaRPr lang="en-US" dirty="0"/>
              </a:p>
              <a:p>
                <a:endParaRPr lang="en-US" dirty="0"/>
              </a:p>
              <a:p>
                <a:r>
                  <a:rPr lang="en-US" dirty="0"/>
                  <a:t>Similarly,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r="-1333"/>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56941496-7ADE-CE2C-091C-5054BDD1FBEF}"/>
              </a:ext>
            </a:extLst>
          </p:cNvPr>
          <p:cNvGraphicFramePr>
            <a:graphicFrameLocks noChangeAspect="1"/>
          </p:cNvGraphicFramePr>
          <p:nvPr>
            <p:extLst>
              <p:ext uri="{D42A27DB-BD31-4B8C-83A1-F6EECF244321}">
                <p14:modId xmlns:p14="http://schemas.microsoft.com/office/powerpoint/2010/main" val="3453227487"/>
              </p:ext>
            </p:extLst>
          </p:nvPr>
        </p:nvGraphicFramePr>
        <p:xfrm>
          <a:off x="2286000" y="3810000"/>
          <a:ext cx="3746500" cy="825500"/>
        </p:xfrm>
        <a:graphic>
          <a:graphicData uri="http://schemas.openxmlformats.org/presentationml/2006/ole">
            <mc:AlternateContent xmlns:mc="http://schemas.openxmlformats.org/markup-compatibility/2006">
              <mc:Choice xmlns:v="urn:schemas-microsoft-com:vml" Requires="v">
                <p:oleObj name="Equation" r:id="rId3" imgW="3746160" imgH="825480" progId="Equation.DSMT4">
                  <p:embed/>
                </p:oleObj>
              </mc:Choice>
              <mc:Fallback>
                <p:oleObj name="Equation" r:id="rId3" imgW="3746160" imgH="825480" progId="Equation.DSMT4">
                  <p:embed/>
                  <p:pic>
                    <p:nvPicPr>
                      <p:cNvPr id="0" name=""/>
                      <p:cNvPicPr/>
                      <p:nvPr/>
                    </p:nvPicPr>
                    <p:blipFill>
                      <a:blip r:embed="rId4"/>
                      <a:stretch>
                        <a:fillRect/>
                      </a:stretch>
                    </p:blipFill>
                    <p:spPr>
                      <a:xfrm>
                        <a:off x="2286000" y="3810000"/>
                        <a:ext cx="3746500" cy="8255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594ECCF-EF21-AA55-3342-2888DD3202ED}"/>
              </a:ext>
            </a:extLst>
          </p:cNvPr>
          <p:cNvGraphicFramePr>
            <a:graphicFrameLocks noChangeAspect="1"/>
          </p:cNvGraphicFramePr>
          <p:nvPr>
            <p:extLst>
              <p:ext uri="{D42A27DB-BD31-4B8C-83A1-F6EECF244321}">
                <p14:modId xmlns:p14="http://schemas.microsoft.com/office/powerpoint/2010/main" val="1449838106"/>
              </p:ext>
            </p:extLst>
          </p:nvPr>
        </p:nvGraphicFramePr>
        <p:xfrm>
          <a:off x="1967416" y="4784647"/>
          <a:ext cx="4368800" cy="482600"/>
        </p:xfrm>
        <a:graphic>
          <a:graphicData uri="http://schemas.openxmlformats.org/presentationml/2006/ole">
            <mc:AlternateContent xmlns:mc="http://schemas.openxmlformats.org/markup-compatibility/2006">
              <mc:Choice xmlns:v="urn:schemas-microsoft-com:vml" Requires="v">
                <p:oleObj name="Equation" r:id="rId5" imgW="4368600" imgH="482400" progId="Equation.DSMT4">
                  <p:embed/>
                </p:oleObj>
              </mc:Choice>
              <mc:Fallback>
                <p:oleObj name="Equation" r:id="rId5" imgW="4368600" imgH="482400" progId="Equation.DSMT4">
                  <p:embed/>
                  <p:pic>
                    <p:nvPicPr>
                      <p:cNvPr id="4" name="Object 3">
                        <a:extLst>
                          <a:ext uri="{FF2B5EF4-FFF2-40B4-BE49-F238E27FC236}">
                            <a16:creationId xmlns:a16="http://schemas.microsoft.com/office/drawing/2014/main" id="{56941496-7ADE-CE2C-091C-5054BDD1FBEF}"/>
                          </a:ext>
                        </a:extLst>
                      </p:cNvPr>
                      <p:cNvPicPr/>
                      <p:nvPr/>
                    </p:nvPicPr>
                    <p:blipFill>
                      <a:blip r:embed="rId6"/>
                      <a:stretch>
                        <a:fillRect/>
                      </a:stretch>
                    </p:blipFill>
                    <p:spPr>
                      <a:xfrm>
                        <a:off x="1967416" y="4784647"/>
                        <a:ext cx="4368800" cy="482600"/>
                      </a:xfrm>
                      <a:prstGeom prst="rect">
                        <a:avLst/>
                      </a:prstGeom>
                    </p:spPr>
                  </p:pic>
                </p:oleObj>
              </mc:Fallback>
            </mc:AlternateContent>
          </a:graphicData>
        </a:graphic>
      </p:graphicFrame>
    </p:spTree>
    <p:extLst>
      <p:ext uri="{BB962C8B-B14F-4D97-AF65-F5344CB8AC3E}">
        <p14:creationId xmlns:p14="http://schemas.microsoft.com/office/powerpoint/2010/main" val="11133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a:bodyPr>
          <a:lstStyle/>
          <a:p>
            <a:r>
              <a:rPr lang="en-US" dirty="0"/>
              <a:t>To test the hypothesis, we need to measure how close reality is (the actual proportion of shoppers each day) to what is stated in the null hypothesis (the proportion of shoppers is the same each day). This measure will become a test statistic. The test statistic will be developed as part of a criterion which will be used to make a choice between the null and alternative hypothesis. </a:t>
            </a:r>
          </a:p>
        </p:txBody>
      </p:sp>
    </p:spTree>
    <p:extLst>
      <p:ext uri="{BB962C8B-B14F-4D97-AF65-F5344CB8AC3E}">
        <p14:creationId xmlns:p14="http://schemas.microsoft.com/office/powerpoint/2010/main" val="149989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Intuitively, the test statistic should compare the expected number of shoppers for each day of the week, given that our null hypothesis is true,</a:t>
                </a:r>
                <a14:m>
                  <m:oMath xmlns:m="http://schemas.openxmlformats.org/officeDocument/2006/math">
                    <m:r>
                      <a:rPr lang="en-US">
                        <a:latin typeface="Cambria Math" panose="02040503050406030204" pitchFamily="18" charset="0"/>
                      </a:rPr>
                      <m:t> </m:t>
                    </m:r>
                    <m:r>
                      <a:rPr lang="en-US" b="0" i="0"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=1,…,7)</m:t>
                    </m:r>
                  </m:oMath>
                </a14:m>
                <a:r>
                  <a:rPr lang="en-US" dirty="0"/>
                  <a:t> to the actual numbers of shoppers reported in the grocer’s survey </a:t>
                </a:r>
                <a14:m>
                  <m:oMath xmlns:m="http://schemas.openxmlformats.org/officeDocument/2006/math">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=1,…,7)</m:t>
                    </m:r>
                  </m:oMath>
                </a14:m>
                <a:r>
                  <a:rPr lang="en-US" dirty="0"/>
                  <a:t>. The notation used to express the difference for day one is </a:t>
                </a:r>
                <a14:m>
                  <m:oMath xmlns:m="http://schemas.openxmlformats.org/officeDocument/2006/math">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baseline="-25000"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a:p>
                <a:r>
                  <a:rPr lang="en-US" dirty="0"/>
                  <a:t>A reasonable test statistic would consist of the differences between the number of shoppers the grocer expected to see each day and the number of shoppers the grocer actually observed each day.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963" b="-1067"/>
                </a:stretch>
              </a:blipFill>
            </p:spPr>
            <p:txBody>
              <a:bodyPr/>
              <a:lstStyle/>
              <a:p>
                <a:r>
                  <a:rPr lang="en-US">
                    <a:noFill/>
                  </a:rPr>
                  <a:t> </a:t>
                </a:r>
              </a:p>
            </p:txBody>
          </p:sp>
        </mc:Fallback>
      </mc:AlternateContent>
    </p:spTree>
    <p:extLst>
      <p:ext uri="{BB962C8B-B14F-4D97-AF65-F5344CB8AC3E}">
        <p14:creationId xmlns:p14="http://schemas.microsoft.com/office/powerpoint/2010/main" val="36018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In attempting to summarize this information, it is tempting to simply add these differences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e>
                        </m:d>
                      </m:e>
                    </m:d>
                    <m:r>
                      <a:rPr lang="en-US" b="0" i="0"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e>
                        </m:d>
                      </m:e>
                    </m:d>
                    <m:r>
                      <a:rPr lang="en-US">
                        <a:latin typeface="Cambria Math" panose="02040503050406030204" pitchFamily="18" charset="0"/>
                      </a:rPr>
                      <m:t>+</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7</m:t>
                            </m:r>
                          </m:sub>
                        </m:sSub>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7</m:t>
                                </m:r>
                              </m:sub>
                            </m:sSub>
                          </m:e>
                        </m:d>
                      </m:e>
                    </m:d>
                    <m:r>
                      <a:rPr lang="en-US">
                        <a:latin typeface="Cambria Math" panose="02040503050406030204" pitchFamily="18" charset="0"/>
                      </a:rPr>
                      <m:t>+</m:t>
                    </m:r>
                  </m:oMath>
                </a14:m>
                <a:r>
                  <a:rPr lang="en-US" dirty="0"/>
                  <a:t>. There could be huge differences in the individual differences; however, negative and positive differences may have the undesirable effect of canceling each other out. Further, we have not yet adjusted these differences for any potential differences in scale among the days of the week. (</a:t>
                </a:r>
                <a:r>
                  <a:rPr lang="en-US" b="1" dirty="0"/>
                  <a:t>Note</a:t>
                </a:r>
                <a:r>
                  <a:rPr lang="en-US" dirty="0"/>
                  <a:t>: In our problem the null hypothesis implies there is no difference in scale.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96"/>
                </a:stretch>
              </a:blipFill>
            </p:spPr>
            <p:txBody>
              <a:bodyPr/>
              <a:lstStyle/>
              <a:p>
                <a:r>
                  <a:rPr lang="en-US">
                    <a:noFill/>
                  </a:rPr>
                  <a:t> </a:t>
                </a:r>
              </a:p>
            </p:txBody>
          </p:sp>
        </mc:Fallback>
      </mc:AlternateContent>
    </p:spTree>
    <p:extLst>
      <p:ext uri="{BB962C8B-B14F-4D97-AF65-F5344CB8AC3E}">
        <p14:creationId xmlns:p14="http://schemas.microsoft.com/office/powerpoint/2010/main" val="4199192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However, the methodology is designed to handle hypothesized differences in scale among the categories—days of the week in this example.) To compensate for these problems, square the differences so that positive and negative differences will not cancel each other out, and divide each squared difference by the appropriate </a:t>
                </a:r>
                <a14:m>
                  <m:oMath xmlns:m="http://schemas.openxmlformats.org/officeDocument/2006/math">
                    <m:r>
                      <a:rPr lang="en-US" i="1" dirty="0" smtClean="0">
                        <a:latin typeface="Cambria Math" panose="02040503050406030204" pitchFamily="18" charset="0"/>
                      </a:rPr>
                      <m:t>𝐸</m:t>
                    </m:r>
                    <m:r>
                      <a:rPr lang="en-US" i="1" dirty="0">
                        <a:latin typeface="Cambria Math" panose="02040503050406030204" pitchFamily="18" charset="0"/>
                      </a:rPr>
                      <m:t>(</m:t>
                    </m:r>
                    <m:r>
                      <a:rPr lang="en-US" i="1" dirty="0">
                        <a:latin typeface="Cambria Math" panose="02040503050406030204" pitchFamily="18" charset="0"/>
                      </a:rPr>
                      <m:t>𝑛𝑖</m:t>
                    </m:r>
                    <m:r>
                      <a:rPr lang="en-US" i="1" dirty="0" smtClean="0">
                        <a:latin typeface="Cambria Math" panose="02040503050406030204" pitchFamily="18" charset="0"/>
                      </a:rPr>
                      <m:t>)</m:t>
                    </m:r>
                  </m:oMath>
                </a14:m>
                <a:r>
                  <a:rPr lang="en-US" dirty="0"/>
                  <a:t> to adjust for any differences in scale. This will give us the following test statistic.</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E2403002-EDE4-5B31-00A0-1CEDF89B8CA4}"/>
              </a:ext>
            </a:extLst>
          </p:cNvPr>
          <p:cNvGraphicFramePr>
            <a:graphicFrameLocks noChangeAspect="1"/>
          </p:cNvGraphicFramePr>
          <p:nvPr>
            <p:extLst>
              <p:ext uri="{D42A27DB-BD31-4B8C-83A1-F6EECF244321}">
                <p14:modId xmlns:p14="http://schemas.microsoft.com/office/powerpoint/2010/main" val="32226141"/>
              </p:ext>
            </p:extLst>
          </p:nvPr>
        </p:nvGraphicFramePr>
        <p:xfrm>
          <a:off x="651727" y="4805943"/>
          <a:ext cx="7620000" cy="1143000"/>
        </p:xfrm>
        <a:graphic>
          <a:graphicData uri="http://schemas.openxmlformats.org/presentationml/2006/ole">
            <mc:AlternateContent xmlns:mc="http://schemas.openxmlformats.org/markup-compatibility/2006">
              <mc:Choice xmlns:v="urn:schemas-microsoft-com:vml" Requires="v">
                <p:oleObj name="Equation" r:id="rId3" imgW="7619760" imgH="1143000" progId="Equation.DSMT4">
                  <p:embed/>
                </p:oleObj>
              </mc:Choice>
              <mc:Fallback>
                <p:oleObj name="Equation" r:id="rId3" imgW="7619760" imgH="1143000" progId="Equation.DSMT4">
                  <p:embed/>
                  <p:pic>
                    <p:nvPicPr>
                      <p:cNvPr id="0" name=""/>
                      <p:cNvPicPr/>
                      <p:nvPr/>
                    </p:nvPicPr>
                    <p:blipFill>
                      <a:blip r:embed="rId4"/>
                      <a:stretch>
                        <a:fillRect/>
                      </a:stretch>
                    </p:blipFill>
                    <p:spPr>
                      <a:xfrm>
                        <a:off x="651727" y="4805943"/>
                        <a:ext cx="7620000" cy="1143000"/>
                      </a:xfrm>
                      <a:prstGeom prst="rect">
                        <a:avLst/>
                      </a:prstGeom>
                    </p:spPr>
                  </p:pic>
                </p:oleObj>
              </mc:Fallback>
            </mc:AlternateContent>
          </a:graphicData>
        </a:graphic>
      </p:graphicFrame>
    </p:spTree>
    <p:extLst>
      <p:ext uri="{BB962C8B-B14F-4D97-AF65-F5344CB8AC3E}">
        <p14:creationId xmlns:p14="http://schemas.microsoft.com/office/powerpoint/2010/main" val="387615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If the null hypothesis is true and the data satisfies the conditions of a multinomial distribution, this test statistic has an approximate chi-square distribution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degrees of freedom. In our example there are </a:t>
                </a:r>
                <a14:m>
                  <m:oMath xmlns:m="http://schemas.openxmlformats.org/officeDocument/2006/math">
                    <m:r>
                      <a:rPr lang="en-US" i="1" dirty="0" smtClean="0">
                        <a:latin typeface="Cambria Math" panose="02040503050406030204" pitchFamily="18" charset="0"/>
                      </a:rPr>
                      <m:t>7−1=6 </m:t>
                    </m:r>
                  </m:oMath>
                </a14:m>
                <a:r>
                  <a:rPr lang="en-US" dirty="0"/>
                  <a:t>degrees of freedom.</a:t>
                </a:r>
              </a:p>
              <a:p>
                <a:r>
                  <a:rPr lang="en-US" dirty="0"/>
                  <a:t>If the differences between what is observed and what is expected are large enough, the chi-square test statistic quantity will become very large, causing us to doubt the reasonableness of the null hypothesis. Thus, for </a:t>
                </a:r>
                <a:r>
                  <a:rPr lang="en-US" b="1" dirty="0"/>
                  <a:t>Step 4</a:t>
                </a:r>
                <a:r>
                  <a:rPr lang="en-US" dirty="0"/>
                  <a:t> we will reject the null hypothesis for large values of the test statistic (we have a one-tailed test).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593" b="-133"/>
                </a:stretch>
              </a:blipFill>
            </p:spPr>
            <p:txBody>
              <a:bodyPr/>
              <a:lstStyle/>
              <a:p>
                <a:r>
                  <a:rPr lang="en-IN">
                    <a:noFill/>
                  </a:rPr>
                  <a:t> </a:t>
                </a:r>
              </a:p>
            </p:txBody>
          </p:sp>
        </mc:Fallback>
      </mc:AlternateContent>
    </p:spTree>
    <p:extLst>
      <p:ext uri="{BB962C8B-B14F-4D97-AF65-F5344CB8AC3E}">
        <p14:creationId xmlns:p14="http://schemas.microsoft.com/office/powerpoint/2010/main" val="92331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a:t>
            </a:r>
          </a:p>
        </p:txBody>
      </p:sp>
      <p:sp>
        <p:nvSpPr>
          <p:cNvPr id="3" name="Content Placeholder 2"/>
          <p:cNvSpPr>
            <a:spLocks noGrp="1"/>
          </p:cNvSpPr>
          <p:nvPr>
            <p:ph idx="1"/>
          </p:nvPr>
        </p:nvSpPr>
        <p:spPr/>
        <p:txBody>
          <a:bodyPr/>
          <a:lstStyle/>
          <a:p>
            <a:r>
              <a:rPr lang="en-US" dirty="0"/>
              <a:t>An owner of a grocery market chain suspects that there has been a change in the shopping pattern of his customers. He has always believed that his stores are equally busy regardless of the day of the week, and he has geared his weekly advertised specials accordingly.</a:t>
            </a:r>
          </a:p>
          <a:p>
            <a:r>
              <a:rPr lang="en-US" dirty="0"/>
              <a:t>If the shopping pattern has changed and some days are in fact busier shopping days than others, he estimates that this could be costing him thousands of dollars in lost sales due to improperly scheduled advertisements. He decides to use statistical inference to test his theory.</a:t>
            </a:r>
          </a:p>
          <a:p>
            <a:endParaRPr lang="en-US" dirty="0"/>
          </a:p>
        </p:txBody>
      </p:sp>
    </p:spTree>
    <p:extLst>
      <p:ext uri="{BB962C8B-B14F-4D97-AF65-F5344CB8AC3E}">
        <p14:creationId xmlns:p14="http://schemas.microsoft.com/office/powerpoint/2010/main" val="242204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lnSpcReduction="10000"/>
          </a:bodyPr>
          <a:lstStyle/>
          <a:p>
            <a:r>
              <a:rPr lang="en-US" dirty="0"/>
              <a:t>How large must the value of </a:t>
            </a:r>
            <a:r>
              <a:rPr lang="el-GR" i="0" dirty="0">
                <a:latin typeface="+mj-lt"/>
              </a:rPr>
              <a:t>χ</a:t>
            </a:r>
            <a:r>
              <a:rPr lang="en-US" baseline="30000" dirty="0"/>
              <a:t>2</a:t>
            </a:r>
            <a:r>
              <a:rPr lang="en-US" dirty="0"/>
              <a:t> be in order to conclude the null is not reasonable? We must have a criterion. The critical value for a chi-square distribution at a level of significance of 0.05 with 6 degrees of freedom is 12.592. Thus, if the null hypothesis is true, a test statistic larger than 12.592 will occur only 5% of the time due to sampling variation. Values larger than 12.592 are relatively rare (occur 5% of the time or less) if the null hypothesis is true. Hence, if we observe a value of the test statistic that is larger than 12.592 we will reject the null hypothesis. </a:t>
            </a:r>
          </a:p>
        </p:txBody>
      </p:sp>
    </p:spTree>
    <p:extLst>
      <p:ext uri="{BB962C8B-B14F-4D97-AF65-F5344CB8AC3E}">
        <p14:creationId xmlns:p14="http://schemas.microsoft.com/office/powerpoint/2010/main" val="193852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a:bodyPr>
          <a:lstStyle/>
          <a:p>
            <a:r>
              <a:rPr lang="en-US" dirty="0"/>
              <a:t>This rejection region is drawn in Figure 16.2.1.</a:t>
            </a:r>
          </a:p>
        </p:txBody>
      </p:sp>
      <p:pic>
        <p:nvPicPr>
          <p:cNvPr id="5" name="Picture 4">
            <a:extLst>
              <a:ext uri="{FF2B5EF4-FFF2-40B4-BE49-F238E27FC236}">
                <a16:creationId xmlns:a16="http://schemas.microsoft.com/office/drawing/2014/main" id="{3F8F8E47-E5ED-C2A8-E58D-698265EA0594}"/>
              </a:ext>
            </a:extLst>
          </p:cNvPr>
          <p:cNvPicPr>
            <a:picLocks noChangeAspect="1"/>
          </p:cNvPicPr>
          <p:nvPr/>
        </p:nvPicPr>
        <p:blipFill>
          <a:blip r:embed="rId2"/>
          <a:stretch>
            <a:fillRect/>
          </a:stretch>
        </p:blipFill>
        <p:spPr>
          <a:xfrm>
            <a:off x="1462100" y="1893126"/>
            <a:ext cx="6215515" cy="4006772"/>
          </a:xfrm>
          <a:prstGeom prst="rect">
            <a:avLst/>
          </a:prstGeom>
        </p:spPr>
      </p:pic>
    </p:spTree>
    <p:extLst>
      <p:ext uri="{BB962C8B-B14F-4D97-AF65-F5344CB8AC3E}">
        <p14:creationId xmlns:p14="http://schemas.microsoft.com/office/powerpoint/2010/main" val="47856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a:bodyPr>
          <a:lstStyle/>
          <a:p>
            <a:r>
              <a:rPr lang="en-US" dirty="0"/>
              <a:t>The resulting value of the test statistic is as follows.</a:t>
            </a:r>
          </a:p>
          <a:p>
            <a:endParaRPr lang="en-US" dirty="0"/>
          </a:p>
          <a:p>
            <a:endParaRPr lang="en-US" dirty="0"/>
          </a:p>
          <a:p>
            <a:endParaRPr lang="en-US" dirty="0"/>
          </a:p>
          <a:p>
            <a:endParaRPr lang="en-US" dirty="0"/>
          </a:p>
          <a:p>
            <a:endParaRPr lang="en-US" dirty="0"/>
          </a:p>
          <a:p>
            <a:r>
              <a:rPr lang="en-US" dirty="0"/>
              <a:t>Notice that the value of the test statistic does not fall in the rejection region since 5.6 is less than 12.592 as shown in Figure 16.2.2.</a:t>
            </a:r>
          </a:p>
          <a:p>
            <a:endParaRPr lang="en-US" dirty="0"/>
          </a:p>
        </p:txBody>
      </p:sp>
      <p:graphicFrame>
        <p:nvGraphicFramePr>
          <p:cNvPr id="4" name="Object 3">
            <a:extLst>
              <a:ext uri="{FF2B5EF4-FFF2-40B4-BE49-F238E27FC236}">
                <a16:creationId xmlns:a16="http://schemas.microsoft.com/office/drawing/2014/main" id="{A7AAC29D-5E55-7E6F-5291-937D24230425}"/>
              </a:ext>
            </a:extLst>
          </p:cNvPr>
          <p:cNvGraphicFramePr>
            <a:graphicFrameLocks noChangeAspect="1"/>
          </p:cNvGraphicFramePr>
          <p:nvPr>
            <p:extLst>
              <p:ext uri="{D42A27DB-BD31-4B8C-83A1-F6EECF244321}">
                <p14:modId xmlns:p14="http://schemas.microsoft.com/office/powerpoint/2010/main" val="3419406985"/>
              </p:ext>
            </p:extLst>
          </p:nvPr>
        </p:nvGraphicFramePr>
        <p:xfrm>
          <a:off x="838200" y="2057400"/>
          <a:ext cx="7162800" cy="2057400"/>
        </p:xfrm>
        <a:graphic>
          <a:graphicData uri="http://schemas.openxmlformats.org/presentationml/2006/ole">
            <mc:AlternateContent xmlns:mc="http://schemas.openxmlformats.org/markup-compatibility/2006">
              <mc:Choice xmlns:v="urn:schemas-microsoft-com:vml" Requires="v">
                <p:oleObj name="Equation" r:id="rId2" imgW="7162560" imgH="2057400" progId="Equation.DSMT4">
                  <p:embed/>
                </p:oleObj>
              </mc:Choice>
              <mc:Fallback>
                <p:oleObj name="Equation" r:id="rId2" imgW="7162560" imgH="2057400" progId="Equation.DSMT4">
                  <p:embed/>
                  <p:pic>
                    <p:nvPicPr>
                      <p:cNvPr id="0" name=""/>
                      <p:cNvPicPr/>
                      <p:nvPr/>
                    </p:nvPicPr>
                    <p:blipFill>
                      <a:blip r:embed="rId3"/>
                      <a:stretch>
                        <a:fillRect/>
                      </a:stretch>
                    </p:blipFill>
                    <p:spPr>
                      <a:xfrm>
                        <a:off x="838200" y="2057400"/>
                        <a:ext cx="7162800" cy="2057400"/>
                      </a:xfrm>
                      <a:prstGeom prst="rect">
                        <a:avLst/>
                      </a:prstGeom>
                    </p:spPr>
                  </p:pic>
                </p:oleObj>
              </mc:Fallback>
            </mc:AlternateContent>
          </a:graphicData>
        </a:graphic>
      </p:graphicFrame>
    </p:spTree>
    <p:extLst>
      <p:ext uri="{BB962C8B-B14F-4D97-AF65-F5344CB8AC3E}">
        <p14:creationId xmlns:p14="http://schemas.microsoft.com/office/powerpoint/2010/main" val="378122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exact </a:t>
                </a:r>
                <a14:m>
                  <m:oMath xmlns:m="http://schemas.openxmlformats.org/officeDocument/2006/math">
                    <m:r>
                      <a:rPr lang="en-US" i="1" dirty="0" smtClean="0">
                        <a:latin typeface="Cambria Math" panose="02040503050406030204" pitchFamily="18" charset="0"/>
                      </a:rPr>
                      <m:t>𝑃</m:t>
                    </m:r>
                  </m:oMath>
                </a14:m>
                <a:r>
                  <a:rPr lang="en-US" dirty="0"/>
                  <a:t>-value for the test statistic of 5.6 can be found using technology. The </a:t>
                </a:r>
                <a14:m>
                  <m:oMath xmlns:m="http://schemas.openxmlformats.org/officeDocument/2006/math">
                    <m:r>
                      <a:rPr lang="en-US" i="1" dirty="0" smtClean="0">
                        <a:latin typeface="Cambria Math" panose="02040503050406030204" pitchFamily="18" charset="0"/>
                      </a:rPr>
                      <m:t>𝑃</m:t>
                    </m:r>
                  </m:oMath>
                </a14:m>
                <a:r>
                  <a:rPr lang="en-US" dirty="0"/>
                  <a:t>-value is 0.4695, which is greater than 0.05. Thus, for </a:t>
                </a:r>
                <a:r>
                  <a:rPr lang="en-US" b="1" dirty="0"/>
                  <a:t>Step 5</a:t>
                </a:r>
                <a:r>
                  <a:rPr lang="en-US" dirty="0"/>
                  <a:t>, we conclude that the data does not provide enough evidence to reject the null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40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E2C6FC5F-D8CB-CDF5-50D4-A675961202A3}"/>
              </a:ext>
            </a:extLst>
          </p:cNvPr>
          <p:cNvPicPr>
            <a:picLocks noChangeAspect="1"/>
          </p:cNvPicPr>
          <p:nvPr/>
        </p:nvPicPr>
        <p:blipFill>
          <a:blip r:embed="rId3"/>
          <a:stretch>
            <a:fillRect/>
          </a:stretch>
        </p:blipFill>
        <p:spPr>
          <a:xfrm>
            <a:off x="458698" y="3484118"/>
            <a:ext cx="8174206" cy="2377286"/>
          </a:xfrm>
          <a:prstGeom prst="rect">
            <a:avLst/>
          </a:prstGeom>
        </p:spPr>
      </p:pic>
    </p:spTree>
    <p:extLst>
      <p:ext uri="{BB962C8B-B14F-4D97-AF65-F5344CB8AC3E}">
        <p14:creationId xmlns:p14="http://schemas.microsoft.com/office/powerpoint/2010/main" val="384051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Our conclusion for </a:t>
                </a:r>
                <a:r>
                  <a:rPr lang="en-US" b="1" dirty="0"/>
                  <a:t>Step 6</a:t>
                </a:r>
                <a:r>
                  <a:rPr lang="en-US" dirty="0"/>
                  <a:t> is that our grocer’s suspicion that some shopping days are busier than others was not substantiated. Based on the evidence gathered in his study, he should not change his advertising practice.</a:t>
                </a:r>
              </a:p>
              <a:p>
                <a:r>
                  <a:rPr lang="en-US" dirty="0"/>
                  <a:t>The basic steps in performing a chi-square test for goodness of fit are outlined below. It is important to note that in order to use this test we must assume that the sample size, </a:t>
                </a:r>
                <a14:m>
                  <m:oMath xmlns:m="http://schemas.openxmlformats.org/officeDocument/2006/math">
                    <m:r>
                      <a:rPr lang="en-US" i="1" dirty="0" smtClean="0">
                        <a:latin typeface="Cambria Math" panose="02040503050406030204" pitchFamily="18" charset="0"/>
                      </a:rPr>
                      <m:t>𝑛</m:t>
                    </m:r>
                  </m:oMath>
                </a14:m>
                <a:r>
                  <a:rPr lang="en-US" dirty="0"/>
                  <a:t>, is large enough that there will be at least five expected observations per category and that the underlying distribution is a multinomial probability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1111" b="-133"/>
                </a:stretch>
              </a:blipFill>
            </p:spPr>
            <p:txBody>
              <a:bodyPr/>
              <a:lstStyle/>
              <a:p>
                <a:r>
                  <a:rPr lang="en-IN">
                    <a:noFill/>
                  </a:rPr>
                  <a:t> </a:t>
                </a:r>
              </a:p>
            </p:txBody>
          </p:sp>
        </mc:Fallback>
      </mc:AlternateContent>
    </p:spTree>
    <p:extLst>
      <p:ext uri="{BB962C8B-B14F-4D97-AF65-F5344CB8AC3E}">
        <p14:creationId xmlns:p14="http://schemas.microsoft.com/office/powerpoint/2010/main" val="427959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Goodness of Fit</a:t>
            </a:r>
          </a:p>
        </p:txBody>
      </p:sp>
      <p:sp>
        <p:nvSpPr>
          <p:cNvPr id="3" name="Content Placeholder 2"/>
          <p:cNvSpPr>
            <a:spLocks noGrp="1"/>
          </p:cNvSpPr>
          <p:nvPr>
            <p:ph idx="1"/>
          </p:nvPr>
        </p:nvSpPr>
        <p:spPr>
          <a:xfrm>
            <a:off x="457200" y="1280160"/>
            <a:ext cx="8229600" cy="4401205"/>
          </a:xfrm>
          <a:solidFill>
            <a:srgbClr val="FFFFCC"/>
          </a:solidFill>
          <a:ln w="28575">
            <a:solidFill>
              <a:srgbClr val="000000"/>
            </a:solidFill>
          </a:ln>
        </p:spPr>
        <p:txBody>
          <a:bodyPr wrap="square">
            <a:spAutoFit/>
          </a:bodyPr>
          <a:lstStyle/>
          <a:p>
            <a:r>
              <a:rPr lang="en-US" b="1" dirty="0">
                <a:solidFill>
                  <a:srgbClr val="000000"/>
                </a:solidFill>
              </a:rPr>
              <a:t>Assumptions:</a:t>
            </a:r>
          </a:p>
          <a:p>
            <a:pPr marL="514350" indent="-514350">
              <a:buFont typeface="+mj-lt"/>
              <a:buAutoNum type="arabicPeriod"/>
            </a:pPr>
            <a:r>
              <a:rPr lang="en-US" dirty="0">
                <a:solidFill>
                  <a:srgbClr val="000000"/>
                </a:solidFill>
              </a:rPr>
              <a:t>The conditions for a multinomial random variable are met.</a:t>
            </a:r>
          </a:p>
          <a:p>
            <a:pPr marL="514350" indent="-514350">
              <a:buFont typeface="+mj-lt"/>
              <a:buAutoNum type="arabicPeriod"/>
            </a:pPr>
            <a:r>
              <a:rPr lang="en-US" dirty="0">
                <a:solidFill>
                  <a:srgbClr val="000000"/>
                </a:solidFill>
              </a:rPr>
              <a:t>The expected value of </a:t>
            </a:r>
            <a:r>
              <a:rPr lang="en-US" i="1" dirty="0" err="1">
                <a:solidFill>
                  <a:srgbClr val="000000"/>
                </a:solidFill>
              </a:rPr>
              <a:t>n</a:t>
            </a:r>
            <a:r>
              <a:rPr lang="en-US" i="1" baseline="-25000" dirty="0" err="1">
                <a:solidFill>
                  <a:srgbClr val="000000"/>
                </a:solidFill>
              </a:rPr>
              <a:t>i</a:t>
            </a:r>
            <a:r>
              <a:rPr lang="en-US" i="1" dirty="0">
                <a:solidFill>
                  <a:srgbClr val="000000"/>
                </a:solidFill>
              </a:rPr>
              <a:t> </a:t>
            </a:r>
            <a:r>
              <a:rPr lang="en-US" dirty="0">
                <a:solidFill>
                  <a:srgbClr val="000000"/>
                </a:solidFill>
              </a:rPr>
              <a:t>is at least 5 for each category.</a:t>
            </a:r>
          </a:p>
          <a:p>
            <a:r>
              <a:rPr lang="en-US" b="1" dirty="0">
                <a:solidFill>
                  <a:srgbClr val="000000"/>
                </a:solidFill>
              </a:rPr>
              <a:t>Hypotheses:</a:t>
            </a:r>
          </a:p>
          <a:p>
            <a:r>
              <a:rPr lang="en-US" b="1" i="1" dirty="0">
                <a:solidFill>
                  <a:srgbClr val="000000"/>
                </a:solidFill>
              </a:rPr>
              <a:t>     </a:t>
            </a:r>
            <a:r>
              <a:rPr lang="en-US" i="1" dirty="0">
                <a:solidFill>
                  <a:srgbClr val="000000"/>
                </a:solidFill>
              </a:rPr>
              <a:t>H</a:t>
            </a:r>
            <a:r>
              <a:rPr lang="en-US" baseline="-25000" dirty="0">
                <a:solidFill>
                  <a:srgbClr val="000000"/>
                </a:solidFill>
              </a:rPr>
              <a:t>0</a:t>
            </a:r>
            <a:r>
              <a:rPr lang="en-US" dirty="0">
                <a:solidFill>
                  <a:srgbClr val="000000"/>
                </a:solidFill>
              </a:rPr>
              <a:t>: The population follows the specified distribution.</a:t>
            </a:r>
          </a:p>
          <a:p>
            <a:r>
              <a:rPr lang="en-US" i="1" dirty="0">
                <a:solidFill>
                  <a:srgbClr val="000000"/>
                </a:solidFill>
              </a:rPr>
              <a:t>     H</a:t>
            </a:r>
            <a:r>
              <a:rPr lang="en-US" i="1" baseline="-25000" dirty="0">
                <a:solidFill>
                  <a:srgbClr val="000000"/>
                </a:solidFill>
              </a:rPr>
              <a:t>a</a:t>
            </a:r>
            <a:r>
              <a:rPr lang="en-US" dirty="0">
                <a:solidFill>
                  <a:srgbClr val="000000"/>
                </a:solidFill>
              </a:rPr>
              <a:t>: The population does not follow the specified  	distribution.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Goodness of Fit (cont.)</a:t>
            </a:r>
          </a:p>
        </p:txBody>
      </p:sp>
      <p:sp>
        <p:nvSpPr>
          <p:cNvPr id="3" name="Content Placeholder 2"/>
          <p:cNvSpPr>
            <a:spLocks noGrp="1"/>
          </p:cNvSpPr>
          <p:nvPr>
            <p:ph idx="1"/>
          </p:nvPr>
        </p:nvSpPr>
        <p:spPr>
          <a:xfrm>
            <a:off x="457200" y="1280160"/>
            <a:ext cx="8229600" cy="4315027"/>
          </a:xfrm>
          <a:solidFill>
            <a:srgbClr val="FFFFCC"/>
          </a:solidFill>
          <a:ln w="28575">
            <a:solidFill>
              <a:srgbClr val="000000"/>
            </a:solidFill>
          </a:ln>
        </p:spPr>
        <p:txBody>
          <a:bodyPr wrap="square">
            <a:spAutoFit/>
          </a:bodyPr>
          <a:lstStyle/>
          <a:p>
            <a:r>
              <a:rPr lang="en-US" b="1" dirty="0">
                <a:solidFill>
                  <a:srgbClr val="000000"/>
                </a:solidFill>
              </a:rPr>
              <a:t>Test Statistic:</a:t>
            </a:r>
          </a:p>
          <a:p>
            <a:endParaRPr lang="en-US" b="1" dirty="0">
              <a:solidFill>
                <a:srgbClr val="000000"/>
              </a:solidFill>
            </a:endParaRPr>
          </a:p>
          <a:p>
            <a:endParaRPr lang="en-US" b="1" dirty="0">
              <a:solidFill>
                <a:srgbClr val="000000"/>
              </a:solidFill>
            </a:endParaRPr>
          </a:p>
          <a:p>
            <a:r>
              <a:rPr lang="en-US" dirty="0">
                <a:solidFill>
                  <a:srgbClr val="000000"/>
                </a:solidFill>
              </a:rPr>
              <a:t>where</a:t>
            </a:r>
            <a:r>
              <a:rPr lang="en-US" i="1" dirty="0">
                <a:solidFill>
                  <a:srgbClr val="000000"/>
                </a:solidFill>
              </a:rPr>
              <a:t> </a:t>
            </a:r>
            <a:r>
              <a:rPr lang="en-US" i="1" dirty="0" err="1">
                <a:solidFill>
                  <a:srgbClr val="000000"/>
                </a:solidFill>
              </a:rPr>
              <a:t>n</a:t>
            </a:r>
            <a:r>
              <a:rPr lang="en-US" i="1" baseline="-25000" dirty="0" err="1">
                <a:solidFill>
                  <a:srgbClr val="000000"/>
                </a:solidFill>
              </a:rPr>
              <a:t>i</a:t>
            </a:r>
            <a:r>
              <a:rPr lang="en-US" i="1" dirty="0">
                <a:solidFill>
                  <a:srgbClr val="000000"/>
                </a:solidFill>
              </a:rPr>
              <a:t> </a:t>
            </a:r>
            <a:r>
              <a:rPr lang="en-US" dirty="0">
                <a:solidFill>
                  <a:srgbClr val="000000"/>
                </a:solidFill>
              </a:rPr>
              <a:t>is the actual number of observations in each category, and </a:t>
            </a:r>
            <a:r>
              <a:rPr lang="en-US" i="1" dirty="0">
                <a:solidFill>
                  <a:srgbClr val="000000"/>
                </a:solidFill>
              </a:rPr>
              <a:t>E</a:t>
            </a:r>
            <a:r>
              <a:rPr lang="en-US" dirty="0">
                <a:solidFill>
                  <a:srgbClr val="000000"/>
                </a:solidFill>
              </a:rPr>
              <a:t>(</a:t>
            </a:r>
            <a:r>
              <a:rPr lang="en-US" i="1" dirty="0" err="1">
                <a:solidFill>
                  <a:srgbClr val="000000"/>
                </a:solidFill>
              </a:rPr>
              <a:t>n</a:t>
            </a:r>
            <a:r>
              <a:rPr lang="en-US" i="1" baseline="-25000" dirty="0" err="1">
                <a:solidFill>
                  <a:srgbClr val="000000"/>
                </a:solidFill>
              </a:rPr>
              <a:t>i</a:t>
            </a:r>
            <a:r>
              <a:rPr lang="en-US" dirty="0">
                <a:solidFill>
                  <a:srgbClr val="000000"/>
                </a:solidFill>
              </a:rPr>
              <a:t>) is the expected number of observations for each category given that the null hypothesis is true.</a:t>
            </a:r>
          </a:p>
          <a:p>
            <a:r>
              <a:rPr lang="en-US" dirty="0">
                <a:solidFill>
                  <a:srgbClr val="000000"/>
                </a:solidFill>
              </a:rPr>
              <a:t>Given the assumptions are met, the test statistic has a chi-square distribution with </a:t>
            </a:r>
            <a:r>
              <a:rPr lang="en-US" i="1" dirty="0">
                <a:solidFill>
                  <a:srgbClr val="000000"/>
                </a:solidFill>
              </a:rPr>
              <a:t>k</a:t>
            </a:r>
            <a:r>
              <a:rPr lang="en-US" dirty="0">
                <a:solidFill>
                  <a:srgbClr val="000000"/>
                </a:solidFill>
              </a:rPr>
              <a:t> − 1 degrees of freedom.</a:t>
            </a:r>
          </a:p>
        </p:txBody>
      </p:sp>
      <p:graphicFrame>
        <p:nvGraphicFramePr>
          <p:cNvPr id="177154" name="Object 2"/>
          <p:cNvGraphicFramePr>
            <a:graphicFrameLocks noChangeAspect="1"/>
          </p:cNvGraphicFramePr>
          <p:nvPr>
            <p:extLst>
              <p:ext uri="{D42A27DB-BD31-4B8C-83A1-F6EECF244321}">
                <p14:modId xmlns:p14="http://schemas.microsoft.com/office/powerpoint/2010/main" val="3945038092"/>
              </p:ext>
            </p:extLst>
          </p:nvPr>
        </p:nvGraphicFramePr>
        <p:xfrm>
          <a:off x="2514600" y="1676400"/>
          <a:ext cx="3022600" cy="1143000"/>
        </p:xfrm>
        <a:graphic>
          <a:graphicData uri="http://schemas.openxmlformats.org/presentationml/2006/ole">
            <mc:AlternateContent xmlns:mc="http://schemas.openxmlformats.org/markup-compatibility/2006">
              <mc:Choice xmlns:v="urn:schemas-microsoft-com:vml" Requires="v">
                <p:oleObj name="Equation" r:id="rId2" imgW="3022560" imgH="1143000" progId="Equation.DSMT4">
                  <p:embed/>
                </p:oleObj>
              </mc:Choice>
              <mc:Fallback>
                <p:oleObj name="Equation" r:id="rId2" imgW="3022560" imgH="1143000" progId="Equation.DSMT4">
                  <p:embed/>
                  <p:pic>
                    <p:nvPicPr>
                      <p:cNvPr id="0" name="Picture 2"/>
                      <p:cNvPicPr>
                        <a:picLocks noChangeAspect="1" noChangeArrowheads="1"/>
                      </p:cNvPicPr>
                      <p:nvPr/>
                    </p:nvPicPr>
                    <p:blipFill>
                      <a:blip r:embed="rId3"/>
                      <a:srcRect/>
                      <a:stretch>
                        <a:fillRect/>
                      </a:stretch>
                    </p:blipFill>
                    <p:spPr bwMode="auto">
                      <a:xfrm>
                        <a:off x="2514600" y="1676400"/>
                        <a:ext cx="3022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Goodness of Fit (cont.)</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wrap="square">
            <a:spAutoFit/>
          </a:bodyPr>
          <a:lstStyle/>
          <a:p>
            <a:r>
              <a:rPr lang="en-US" b="1" dirty="0">
                <a:solidFill>
                  <a:srgbClr val="000000"/>
                </a:solidFill>
              </a:rPr>
              <a:t>Rejection Region: </a:t>
            </a:r>
          </a:p>
          <a:p>
            <a:r>
              <a:rPr lang="en-US" dirty="0">
                <a:solidFill>
                  <a:srgbClr val="000000"/>
                </a:solidFill>
              </a:rPr>
              <a:t>Reject </a:t>
            </a:r>
            <a:r>
              <a:rPr lang="en-US" i="1" dirty="0">
                <a:solidFill>
                  <a:srgbClr val="000000"/>
                </a:solidFill>
              </a:rPr>
              <a:t>H</a:t>
            </a:r>
            <a:r>
              <a:rPr lang="en-US" baseline="-25000" dirty="0">
                <a:solidFill>
                  <a:srgbClr val="000000"/>
                </a:solidFill>
              </a:rPr>
              <a:t>0</a:t>
            </a:r>
            <a:r>
              <a:rPr lang="en-US" dirty="0">
                <a:solidFill>
                  <a:srgbClr val="000000"/>
                </a:solidFill>
              </a:rPr>
              <a:t> if                   with </a:t>
            </a:r>
            <a:r>
              <a:rPr lang="en-US" i="1" dirty="0">
                <a:solidFill>
                  <a:srgbClr val="000000"/>
                </a:solidFill>
              </a:rPr>
              <a:t>k</a:t>
            </a:r>
            <a:r>
              <a:rPr lang="en-US" dirty="0">
                <a:solidFill>
                  <a:srgbClr val="000000"/>
                </a:solidFill>
              </a:rPr>
              <a:t> − 1 degrees of freedom.</a:t>
            </a:r>
          </a:p>
          <a:p>
            <a:r>
              <a:rPr lang="en-US" b="1" i="1" dirty="0">
                <a:solidFill>
                  <a:srgbClr val="000000"/>
                </a:solidFill>
              </a:rPr>
              <a:t>P</a:t>
            </a:r>
            <a:r>
              <a:rPr lang="en-US" b="1" dirty="0">
                <a:solidFill>
                  <a:srgbClr val="000000"/>
                </a:solidFill>
              </a:rPr>
              <a:t>-value: </a:t>
            </a:r>
          </a:p>
          <a:p>
            <a:r>
              <a:rPr lang="en-US" dirty="0">
                <a:solidFill>
                  <a:srgbClr val="000000"/>
                </a:solidFill>
              </a:rPr>
              <a:t>The </a:t>
            </a:r>
            <a:r>
              <a:rPr lang="en-US" i="1" dirty="0">
                <a:solidFill>
                  <a:srgbClr val="000000"/>
                </a:solidFill>
              </a:rPr>
              <a:t>P</a:t>
            </a:r>
            <a:r>
              <a:rPr lang="en-US" dirty="0">
                <a:solidFill>
                  <a:srgbClr val="000000"/>
                </a:solidFill>
              </a:rPr>
              <a:t>-value is the probability of observing a value as extreme or more extreme than the value of the test statistic, given a chi-square distribution with </a:t>
            </a:r>
            <a:r>
              <a:rPr lang="en-US" i="1" dirty="0">
                <a:solidFill>
                  <a:srgbClr val="000000"/>
                </a:solidFill>
              </a:rPr>
              <a:t>k</a:t>
            </a:r>
            <a:r>
              <a:rPr lang="en-US" dirty="0">
                <a:solidFill>
                  <a:srgbClr val="000000"/>
                </a:solidFill>
              </a:rPr>
              <a:t> − 1 degrees of freedom.</a:t>
            </a:r>
          </a:p>
        </p:txBody>
      </p:sp>
      <p:graphicFrame>
        <p:nvGraphicFramePr>
          <p:cNvPr id="178179" name="Object 3"/>
          <p:cNvGraphicFramePr>
            <a:graphicFrameLocks noChangeAspect="1"/>
          </p:cNvGraphicFramePr>
          <p:nvPr>
            <p:extLst>
              <p:ext uri="{D42A27DB-BD31-4B8C-83A1-F6EECF244321}">
                <p14:modId xmlns:p14="http://schemas.microsoft.com/office/powerpoint/2010/main" val="4109895257"/>
              </p:ext>
            </p:extLst>
          </p:nvPr>
        </p:nvGraphicFramePr>
        <p:xfrm>
          <a:off x="2173521" y="1751052"/>
          <a:ext cx="1409700" cy="508000"/>
        </p:xfrm>
        <a:graphic>
          <a:graphicData uri="http://schemas.openxmlformats.org/presentationml/2006/ole">
            <mc:AlternateContent xmlns:mc="http://schemas.openxmlformats.org/markup-compatibility/2006">
              <mc:Choice xmlns:v="urn:schemas-microsoft-com:vml" Requires="v">
                <p:oleObj name="Equation" r:id="rId2" imgW="1409400" imgH="507960" progId="Equation.DSMT4">
                  <p:embed/>
                </p:oleObj>
              </mc:Choice>
              <mc:Fallback>
                <p:oleObj name="Equation" r:id="rId2" imgW="1409400" imgH="507960" progId="Equation.DSMT4">
                  <p:embed/>
                  <p:pic>
                    <p:nvPicPr>
                      <p:cNvPr id="0" name="Picture 3"/>
                      <p:cNvPicPr>
                        <a:picLocks noChangeAspect="1" noChangeArrowheads="1"/>
                      </p:cNvPicPr>
                      <p:nvPr/>
                    </p:nvPicPr>
                    <p:blipFill>
                      <a:blip r:embed="rId3"/>
                      <a:srcRect/>
                      <a:stretch>
                        <a:fillRect/>
                      </a:stretch>
                    </p:blipFill>
                    <p:spPr bwMode="auto">
                      <a:xfrm>
                        <a:off x="2173521" y="1751052"/>
                        <a:ext cx="1409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Chi-Square Test for Goodness of Fit (cont.)</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wrap="square">
            <a:spAutoFit/>
          </a:bodyPr>
          <a:lstStyle/>
          <a:p>
            <a:r>
              <a:rPr lang="en-US" dirty="0">
                <a:solidFill>
                  <a:srgbClr val="000000"/>
                </a:solidFill>
              </a:rPr>
              <a:t>If the computed </a:t>
            </a:r>
            <a:r>
              <a:rPr lang="en-US" i="1" dirty="0">
                <a:solidFill>
                  <a:srgbClr val="000000"/>
                </a:solidFill>
              </a:rPr>
              <a:t>P</a:t>
            </a:r>
            <a:r>
              <a:rPr lang="en-US" dirty="0">
                <a:solidFill>
                  <a:srgbClr val="000000"/>
                </a:solidFill>
              </a:rPr>
              <a:t>-value is less than </a:t>
            </a:r>
            <a:r>
              <a:rPr lang="el-GR" i="1" dirty="0">
                <a:solidFill>
                  <a:srgbClr val="000000"/>
                </a:solidFill>
                <a:latin typeface="Cambria Math" panose="02040503050406030204" pitchFamily="18" charset="0"/>
                <a:ea typeface="Cambria Math" panose="02040503050406030204" pitchFamily="18" charset="0"/>
                <a:sym typeface="Symbol"/>
              </a:rPr>
              <a:t>α</a:t>
            </a:r>
            <a:r>
              <a:rPr lang="en-US" dirty="0">
                <a:solidFill>
                  <a:srgbClr val="000000"/>
                </a:solidFill>
              </a:rPr>
              <a:t>, reject the null hypothesis in favor of the alternative.</a:t>
            </a:r>
          </a:p>
          <a:p>
            <a:r>
              <a:rPr lang="en-US" dirty="0">
                <a:solidFill>
                  <a:srgbClr val="000000"/>
                </a:solidFill>
              </a:rPr>
              <a:t>If the computed </a:t>
            </a:r>
            <a:r>
              <a:rPr lang="en-US" i="1" dirty="0">
                <a:solidFill>
                  <a:srgbClr val="000000"/>
                </a:solidFill>
              </a:rPr>
              <a:t>P</a:t>
            </a:r>
            <a:r>
              <a:rPr lang="en-US" dirty="0">
                <a:solidFill>
                  <a:srgbClr val="000000"/>
                </a:solidFill>
              </a:rPr>
              <a:t>-value is greater than or equal to </a:t>
            </a:r>
            <a:r>
              <a:rPr lang="el-GR" i="1" dirty="0">
                <a:solidFill>
                  <a:srgbClr val="000000"/>
                </a:solidFill>
                <a:latin typeface="Cambria Math" panose="02040503050406030204" pitchFamily="18" charset="0"/>
                <a:ea typeface="Cambria Math" panose="02040503050406030204" pitchFamily="18" charset="0"/>
                <a:sym typeface="Symbol"/>
              </a:rPr>
              <a:t>α</a:t>
            </a:r>
            <a:r>
              <a:rPr lang="en-US" dirty="0">
                <a:solidFill>
                  <a:srgbClr val="000000"/>
                </a:solidFill>
              </a:rPr>
              <a:t>, fail to reject the null hypothesis.</a:t>
            </a:r>
            <a:endParaRPr lang="en-US" sz="26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a:t>
            </a:r>
          </a:p>
        </p:txBody>
      </p:sp>
      <p:sp>
        <p:nvSpPr>
          <p:cNvPr id="3" name="Content Placeholder 2"/>
          <p:cNvSpPr>
            <a:spLocks noGrp="1"/>
          </p:cNvSpPr>
          <p:nvPr>
            <p:ph idx="1"/>
          </p:nvPr>
        </p:nvSpPr>
        <p:spPr>
          <a:xfrm>
            <a:off x="457200" y="1099139"/>
            <a:ext cx="8229600" cy="4572000"/>
          </a:xfrm>
        </p:spPr>
        <p:txBody>
          <a:bodyPr>
            <a:noAutofit/>
          </a:bodyPr>
          <a:lstStyle/>
          <a:p>
            <a:pPr>
              <a:spcBef>
                <a:spcPts val="0"/>
              </a:spcBef>
            </a:pPr>
            <a:r>
              <a:rPr lang="en-US" dirty="0" err="1"/>
              <a:t>SeQuix</a:t>
            </a:r>
            <a:r>
              <a:rPr lang="en-US" dirty="0"/>
              <a:t> has been developed for treating kidney disease. It has been found to have the following side effects in patients when taken over a two-month period.</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A competitor has developed a new drug for treating kidney disease. The competitor hopes the new drug will not have as severe blood pressure side effects as </a:t>
            </a:r>
            <a:r>
              <a:rPr lang="en-US" dirty="0" err="1"/>
              <a:t>SeQuix</a:t>
            </a:r>
            <a:r>
              <a:rPr lang="en-US" dirty="0"/>
              <a:t>. </a:t>
            </a:r>
          </a:p>
        </p:txBody>
      </p:sp>
      <p:graphicFrame>
        <p:nvGraphicFramePr>
          <p:cNvPr id="4" name="object 2"/>
          <p:cNvGraphicFramePr>
            <a:graphicFrameLocks noGrp="1"/>
          </p:cNvGraphicFramePr>
          <p:nvPr>
            <p:extLst>
              <p:ext uri="{D42A27DB-BD31-4B8C-83A1-F6EECF244321}">
                <p14:modId xmlns:p14="http://schemas.microsoft.com/office/powerpoint/2010/main" val="2901437140"/>
              </p:ext>
            </p:extLst>
          </p:nvPr>
        </p:nvGraphicFramePr>
        <p:xfrm>
          <a:off x="1325880" y="2438401"/>
          <a:ext cx="6446520" cy="1654175"/>
        </p:xfrm>
        <a:graphic>
          <a:graphicData uri="http://schemas.openxmlformats.org/drawingml/2006/table">
            <a:tbl>
              <a:tblPr firstRow="1" bandRow="1">
                <a:tableStyleId>{21E4AEA4-8DFA-4A89-87EB-49C32662AFE0}</a:tableStyleId>
              </a:tblPr>
              <a:tblGrid>
                <a:gridCol w="5266171">
                  <a:extLst>
                    <a:ext uri="{9D8B030D-6E8A-4147-A177-3AD203B41FA5}">
                      <a16:colId xmlns:a16="http://schemas.microsoft.com/office/drawing/2014/main" val="20000"/>
                    </a:ext>
                  </a:extLst>
                </a:gridCol>
                <a:gridCol w="1180349">
                  <a:extLst>
                    <a:ext uri="{9D8B030D-6E8A-4147-A177-3AD203B41FA5}">
                      <a16:colId xmlns:a16="http://schemas.microsoft.com/office/drawing/2014/main" val="20001"/>
                    </a:ext>
                  </a:extLst>
                </a:gridCol>
              </a:tblGrid>
              <a:tr h="318840">
                <a:tc gridSpan="2">
                  <a:txBody>
                    <a:bodyPr/>
                    <a:lstStyle/>
                    <a:p>
                      <a:pPr marL="0" marR="117475" indent="0" algn="ctr" defTabSz="914400" rtl="0" eaLnBrk="1" fontAlgn="auto" latinLnBrk="0" hangingPunct="1">
                        <a:lnSpc>
                          <a:spcPct val="100000"/>
                        </a:lnSpc>
                        <a:spcBef>
                          <a:spcPts val="325"/>
                        </a:spcBef>
                        <a:spcAft>
                          <a:spcPts val="0"/>
                        </a:spcAft>
                        <a:buClrTx/>
                        <a:buSzTx/>
                        <a:buFontTx/>
                        <a:buNone/>
                        <a:tabLst/>
                        <a:defRPr/>
                      </a:pPr>
                      <a:r>
                        <a:rPr lang="en-US" sz="2000" b="1" kern="1200" baseline="0" dirty="0" err="1">
                          <a:solidFill>
                            <a:schemeClr val="lt1"/>
                          </a:solidFill>
                          <a:latin typeface="+mn-lt"/>
                          <a:ea typeface="+mn-ea"/>
                          <a:cs typeface="+mn-cs"/>
                        </a:rPr>
                        <a:t>SeQuix</a:t>
                      </a:r>
                      <a:endParaRPr lang="en-US" sz="2000" b="1" kern="1200" baseline="0" dirty="0">
                        <a:solidFill>
                          <a:schemeClr val="lt1"/>
                        </a:solidFill>
                        <a:latin typeface="+mn-lt"/>
                        <a:ea typeface="+mn-ea"/>
                        <a:cs typeface="+mn-cs"/>
                      </a:endParaRPr>
                    </a:p>
                  </a:txBody>
                  <a:tcPr marL="0" marR="0" marT="41275" marB="0"/>
                </a:tc>
                <a:tc hMerge="1">
                  <a:txBody>
                    <a:bodyPr/>
                    <a:lstStyle/>
                    <a:p>
                      <a:pPr marL="20320" algn="ctr">
                        <a:lnSpc>
                          <a:spcPct val="100000"/>
                        </a:lnSpc>
                        <a:spcBef>
                          <a:spcPts val="325"/>
                        </a:spcBef>
                      </a:pPr>
                      <a:endParaRPr sz="2000" dirty="0">
                        <a:latin typeface="Roboto Condensed"/>
                        <a:cs typeface="Roboto Condensed"/>
                      </a:endParaRPr>
                    </a:p>
                  </a:txBody>
                  <a:tcPr marL="0" marR="0" marT="41275" marB="0"/>
                </a:tc>
                <a:extLst>
                  <a:ext uri="{0D108BD9-81ED-4DB2-BD59-A6C34878D82A}">
                    <a16:rowId xmlns:a16="http://schemas.microsoft.com/office/drawing/2014/main" val="10000"/>
                  </a:ext>
                </a:extLst>
              </a:tr>
              <a:tr h="318840">
                <a:tc>
                  <a:txBody>
                    <a:bodyPr/>
                    <a:lstStyle/>
                    <a:p>
                      <a:pPr marR="117475" algn="ctr">
                        <a:lnSpc>
                          <a:spcPct val="100000"/>
                        </a:lnSpc>
                        <a:spcBef>
                          <a:spcPts val="325"/>
                        </a:spcBef>
                      </a:pPr>
                      <a:r>
                        <a:rPr sz="2000" b="1" spc="-5" dirty="0">
                          <a:solidFill>
                            <a:srgbClr val="000000"/>
                          </a:solidFill>
                        </a:rPr>
                        <a:t>Side</a:t>
                      </a:r>
                      <a:r>
                        <a:rPr sz="2000" b="1" spc="-10" dirty="0">
                          <a:solidFill>
                            <a:srgbClr val="000000"/>
                          </a:solidFill>
                        </a:rPr>
                        <a:t> </a:t>
                      </a:r>
                      <a:r>
                        <a:rPr sz="2000" b="1" spc="-5" dirty="0">
                          <a:solidFill>
                            <a:srgbClr val="000000"/>
                          </a:solidFill>
                        </a:rPr>
                        <a:t>Effect</a:t>
                      </a:r>
                      <a:endParaRPr sz="2000" b="1" dirty="0">
                        <a:solidFill>
                          <a:srgbClr val="000000"/>
                        </a:solidFill>
                        <a:latin typeface="Roboto Condensed"/>
                        <a:cs typeface="Roboto Condensed"/>
                      </a:endParaRPr>
                    </a:p>
                  </a:txBody>
                  <a:tcPr marL="0" marR="0" marT="41275" marB="0"/>
                </a:tc>
                <a:tc>
                  <a:txBody>
                    <a:bodyPr/>
                    <a:lstStyle/>
                    <a:p>
                      <a:pPr marL="20320" algn="ctr">
                        <a:lnSpc>
                          <a:spcPct val="100000"/>
                        </a:lnSpc>
                        <a:spcBef>
                          <a:spcPts val="325"/>
                        </a:spcBef>
                      </a:pPr>
                      <a:r>
                        <a:rPr sz="2000" b="1" spc="-5" dirty="0">
                          <a:solidFill>
                            <a:srgbClr val="000000"/>
                          </a:solidFill>
                        </a:rPr>
                        <a:t>Percent</a:t>
                      </a:r>
                      <a:endParaRPr sz="2000" b="1" dirty="0">
                        <a:solidFill>
                          <a:srgbClr val="000000"/>
                        </a:solidFill>
                        <a:latin typeface="Roboto Condensed"/>
                        <a:cs typeface="Roboto Condensed"/>
                      </a:endParaRPr>
                    </a:p>
                  </a:txBody>
                  <a:tcPr marL="0" marR="0" marT="41275" marB="0"/>
                </a:tc>
                <a:extLst>
                  <a:ext uri="{0D108BD9-81ED-4DB2-BD59-A6C34878D82A}">
                    <a16:rowId xmlns:a16="http://schemas.microsoft.com/office/drawing/2014/main" val="10001"/>
                  </a:ext>
                </a:extLst>
              </a:tr>
              <a:tr h="295439">
                <a:tc>
                  <a:txBody>
                    <a:bodyPr/>
                    <a:lstStyle/>
                    <a:p>
                      <a:pPr marR="117475" algn="ctr">
                        <a:lnSpc>
                          <a:spcPct val="100000"/>
                        </a:lnSpc>
                        <a:spcBef>
                          <a:spcPts val="125"/>
                        </a:spcBef>
                      </a:pPr>
                      <a:r>
                        <a:rPr sz="2000" spc="-10" dirty="0">
                          <a:solidFill>
                            <a:srgbClr val="000000"/>
                          </a:solidFill>
                        </a:rPr>
                        <a:t>At </a:t>
                      </a:r>
                      <a:r>
                        <a:rPr sz="2000" spc="-5" dirty="0">
                          <a:solidFill>
                            <a:srgbClr val="000000"/>
                          </a:solidFill>
                        </a:rPr>
                        <a:t>least </a:t>
                      </a:r>
                      <a:r>
                        <a:rPr sz="2000" dirty="0">
                          <a:solidFill>
                            <a:srgbClr val="000000"/>
                          </a:solidFill>
                        </a:rPr>
                        <a:t>a 5% </a:t>
                      </a:r>
                      <a:r>
                        <a:rPr sz="2000" spc="-5" dirty="0">
                          <a:solidFill>
                            <a:srgbClr val="000000"/>
                          </a:solidFill>
                        </a:rPr>
                        <a:t>increase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sz="2000" dirty="0">
                          <a:solidFill>
                            <a:srgbClr val="000000"/>
                          </a:solidFill>
                        </a:rPr>
                        <a:t>50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295439">
                <a:tc>
                  <a:txBody>
                    <a:bodyPr/>
                    <a:lstStyle/>
                    <a:p>
                      <a:pPr marR="117475" algn="ctr">
                        <a:lnSpc>
                          <a:spcPct val="100000"/>
                        </a:lnSpc>
                        <a:spcBef>
                          <a:spcPts val="125"/>
                        </a:spcBef>
                      </a:pPr>
                      <a:r>
                        <a:rPr sz="2000" dirty="0">
                          <a:solidFill>
                            <a:srgbClr val="000000"/>
                          </a:solidFill>
                        </a:rPr>
                        <a:t>Less than a 5% </a:t>
                      </a:r>
                      <a:r>
                        <a:rPr sz="2000" spc="-10" dirty="0">
                          <a:solidFill>
                            <a:srgbClr val="000000"/>
                          </a:solidFill>
                        </a:rPr>
                        <a:t>change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sz="2000" dirty="0">
                          <a:solidFill>
                            <a:srgbClr val="000000"/>
                          </a:solidFill>
                        </a:rPr>
                        <a:t>40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295439">
                <a:tc>
                  <a:txBody>
                    <a:bodyPr/>
                    <a:lstStyle/>
                    <a:p>
                      <a:pPr marR="117475" algn="ctr">
                        <a:lnSpc>
                          <a:spcPct val="100000"/>
                        </a:lnSpc>
                        <a:spcBef>
                          <a:spcPts val="125"/>
                        </a:spcBef>
                      </a:pPr>
                      <a:r>
                        <a:rPr sz="2000" spc="-10" dirty="0">
                          <a:solidFill>
                            <a:srgbClr val="000000"/>
                          </a:solidFill>
                        </a:rPr>
                        <a:t>At </a:t>
                      </a:r>
                      <a:r>
                        <a:rPr sz="2000" spc="-5" dirty="0">
                          <a:solidFill>
                            <a:srgbClr val="000000"/>
                          </a:solidFill>
                        </a:rPr>
                        <a:t>least </a:t>
                      </a:r>
                      <a:r>
                        <a:rPr sz="2000" dirty="0">
                          <a:solidFill>
                            <a:srgbClr val="000000"/>
                          </a:solidFill>
                        </a:rPr>
                        <a:t>a 5% </a:t>
                      </a:r>
                      <a:r>
                        <a:rPr sz="2000" spc="-5" dirty="0">
                          <a:solidFill>
                            <a:srgbClr val="000000"/>
                          </a:solidFill>
                        </a:rPr>
                        <a:t>decrease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sz="2000" dirty="0">
                          <a:solidFill>
                            <a:srgbClr val="000000"/>
                          </a:solidFill>
                        </a:rPr>
                        <a:t>10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lstStyle/>
          <a:p>
            <a:r>
              <a:rPr lang="en-US" dirty="0"/>
              <a:t>He randomly samples 105 customers from his customer database and asks them which day of the week they go grocery shopping. The results of the survey are listed in Table 16.2.1. Based on this data, what criteria can the grocer use to decide if some days of the week are preferred for grocery shopping over others?</a:t>
            </a:r>
          </a:p>
          <a:p>
            <a:endParaRPr lang="en-US" dirty="0"/>
          </a:p>
        </p:txBody>
      </p:sp>
      <p:graphicFrame>
        <p:nvGraphicFramePr>
          <p:cNvPr id="4" name="Table 3">
            <a:extLst>
              <a:ext uri="{FF2B5EF4-FFF2-40B4-BE49-F238E27FC236}">
                <a16:creationId xmlns:a16="http://schemas.microsoft.com/office/drawing/2014/main" id="{3195D154-F19C-14FA-1716-24C676FF676B}"/>
              </a:ext>
            </a:extLst>
          </p:cNvPr>
          <p:cNvGraphicFramePr>
            <a:graphicFrameLocks noGrp="1"/>
          </p:cNvGraphicFramePr>
          <p:nvPr>
            <p:extLst>
              <p:ext uri="{D42A27DB-BD31-4B8C-83A1-F6EECF244321}">
                <p14:modId xmlns:p14="http://schemas.microsoft.com/office/powerpoint/2010/main" val="4005833617"/>
              </p:ext>
            </p:extLst>
          </p:nvPr>
        </p:nvGraphicFramePr>
        <p:xfrm>
          <a:off x="457200" y="4114800"/>
          <a:ext cx="8229599" cy="111252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314358761"/>
                    </a:ext>
                  </a:extLst>
                </a:gridCol>
                <a:gridCol w="1175657">
                  <a:extLst>
                    <a:ext uri="{9D8B030D-6E8A-4147-A177-3AD203B41FA5}">
                      <a16:colId xmlns:a16="http://schemas.microsoft.com/office/drawing/2014/main" val="1634050517"/>
                    </a:ext>
                  </a:extLst>
                </a:gridCol>
                <a:gridCol w="1382486">
                  <a:extLst>
                    <a:ext uri="{9D8B030D-6E8A-4147-A177-3AD203B41FA5}">
                      <a16:colId xmlns:a16="http://schemas.microsoft.com/office/drawing/2014/main" val="3974985671"/>
                    </a:ext>
                  </a:extLst>
                </a:gridCol>
                <a:gridCol w="1143000">
                  <a:extLst>
                    <a:ext uri="{9D8B030D-6E8A-4147-A177-3AD203B41FA5}">
                      <a16:colId xmlns:a16="http://schemas.microsoft.com/office/drawing/2014/main" val="1587681754"/>
                    </a:ext>
                  </a:extLst>
                </a:gridCol>
                <a:gridCol w="1001485">
                  <a:extLst>
                    <a:ext uri="{9D8B030D-6E8A-4147-A177-3AD203B41FA5}">
                      <a16:colId xmlns:a16="http://schemas.microsoft.com/office/drawing/2014/main" val="1321277724"/>
                    </a:ext>
                  </a:extLst>
                </a:gridCol>
                <a:gridCol w="1175657">
                  <a:extLst>
                    <a:ext uri="{9D8B030D-6E8A-4147-A177-3AD203B41FA5}">
                      <a16:colId xmlns:a16="http://schemas.microsoft.com/office/drawing/2014/main" val="549195955"/>
                    </a:ext>
                  </a:extLst>
                </a:gridCol>
                <a:gridCol w="1175657">
                  <a:extLst>
                    <a:ext uri="{9D8B030D-6E8A-4147-A177-3AD203B41FA5}">
                      <a16:colId xmlns:a16="http://schemas.microsoft.com/office/drawing/2014/main" val="1322285412"/>
                    </a:ext>
                  </a:extLst>
                </a:gridCol>
              </a:tblGrid>
              <a:tr h="370840">
                <a:tc gridSpan="7">
                  <a:txBody>
                    <a:bodyPr/>
                    <a:lstStyle/>
                    <a:p>
                      <a:pPr algn="ctr"/>
                      <a:r>
                        <a:rPr lang="en-US" dirty="0"/>
                        <a:t>Table 16.2.1 - Customer Shopping Data</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11870376"/>
                  </a:ext>
                </a:extLst>
              </a:tr>
              <a:tr h="370840">
                <a:tc>
                  <a:txBody>
                    <a:bodyPr/>
                    <a:lstStyle/>
                    <a:p>
                      <a:pPr algn="ctr"/>
                      <a:r>
                        <a:rPr lang="en-IN" b="1" dirty="0"/>
                        <a:t>Monday</a:t>
                      </a:r>
                    </a:p>
                  </a:txBody>
                  <a:tcPr/>
                </a:tc>
                <a:tc>
                  <a:txBody>
                    <a:bodyPr/>
                    <a:lstStyle/>
                    <a:p>
                      <a:pPr algn="ctr"/>
                      <a:r>
                        <a:rPr lang="en-IN" b="1" dirty="0"/>
                        <a:t>Tuesday</a:t>
                      </a:r>
                    </a:p>
                  </a:txBody>
                  <a:tcPr/>
                </a:tc>
                <a:tc>
                  <a:txBody>
                    <a:bodyPr/>
                    <a:lstStyle/>
                    <a:p>
                      <a:pPr algn="ctr"/>
                      <a:r>
                        <a:rPr lang="en-IN" b="1" dirty="0"/>
                        <a:t>Wednesday</a:t>
                      </a:r>
                    </a:p>
                  </a:txBody>
                  <a:tcPr/>
                </a:tc>
                <a:tc>
                  <a:txBody>
                    <a:bodyPr/>
                    <a:lstStyle/>
                    <a:p>
                      <a:pPr algn="ctr"/>
                      <a:r>
                        <a:rPr lang="en-IN" b="1" dirty="0"/>
                        <a:t>Thursday</a:t>
                      </a:r>
                    </a:p>
                  </a:txBody>
                  <a:tcPr/>
                </a:tc>
                <a:tc>
                  <a:txBody>
                    <a:bodyPr/>
                    <a:lstStyle/>
                    <a:p>
                      <a:pPr algn="ctr"/>
                      <a:r>
                        <a:rPr lang="en-IN" b="1" dirty="0"/>
                        <a:t>Friday</a:t>
                      </a:r>
                    </a:p>
                  </a:txBody>
                  <a:tcPr/>
                </a:tc>
                <a:tc>
                  <a:txBody>
                    <a:bodyPr/>
                    <a:lstStyle/>
                    <a:p>
                      <a:pPr algn="ctr"/>
                      <a:r>
                        <a:rPr lang="en-IN" b="1" dirty="0"/>
                        <a:t>Saturday</a:t>
                      </a:r>
                    </a:p>
                  </a:txBody>
                  <a:tcPr/>
                </a:tc>
                <a:tc>
                  <a:txBody>
                    <a:bodyPr/>
                    <a:lstStyle/>
                    <a:p>
                      <a:pPr algn="ctr"/>
                      <a:r>
                        <a:rPr lang="en-IN" b="1" dirty="0"/>
                        <a:t>Sunday</a:t>
                      </a:r>
                    </a:p>
                  </a:txBody>
                  <a:tcPr/>
                </a:tc>
                <a:extLst>
                  <a:ext uri="{0D108BD9-81ED-4DB2-BD59-A6C34878D82A}">
                    <a16:rowId xmlns:a16="http://schemas.microsoft.com/office/drawing/2014/main" val="785348233"/>
                  </a:ext>
                </a:extLst>
              </a:tr>
              <a:tr h="370840">
                <a:tc>
                  <a:txBody>
                    <a:bodyPr/>
                    <a:lstStyle/>
                    <a:p>
                      <a:pPr algn="ctr"/>
                      <a:r>
                        <a:rPr lang="en-US" dirty="0"/>
                        <a:t>10</a:t>
                      </a:r>
                      <a:endParaRPr lang="en-IN" dirty="0"/>
                    </a:p>
                  </a:txBody>
                  <a:tcPr/>
                </a:tc>
                <a:tc>
                  <a:txBody>
                    <a:bodyPr/>
                    <a:lstStyle/>
                    <a:p>
                      <a:pPr algn="ctr"/>
                      <a:r>
                        <a:rPr lang="en-US" dirty="0"/>
                        <a:t>15</a:t>
                      </a:r>
                      <a:endParaRPr lang="en-IN" dirty="0"/>
                    </a:p>
                  </a:txBody>
                  <a:tcPr/>
                </a:tc>
                <a:tc>
                  <a:txBody>
                    <a:bodyPr/>
                    <a:lstStyle/>
                    <a:p>
                      <a:pPr algn="ctr"/>
                      <a:r>
                        <a:rPr lang="en-US" dirty="0"/>
                        <a:t>14</a:t>
                      </a:r>
                      <a:endParaRPr lang="en-IN" dirty="0"/>
                    </a:p>
                  </a:txBody>
                  <a:tcPr/>
                </a:tc>
                <a:tc>
                  <a:txBody>
                    <a:bodyPr/>
                    <a:lstStyle/>
                    <a:p>
                      <a:pPr algn="ctr"/>
                      <a:r>
                        <a:rPr lang="en-US" dirty="0"/>
                        <a:t>16</a:t>
                      </a:r>
                      <a:endParaRPr lang="en-IN" dirty="0"/>
                    </a:p>
                  </a:txBody>
                  <a:tcPr/>
                </a:tc>
                <a:tc>
                  <a:txBody>
                    <a:bodyPr/>
                    <a:lstStyle/>
                    <a:p>
                      <a:pPr algn="ctr"/>
                      <a:r>
                        <a:rPr lang="en-US" dirty="0"/>
                        <a:t>11</a:t>
                      </a:r>
                      <a:endParaRPr lang="en-IN" dirty="0"/>
                    </a:p>
                  </a:txBody>
                  <a:tcPr/>
                </a:tc>
                <a:tc>
                  <a:txBody>
                    <a:bodyPr/>
                    <a:lstStyle/>
                    <a:p>
                      <a:pPr algn="ctr"/>
                      <a:r>
                        <a:rPr lang="en-US" dirty="0"/>
                        <a:t>20</a:t>
                      </a:r>
                      <a:endParaRPr lang="en-IN" dirty="0"/>
                    </a:p>
                  </a:txBody>
                  <a:tcPr/>
                </a:tc>
                <a:tc>
                  <a:txBody>
                    <a:bodyPr/>
                    <a:lstStyle/>
                    <a:p>
                      <a:pPr algn="ctr"/>
                      <a:r>
                        <a:rPr lang="en-US" dirty="0"/>
                        <a:t>19</a:t>
                      </a:r>
                      <a:endParaRPr lang="en-IN" dirty="0"/>
                    </a:p>
                  </a:txBody>
                  <a:tcPr/>
                </a:tc>
                <a:extLst>
                  <a:ext uri="{0D108BD9-81ED-4DB2-BD59-A6C34878D82A}">
                    <a16:rowId xmlns:a16="http://schemas.microsoft.com/office/drawing/2014/main" val="666462063"/>
                  </a:ext>
                </a:extLst>
              </a:tr>
            </a:tbl>
          </a:graphicData>
        </a:graphic>
      </p:graphicFrame>
    </p:spTree>
    <p:extLst>
      <p:ext uri="{BB962C8B-B14F-4D97-AF65-F5344CB8AC3E}">
        <p14:creationId xmlns:p14="http://schemas.microsoft.com/office/powerpoint/2010/main" val="202320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rmAutofit fontScale="92500" lnSpcReduction="20000"/>
          </a:bodyPr>
          <a:lstStyle/>
          <a:p>
            <a:pPr>
              <a:spcBef>
                <a:spcPts val="0"/>
              </a:spcBef>
            </a:pPr>
            <a:r>
              <a:rPr lang="en-US" sz="3000" dirty="0"/>
              <a:t>Two hundred and fifty patients are treated with the new drug and their blood pressures are monitored over a two-month period. The following results are observed. </a:t>
            </a:r>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endParaRPr lang="en-US" sz="3000" dirty="0"/>
          </a:p>
          <a:p>
            <a:pPr>
              <a:spcBef>
                <a:spcPts val="0"/>
              </a:spcBef>
            </a:pPr>
            <a:r>
              <a:rPr lang="en-US" sz="3000" dirty="0"/>
              <a:t>Can the researchers conclude that there is a difference in systolic blood pressure side effects between </a:t>
            </a:r>
            <a:r>
              <a:rPr lang="en-US" sz="3000" dirty="0" err="1"/>
              <a:t>SeQuix</a:t>
            </a:r>
            <a:r>
              <a:rPr lang="en-US" sz="3000" dirty="0"/>
              <a:t> and the new drug?</a:t>
            </a:r>
          </a:p>
        </p:txBody>
      </p:sp>
      <p:graphicFrame>
        <p:nvGraphicFramePr>
          <p:cNvPr id="4" name="object 2">
            <a:extLst>
              <a:ext uri="{FF2B5EF4-FFF2-40B4-BE49-F238E27FC236}">
                <a16:creationId xmlns:a16="http://schemas.microsoft.com/office/drawing/2014/main" id="{7BE5FAD5-E35E-B17F-CE0C-0F78BC95BAD5}"/>
              </a:ext>
            </a:extLst>
          </p:cNvPr>
          <p:cNvGraphicFramePr>
            <a:graphicFrameLocks noGrp="1"/>
          </p:cNvGraphicFramePr>
          <p:nvPr>
            <p:extLst>
              <p:ext uri="{D42A27DB-BD31-4B8C-83A1-F6EECF244321}">
                <p14:modId xmlns:p14="http://schemas.microsoft.com/office/powerpoint/2010/main" val="3574807848"/>
              </p:ext>
            </p:extLst>
          </p:nvPr>
        </p:nvGraphicFramePr>
        <p:xfrm>
          <a:off x="762000" y="2819400"/>
          <a:ext cx="7391400" cy="1676399"/>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350725">
                <a:tc gridSpan="2">
                  <a:txBody>
                    <a:bodyPr/>
                    <a:lstStyle/>
                    <a:p>
                      <a:pPr marL="0" marR="117475" indent="0" algn="ctr" defTabSz="914400" rtl="0" eaLnBrk="1" fontAlgn="auto" latinLnBrk="0" hangingPunct="1">
                        <a:lnSpc>
                          <a:spcPct val="100000"/>
                        </a:lnSpc>
                        <a:spcBef>
                          <a:spcPts val="325"/>
                        </a:spcBef>
                        <a:spcAft>
                          <a:spcPts val="0"/>
                        </a:spcAft>
                        <a:buClrTx/>
                        <a:buSzTx/>
                        <a:buFontTx/>
                        <a:buNone/>
                        <a:tabLst/>
                        <a:defRPr/>
                      </a:pPr>
                      <a:r>
                        <a:rPr lang="en-US" sz="2000" b="1" kern="1200" baseline="0" dirty="0">
                          <a:solidFill>
                            <a:schemeClr val="lt1"/>
                          </a:solidFill>
                          <a:latin typeface="+mn-lt"/>
                          <a:ea typeface="+mn-ea"/>
                          <a:cs typeface="+mn-cs"/>
                        </a:rPr>
                        <a:t>New Drug</a:t>
                      </a:r>
                    </a:p>
                  </a:txBody>
                  <a:tcPr marL="0" marR="0" marT="41275" marB="0"/>
                </a:tc>
                <a:tc hMerge="1">
                  <a:txBody>
                    <a:bodyPr/>
                    <a:lstStyle/>
                    <a:p>
                      <a:pPr marL="20320" algn="ctr">
                        <a:lnSpc>
                          <a:spcPct val="100000"/>
                        </a:lnSpc>
                        <a:spcBef>
                          <a:spcPts val="325"/>
                        </a:spcBef>
                      </a:pPr>
                      <a:endParaRPr sz="2000" dirty="0">
                        <a:latin typeface="Roboto Condensed"/>
                        <a:cs typeface="Roboto Condensed"/>
                      </a:endParaRPr>
                    </a:p>
                  </a:txBody>
                  <a:tcPr marL="0" marR="0" marT="41275" marB="0"/>
                </a:tc>
                <a:extLst>
                  <a:ext uri="{0D108BD9-81ED-4DB2-BD59-A6C34878D82A}">
                    <a16:rowId xmlns:a16="http://schemas.microsoft.com/office/drawing/2014/main" val="10000"/>
                  </a:ext>
                </a:extLst>
              </a:tr>
              <a:tr h="350725">
                <a:tc>
                  <a:txBody>
                    <a:bodyPr/>
                    <a:lstStyle/>
                    <a:p>
                      <a:pPr marR="117475" algn="ctr">
                        <a:lnSpc>
                          <a:spcPct val="100000"/>
                        </a:lnSpc>
                        <a:spcBef>
                          <a:spcPts val="325"/>
                        </a:spcBef>
                      </a:pPr>
                      <a:r>
                        <a:rPr sz="2000" b="1" spc="-5" dirty="0">
                          <a:solidFill>
                            <a:srgbClr val="000000"/>
                          </a:solidFill>
                        </a:rPr>
                        <a:t>Side</a:t>
                      </a:r>
                      <a:r>
                        <a:rPr sz="2000" b="1" spc="-10" dirty="0">
                          <a:solidFill>
                            <a:srgbClr val="000000"/>
                          </a:solidFill>
                        </a:rPr>
                        <a:t> </a:t>
                      </a:r>
                      <a:r>
                        <a:rPr sz="2000" b="1" spc="-5" dirty="0">
                          <a:solidFill>
                            <a:srgbClr val="000000"/>
                          </a:solidFill>
                        </a:rPr>
                        <a:t>Effect</a:t>
                      </a:r>
                      <a:endParaRPr sz="2000" b="1" dirty="0">
                        <a:solidFill>
                          <a:srgbClr val="000000"/>
                        </a:solidFill>
                        <a:latin typeface="Roboto Condensed"/>
                        <a:cs typeface="Roboto Condensed"/>
                      </a:endParaRPr>
                    </a:p>
                  </a:txBody>
                  <a:tcPr marL="0" marR="0" marT="41275" marB="0"/>
                </a:tc>
                <a:tc>
                  <a:txBody>
                    <a:bodyPr/>
                    <a:lstStyle/>
                    <a:p>
                      <a:pPr marL="20320" algn="ctr">
                        <a:lnSpc>
                          <a:spcPct val="100000"/>
                        </a:lnSpc>
                        <a:spcBef>
                          <a:spcPts val="325"/>
                        </a:spcBef>
                      </a:pPr>
                      <a:r>
                        <a:rPr lang="en-US" sz="2000" b="1" spc="-5">
                          <a:solidFill>
                            <a:srgbClr val="000000"/>
                          </a:solidFill>
                        </a:rPr>
                        <a:t>Number of </a:t>
                      </a:r>
                      <a:r>
                        <a:rPr sz="2000" b="1" spc="-5">
                          <a:solidFill>
                            <a:srgbClr val="000000"/>
                          </a:solidFill>
                        </a:rPr>
                        <a:t>P</a:t>
                      </a:r>
                      <a:r>
                        <a:rPr lang="en-US" sz="2000" b="1" spc="-5">
                          <a:solidFill>
                            <a:srgbClr val="000000"/>
                          </a:solidFill>
                        </a:rPr>
                        <a:t>atients</a:t>
                      </a:r>
                      <a:endParaRPr sz="2000" b="1" dirty="0">
                        <a:solidFill>
                          <a:srgbClr val="000000"/>
                        </a:solidFill>
                        <a:latin typeface="Roboto Condensed"/>
                        <a:cs typeface="Roboto Condensed"/>
                      </a:endParaRPr>
                    </a:p>
                  </a:txBody>
                  <a:tcPr marL="0" marR="0" marT="41275" marB="0"/>
                </a:tc>
                <a:extLst>
                  <a:ext uri="{0D108BD9-81ED-4DB2-BD59-A6C34878D82A}">
                    <a16:rowId xmlns:a16="http://schemas.microsoft.com/office/drawing/2014/main" val="10001"/>
                  </a:ext>
                </a:extLst>
              </a:tr>
              <a:tr h="324983">
                <a:tc>
                  <a:txBody>
                    <a:bodyPr/>
                    <a:lstStyle/>
                    <a:p>
                      <a:pPr marR="117475" algn="ctr">
                        <a:lnSpc>
                          <a:spcPct val="100000"/>
                        </a:lnSpc>
                        <a:spcBef>
                          <a:spcPts val="125"/>
                        </a:spcBef>
                      </a:pPr>
                      <a:r>
                        <a:rPr sz="2000" spc="-10" dirty="0">
                          <a:solidFill>
                            <a:srgbClr val="000000"/>
                          </a:solidFill>
                        </a:rPr>
                        <a:t>At </a:t>
                      </a:r>
                      <a:r>
                        <a:rPr sz="2000" spc="-5" dirty="0">
                          <a:solidFill>
                            <a:srgbClr val="000000"/>
                          </a:solidFill>
                        </a:rPr>
                        <a:t>least </a:t>
                      </a:r>
                      <a:r>
                        <a:rPr sz="2000" dirty="0">
                          <a:solidFill>
                            <a:srgbClr val="000000"/>
                          </a:solidFill>
                        </a:rPr>
                        <a:t>a 5% </a:t>
                      </a:r>
                      <a:r>
                        <a:rPr sz="2000" spc="-5" dirty="0">
                          <a:solidFill>
                            <a:srgbClr val="000000"/>
                          </a:solidFill>
                        </a:rPr>
                        <a:t>increase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lang="en-US" sz="2000" dirty="0">
                          <a:solidFill>
                            <a:srgbClr val="000000"/>
                          </a:solidFill>
                        </a:rPr>
                        <a:t>10</a:t>
                      </a: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2"/>
                  </a:ext>
                </a:extLst>
              </a:tr>
              <a:tr h="324983">
                <a:tc>
                  <a:txBody>
                    <a:bodyPr/>
                    <a:lstStyle/>
                    <a:p>
                      <a:pPr marR="117475" algn="ctr">
                        <a:lnSpc>
                          <a:spcPct val="100000"/>
                        </a:lnSpc>
                        <a:spcBef>
                          <a:spcPts val="125"/>
                        </a:spcBef>
                      </a:pPr>
                      <a:r>
                        <a:rPr sz="2000" dirty="0">
                          <a:solidFill>
                            <a:srgbClr val="000000"/>
                          </a:solidFill>
                        </a:rPr>
                        <a:t>Less than a 5% </a:t>
                      </a:r>
                      <a:r>
                        <a:rPr sz="2000" spc="-10" dirty="0">
                          <a:solidFill>
                            <a:srgbClr val="000000"/>
                          </a:solidFill>
                        </a:rPr>
                        <a:t>change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lang="en-US" sz="2000" dirty="0">
                          <a:solidFill>
                            <a:srgbClr val="000000"/>
                          </a:solidFill>
                        </a:rPr>
                        <a:t>12</a:t>
                      </a: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3"/>
                  </a:ext>
                </a:extLst>
              </a:tr>
              <a:tr h="324983">
                <a:tc>
                  <a:txBody>
                    <a:bodyPr/>
                    <a:lstStyle/>
                    <a:p>
                      <a:pPr marR="117475" algn="ctr">
                        <a:lnSpc>
                          <a:spcPct val="100000"/>
                        </a:lnSpc>
                        <a:spcBef>
                          <a:spcPts val="125"/>
                        </a:spcBef>
                      </a:pPr>
                      <a:r>
                        <a:rPr sz="2000" spc="-10" dirty="0">
                          <a:solidFill>
                            <a:srgbClr val="000000"/>
                          </a:solidFill>
                        </a:rPr>
                        <a:t>At </a:t>
                      </a:r>
                      <a:r>
                        <a:rPr sz="2000" spc="-5" dirty="0">
                          <a:solidFill>
                            <a:srgbClr val="000000"/>
                          </a:solidFill>
                        </a:rPr>
                        <a:t>least </a:t>
                      </a:r>
                      <a:r>
                        <a:rPr sz="2000" dirty="0">
                          <a:solidFill>
                            <a:srgbClr val="000000"/>
                          </a:solidFill>
                        </a:rPr>
                        <a:t>a 5% </a:t>
                      </a:r>
                      <a:r>
                        <a:rPr sz="2000" spc="-5" dirty="0">
                          <a:solidFill>
                            <a:srgbClr val="000000"/>
                          </a:solidFill>
                        </a:rPr>
                        <a:t>decrease </a:t>
                      </a:r>
                      <a:r>
                        <a:rPr sz="2000" dirty="0">
                          <a:solidFill>
                            <a:srgbClr val="000000"/>
                          </a:solidFill>
                        </a:rPr>
                        <a:t>in </a:t>
                      </a:r>
                      <a:r>
                        <a:rPr sz="2000" spc="-5" dirty="0">
                          <a:solidFill>
                            <a:srgbClr val="000000"/>
                          </a:solidFill>
                        </a:rPr>
                        <a:t>systolic </a:t>
                      </a:r>
                      <a:r>
                        <a:rPr sz="2000" dirty="0">
                          <a:solidFill>
                            <a:srgbClr val="000000"/>
                          </a:solidFill>
                        </a:rPr>
                        <a:t>blood</a:t>
                      </a:r>
                      <a:r>
                        <a:rPr sz="2000" spc="15" dirty="0">
                          <a:solidFill>
                            <a:srgbClr val="000000"/>
                          </a:solidFill>
                        </a:rPr>
                        <a:t> </a:t>
                      </a:r>
                      <a:r>
                        <a:rPr sz="2000" spc="-5" dirty="0">
                          <a:solidFill>
                            <a:srgbClr val="000000"/>
                          </a:solidFill>
                        </a:rPr>
                        <a:t>pressure</a:t>
                      </a:r>
                      <a:endParaRPr sz="2000" dirty="0">
                        <a:solidFill>
                          <a:srgbClr val="000000"/>
                        </a:solidFill>
                        <a:latin typeface="Calibri" panose="020F0502020204030204" pitchFamily="34" charset="0"/>
                        <a:cs typeface="Calibri" panose="020F0502020204030204" pitchFamily="34" charset="0"/>
                      </a:endParaRPr>
                    </a:p>
                  </a:txBody>
                  <a:tcPr marL="0" marR="0" marT="15875" marB="0"/>
                </a:tc>
                <a:tc>
                  <a:txBody>
                    <a:bodyPr/>
                    <a:lstStyle/>
                    <a:p>
                      <a:pPr marL="20320" algn="ctr">
                        <a:lnSpc>
                          <a:spcPct val="100000"/>
                        </a:lnSpc>
                        <a:spcBef>
                          <a:spcPts val="125"/>
                        </a:spcBef>
                      </a:pPr>
                      <a:r>
                        <a:rPr lang="en-US" sz="2000" dirty="0">
                          <a:solidFill>
                            <a:srgbClr val="000000"/>
                          </a:solidFill>
                        </a:rPr>
                        <a:t>3</a:t>
                      </a:r>
                      <a:r>
                        <a:rPr sz="2000" dirty="0">
                          <a:solidFill>
                            <a:srgbClr val="000000"/>
                          </a:solidFill>
                        </a:rPr>
                        <a:t>0</a:t>
                      </a:r>
                      <a:endParaRPr sz="2000" dirty="0">
                        <a:solidFill>
                          <a:srgbClr val="000000"/>
                        </a:solidFill>
                        <a:latin typeface="Calibri" panose="020F0502020204030204" pitchFamily="34" charset="0"/>
                        <a:cs typeface="Calibri" panose="020F0502020204030204" pitchFamily="34" charset="0"/>
                      </a:endParaRPr>
                    </a:p>
                  </a:txBody>
                  <a:tcPr marL="0" marR="0" marT="15875" marB="0"/>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Autofit/>
          </a:bodyPr>
          <a:lstStyle/>
          <a:p>
            <a:r>
              <a:rPr lang="en-US" b="1" dirty="0"/>
              <a:t>Solution</a:t>
            </a:r>
          </a:p>
          <a:p>
            <a:r>
              <a:rPr lang="en-US" b="1" dirty="0"/>
              <a:t>Step 1: Determine the population parameter to be used and develop the null and alternative hypotheses</a:t>
            </a:r>
            <a:r>
              <a:rPr lang="en-US" dirty="0"/>
              <a:t>.</a:t>
            </a:r>
          </a:p>
          <a:p>
            <a:r>
              <a:rPr lang="en-US" b="1" dirty="0"/>
              <a:t>Null Hypothesis: </a:t>
            </a:r>
            <a:r>
              <a:rPr lang="en-US" dirty="0"/>
              <a:t>There is no difference in blood pressure side effects between the two drugs.</a:t>
            </a:r>
          </a:p>
          <a:p>
            <a:r>
              <a:rPr lang="en-US" b="1" dirty="0"/>
              <a:t>Alternative Hypothesis: </a:t>
            </a:r>
            <a:r>
              <a:rPr lang="en-US" dirty="0"/>
              <a:t>There is a difference in blood pressure side effects between the two drugs.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Autofit/>
          </a:bodyPr>
          <a:lstStyle/>
          <a:p>
            <a:r>
              <a:rPr lang="en-US" dirty="0"/>
              <a:t>The variable to be analyzed is </a:t>
            </a:r>
            <a:r>
              <a:rPr lang="en-US" i="1" dirty="0"/>
              <a:t>Side</a:t>
            </a:r>
            <a:r>
              <a:rPr lang="en-US" dirty="0"/>
              <a:t> </a:t>
            </a:r>
            <a:r>
              <a:rPr lang="en-US" i="1" dirty="0"/>
              <a:t>Effect</a:t>
            </a:r>
            <a:r>
              <a:rPr lang="en-US" dirty="0"/>
              <a:t>, which has three possible values: at least a 5% increase in systolic blood pressure, less than a 5% change in systolic blood pressure, and at least a 5% decrease in systolic blood pressure. Further, our interest is in the proportion (or percent) of the patients who fall into each of the blood pressure side effect categories: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rmAutofit lnSpcReduction="10000"/>
          </a:bodyPr>
          <a:lstStyle/>
          <a:p>
            <a:pPr marL="687388" indent="-687388"/>
            <a:r>
              <a:rPr lang="en-US" i="1" dirty="0"/>
              <a:t>p</a:t>
            </a:r>
            <a:r>
              <a:rPr lang="en-US" baseline="-25000" dirty="0"/>
              <a:t>1</a:t>
            </a:r>
            <a:r>
              <a:rPr lang="en-US" dirty="0"/>
              <a:t> = the proportion of patients with at least a 5% increase in blood pressure,</a:t>
            </a:r>
          </a:p>
          <a:p>
            <a:pPr marL="687388" indent="-687388"/>
            <a:r>
              <a:rPr lang="en-US" i="1" dirty="0"/>
              <a:t>p</a:t>
            </a:r>
            <a:r>
              <a:rPr lang="en-US" baseline="-25000" dirty="0"/>
              <a:t>2</a:t>
            </a:r>
            <a:r>
              <a:rPr lang="en-US" dirty="0"/>
              <a:t> = the proportion of patients with less than a 5% change in blood pressure,</a:t>
            </a:r>
          </a:p>
          <a:p>
            <a:pPr marL="687388" indent="-687388"/>
            <a:r>
              <a:rPr lang="en-US" i="1" dirty="0"/>
              <a:t>p</a:t>
            </a:r>
            <a:r>
              <a:rPr lang="en-US" baseline="-25000" dirty="0"/>
              <a:t>3</a:t>
            </a:r>
            <a:r>
              <a:rPr lang="en-US" dirty="0"/>
              <a:t> = the proportion of patients with at least a 5% decrease in blood pressure.</a:t>
            </a:r>
          </a:p>
          <a:p>
            <a:r>
              <a:rPr lang="en-US" dirty="0"/>
              <a:t>The chi-square test for goodness of fit is always a one-sided test because of the way the test statistic is constructed. We will reject the null hypothesis in favor of the alternative hypothesis for large values of the test statistic.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In symbolic notation the resulting hypotheses would be</a:t>
                </a:r>
              </a:p>
              <a:p>
                <a:pPr marL="461963" indent="-461963"/>
                <a:r>
                  <a:rPr lang="en-US" i="1" dirty="0"/>
                  <a:t>H</a:t>
                </a:r>
                <a:r>
                  <a:rPr lang="en-US" baseline="-25000" dirty="0"/>
                  <a:t>0</a:t>
                </a:r>
                <a:r>
                  <a:rPr lang="en-US" dirty="0"/>
                  <a:t>: </a:t>
                </a:r>
                <a14:m>
                  <m:oMath xmlns:m="http://schemas.openxmlformats.org/officeDocument/2006/math">
                    <m:r>
                      <a:rPr lang="en-US" i="1" dirty="0" smtClean="0">
                        <a:latin typeface="Cambria Math" panose="02040503050406030204" pitchFamily="18" charset="0"/>
                      </a:rPr>
                      <m:t>𝑝</m:t>
                    </m:r>
                    <m:r>
                      <a:rPr lang="en-US" i="1" baseline="-25000" dirty="0" smtClean="0">
                        <a:latin typeface="Cambria Math" panose="02040503050406030204" pitchFamily="18" charset="0"/>
                      </a:rPr>
                      <m:t>1</m:t>
                    </m:r>
                    <m:r>
                      <a:rPr lang="en-US" i="1" dirty="0" smtClean="0">
                        <a:latin typeface="Cambria Math" panose="02040503050406030204" pitchFamily="18" charset="0"/>
                      </a:rPr>
                      <m:t>=0.5</m:t>
                    </m:r>
                  </m:oMath>
                </a14:m>
                <a:r>
                  <a:rPr lang="en-US" dirty="0"/>
                  <a:t>, </a:t>
                </a:r>
                <a14:m>
                  <m:oMath xmlns:m="http://schemas.openxmlformats.org/officeDocument/2006/math">
                    <m:r>
                      <a:rPr lang="en-US" i="1" dirty="0" smtClean="0">
                        <a:latin typeface="Cambria Math" panose="02040503050406030204" pitchFamily="18" charset="0"/>
                      </a:rPr>
                      <m:t>𝑝</m:t>
                    </m:r>
                    <m:r>
                      <a:rPr lang="en-US" i="1" baseline="-25000" dirty="0" smtClean="0">
                        <a:latin typeface="Cambria Math" panose="02040503050406030204" pitchFamily="18" charset="0"/>
                      </a:rPr>
                      <m:t>2</m:t>
                    </m:r>
                    <m:r>
                      <a:rPr lang="en-US" i="1" dirty="0" smtClean="0">
                        <a:latin typeface="Cambria Math" panose="02040503050406030204" pitchFamily="18" charset="0"/>
                      </a:rPr>
                      <m:t>=0.4</m:t>
                    </m:r>
                  </m:oMath>
                </a14:m>
                <a:r>
                  <a:rPr lang="en-US" dirty="0"/>
                  <a:t>, </a:t>
                </a:r>
                <a14:m>
                  <m:oMath xmlns:m="http://schemas.openxmlformats.org/officeDocument/2006/math">
                    <m:r>
                      <a:rPr lang="en-US" i="1" dirty="0" smtClean="0">
                        <a:latin typeface="Cambria Math" panose="02040503050406030204" pitchFamily="18" charset="0"/>
                      </a:rPr>
                      <m:t>𝑝</m:t>
                    </m:r>
                    <m:r>
                      <a:rPr lang="en-US" i="1" baseline="-25000" dirty="0" smtClean="0">
                        <a:latin typeface="Cambria Math" panose="02040503050406030204" pitchFamily="18" charset="0"/>
                      </a:rPr>
                      <m:t>3</m:t>
                    </m:r>
                    <m:r>
                      <a:rPr lang="en-US" i="1" dirty="0" smtClean="0">
                        <a:latin typeface="Cambria Math" panose="02040503050406030204" pitchFamily="18" charset="0"/>
                      </a:rPr>
                      <m:t>=0.1</m:t>
                    </m:r>
                  </m:oMath>
                </a14:m>
                <a:r>
                  <a:rPr lang="en-US" dirty="0"/>
                  <a:t>.     There is no difference in patient’s blood pressure response between the two drugs. </a:t>
                </a:r>
              </a:p>
              <a:p>
                <a:r>
                  <a:rPr lang="en-US" i="1" dirty="0"/>
                  <a:t>H</a:t>
                </a:r>
                <a:r>
                  <a:rPr lang="en-US" i="1" baseline="-25000" dirty="0"/>
                  <a:t>a</a:t>
                </a:r>
                <a:r>
                  <a:rPr lang="en-US" dirty="0"/>
                  <a:t>: There is a difference from the specified distribution.</a:t>
                </a:r>
              </a:p>
              <a:p>
                <a:r>
                  <a:rPr lang="en-US" b="1" dirty="0"/>
                  <a:t>Step 2: Specify the significance level </a:t>
                </a:r>
                <a:r>
                  <a:rPr lang="el-GR" b="1" i="1" dirty="0">
                    <a:solidFill>
                      <a:schemeClr val="tx1"/>
                    </a:solidFill>
                    <a:latin typeface="Cambria Math" panose="02040503050406030204" pitchFamily="18" charset="0"/>
                    <a:ea typeface="Cambria Math" panose="02040503050406030204" pitchFamily="18" charset="0"/>
                    <a:sym typeface="Symbol"/>
                  </a:rPr>
                  <a:t>α</a:t>
                </a:r>
                <a:r>
                  <a:rPr lang="en-US" b="1" dirty="0"/>
                  <a:t>.</a:t>
                </a:r>
              </a:p>
              <a:p>
                <a:r>
                  <a:rPr lang="en-US" dirty="0"/>
                  <a:t>The level of the test is not stated in the problem; therefore, we must choose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ourselves.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741"/>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Autofit/>
          </a:bodyPr>
          <a:lstStyle/>
          <a:p>
            <a:r>
              <a:rPr lang="en-US" dirty="0"/>
              <a:t>Let’s assume that the researchers are very concerned about making a Type I error (believing that there is a difference in systolic blood pressure side effects between the two drugs when in fact there is not). Although the choice of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is arbitrary, a reasonable choice might be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 0.01.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lstStyle/>
          <a:p>
            <a:r>
              <a:rPr lang="en-US" b="1" dirty="0"/>
              <a:t>Step 3: Validate the assumptions of the hypothesis testing model, identify the appropriate test statistic and compute its value.</a:t>
            </a:r>
          </a:p>
          <a:p>
            <a:pPr marL="457200" indent="-457200">
              <a:buFont typeface="Wingdings" panose="05000000000000000000" pitchFamily="2" charset="2"/>
              <a:buChar char="þ"/>
            </a:pPr>
            <a:r>
              <a:rPr lang="en-US" dirty="0"/>
              <a:t>The number of patients falling into a particular category of blood pressure response satisfies the properties of a multinomial experiment. </a:t>
            </a:r>
          </a:p>
          <a:p>
            <a:pPr marL="457200" indent="-457200">
              <a:buFont typeface="Wingdings" panose="05000000000000000000" pitchFamily="2" charset="2"/>
              <a:buChar char="þ"/>
            </a:pPr>
            <a:r>
              <a:rPr lang="en-US" dirty="0"/>
              <a:t>The expected number of observations in each category is at least five.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lstStyle/>
          <a:p>
            <a:r>
              <a:rPr lang="en-US" dirty="0"/>
              <a:t>Consequently, the chi-square test for goodness of fit can be used to make inferences concerning the difference in proportions. The chi-square test statistic is</a:t>
            </a:r>
          </a:p>
        </p:txBody>
      </p:sp>
      <p:graphicFrame>
        <p:nvGraphicFramePr>
          <p:cNvPr id="181250" name="Object 2"/>
          <p:cNvGraphicFramePr>
            <a:graphicFrameLocks noChangeAspect="1"/>
          </p:cNvGraphicFramePr>
          <p:nvPr>
            <p:extLst>
              <p:ext uri="{D42A27DB-BD31-4B8C-83A1-F6EECF244321}">
                <p14:modId xmlns:p14="http://schemas.microsoft.com/office/powerpoint/2010/main" val="1398847365"/>
              </p:ext>
            </p:extLst>
          </p:nvPr>
        </p:nvGraphicFramePr>
        <p:xfrm>
          <a:off x="762000" y="2857500"/>
          <a:ext cx="7213600" cy="1143000"/>
        </p:xfrm>
        <a:graphic>
          <a:graphicData uri="http://schemas.openxmlformats.org/presentationml/2006/ole">
            <mc:AlternateContent xmlns:mc="http://schemas.openxmlformats.org/markup-compatibility/2006">
              <mc:Choice xmlns:v="urn:schemas-microsoft-com:vml" Requires="v">
                <p:oleObj name="Equation" r:id="rId2" imgW="7213320" imgH="1143000" progId="Equation.DSMT4">
                  <p:embed/>
                </p:oleObj>
              </mc:Choice>
              <mc:Fallback>
                <p:oleObj name="Equation" r:id="rId2" imgW="7213320" imgH="1143000" progId="Equation.DSMT4">
                  <p:embed/>
                  <p:pic>
                    <p:nvPicPr>
                      <p:cNvPr id="0" name="Picture 2"/>
                      <p:cNvPicPr>
                        <a:picLocks noChangeAspect="1" noChangeArrowheads="1"/>
                      </p:cNvPicPr>
                      <p:nvPr/>
                    </p:nvPicPr>
                    <p:blipFill>
                      <a:blip r:embed="rId3"/>
                      <a:srcRect/>
                      <a:stretch>
                        <a:fillRect/>
                      </a:stretch>
                    </p:blipFill>
                    <p:spPr bwMode="auto">
                      <a:xfrm>
                        <a:off x="762000" y="2857500"/>
                        <a:ext cx="721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457200" y="4343400"/>
                <a:ext cx="8229600" cy="1384995"/>
              </a:xfrm>
              <a:prstGeom prst="rect">
                <a:avLst/>
              </a:prstGeom>
            </p:spPr>
            <p:txBody>
              <a:bodyPr>
                <a:spAutoFit/>
              </a:bodyPr>
              <a:lstStyle/>
              <a:p>
                <a:r>
                  <a:rPr lang="en-US" sz="2800" dirty="0"/>
                  <a:t>This test statistic has a chi-square distribution with </a:t>
                </a:r>
                <a:br>
                  <a:rPr lang="en-US" sz="2800" dirty="0"/>
                </a:br>
                <a14:m>
                  <m:oMath xmlns:m="http://schemas.openxmlformats.org/officeDocument/2006/math">
                    <m:r>
                      <a:rPr lang="en-US" sz="2800" i="1" dirty="0" smtClean="0">
                        <a:latin typeface="Cambria Math" panose="02040503050406030204" pitchFamily="18" charset="0"/>
                      </a:rPr>
                      <m:t>3−1=2 </m:t>
                    </m:r>
                  </m:oMath>
                </a14:m>
                <a:r>
                  <a:rPr lang="en-US" sz="2800" dirty="0"/>
                  <a:t>degrees of freedom, assuming the null hypothesis is true.</a:t>
                </a:r>
              </a:p>
            </p:txBody>
          </p:sp>
        </mc:Choice>
        <mc:Fallback xmlns="">
          <p:sp>
            <p:nvSpPr>
              <p:cNvPr id="5" name="Rectangle 4"/>
              <p:cNvSpPr>
                <a:spLocks noRot="1" noChangeAspect="1" noMove="1" noResize="1" noEditPoints="1" noAdjustHandles="1" noChangeArrowheads="1" noChangeShapeType="1" noTextEdit="1"/>
              </p:cNvSpPr>
              <p:nvPr/>
            </p:nvSpPr>
            <p:spPr>
              <a:xfrm>
                <a:off x="457200" y="4343400"/>
                <a:ext cx="8229600" cy="1384995"/>
              </a:xfrm>
              <a:prstGeom prst="rect">
                <a:avLst/>
              </a:prstGeom>
              <a:blipFill>
                <a:blip r:embed="rId4"/>
                <a:stretch>
                  <a:fillRect l="-1481" t="-4405" b="-11454"/>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lstStyle/>
          <a:p>
            <a:r>
              <a:rPr lang="en-US" dirty="0"/>
              <a:t>Since 250 patients were sampled,</a:t>
            </a:r>
          </a:p>
          <a:p>
            <a:pPr marL="461963"/>
            <a:r>
              <a:rPr lang="en-US" i="1" dirty="0">
                <a:solidFill>
                  <a:srgbClr val="00007E"/>
                </a:solidFill>
              </a:rPr>
              <a:t>E</a:t>
            </a:r>
            <a:r>
              <a:rPr lang="en-US" dirty="0">
                <a:solidFill>
                  <a:srgbClr val="00007E"/>
                </a:solidFill>
              </a:rPr>
              <a:t>(</a:t>
            </a:r>
            <a:r>
              <a:rPr lang="en-US" i="1" dirty="0">
                <a:solidFill>
                  <a:srgbClr val="00007E"/>
                </a:solidFill>
              </a:rPr>
              <a:t>n</a:t>
            </a:r>
            <a:r>
              <a:rPr lang="en-US" baseline="-25000" dirty="0">
                <a:solidFill>
                  <a:srgbClr val="00007E"/>
                </a:solidFill>
              </a:rPr>
              <a:t>1</a:t>
            </a:r>
            <a:r>
              <a:rPr lang="en-US" dirty="0">
                <a:solidFill>
                  <a:srgbClr val="00007E"/>
                </a:solidFill>
              </a:rPr>
              <a:t>) = 250 ⋅ 0.5 = 125, </a:t>
            </a:r>
          </a:p>
          <a:p>
            <a:pPr marL="461963"/>
            <a:r>
              <a:rPr lang="pt-BR" i="1" dirty="0">
                <a:solidFill>
                  <a:srgbClr val="00007E"/>
                </a:solidFill>
              </a:rPr>
              <a:t>E</a:t>
            </a:r>
            <a:r>
              <a:rPr lang="pt-BR" dirty="0">
                <a:solidFill>
                  <a:srgbClr val="00007E"/>
                </a:solidFill>
              </a:rPr>
              <a:t>(</a:t>
            </a:r>
            <a:r>
              <a:rPr lang="pt-BR" i="1" dirty="0">
                <a:solidFill>
                  <a:srgbClr val="00007E"/>
                </a:solidFill>
              </a:rPr>
              <a:t>n</a:t>
            </a:r>
            <a:r>
              <a:rPr lang="pt-BR" baseline="-25000" dirty="0">
                <a:solidFill>
                  <a:srgbClr val="00007E"/>
                </a:solidFill>
              </a:rPr>
              <a:t>2</a:t>
            </a:r>
            <a:r>
              <a:rPr lang="pt-BR" dirty="0">
                <a:solidFill>
                  <a:srgbClr val="00007E"/>
                </a:solidFill>
              </a:rPr>
              <a:t>) = 250 ⋅ 0.4 = 100, and </a:t>
            </a:r>
          </a:p>
          <a:p>
            <a:pPr marL="461963"/>
            <a:r>
              <a:rPr lang="en-US" i="1" dirty="0">
                <a:solidFill>
                  <a:srgbClr val="00007E"/>
                </a:solidFill>
              </a:rPr>
              <a:t>E</a:t>
            </a:r>
            <a:r>
              <a:rPr lang="en-US" dirty="0">
                <a:solidFill>
                  <a:srgbClr val="00007E"/>
                </a:solidFill>
              </a:rPr>
              <a:t>(</a:t>
            </a:r>
            <a:r>
              <a:rPr lang="en-US" i="1" dirty="0">
                <a:solidFill>
                  <a:srgbClr val="00007E"/>
                </a:solidFill>
              </a:rPr>
              <a:t>n</a:t>
            </a:r>
            <a:r>
              <a:rPr lang="en-US" baseline="-25000" dirty="0">
                <a:solidFill>
                  <a:srgbClr val="00007E"/>
                </a:solidFill>
              </a:rPr>
              <a:t>3</a:t>
            </a:r>
            <a:r>
              <a:rPr lang="en-US" dirty="0">
                <a:solidFill>
                  <a:srgbClr val="00007E"/>
                </a:solidFill>
              </a:rPr>
              <a:t>) = 250 ⋅ 0.1 = 25.</a:t>
            </a:r>
          </a:p>
          <a:p>
            <a:r>
              <a:rPr lang="en-US" dirty="0"/>
              <a:t>Thus,</a:t>
            </a:r>
          </a:p>
        </p:txBody>
      </p:sp>
      <p:graphicFrame>
        <p:nvGraphicFramePr>
          <p:cNvPr id="182275" name="Object 3"/>
          <p:cNvGraphicFramePr>
            <a:graphicFrameLocks noChangeAspect="1"/>
          </p:cNvGraphicFramePr>
          <p:nvPr>
            <p:extLst>
              <p:ext uri="{D42A27DB-BD31-4B8C-83A1-F6EECF244321}">
                <p14:modId xmlns:p14="http://schemas.microsoft.com/office/powerpoint/2010/main" val="150224574"/>
              </p:ext>
            </p:extLst>
          </p:nvPr>
        </p:nvGraphicFramePr>
        <p:xfrm>
          <a:off x="825500" y="3914775"/>
          <a:ext cx="6311900" cy="977900"/>
        </p:xfrm>
        <a:graphic>
          <a:graphicData uri="http://schemas.openxmlformats.org/presentationml/2006/ole">
            <mc:AlternateContent xmlns:mc="http://schemas.openxmlformats.org/markup-compatibility/2006">
              <mc:Choice xmlns:v="urn:schemas-microsoft-com:vml" Requires="v">
                <p:oleObj name="Equation" r:id="rId2" imgW="6311880" imgH="977760" progId="Equation.DSMT4">
                  <p:embed/>
                </p:oleObj>
              </mc:Choice>
              <mc:Fallback>
                <p:oleObj name="Equation" r:id="rId2" imgW="6311880" imgH="977760" progId="Equation.DSMT4">
                  <p:embed/>
                  <p:pic>
                    <p:nvPicPr>
                      <p:cNvPr id="0" name="Picture 3"/>
                      <p:cNvPicPr>
                        <a:picLocks noChangeAspect="1" noChangeArrowheads="1"/>
                      </p:cNvPicPr>
                      <p:nvPr/>
                    </p:nvPicPr>
                    <p:blipFill>
                      <a:blip r:embed="rId3"/>
                      <a:srcRect/>
                      <a:stretch>
                        <a:fillRect/>
                      </a:stretch>
                    </p:blipFill>
                    <p:spPr bwMode="auto">
                      <a:xfrm>
                        <a:off x="825500" y="3914775"/>
                        <a:ext cx="6311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extLst>
              <p:ext uri="{D42A27DB-BD31-4B8C-83A1-F6EECF244321}">
                <p14:modId xmlns:p14="http://schemas.microsoft.com/office/powerpoint/2010/main" val="1771828972"/>
              </p:ext>
            </p:extLst>
          </p:nvPr>
        </p:nvGraphicFramePr>
        <p:xfrm>
          <a:off x="7396046" y="4326622"/>
          <a:ext cx="723900" cy="292100"/>
        </p:xfrm>
        <a:graphic>
          <a:graphicData uri="http://schemas.openxmlformats.org/presentationml/2006/ole">
            <mc:AlternateContent xmlns:mc="http://schemas.openxmlformats.org/markup-compatibility/2006">
              <mc:Choice xmlns:v="urn:schemas-microsoft-com:vml" Requires="v">
                <p:oleObj name="Equation" r:id="rId4" imgW="723600" imgH="291960" progId="Equation.DSMT4">
                  <p:embed/>
                </p:oleObj>
              </mc:Choice>
              <mc:Fallback>
                <p:oleObj name="Equation" r:id="rId4" imgW="723600" imgH="291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046" y="4326622"/>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b="1" dirty="0"/>
                  <a:t>Step 4: Determine the critical value(s) or </a:t>
                </a:r>
                <a:r>
                  <a:rPr lang="en-US" b="1" i="1" dirty="0"/>
                  <a:t>P</a:t>
                </a:r>
                <a:r>
                  <a:rPr lang="en-US" b="1" dirty="0"/>
                  <a:t>-value.</a:t>
                </a:r>
              </a:p>
              <a:p>
                <a:r>
                  <a:rPr lang="en-US" dirty="0"/>
                  <a:t>The level of the test is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 and we will reject the null hypothesis for large values of the test statistic. Large values of the test statistic would indicate that the proportion of patients falling into a category is so different for at least one category that it could not be due to random chance alone.</a:t>
                </a:r>
              </a:p>
              <a:p>
                <a:r>
                  <a:rPr lang="en-US" dirty="0"/>
                  <a:t>As shown the following figure, the chi-square critical value is </a:t>
                </a:r>
                <a14:m>
                  <m:oMath xmlns:m="http://schemas.openxmlformats.org/officeDocument/2006/math">
                    <m:sSubSup>
                      <m:sSubSupPr>
                        <m:ctrlPr>
                          <a:rPr lang="el-GR" i="1" dirty="0" smtClean="0">
                            <a:latin typeface="Cambria Math" panose="02040503050406030204" pitchFamily="18" charset="0"/>
                          </a:rPr>
                        </m:ctrlPr>
                      </m:sSubSupPr>
                      <m:e>
                        <m:r>
                          <a:rPr lang="el-GR" i="1" dirty="0">
                            <a:latin typeface="Cambria Math" panose="02040503050406030204" pitchFamily="18" charset="0"/>
                          </a:rPr>
                          <m:t>𝜒</m:t>
                        </m:r>
                      </m:e>
                      <m:sub>
                        <m:r>
                          <a:rPr lang="en-US" b="0" i="1" dirty="0" smtClean="0">
                            <a:latin typeface="Cambria Math" panose="02040503050406030204" pitchFamily="18" charset="0"/>
                          </a:rPr>
                          <m:t>0.01,2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=9.210</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333"/>
                </a:stretch>
              </a:blipFill>
            </p:spPr>
            <p:txBody>
              <a:bodyPr/>
              <a:lstStyle/>
              <a:p>
                <a:r>
                  <a:rPr lang="en-IN">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lstStyle/>
          <a:p>
            <a:r>
              <a:rPr lang="en-US" dirty="0"/>
              <a:t>In 1900, Karl Pearson developed the </a:t>
            </a:r>
            <a:r>
              <a:rPr lang="en-US" b="1" dirty="0"/>
              <a:t>chi-square test for goodness of fit</a:t>
            </a:r>
            <a:r>
              <a:rPr lang="en-US" dirty="0"/>
              <a:t>. The test statistic for the chi-square goodness of fit is a summary measure which compares the actual percentage of observations which fall into a particular category with the expected percentage for that category.</a:t>
            </a:r>
          </a:p>
        </p:txBody>
      </p:sp>
    </p:spTree>
    <p:extLst>
      <p:ext uri="{BB962C8B-B14F-4D97-AF65-F5344CB8AC3E}">
        <p14:creationId xmlns:p14="http://schemas.microsoft.com/office/powerpoint/2010/main" val="233303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p:sp>
        <p:nvSpPr>
          <p:cNvPr id="3" name="Content Placeholder 2"/>
          <p:cNvSpPr>
            <a:spLocks noGrp="1"/>
          </p:cNvSpPr>
          <p:nvPr>
            <p:ph idx="1"/>
          </p:nvPr>
        </p:nvSpPr>
        <p:spPr/>
        <p:txBody>
          <a:bodyPr>
            <a:noAutofit/>
          </a:bodyPr>
          <a:lstStyle/>
          <a:p>
            <a:r>
              <a:rPr lang="en-US" dirty="0"/>
              <a:t>Any value of the test statistic larger than the critical value will be considered too large to be due to ordinary sampling variation.</a:t>
            </a:r>
          </a:p>
        </p:txBody>
      </p:sp>
      <p:pic>
        <p:nvPicPr>
          <p:cNvPr id="5" name="Picture 4">
            <a:extLst>
              <a:ext uri="{FF2B5EF4-FFF2-40B4-BE49-F238E27FC236}">
                <a16:creationId xmlns:a16="http://schemas.microsoft.com/office/drawing/2014/main" id="{B658EB93-645D-F24C-1F1F-16DDB9B3EC5F}"/>
              </a:ext>
            </a:extLst>
          </p:cNvPr>
          <p:cNvPicPr>
            <a:picLocks noChangeAspect="1"/>
          </p:cNvPicPr>
          <p:nvPr/>
        </p:nvPicPr>
        <p:blipFill>
          <a:blip r:embed="rId2"/>
          <a:stretch>
            <a:fillRect/>
          </a:stretch>
        </p:blipFill>
        <p:spPr>
          <a:xfrm>
            <a:off x="2819400" y="2647477"/>
            <a:ext cx="3657600" cy="323800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for a test statistic value of 10 and degrees of freedom equal to 2 is approximately 0.0067.</a:t>
                </a:r>
              </a:p>
              <a:p>
                <a:r>
                  <a:rPr lang="en-US" b="1" dirty="0"/>
                  <a:t>Step 5: Choose between the null and alternative hypotheses</a:t>
                </a:r>
                <a:r>
                  <a:rPr lang="en-US" dirty="0"/>
                  <a:t>.</a:t>
                </a:r>
              </a:p>
              <a:p>
                <a:r>
                  <a:rPr lang="en-US" dirty="0"/>
                  <a:t>Since the test statistic falls in the rejection region (10 is greater than 9.210) the null hypothesis should be rejected.</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8FA862D-A31E-F238-43C5-1D0067F0A21B}"/>
              </a:ext>
            </a:extLst>
          </p:cNvPr>
          <p:cNvPicPr>
            <a:picLocks noChangeAspect="1"/>
          </p:cNvPicPr>
          <p:nvPr/>
        </p:nvPicPr>
        <p:blipFill>
          <a:blip r:embed="rId3"/>
          <a:stretch>
            <a:fillRect/>
          </a:stretch>
        </p:blipFill>
        <p:spPr>
          <a:xfrm>
            <a:off x="2057400" y="4267200"/>
            <a:ext cx="6243062" cy="1447800"/>
          </a:xfrm>
          <a:prstGeom prst="rect">
            <a:avLst/>
          </a:prstGeom>
        </p:spPr>
      </p:pic>
    </p:spTree>
    <p:extLst>
      <p:ext uri="{BB962C8B-B14F-4D97-AF65-F5344CB8AC3E}">
        <p14:creationId xmlns:p14="http://schemas.microsoft.com/office/powerpoint/2010/main" val="769171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16.2.1: Detecting a Change in Side Effects (A Qualitative Variable)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Likewise, using the </a:t>
                </a:r>
                <a14:m>
                  <m:oMath xmlns:m="http://schemas.openxmlformats.org/officeDocument/2006/math">
                    <m:r>
                      <a:rPr lang="en-US" i="1" dirty="0" smtClean="0">
                        <a:latin typeface="Cambria Math" panose="02040503050406030204" pitchFamily="18" charset="0"/>
                      </a:rPr>
                      <m:t>𝑃</m:t>
                    </m:r>
                  </m:oMath>
                </a14:m>
                <a:r>
                  <a:rPr lang="en-US" dirty="0"/>
                  <a:t>-value method the null hypothesis would be rejected since 0.0067 is less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a:t>
                </a:r>
              </a:p>
              <a:p>
                <a:r>
                  <a:rPr lang="en-US" b="1" dirty="0"/>
                  <a:t>Step 6: State the conclusion in terms of the original data.</a:t>
                </a:r>
              </a:p>
              <a:p>
                <a:r>
                  <a:rPr lang="en-US" dirty="0"/>
                  <a:t>There is sufficient evidence to conclude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 that there is a difference in systolic blood pressure side effects between </a:t>
                </a:r>
                <a:r>
                  <a:rPr lang="en-US" dirty="0" err="1"/>
                  <a:t>SeQuix</a:t>
                </a:r>
                <a:r>
                  <a:rPr lang="en-US" dirty="0"/>
                  <a:t> and the new drug.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111"/>
                </a:stretch>
              </a:blipFill>
            </p:spPr>
            <p:txBody>
              <a:bodyPr/>
              <a:lstStyle/>
              <a:p>
                <a:r>
                  <a:rPr lang="en-IN">
                    <a:noFill/>
                  </a:rPr>
                  <a:t> </a:t>
                </a:r>
              </a:p>
            </p:txBody>
          </p:sp>
        </mc:Fallback>
      </mc:AlternateContent>
    </p:spTree>
    <p:extLst>
      <p:ext uri="{BB962C8B-B14F-4D97-AF65-F5344CB8AC3E}">
        <p14:creationId xmlns:p14="http://schemas.microsoft.com/office/powerpoint/2010/main" val="3204421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2CF6DA6-47EA-6480-B560-6996CD25AE77}"/>
                  </a:ext>
                </a:extLst>
              </p:cNvPr>
              <p:cNvSpPr>
                <a:spLocks noGrp="1"/>
              </p:cNvSpPr>
              <p:nvPr>
                <p:ph idx="1"/>
              </p:nvPr>
            </p:nvSpPr>
            <p:spPr/>
            <p:txBody>
              <a:bodyPr>
                <a:normAutofit lnSpcReduction="10000"/>
              </a:bodyPr>
              <a:lstStyle/>
              <a:p>
                <a:r>
                  <a:rPr lang="en-US" dirty="0"/>
                  <a:t>The ABC Distribution company prints sports trading cards. Their 2017 baseball set contains 100 cards and is claimed to contain approximately an equal percentage of four card types: rookies, veterans, All-Stars, and Hall of Famers. A customer recently ordered a set and reported the actual frequency of cards of each type. The chi-square test for goodness of fit can be used to answer the question of whether or not the company’s claim is correct.</a:t>
                </a:r>
                <a:r>
                  <a:rPr lang="en-IN" dirty="0"/>
                  <a:t> </a:t>
                </a:r>
                <a:r>
                  <a:rPr lang="en-US" dirty="0"/>
                  <a:t>Using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=0.10</m:t>
                    </m:r>
                  </m:oMath>
                </a14:m>
                <a:r>
                  <a:rPr lang="en-US" dirty="0"/>
                  <a:t>, determine if the distribution of the four types of cards is approximately the same in the set the customer ordered.</a:t>
                </a:r>
              </a:p>
            </p:txBody>
          </p:sp>
        </mc:Choice>
        <mc:Fallback xmlns="">
          <p:sp>
            <p:nvSpPr>
              <p:cNvPr id="5" name="Content Placeholder 4">
                <a:extLst>
                  <a:ext uri="{FF2B5EF4-FFF2-40B4-BE49-F238E27FC236}">
                    <a16:creationId xmlns:a16="http://schemas.microsoft.com/office/drawing/2014/main" id="{92CF6DA6-47EA-6480-B560-6996CD25AE77}"/>
                  </a:ext>
                </a:extLst>
              </p:cNvPr>
              <p:cNvSpPr>
                <a:spLocks noGrp="1" noRot="1" noChangeAspect="1" noMove="1" noResize="1" noEditPoints="1" noAdjustHandles="1" noChangeArrowheads="1" noChangeShapeType="1" noTextEdit="1"/>
              </p:cNvSpPr>
              <p:nvPr>
                <p:ph idx="1"/>
              </p:nvPr>
            </p:nvSpPr>
            <p:spPr>
              <a:blipFill>
                <a:blip r:embed="rId2"/>
                <a:stretch>
                  <a:fillRect l="-1481" t="-2133" r="-1407"/>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(Since there are 100 cards in the set, the claim of an equal distribution of the four types would result in 25 cards of each type.)</a:t>
            </a:r>
          </a:p>
        </p:txBody>
      </p:sp>
      <p:graphicFrame>
        <p:nvGraphicFramePr>
          <p:cNvPr id="4" name="Table 3">
            <a:extLst>
              <a:ext uri="{FF2B5EF4-FFF2-40B4-BE49-F238E27FC236}">
                <a16:creationId xmlns:a16="http://schemas.microsoft.com/office/drawing/2014/main" id="{7EDBDB07-BC79-0D13-8E9E-F1A1ACBA9CEB}"/>
              </a:ext>
            </a:extLst>
          </p:cNvPr>
          <p:cNvGraphicFramePr>
            <a:graphicFrameLocks noGrp="1"/>
          </p:cNvGraphicFramePr>
          <p:nvPr>
            <p:extLst>
              <p:ext uri="{D42A27DB-BD31-4B8C-83A1-F6EECF244321}">
                <p14:modId xmlns:p14="http://schemas.microsoft.com/office/powerpoint/2010/main" val="922923735"/>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37598579"/>
                    </a:ext>
                  </a:extLst>
                </a:gridCol>
                <a:gridCol w="2032000">
                  <a:extLst>
                    <a:ext uri="{9D8B030D-6E8A-4147-A177-3AD203B41FA5}">
                      <a16:colId xmlns:a16="http://schemas.microsoft.com/office/drawing/2014/main" val="2757504433"/>
                    </a:ext>
                  </a:extLst>
                </a:gridCol>
                <a:gridCol w="2032000">
                  <a:extLst>
                    <a:ext uri="{9D8B030D-6E8A-4147-A177-3AD203B41FA5}">
                      <a16:colId xmlns:a16="http://schemas.microsoft.com/office/drawing/2014/main" val="1963248459"/>
                    </a:ext>
                  </a:extLst>
                </a:gridCol>
              </a:tblGrid>
              <a:tr h="370840">
                <a:tc gridSpan="3">
                  <a:txBody>
                    <a:bodyPr/>
                    <a:lstStyle/>
                    <a:p>
                      <a:pPr algn="ctr"/>
                      <a:r>
                        <a:rPr lang="en-IN" dirty="0"/>
                        <a:t>Baseball Cards</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236533276"/>
                  </a:ext>
                </a:extLst>
              </a:tr>
              <a:tr h="370840">
                <a:tc>
                  <a:txBody>
                    <a:bodyPr/>
                    <a:lstStyle/>
                    <a:p>
                      <a:pPr algn="ctr"/>
                      <a:r>
                        <a:rPr lang="en-IN" b="1" dirty="0"/>
                        <a:t>Card Type</a:t>
                      </a:r>
                    </a:p>
                  </a:txBody>
                  <a:tcPr/>
                </a:tc>
                <a:tc>
                  <a:txBody>
                    <a:bodyPr/>
                    <a:lstStyle/>
                    <a:p>
                      <a:pPr algn="ctr"/>
                      <a:r>
                        <a:rPr lang="en-IN" b="1" dirty="0"/>
                        <a:t>Claim Frequency</a:t>
                      </a:r>
                    </a:p>
                  </a:txBody>
                  <a:tcPr/>
                </a:tc>
                <a:tc>
                  <a:txBody>
                    <a:bodyPr/>
                    <a:lstStyle/>
                    <a:p>
                      <a:pPr algn="ctr"/>
                      <a:r>
                        <a:rPr lang="en-IN" b="1" dirty="0"/>
                        <a:t>Actual Frequency</a:t>
                      </a:r>
                    </a:p>
                  </a:txBody>
                  <a:tcPr/>
                </a:tc>
                <a:extLst>
                  <a:ext uri="{0D108BD9-81ED-4DB2-BD59-A6C34878D82A}">
                    <a16:rowId xmlns:a16="http://schemas.microsoft.com/office/drawing/2014/main" val="1937859841"/>
                  </a:ext>
                </a:extLst>
              </a:tr>
              <a:tr h="370840">
                <a:tc>
                  <a:txBody>
                    <a:bodyPr/>
                    <a:lstStyle/>
                    <a:p>
                      <a:pPr algn="l"/>
                      <a:r>
                        <a:rPr lang="en-IN" b="1" dirty="0"/>
                        <a:t>Rookie</a:t>
                      </a:r>
                    </a:p>
                  </a:txBody>
                  <a:tcPr/>
                </a:tc>
                <a:tc>
                  <a:txBody>
                    <a:bodyPr/>
                    <a:lstStyle/>
                    <a:p>
                      <a:pPr algn="ctr"/>
                      <a:r>
                        <a:rPr lang="en-US" dirty="0"/>
                        <a:t>25</a:t>
                      </a:r>
                      <a:endParaRPr lang="en-IN" dirty="0"/>
                    </a:p>
                  </a:txBody>
                  <a:tcPr/>
                </a:tc>
                <a:tc>
                  <a:txBody>
                    <a:bodyPr/>
                    <a:lstStyle/>
                    <a:p>
                      <a:pPr algn="ctr"/>
                      <a:r>
                        <a:rPr lang="en-US" dirty="0"/>
                        <a:t>23</a:t>
                      </a:r>
                      <a:endParaRPr lang="en-IN" dirty="0"/>
                    </a:p>
                  </a:txBody>
                  <a:tcPr/>
                </a:tc>
                <a:extLst>
                  <a:ext uri="{0D108BD9-81ED-4DB2-BD59-A6C34878D82A}">
                    <a16:rowId xmlns:a16="http://schemas.microsoft.com/office/drawing/2014/main" val="1291142774"/>
                  </a:ext>
                </a:extLst>
              </a:tr>
              <a:tr h="370840">
                <a:tc>
                  <a:txBody>
                    <a:bodyPr/>
                    <a:lstStyle/>
                    <a:p>
                      <a:pPr algn="l"/>
                      <a:r>
                        <a:rPr lang="en-IN" b="1" dirty="0"/>
                        <a:t>Veteran</a:t>
                      </a:r>
                    </a:p>
                  </a:txBody>
                  <a:tcPr/>
                </a:tc>
                <a:tc>
                  <a:txBody>
                    <a:bodyPr/>
                    <a:lstStyle/>
                    <a:p>
                      <a:pPr algn="ctr"/>
                      <a:r>
                        <a:rPr lang="en-US" dirty="0"/>
                        <a:t>25</a:t>
                      </a:r>
                      <a:endParaRPr lang="en-IN" dirty="0"/>
                    </a:p>
                  </a:txBody>
                  <a:tcPr/>
                </a:tc>
                <a:tc>
                  <a:txBody>
                    <a:bodyPr/>
                    <a:lstStyle/>
                    <a:p>
                      <a:pPr algn="ctr"/>
                      <a:r>
                        <a:rPr lang="en-US" dirty="0"/>
                        <a:t>28</a:t>
                      </a:r>
                      <a:endParaRPr lang="en-IN" dirty="0"/>
                    </a:p>
                  </a:txBody>
                  <a:tcPr/>
                </a:tc>
                <a:extLst>
                  <a:ext uri="{0D108BD9-81ED-4DB2-BD59-A6C34878D82A}">
                    <a16:rowId xmlns:a16="http://schemas.microsoft.com/office/drawing/2014/main" val="3990059874"/>
                  </a:ext>
                </a:extLst>
              </a:tr>
              <a:tr h="370840">
                <a:tc>
                  <a:txBody>
                    <a:bodyPr/>
                    <a:lstStyle/>
                    <a:p>
                      <a:pPr algn="l"/>
                      <a:r>
                        <a:rPr lang="en-IN" b="1" dirty="0"/>
                        <a:t>All-Star</a:t>
                      </a:r>
                    </a:p>
                  </a:txBody>
                  <a:tcPr/>
                </a:tc>
                <a:tc>
                  <a:txBody>
                    <a:bodyPr/>
                    <a:lstStyle/>
                    <a:p>
                      <a:pPr algn="ctr"/>
                      <a:r>
                        <a:rPr lang="en-US" dirty="0"/>
                        <a:t>25</a:t>
                      </a:r>
                      <a:endParaRPr lang="en-IN" dirty="0"/>
                    </a:p>
                  </a:txBody>
                  <a:tcPr/>
                </a:tc>
                <a:tc>
                  <a:txBody>
                    <a:bodyPr/>
                    <a:lstStyle/>
                    <a:p>
                      <a:pPr algn="ctr"/>
                      <a:r>
                        <a:rPr lang="en-US" dirty="0"/>
                        <a:t>27</a:t>
                      </a:r>
                      <a:endParaRPr lang="en-IN" dirty="0"/>
                    </a:p>
                  </a:txBody>
                  <a:tcPr/>
                </a:tc>
                <a:extLst>
                  <a:ext uri="{0D108BD9-81ED-4DB2-BD59-A6C34878D82A}">
                    <a16:rowId xmlns:a16="http://schemas.microsoft.com/office/drawing/2014/main" val="26086703"/>
                  </a:ext>
                </a:extLst>
              </a:tr>
              <a:tr h="370840">
                <a:tc>
                  <a:txBody>
                    <a:bodyPr/>
                    <a:lstStyle/>
                    <a:p>
                      <a:pPr algn="l"/>
                      <a:r>
                        <a:rPr lang="en-IN" b="1" dirty="0"/>
                        <a:t>Hall of Famer</a:t>
                      </a:r>
                    </a:p>
                  </a:txBody>
                  <a:tcPr/>
                </a:tc>
                <a:tc>
                  <a:txBody>
                    <a:bodyPr/>
                    <a:lstStyle/>
                    <a:p>
                      <a:pPr algn="ctr"/>
                      <a:r>
                        <a:rPr lang="en-US" dirty="0"/>
                        <a:t>25</a:t>
                      </a:r>
                      <a:endParaRPr lang="en-IN" dirty="0"/>
                    </a:p>
                  </a:txBody>
                  <a:tcPr/>
                </a:tc>
                <a:tc>
                  <a:txBody>
                    <a:bodyPr/>
                    <a:lstStyle/>
                    <a:p>
                      <a:pPr algn="ctr"/>
                      <a:r>
                        <a:rPr lang="en-US" dirty="0"/>
                        <a:t>22</a:t>
                      </a:r>
                      <a:endParaRPr lang="en-IN" dirty="0"/>
                    </a:p>
                  </a:txBody>
                  <a:tcPr/>
                </a:tc>
                <a:extLst>
                  <a:ext uri="{0D108BD9-81ED-4DB2-BD59-A6C34878D82A}">
                    <a16:rowId xmlns:a16="http://schemas.microsoft.com/office/drawing/2014/main" val="234778358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normAutofit/>
          </a:bodyPr>
          <a:lstStyle/>
          <a:p>
            <a:r>
              <a:rPr lang="en-US" b="1" dirty="0"/>
              <a:t>Solution</a:t>
            </a:r>
          </a:p>
          <a:p>
            <a:r>
              <a:rPr lang="en-US" b="1" dirty="0"/>
              <a:t>Step 1: Determine the population parameter to be used and develop the null and alternative hypotheses.</a:t>
            </a:r>
          </a:p>
          <a:p>
            <a:r>
              <a:rPr lang="en-US" b="1" dirty="0"/>
              <a:t>Null hypothesis: </a:t>
            </a:r>
            <a:r>
              <a:rPr lang="en-US" dirty="0"/>
              <a:t>The proportion of the four card types in the set is the same.</a:t>
            </a:r>
          </a:p>
          <a:p>
            <a:r>
              <a:rPr lang="en-US" b="1" dirty="0"/>
              <a:t>Alternative hypothesis: </a:t>
            </a:r>
            <a:r>
              <a:rPr lang="en-US" dirty="0"/>
              <a:t>The proportion of the four card types in the set is not the same.</a:t>
            </a:r>
          </a:p>
          <a:p>
            <a:r>
              <a:rPr lang="en-US" dirty="0"/>
              <a:t>Here we are interested in the proportion of each of the types of cards.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normAutofit/>
          </a:bodyPr>
          <a:lstStyle/>
          <a:p>
            <a:pPr marL="344488"/>
            <a:r>
              <a:rPr lang="en-US" i="1" dirty="0"/>
              <a:t>p</a:t>
            </a:r>
            <a:r>
              <a:rPr lang="en-US" baseline="-25000" dirty="0"/>
              <a:t>1</a:t>
            </a:r>
            <a:r>
              <a:rPr lang="en-US" dirty="0"/>
              <a:t> = the proportion of rookie cards in the set</a:t>
            </a:r>
          </a:p>
          <a:p>
            <a:pPr marL="344488"/>
            <a:r>
              <a:rPr lang="en-US" i="1" dirty="0"/>
              <a:t>p</a:t>
            </a:r>
            <a:r>
              <a:rPr lang="en-US" baseline="-25000" dirty="0"/>
              <a:t>2</a:t>
            </a:r>
            <a:r>
              <a:rPr lang="en-US" dirty="0"/>
              <a:t> = the proportion of veteran cards in the set</a:t>
            </a:r>
          </a:p>
          <a:p>
            <a:pPr marL="344488"/>
            <a:r>
              <a:rPr lang="en-US" i="1" dirty="0"/>
              <a:t>p</a:t>
            </a:r>
            <a:r>
              <a:rPr lang="en-US" baseline="-25000" dirty="0"/>
              <a:t>3</a:t>
            </a:r>
            <a:r>
              <a:rPr lang="en-US" dirty="0"/>
              <a:t> = the proportion of All-Star cards in the set</a:t>
            </a:r>
          </a:p>
          <a:p>
            <a:pPr marL="344488"/>
            <a:r>
              <a:rPr lang="en-US" i="1" dirty="0"/>
              <a:t>p</a:t>
            </a:r>
            <a:r>
              <a:rPr lang="en-US" baseline="-25000" dirty="0"/>
              <a:t>4</a:t>
            </a:r>
            <a:r>
              <a:rPr lang="en-US" dirty="0"/>
              <a:t> = the proportion of Hall of Famer cards in the set</a:t>
            </a:r>
          </a:p>
          <a:p>
            <a:r>
              <a:rPr lang="en-US" dirty="0"/>
              <a:t>In symbolic notation, the resulting hypotheses would be</a:t>
            </a:r>
          </a:p>
          <a:p>
            <a:r>
              <a:rPr lang="en-US" i="1" dirty="0"/>
              <a:t>H</a:t>
            </a:r>
            <a:r>
              <a:rPr lang="en-US" baseline="-25000" dirty="0"/>
              <a:t>0</a:t>
            </a:r>
            <a:r>
              <a:rPr lang="en-US" dirty="0"/>
              <a:t>: </a:t>
            </a:r>
            <a:r>
              <a:rPr lang="en-US" i="1" dirty="0"/>
              <a:t>p</a:t>
            </a:r>
            <a:r>
              <a:rPr lang="en-US" baseline="-25000" dirty="0"/>
              <a:t>1</a:t>
            </a:r>
            <a:r>
              <a:rPr lang="en-US" dirty="0"/>
              <a:t> = </a:t>
            </a:r>
            <a:r>
              <a:rPr lang="en-US" i="1" dirty="0"/>
              <a:t>p</a:t>
            </a:r>
            <a:r>
              <a:rPr lang="en-US" baseline="-25000" dirty="0"/>
              <a:t>2</a:t>
            </a:r>
            <a:r>
              <a:rPr lang="en-US" dirty="0"/>
              <a:t> = </a:t>
            </a:r>
            <a:r>
              <a:rPr lang="en-US" i="1" dirty="0"/>
              <a:t>p</a:t>
            </a:r>
            <a:r>
              <a:rPr lang="en-US" baseline="-25000" dirty="0"/>
              <a:t>3</a:t>
            </a:r>
            <a:r>
              <a:rPr lang="en-US" dirty="0"/>
              <a:t> = </a:t>
            </a:r>
            <a:r>
              <a:rPr lang="en-US" i="1" dirty="0"/>
              <a:t>p</a:t>
            </a:r>
            <a:r>
              <a:rPr lang="en-US" baseline="-25000" dirty="0"/>
              <a:t>4</a:t>
            </a:r>
            <a:r>
              <a:rPr lang="en-US" dirty="0"/>
              <a:t> = 0.25. The proportion of the four card types in the set is the same.</a:t>
            </a:r>
          </a:p>
          <a:p>
            <a:r>
              <a:rPr lang="en-US" i="1" dirty="0"/>
              <a:t>H</a:t>
            </a:r>
            <a:r>
              <a:rPr lang="en-US" i="1" baseline="-25000" dirty="0"/>
              <a:t>a</a:t>
            </a:r>
            <a:r>
              <a:rPr lang="en-US" dirty="0"/>
              <a:t>: There is a difference from the specified distribution.</a:t>
            </a:r>
          </a:p>
        </p:txBody>
      </p:sp>
    </p:spTree>
    <p:extLst>
      <p:ext uri="{BB962C8B-B14F-4D97-AF65-F5344CB8AC3E}">
        <p14:creationId xmlns:p14="http://schemas.microsoft.com/office/powerpoint/2010/main" val="1850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a:xfrm>
            <a:off x="457200" y="1097280"/>
            <a:ext cx="8229600" cy="4572000"/>
          </a:xfrm>
        </p:spPr>
        <p:txBody>
          <a:bodyPr>
            <a:noAutofit/>
          </a:bodyPr>
          <a:lstStyle/>
          <a:p>
            <a:pPr>
              <a:spcBef>
                <a:spcPts val="0"/>
              </a:spcBef>
            </a:pPr>
            <a:r>
              <a:rPr lang="en-US" b="1" dirty="0"/>
              <a:t>Step 2: Specify the significance level </a:t>
            </a:r>
            <a:r>
              <a:rPr lang="el-GR" b="1" i="1" dirty="0">
                <a:solidFill>
                  <a:schemeClr val="tx1"/>
                </a:solidFill>
                <a:latin typeface="Cambria Math" panose="02040503050406030204" pitchFamily="18" charset="0"/>
                <a:ea typeface="Cambria Math" panose="02040503050406030204" pitchFamily="18" charset="0"/>
                <a:sym typeface="Symbol"/>
              </a:rPr>
              <a:t>α</a:t>
            </a:r>
            <a:r>
              <a:rPr lang="en-US" b="1" dirty="0"/>
              <a:t>.</a:t>
            </a:r>
          </a:p>
          <a:p>
            <a:pPr>
              <a:spcBef>
                <a:spcPts val="0"/>
              </a:spcBef>
            </a:pPr>
            <a:r>
              <a:rPr lang="en-US" dirty="0"/>
              <a:t>The level of the test is specified in the statement of the problem as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 0.10.</a:t>
            </a:r>
          </a:p>
          <a:p>
            <a:pPr>
              <a:spcBef>
                <a:spcPts val="0"/>
              </a:spcBef>
            </a:pPr>
            <a:r>
              <a:rPr lang="en-US" b="1" dirty="0"/>
              <a:t>Step 3: Validate the assumptions of the hypothesis testing model, identify the appropriate test statistic and compute its value.</a:t>
            </a:r>
          </a:p>
          <a:p>
            <a:pPr marL="457200" indent="-457200">
              <a:spcBef>
                <a:spcPts val="0"/>
              </a:spcBef>
              <a:buFont typeface="Wingdings" panose="05000000000000000000" pitchFamily="2" charset="2"/>
              <a:buChar char="þ"/>
            </a:pPr>
            <a:r>
              <a:rPr lang="en-US" dirty="0"/>
              <a:t>The number of cards of each type of baseball card satisfies the properties of a multinomial probability distribution. </a:t>
            </a:r>
          </a:p>
          <a:p>
            <a:pPr marL="457200" indent="-457200">
              <a:spcBef>
                <a:spcPts val="0"/>
              </a:spcBef>
              <a:buFont typeface="Wingdings" panose="05000000000000000000" pitchFamily="2" charset="2"/>
              <a:buChar char="þ"/>
            </a:pPr>
            <a:r>
              <a:rPr lang="en-US" dirty="0"/>
              <a:t>The expected number of observations in each category is at least 5.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a:xfrm>
            <a:off x="457200" y="1135194"/>
            <a:ext cx="8229600" cy="4572000"/>
          </a:xfrm>
        </p:spPr>
        <p:txBody>
          <a:bodyPr/>
          <a:lstStyle/>
          <a:p>
            <a:r>
              <a:rPr lang="en-US" dirty="0"/>
              <a:t>Thus, we can use the chi-square test for goodness of fit. </a:t>
            </a:r>
          </a:p>
          <a:p>
            <a:r>
              <a:rPr lang="en-US" dirty="0"/>
              <a:t>The chi-square test statistic is given by,</a:t>
            </a:r>
          </a:p>
          <a:p>
            <a:endParaRPr lang="en-US" dirty="0"/>
          </a:p>
          <a:p>
            <a:endParaRPr lang="en-US" dirty="0"/>
          </a:p>
          <a:p>
            <a:r>
              <a:rPr lang="en-US" dirty="0"/>
              <a:t>This test statistic has an approximate chi-square distribution with (4 − 1) = 3 degrees of freedom, assuming the null hypothesis is true.</a:t>
            </a:r>
          </a:p>
          <a:p>
            <a:r>
              <a:rPr lang="en-US" dirty="0"/>
              <a:t>Our test statistic would be calculated as</a:t>
            </a:r>
          </a:p>
        </p:txBody>
      </p:sp>
      <p:graphicFrame>
        <p:nvGraphicFramePr>
          <p:cNvPr id="187394" name="Object 2"/>
          <p:cNvGraphicFramePr>
            <a:graphicFrameLocks noChangeAspect="1"/>
          </p:cNvGraphicFramePr>
          <p:nvPr>
            <p:extLst>
              <p:ext uri="{D42A27DB-BD31-4B8C-83A1-F6EECF244321}">
                <p14:modId xmlns:p14="http://schemas.microsoft.com/office/powerpoint/2010/main" val="3641602172"/>
              </p:ext>
            </p:extLst>
          </p:nvPr>
        </p:nvGraphicFramePr>
        <p:xfrm>
          <a:off x="524107" y="2192772"/>
          <a:ext cx="7994650" cy="965200"/>
        </p:xfrm>
        <a:graphic>
          <a:graphicData uri="http://schemas.openxmlformats.org/presentationml/2006/ole">
            <mc:AlternateContent xmlns:mc="http://schemas.openxmlformats.org/markup-compatibility/2006">
              <mc:Choice xmlns:v="urn:schemas-microsoft-com:vml" Requires="v">
                <p:oleObj name="Equation" r:id="rId2" imgW="9461160" imgH="1143000" progId="Equation.DSMT4">
                  <p:embed/>
                </p:oleObj>
              </mc:Choice>
              <mc:Fallback>
                <p:oleObj name="Equation" r:id="rId2" imgW="9461160" imgH="1143000" progId="Equation.DSMT4">
                  <p:embed/>
                  <p:pic>
                    <p:nvPicPr>
                      <p:cNvPr id="0" name="Picture 2"/>
                      <p:cNvPicPr>
                        <a:picLocks noChangeAspect="1" noChangeArrowheads="1"/>
                      </p:cNvPicPr>
                      <p:nvPr/>
                    </p:nvPicPr>
                    <p:blipFill>
                      <a:blip r:embed="rId3"/>
                      <a:srcRect/>
                      <a:stretch>
                        <a:fillRect/>
                      </a:stretch>
                    </p:blipFill>
                    <p:spPr bwMode="auto">
                      <a:xfrm>
                        <a:off x="524107" y="2192772"/>
                        <a:ext cx="799465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6" name="Object 4"/>
          <p:cNvGraphicFramePr>
            <a:graphicFrameLocks noChangeAspect="1"/>
          </p:cNvGraphicFramePr>
          <p:nvPr>
            <p:extLst>
              <p:ext uri="{D42A27DB-BD31-4B8C-83A1-F6EECF244321}">
                <p14:modId xmlns:p14="http://schemas.microsoft.com/office/powerpoint/2010/main" val="609683795"/>
              </p:ext>
            </p:extLst>
          </p:nvPr>
        </p:nvGraphicFramePr>
        <p:xfrm>
          <a:off x="463525" y="5009337"/>
          <a:ext cx="6584950" cy="881062"/>
        </p:xfrm>
        <a:graphic>
          <a:graphicData uri="http://schemas.openxmlformats.org/presentationml/2006/ole">
            <mc:AlternateContent xmlns:mc="http://schemas.openxmlformats.org/markup-compatibility/2006">
              <mc:Choice xmlns:v="urn:schemas-microsoft-com:vml" Requires="v">
                <p:oleObj name="Equation" r:id="rId4" imgW="7302240" imgH="977760" progId="Equation.DSMT4">
                  <p:embed/>
                </p:oleObj>
              </mc:Choice>
              <mc:Fallback>
                <p:oleObj name="Equation" r:id="rId4" imgW="7302240" imgH="977760" progId="Equation.DSMT4">
                  <p:embed/>
                  <p:pic>
                    <p:nvPicPr>
                      <p:cNvPr id="0" name="Picture 4"/>
                      <p:cNvPicPr>
                        <a:picLocks noChangeAspect="1" noChangeArrowheads="1"/>
                      </p:cNvPicPr>
                      <p:nvPr/>
                    </p:nvPicPr>
                    <p:blipFill>
                      <a:blip r:embed="rId5"/>
                      <a:srcRect/>
                      <a:stretch>
                        <a:fillRect/>
                      </a:stretch>
                    </p:blipFill>
                    <p:spPr bwMode="auto">
                      <a:xfrm>
                        <a:off x="463525" y="5009337"/>
                        <a:ext cx="658495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7" name="Object 5"/>
          <p:cNvGraphicFramePr>
            <a:graphicFrameLocks noChangeAspect="1"/>
          </p:cNvGraphicFramePr>
          <p:nvPr>
            <p:extLst>
              <p:ext uri="{D42A27DB-BD31-4B8C-83A1-F6EECF244321}">
                <p14:modId xmlns:p14="http://schemas.microsoft.com/office/powerpoint/2010/main" val="174289827"/>
              </p:ext>
            </p:extLst>
          </p:nvPr>
        </p:nvGraphicFramePr>
        <p:xfrm>
          <a:off x="7066156" y="5124991"/>
          <a:ext cx="639763" cy="752475"/>
        </p:xfrm>
        <a:graphic>
          <a:graphicData uri="http://schemas.openxmlformats.org/presentationml/2006/ole">
            <mc:AlternateContent xmlns:mc="http://schemas.openxmlformats.org/markup-compatibility/2006">
              <mc:Choice xmlns:v="urn:schemas-microsoft-com:vml" Requires="v">
                <p:oleObj name="Equation" r:id="rId6" imgW="711000" imgH="838080" progId="Equation.DSMT4">
                  <p:embed/>
                </p:oleObj>
              </mc:Choice>
              <mc:Fallback>
                <p:oleObj name="Equation" r:id="rId6" imgW="7110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6156" y="5124991"/>
                        <a:ext cx="63976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8" name="Object 6"/>
          <p:cNvGraphicFramePr>
            <a:graphicFrameLocks noChangeAspect="1"/>
          </p:cNvGraphicFramePr>
          <p:nvPr>
            <p:extLst>
              <p:ext uri="{D42A27DB-BD31-4B8C-83A1-F6EECF244321}">
                <p14:modId xmlns:p14="http://schemas.microsoft.com/office/powerpoint/2010/main" val="2937012076"/>
              </p:ext>
            </p:extLst>
          </p:nvPr>
        </p:nvGraphicFramePr>
        <p:xfrm>
          <a:off x="7777123" y="5369699"/>
          <a:ext cx="895350" cy="263525"/>
        </p:xfrm>
        <a:graphic>
          <a:graphicData uri="http://schemas.openxmlformats.org/presentationml/2006/ole">
            <mc:AlternateContent xmlns:mc="http://schemas.openxmlformats.org/markup-compatibility/2006">
              <mc:Choice xmlns:v="urn:schemas-microsoft-com:vml" Requires="v">
                <p:oleObj name="Equation" r:id="rId8" imgW="990360" imgH="291960" progId="Equation.DSMT4">
                  <p:embed/>
                </p:oleObj>
              </mc:Choice>
              <mc:Fallback>
                <p:oleObj name="Equation" r:id="rId8" imgW="99036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7123" y="5369699"/>
                        <a:ext cx="89535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lstStyle/>
          <a:p>
            <a:r>
              <a:rPr lang="en-US" b="1" dirty="0"/>
              <a:t>Step 4: Determine the critical value(s) or </a:t>
            </a:r>
            <a:r>
              <a:rPr lang="en-US" b="1" i="1" dirty="0"/>
              <a:t>P</a:t>
            </a:r>
            <a:r>
              <a:rPr lang="en-US" b="1" dirty="0"/>
              <a:t>-value.</a:t>
            </a:r>
          </a:p>
        </p:txBody>
      </p:sp>
      <p:pic>
        <p:nvPicPr>
          <p:cNvPr id="5" name="Picture 4">
            <a:extLst>
              <a:ext uri="{FF2B5EF4-FFF2-40B4-BE49-F238E27FC236}">
                <a16:creationId xmlns:a16="http://schemas.microsoft.com/office/drawing/2014/main" id="{6A6F7291-B798-367E-58FD-0795F7F4F4F8}"/>
              </a:ext>
            </a:extLst>
          </p:cNvPr>
          <p:cNvPicPr>
            <a:picLocks noChangeAspect="1"/>
          </p:cNvPicPr>
          <p:nvPr/>
        </p:nvPicPr>
        <p:blipFill>
          <a:blip r:embed="rId2"/>
          <a:stretch>
            <a:fillRect/>
          </a:stretch>
        </p:blipFill>
        <p:spPr>
          <a:xfrm>
            <a:off x="2057400" y="2133600"/>
            <a:ext cx="4258269" cy="35247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Chi-Square Test for Goodness of Fit </a:t>
            </a:r>
          </a:p>
        </p:txBody>
      </p:sp>
      <p:sp>
        <p:nvSpPr>
          <p:cNvPr id="3" name="Content Placeholder 2"/>
          <p:cNvSpPr>
            <a:spLocks noGrp="1"/>
          </p:cNvSpPr>
          <p:nvPr>
            <p:ph idx="1"/>
          </p:nvPr>
        </p:nvSpPr>
        <p:spPr>
          <a:xfrm>
            <a:off x="457200" y="1280160"/>
            <a:ext cx="8229600" cy="2677656"/>
          </a:xfrm>
          <a:solidFill>
            <a:srgbClr val="FFFFCC"/>
          </a:solidFill>
          <a:ln w="28575">
            <a:solidFill>
              <a:srgbClr val="000000"/>
            </a:solidFill>
          </a:ln>
        </p:spPr>
        <p:txBody>
          <a:bodyPr wrap="square">
            <a:spAutoFit/>
          </a:bodyPr>
          <a:lstStyle/>
          <a:p>
            <a:r>
              <a:rPr lang="en-US" dirty="0">
                <a:solidFill>
                  <a:srgbClr val="000000"/>
                </a:solidFill>
              </a:rPr>
              <a:t>The </a:t>
            </a:r>
            <a:r>
              <a:rPr lang="en-US" b="1" dirty="0">
                <a:solidFill>
                  <a:srgbClr val="C00000"/>
                </a:solidFill>
              </a:rPr>
              <a:t>chi-square goodness-of-fit</a:t>
            </a:r>
            <a:r>
              <a:rPr lang="en-US" b="1" dirty="0">
                <a:solidFill>
                  <a:srgbClr val="000000"/>
                </a:solidFill>
              </a:rPr>
              <a:t> </a:t>
            </a:r>
            <a:r>
              <a:rPr lang="en-US" dirty="0">
                <a:solidFill>
                  <a:srgbClr val="000000"/>
                </a:solidFill>
              </a:rPr>
              <a:t>test is a hypothesis test used to determine if an observed frequency distribution follows a specified distribution. It accomplishes this by comparing observed frequencies to expected frequencies based on the specified distribution.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normAutofit lnSpcReduction="10000"/>
          </a:bodyPr>
          <a:lstStyle/>
          <a:p>
            <a:r>
              <a:rPr lang="en-US" dirty="0"/>
              <a:t>Since the level of the test is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 0.10 and we reject the null hypothesis for large values of the test statistic, the chi-square critical value is</a:t>
            </a:r>
          </a:p>
          <a:p>
            <a:r>
              <a:rPr lang="en-US" dirty="0"/>
              <a:t>Using technology, the </a:t>
            </a:r>
            <a:r>
              <a:rPr lang="en-US" i="1" dirty="0"/>
              <a:t>P</a:t>
            </a:r>
            <a:r>
              <a:rPr lang="en-US" dirty="0"/>
              <a:t>-value for the test statistic of 1.04 with degrees of freedom equal to 3 is 0.7916.</a:t>
            </a:r>
          </a:p>
          <a:p>
            <a:r>
              <a:rPr lang="en-US" b="1" dirty="0"/>
              <a:t>Step 5: Choose between the null and alternative hypotheses.</a:t>
            </a:r>
          </a:p>
          <a:p>
            <a:r>
              <a:rPr lang="en-US" dirty="0"/>
              <a:t>If the null hypothesis is true, the test statistic will be larger than the critical value 6.251 only 10% of the time. Since         	     is not larger than 6.251, we fail to reject </a:t>
            </a:r>
            <a:r>
              <a:rPr lang="en-US" i="1" dirty="0"/>
              <a:t>H</a:t>
            </a:r>
            <a:r>
              <a:rPr lang="en-US" baseline="-25000" dirty="0"/>
              <a:t>0</a:t>
            </a:r>
            <a:r>
              <a:rPr lang="en-US" dirty="0"/>
              <a:t>.</a:t>
            </a:r>
          </a:p>
        </p:txBody>
      </p:sp>
      <p:graphicFrame>
        <p:nvGraphicFramePr>
          <p:cNvPr id="189442" name="Object 2"/>
          <p:cNvGraphicFramePr>
            <a:graphicFrameLocks noChangeAspect="1"/>
          </p:cNvGraphicFramePr>
          <p:nvPr>
            <p:extLst>
              <p:ext uri="{D42A27DB-BD31-4B8C-83A1-F6EECF244321}">
                <p14:modId xmlns:p14="http://schemas.microsoft.com/office/powerpoint/2010/main" val="2602797565"/>
              </p:ext>
            </p:extLst>
          </p:nvPr>
        </p:nvGraphicFramePr>
        <p:xfrm>
          <a:off x="4302822" y="2052444"/>
          <a:ext cx="2032000" cy="495300"/>
        </p:xfrm>
        <a:graphic>
          <a:graphicData uri="http://schemas.openxmlformats.org/presentationml/2006/ole">
            <mc:AlternateContent xmlns:mc="http://schemas.openxmlformats.org/markup-compatibility/2006">
              <mc:Choice xmlns:v="urn:schemas-microsoft-com:vml" Requires="v">
                <p:oleObj name="Equation" r:id="rId2" imgW="2031840" imgH="495000" progId="Equation.DSMT4">
                  <p:embed/>
                </p:oleObj>
              </mc:Choice>
              <mc:Fallback>
                <p:oleObj name="Equation" r:id="rId2" imgW="2031840" imgH="495000" progId="Equation.DSMT4">
                  <p:embed/>
                  <p:pic>
                    <p:nvPicPr>
                      <p:cNvPr id="0" name="Picture 2"/>
                      <p:cNvPicPr>
                        <a:picLocks noChangeAspect="1" noChangeArrowheads="1"/>
                      </p:cNvPicPr>
                      <p:nvPr/>
                    </p:nvPicPr>
                    <p:blipFill>
                      <a:blip r:embed="rId3"/>
                      <a:srcRect/>
                      <a:stretch>
                        <a:fillRect/>
                      </a:stretch>
                    </p:blipFill>
                    <p:spPr bwMode="auto">
                      <a:xfrm>
                        <a:off x="4302822" y="2052444"/>
                        <a:ext cx="2032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2">
            <a:extLst>
              <a:ext uri="{FF2B5EF4-FFF2-40B4-BE49-F238E27FC236}">
                <a16:creationId xmlns:a16="http://schemas.microsoft.com/office/drawing/2014/main" id="{5053B84A-B761-A722-E8DA-74E6C1EF4D0E}"/>
              </a:ext>
            </a:extLst>
          </p:cNvPr>
          <p:cNvGraphicFramePr>
            <a:graphicFrameLocks noChangeAspect="1"/>
          </p:cNvGraphicFramePr>
          <p:nvPr>
            <p:extLst>
              <p:ext uri="{D42A27DB-BD31-4B8C-83A1-F6EECF244321}">
                <p14:modId xmlns:p14="http://schemas.microsoft.com/office/powerpoint/2010/main" val="1340743881"/>
              </p:ext>
            </p:extLst>
          </p:nvPr>
        </p:nvGraphicFramePr>
        <p:xfrm>
          <a:off x="2246003" y="5012707"/>
          <a:ext cx="1371600" cy="444500"/>
        </p:xfrm>
        <a:graphic>
          <a:graphicData uri="http://schemas.openxmlformats.org/presentationml/2006/ole">
            <mc:AlternateContent xmlns:mc="http://schemas.openxmlformats.org/markup-compatibility/2006">
              <mc:Choice xmlns:v="urn:schemas-microsoft-com:vml" Requires="v">
                <p:oleObj name="Equation" r:id="rId4" imgW="1371600" imgH="444240" progId="Equation.DSMT4">
                  <p:embed/>
                </p:oleObj>
              </mc:Choice>
              <mc:Fallback>
                <p:oleObj name="Equation" r:id="rId4" imgW="1371600" imgH="444240" progId="Equation.DSMT4">
                  <p:embed/>
                  <p:pic>
                    <p:nvPicPr>
                      <p:cNvPr id="190466" name="Object 2"/>
                      <p:cNvPicPr>
                        <a:picLocks noChangeAspect="1" noChangeArrowheads="1"/>
                      </p:cNvPicPr>
                      <p:nvPr/>
                    </p:nvPicPr>
                    <p:blipFill>
                      <a:blip r:embed="rId5"/>
                      <a:srcRect/>
                      <a:stretch>
                        <a:fillRect/>
                      </a:stretch>
                    </p:blipFill>
                    <p:spPr bwMode="auto">
                      <a:xfrm>
                        <a:off x="2246003" y="5012707"/>
                        <a:ext cx="1371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16.2.2: Testing for Equal Percentages of Card</a:t>
            </a:r>
            <a:br>
              <a:rPr lang="en-US" dirty="0"/>
            </a:br>
            <a:r>
              <a:rPr lang="en-US" dirty="0"/>
              <a:t>Types (cont.)</a:t>
            </a:r>
          </a:p>
        </p:txBody>
      </p:sp>
      <p:sp>
        <p:nvSpPr>
          <p:cNvPr id="3" name="Content Placeholder 2"/>
          <p:cNvSpPr>
            <a:spLocks noGrp="1"/>
          </p:cNvSpPr>
          <p:nvPr>
            <p:ph idx="1"/>
          </p:nvPr>
        </p:nvSpPr>
        <p:spPr/>
        <p:txBody>
          <a:bodyPr/>
          <a:lstStyle/>
          <a:p>
            <a:r>
              <a:rPr lang="en-US" dirty="0"/>
              <a:t>The </a:t>
            </a:r>
            <a:r>
              <a:rPr lang="en-US" i="1" dirty="0"/>
              <a:t>P</a:t>
            </a:r>
            <a:r>
              <a:rPr lang="en-US" dirty="0"/>
              <a:t>-value is much larger than </a:t>
            </a:r>
            <a:r>
              <a:rPr lang="el-GR" i="1" dirty="0">
                <a:solidFill>
                  <a:schemeClr val="tx1"/>
                </a:solidFill>
                <a:latin typeface="Cambria Math" panose="02040503050406030204" pitchFamily="18" charset="0"/>
                <a:ea typeface="Cambria Math" panose="02040503050406030204" pitchFamily="18" charset="0"/>
                <a:sym typeface="Symbol"/>
              </a:rPr>
              <a:t>α</a:t>
            </a:r>
            <a:r>
              <a:rPr lang="en-US" dirty="0"/>
              <a:t> = 0.10, so we fail to reject the null hypothesis.</a:t>
            </a:r>
          </a:p>
          <a:p>
            <a:r>
              <a:rPr lang="en-US" b="1" dirty="0"/>
              <a:t>Step 6: State the conclusion in terms of the original problem.</a:t>
            </a:r>
          </a:p>
          <a:p>
            <a:r>
              <a:rPr lang="en-US" dirty="0"/>
              <a:t>At the 0.10 level, there is insufficient evidence to conclude that the distribution of the card types in the set differs from the company claim that the proportion of each card type is approximately equal.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lstStyle/>
          <a:p>
            <a:r>
              <a:rPr lang="en-US" dirty="0"/>
              <a:t>In order to use the chi-square test for goodness of fit for inference, our experiment must satisfy some basic conditions. First, we must be able to assume that the underlying distribution of the number of shoppers shopping on the various days of the week has a </a:t>
            </a:r>
            <a:r>
              <a:rPr lang="en-US" b="1" dirty="0"/>
              <a:t>multinomial probability distribution</a:t>
            </a:r>
            <a:r>
              <a:rPr lang="en-US" dirty="0"/>
              <a:t>.</a:t>
            </a:r>
          </a:p>
        </p:txBody>
      </p:sp>
    </p:spTree>
    <p:extLst>
      <p:ext uri="{BB962C8B-B14F-4D97-AF65-F5344CB8AC3E}">
        <p14:creationId xmlns:p14="http://schemas.microsoft.com/office/powerpoint/2010/main" val="132827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Multinomial Probability Distribution</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wrap="square">
            <a:spAutoFit/>
          </a:bodyPr>
          <a:lstStyle/>
          <a:p>
            <a:r>
              <a:rPr lang="en-US" dirty="0">
                <a:solidFill>
                  <a:srgbClr val="000000"/>
                </a:solidFill>
              </a:rPr>
              <a:t>The </a:t>
            </a:r>
            <a:r>
              <a:rPr lang="en-US" b="1" dirty="0">
                <a:solidFill>
                  <a:srgbClr val="C00000"/>
                </a:solidFill>
              </a:rPr>
              <a:t>multinomial probability distribution</a:t>
            </a:r>
            <a:r>
              <a:rPr lang="en-US" dirty="0">
                <a:solidFill>
                  <a:srgbClr val="000000"/>
                </a:solidFill>
              </a:rPr>
              <a:t> is an extension of the binomial probability distribution to more than two possible outcomes on each trial, each with a constant probability of occurring from trial to trial.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Properties of a Multinomial Experiment</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wrap="square">
            <a:spAutoFit/>
          </a:bodyPr>
          <a:lstStyle/>
          <a:p>
            <a:pPr marL="461963" indent="-461963">
              <a:buFont typeface="Arial" pitchFamily="34" charset="0"/>
              <a:buChar char="•"/>
            </a:pPr>
            <a:r>
              <a:rPr lang="en-US" dirty="0">
                <a:solidFill>
                  <a:srgbClr val="000000"/>
                </a:solidFill>
              </a:rPr>
              <a:t>The experiment consists of </a:t>
            </a:r>
            <a:r>
              <a:rPr lang="en-US" i="1" dirty="0">
                <a:solidFill>
                  <a:srgbClr val="000000"/>
                </a:solidFill>
              </a:rPr>
              <a:t>n</a:t>
            </a:r>
            <a:r>
              <a:rPr lang="en-US" dirty="0">
                <a:solidFill>
                  <a:srgbClr val="000000"/>
                </a:solidFill>
              </a:rPr>
              <a:t> independent, identical trials.</a:t>
            </a:r>
          </a:p>
          <a:p>
            <a:pPr marL="461963" indent="-461963">
              <a:buFont typeface="Arial" pitchFamily="34" charset="0"/>
              <a:buChar char="•"/>
            </a:pPr>
            <a:r>
              <a:rPr lang="en-US" dirty="0">
                <a:solidFill>
                  <a:srgbClr val="000000"/>
                </a:solidFill>
              </a:rPr>
              <a:t>There are </a:t>
            </a:r>
            <a:r>
              <a:rPr lang="en-US" i="1" dirty="0">
                <a:solidFill>
                  <a:srgbClr val="000000"/>
                </a:solidFill>
              </a:rPr>
              <a:t>k</a:t>
            </a:r>
            <a:r>
              <a:rPr lang="en-US" dirty="0">
                <a:solidFill>
                  <a:srgbClr val="000000"/>
                </a:solidFill>
              </a:rPr>
              <a:t> possible outcomes for each trial.</a:t>
            </a:r>
          </a:p>
          <a:p>
            <a:pPr marL="461963" indent="-461963">
              <a:buFont typeface="Arial" pitchFamily="34" charset="0"/>
              <a:buChar char="•"/>
            </a:pPr>
            <a:r>
              <a:rPr lang="en-US" dirty="0">
                <a:solidFill>
                  <a:srgbClr val="000000"/>
                </a:solidFill>
              </a:rPr>
              <a:t>The probability of the </a:t>
            </a:r>
            <a:r>
              <a:rPr lang="en-US" i="1" dirty="0">
                <a:solidFill>
                  <a:srgbClr val="000000"/>
                </a:solidFill>
              </a:rPr>
              <a:t>k</a:t>
            </a:r>
            <a:r>
              <a:rPr lang="en-US" dirty="0">
                <a:solidFill>
                  <a:srgbClr val="000000"/>
                </a:solidFill>
              </a:rPr>
              <a:t> outcomes, </a:t>
            </a:r>
            <a:r>
              <a:rPr lang="en-US" i="1" dirty="0">
                <a:solidFill>
                  <a:srgbClr val="000000"/>
                </a:solidFill>
              </a:rPr>
              <a:t>p</a:t>
            </a:r>
            <a:r>
              <a:rPr lang="en-US" baseline="-25000" dirty="0">
                <a:solidFill>
                  <a:srgbClr val="000000"/>
                </a:solidFill>
              </a:rPr>
              <a:t>1</a:t>
            </a:r>
            <a:r>
              <a:rPr lang="en-US" dirty="0">
                <a:solidFill>
                  <a:srgbClr val="000000"/>
                </a:solidFill>
              </a:rPr>
              <a:t>, </a:t>
            </a:r>
            <a:r>
              <a:rPr lang="en-US" i="1" dirty="0">
                <a:solidFill>
                  <a:srgbClr val="000000"/>
                </a:solidFill>
              </a:rPr>
              <a:t>p</a:t>
            </a:r>
            <a:r>
              <a:rPr lang="en-US" baseline="-25000" dirty="0">
                <a:solidFill>
                  <a:srgbClr val="000000"/>
                </a:solidFill>
              </a:rPr>
              <a:t>2</a:t>
            </a:r>
            <a:r>
              <a:rPr lang="en-US" dirty="0">
                <a:solidFill>
                  <a:srgbClr val="000000"/>
                </a:solidFill>
              </a:rPr>
              <a:t>, ..., </a:t>
            </a:r>
            <a:r>
              <a:rPr lang="en-US" i="1" dirty="0" err="1">
                <a:solidFill>
                  <a:srgbClr val="000000"/>
                </a:solidFill>
              </a:rPr>
              <a:t>p</a:t>
            </a:r>
            <a:r>
              <a:rPr lang="en-US" baseline="-25000" dirty="0" err="1">
                <a:solidFill>
                  <a:srgbClr val="000000"/>
                </a:solidFill>
              </a:rPr>
              <a:t>k</a:t>
            </a:r>
            <a:r>
              <a:rPr lang="en-US" dirty="0">
                <a:solidFill>
                  <a:srgbClr val="000000"/>
                </a:solidFill>
              </a:rPr>
              <a:t> are constant from trial to trial.</a:t>
            </a:r>
          </a:p>
          <a:p>
            <a:pPr marL="461963" indent="-461963">
              <a:buFont typeface="Arial" pitchFamily="34" charset="0"/>
              <a:buChar char="•"/>
            </a:pPr>
            <a:r>
              <a:rPr lang="en-US" dirty="0">
                <a:solidFill>
                  <a:srgbClr val="000000"/>
                </a:solidFill>
              </a:rPr>
              <a:t>The random variables of interest are the counts for each of the </a:t>
            </a:r>
            <a:r>
              <a:rPr lang="en-US" i="1" dirty="0">
                <a:solidFill>
                  <a:srgbClr val="000000"/>
                </a:solidFill>
              </a:rPr>
              <a:t>k</a:t>
            </a:r>
            <a:r>
              <a:rPr lang="en-US" dirty="0">
                <a:solidFill>
                  <a:srgbClr val="000000"/>
                </a:solidFill>
              </a:rPr>
              <a:t> possible outcomes, </a:t>
            </a:r>
            <a:r>
              <a:rPr lang="en-US" i="1" dirty="0">
                <a:solidFill>
                  <a:srgbClr val="000000"/>
                </a:solidFill>
              </a:rPr>
              <a:t>n</a:t>
            </a:r>
            <a:r>
              <a:rPr lang="en-US" baseline="-25000" dirty="0">
                <a:solidFill>
                  <a:srgbClr val="000000"/>
                </a:solidFill>
              </a:rPr>
              <a:t>1</a:t>
            </a:r>
            <a:r>
              <a:rPr lang="en-US" dirty="0">
                <a:solidFill>
                  <a:srgbClr val="000000"/>
                </a:solidFill>
              </a:rPr>
              <a:t>, </a:t>
            </a:r>
            <a:r>
              <a:rPr lang="en-US" i="1" dirty="0">
                <a:solidFill>
                  <a:srgbClr val="000000"/>
                </a:solidFill>
              </a:rPr>
              <a:t>n</a:t>
            </a:r>
            <a:r>
              <a:rPr lang="en-US" baseline="-25000" dirty="0">
                <a:solidFill>
                  <a:srgbClr val="000000"/>
                </a:solidFill>
              </a:rPr>
              <a:t>2</a:t>
            </a:r>
            <a:r>
              <a:rPr lang="en-US" dirty="0">
                <a:solidFill>
                  <a:srgbClr val="000000"/>
                </a:solidFill>
              </a:rPr>
              <a:t>, ..., </a:t>
            </a:r>
            <a:r>
              <a:rPr lang="en-US" i="1" dirty="0" err="1">
                <a:solidFill>
                  <a:srgbClr val="000000"/>
                </a:solidFill>
              </a:rPr>
              <a:t>n</a:t>
            </a:r>
            <a:r>
              <a:rPr lang="en-US" i="1" baseline="-25000" dirty="0" err="1">
                <a:solidFill>
                  <a:srgbClr val="000000"/>
                </a:solidFill>
              </a:rPr>
              <a:t>k</a:t>
            </a:r>
            <a:r>
              <a:rPr lang="en-US"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Chi-Square Test for Goodness of Fit (cont.)</a:t>
            </a:r>
          </a:p>
        </p:txBody>
      </p:sp>
      <p:sp>
        <p:nvSpPr>
          <p:cNvPr id="3" name="Content Placeholder 2"/>
          <p:cNvSpPr>
            <a:spLocks noGrp="1"/>
          </p:cNvSpPr>
          <p:nvPr>
            <p:ph idx="1"/>
          </p:nvPr>
        </p:nvSpPr>
        <p:spPr/>
        <p:txBody>
          <a:bodyPr>
            <a:normAutofit lnSpcReduction="10000"/>
          </a:bodyPr>
          <a:lstStyle/>
          <a:p>
            <a:r>
              <a:rPr lang="en-US" dirty="0"/>
              <a:t>The grocer’s survey of the number of shoppers shopping on the various days of the week seems to satisfy the conditions of a multinomial experiment. Since the customers were randomly selected and each of them was asked the same question, there were 105 independent, identical trials. The true proportions of shoppers shopping on each day of the week are unknown and constant from trial to trial. The proportion of shoppers shopping on each day of the week form a probability distribution whose probabilities sum to one.</a:t>
            </a:r>
          </a:p>
        </p:txBody>
      </p:sp>
    </p:spTree>
    <p:extLst>
      <p:ext uri="{BB962C8B-B14F-4D97-AF65-F5344CB8AC3E}">
        <p14:creationId xmlns:p14="http://schemas.microsoft.com/office/powerpoint/2010/main" val="3208984584"/>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2893</TotalTime>
  <Words>4032</Words>
  <Application>Microsoft Office PowerPoint</Application>
  <PresentationFormat>On-screen Show (4:3)</PresentationFormat>
  <Paragraphs>256</Paragraphs>
  <Slides>51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Roboto Condensed</vt:lpstr>
      <vt:lpstr>Wingdings</vt:lpstr>
      <vt:lpstr>Cambria Math</vt:lpstr>
      <vt:lpstr>Arial</vt:lpstr>
      <vt:lpstr>Calibri</vt:lpstr>
      <vt:lpstr>Office Theme</vt:lpstr>
      <vt:lpstr>Equation</vt:lpstr>
      <vt:lpstr>Section 16.2</vt:lpstr>
      <vt:lpstr>The Chi-Square Test for Goodness of Fit</vt:lpstr>
      <vt:lpstr>The Chi-Square Test for Goodness of Fit (cont.)</vt:lpstr>
      <vt:lpstr>The Chi-Square Test for Goodness of Fit (cont.)</vt:lpstr>
      <vt:lpstr>Definition: Chi-Square Test for Goodness of Fit </vt:lpstr>
      <vt:lpstr>The Chi-Square Test for Goodness of Fit (cont.)</vt:lpstr>
      <vt:lpstr>Definition: Multinomial Probability Distribution</vt:lpstr>
      <vt:lpstr>Properties: Properties of a Multinomial Experiment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The Chi-Square Test for Goodness of Fit (cont.)</vt:lpstr>
      <vt:lpstr>Procedure: Chi-Square Test for Goodness of Fit</vt:lpstr>
      <vt:lpstr>Procedure: Chi-Square Test for Goodness of Fit (cont.)</vt:lpstr>
      <vt:lpstr>Procedure: Chi-Square Test for Goodness of Fit (cont.)</vt:lpstr>
      <vt:lpstr>Procedure: Chi-Square Test for Goodness of Fit (cont.)</vt:lpstr>
      <vt:lpstr>Example 16.2.1: Detecting a Change in Side Effects (A Qualitative Variable)</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16.2.1: Detecting a Change in Side Effects (A Qualitative Variable) (cont.)</vt:lpstr>
      <vt:lpstr>Example 16.2.2: Testing for Equal Percentages of Card Types</vt:lpstr>
      <vt:lpstr>Example 16.2.2: Testing for Equal Percentages of Card Types (cont.)</vt:lpstr>
      <vt:lpstr>Example 16.2.2: Testing for Equal Percentages of Card Types (cont.)</vt:lpstr>
      <vt:lpstr>Example 16.2.2: Testing for Equal Percentages of Card Types (cont.)</vt:lpstr>
      <vt:lpstr>Example 16.2.2: Testing for Equal Percentages of Card Types (cont.)</vt:lpstr>
      <vt:lpstr>Example 16.2.2: Testing for Equal Percentages of Card Types (cont.)</vt:lpstr>
      <vt:lpstr>Example 16.2.2: Testing for Equal Percentages of Card Types (cont.)</vt:lpstr>
      <vt:lpstr>Example 16.2.2: Testing for Equal Percentages of Card Types (cont.)</vt:lpstr>
      <vt:lpstr>Example 16.2.2: Testing for Equal Percentages of Card Types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737</cp:revision>
  <dcterms:created xsi:type="dcterms:W3CDTF">2013-04-26T14:43:13Z</dcterms:created>
  <dcterms:modified xsi:type="dcterms:W3CDTF">2024-04-19T19:19:54Z</dcterms:modified>
</cp:coreProperties>
</file>