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60" r:id="rId3"/>
    <p:sldId id="257" r:id="rId4"/>
    <p:sldId id="258" r:id="rId5"/>
    <p:sldId id="261" r:id="rId6"/>
    <p:sldId id="262" r:id="rId7"/>
    <p:sldId id="263" r:id="rId8"/>
    <p:sldId id="264" r:id="rId9"/>
    <p:sldId id="265" r:id="rId10"/>
    <p:sldId id="266" r:id="rId11"/>
    <p:sldId id="267" r:id="rId12"/>
    <p:sldId id="268"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ber Widmer" initials="AW" lastIdx="2" clrIdx="0">
    <p:extLst>
      <p:ext uri="{19B8F6BF-5375-455C-9EA6-DF929625EA0E}">
        <p15:presenceInfo xmlns:p15="http://schemas.microsoft.com/office/powerpoint/2012/main" userId="S-1-5-21-1482476501-413027322-842925246-131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7E"/>
    <a:srgbClr val="0000FF"/>
    <a:srgbClr val="366092"/>
    <a:srgbClr val="FF0000"/>
    <a:srgbClr val="C00000"/>
    <a:srgbClr val="FFFFCC"/>
    <a:srgbClr val="007D7D"/>
    <a:srgbClr val="00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1" d="100"/>
          <a:sy n="111" d="100"/>
        </p:scale>
        <p:origin x="191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4/19/2024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4/19/2024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16.1</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Chi-Square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Determining Chi-Square Critical Values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Suppose a significance level of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=0.01 </m:t>
                    </m:r>
                  </m:oMath>
                </a14:m>
                <a:r>
                  <a:rPr lang="en-US" dirty="0"/>
                  <a:t>has been specified and our sample size is 14. If we reject the null hypothesis for large values of the test statistic, we look in the table under the column labeled </a:t>
                </a:r>
                <a14:m>
                  <m:oMath xmlns:m="http://schemas.openxmlformats.org/officeDocument/2006/math">
                    <m:sSubSup>
                      <m:sSubSupPr>
                        <m:ctrlPr>
                          <a:rPr lang="en-US" i="1">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i="1">
                            <a:latin typeface="Cambria Math" panose="02040503050406030204" pitchFamily="18" charset="0"/>
                          </a:rPr>
                          <m:t>0.0</m:t>
                        </m:r>
                        <m:r>
                          <a:rPr lang="en-US" b="0" i="1" smtClean="0">
                            <a:latin typeface="Cambria Math" panose="02040503050406030204" pitchFamily="18" charset="0"/>
                          </a:rPr>
                          <m:t>1</m:t>
                        </m:r>
                        <m:r>
                          <a:rPr lang="en-US" i="1">
                            <a:latin typeface="Cambria Math" panose="02040503050406030204" pitchFamily="18" charset="0"/>
                          </a:rPr>
                          <m:t>0</m:t>
                        </m:r>
                      </m:sub>
                      <m:sup>
                        <m:r>
                          <a:rPr lang="en-US" i="1">
                            <a:latin typeface="Cambria Math" panose="02040503050406030204" pitchFamily="18" charset="0"/>
                          </a:rPr>
                          <m:t>2</m:t>
                        </m:r>
                      </m:sup>
                    </m:sSubSup>
                  </m:oMath>
                </a14:m>
                <a:r>
                  <a:rPr lang="en-US" dirty="0"/>
                  <a:t> and find the critical value corresponding to 14 − 1, or 13 degrees of freedom. The corresponding critical value is 27.688, as shown in the table and in Figure 16.1.3.</a:t>
                </a:r>
              </a:p>
            </p:txBody>
          </p:sp>
        </mc:Choice>
        <mc:Fallback xmlns="">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t="-1200" r="-2148"/>
                </a:stretch>
              </a:blipFill>
            </p:spPr>
            <p:txBody>
              <a:bodyPr/>
              <a:lstStyle/>
              <a:p>
                <a:r>
                  <a:rPr lang="en-IN">
                    <a:noFill/>
                  </a:rPr>
                  <a:t> </a:t>
                </a:r>
              </a:p>
            </p:txBody>
          </p:sp>
        </mc:Fallback>
      </mc:AlternateContent>
    </p:spTree>
    <p:extLst>
      <p:ext uri="{BB962C8B-B14F-4D97-AF65-F5344CB8AC3E}">
        <p14:creationId xmlns:p14="http://schemas.microsoft.com/office/powerpoint/2010/main" val="203231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Determining Chi-Square Critical Values (cont.)</a:t>
            </a:r>
          </a:p>
        </p:txBody>
      </p:sp>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 </a:t>
            </a:r>
          </a:p>
        </p:txBody>
      </p:sp>
      <p:pic>
        <p:nvPicPr>
          <p:cNvPr id="11" name="Picture 10">
            <a:extLst>
              <a:ext uri="{FF2B5EF4-FFF2-40B4-BE49-F238E27FC236}">
                <a16:creationId xmlns:a16="http://schemas.microsoft.com/office/drawing/2014/main" id="{CFE6C107-CBE6-DAD4-1BA5-CFB2A447A632}"/>
              </a:ext>
            </a:extLst>
          </p:cNvPr>
          <p:cNvPicPr>
            <a:picLocks noChangeAspect="1"/>
          </p:cNvPicPr>
          <p:nvPr/>
        </p:nvPicPr>
        <p:blipFill>
          <a:blip r:embed="rId2"/>
          <a:stretch>
            <a:fillRect/>
          </a:stretch>
        </p:blipFill>
        <p:spPr>
          <a:xfrm>
            <a:off x="344112" y="1674151"/>
            <a:ext cx="5117563" cy="3269338"/>
          </a:xfrm>
          <a:prstGeom prst="rect">
            <a:avLst/>
          </a:prstGeom>
        </p:spPr>
      </p:pic>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2D5648CF-0B83-95A9-5A6D-CAF305A8CF07}"/>
                  </a:ext>
                </a:extLst>
              </p:cNvPr>
              <p:cNvGraphicFramePr>
                <a:graphicFrameLocks noGrp="1"/>
              </p:cNvGraphicFramePr>
              <p:nvPr>
                <p:extLst>
                  <p:ext uri="{D42A27DB-BD31-4B8C-83A1-F6EECF244321}">
                    <p14:modId xmlns:p14="http://schemas.microsoft.com/office/powerpoint/2010/main" val="2553133641"/>
                  </p:ext>
                </p:extLst>
              </p:nvPr>
            </p:nvGraphicFramePr>
            <p:xfrm>
              <a:off x="5233640" y="1583732"/>
              <a:ext cx="3566248" cy="3148509"/>
            </p:xfrm>
            <a:graphic>
              <a:graphicData uri="http://schemas.openxmlformats.org/drawingml/2006/table">
                <a:tbl>
                  <a:tblPr firstRow="1" bandRow="1">
                    <a:tableStyleId>{5C22544A-7EE6-4342-B048-85BDC9FD1C3A}</a:tableStyleId>
                  </a:tblPr>
                  <a:tblGrid>
                    <a:gridCol w="442048">
                      <a:extLst>
                        <a:ext uri="{9D8B030D-6E8A-4147-A177-3AD203B41FA5}">
                          <a16:colId xmlns:a16="http://schemas.microsoft.com/office/drawing/2014/main" val="2845143245"/>
                        </a:ext>
                      </a:extLst>
                    </a:gridCol>
                    <a:gridCol w="374596">
                      <a:extLst>
                        <a:ext uri="{9D8B030D-6E8A-4147-A177-3AD203B41FA5}">
                          <a16:colId xmlns:a16="http://schemas.microsoft.com/office/drawing/2014/main" val="2638725419"/>
                        </a:ext>
                      </a:extLst>
                    </a:gridCol>
                    <a:gridCol w="844604">
                      <a:extLst>
                        <a:ext uri="{9D8B030D-6E8A-4147-A177-3AD203B41FA5}">
                          <a16:colId xmlns:a16="http://schemas.microsoft.com/office/drawing/2014/main" val="645761645"/>
                        </a:ext>
                      </a:extLst>
                    </a:gridCol>
                    <a:gridCol w="990600">
                      <a:extLst>
                        <a:ext uri="{9D8B030D-6E8A-4147-A177-3AD203B41FA5}">
                          <a16:colId xmlns:a16="http://schemas.microsoft.com/office/drawing/2014/main" val="2120569075"/>
                        </a:ext>
                      </a:extLst>
                    </a:gridCol>
                    <a:gridCol w="914400">
                      <a:extLst>
                        <a:ext uri="{9D8B030D-6E8A-4147-A177-3AD203B41FA5}">
                          <a16:colId xmlns:a16="http://schemas.microsoft.com/office/drawing/2014/main" val="1930904420"/>
                        </a:ext>
                      </a:extLst>
                    </a:gridCol>
                  </a:tblGrid>
                  <a:tr h="370840">
                    <a:tc>
                      <a:txBody>
                        <a:bodyPr/>
                        <a:lstStyle/>
                        <a:p>
                          <a:pPr algn="ctr"/>
                          <a:r>
                            <a:rPr lang="en-US" dirty="0" err="1"/>
                            <a:t>df</a:t>
                          </a:r>
                          <a:endParaRPr lang="en-IN" dirty="0"/>
                        </a:p>
                      </a:txBody>
                      <a:tcPr>
                        <a:lnR w="12700" cmpd="sng">
                          <a:noFill/>
                        </a:lnR>
                      </a:tcPr>
                    </a:tc>
                    <a:tc>
                      <a:txBody>
                        <a:bodyPr/>
                        <a:lstStyle/>
                        <a:p>
                          <a:pPr algn="ctr"/>
                          <a14:m>
                            <m:oMathPara xmlns:m="http://schemas.openxmlformats.org/officeDocument/2006/math">
                              <m:oMathParaPr>
                                <m:jc m:val="center"/>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0.050</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0.025</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0.010</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668849777"/>
                      </a:ext>
                    </a:extLst>
                  </a:tr>
                  <a:tr h="370840">
                    <a:tc>
                      <a:txBody>
                        <a:bodyPr/>
                        <a:lstStyle/>
                        <a:p>
                          <a:pPr algn="ctr"/>
                          <a:r>
                            <a:rPr lang="en-US" b="1" i="0" dirty="0"/>
                            <a:t>1</a:t>
                          </a:r>
                          <a:endParaRPr lang="en-IN" b="1" i="0" dirty="0"/>
                        </a:p>
                      </a:txBody>
                      <a:tcPr/>
                    </a:tc>
                    <a:tc>
                      <a:txBody>
                        <a:bodyPr/>
                        <a:lstStyle/>
                        <a:p>
                          <a:pPr algn="ctr"/>
                          <a:endParaRPr lang="en-IN"/>
                        </a:p>
                      </a:txBody>
                      <a:tcPr>
                        <a:lnT w="38100" cmpd="sng">
                          <a:noFill/>
                        </a:lnT>
                      </a:tcPr>
                    </a:tc>
                    <a:tc>
                      <a:txBody>
                        <a:bodyPr/>
                        <a:lstStyle/>
                        <a:p>
                          <a:pPr algn="ctr"/>
                          <a:r>
                            <a:rPr lang="en-US" dirty="0"/>
                            <a:t>3.841</a:t>
                          </a:r>
                          <a:endParaRPr lang="en-IN" dirty="0"/>
                        </a:p>
                      </a:txBody>
                      <a:tcPr>
                        <a:lnT w="38100" cmpd="sng">
                          <a:noFill/>
                        </a:lnT>
                      </a:tcPr>
                    </a:tc>
                    <a:tc>
                      <a:txBody>
                        <a:bodyPr/>
                        <a:lstStyle/>
                        <a:p>
                          <a:pPr algn="ctr"/>
                          <a:r>
                            <a:rPr lang="en-US" dirty="0"/>
                            <a:t>5.024</a:t>
                          </a:r>
                          <a:endParaRPr lang="en-IN" dirty="0"/>
                        </a:p>
                      </a:txBody>
                      <a:tcPr>
                        <a:lnT w="38100" cmpd="sng">
                          <a:noFill/>
                        </a:lnT>
                      </a:tcPr>
                    </a:tc>
                    <a:tc>
                      <a:txBody>
                        <a:bodyPr/>
                        <a:lstStyle/>
                        <a:p>
                          <a:pPr algn="ctr"/>
                          <a:r>
                            <a:rPr lang="en-US" dirty="0"/>
                            <a:t>6.635</a:t>
                          </a:r>
                          <a:endParaRPr lang="en-IN" dirty="0"/>
                        </a:p>
                      </a:txBody>
                      <a:tcPr>
                        <a:lnT w="38100" cmpd="sng">
                          <a:noFill/>
                        </a:lnT>
                        <a:solidFill>
                          <a:schemeClr val="bg2">
                            <a:lumMod val="75000"/>
                          </a:schemeClr>
                        </a:solidFill>
                      </a:tcPr>
                    </a:tc>
                    <a:extLst>
                      <a:ext uri="{0D108BD9-81ED-4DB2-BD59-A6C34878D82A}">
                        <a16:rowId xmlns:a16="http://schemas.microsoft.com/office/drawing/2014/main" val="2506602659"/>
                      </a:ext>
                    </a:extLst>
                  </a:tr>
                  <a:tr h="370840">
                    <a:tc>
                      <a:txBody>
                        <a:bodyPr/>
                        <a:lstStyle/>
                        <a:p>
                          <a:pPr algn="ctr"/>
                          <a:r>
                            <a:rPr lang="en-US" b="1" i="0" dirty="0"/>
                            <a:t>2</a:t>
                          </a:r>
                          <a:endParaRPr lang="en-IN" b="1" i="0" dirty="0"/>
                        </a:p>
                      </a:txBody>
                      <a:tcPr/>
                    </a:tc>
                    <a:tc>
                      <a:txBody>
                        <a:bodyPr/>
                        <a:lstStyle/>
                        <a:p>
                          <a:pPr algn="ctr"/>
                          <a:endParaRPr lang="en-IN"/>
                        </a:p>
                      </a:txBody>
                      <a:tcPr/>
                    </a:tc>
                    <a:tc>
                      <a:txBody>
                        <a:bodyPr/>
                        <a:lstStyle/>
                        <a:p>
                          <a:pPr algn="ctr"/>
                          <a:r>
                            <a:rPr lang="en-US" dirty="0"/>
                            <a:t>5.991</a:t>
                          </a:r>
                          <a:endParaRPr lang="en-IN" dirty="0"/>
                        </a:p>
                      </a:txBody>
                      <a:tcPr/>
                    </a:tc>
                    <a:tc>
                      <a:txBody>
                        <a:bodyPr/>
                        <a:lstStyle/>
                        <a:p>
                          <a:pPr algn="ctr"/>
                          <a:r>
                            <a:rPr lang="en-US" dirty="0"/>
                            <a:t>7.378</a:t>
                          </a:r>
                          <a:endParaRPr lang="en-IN" dirty="0"/>
                        </a:p>
                      </a:txBody>
                      <a:tcPr/>
                    </a:tc>
                    <a:tc>
                      <a:txBody>
                        <a:bodyPr/>
                        <a:lstStyle/>
                        <a:p>
                          <a:pPr algn="ctr"/>
                          <a:r>
                            <a:rPr lang="en-US" dirty="0"/>
                            <a:t>9.210</a:t>
                          </a:r>
                          <a:endParaRPr lang="en-IN" dirty="0"/>
                        </a:p>
                      </a:txBody>
                      <a:tcPr>
                        <a:solidFill>
                          <a:schemeClr val="bg2">
                            <a:lumMod val="75000"/>
                          </a:schemeClr>
                        </a:solidFill>
                      </a:tcPr>
                    </a:tc>
                    <a:extLst>
                      <a:ext uri="{0D108BD9-81ED-4DB2-BD59-A6C34878D82A}">
                        <a16:rowId xmlns:a16="http://schemas.microsoft.com/office/drawing/2014/main" val="11163641"/>
                      </a:ext>
                    </a:extLst>
                  </a:tr>
                  <a:tr h="548438">
                    <a:tc>
                      <a:txBody>
                        <a:bodyPr/>
                        <a:lstStyle/>
                        <a:p>
                          <a:pPr algn="ctr"/>
                          <a:r>
                            <a:rPr lang="en-US" b="1" i="0" dirty="0"/>
                            <a:t>3</a:t>
                          </a:r>
                          <a:endParaRPr lang="en-IN" b="1" i="0" dirty="0"/>
                        </a:p>
                      </a:txBody>
                      <a:tcPr/>
                    </a:tc>
                    <a:tc>
                      <a:txBody>
                        <a:bodyPr/>
                        <a:lstStyle/>
                        <a:p>
                          <a:pPr algn="ctr"/>
                          <a:endParaRPr lang="en-IN"/>
                        </a:p>
                      </a:txBody>
                      <a:tcPr/>
                    </a:tc>
                    <a:tc>
                      <a:txBody>
                        <a:bodyPr/>
                        <a:lstStyle/>
                        <a:p>
                          <a:pPr algn="ctr"/>
                          <a:r>
                            <a:rPr lang="en-US" dirty="0"/>
                            <a:t>7.815</a:t>
                          </a:r>
                          <a:endParaRPr lang="en-IN" dirty="0"/>
                        </a:p>
                      </a:txBody>
                      <a:tcPr/>
                    </a:tc>
                    <a:tc>
                      <a:txBody>
                        <a:bodyPr/>
                        <a:lstStyle/>
                        <a:p>
                          <a:pPr algn="ctr"/>
                          <a:r>
                            <a:rPr lang="en-US" dirty="0"/>
                            <a:t>9.348</a:t>
                          </a:r>
                          <a:endParaRPr lang="en-IN" dirty="0"/>
                        </a:p>
                      </a:txBody>
                      <a:tcPr/>
                    </a:tc>
                    <a:tc>
                      <a:txBody>
                        <a:bodyPr/>
                        <a:lstStyle/>
                        <a:p>
                          <a:pPr algn="ctr"/>
                          <a:r>
                            <a:rPr lang="en-US" dirty="0"/>
                            <a:t>11.345</a:t>
                          </a:r>
                          <a:endParaRPr lang="en-IN" dirty="0"/>
                        </a:p>
                      </a:txBody>
                      <a:tcPr>
                        <a:solidFill>
                          <a:schemeClr val="bg2">
                            <a:lumMod val="75000"/>
                          </a:schemeClr>
                        </a:solidFill>
                      </a:tcPr>
                    </a:tc>
                    <a:extLst>
                      <a:ext uri="{0D108BD9-81ED-4DB2-BD59-A6C34878D82A}">
                        <a16:rowId xmlns:a16="http://schemas.microsoft.com/office/drawing/2014/main" val="2111756995"/>
                      </a:ext>
                    </a:extLst>
                  </a:tr>
                  <a:tr h="370840">
                    <a:tc>
                      <a:txBody>
                        <a:bodyPr/>
                        <a:lstStyle/>
                        <a:p>
                          <a:pPr algn="ctr"/>
                          <a14:m>
                            <m:oMathPara xmlns:m="http://schemas.openxmlformats.org/officeDocument/2006/math">
                              <m:oMathParaPr>
                                <m:jc m:val="centerGroup"/>
                              </m:oMathParaPr>
                              <m:oMath xmlns:m="http://schemas.openxmlformats.org/officeDocument/2006/math">
                                <m:r>
                                  <a:rPr lang="en-IN" b="1" i="1" smtClean="0">
                                    <a:latin typeface="Cambria Math" panose="02040503050406030204" pitchFamily="18" charset="0"/>
                                    <a:ea typeface="Cambria Math" panose="02040503050406030204" pitchFamily="18" charset="0"/>
                                  </a:rPr>
                                  <m:t>⋮</m:t>
                                </m:r>
                              </m:oMath>
                            </m:oMathPara>
                          </a14:m>
                          <a:endParaRPr lang="en-IN" b="1" i="1" dirty="0"/>
                        </a:p>
                      </a:txBody>
                      <a:tcPr/>
                    </a:tc>
                    <a:tc>
                      <a:txBody>
                        <a:bodyPr/>
                        <a:lstStyle/>
                        <a:p>
                          <a:pPr algn="ctr"/>
                          <a:endParaRPr lang="en-IN"/>
                        </a:p>
                      </a:txBody>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solidFill>
                          <a:schemeClr val="bg2">
                            <a:lumMod val="75000"/>
                          </a:schemeClr>
                        </a:solidFill>
                      </a:tcPr>
                    </a:tc>
                    <a:extLst>
                      <a:ext uri="{0D108BD9-81ED-4DB2-BD59-A6C34878D82A}">
                        <a16:rowId xmlns:a16="http://schemas.microsoft.com/office/drawing/2014/main" val="3939096364"/>
                      </a:ext>
                    </a:extLst>
                  </a:tr>
                  <a:tr h="370840">
                    <a:tc>
                      <a:txBody>
                        <a:bodyPr/>
                        <a:lstStyle/>
                        <a:p>
                          <a:pPr algn="ctr"/>
                          <a:r>
                            <a:rPr lang="en-US" b="1" i="0" dirty="0"/>
                            <a:t>13</a:t>
                          </a:r>
                          <a:endParaRPr lang="en-IN" b="1" i="0" dirty="0"/>
                        </a:p>
                      </a:txBody>
                      <a:tcPr>
                        <a:solidFill>
                          <a:schemeClr val="bg2">
                            <a:lumMod val="75000"/>
                          </a:schemeClr>
                        </a:solidFill>
                      </a:tcPr>
                    </a:tc>
                    <a:tc>
                      <a:txBody>
                        <a:bodyPr/>
                        <a:lstStyle/>
                        <a:p>
                          <a:pPr algn="ctr"/>
                          <a:endParaRPr lang="en-IN" dirty="0"/>
                        </a:p>
                      </a:txBody>
                      <a:tcPr>
                        <a:solidFill>
                          <a:schemeClr val="bg2">
                            <a:lumMod val="75000"/>
                          </a:schemeClr>
                        </a:solidFill>
                      </a:tcPr>
                    </a:tc>
                    <a:tc>
                      <a:txBody>
                        <a:bodyPr/>
                        <a:lstStyle/>
                        <a:p>
                          <a:pPr algn="ctr"/>
                          <a:r>
                            <a:rPr lang="en-US" dirty="0"/>
                            <a:t>22.362</a:t>
                          </a:r>
                          <a:endParaRPr lang="en-IN" dirty="0"/>
                        </a:p>
                      </a:txBody>
                      <a:tcPr>
                        <a:solidFill>
                          <a:schemeClr val="bg2">
                            <a:lumMod val="75000"/>
                          </a:schemeClr>
                        </a:solidFill>
                      </a:tcPr>
                    </a:tc>
                    <a:tc>
                      <a:txBody>
                        <a:bodyPr/>
                        <a:lstStyle/>
                        <a:p>
                          <a:pPr algn="ctr"/>
                          <a:r>
                            <a:rPr lang="en-US" dirty="0"/>
                            <a:t>24.736</a:t>
                          </a:r>
                          <a:endParaRPr lang="en-IN" dirty="0"/>
                        </a:p>
                      </a:txBody>
                      <a:tcPr>
                        <a:solidFill>
                          <a:schemeClr val="bg2">
                            <a:lumMod val="75000"/>
                          </a:schemeClr>
                        </a:solidFill>
                      </a:tcPr>
                    </a:tc>
                    <a:tc>
                      <a:txBody>
                        <a:bodyPr/>
                        <a:lstStyle/>
                        <a:p>
                          <a:pPr algn="ctr"/>
                          <a:r>
                            <a:rPr lang="en-US" dirty="0"/>
                            <a:t>27.688</a:t>
                          </a:r>
                          <a:endParaRPr lang="en-IN" dirty="0"/>
                        </a:p>
                      </a:txBody>
                      <a:tcPr>
                        <a:solidFill>
                          <a:schemeClr val="accent3"/>
                        </a:solidFill>
                      </a:tcPr>
                    </a:tc>
                    <a:extLst>
                      <a:ext uri="{0D108BD9-81ED-4DB2-BD59-A6C34878D82A}">
                        <a16:rowId xmlns:a16="http://schemas.microsoft.com/office/drawing/2014/main" val="71242908"/>
                      </a:ext>
                    </a:extLst>
                  </a:tr>
                  <a:tr h="370840">
                    <a:tc>
                      <a:txBody>
                        <a:bodyPr/>
                        <a:lstStyle/>
                        <a:p>
                          <a:pPr algn="ctr"/>
                          <a:r>
                            <a:rPr lang="en-US" b="1" i="0" dirty="0"/>
                            <a:t>14</a:t>
                          </a:r>
                          <a:endParaRPr lang="en-IN" b="1" i="0" dirty="0"/>
                        </a:p>
                      </a:txBody>
                      <a:tcPr/>
                    </a:tc>
                    <a:tc>
                      <a:txBody>
                        <a:bodyPr/>
                        <a:lstStyle/>
                        <a:p>
                          <a:pPr algn="ctr"/>
                          <a:endParaRPr lang="en-IN" dirty="0"/>
                        </a:p>
                      </a:txBody>
                      <a:tcPr/>
                    </a:tc>
                    <a:tc>
                      <a:txBody>
                        <a:bodyPr/>
                        <a:lstStyle/>
                        <a:p>
                          <a:pPr algn="ctr"/>
                          <a:r>
                            <a:rPr lang="en-US" dirty="0"/>
                            <a:t>23.685</a:t>
                          </a:r>
                          <a:endParaRPr lang="en-IN" dirty="0"/>
                        </a:p>
                      </a:txBody>
                      <a:tcPr/>
                    </a:tc>
                    <a:tc>
                      <a:txBody>
                        <a:bodyPr/>
                        <a:lstStyle/>
                        <a:p>
                          <a:pPr algn="ctr"/>
                          <a:r>
                            <a:rPr lang="en-US" dirty="0"/>
                            <a:t>26.119</a:t>
                          </a:r>
                          <a:endParaRPr lang="en-IN" dirty="0"/>
                        </a:p>
                      </a:txBody>
                      <a:tcPr/>
                    </a:tc>
                    <a:tc>
                      <a:txBody>
                        <a:bodyPr/>
                        <a:lstStyle/>
                        <a:p>
                          <a:pPr algn="ctr"/>
                          <a:r>
                            <a:rPr lang="en-US" dirty="0"/>
                            <a:t>29.141</a:t>
                          </a:r>
                          <a:endParaRPr lang="en-IN" dirty="0"/>
                        </a:p>
                      </a:txBody>
                      <a:tcPr>
                        <a:solidFill>
                          <a:schemeClr val="bg2">
                            <a:lumMod val="75000"/>
                          </a:schemeClr>
                        </a:solidFill>
                      </a:tcPr>
                    </a:tc>
                    <a:extLst>
                      <a:ext uri="{0D108BD9-81ED-4DB2-BD59-A6C34878D82A}">
                        <a16:rowId xmlns:a16="http://schemas.microsoft.com/office/drawing/2014/main" val="64843592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IN" b="1" i="1" smtClean="0">
                                    <a:latin typeface="Cambria Math" panose="02040503050406030204" pitchFamily="18" charset="0"/>
                                    <a:ea typeface="Cambria Math" panose="02040503050406030204" pitchFamily="18" charset="0"/>
                                  </a:rPr>
                                  <m:t>⋮</m:t>
                                </m:r>
                              </m:oMath>
                            </m:oMathPara>
                          </a14:m>
                          <a:endParaRPr lang="en-IN" b="1" i="1" dirty="0"/>
                        </a:p>
                      </a:txBody>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solidFill>
                          <a:schemeClr val="bg2">
                            <a:lumMod val="75000"/>
                          </a:schemeClr>
                        </a:solidFill>
                      </a:tcPr>
                    </a:tc>
                    <a:extLst>
                      <a:ext uri="{0D108BD9-81ED-4DB2-BD59-A6C34878D82A}">
                        <a16:rowId xmlns:a16="http://schemas.microsoft.com/office/drawing/2014/main" val="4271565713"/>
                      </a:ext>
                    </a:extLst>
                  </a:tr>
                </a:tbl>
              </a:graphicData>
            </a:graphic>
          </p:graphicFrame>
        </mc:Choice>
        <mc:Fallback xmlns="">
          <p:graphicFrame>
            <p:nvGraphicFramePr>
              <p:cNvPr id="6" name="Table 5">
                <a:extLst>
                  <a:ext uri="{FF2B5EF4-FFF2-40B4-BE49-F238E27FC236}">
                    <a16:creationId xmlns:a16="http://schemas.microsoft.com/office/drawing/2014/main" id="{2D5648CF-0B83-95A9-5A6D-CAF305A8CF07}"/>
                  </a:ext>
                </a:extLst>
              </p:cNvPr>
              <p:cNvGraphicFramePr>
                <a:graphicFrameLocks noGrp="1"/>
              </p:cNvGraphicFramePr>
              <p:nvPr>
                <p:extLst>
                  <p:ext uri="{D42A27DB-BD31-4B8C-83A1-F6EECF244321}">
                    <p14:modId xmlns:p14="http://schemas.microsoft.com/office/powerpoint/2010/main" val="2553133641"/>
                  </p:ext>
                </p:extLst>
              </p:nvPr>
            </p:nvGraphicFramePr>
            <p:xfrm>
              <a:off x="5233640" y="1583732"/>
              <a:ext cx="3566248" cy="3148509"/>
            </p:xfrm>
            <a:graphic>
              <a:graphicData uri="http://schemas.openxmlformats.org/drawingml/2006/table">
                <a:tbl>
                  <a:tblPr firstRow="1" bandRow="1">
                    <a:tableStyleId>{5C22544A-7EE6-4342-B048-85BDC9FD1C3A}</a:tableStyleId>
                  </a:tblPr>
                  <a:tblGrid>
                    <a:gridCol w="442048">
                      <a:extLst>
                        <a:ext uri="{9D8B030D-6E8A-4147-A177-3AD203B41FA5}">
                          <a16:colId xmlns:a16="http://schemas.microsoft.com/office/drawing/2014/main" val="2845143245"/>
                        </a:ext>
                      </a:extLst>
                    </a:gridCol>
                    <a:gridCol w="374596">
                      <a:extLst>
                        <a:ext uri="{9D8B030D-6E8A-4147-A177-3AD203B41FA5}">
                          <a16:colId xmlns:a16="http://schemas.microsoft.com/office/drawing/2014/main" val="2638725419"/>
                        </a:ext>
                      </a:extLst>
                    </a:gridCol>
                    <a:gridCol w="844604">
                      <a:extLst>
                        <a:ext uri="{9D8B030D-6E8A-4147-A177-3AD203B41FA5}">
                          <a16:colId xmlns:a16="http://schemas.microsoft.com/office/drawing/2014/main" val="645761645"/>
                        </a:ext>
                      </a:extLst>
                    </a:gridCol>
                    <a:gridCol w="990600">
                      <a:extLst>
                        <a:ext uri="{9D8B030D-6E8A-4147-A177-3AD203B41FA5}">
                          <a16:colId xmlns:a16="http://schemas.microsoft.com/office/drawing/2014/main" val="2120569075"/>
                        </a:ext>
                      </a:extLst>
                    </a:gridCol>
                    <a:gridCol w="914400">
                      <a:extLst>
                        <a:ext uri="{9D8B030D-6E8A-4147-A177-3AD203B41FA5}">
                          <a16:colId xmlns:a16="http://schemas.microsoft.com/office/drawing/2014/main" val="1930904420"/>
                        </a:ext>
                      </a:extLst>
                    </a:gridCol>
                  </a:tblGrid>
                  <a:tr h="375031">
                    <a:tc>
                      <a:txBody>
                        <a:bodyPr/>
                        <a:lstStyle/>
                        <a:p>
                          <a:pPr algn="ctr"/>
                          <a:r>
                            <a:rPr lang="en-US" dirty="0" err="1"/>
                            <a:t>df</a:t>
                          </a:r>
                          <a:endParaRPr lang="en-IN" dirty="0"/>
                        </a:p>
                      </a:txBody>
                      <a:tcPr>
                        <a:lnR w="12700" cmpd="sng">
                          <a:noFill/>
                        </a:lnR>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121311" t="-8065" r="-744262" b="-738710"/>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97122" t="-8065" r="-226619" b="-738710"/>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168098" t="-8065" r="-93252" b="-738710"/>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291333" t="-8065" r="-1333" b="-738710"/>
                          </a:stretch>
                        </a:blipFill>
                      </a:tcPr>
                    </a:tc>
                    <a:extLst>
                      <a:ext uri="{0D108BD9-81ED-4DB2-BD59-A6C34878D82A}">
                        <a16:rowId xmlns:a16="http://schemas.microsoft.com/office/drawing/2014/main" val="1668849777"/>
                      </a:ext>
                    </a:extLst>
                  </a:tr>
                  <a:tr h="370840">
                    <a:tc>
                      <a:txBody>
                        <a:bodyPr/>
                        <a:lstStyle/>
                        <a:p>
                          <a:pPr algn="ctr"/>
                          <a:r>
                            <a:rPr lang="en-US" b="1" i="0" dirty="0"/>
                            <a:t>1</a:t>
                          </a:r>
                          <a:endParaRPr lang="en-IN" b="1" i="0" dirty="0"/>
                        </a:p>
                      </a:txBody>
                      <a:tcPr/>
                    </a:tc>
                    <a:tc>
                      <a:txBody>
                        <a:bodyPr/>
                        <a:lstStyle/>
                        <a:p>
                          <a:pPr algn="ctr"/>
                          <a:endParaRPr lang="en-IN"/>
                        </a:p>
                      </a:txBody>
                      <a:tcPr>
                        <a:lnT w="38100" cmpd="sng">
                          <a:noFill/>
                        </a:lnT>
                      </a:tcPr>
                    </a:tc>
                    <a:tc>
                      <a:txBody>
                        <a:bodyPr/>
                        <a:lstStyle/>
                        <a:p>
                          <a:pPr algn="ctr"/>
                          <a:r>
                            <a:rPr lang="en-US" dirty="0"/>
                            <a:t>3.841</a:t>
                          </a:r>
                          <a:endParaRPr lang="en-IN" dirty="0"/>
                        </a:p>
                      </a:txBody>
                      <a:tcPr>
                        <a:lnT w="38100" cmpd="sng">
                          <a:noFill/>
                        </a:lnT>
                      </a:tcPr>
                    </a:tc>
                    <a:tc>
                      <a:txBody>
                        <a:bodyPr/>
                        <a:lstStyle/>
                        <a:p>
                          <a:pPr algn="ctr"/>
                          <a:r>
                            <a:rPr lang="en-US" dirty="0"/>
                            <a:t>5.024</a:t>
                          </a:r>
                          <a:endParaRPr lang="en-IN" dirty="0"/>
                        </a:p>
                      </a:txBody>
                      <a:tcPr>
                        <a:lnT w="38100" cmpd="sng">
                          <a:noFill/>
                        </a:lnT>
                      </a:tcPr>
                    </a:tc>
                    <a:tc>
                      <a:txBody>
                        <a:bodyPr/>
                        <a:lstStyle/>
                        <a:p>
                          <a:pPr algn="ctr"/>
                          <a:r>
                            <a:rPr lang="en-US" dirty="0"/>
                            <a:t>6.635</a:t>
                          </a:r>
                          <a:endParaRPr lang="en-IN" dirty="0"/>
                        </a:p>
                      </a:txBody>
                      <a:tcPr>
                        <a:lnT w="38100" cmpd="sng">
                          <a:noFill/>
                        </a:lnT>
                        <a:solidFill>
                          <a:schemeClr val="bg2">
                            <a:lumMod val="75000"/>
                          </a:schemeClr>
                        </a:solidFill>
                      </a:tcPr>
                    </a:tc>
                    <a:extLst>
                      <a:ext uri="{0D108BD9-81ED-4DB2-BD59-A6C34878D82A}">
                        <a16:rowId xmlns:a16="http://schemas.microsoft.com/office/drawing/2014/main" val="2506602659"/>
                      </a:ext>
                    </a:extLst>
                  </a:tr>
                  <a:tr h="370840">
                    <a:tc>
                      <a:txBody>
                        <a:bodyPr/>
                        <a:lstStyle/>
                        <a:p>
                          <a:pPr algn="ctr"/>
                          <a:r>
                            <a:rPr lang="en-US" b="1" i="0" dirty="0"/>
                            <a:t>2</a:t>
                          </a:r>
                          <a:endParaRPr lang="en-IN" b="1" i="0" dirty="0"/>
                        </a:p>
                      </a:txBody>
                      <a:tcPr/>
                    </a:tc>
                    <a:tc>
                      <a:txBody>
                        <a:bodyPr/>
                        <a:lstStyle/>
                        <a:p>
                          <a:pPr algn="ctr"/>
                          <a:endParaRPr lang="en-IN"/>
                        </a:p>
                      </a:txBody>
                      <a:tcPr/>
                    </a:tc>
                    <a:tc>
                      <a:txBody>
                        <a:bodyPr/>
                        <a:lstStyle/>
                        <a:p>
                          <a:pPr algn="ctr"/>
                          <a:r>
                            <a:rPr lang="en-US" dirty="0"/>
                            <a:t>5.991</a:t>
                          </a:r>
                          <a:endParaRPr lang="en-IN" dirty="0"/>
                        </a:p>
                      </a:txBody>
                      <a:tcPr/>
                    </a:tc>
                    <a:tc>
                      <a:txBody>
                        <a:bodyPr/>
                        <a:lstStyle/>
                        <a:p>
                          <a:pPr algn="ctr"/>
                          <a:r>
                            <a:rPr lang="en-US" dirty="0"/>
                            <a:t>7.378</a:t>
                          </a:r>
                          <a:endParaRPr lang="en-IN" dirty="0"/>
                        </a:p>
                      </a:txBody>
                      <a:tcPr/>
                    </a:tc>
                    <a:tc>
                      <a:txBody>
                        <a:bodyPr/>
                        <a:lstStyle/>
                        <a:p>
                          <a:pPr algn="ctr"/>
                          <a:r>
                            <a:rPr lang="en-US" dirty="0"/>
                            <a:t>9.210</a:t>
                          </a:r>
                          <a:endParaRPr lang="en-IN" dirty="0"/>
                        </a:p>
                      </a:txBody>
                      <a:tcPr>
                        <a:solidFill>
                          <a:schemeClr val="bg2">
                            <a:lumMod val="75000"/>
                          </a:schemeClr>
                        </a:solidFill>
                      </a:tcPr>
                    </a:tc>
                    <a:extLst>
                      <a:ext uri="{0D108BD9-81ED-4DB2-BD59-A6C34878D82A}">
                        <a16:rowId xmlns:a16="http://schemas.microsoft.com/office/drawing/2014/main" val="11163641"/>
                      </a:ext>
                    </a:extLst>
                  </a:tr>
                  <a:tr h="548438">
                    <a:tc>
                      <a:txBody>
                        <a:bodyPr/>
                        <a:lstStyle/>
                        <a:p>
                          <a:pPr algn="ctr"/>
                          <a:r>
                            <a:rPr lang="en-US" b="1" i="0" dirty="0"/>
                            <a:t>3</a:t>
                          </a:r>
                          <a:endParaRPr lang="en-IN" b="1" i="0" dirty="0"/>
                        </a:p>
                      </a:txBody>
                      <a:tcPr/>
                    </a:tc>
                    <a:tc>
                      <a:txBody>
                        <a:bodyPr/>
                        <a:lstStyle/>
                        <a:p>
                          <a:pPr algn="ctr"/>
                          <a:endParaRPr lang="en-IN"/>
                        </a:p>
                      </a:txBody>
                      <a:tcPr/>
                    </a:tc>
                    <a:tc>
                      <a:txBody>
                        <a:bodyPr/>
                        <a:lstStyle/>
                        <a:p>
                          <a:pPr algn="ctr"/>
                          <a:r>
                            <a:rPr lang="en-US" dirty="0"/>
                            <a:t>7.815</a:t>
                          </a:r>
                          <a:endParaRPr lang="en-IN" dirty="0"/>
                        </a:p>
                      </a:txBody>
                      <a:tcPr/>
                    </a:tc>
                    <a:tc>
                      <a:txBody>
                        <a:bodyPr/>
                        <a:lstStyle/>
                        <a:p>
                          <a:pPr algn="ctr"/>
                          <a:r>
                            <a:rPr lang="en-US" dirty="0"/>
                            <a:t>9.348</a:t>
                          </a:r>
                          <a:endParaRPr lang="en-IN" dirty="0"/>
                        </a:p>
                      </a:txBody>
                      <a:tcPr/>
                    </a:tc>
                    <a:tc>
                      <a:txBody>
                        <a:bodyPr/>
                        <a:lstStyle/>
                        <a:p>
                          <a:pPr algn="ctr"/>
                          <a:r>
                            <a:rPr lang="en-US" dirty="0"/>
                            <a:t>11.345</a:t>
                          </a:r>
                          <a:endParaRPr lang="en-IN" dirty="0"/>
                        </a:p>
                      </a:txBody>
                      <a:tcPr>
                        <a:solidFill>
                          <a:schemeClr val="bg2">
                            <a:lumMod val="75000"/>
                          </a:schemeClr>
                        </a:solidFill>
                      </a:tcPr>
                    </a:tc>
                    <a:extLst>
                      <a:ext uri="{0D108BD9-81ED-4DB2-BD59-A6C34878D82A}">
                        <a16:rowId xmlns:a16="http://schemas.microsoft.com/office/drawing/2014/main" val="2111756995"/>
                      </a:ext>
                    </a:extLst>
                  </a:tr>
                  <a:tr h="370840">
                    <a:tc>
                      <a:txBody>
                        <a:bodyPr/>
                        <a:lstStyle/>
                        <a:p>
                          <a:endParaRPr lang="en-US"/>
                        </a:p>
                      </a:txBody>
                      <a:tcPr>
                        <a:blipFill>
                          <a:blip r:embed="rId3"/>
                          <a:stretch>
                            <a:fillRect l="-1370" t="-457377" r="-705479" b="-303279"/>
                          </a:stretch>
                        </a:blipFill>
                      </a:tcPr>
                    </a:tc>
                    <a:tc>
                      <a:txBody>
                        <a:bodyPr/>
                        <a:lstStyle/>
                        <a:p>
                          <a:pPr algn="ctr"/>
                          <a:endParaRPr lang="en-IN"/>
                        </a:p>
                      </a:txBody>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solidFill>
                          <a:schemeClr val="bg2">
                            <a:lumMod val="75000"/>
                          </a:schemeClr>
                        </a:solidFill>
                      </a:tcPr>
                    </a:tc>
                    <a:extLst>
                      <a:ext uri="{0D108BD9-81ED-4DB2-BD59-A6C34878D82A}">
                        <a16:rowId xmlns:a16="http://schemas.microsoft.com/office/drawing/2014/main" val="3939096364"/>
                      </a:ext>
                    </a:extLst>
                  </a:tr>
                  <a:tr h="370840">
                    <a:tc>
                      <a:txBody>
                        <a:bodyPr/>
                        <a:lstStyle/>
                        <a:p>
                          <a:pPr algn="ctr"/>
                          <a:r>
                            <a:rPr lang="en-US" b="1" i="0" dirty="0"/>
                            <a:t>13</a:t>
                          </a:r>
                          <a:endParaRPr lang="en-IN" b="1" i="0" dirty="0"/>
                        </a:p>
                      </a:txBody>
                      <a:tcPr>
                        <a:solidFill>
                          <a:schemeClr val="bg2">
                            <a:lumMod val="75000"/>
                          </a:schemeClr>
                        </a:solidFill>
                      </a:tcPr>
                    </a:tc>
                    <a:tc>
                      <a:txBody>
                        <a:bodyPr/>
                        <a:lstStyle/>
                        <a:p>
                          <a:pPr algn="ctr"/>
                          <a:endParaRPr lang="en-IN" dirty="0"/>
                        </a:p>
                      </a:txBody>
                      <a:tcPr>
                        <a:solidFill>
                          <a:schemeClr val="bg2">
                            <a:lumMod val="75000"/>
                          </a:schemeClr>
                        </a:solidFill>
                      </a:tcPr>
                    </a:tc>
                    <a:tc>
                      <a:txBody>
                        <a:bodyPr/>
                        <a:lstStyle/>
                        <a:p>
                          <a:pPr algn="ctr"/>
                          <a:r>
                            <a:rPr lang="en-US" dirty="0"/>
                            <a:t>22.362</a:t>
                          </a:r>
                          <a:endParaRPr lang="en-IN" dirty="0"/>
                        </a:p>
                      </a:txBody>
                      <a:tcPr>
                        <a:solidFill>
                          <a:schemeClr val="bg2">
                            <a:lumMod val="75000"/>
                          </a:schemeClr>
                        </a:solidFill>
                      </a:tcPr>
                    </a:tc>
                    <a:tc>
                      <a:txBody>
                        <a:bodyPr/>
                        <a:lstStyle/>
                        <a:p>
                          <a:pPr algn="ctr"/>
                          <a:r>
                            <a:rPr lang="en-US" dirty="0"/>
                            <a:t>24.736</a:t>
                          </a:r>
                          <a:endParaRPr lang="en-IN" dirty="0"/>
                        </a:p>
                      </a:txBody>
                      <a:tcPr>
                        <a:solidFill>
                          <a:schemeClr val="bg2">
                            <a:lumMod val="75000"/>
                          </a:schemeClr>
                        </a:solidFill>
                      </a:tcPr>
                    </a:tc>
                    <a:tc>
                      <a:txBody>
                        <a:bodyPr/>
                        <a:lstStyle/>
                        <a:p>
                          <a:pPr algn="ctr"/>
                          <a:r>
                            <a:rPr lang="en-US" dirty="0"/>
                            <a:t>27.688</a:t>
                          </a:r>
                          <a:endParaRPr lang="en-IN" dirty="0"/>
                        </a:p>
                      </a:txBody>
                      <a:tcPr>
                        <a:solidFill>
                          <a:schemeClr val="accent3"/>
                        </a:solidFill>
                      </a:tcPr>
                    </a:tc>
                    <a:extLst>
                      <a:ext uri="{0D108BD9-81ED-4DB2-BD59-A6C34878D82A}">
                        <a16:rowId xmlns:a16="http://schemas.microsoft.com/office/drawing/2014/main" val="71242908"/>
                      </a:ext>
                    </a:extLst>
                  </a:tr>
                  <a:tr h="370840">
                    <a:tc>
                      <a:txBody>
                        <a:bodyPr/>
                        <a:lstStyle/>
                        <a:p>
                          <a:pPr algn="ctr"/>
                          <a:r>
                            <a:rPr lang="en-US" b="1" i="0" dirty="0"/>
                            <a:t>14</a:t>
                          </a:r>
                          <a:endParaRPr lang="en-IN" b="1" i="0" dirty="0"/>
                        </a:p>
                      </a:txBody>
                      <a:tcPr/>
                    </a:tc>
                    <a:tc>
                      <a:txBody>
                        <a:bodyPr/>
                        <a:lstStyle/>
                        <a:p>
                          <a:pPr algn="ctr"/>
                          <a:endParaRPr lang="en-IN" dirty="0"/>
                        </a:p>
                      </a:txBody>
                      <a:tcPr/>
                    </a:tc>
                    <a:tc>
                      <a:txBody>
                        <a:bodyPr/>
                        <a:lstStyle/>
                        <a:p>
                          <a:pPr algn="ctr"/>
                          <a:r>
                            <a:rPr lang="en-US" dirty="0"/>
                            <a:t>23.685</a:t>
                          </a:r>
                          <a:endParaRPr lang="en-IN" dirty="0"/>
                        </a:p>
                      </a:txBody>
                      <a:tcPr/>
                    </a:tc>
                    <a:tc>
                      <a:txBody>
                        <a:bodyPr/>
                        <a:lstStyle/>
                        <a:p>
                          <a:pPr algn="ctr"/>
                          <a:r>
                            <a:rPr lang="en-US" dirty="0"/>
                            <a:t>26.119</a:t>
                          </a:r>
                          <a:endParaRPr lang="en-IN" dirty="0"/>
                        </a:p>
                      </a:txBody>
                      <a:tcPr/>
                    </a:tc>
                    <a:tc>
                      <a:txBody>
                        <a:bodyPr/>
                        <a:lstStyle/>
                        <a:p>
                          <a:pPr algn="ctr"/>
                          <a:r>
                            <a:rPr lang="en-US" dirty="0"/>
                            <a:t>29.141</a:t>
                          </a:r>
                          <a:endParaRPr lang="en-IN" dirty="0"/>
                        </a:p>
                      </a:txBody>
                      <a:tcPr>
                        <a:solidFill>
                          <a:schemeClr val="bg2">
                            <a:lumMod val="75000"/>
                          </a:schemeClr>
                        </a:solidFill>
                      </a:tcPr>
                    </a:tc>
                    <a:extLst>
                      <a:ext uri="{0D108BD9-81ED-4DB2-BD59-A6C34878D82A}">
                        <a16:rowId xmlns:a16="http://schemas.microsoft.com/office/drawing/2014/main" val="648435920"/>
                      </a:ext>
                    </a:extLst>
                  </a:tr>
                  <a:tr h="370840">
                    <a:tc>
                      <a:txBody>
                        <a:bodyPr/>
                        <a:lstStyle/>
                        <a:p>
                          <a:endParaRPr lang="en-US"/>
                        </a:p>
                      </a:txBody>
                      <a:tcPr>
                        <a:blipFill>
                          <a:blip r:embed="rId3"/>
                          <a:stretch>
                            <a:fillRect l="-1370" t="-757377" r="-705479" b="-3279"/>
                          </a:stretch>
                        </a:blipFill>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tc>
                    <a:tc>
                      <a:txBody>
                        <a:bodyPr/>
                        <a:lstStyle/>
                        <a:p>
                          <a:pPr algn="ctr"/>
                          <a:endParaRPr lang="en-IN" dirty="0"/>
                        </a:p>
                      </a:txBody>
                      <a:tcPr>
                        <a:solidFill>
                          <a:schemeClr val="bg2">
                            <a:lumMod val="75000"/>
                          </a:schemeClr>
                        </a:solidFill>
                      </a:tcPr>
                    </a:tc>
                    <a:extLst>
                      <a:ext uri="{0D108BD9-81ED-4DB2-BD59-A6C34878D82A}">
                        <a16:rowId xmlns:a16="http://schemas.microsoft.com/office/drawing/2014/main" val="4271565713"/>
                      </a:ext>
                    </a:extLst>
                  </a:tr>
                </a:tbl>
              </a:graphicData>
            </a:graphic>
          </p:graphicFrame>
        </mc:Fallback>
      </mc:AlternateContent>
    </p:spTree>
    <p:extLst>
      <p:ext uri="{BB962C8B-B14F-4D97-AF65-F5344CB8AC3E}">
        <p14:creationId xmlns:p14="http://schemas.microsoft.com/office/powerpoint/2010/main" val="2961530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Determining Chi-Square Critical Values (cont.)</a:t>
            </a:r>
          </a:p>
        </p:txBody>
      </p:sp>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The analysis in the remainder of the chapter deals with comparing the actual number of observations falling into a particular category with the number of observations that is expected to fall in that category, based on our hypothesis. In certain circumstances this type of formulation can be evaluated with a chi-square distribution.</a:t>
            </a:r>
          </a:p>
        </p:txBody>
      </p:sp>
    </p:spTree>
    <p:extLst>
      <p:ext uri="{BB962C8B-B14F-4D97-AF65-F5344CB8AC3E}">
        <p14:creationId xmlns:p14="http://schemas.microsoft.com/office/powerpoint/2010/main" val="404826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BB886-8636-4794-A8AA-23DA15A28B99}"/>
              </a:ext>
            </a:extLst>
          </p:cNvPr>
          <p:cNvSpPr>
            <a:spLocks noGrp="1"/>
          </p:cNvSpPr>
          <p:nvPr>
            <p:ph type="title"/>
          </p:nvPr>
        </p:nvSpPr>
        <p:spPr/>
        <p:txBody>
          <a:bodyPr/>
          <a:lstStyle/>
          <a:p>
            <a:r>
              <a:rPr lang="en-US" dirty="0"/>
              <a:t>The Chi-Square Distribution</a:t>
            </a:r>
          </a:p>
        </p:txBody>
      </p:sp>
      <p:sp>
        <p:nvSpPr>
          <p:cNvPr id="3" name="Content Placeholder 2">
            <a:extLst>
              <a:ext uri="{FF2B5EF4-FFF2-40B4-BE49-F238E27FC236}">
                <a16:creationId xmlns:a16="http://schemas.microsoft.com/office/drawing/2014/main" id="{BB26ACF8-F534-4A63-B1A4-FF601AEB0D84}"/>
              </a:ext>
            </a:extLst>
          </p:cNvPr>
          <p:cNvSpPr>
            <a:spLocks noGrp="1"/>
          </p:cNvSpPr>
          <p:nvPr>
            <p:ph idx="1"/>
          </p:nvPr>
        </p:nvSpPr>
        <p:spPr/>
        <p:txBody>
          <a:bodyPr/>
          <a:lstStyle/>
          <a:p>
            <a:r>
              <a:rPr lang="en-US" dirty="0"/>
              <a:t>In Section 11.6, we briefly discussed the chi-square distribution in the context of developing a hypothesis testing procedure for testing claims about a population variance. But the chi-square distribution has much broader applications. Before discussing these applications, let’s review a few of the basics about the chi-square distribution.</a:t>
            </a:r>
          </a:p>
        </p:txBody>
      </p:sp>
    </p:spTree>
    <p:extLst>
      <p:ext uri="{BB962C8B-B14F-4D97-AF65-F5344CB8AC3E}">
        <p14:creationId xmlns:p14="http://schemas.microsoft.com/office/powerpoint/2010/main" val="2687110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Chi-Square Statistic</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wrap="square">
                <a:spAutoFit/>
              </a:bodyPr>
              <a:lstStyle/>
              <a:p>
                <a:r>
                  <a:rPr lang="en-US" dirty="0">
                    <a:solidFill>
                      <a:srgbClr val="000000"/>
                    </a:solidFill>
                  </a:rPr>
                  <a:t>If </a:t>
                </a:r>
                <a:r>
                  <a:rPr lang="en-US" i="1" dirty="0">
                    <a:solidFill>
                      <a:srgbClr val="000000"/>
                    </a:solidFill>
                  </a:rPr>
                  <a:t>n</a:t>
                </a:r>
                <a:r>
                  <a:rPr lang="en-US" dirty="0">
                    <a:solidFill>
                      <a:srgbClr val="000000"/>
                    </a:solidFill>
                  </a:rPr>
                  <a:t> observations are randomly selected from a normal population with variance </a:t>
                </a:r>
                <a:r>
                  <a:rPr lang="el-GR" i="1" dirty="0">
                    <a:solidFill>
                      <a:srgbClr val="000000"/>
                    </a:solidFill>
                    <a:latin typeface="Cambria Math" panose="02040503050406030204" pitchFamily="18" charset="0"/>
                    <a:ea typeface="Cambria Math" panose="02040503050406030204" pitchFamily="18" charset="0"/>
                    <a:sym typeface="Symbol"/>
                  </a:rPr>
                  <a:t>σ</a:t>
                </a:r>
                <a:r>
                  <a:rPr lang="en-US" i="1" dirty="0">
                    <a:solidFill>
                      <a:srgbClr val="000000"/>
                    </a:solidFill>
                    <a:latin typeface="Cambria Math" panose="02040503050406030204" pitchFamily="18" charset="0"/>
                    <a:ea typeface="Cambria Math" panose="02040503050406030204" pitchFamily="18" charset="0"/>
                    <a:sym typeface="Symbol"/>
                  </a:rPr>
                  <a:t> </a:t>
                </a:r>
                <a:r>
                  <a:rPr lang="en-US" baseline="30000" dirty="0">
                    <a:solidFill>
                      <a:srgbClr val="000000"/>
                    </a:solidFill>
                  </a:rPr>
                  <a:t>2</a:t>
                </a:r>
                <a:r>
                  <a:rPr lang="en-US" dirty="0">
                    <a:solidFill>
                      <a:srgbClr val="000000"/>
                    </a:solidFill>
                  </a:rPr>
                  <a:t>, and </a:t>
                </a:r>
                <a:r>
                  <a:rPr lang="en-US" i="1" dirty="0">
                    <a:solidFill>
                      <a:srgbClr val="000000"/>
                    </a:solidFill>
                  </a:rPr>
                  <a:t>s</a:t>
                </a:r>
                <a:r>
                  <a:rPr lang="en-US" baseline="30000" dirty="0">
                    <a:solidFill>
                      <a:srgbClr val="000000"/>
                    </a:solidFill>
                  </a:rPr>
                  <a:t>2</a:t>
                </a:r>
                <a:r>
                  <a:rPr lang="en-US" dirty="0">
                    <a:solidFill>
                      <a:srgbClr val="000000"/>
                    </a:solidFill>
                  </a:rPr>
                  <a:t> is computed for the sample, then the </a:t>
                </a:r>
                <a:r>
                  <a:rPr lang="en-US" b="1" dirty="0">
                    <a:solidFill>
                      <a:srgbClr val="C00000"/>
                    </a:solidFill>
                  </a:rPr>
                  <a:t>chi-square statistic</a:t>
                </a:r>
              </a:p>
              <a:p>
                <a:endParaRPr lang="en-US" dirty="0">
                  <a:solidFill>
                    <a:srgbClr val="000000"/>
                  </a:solidFill>
                </a:endParaRPr>
              </a:p>
              <a:p>
                <a:endParaRPr lang="en-US" dirty="0">
                  <a:solidFill>
                    <a:srgbClr val="000000"/>
                  </a:solidFill>
                </a:endParaRPr>
              </a:p>
              <a:p>
                <a:r>
                  <a:rPr lang="en-US" dirty="0">
                    <a:solidFill>
                      <a:srgbClr val="000000"/>
                    </a:solidFill>
                  </a:rPr>
                  <a:t>has a chi-square distribution with </a:t>
                </a:r>
                <a14:m>
                  <m:oMath xmlns:m="http://schemas.openxmlformats.org/officeDocument/2006/math">
                    <m:r>
                      <a:rPr lang="en-US" b="0" i="1" smtClean="0">
                        <a:solidFill>
                          <a:srgbClr val="000000"/>
                        </a:solidFill>
                        <a:latin typeface="Cambria Math" panose="02040503050406030204" pitchFamily="18" charset="0"/>
                      </a:rPr>
                      <m:t>𝑛</m:t>
                    </m:r>
                    <m:r>
                      <a:rPr lang="en-US" b="0" i="1" smtClean="0">
                        <a:solidFill>
                          <a:srgbClr val="000000"/>
                        </a:solidFill>
                        <a:latin typeface="Cambria Math" panose="02040503050406030204" pitchFamily="18" charset="0"/>
                      </a:rPr>
                      <m:t>−1</m:t>
                    </m:r>
                  </m:oMath>
                </a14:m>
                <a:r>
                  <a:rPr lang="en-US" dirty="0">
                    <a:solidFill>
                      <a:srgbClr val="000000"/>
                    </a:solidFill>
                  </a:rPr>
                  <a:t> degrees of freedom (</a:t>
                </a:r>
                <a:r>
                  <a:rPr lang="en-US" i="1" dirty="0" err="1">
                    <a:solidFill>
                      <a:srgbClr val="000000"/>
                    </a:solidFill>
                  </a:rPr>
                  <a:t>df</a:t>
                </a:r>
                <a:r>
                  <a:rPr lang="en-US" dirty="0">
                    <a:solidFill>
                      <a:srgbClr val="000000"/>
                    </a:solidFill>
                  </a:rPr>
                  <a: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3367076"/>
              </a:xfrm>
              <a:blipFill>
                <a:blip r:embed="rId2"/>
                <a:stretch>
                  <a:fillRect l="-1328" t="-1257" r="-2140" b="-3770"/>
                </a:stretch>
              </a:blipFill>
              <a:ln w="28575">
                <a:solidFill>
                  <a:srgbClr val="000000"/>
                </a:solidFill>
              </a:ln>
            </p:spPr>
            <p:txBody>
              <a:bodyPr/>
              <a:lstStyle/>
              <a:p>
                <a:r>
                  <a:rPr lang="en-US">
                    <a:noFill/>
                  </a:rPr>
                  <a:t> </a:t>
                </a:r>
              </a:p>
            </p:txBody>
          </p:sp>
        </mc:Fallback>
      </mc:AlternateContent>
      <p:graphicFrame>
        <p:nvGraphicFramePr>
          <p:cNvPr id="169986" name="Object 2"/>
          <p:cNvGraphicFramePr>
            <a:graphicFrameLocks noChangeAspect="1"/>
          </p:cNvGraphicFramePr>
          <p:nvPr>
            <p:extLst>
              <p:ext uri="{D42A27DB-BD31-4B8C-83A1-F6EECF244321}">
                <p14:modId xmlns:p14="http://schemas.microsoft.com/office/powerpoint/2010/main" val="2740250731"/>
              </p:ext>
            </p:extLst>
          </p:nvPr>
        </p:nvGraphicFramePr>
        <p:xfrm>
          <a:off x="3276600" y="2743200"/>
          <a:ext cx="2044700" cy="914400"/>
        </p:xfrm>
        <a:graphic>
          <a:graphicData uri="http://schemas.openxmlformats.org/presentationml/2006/ole">
            <mc:AlternateContent xmlns:mc="http://schemas.openxmlformats.org/markup-compatibility/2006">
              <mc:Choice xmlns:v="urn:schemas-microsoft-com:vml" Requires="v">
                <p:oleObj name="Equation" r:id="rId3" imgW="2044440" imgH="914400" progId="Equation.DSMT4">
                  <p:embed/>
                </p:oleObj>
              </mc:Choice>
              <mc:Fallback>
                <p:oleObj name="Equation" r:id="rId3" imgW="2044440" imgH="914400" progId="Equation.DSMT4">
                  <p:embed/>
                  <p:pic>
                    <p:nvPicPr>
                      <p:cNvPr id="0" name="Picture 2"/>
                      <p:cNvPicPr>
                        <a:picLocks noChangeAspect="1" noChangeArrowheads="1"/>
                      </p:cNvPicPr>
                      <p:nvPr/>
                    </p:nvPicPr>
                    <p:blipFill>
                      <a:blip r:embed="rId4"/>
                      <a:srcRect/>
                      <a:stretch>
                        <a:fillRect/>
                      </a:stretch>
                    </p:blipFill>
                    <p:spPr bwMode="auto">
                      <a:xfrm>
                        <a:off x="3276600" y="2743200"/>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The Chi-Square Distribution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lnSpcReduction="10000"/>
              </a:bodyPr>
              <a:lstStyle/>
              <a:p>
                <a:pPr algn="ctr"/>
                <a:endParaRPr lang="en-US" b="1" dirty="0"/>
              </a:p>
              <a:p>
                <a:pPr algn="ctr"/>
                <a:endParaRPr lang="en-US" b="1" dirty="0"/>
              </a:p>
              <a:p>
                <a:pPr algn="ctr"/>
                <a:endParaRPr lang="en-US" b="1" dirty="0"/>
              </a:p>
              <a:p>
                <a:pPr algn="ctr"/>
                <a:endParaRPr lang="en-US" b="1" dirty="0"/>
              </a:p>
              <a:p>
                <a:pPr algn="ctr"/>
                <a:endParaRPr lang="en-US" b="1" dirty="0"/>
              </a:p>
              <a:p>
                <a:r>
                  <a:rPr lang="en-US" dirty="0"/>
                  <a:t>A chi-square distribution is a continuous distribution. Unlike the normal distribution and the </a:t>
                </a:r>
                <a14:m>
                  <m:oMath xmlns:m="http://schemas.openxmlformats.org/officeDocument/2006/math">
                    <m:r>
                      <a:rPr lang="en-US" i="1" dirty="0" smtClean="0">
                        <a:latin typeface="Cambria Math" panose="02040503050406030204" pitchFamily="18" charset="0"/>
                      </a:rPr>
                      <m:t>𝑡</m:t>
                    </m:r>
                  </m:oMath>
                </a14:m>
                <a:r>
                  <a:rPr lang="en-US" dirty="0"/>
                  <a:t>-distribution, the chi-square distribution is not symmetric. In fact, for small values of </a:t>
                </a:r>
                <a14:m>
                  <m:oMath xmlns:m="http://schemas.openxmlformats.org/officeDocument/2006/math">
                    <m:r>
                      <a:rPr lang="en-US" i="1" dirty="0" smtClean="0">
                        <a:latin typeface="Cambria Math" panose="02040503050406030204" pitchFamily="18" charset="0"/>
                      </a:rPr>
                      <m:t>𝑛</m:t>
                    </m:r>
                  </m:oMath>
                </a14:m>
                <a:r>
                  <a:rPr lang="en-US" dirty="0"/>
                  <a:t> and therefore small values of </a:t>
                </a:r>
                <a14:m>
                  <m:oMath xmlns:m="http://schemas.openxmlformats.org/officeDocument/2006/math">
                    <m:r>
                      <a:rPr lang="en-US" i="1" dirty="0" smtClean="0">
                        <a:latin typeface="Cambria Math" panose="02040503050406030204" pitchFamily="18" charset="0"/>
                      </a:rPr>
                      <m:t>𝑑𝑓</m:t>
                    </m:r>
                  </m:oMath>
                </a14:m>
                <a:r>
                  <a:rPr lang="en-US" dirty="0"/>
                  <a:t>, it is very skewed, as you can see from Figure 16.1.1.</a:t>
                </a:r>
                <a:endParaRPr lang="en-US" b="1" dirty="0"/>
              </a:p>
              <a:p>
                <a:endParaRPr lang="en-US" dirty="0"/>
              </a:p>
            </p:txBody>
          </p:sp>
        </mc:Choice>
        <mc:Fallback xmlns="">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r="-1259"/>
                </a:stretch>
              </a:blipFill>
            </p:spPr>
            <p:txBody>
              <a:bodyPr/>
              <a:lstStyle/>
              <a:p>
                <a:r>
                  <a:rPr lang="en-IN">
                    <a:noFill/>
                  </a:rPr>
                  <a:t> </a:t>
                </a:r>
              </a:p>
            </p:txBody>
          </p:sp>
        </mc:Fallback>
      </mc:AlternateContent>
      <p:pic>
        <p:nvPicPr>
          <p:cNvPr id="6" name="Picture 5">
            <a:extLst>
              <a:ext uri="{FF2B5EF4-FFF2-40B4-BE49-F238E27FC236}">
                <a16:creationId xmlns:a16="http://schemas.microsoft.com/office/drawing/2014/main" id="{7BA5F4B7-47E4-7FBE-B356-3419C8663EF4}"/>
              </a:ext>
            </a:extLst>
          </p:cNvPr>
          <p:cNvPicPr>
            <a:picLocks noChangeAspect="1"/>
          </p:cNvPicPr>
          <p:nvPr/>
        </p:nvPicPr>
        <p:blipFill>
          <a:blip r:embed="rId3"/>
          <a:stretch>
            <a:fillRect/>
          </a:stretch>
        </p:blipFill>
        <p:spPr>
          <a:xfrm>
            <a:off x="2286000" y="1203630"/>
            <a:ext cx="4124901" cy="2362530"/>
          </a:xfrm>
          <a:prstGeom prst="rect">
            <a:avLst/>
          </a:prstGeom>
        </p:spPr>
      </p:pic>
    </p:spTree>
    <p:extLst>
      <p:ext uri="{BB962C8B-B14F-4D97-AF65-F5344CB8AC3E}">
        <p14:creationId xmlns:p14="http://schemas.microsoft.com/office/powerpoint/2010/main" val="3788631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The Chi-Square Distribution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lnSpcReduction="10000"/>
              </a:bodyPr>
              <a:lstStyle/>
              <a:p>
                <a:r>
                  <a:rPr lang="en-US" dirty="0"/>
                  <a:t>Another property of the chi-square distribution which is different from the normal and </a:t>
                </a:r>
                <a14:m>
                  <m:oMath xmlns:m="http://schemas.openxmlformats.org/officeDocument/2006/math">
                    <m:r>
                      <a:rPr lang="en-US" i="1" dirty="0" smtClean="0">
                        <a:latin typeface="Cambria Math" panose="02040503050406030204" pitchFamily="18" charset="0"/>
                      </a:rPr>
                      <m:t>𝑡</m:t>
                    </m:r>
                  </m:oMath>
                </a14:m>
                <a:r>
                  <a:rPr lang="en-US" dirty="0"/>
                  <a:t>-distributions is that it only takes on values which are nonnegative. This seems reasonable given that the chi-square distribution is used to represent a ratio which is composed of variances </a:t>
                </a:r>
                <a14:m>
                  <m:oMath xmlns:m="http://schemas.openxmlformats.org/officeDocument/2006/math">
                    <m:sSup>
                      <m:sSupPr>
                        <m:ctrlPr>
                          <a:rPr lang="en-US" i="1" dirty="0" smtClean="0">
                            <a:latin typeface="Cambria Math" panose="02040503050406030204" pitchFamily="18" charset="0"/>
                          </a:rPr>
                        </m:ctrlPr>
                      </m:sSupPr>
                      <m:e>
                        <m:d>
                          <m:dPr>
                            <m:ctrlPr>
                              <a:rPr lang="en-US" i="1" dirty="0" smtClean="0">
                                <a:latin typeface="Cambria Math" panose="02040503050406030204" pitchFamily="18" charset="0"/>
                              </a:rPr>
                            </m:ctrlPr>
                          </m:dPr>
                          <m:e>
                            <m:sSup>
                              <m:sSupPr>
                                <m:ctrlPr>
                                  <a:rPr lang="en-US" i="1" dirty="0" smtClean="0">
                                    <a:latin typeface="Cambria Math" panose="02040503050406030204" pitchFamily="18" charset="0"/>
                                  </a:rPr>
                                </m:ctrlPr>
                              </m:sSupPr>
                              <m:e>
                                <m:r>
                                  <a:rPr lang="en-US" b="0" i="1" dirty="0" smtClean="0">
                                    <a:latin typeface="Cambria Math" panose="02040503050406030204" pitchFamily="18" charset="0"/>
                                  </a:rPr>
                                  <m:t>𝑠</m:t>
                                </m:r>
                              </m:e>
                              <m:sup>
                                <m:r>
                                  <a:rPr lang="en-US" b="0" i="1" dirty="0" smtClean="0">
                                    <a:latin typeface="Cambria Math" panose="02040503050406030204" pitchFamily="18" charset="0"/>
                                  </a:rPr>
                                  <m:t>2</m:t>
                                </m:r>
                              </m:sup>
                            </m:sSup>
                            <m:r>
                              <a:rPr lang="en-US" b="0" i="1" dirty="0" smtClean="0">
                                <a:latin typeface="Cambria Math" panose="02040503050406030204" pitchFamily="18" charset="0"/>
                              </a:rPr>
                              <m:t> </m:t>
                            </m:r>
                            <m:r>
                              <m:rPr>
                                <m:sty m:val="p"/>
                              </m:rPr>
                              <a:rPr lang="en-US" b="0" i="0" dirty="0" smtClean="0">
                                <a:latin typeface="Cambria Math" panose="02040503050406030204" pitchFamily="18" charset="0"/>
                              </a:rPr>
                              <m:t>and</m:t>
                            </m:r>
                            <m:r>
                              <a:rPr lang="en-US" b="0" i="1" dirty="0" smtClean="0">
                                <a:latin typeface="Cambria Math" panose="02040503050406030204" pitchFamily="18" charset="0"/>
                              </a:rPr>
                              <m:t> </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rPr>
                                  <m:t>2</m:t>
                                </m:r>
                              </m:sup>
                            </m:sSup>
                          </m:e>
                        </m:d>
                        <m:r>
                          <a:rPr lang="en-US" b="0" i="1" dirty="0" smtClean="0">
                            <a:latin typeface="Cambria Math" panose="02040503050406030204" pitchFamily="18" charset="0"/>
                          </a:rPr>
                          <m:t> </m:t>
                        </m:r>
                      </m:e>
                      <m:sup>
                        <m:r>
                          <a:rPr lang="en-US" b="0" i="1" dirty="0" smtClean="0">
                            <a:latin typeface="Cambria Math" panose="02040503050406030204" pitchFamily="18" charset="0"/>
                          </a:rPr>
                          <m:t> </m:t>
                        </m:r>
                      </m:sup>
                    </m:sSup>
                  </m:oMath>
                </a14:m>
                <a:r>
                  <a:rPr lang="en-US" dirty="0"/>
                  <a:t>which must be nonnegative. In fact, </a:t>
                </a:r>
                <a14:m>
                  <m:oMath xmlns:m="http://schemas.openxmlformats.org/officeDocument/2006/math">
                    <m:sSup>
                      <m:sSupPr>
                        <m:ctrlPr>
                          <a:rPr lang="en-US" i="1" dirty="0">
                            <a:latin typeface="Cambria Math" panose="02040503050406030204" pitchFamily="18" charset="0"/>
                          </a:rPr>
                        </m:ctrlPr>
                      </m:sSupPr>
                      <m:e>
                        <m:r>
                          <a:rPr lang="en-US" i="1" dirty="0">
                            <a:latin typeface="Cambria Math" panose="02040503050406030204" pitchFamily="18" charset="0"/>
                            <a:ea typeface="Cambria Math" panose="02040503050406030204" pitchFamily="18" charset="0"/>
                          </a:rPr>
                          <m:t>𝜎</m:t>
                        </m:r>
                      </m:e>
                      <m:sup>
                        <m:r>
                          <a:rPr lang="en-US" i="1" dirty="0">
                            <a:latin typeface="Cambria Math" panose="02040503050406030204" pitchFamily="18" charset="0"/>
                          </a:rPr>
                          <m:t>2</m:t>
                        </m:r>
                      </m:sup>
                    </m:sSup>
                  </m:oMath>
                </a14:m>
                <a:r>
                  <a:rPr lang="en-US" dirty="0"/>
                  <a:t> must be greater than zero for any population in which variation exists.</a:t>
                </a:r>
              </a:p>
              <a:p>
                <a:r>
                  <a:rPr lang="en-US" dirty="0"/>
                  <a:t>There are infinitely many chi-square distributions. Each chi-square distribution is uniquely defined by its degrees of freedom.</a:t>
                </a:r>
              </a:p>
              <a:p>
                <a:endParaRPr lang="en-US" dirty="0"/>
              </a:p>
            </p:txBody>
          </p:sp>
        </mc:Choice>
        <mc:Fallback>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t="-2133" r="-2370" b="-133"/>
                </a:stretch>
              </a:blipFill>
            </p:spPr>
            <p:txBody>
              <a:bodyPr/>
              <a:lstStyle/>
              <a:p>
                <a:r>
                  <a:rPr lang="en-US">
                    <a:noFill/>
                  </a:rPr>
                  <a:t> </a:t>
                </a:r>
              </a:p>
            </p:txBody>
          </p:sp>
        </mc:Fallback>
      </mc:AlternateContent>
    </p:spTree>
    <p:extLst>
      <p:ext uri="{BB962C8B-B14F-4D97-AF65-F5344CB8AC3E}">
        <p14:creationId xmlns:p14="http://schemas.microsoft.com/office/powerpoint/2010/main" val="1849708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The Chi-Square Distribution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Figure 16.1.1 shows chi-square distributions for various sample sizes. It is interesting to notice that as </a:t>
                </a:r>
                <a14:m>
                  <m:oMath xmlns:m="http://schemas.openxmlformats.org/officeDocument/2006/math">
                    <m:r>
                      <a:rPr lang="en-US" i="1" dirty="0" smtClean="0">
                        <a:latin typeface="Cambria Math" panose="02040503050406030204" pitchFamily="18" charset="0"/>
                      </a:rPr>
                      <m:t>𝑛</m:t>
                    </m:r>
                  </m:oMath>
                </a14:m>
                <a:r>
                  <a:rPr lang="en-US" dirty="0"/>
                  <a:t> becomes large, the chi-square distribution becomes more and more symmetrical, almost normal-looking.</a:t>
                </a:r>
              </a:p>
              <a:p>
                <a:r>
                  <a:rPr lang="en-US" dirty="0"/>
                  <a:t>When analyzing the chi-square distribution, we are usually interested in determining critical values rather than particular probabilities. The concept of a critical value was first introduced in the context of constructing a confidence interval and has been used in all of the chapters which have dealt with inference.</a:t>
                </a:r>
              </a:p>
            </p:txBody>
          </p:sp>
        </mc:Choice>
        <mc:Fallback xmlns="">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t="-1200" r="-2296" b="-1067"/>
                </a:stretch>
              </a:blipFill>
            </p:spPr>
            <p:txBody>
              <a:bodyPr/>
              <a:lstStyle/>
              <a:p>
                <a:r>
                  <a:rPr lang="en-IN">
                    <a:noFill/>
                  </a:rPr>
                  <a:t> </a:t>
                </a:r>
              </a:p>
            </p:txBody>
          </p:sp>
        </mc:Fallback>
      </mc:AlternateContent>
    </p:spTree>
    <p:extLst>
      <p:ext uri="{BB962C8B-B14F-4D97-AF65-F5344CB8AC3E}">
        <p14:creationId xmlns:p14="http://schemas.microsoft.com/office/powerpoint/2010/main" val="3434900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The Chi-Square Distribution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lnSpcReduction="10000"/>
              </a:bodyPr>
              <a:lstStyle/>
              <a:p>
                <a:r>
                  <a:rPr lang="en-US" dirty="0"/>
                  <a:t>The critical value for the chi-square distribution is denoted by </a:t>
                </a:r>
                <a14:m>
                  <m:oMath xmlns:m="http://schemas.openxmlformats.org/officeDocument/2006/math">
                    <m:sSubSup>
                      <m:sSubSupPr>
                        <m:ctrlPr>
                          <a:rPr lang="en-US" i="1" smtClean="0">
                            <a:latin typeface="Cambria Math" panose="02040503050406030204" pitchFamily="18" charset="0"/>
                          </a:rPr>
                        </m:ctrlPr>
                      </m:sSubSupPr>
                      <m:e>
                        <m:sSubSup>
                          <m:sSubSupPr>
                            <m:ctrlPr>
                              <a:rPr lang="en-US" i="1" smtClean="0">
                                <a:solidFill>
                                  <a:srgbClr val="836967"/>
                                </a:solidFill>
                                <a:latin typeface="Cambria Math" panose="02040503050406030204" pitchFamily="18" charset="0"/>
                              </a:rPr>
                            </m:ctrlPr>
                          </m:sSubSupPr>
                          <m:e>
                            <m:r>
                              <m:rPr>
                                <m:sty m:val="p"/>
                              </m:rPr>
                              <a:rPr lang="el-GR" i="1" smtClean="0">
                                <a:latin typeface="Cambria Math" panose="02040503050406030204" pitchFamily="18" charset="0"/>
                              </a:rPr>
                              <m:t>χ</m:t>
                            </m:r>
                          </m:e>
                          <m:sub>
                            <m:r>
                              <a:rPr lang="en-US" i="1" smtClean="0">
                                <a:latin typeface="Cambria Math" panose="02040503050406030204" pitchFamily="18" charset="0"/>
                              </a:rPr>
                              <m:t>𝛼</m:t>
                            </m:r>
                            <m:r>
                              <a:rPr lang="en-US" i="1" smtClean="0">
                                <a:latin typeface="Cambria Math" panose="02040503050406030204" pitchFamily="18" charset="0"/>
                              </a:rPr>
                              <m:t>,ⅆ</m:t>
                            </m:r>
                            <m:r>
                              <a:rPr lang="en-US" i="1" smtClean="0">
                                <a:latin typeface="Cambria Math" panose="02040503050406030204" pitchFamily="18" charset="0"/>
                              </a:rPr>
                              <m:t>𝑓</m:t>
                            </m:r>
                          </m:sub>
                          <m:sup>
                            <m:r>
                              <a:rPr lang="en-US" i="1" smtClean="0">
                                <a:latin typeface="Cambria Math" panose="02040503050406030204" pitchFamily="18" charset="0"/>
                              </a:rPr>
                              <m:t>2</m:t>
                            </m:r>
                          </m:sup>
                        </m:sSubSup>
                      </m:e>
                      <m:sub>
                        <m:r>
                          <a:rPr lang="en-US" b="0" i="1" smtClean="0">
                            <a:latin typeface="Cambria Math" panose="02040503050406030204" pitchFamily="18" charset="0"/>
                          </a:rPr>
                          <m:t> </m:t>
                        </m:r>
                      </m:sub>
                      <m:sup>
                        <m:r>
                          <a:rPr lang="en-US" b="0" i="1" smtClean="0">
                            <a:latin typeface="Cambria Math" panose="02040503050406030204" pitchFamily="18" charset="0"/>
                          </a:rPr>
                          <m:t> </m:t>
                        </m:r>
                      </m:sup>
                    </m:sSubSup>
                  </m:oMath>
                </a14:m>
                <a:r>
                  <a:rPr lang="en-US" dirty="0"/>
                  <a:t>. It is a value such that the probability that the chi-square random variable is greater than or equal to that value is equal to </a:t>
                </a:r>
                <a14:m>
                  <m:oMath xmlns:m="http://schemas.openxmlformats.org/officeDocument/2006/math">
                    <m:r>
                      <a:rPr lang="en-US" i="1">
                        <a:latin typeface="Cambria Math" panose="02040503050406030204" pitchFamily="18" charset="0"/>
                      </a:rPr>
                      <m:t>𝛼</m:t>
                    </m:r>
                  </m:oMath>
                </a14:m>
                <a:r>
                  <a:rPr lang="en-US" dirty="0"/>
                  <a:t>. In hypothesis testing, </a:t>
                </a:r>
                <a14:m>
                  <m:oMath xmlns:m="http://schemas.openxmlformats.org/officeDocument/2006/math">
                    <m:r>
                      <a:rPr lang="en-US" i="1">
                        <a:latin typeface="Cambria Math" panose="02040503050406030204" pitchFamily="18" charset="0"/>
                      </a:rPr>
                      <m:t>𝛼</m:t>
                    </m:r>
                  </m:oMath>
                </a14:m>
                <a:r>
                  <a:rPr lang="en-US" dirty="0"/>
                  <a:t>, our tolerance for making a Type I error, is specified by the researcher. The chi-square tables contain critical values for various levels of </a:t>
                </a:r>
                <a14:m>
                  <m:oMath xmlns:m="http://schemas.openxmlformats.org/officeDocument/2006/math">
                    <m:r>
                      <a:rPr lang="en-US" i="1">
                        <a:latin typeface="Cambria Math" panose="02040503050406030204" pitchFamily="18" charset="0"/>
                      </a:rPr>
                      <m:t>𝛼</m:t>
                    </m:r>
                  </m:oMath>
                </a14:m>
                <a:r>
                  <a:rPr lang="en-US" dirty="0"/>
                  <a:t> and many possible degrees of freedom. Tables containing critical values for the chi-square distribution are found in Appendix A. The critical values can also be easily obtained with technology.</a:t>
                </a:r>
              </a:p>
            </p:txBody>
          </p:sp>
        </mc:Choice>
        <mc:Fallback xmlns="">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t="-2133" r="-2074" b="-667"/>
                </a:stretch>
              </a:blipFill>
            </p:spPr>
            <p:txBody>
              <a:bodyPr/>
              <a:lstStyle/>
              <a:p>
                <a:r>
                  <a:rPr lang="en-IN">
                    <a:noFill/>
                  </a:rPr>
                  <a:t> </a:t>
                </a:r>
              </a:p>
            </p:txBody>
          </p:sp>
        </mc:Fallback>
      </mc:AlternateContent>
    </p:spTree>
    <p:extLst>
      <p:ext uri="{BB962C8B-B14F-4D97-AF65-F5344CB8AC3E}">
        <p14:creationId xmlns:p14="http://schemas.microsoft.com/office/powerpoint/2010/main" val="1908054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Determining Chi-Square Critical Values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Suppose a significance level of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 </m:t>
                    </m:r>
                  </m:oMath>
                </a14:m>
                <a:r>
                  <a:rPr lang="en-US" dirty="0"/>
                  <a:t>has been specified and our sample size is 20. The chi-square distribution has one parameter, degrees of freedom, which is equal to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−1</m:t>
                    </m:r>
                  </m:oMath>
                </a14:m>
                <a:r>
                  <a:rPr lang="en-US" dirty="0"/>
                  <a:t>. If the null hypothesis is rejected for large values of the test statistic, we look in the table under the column labeled </a:t>
                </a:r>
                <a14:m>
                  <m:oMath xmlns:m="http://schemas.openxmlformats.org/officeDocument/2006/math">
                    <m:sSubSup>
                      <m:sSubSupPr>
                        <m:ctrlPr>
                          <a:rPr lang="en-US" i="1">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0.050</m:t>
                        </m:r>
                      </m:sub>
                      <m:sup>
                        <m:r>
                          <a:rPr lang="en-US" i="1">
                            <a:latin typeface="Cambria Math" panose="02040503050406030204" pitchFamily="18" charset="0"/>
                          </a:rPr>
                          <m:t>2</m:t>
                        </m:r>
                      </m:sup>
                    </m:sSubSup>
                  </m:oMath>
                </a14:m>
                <a:r>
                  <a:rPr lang="en-US" dirty="0"/>
                  <a:t> and find the critical value corresponding to 20 − 1, or 19 degrees of freedom. The corresponding critical value is 30.144, as shown in the table and in Figure 16.1.2.</a:t>
                </a:r>
              </a:p>
            </p:txBody>
          </p:sp>
        </mc:Choice>
        <mc:Fallback xmlns="">
          <p:sp>
            <p:nvSpPr>
              <p:cNvPr id="3" name="Content Placeholder 2">
                <a:extLst>
                  <a:ext uri="{FF2B5EF4-FFF2-40B4-BE49-F238E27FC236}">
                    <a16:creationId xmlns:a16="http://schemas.microsoft.com/office/drawing/2014/main" id="{857335EB-A5A6-4662-A19A-14EFFC9A971B}"/>
                  </a:ext>
                </a:extLst>
              </p:cNvPr>
              <p:cNvSpPr>
                <a:spLocks noGrp="1" noRot="1" noChangeAspect="1" noMove="1" noResize="1" noEditPoints="1" noAdjustHandles="1" noChangeArrowheads="1" noChangeShapeType="1" noTextEdit="1"/>
              </p:cNvSpPr>
              <p:nvPr>
                <p:ph idx="1"/>
              </p:nvPr>
            </p:nvSpPr>
            <p:spPr>
              <a:blipFill>
                <a:blip r:embed="rId2"/>
                <a:stretch>
                  <a:fillRect l="-1481" t="-1200" r="-148"/>
                </a:stretch>
              </a:blipFill>
            </p:spPr>
            <p:txBody>
              <a:bodyPr/>
              <a:lstStyle/>
              <a:p>
                <a:r>
                  <a:rPr lang="en-IN">
                    <a:noFill/>
                  </a:rPr>
                  <a:t> </a:t>
                </a:r>
              </a:p>
            </p:txBody>
          </p:sp>
        </mc:Fallback>
      </mc:AlternateContent>
    </p:spTree>
    <p:extLst>
      <p:ext uri="{BB962C8B-B14F-4D97-AF65-F5344CB8AC3E}">
        <p14:creationId xmlns:p14="http://schemas.microsoft.com/office/powerpoint/2010/main" val="3260493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986C-EBC9-456F-9DD2-CEF44AC0E9DC}"/>
              </a:ext>
            </a:extLst>
          </p:cNvPr>
          <p:cNvSpPr>
            <a:spLocks noGrp="1"/>
          </p:cNvSpPr>
          <p:nvPr>
            <p:ph type="title"/>
          </p:nvPr>
        </p:nvSpPr>
        <p:spPr/>
        <p:txBody>
          <a:bodyPr/>
          <a:lstStyle/>
          <a:p>
            <a:r>
              <a:rPr lang="en-US" dirty="0"/>
              <a:t>Determining Chi-Square Critical Values (cont.)</a:t>
            </a:r>
          </a:p>
        </p:txBody>
      </p:sp>
      <p:sp>
        <p:nvSpPr>
          <p:cNvPr id="3" name="Content Placeholder 2">
            <a:extLst>
              <a:ext uri="{FF2B5EF4-FFF2-40B4-BE49-F238E27FC236}">
                <a16:creationId xmlns:a16="http://schemas.microsoft.com/office/drawing/2014/main" id="{857335EB-A5A6-4662-A19A-14EFFC9A971B}"/>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AC9B8EC2-B747-8620-9E91-F6AEC4753B1C}"/>
              </a:ext>
            </a:extLst>
          </p:cNvPr>
          <p:cNvPicPr>
            <a:picLocks noChangeAspect="1"/>
          </p:cNvPicPr>
          <p:nvPr/>
        </p:nvPicPr>
        <p:blipFill>
          <a:blip r:embed="rId2"/>
          <a:stretch>
            <a:fillRect/>
          </a:stretch>
        </p:blipFill>
        <p:spPr>
          <a:xfrm>
            <a:off x="4114800" y="1676400"/>
            <a:ext cx="4427662" cy="2970911"/>
          </a:xfrm>
          <a:prstGeom prst="rect">
            <a:avLst/>
          </a:prstGeom>
        </p:spPr>
      </p:pic>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2D5648CF-0B83-95A9-5A6D-CAF305A8CF07}"/>
                  </a:ext>
                </a:extLst>
              </p:cNvPr>
              <p:cNvGraphicFramePr>
                <a:graphicFrameLocks noGrp="1"/>
              </p:cNvGraphicFramePr>
              <p:nvPr>
                <p:extLst>
                  <p:ext uri="{D42A27DB-BD31-4B8C-83A1-F6EECF244321}">
                    <p14:modId xmlns:p14="http://schemas.microsoft.com/office/powerpoint/2010/main" val="1592677174"/>
                  </p:ext>
                </p:extLst>
              </p:nvPr>
            </p:nvGraphicFramePr>
            <p:xfrm>
              <a:off x="361529" y="1524000"/>
              <a:ext cx="3566248" cy="2970911"/>
            </p:xfrm>
            <a:graphic>
              <a:graphicData uri="http://schemas.openxmlformats.org/drawingml/2006/table">
                <a:tbl>
                  <a:tblPr firstRow="1" bandRow="1">
                    <a:tableStyleId>{5C22544A-7EE6-4342-B048-85BDC9FD1C3A}</a:tableStyleId>
                  </a:tblPr>
                  <a:tblGrid>
                    <a:gridCol w="442048">
                      <a:extLst>
                        <a:ext uri="{9D8B030D-6E8A-4147-A177-3AD203B41FA5}">
                          <a16:colId xmlns:a16="http://schemas.microsoft.com/office/drawing/2014/main" val="2845143245"/>
                        </a:ext>
                      </a:extLst>
                    </a:gridCol>
                    <a:gridCol w="374596">
                      <a:extLst>
                        <a:ext uri="{9D8B030D-6E8A-4147-A177-3AD203B41FA5}">
                          <a16:colId xmlns:a16="http://schemas.microsoft.com/office/drawing/2014/main" val="2638725419"/>
                        </a:ext>
                      </a:extLst>
                    </a:gridCol>
                    <a:gridCol w="844604">
                      <a:extLst>
                        <a:ext uri="{9D8B030D-6E8A-4147-A177-3AD203B41FA5}">
                          <a16:colId xmlns:a16="http://schemas.microsoft.com/office/drawing/2014/main" val="645761645"/>
                        </a:ext>
                      </a:extLst>
                    </a:gridCol>
                    <a:gridCol w="990600">
                      <a:extLst>
                        <a:ext uri="{9D8B030D-6E8A-4147-A177-3AD203B41FA5}">
                          <a16:colId xmlns:a16="http://schemas.microsoft.com/office/drawing/2014/main" val="2120569075"/>
                        </a:ext>
                      </a:extLst>
                    </a:gridCol>
                    <a:gridCol w="914400">
                      <a:extLst>
                        <a:ext uri="{9D8B030D-6E8A-4147-A177-3AD203B41FA5}">
                          <a16:colId xmlns:a16="http://schemas.microsoft.com/office/drawing/2014/main" val="1930904420"/>
                        </a:ext>
                      </a:extLst>
                    </a:gridCol>
                  </a:tblGrid>
                  <a:tr h="370840">
                    <a:tc>
                      <a:txBody>
                        <a:bodyPr/>
                        <a:lstStyle/>
                        <a:p>
                          <a:pPr algn="ctr"/>
                          <a:r>
                            <a:rPr lang="en-US" dirty="0" err="1"/>
                            <a:t>df</a:t>
                          </a:r>
                          <a:endParaRPr lang="en-IN" dirty="0"/>
                        </a:p>
                      </a:txBody>
                      <a:tcPr>
                        <a:lnR w="12700" cmpd="sng">
                          <a:noFill/>
                        </a:lnR>
                      </a:tcPr>
                    </a:tc>
                    <a:tc>
                      <a:txBody>
                        <a:bodyPr/>
                        <a:lstStyle/>
                        <a:p>
                          <a:pPr algn="ctr"/>
                          <a14:m>
                            <m:oMathPara xmlns:m="http://schemas.openxmlformats.org/officeDocument/2006/math">
                              <m:oMathParaPr>
                                <m:jc m:val="center"/>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0.050</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0.025</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solidFill>
                                          <a:srgbClr val="836967"/>
                                        </a:solidFill>
                                        <a:latin typeface="Cambria Math" panose="02040503050406030204" pitchFamily="18" charset="0"/>
                                      </a:rPr>
                                    </m:ctrlPr>
                                  </m:sSubSupPr>
                                  <m:e>
                                    <m:r>
                                      <m:rPr>
                                        <m:sty m:val="p"/>
                                      </m:rPr>
                                      <a:rPr lang="el-GR" i="1">
                                        <a:latin typeface="Cambria Math" panose="02040503050406030204" pitchFamily="18" charset="0"/>
                                      </a:rPr>
                                      <m:t>χ</m:t>
                                    </m:r>
                                  </m:e>
                                  <m:sub>
                                    <m:r>
                                      <a:rPr lang="en-US" b="0" i="1" smtClean="0">
                                        <a:latin typeface="Cambria Math" panose="02040503050406030204" pitchFamily="18" charset="0"/>
                                      </a:rPr>
                                      <m:t>0.010</m:t>
                                    </m:r>
                                  </m:sub>
                                  <m:sup>
                                    <m:r>
                                      <a:rPr lang="en-US" i="1">
                                        <a:latin typeface="Cambria Math" panose="02040503050406030204" pitchFamily="18" charset="0"/>
                                      </a:rPr>
                                      <m:t>2</m:t>
                                    </m:r>
                                  </m:sup>
                                </m:sSubSup>
                              </m:oMath>
                            </m:oMathPara>
                          </a14:m>
                          <a:endParaRPr lang="en-IN"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668849777"/>
                      </a:ext>
                    </a:extLst>
                  </a:tr>
                  <a:tr h="370840">
                    <a:tc>
                      <a:txBody>
                        <a:bodyPr/>
                        <a:lstStyle/>
                        <a:p>
                          <a:pPr algn="ctr"/>
                          <a:r>
                            <a:rPr lang="en-US" b="0" i="1" dirty="0"/>
                            <a:t>1</a:t>
                          </a:r>
                          <a:endParaRPr lang="en-IN" b="0" i="1" dirty="0"/>
                        </a:p>
                      </a:txBody>
                      <a:tcPr/>
                    </a:tc>
                    <a:tc>
                      <a:txBody>
                        <a:bodyPr/>
                        <a:lstStyle/>
                        <a:p>
                          <a:pPr algn="ctr"/>
                          <a:endParaRPr lang="en-IN"/>
                        </a:p>
                      </a:txBody>
                      <a:tcPr>
                        <a:lnT w="38100" cmpd="sng">
                          <a:noFill/>
                        </a:lnT>
                      </a:tcPr>
                    </a:tc>
                    <a:tc>
                      <a:txBody>
                        <a:bodyPr/>
                        <a:lstStyle/>
                        <a:p>
                          <a:pPr algn="ctr"/>
                          <a:r>
                            <a:rPr lang="en-US" dirty="0"/>
                            <a:t>3.841</a:t>
                          </a:r>
                          <a:endParaRPr lang="en-IN" dirty="0"/>
                        </a:p>
                      </a:txBody>
                      <a:tcPr>
                        <a:lnT w="38100" cmpd="sng">
                          <a:noFill/>
                        </a:lnT>
                        <a:solidFill>
                          <a:schemeClr val="bg2">
                            <a:lumMod val="65000"/>
                          </a:schemeClr>
                        </a:solidFill>
                      </a:tcPr>
                    </a:tc>
                    <a:tc>
                      <a:txBody>
                        <a:bodyPr/>
                        <a:lstStyle/>
                        <a:p>
                          <a:pPr algn="ctr"/>
                          <a:r>
                            <a:rPr lang="en-US" dirty="0"/>
                            <a:t>5.024</a:t>
                          </a:r>
                          <a:endParaRPr lang="en-IN" dirty="0"/>
                        </a:p>
                      </a:txBody>
                      <a:tcPr>
                        <a:lnT w="38100" cmpd="sng">
                          <a:noFill/>
                        </a:lnT>
                      </a:tcPr>
                    </a:tc>
                    <a:tc>
                      <a:txBody>
                        <a:bodyPr/>
                        <a:lstStyle/>
                        <a:p>
                          <a:pPr algn="ctr"/>
                          <a:r>
                            <a:rPr lang="en-US" dirty="0"/>
                            <a:t>6.635</a:t>
                          </a:r>
                          <a:endParaRPr lang="en-IN" dirty="0"/>
                        </a:p>
                      </a:txBody>
                      <a:tcPr>
                        <a:lnT w="38100" cmpd="sng">
                          <a:noFill/>
                        </a:lnT>
                      </a:tcPr>
                    </a:tc>
                    <a:extLst>
                      <a:ext uri="{0D108BD9-81ED-4DB2-BD59-A6C34878D82A}">
                        <a16:rowId xmlns:a16="http://schemas.microsoft.com/office/drawing/2014/main" val="2506602659"/>
                      </a:ext>
                    </a:extLst>
                  </a:tr>
                  <a:tr h="370840">
                    <a:tc>
                      <a:txBody>
                        <a:bodyPr/>
                        <a:lstStyle/>
                        <a:p>
                          <a:pPr algn="ctr"/>
                          <a:r>
                            <a:rPr lang="en-US" b="0" i="1" dirty="0"/>
                            <a:t>2</a:t>
                          </a:r>
                          <a:endParaRPr lang="en-IN" b="0" i="1" dirty="0"/>
                        </a:p>
                      </a:txBody>
                      <a:tcPr/>
                    </a:tc>
                    <a:tc>
                      <a:txBody>
                        <a:bodyPr/>
                        <a:lstStyle/>
                        <a:p>
                          <a:pPr algn="ctr"/>
                          <a:endParaRPr lang="en-IN"/>
                        </a:p>
                      </a:txBody>
                      <a:tcPr/>
                    </a:tc>
                    <a:tc>
                      <a:txBody>
                        <a:bodyPr/>
                        <a:lstStyle/>
                        <a:p>
                          <a:pPr algn="ctr"/>
                          <a:r>
                            <a:rPr lang="en-US" dirty="0"/>
                            <a:t>5.991</a:t>
                          </a:r>
                          <a:endParaRPr lang="en-IN" dirty="0"/>
                        </a:p>
                      </a:txBody>
                      <a:tcPr>
                        <a:solidFill>
                          <a:schemeClr val="bg2">
                            <a:lumMod val="65000"/>
                          </a:schemeClr>
                        </a:solidFill>
                      </a:tcPr>
                    </a:tc>
                    <a:tc>
                      <a:txBody>
                        <a:bodyPr/>
                        <a:lstStyle/>
                        <a:p>
                          <a:pPr algn="ctr"/>
                          <a:r>
                            <a:rPr lang="en-US" dirty="0"/>
                            <a:t>7.378</a:t>
                          </a:r>
                          <a:endParaRPr lang="en-IN" dirty="0"/>
                        </a:p>
                      </a:txBody>
                      <a:tcPr/>
                    </a:tc>
                    <a:tc>
                      <a:txBody>
                        <a:bodyPr/>
                        <a:lstStyle/>
                        <a:p>
                          <a:pPr algn="ctr"/>
                          <a:r>
                            <a:rPr lang="en-US" dirty="0"/>
                            <a:t>9.210</a:t>
                          </a:r>
                          <a:endParaRPr lang="en-IN" dirty="0"/>
                        </a:p>
                      </a:txBody>
                      <a:tcPr/>
                    </a:tc>
                    <a:extLst>
                      <a:ext uri="{0D108BD9-81ED-4DB2-BD59-A6C34878D82A}">
                        <a16:rowId xmlns:a16="http://schemas.microsoft.com/office/drawing/2014/main" val="11163641"/>
                      </a:ext>
                    </a:extLst>
                  </a:tr>
                  <a:tr h="370840">
                    <a:tc>
                      <a:txBody>
                        <a:bodyPr/>
                        <a:lstStyle/>
                        <a:p>
                          <a:pPr algn="ctr"/>
                          <a:r>
                            <a:rPr lang="en-US" b="0" i="1" dirty="0"/>
                            <a:t>3</a:t>
                          </a:r>
                          <a:endParaRPr lang="en-IN" b="0" i="1" dirty="0"/>
                        </a:p>
                      </a:txBody>
                      <a:tcPr/>
                    </a:tc>
                    <a:tc>
                      <a:txBody>
                        <a:bodyPr/>
                        <a:lstStyle/>
                        <a:p>
                          <a:pPr algn="ctr"/>
                          <a:endParaRPr lang="en-IN"/>
                        </a:p>
                      </a:txBody>
                      <a:tcPr/>
                    </a:tc>
                    <a:tc>
                      <a:txBody>
                        <a:bodyPr/>
                        <a:lstStyle/>
                        <a:p>
                          <a:pPr algn="ctr"/>
                          <a:r>
                            <a:rPr lang="en-US" dirty="0"/>
                            <a:t>7.815</a:t>
                          </a:r>
                          <a:endParaRPr lang="en-IN" dirty="0"/>
                        </a:p>
                      </a:txBody>
                      <a:tcPr>
                        <a:solidFill>
                          <a:schemeClr val="bg2">
                            <a:lumMod val="65000"/>
                          </a:schemeClr>
                        </a:solidFill>
                      </a:tcPr>
                    </a:tc>
                    <a:tc>
                      <a:txBody>
                        <a:bodyPr/>
                        <a:lstStyle/>
                        <a:p>
                          <a:pPr algn="ctr"/>
                          <a:r>
                            <a:rPr lang="en-US" dirty="0"/>
                            <a:t>9.348</a:t>
                          </a:r>
                          <a:endParaRPr lang="en-IN" dirty="0"/>
                        </a:p>
                      </a:txBody>
                      <a:tcPr/>
                    </a:tc>
                    <a:tc>
                      <a:txBody>
                        <a:bodyPr/>
                        <a:lstStyle/>
                        <a:p>
                          <a:pPr algn="ctr"/>
                          <a:r>
                            <a:rPr lang="en-US" dirty="0"/>
                            <a:t>11.345</a:t>
                          </a:r>
                          <a:endParaRPr lang="en-IN" dirty="0"/>
                        </a:p>
                      </a:txBody>
                      <a:tcPr/>
                    </a:tc>
                    <a:extLst>
                      <a:ext uri="{0D108BD9-81ED-4DB2-BD59-A6C34878D82A}">
                        <a16:rowId xmlns:a16="http://schemas.microsoft.com/office/drawing/2014/main" val="2111756995"/>
                      </a:ext>
                    </a:extLst>
                  </a:tr>
                  <a:tr h="370840">
                    <a:tc>
                      <a:txBody>
                        <a:bodyPr/>
                        <a:lstStyle/>
                        <a:p>
                          <a:pPr algn="ct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ea typeface="Cambria Math" panose="02040503050406030204" pitchFamily="18" charset="0"/>
                                  </a:rPr>
                                  <m:t>⋮</m:t>
                                </m:r>
                              </m:oMath>
                            </m:oMathPara>
                          </a14:m>
                          <a:endParaRPr lang="en-IN" b="0" i="1" dirty="0"/>
                        </a:p>
                      </a:txBody>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3939096364"/>
                      </a:ext>
                    </a:extLst>
                  </a:tr>
                  <a:tr h="370840">
                    <a:tc>
                      <a:txBody>
                        <a:bodyPr/>
                        <a:lstStyle/>
                        <a:p>
                          <a:pPr algn="ctr"/>
                          <a:r>
                            <a:rPr lang="en-US" b="0" i="1" dirty="0"/>
                            <a:t>19</a:t>
                          </a:r>
                          <a:endParaRPr lang="en-IN" b="0" i="1" dirty="0"/>
                        </a:p>
                      </a:txBody>
                      <a:tcPr>
                        <a:solidFill>
                          <a:schemeClr val="bg2">
                            <a:lumMod val="65000"/>
                          </a:schemeClr>
                        </a:solidFill>
                      </a:tcPr>
                    </a:tc>
                    <a:tc>
                      <a:txBody>
                        <a:bodyPr/>
                        <a:lstStyle/>
                        <a:p>
                          <a:pPr algn="ctr"/>
                          <a:endParaRPr lang="en-IN" dirty="0"/>
                        </a:p>
                      </a:txBody>
                      <a:tcPr>
                        <a:solidFill>
                          <a:schemeClr val="bg2">
                            <a:lumMod val="65000"/>
                          </a:schemeClr>
                        </a:solidFill>
                      </a:tcPr>
                    </a:tc>
                    <a:tc>
                      <a:txBody>
                        <a:bodyPr/>
                        <a:lstStyle/>
                        <a:p>
                          <a:pPr algn="ctr"/>
                          <a:r>
                            <a:rPr lang="en-US" dirty="0"/>
                            <a:t>30.144</a:t>
                          </a:r>
                          <a:endParaRPr lang="en-IN" dirty="0"/>
                        </a:p>
                      </a:txBody>
                      <a:tcPr>
                        <a:solidFill>
                          <a:schemeClr val="accent3"/>
                        </a:solidFill>
                      </a:tcPr>
                    </a:tc>
                    <a:tc>
                      <a:txBody>
                        <a:bodyPr/>
                        <a:lstStyle/>
                        <a:p>
                          <a:pPr algn="ctr"/>
                          <a:r>
                            <a:rPr lang="en-US" dirty="0"/>
                            <a:t>32.852</a:t>
                          </a:r>
                          <a:endParaRPr lang="en-IN" dirty="0"/>
                        </a:p>
                      </a:txBody>
                      <a:tcPr>
                        <a:solidFill>
                          <a:schemeClr val="bg2">
                            <a:lumMod val="65000"/>
                          </a:schemeClr>
                        </a:solidFill>
                      </a:tcPr>
                    </a:tc>
                    <a:tc>
                      <a:txBody>
                        <a:bodyPr/>
                        <a:lstStyle/>
                        <a:p>
                          <a:pPr algn="ctr"/>
                          <a:r>
                            <a:rPr lang="en-US" dirty="0"/>
                            <a:t>36.191</a:t>
                          </a:r>
                          <a:endParaRPr lang="en-IN" dirty="0"/>
                        </a:p>
                      </a:txBody>
                      <a:tcPr>
                        <a:solidFill>
                          <a:schemeClr val="bg2">
                            <a:lumMod val="65000"/>
                          </a:schemeClr>
                        </a:solidFill>
                      </a:tcPr>
                    </a:tc>
                    <a:extLst>
                      <a:ext uri="{0D108BD9-81ED-4DB2-BD59-A6C34878D82A}">
                        <a16:rowId xmlns:a16="http://schemas.microsoft.com/office/drawing/2014/main" val="71242908"/>
                      </a:ext>
                    </a:extLst>
                  </a:tr>
                  <a:tr h="370840">
                    <a:tc>
                      <a:txBody>
                        <a:bodyPr/>
                        <a:lstStyle/>
                        <a:p>
                          <a:pPr algn="ctr"/>
                          <a:r>
                            <a:rPr lang="en-US" b="0" i="1" dirty="0"/>
                            <a:t>20</a:t>
                          </a:r>
                          <a:endParaRPr lang="en-IN" b="0" i="1" dirty="0"/>
                        </a:p>
                      </a:txBody>
                      <a:tcPr/>
                    </a:tc>
                    <a:tc>
                      <a:txBody>
                        <a:bodyPr/>
                        <a:lstStyle/>
                        <a:p>
                          <a:pPr algn="ctr"/>
                          <a:endParaRPr lang="en-IN" dirty="0"/>
                        </a:p>
                      </a:txBody>
                      <a:tcPr/>
                    </a:tc>
                    <a:tc>
                      <a:txBody>
                        <a:bodyPr/>
                        <a:lstStyle/>
                        <a:p>
                          <a:pPr algn="ctr"/>
                          <a:r>
                            <a:rPr lang="en-US" dirty="0"/>
                            <a:t>31.410</a:t>
                          </a:r>
                          <a:endParaRPr lang="en-IN" dirty="0"/>
                        </a:p>
                      </a:txBody>
                      <a:tcPr>
                        <a:solidFill>
                          <a:schemeClr val="bg2">
                            <a:lumMod val="65000"/>
                          </a:schemeClr>
                        </a:solidFill>
                      </a:tcPr>
                    </a:tc>
                    <a:tc>
                      <a:txBody>
                        <a:bodyPr/>
                        <a:lstStyle/>
                        <a:p>
                          <a:pPr algn="ctr"/>
                          <a:r>
                            <a:rPr lang="en-US" dirty="0"/>
                            <a:t>34.170</a:t>
                          </a:r>
                          <a:endParaRPr lang="en-IN" dirty="0"/>
                        </a:p>
                      </a:txBody>
                      <a:tcPr/>
                    </a:tc>
                    <a:tc>
                      <a:txBody>
                        <a:bodyPr/>
                        <a:lstStyle/>
                        <a:p>
                          <a:pPr algn="ctr"/>
                          <a:r>
                            <a:rPr lang="en-US" dirty="0"/>
                            <a:t>37.566</a:t>
                          </a:r>
                          <a:endParaRPr lang="en-IN" dirty="0"/>
                        </a:p>
                      </a:txBody>
                      <a:tcPr/>
                    </a:tc>
                    <a:extLst>
                      <a:ext uri="{0D108BD9-81ED-4DB2-BD59-A6C34878D82A}">
                        <a16:rowId xmlns:a16="http://schemas.microsoft.com/office/drawing/2014/main" val="64843592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ea typeface="Cambria Math" panose="02040503050406030204" pitchFamily="18" charset="0"/>
                                  </a:rPr>
                                  <m:t>⋮</m:t>
                                </m:r>
                              </m:oMath>
                            </m:oMathPara>
                          </a14:m>
                          <a:endParaRPr lang="en-IN" b="0" i="1" dirty="0"/>
                        </a:p>
                      </a:txBody>
                      <a:tcPr/>
                    </a:tc>
                    <a:tc>
                      <a:txBody>
                        <a:bodyPr/>
                        <a:lstStyle/>
                        <a:p>
                          <a:pPr algn="ctr"/>
                          <a:endParaRPr lang="en-IN" dirty="0"/>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271565713"/>
                      </a:ext>
                    </a:extLst>
                  </a:tr>
                </a:tbl>
              </a:graphicData>
            </a:graphic>
          </p:graphicFrame>
        </mc:Choice>
        <mc:Fallback xmlns="">
          <p:graphicFrame>
            <p:nvGraphicFramePr>
              <p:cNvPr id="6" name="Table 5">
                <a:extLst>
                  <a:ext uri="{FF2B5EF4-FFF2-40B4-BE49-F238E27FC236}">
                    <a16:creationId xmlns:a16="http://schemas.microsoft.com/office/drawing/2014/main" id="{2D5648CF-0B83-95A9-5A6D-CAF305A8CF07}"/>
                  </a:ext>
                </a:extLst>
              </p:cNvPr>
              <p:cNvGraphicFramePr>
                <a:graphicFrameLocks noGrp="1"/>
              </p:cNvGraphicFramePr>
              <p:nvPr>
                <p:extLst>
                  <p:ext uri="{D42A27DB-BD31-4B8C-83A1-F6EECF244321}">
                    <p14:modId xmlns:p14="http://schemas.microsoft.com/office/powerpoint/2010/main" val="1592677174"/>
                  </p:ext>
                </p:extLst>
              </p:nvPr>
            </p:nvGraphicFramePr>
            <p:xfrm>
              <a:off x="361529" y="1524000"/>
              <a:ext cx="3566248" cy="2970911"/>
            </p:xfrm>
            <a:graphic>
              <a:graphicData uri="http://schemas.openxmlformats.org/drawingml/2006/table">
                <a:tbl>
                  <a:tblPr firstRow="1" bandRow="1">
                    <a:tableStyleId>{5C22544A-7EE6-4342-B048-85BDC9FD1C3A}</a:tableStyleId>
                  </a:tblPr>
                  <a:tblGrid>
                    <a:gridCol w="442048">
                      <a:extLst>
                        <a:ext uri="{9D8B030D-6E8A-4147-A177-3AD203B41FA5}">
                          <a16:colId xmlns:a16="http://schemas.microsoft.com/office/drawing/2014/main" val="2845143245"/>
                        </a:ext>
                      </a:extLst>
                    </a:gridCol>
                    <a:gridCol w="374596">
                      <a:extLst>
                        <a:ext uri="{9D8B030D-6E8A-4147-A177-3AD203B41FA5}">
                          <a16:colId xmlns:a16="http://schemas.microsoft.com/office/drawing/2014/main" val="2638725419"/>
                        </a:ext>
                      </a:extLst>
                    </a:gridCol>
                    <a:gridCol w="844604">
                      <a:extLst>
                        <a:ext uri="{9D8B030D-6E8A-4147-A177-3AD203B41FA5}">
                          <a16:colId xmlns:a16="http://schemas.microsoft.com/office/drawing/2014/main" val="645761645"/>
                        </a:ext>
                      </a:extLst>
                    </a:gridCol>
                    <a:gridCol w="990600">
                      <a:extLst>
                        <a:ext uri="{9D8B030D-6E8A-4147-A177-3AD203B41FA5}">
                          <a16:colId xmlns:a16="http://schemas.microsoft.com/office/drawing/2014/main" val="2120569075"/>
                        </a:ext>
                      </a:extLst>
                    </a:gridCol>
                    <a:gridCol w="914400">
                      <a:extLst>
                        <a:ext uri="{9D8B030D-6E8A-4147-A177-3AD203B41FA5}">
                          <a16:colId xmlns:a16="http://schemas.microsoft.com/office/drawing/2014/main" val="1930904420"/>
                        </a:ext>
                      </a:extLst>
                    </a:gridCol>
                  </a:tblGrid>
                  <a:tr h="375031">
                    <a:tc>
                      <a:txBody>
                        <a:bodyPr/>
                        <a:lstStyle/>
                        <a:p>
                          <a:pPr algn="ctr"/>
                          <a:r>
                            <a:rPr lang="en-US" dirty="0" err="1"/>
                            <a:t>df</a:t>
                          </a:r>
                          <a:endParaRPr lang="en-IN" dirty="0"/>
                        </a:p>
                      </a:txBody>
                      <a:tcPr>
                        <a:lnR w="12700" cmpd="sng">
                          <a:noFill/>
                        </a:lnR>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121311" t="-8065" r="-744262" b="-690323"/>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97122" t="-8065" r="-226619" b="-690323"/>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168098" t="-8065" r="-93252" b="-690323"/>
                          </a:stretch>
                        </a:blipFill>
                      </a:tcPr>
                    </a:tc>
                    <a:tc>
                      <a:txBody>
                        <a:bodyPr/>
                        <a:lstStyle/>
                        <a:p>
                          <a:endParaRPr lang="en-US"/>
                        </a:p>
                      </a:txBody>
                      <a:tcPr>
                        <a:lnL w="12700" cmpd="sng">
                          <a:noFill/>
                        </a:lnL>
                        <a:lnR w="12700" cmpd="sng">
                          <a:noFill/>
                        </a:lnR>
                        <a:lnT w="12700" cmpd="sng">
                          <a:noFill/>
                        </a:lnT>
                        <a:lnB w="38100" cmpd="sng">
                          <a:noFill/>
                        </a:lnB>
                        <a:lnTlToBr w="12700" cmpd="sng">
                          <a:noFill/>
                          <a:prstDash val="solid"/>
                        </a:lnTlToBr>
                        <a:lnBlToTr w="12700" cmpd="sng">
                          <a:noFill/>
                          <a:prstDash val="solid"/>
                        </a:lnBlToTr>
                        <a:blipFill>
                          <a:blip r:embed="rId3"/>
                          <a:stretch>
                            <a:fillRect l="-291333" t="-8065" r="-1333" b="-690323"/>
                          </a:stretch>
                        </a:blipFill>
                      </a:tcPr>
                    </a:tc>
                    <a:extLst>
                      <a:ext uri="{0D108BD9-81ED-4DB2-BD59-A6C34878D82A}">
                        <a16:rowId xmlns:a16="http://schemas.microsoft.com/office/drawing/2014/main" val="1668849777"/>
                      </a:ext>
                    </a:extLst>
                  </a:tr>
                  <a:tr h="370840">
                    <a:tc>
                      <a:txBody>
                        <a:bodyPr/>
                        <a:lstStyle/>
                        <a:p>
                          <a:pPr algn="ctr"/>
                          <a:r>
                            <a:rPr lang="en-US" b="0" i="1" dirty="0"/>
                            <a:t>1</a:t>
                          </a:r>
                          <a:endParaRPr lang="en-IN" b="0" i="1" dirty="0"/>
                        </a:p>
                      </a:txBody>
                      <a:tcPr/>
                    </a:tc>
                    <a:tc>
                      <a:txBody>
                        <a:bodyPr/>
                        <a:lstStyle/>
                        <a:p>
                          <a:pPr algn="ctr"/>
                          <a:endParaRPr lang="en-IN"/>
                        </a:p>
                      </a:txBody>
                      <a:tcPr>
                        <a:lnT w="38100" cmpd="sng">
                          <a:noFill/>
                        </a:lnT>
                      </a:tcPr>
                    </a:tc>
                    <a:tc>
                      <a:txBody>
                        <a:bodyPr/>
                        <a:lstStyle/>
                        <a:p>
                          <a:pPr algn="ctr"/>
                          <a:r>
                            <a:rPr lang="en-US" dirty="0"/>
                            <a:t>3.841</a:t>
                          </a:r>
                          <a:endParaRPr lang="en-IN" dirty="0"/>
                        </a:p>
                      </a:txBody>
                      <a:tcPr>
                        <a:lnT w="38100" cmpd="sng">
                          <a:noFill/>
                        </a:lnT>
                        <a:solidFill>
                          <a:schemeClr val="bg2">
                            <a:lumMod val="65000"/>
                          </a:schemeClr>
                        </a:solidFill>
                      </a:tcPr>
                    </a:tc>
                    <a:tc>
                      <a:txBody>
                        <a:bodyPr/>
                        <a:lstStyle/>
                        <a:p>
                          <a:pPr algn="ctr"/>
                          <a:r>
                            <a:rPr lang="en-US" dirty="0"/>
                            <a:t>5.024</a:t>
                          </a:r>
                          <a:endParaRPr lang="en-IN" dirty="0"/>
                        </a:p>
                      </a:txBody>
                      <a:tcPr>
                        <a:lnT w="38100" cmpd="sng">
                          <a:noFill/>
                        </a:lnT>
                      </a:tcPr>
                    </a:tc>
                    <a:tc>
                      <a:txBody>
                        <a:bodyPr/>
                        <a:lstStyle/>
                        <a:p>
                          <a:pPr algn="ctr"/>
                          <a:r>
                            <a:rPr lang="en-US" dirty="0"/>
                            <a:t>6.635</a:t>
                          </a:r>
                          <a:endParaRPr lang="en-IN" dirty="0"/>
                        </a:p>
                      </a:txBody>
                      <a:tcPr>
                        <a:lnT w="38100" cmpd="sng">
                          <a:noFill/>
                        </a:lnT>
                      </a:tcPr>
                    </a:tc>
                    <a:extLst>
                      <a:ext uri="{0D108BD9-81ED-4DB2-BD59-A6C34878D82A}">
                        <a16:rowId xmlns:a16="http://schemas.microsoft.com/office/drawing/2014/main" val="2506602659"/>
                      </a:ext>
                    </a:extLst>
                  </a:tr>
                  <a:tr h="370840">
                    <a:tc>
                      <a:txBody>
                        <a:bodyPr/>
                        <a:lstStyle/>
                        <a:p>
                          <a:pPr algn="ctr"/>
                          <a:r>
                            <a:rPr lang="en-US" b="0" i="1" dirty="0"/>
                            <a:t>2</a:t>
                          </a:r>
                          <a:endParaRPr lang="en-IN" b="0" i="1" dirty="0"/>
                        </a:p>
                      </a:txBody>
                      <a:tcPr/>
                    </a:tc>
                    <a:tc>
                      <a:txBody>
                        <a:bodyPr/>
                        <a:lstStyle/>
                        <a:p>
                          <a:pPr algn="ctr"/>
                          <a:endParaRPr lang="en-IN"/>
                        </a:p>
                      </a:txBody>
                      <a:tcPr/>
                    </a:tc>
                    <a:tc>
                      <a:txBody>
                        <a:bodyPr/>
                        <a:lstStyle/>
                        <a:p>
                          <a:pPr algn="ctr"/>
                          <a:r>
                            <a:rPr lang="en-US" dirty="0"/>
                            <a:t>5.991</a:t>
                          </a:r>
                          <a:endParaRPr lang="en-IN" dirty="0"/>
                        </a:p>
                      </a:txBody>
                      <a:tcPr>
                        <a:solidFill>
                          <a:schemeClr val="bg2">
                            <a:lumMod val="65000"/>
                          </a:schemeClr>
                        </a:solidFill>
                      </a:tcPr>
                    </a:tc>
                    <a:tc>
                      <a:txBody>
                        <a:bodyPr/>
                        <a:lstStyle/>
                        <a:p>
                          <a:pPr algn="ctr"/>
                          <a:r>
                            <a:rPr lang="en-US" dirty="0"/>
                            <a:t>7.378</a:t>
                          </a:r>
                          <a:endParaRPr lang="en-IN" dirty="0"/>
                        </a:p>
                      </a:txBody>
                      <a:tcPr/>
                    </a:tc>
                    <a:tc>
                      <a:txBody>
                        <a:bodyPr/>
                        <a:lstStyle/>
                        <a:p>
                          <a:pPr algn="ctr"/>
                          <a:r>
                            <a:rPr lang="en-US" dirty="0"/>
                            <a:t>9.210</a:t>
                          </a:r>
                          <a:endParaRPr lang="en-IN" dirty="0"/>
                        </a:p>
                      </a:txBody>
                      <a:tcPr/>
                    </a:tc>
                    <a:extLst>
                      <a:ext uri="{0D108BD9-81ED-4DB2-BD59-A6C34878D82A}">
                        <a16:rowId xmlns:a16="http://schemas.microsoft.com/office/drawing/2014/main" val="11163641"/>
                      </a:ext>
                    </a:extLst>
                  </a:tr>
                  <a:tr h="370840">
                    <a:tc>
                      <a:txBody>
                        <a:bodyPr/>
                        <a:lstStyle/>
                        <a:p>
                          <a:pPr algn="ctr"/>
                          <a:r>
                            <a:rPr lang="en-US" b="0" i="1" dirty="0"/>
                            <a:t>3</a:t>
                          </a:r>
                          <a:endParaRPr lang="en-IN" b="0" i="1" dirty="0"/>
                        </a:p>
                      </a:txBody>
                      <a:tcPr/>
                    </a:tc>
                    <a:tc>
                      <a:txBody>
                        <a:bodyPr/>
                        <a:lstStyle/>
                        <a:p>
                          <a:pPr algn="ctr"/>
                          <a:endParaRPr lang="en-IN"/>
                        </a:p>
                      </a:txBody>
                      <a:tcPr/>
                    </a:tc>
                    <a:tc>
                      <a:txBody>
                        <a:bodyPr/>
                        <a:lstStyle/>
                        <a:p>
                          <a:pPr algn="ctr"/>
                          <a:r>
                            <a:rPr lang="en-US" dirty="0"/>
                            <a:t>7.815</a:t>
                          </a:r>
                          <a:endParaRPr lang="en-IN" dirty="0"/>
                        </a:p>
                      </a:txBody>
                      <a:tcPr>
                        <a:solidFill>
                          <a:schemeClr val="bg2">
                            <a:lumMod val="65000"/>
                          </a:schemeClr>
                        </a:solidFill>
                      </a:tcPr>
                    </a:tc>
                    <a:tc>
                      <a:txBody>
                        <a:bodyPr/>
                        <a:lstStyle/>
                        <a:p>
                          <a:pPr algn="ctr"/>
                          <a:r>
                            <a:rPr lang="en-US" dirty="0"/>
                            <a:t>9.348</a:t>
                          </a:r>
                          <a:endParaRPr lang="en-IN" dirty="0"/>
                        </a:p>
                      </a:txBody>
                      <a:tcPr/>
                    </a:tc>
                    <a:tc>
                      <a:txBody>
                        <a:bodyPr/>
                        <a:lstStyle/>
                        <a:p>
                          <a:pPr algn="ctr"/>
                          <a:r>
                            <a:rPr lang="en-US" dirty="0"/>
                            <a:t>11.345</a:t>
                          </a:r>
                          <a:endParaRPr lang="en-IN" dirty="0"/>
                        </a:p>
                      </a:txBody>
                      <a:tcPr/>
                    </a:tc>
                    <a:extLst>
                      <a:ext uri="{0D108BD9-81ED-4DB2-BD59-A6C34878D82A}">
                        <a16:rowId xmlns:a16="http://schemas.microsoft.com/office/drawing/2014/main" val="2111756995"/>
                      </a:ext>
                    </a:extLst>
                  </a:tr>
                  <a:tr h="370840">
                    <a:tc>
                      <a:txBody>
                        <a:bodyPr/>
                        <a:lstStyle/>
                        <a:p>
                          <a:endParaRPr lang="en-US"/>
                        </a:p>
                      </a:txBody>
                      <a:tcPr>
                        <a:blipFill>
                          <a:blip r:embed="rId3"/>
                          <a:stretch>
                            <a:fillRect l="-1370" t="-408197" r="-705479" b="-303279"/>
                          </a:stretch>
                        </a:blipFill>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3939096364"/>
                      </a:ext>
                    </a:extLst>
                  </a:tr>
                  <a:tr h="370840">
                    <a:tc>
                      <a:txBody>
                        <a:bodyPr/>
                        <a:lstStyle/>
                        <a:p>
                          <a:pPr algn="ctr"/>
                          <a:r>
                            <a:rPr lang="en-US" b="0" i="1" dirty="0"/>
                            <a:t>19</a:t>
                          </a:r>
                          <a:endParaRPr lang="en-IN" b="0" i="1" dirty="0"/>
                        </a:p>
                      </a:txBody>
                      <a:tcPr>
                        <a:solidFill>
                          <a:schemeClr val="bg2">
                            <a:lumMod val="65000"/>
                          </a:schemeClr>
                        </a:solidFill>
                      </a:tcPr>
                    </a:tc>
                    <a:tc>
                      <a:txBody>
                        <a:bodyPr/>
                        <a:lstStyle/>
                        <a:p>
                          <a:pPr algn="ctr"/>
                          <a:endParaRPr lang="en-IN" dirty="0"/>
                        </a:p>
                      </a:txBody>
                      <a:tcPr>
                        <a:solidFill>
                          <a:schemeClr val="bg2">
                            <a:lumMod val="65000"/>
                          </a:schemeClr>
                        </a:solidFill>
                      </a:tcPr>
                    </a:tc>
                    <a:tc>
                      <a:txBody>
                        <a:bodyPr/>
                        <a:lstStyle/>
                        <a:p>
                          <a:pPr algn="ctr"/>
                          <a:r>
                            <a:rPr lang="en-US" dirty="0"/>
                            <a:t>30.144</a:t>
                          </a:r>
                          <a:endParaRPr lang="en-IN" dirty="0"/>
                        </a:p>
                      </a:txBody>
                      <a:tcPr>
                        <a:solidFill>
                          <a:schemeClr val="accent3"/>
                        </a:solidFill>
                      </a:tcPr>
                    </a:tc>
                    <a:tc>
                      <a:txBody>
                        <a:bodyPr/>
                        <a:lstStyle/>
                        <a:p>
                          <a:pPr algn="ctr"/>
                          <a:r>
                            <a:rPr lang="en-US" dirty="0"/>
                            <a:t>32.852</a:t>
                          </a:r>
                          <a:endParaRPr lang="en-IN" dirty="0"/>
                        </a:p>
                      </a:txBody>
                      <a:tcPr>
                        <a:solidFill>
                          <a:schemeClr val="bg2">
                            <a:lumMod val="65000"/>
                          </a:schemeClr>
                        </a:solidFill>
                      </a:tcPr>
                    </a:tc>
                    <a:tc>
                      <a:txBody>
                        <a:bodyPr/>
                        <a:lstStyle/>
                        <a:p>
                          <a:pPr algn="ctr"/>
                          <a:r>
                            <a:rPr lang="en-US" dirty="0"/>
                            <a:t>36.191</a:t>
                          </a:r>
                          <a:endParaRPr lang="en-IN" dirty="0"/>
                        </a:p>
                      </a:txBody>
                      <a:tcPr>
                        <a:solidFill>
                          <a:schemeClr val="bg2">
                            <a:lumMod val="65000"/>
                          </a:schemeClr>
                        </a:solidFill>
                      </a:tcPr>
                    </a:tc>
                    <a:extLst>
                      <a:ext uri="{0D108BD9-81ED-4DB2-BD59-A6C34878D82A}">
                        <a16:rowId xmlns:a16="http://schemas.microsoft.com/office/drawing/2014/main" val="71242908"/>
                      </a:ext>
                    </a:extLst>
                  </a:tr>
                  <a:tr h="370840">
                    <a:tc>
                      <a:txBody>
                        <a:bodyPr/>
                        <a:lstStyle/>
                        <a:p>
                          <a:pPr algn="ctr"/>
                          <a:r>
                            <a:rPr lang="en-US" b="0" i="1" dirty="0"/>
                            <a:t>20</a:t>
                          </a:r>
                          <a:endParaRPr lang="en-IN" b="0" i="1" dirty="0"/>
                        </a:p>
                      </a:txBody>
                      <a:tcPr/>
                    </a:tc>
                    <a:tc>
                      <a:txBody>
                        <a:bodyPr/>
                        <a:lstStyle/>
                        <a:p>
                          <a:pPr algn="ctr"/>
                          <a:endParaRPr lang="en-IN" dirty="0"/>
                        </a:p>
                      </a:txBody>
                      <a:tcPr/>
                    </a:tc>
                    <a:tc>
                      <a:txBody>
                        <a:bodyPr/>
                        <a:lstStyle/>
                        <a:p>
                          <a:pPr algn="ctr"/>
                          <a:r>
                            <a:rPr lang="en-US" dirty="0"/>
                            <a:t>31.410</a:t>
                          </a:r>
                          <a:endParaRPr lang="en-IN" dirty="0"/>
                        </a:p>
                      </a:txBody>
                      <a:tcPr>
                        <a:solidFill>
                          <a:schemeClr val="bg2">
                            <a:lumMod val="65000"/>
                          </a:schemeClr>
                        </a:solidFill>
                      </a:tcPr>
                    </a:tc>
                    <a:tc>
                      <a:txBody>
                        <a:bodyPr/>
                        <a:lstStyle/>
                        <a:p>
                          <a:pPr algn="ctr"/>
                          <a:r>
                            <a:rPr lang="en-US" dirty="0"/>
                            <a:t>34.170</a:t>
                          </a:r>
                          <a:endParaRPr lang="en-IN" dirty="0"/>
                        </a:p>
                      </a:txBody>
                      <a:tcPr/>
                    </a:tc>
                    <a:tc>
                      <a:txBody>
                        <a:bodyPr/>
                        <a:lstStyle/>
                        <a:p>
                          <a:pPr algn="ctr"/>
                          <a:r>
                            <a:rPr lang="en-US" dirty="0"/>
                            <a:t>37.566</a:t>
                          </a:r>
                          <a:endParaRPr lang="en-IN" dirty="0"/>
                        </a:p>
                      </a:txBody>
                      <a:tcPr/>
                    </a:tc>
                    <a:extLst>
                      <a:ext uri="{0D108BD9-81ED-4DB2-BD59-A6C34878D82A}">
                        <a16:rowId xmlns:a16="http://schemas.microsoft.com/office/drawing/2014/main" val="648435920"/>
                      </a:ext>
                    </a:extLst>
                  </a:tr>
                  <a:tr h="370840">
                    <a:tc>
                      <a:txBody>
                        <a:bodyPr/>
                        <a:lstStyle/>
                        <a:p>
                          <a:endParaRPr lang="en-US"/>
                        </a:p>
                      </a:txBody>
                      <a:tcPr>
                        <a:blipFill>
                          <a:blip r:embed="rId3"/>
                          <a:stretch>
                            <a:fillRect l="-1370" t="-708197" r="-705479" b="-3279"/>
                          </a:stretch>
                        </a:blipFill>
                      </a:tcPr>
                    </a:tc>
                    <a:tc>
                      <a:txBody>
                        <a:bodyPr/>
                        <a:lstStyle/>
                        <a:p>
                          <a:pPr algn="ctr"/>
                          <a:endParaRPr lang="en-IN" dirty="0"/>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271565713"/>
                      </a:ext>
                    </a:extLst>
                  </a:tr>
                </a:tbl>
              </a:graphicData>
            </a:graphic>
          </p:graphicFrame>
        </mc:Fallback>
      </mc:AlternateContent>
    </p:spTree>
    <p:extLst>
      <p:ext uri="{BB962C8B-B14F-4D97-AF65-F5344CB8AC3E}">
        <p14:creationId xmlns:p14="http://schemas.microsoft.com/office/powerpoint/2010/main" val="29754633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2145</TotalTime>
  <Words>771</Words>
  <Application>Microsoft Office PowerPoint</Application>
  <PresentationFormat>On-screen Show (4:3)</PresentationFormat>
  <Paragraphs>88</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Cambria Math</vt:lpstr>
      <vt:lpstr>Arial</vt:lpstr>
      <vt:lpstr>Calibri</vt:lpstr>
      <vt:lpstr>Office Theme</vt:lpstr>
      <vt:lpstr>Equation</vt:lpstr>
      <vt:lpstr>Section 16.1</vt:lpstr>
      <vt:lpstr>The Chi-Square Distribution</vt:lpstr>
      <vt:lpstr>Formula: Chi-Square Statistic</vt:lpstr>
      <vt:lpstr>The Chi-Square Distribution (cont.)</vt:lpstr>
      <vt:lpstr>The Chi-Square Distribution (cont.)</vt:lpstr>
      <vt:lpstr>The Chi-Square Distribution (cont.)</vt:lpstr>
      <vt:lpstr>The Chi-Square Distribution (cont.)</vt:lpstr>
      <vt:lpstr>Determining Chi-Square Critical Values</vt:lpstr>
      <vt:lpstr>Determining Chi-Square Critical Values (cont.)</vt:lpstr>
      <vt:lpstr>Determining Chi-Square Critical Values (cont.)</vt:lpstr>
      <vt:lpstr>Determining Chi-Square Critical Values (cont.)</vt:lpstr>
      <vt:lpstr>Determining Chi-Square Critical Values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689</cp:revision>
  <dcterms:created xsi:type="dcterms:W3CDTF">2013-04-26T14:43:13Z</dcterms:created>
  <dcterms:modified xsi:type="dcterms:W3CDTF">2024-04-19T16:16:22Z</dcterms:modified>
</cp:coreProperties>
</file>