
<file path=[Content_Types].xml><?xml version="1.0" encoding="utf-8"?>
<Types xmlns="http://schemas.openxmlformats.org/package/2006/content-types">
  <Default Extension="bin" ContentType="application/vnd.openxmlformats-officedocument.oleObject"/>
  <Default Extension="fntdata" ContentType="application/x-fontdata"/>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49"/>
  </p:notesMasterIdLst>
  <p:handoutMasterIdLst>
    <p:handoutMasterId r:id="rId50"/>
  </p:handoutMasterIdLst>
  <p:sldIdLst>
    <p:sldId id="256" r:id="rId2"/>
    <p:sldId id="493" r:id="rId3"/>
    <p:sldId id="494" r:id="rId4"/>
    <p:sldId id="516" r:id="rId5"/>
    <p:sldId id="517" r:id="rId6"/>
    <p:sldId id="518" r:id="rId7"/>
    <p:sldId id="519" r:id="rId8"/>
    <p:sldId id="520" r:id="rId9"/>
    <p:sldId id="495" r:id="rId10"/>
    <p:sldId id="521" r:id="rId11"/>
    <p:sldId id="522" r:id="rId12"/>
    <p:sldId id="523" r:id="rId13"/>
    <p:sldId id="524" r:id="rId14"/>
    <p:sldId id="525" r:id="rId15"/>
    <p:sldId id="502" r:id="rId16"/>
    <p:sldId id="503" r:id="rId17"/>
    <p:sldId id="338" r:id="rId18"/>
    <p:sldId id="526" r:id="rId19"/>
    <p:sldId id="484" r:id="rId20"/>
    <p:sldId id="483" r:id="rId21"/>
    <p:sldId id="485" r:id="rId22"/>
    <p:sldId id="486" r:id="rId23"/>
    <p:sldId id="482" r:id="rId24"/>
    <p:sldId id="487" r:id="rId25"/>
    <p:sldId id="488" r:id="rId26"/>
    <p:sldId id="489" r:id="rId27"/>
    <p:sldId id="527" r:id="rId28"/>
    <p:sldId id="504" r:id="rId29"/>
    <p:sldId id="528" r:id="rId30"/>
    <p:sldId id="506" r:id="rId31"/>
    <p:sldId id="538" r:id="rId32"/>
    <p:sldId id="507" r:id="rId33"/>
    <p:sldId id="508" r:id="rId34"/>
    <p:sldId id="529" r:id="rId35"/>
    <p:sldId id="530" r:id="rId36"/>
    <p:sldId id="511" r:id="rId37"/>
    <p:sldId id="531" r:id="rId38"/>
    <p:sldId id="512" r:id="rId39"/>
    <p:sldId id="532" r:id="rId40"/>
    <p:sldId id="513" r:id="rId41"/>
    <p:sldId id="533" r:id="rId42"/>
    <p:sldId id="514" r:id="rId43"/>
    <p:sldId id="534" r:id="rId44"/>
    <p:sldId id="515" r:id="rId45"/>
    <p:sldId id="535" r:id="rId46"/>
    <p:sldId id="536" r:id="rId47"/>
    <p:sldId id="537" r:id="rId48"/>
  </p:sldIdLst>
  <p:sldSz cx="9144000" cy="6858000" type="screen4x3"/>
  <p:notesSz cx="6858000" cy="9144000"/>
  <p:embeddedFontLst>
    <p:embeddedFont>
      <p:font typeface="Cambria Math" panose="02040503050406030204" pitchFamily="18" charset="0"/>
      <p:regular r:id="rId51"/>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Robin Hendrix" initials="RH" lastIdx="3" clrIdx="0">
    <p:extLst>
      <p:ext uri="{19B8F6BF-5375-455C-9EA6-DF929625EA0E}">
        <p15:presenceInfo xmlns:p15="http://schemas.microsoft.com/office/powerpoint/2012/main" userId="S-1-5-21-1482476501-413027322-842925246-10979"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showAnimation="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1F497D"/>
    <a:srgbClr val="0000FF"/>
    <a:srgbClr val="2D7D9F"/>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9979" autoAdjust="0"/>
    <p:restoredTop sz="94660"/>
  </p:normalViewPr>
  <p:slideViewPr>
    <p:cSldViewPr>
      <p:cViewPr varScale="1">
        <p:scale>
          <a:sx n="111" d="100"/>
          <a:sy n="111" d="100"/>
        </p:scale>
        <p:origin x="1938" y="96"/>
      </p:cViewPr>
      <p:guideLst>
        <p:guide orient="horz" pos="2160"/>
        <p:guide pos="2880"/>
      </p:guideLst>
    </p:cSldViewPr>
  </p:slideViewPr>
  <p:notesTextViewPr>
    <p:cViewPr>
      <p:scale>
        <a:sx n="3" d="2"/>
        <a:sy n="3" d="2"/>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handoutMaster" Target="handoutMasters/handoutMaster1.xml"/><Relationship Id="rId55"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font" Target="fonts/font1.fntdata"/><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4/9/2024</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dirty="0"/>
          </a:p>
        </p:txBody>
      </p:sp>
    </p:spTree>
    <p:extLst>
      <p:ext uri="{BB962C8B-B14F-4D97-AF65-F5344CB8AC3E}">
        <p14:creationId xmlns:p14="http://schemas.microsoft.com/office/powerpoint/2010/main" val="428616669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C287EA9-0F95-4E3A-B40A-64C12DA5C34F}" type="datetimeFigureOut">
              <a:rPr lang="en-US" smtClean="0"/>
              <a:pPr/>
              <a:t>4/9/2024</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A1C950B-8241-42E2-98BC-F99EB045F186}" type="slidenum">
              <a:rPr lang="en-US" smtClean="0"/>
              <a:pPr/>
              <a:t>‹#›</a:t>
            </a:fld>
            <a:endParaRPr lang="en-US" dirty="0"/>
          </a:p>
        </p:txBody>
      </p:sp>
    </p:spTree>
    <p:extLst>
      <p:ext uri="{BB962C8B-B14F-4D97-AF65-F5344CB8AC3E}">
        <p14:creationId xmlns:p14="http://schemas.microsoft.com/office/powerpoint/2010/main" val="246119080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8"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57200" y="6172238"/>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57200" y="6172238"/>
            <a:ext cx="1828649" cy="457162"/>
          </a:xfrm>
          <a:prstGeom prst="rect">
            <a:avLst/>
          </a:prstGeom>
        </p:spPr>
      </p:pic>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5.wmf"/><Relationship Id="rId2" Type="http://schemas.openxmlformats.org/officeDocument/2006/relationships/oleObject" Target="../embeddings/oleObject1.bin"/><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6.wmf"/><Relationship Id="rId2" Type="http://schemas.openxmlformats.org/officeDocument/2006/relationships/oleObject" Target="../embeddings/oleObject2.bin"/><Relationship Id="rId1" Type="http://schemas.openxmlformats.org/officeDocument/2006/relationships/slideLayout" Target="../slideLayouts/slideLayout2.xml"/><Relationship Id="rId5" Type="http://schemas.openxmlformats.org/officeDocument/2006/relationships/image" Target="../media/image7.wmf"/><Relationship Id="rId4" Type="http://schemas.openxmlformats.org/officeDocument/2006/relationships/oleObject" Target="../embeddings/oleObject3.bin"/></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8.wmf"/><Relationship Id="rId2" Type="http://schemas.openxmlformats.org/officeDocument/2006/relationships/oleObject" Target="../embeddings/oleObject4.bin"/><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9.wmf"/><Relationship Id="rId7" Type="http://schemas.openxmlformats.org/officeDocument/2006/relationships/image" Target="../media/image11.wmf"/><Relationship Id="rId2" Type="http://schemas.openxmlformats.org/officeDocument/2006/relationships/oleObject" Target="../embeddings/oleObject5.bin"/><Relationship Id="rId1" Type="http://schemas.openxmlformats.org/officeDocument/2006/relationships/slideLayout" Target="../slideLayouts/slideLayout2.xml"/><Relationship Id="rId6" Type="http://schemas.openxmlformats.org/officeDocument/2006/relationships/oleObject" Target="../embeddings/oleObject7.bin"/><Relationship Id="rId5" Type="http://schemas.openxmlformats.org/officeDocument/2006/relationships/image" Target="../media/image10.wmf"/><Relationship Id="rId4" Type="http://schemas.openxmlformats.org/officeDocument/2006/relationships/oleObject" Target="../embeddings/oleObject6.bin"/></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image" Target="../media/image13.wmf"/><Relationship Id="rId2" Type="http://schemas.openxmlformats.org/officeDocument/2006/relationships/oleObject" Target="../embeddings/oleObject8.bin"/><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image" Target="../media/image18.png"/><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3" Type="http://schemas.openxmlformats.org/officeDocument/2006/relationships/oleObject" Target="../embeddings/oleObject9.bin"/><Relationship Id="rId2" Type="http://schemas.openxmlformats.org/officeDocument/2006/relationships/image" Target="../media/image19.png"/><Relationship Id="rId1" Type="http://schemas.openxmlformats.org/officeDocument/2006/relationships/slideLayout" Target="../slideLayouts/slideLayout2.xml"/><Relationship Id="rId4" Type="http://schemas.openxmlformats.org/officeDocument/2006/relationships/image" Target="../media/image15.wmf"/></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image" Target="../media/image22.png"/><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3" Type="http://schemas.openxmlformats.org/officeDocument/2006/relationships/image" Target="../media/image17.wmf"/><Relationship Id="rId2" Type="http://schemas.openxmlformats.org/officeDocument/2006/relationships/oleObject" Target="../embeddings/oleObject10.bin"/><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image" Target="../media/image24.png"/><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image" Target="../media/image20.png"/><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image" Target="../media/image25.png"/><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a:solidFill>
                  <a:srgbClr val="1F497D"/>
                </a:solidFill>
                <a:latin typeface="Arial" charset="0"/>
                <a:cs typeface="Arial" charset="0"/>
              </a:rPr>
              <a:t>Section 15.4</a:t>
            </a: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lgn="ctr">
              <a:buNone/>
              <a:defRPr/>
            </a:pPr>
            <a:r>
              <a:rPr lang="en-US" b="1" i="1" dirty="0">
                <a:solidFill>
                  <a:srgbClr val="1F497D"/>
                </a:solidFill>
              </a:rPr>
              <a:t>Two-Way ANOVA: The Factorial Design </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FD33DB-57E5-4365-A371-D2AD3BE3881C}"/>
              </a:ext>
            </a:extLst>
          </p:cNvPr>
          <p:cNvSpPr>
            <a:spLocks noGrp="1"/>
          </p:cNvSpPr>
          <p:nvPr>
            <p:ph type="title"/>
          </p:nvPr>
        </p:nvSpPr>
        <p:spPr/>
        <p:txBody>
          <a:bodyPr/>
          <a:lstStyle/>
          <a:p>
            <a:r>
              <a:rPr lang="en-US" dirty="0"/>
              <a:t>Two-Way ANOVA: The Factorial Design (cont.) </a:t>
            </a:r>
          </a:p>
        </p:txBody>
      </p:sp>
      <p:sp>
        <p:nvSpPr>
          <p:cNvPr id="3" name="Content Placeholder 2">
            <a:extLst>
              <a:ext uri="{FF2B5EF4-FFF2-40B4-BE49-F238E27FC236}">
                <a16:creationId xmlns:a16="http://schemas.microsoft.com/office/drawing/2014/main" id="{747A539B-BED1-4596-91C8-53A2E8D95445}"/>
              </a:ext>
            </a:extLst>
          </p:cNvPr>
          <p:cNvSpPr>
            <a:spLocks noGrp="1"/>
          </p:cNvSpPr>
          <p:nvPr>
            <p:ph idx="1"/>
          </p:nvPr>
        </p:nvSpPr>
        <p:spPr/>
        <p:txBody>
          <a:bodyPr>
            <a:normAutofit/>
          </a:bodyPr>
          <a:lstStyle/>
          <a:p>
            <a:r>
              <a:rPr lang="en-US" dirty="0"/>
              <a:t>Again, this type of design is called a </a:t>
            </a:r>
            <a:r>
              <a:rPr lang="en-US" b="1" dirty="0"/>
              <a:t>two-way analysis of variance</a:t>
            </a:r>
            <a:r>
              <a:rPr lang="en-US" dirty="0"/>
              <a:t> because it involves two classifications. It is also called a </a:t>
            </a:r>
            <a:r>
              <a:rPr lang="en-US" b="1" dirty="0"/>
              <a:t>complete factorial experiment </a:t>
            </a:r>
            <a:r>
              <a:rPr lang="en-US" dirty="0"/>
              <a:t>since there is at least one observation for every possible combination of age and salary. An interaction graph for the salary data is shown in Figure 15.4.3. Based on this graph, there appears to be slight interaction between age and experience when age is between 45 and 54 years and years of experience is between 10-14 years.</a:t>
            </a:r>
          </a:p>
        </p:txBody>
      </p:sp>
    </p:spTree>
    <p:extLst>
      <p:ext uri="{BB962C8B-B14F-4D97-AF65-F5344CB8AC3E}">
        <p14:creationId xmlns:p14="http://schemas.microsoft.com/office/powerpoint/2010/main" val="351409989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FD33DB-57E5-4365-A371-D2AD3BE3881C}"/>
              </a:ext>
            </a:extLst>
          </p:cNvPr>
          <p:cNvSpPr>
            <a:spLocks noGrp="1"/>
          </p:cNvSpPr>
          <p:nvPr>
            <p:ph type="title"/>
          </p:nvPr>
        </p:nvSpPr>
        <p:spPr/>
        <p:txBody>
          <a:bodyPr/>
          <a:lstStyle/>
          <a:p>
            <a:r>
              <a:rPr lang="en-US" dirty="0"/>
              <a:t>Two-Way ANOVA: The Factorial Design (cont.) </a:t>
            </a:r>
          </a:p>
        </p:txBody>
      </p:sp>
      <p:sp>
        <p:nvSpPr>
          <p:cNvPr id="3" name="Content Placeholder 2">
            <a:extLst>
              <a:ext uri="{FF2B5EF4-FFF2-40B4-BE49-F238E27FC236}">
                <a16:creationId xmlns:a16="http://schemas.microsoft.com/office/drawing/2014/main" id="{747A539B-BED1-4596-91C8-53A2E8D95445}"/>
              </a:ext>
            </a:extLst>
          </p:cNvPr>
          <p:cNvSpPr>
            <a:spLocks noGrp="1"/>
          </p:cNvSpPr>
          <p:nvPr>
            <p:ph idx="1"/>
          </p:nvPr>
        </p:nvSpPr>
        <p:spPr/>
        <p:txBody>
          <a:bodyPr>
            <a:normAutofit/>
          </a:bodyPr>
          <a:lstStyle/>
          <a:p>
            <a:r>
              <a:rPr lang="en-US" dirty="0"/>
              <a:t>There are three effects on average salary that will interest the personnel director. The first is the effect that the interaction between age and experience has on average salary, called the </a:t>
            </a:r>
            <a:r>
              <a:rPr lang="en-US" b="1" dirty="0"/>
              <a:t>main effect for interaction</a:t>
            </a:r>
            <a:r>
              <a:rPr lang="en-US" dirty="0"/>
              <a:t>. The second is the effect that experience has on average salary, called the </a:t>
            </a:r>
            <a:r>
              <a:rPr lang="en-US" b="1" dirty="0"/>
              <a:t>main effect for experience</a:t>
            </a:r>
            <a:r>
              <a:rPr lang="en-US" dirty="0"/>
              <a:t> </a:t>
            </a:r>
            <a:r>
              <a:rPr lang="en-US" b="1" dirty="0"/>
              <a:t>(Factor A)</a:t>
            </a:r>
            <a:r>
              <a:rPr lang="en-US" dirty="0"/>
              <a:t>.</a:t>
            </a:r>
            <a:r>
              <a:rPr lang="en-US" b="1" dirty="0"/>
              <a:t> </a:t>
            </a:r>
            <a:r>
              <a:rPr lang="en-US" dirty="0"/>
              <a:t>The third is the effect that age has on average salary, called the </a:t>
            </a:r>
            <a:r>
              <a:rPr lang="en-US" b="1" dirty="0"/>
              <a:t>main effect for age (Factor B)</a:t>
            </a:r>
            <a:r>
              <a:rPr lang="en-US" dirty="0"/>
              <a:t>.</a:t>
            </a:r>
          </a:p>
        </p:txBody>
      </p:sp>
    </p:spTree>
    <p:extLst>
      <p:ext uri="{BB962C8B-B14F-4D97-AF65-F5344CB8AC3E}">
        <p14:creationId xmlns:p14="http://schemas.microsoft.com/office/powerpoint/2010/main" val="237828448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FD33DB-57E5-4365-A371-D2AD3BE3881C}"/>
              </a:ext>
            </a:extLst>
          </p:cNvPr>
          <p:cNvSpPr>
            <a:spLocks noGrp="1"/>
          </p:cNvSpPr>
          <p:nvPr>
            <p:ph type="title"/>
          </p:nvPr>
        </p:nvSpPr>
        <p:spPr/>
        <p:txBody>
          <a:bodyPr/>
          <a:lstStyle/>
          <a:p>
            <a:r>
              <a:rPr lang="en-US" dirty="0"/>
              <a:t>Two-Way ANOVA: The Factorial Design (cont.) </a:t>
            </a:r>
          </a:p>
        </p:txBody>
      </p:sp>
      <p:sp>
        <p:nvSpPr>
          <p:cNvPr id="3" name="Content Placeholder 2">
            <a:extLst>
              <a:ext uri="{FF2B5EF4-FFF2-40B4-BE49-F238E27FC236}">
                <a16:creationId xmlns:a16="http://schemas.microsoft.com/office/drawing/2014/main" id="{747A539B-BED1-4596-91C8-53A2E8D95445}"/>
              </a:ext>
            </a:extLst>
          </p:cNvPr>
          <p:cNvSpPr>
            <a:spLocks noGrp="1"/>
          </p:cNvSpPr>
          <p:nvPr>
            <p:ph idx="1"/>
          </p:nvPr>
        </p:nvSpPr>
        <p:spPr/>
        <p:txBody>
          <a:bodyPr>
            <a:normAutofit/>
          </a:bodyPr>
          <a:lstStyle/>
          <a:p>
            <a:r>
              <a:rPr lang="en-US" dirty="0"/>
              <a:t> </a:t>
            </a:r>
          </a:p>
        </p:txBody>
      </p:sp>
      <p:pic>
        <p:nvPicPr>
          <p:cNvPr id="5" name="Picture 4">
            <a:extLst>
              <a:ext uri="{FF2B5EF4-FFF2-40B4-BE49-F238E27FC236}">
                <a16:creationId xmlns:a16="http://schemas.microsoft.com/office/drawing/2014/main" id="{66657B95-1156-2548-2831-A48799758CF2}"/>
              </a:ext>
            </a:extLst>
          </p:cNvPr>
          <p:cNvPicPr>
            <a:picLocks noChangeAspect="1"/>
          </p:cNvPicPr>
          <p:nvPr/>
        </p:nvPicPr>
        <p:blipFill>
          <a:blip r:embed="rId2"/>
          <a:stretch>
            <a:fillRect/>
          </a:stretch>
        </p:blipFill>
        <p:spPr>
          <a:xfrm>
            <a:off x="796520" y="1440180"/>
            <a:ext cx="7550960" cy="3977640"/>
          </a:xfrm>
          <a:prstGeom prst="rect">
            <a:avLst/>
          </a:prstGeom>
        </p:spPr>
      </p:pic>
    </p:spTree>
    <p:extLst>
      <p:ext uri="{BB962C8B-B14F-4D97-AF65-F5344CB8AC3E}">
        <p14:creationId xmlns:p14="http://schemas.microsoft.com/office/powerpoint/2010/main" val="349540617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FD33DB-57E5-4365-A371-D2AD3BE3881C}"/>
              </a:ext>
            </a:extLst>
          </p:cNvPr>
          <p:cNvSpPr>
            <a:spLocks noGrp="1"/>
          </p:cNvSpPr>
          <p:nvPr>
            <p:ph type="title"/>
          </p:nvPr>
        </p:nvSpPr>
        <p:spPr/>
        <p:txBody>
          <a:bodyPr/>
          <a:lstStyle/>
          <a:p>
            <a:r>
              <a:rPr lang="en-US" dirty="0"/>
              <a:t>Two-Way ANOVA: The Factorial Design (cont.) </a:t>
            </a:r>
          </a:p>
        </p:txBody>
      </p:sp>
      <p:sp>
        <p:nvSpPr>
          <p:cNvPr id="3" name="Content Placeholder 2">
            <a:extLst>
              <a:ext uri="{FF2B5EF4-FFF2-40B4-BE49-F238E27FC236}">
                <a16:creationId xmlns:a16="http://schemas.microsoft.com/office/drawing/2014/main" id="{747A539B-BED1-4596-91C8-53A2E8D95445}"/>
              </a:ext>
            </a:extLst>
          </p:cNvPr>
          <p:cNvSpPr>
            <a:spLocks noGrp="1"/>
          </p:cNvSpPr>
          <p:nvPr>
            <p:ph idx="1"/>
          </p:nvPr>
        </p:nvSpPr>
        <p:spPr/>
        <p:txBody>
          <a:bodyPr>
            <a:normAutofit/>
          </a:bodyPr>
          <a:lstStyle/>
          <a:p>
            <a:r>
              <a:rPr lang="en-US" dirty="0"/>
              <a:t>The test procedure is somewhat different than those we have discussed previously because of the potential presence of interaction between the two variables. Of primary importance is determining whether or not there is any interaction between the two variables. If there is interaction, we will not be able to separate out the effects that age and experience have on average salary, and the hypothesis testing procedure is halted.</a:t>
            </a:r>
          </a:p>
        </p:txBody>
      </p:sp>
    </p:spTree>
    <p:extLst>
      <p:ext uri="{BB962C8B-B14F-4D97-AF65-F5344CB8AC3E}">
        <p14:creationId xmlns:p14="http://schemas.microsoft.com/office/powerpoint/2010/main" val="309631353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FD33DB-57E5-4365-A371-D2AD3BE3881C}"/>
              </a:ext>
            </a:extLst>
          </p:cNvPr>
          <p:cNvSpPr>
            <a:spLocks noGrp="1"/>
          </p:cNvSpPr>
          <p:nvPr>
            <p:ph type="title"/>
          </p:nvPr>
        </p:nvSpPr>
        <p:spPr/>
        <p:txBody>
          <a:bodyPr/>
          <a:lstStyle/>
          <a:p>
            <a:r>
              <a:rPr lang="en-US" dirty="0"/>
              <a:t>Two-Way ANOVA: The Factorial Design (cont.) </a:t>
            </a:r>
          </a:p>
        </p:txBody>
      </p:sp>
      <p:sp>
        <p:nvSpPr>
          <p:cNvPr id="3" name="Content Placeholder 2">
            <a:extLst>
              <a:ext uri="{FF2B5EF4-FFF2-40B4-BE49-F238E27FC236}">
                <a16:creationId xmlns:a16="http://schemas.microsoft.com/office/drawing/2014/main" id="{747A539B-BED1-4596-91C8-53A2E8D95445}"/>
              </a:ext>
            </a:extLst>
          </p:cNvPr>
          <p:cNvSpPr>
            <a:spLocks noGrp="1"/>
          </p:cNvSpPr>
          <p:nvPr>
            <p:ph idx="1"/>
          </p:nvPr>
        </p:nvSpPr>
        <p:spPr/>
        <p:txBody>
          <a:bodyPr>
            <a:normAutofit/>
          </a:bodyPr>
          <a:lstStyle/>
          <a:p>
            <a:r>
              <a:rPr lang="en-US" dirty="0"/>
              <a:t>If there is not interaction, then it is possible to proceed with the hypothesis testing procedure and determine the effect that age has on average salary and the effect that experience has on average salary.</a:t>
            </a:r>
          </a:p>
          <a:p>
            <a:r>
              <a:rPr lang="en-US" dirty="0"/>
              <a:t>To develop the test procedure for the two-way ANOVA we again rely on the concepts presented in Section 15.1. </a:t>
            </a:r>
          </a:p>
        </p:txBody>
      </p:sp>
    </p:spTree>
    <p:extLst>
      <p:ext uri="{BB962C8B-B14F-4D97-AF65-F5344CB8AC3E}">
        <p14:creationId xmlns:p14="http://schemas.microsoft.com/office/powerpoint/2010/main" val="15905748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02BA92-9E0E-43AB-B0ED-7BFD2B60CCBF}"/>
              </a:ext>
            </a:extLst>
          </p:cNvPr>
          <p:cNvSpPr>
            <a:spLocks noGrp="1"/>
          </p:cNvSpPr>
          <p:nvPr>
            <p:ph type="title"/>
          </p:nvPr>
        </p:nvSpPr>
        <p:spPr/>
        <p:txBody>
          <a:bodyPr/>
          <a:lstStyle/>
          <a:p>
            <a:r>
              <a:rPr lang="en-US" dirty="0"/>
              <a:t>Two-Way ANOVA: The Factorial Design (cont.) </a:t>
            </a:r>
          </a:p>
        </p:txBody>
      </p:sp>
      <p:sp>
        <p:nvSpPr>
          <p:cNvPr id="3" name="Content Placeholder 2">
            <a:extLst>
              <a:ext uri="{FF2B5EF4-FFF2-40B4-BE49-F238E27FC236}">
                <a16:creationId xmlns:a16="http://schemas.microsoft.com/office/drawing/2014/main" id="{E5ACD251-C76E-4D92-8D30-F3378D970E66}"/>
              </a:ext>
            </a:extLst>
          </p:cNvPr>
          <p:cNvSpPr>
            <a:spLocks noGrp="1"/>
          </p:cNvSpPr>
          <p:nvPr>
            <p:ph idx="1"/>
          </p:nvPr>
        </p:nvSpPr>
        <p:spPr/>
        <p:txBody>
          <a:bodyPr>
            <a:normAutofit/>
          </a:bodyPr>
          <a:lstStyle/>
          <a:p>
            <a:r>
              <a:rPr lang="en-US" dirty="0"/>
              <a:t>The variation among the sample observations, represented by the total sum of squares, can be broken down into four pieces: the </a:t>
            </a:r>
            <a:r>
              <a:rPr lang="en-US" b="1" dirty="0"/>
              <a:t>sum of squares for Factor A </a:t>
            </a:r>
            <a:r>
              <a:rPr lang="en-US" dirty="0"/>
              <a:t>(</a:t>
            </a:r>
            <a:r>
              <a:rPr lang="en-US" b="1" dirty="0"/>
              <a:t>SSA</a:t>
            </a:r>
            <a:r>
              <a:rPr lang="en-US" dirty="0"/>
              <a:t>), the </a:t>
            </a:r>
            <a:r>
              <a:rPr lang="en-US" b="1" dirty="0"/>
              <a:t>sum of squares for Factor B </a:t>
            </a:r>
            <a:r>
              <a:rPr lang="en-US" dirty="0"/>
              <a:t>(</a:t>
            </a:r>
            <a:r>
              <a:rPr lang="en-US" b="1" dirty="0"/>
              <a:t>SSB</a:t>
            </a:r>
            <a:r>
              <a:rPr lang="en-US" dirty="0"/>
              <a:t>), the </a:t>
            </a:r>
            <a:r>
              <a:rPr lang="en-US" b="1" dirty="0"/>
              <a:t>sum of squares for interaction </a:t>
            </a:r>
            <a:r>
              <a:rPr lang="en-US" dirty="0"/>
              <a:t>(</a:t>
            </a:r>
            <a:r>
              <a:rPr lang="en-US" b="1" dirty="0"/>
              <a:t>SSAB</a:t>
            </a:r>
            <a:r>
              <a:rPr lang="en-US" dirty="0"/>
              <a:t>), and the sum of squares for error, SSE. Thus,</a:t>
            </a:r>
          </a:p>
          <a:p>
            <a:endParaRPr lang="en-US" dirty="0"/>
          </a:p>
          <a:p>
            <a:pPr>
              <a:tabLst>
                <a:tab pos="1771650" algn="l"/>
                <a:tab pos="4057650" algn="l"/>
                <a:tab pos="4286250" algn="l"/>
                <a:tab pos="4800600" algn="l"/>
                <a:tab pos="5086350" algn="l"/>
                <a:tab pos="5600700" algn="l"/>
                <a:tab pos="5886450" algn="l"/>
                <a:tab pos="6915150" algn="l"/>
              </a:tabLst>
            </a:pPr>
            <a:r>
              <a:rPr lang="en-US" sz="2000" b="1" dirty="0"/>
              <a:t>Sum of Squares </a:t>
            </a:r>
            <a:r>
              <a:rPr lang="en-US" sz="2000" dirty="0"/>
              <a:t>	Total Sum of Squares 	= 	SSA 	+ 	SSB 	+ 	SSAB 	+   SSE </a:t>
            </a:r>
          </a:p>
          <a:p>
            <a:pPr>
              <a:tabLst>
                <a:tab pos="1771650" algn="l"/>
                <a:tab pos="4057650" algn="l"/>
                <a:tab pos="4286250" algn="l"/>
                <a:tab pos="4800600" algn="l"/>
                <a:tab pos="5086350" algn="l"/>
                <a:tab pos="5600700" algn="l"/>
                <a:tab pos="5886450" algn="l"/>
                <a:tab pos="6572250" algn="l"/>
                <a:tab pos="6858000" algn="l"/>
              </a:tabLst>
            </a:pPr>
            <a:r>
              <a:rPr lang="en-US" sz="2000" b="1" dirty="0"/>
              <a:t>Degrees of 	</a:t>
            </a:r>
            <a:r>
              <a:rPr lang="en-US" sz="2000" i="1" dirty="0"/>
              <a:t> n </a:t>
            </a:r>
            <a:r>
              <a:rPr lang="en-US" sz="2000" dirty="0"/>
              <a:t>−1 	= </a:t>
            </a:r>
            <a:r>
              <a:rPr lang="pt-BR" sz="2000" i="1" dirty="0"/>
              <a:t>a </a:t>
            </a:r>
            <a:r>
              <a:rPr lang="pt-BR" sz="2000" dirty="0"/>
              <a:t>−1 	+ 	</a:t>
            </a:r>
            <a:r>
              <a:rPr lang="pt-BR" sz="2000" i="1" dirty="0"/>
              <a:t>b </a:t>
            </a:r>
            <a:r>
              <a:rPr lang="pt-BR" sz="2000" dirty="0"/>
              <a:t>−1 	+ (</a:t>
            </a:r>
            <a:r>
              <a:rPr lang="pt-BR" sz="2000" i="1" dirty="0"/>
              <a:t>a</a:t>
            </a:r>
            <a:r>
              <a:rPr lang="pt-BR" sz="2000" dirty="0"/>
              <a:t>−1)(</a:t>
            </a:r>
            <a:r>
              <a:rPr lang="pt-BR" sz="2000" i="1" dirty="0"/>
              <a:t>b</a:t>
            </a:r>
            <a:r>
              <a:rPr lang="pt-BR" sz="2000" dirty="0"/>
              <a:t>−1) + </a:t>
            </a:r>
            <a:r>
              <a:rPr lang="pt-BR" sz="2000" i="1" dirty="0"/>
              <a:t>ab</a:t>
            </a:r>
            <a:r>
              <a:rPr lang="pt-BR" sz="2000" dirty="0"/>
              <a:t>(</a:t>
            </a:r>
            <a:r>
              <a:rPr lang="pt-BR" sz="2000" i="1" dirty="0"/>
              <a:t>r</a:t>
            </a:r>
            <a:r>
              <a:rPr lang="pt-BR" sz="2000" dirty="0"/>
              <a:t>−1)</a:t>
            </a:r>
            <a:br>
              <a:rPr lang="en-US" sz="2000" b="1" dirty="0"/>
            </a:br>
            <a:r>
              <a:rPr lang="en-US" sz="2000" b="1" dirty="0"/>
              <a:t>Freedom</a:t>
            </a:r>
          </a:p>
          <a:p>
            <a:endParaRPr lang="en-US" dirty="0"/>
          </a:p>
          <a:p>
            <a:endParaRPr lang="en-US" dirty="0"/>
          </a:p>
        </p:txBody>
      </p:sp>
    </p:spTree>
    <p:extLst>
      <p:ext uri="{BB962C8B-B14F-4D97-AF65-F5344CB8AC3E}">
        <p14:creationId xmlns:p14="http://schemas.microsoft.com/office/powerpoint/2010/main" val="113962742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1C7540-7F0D-474D-9AA1-A4CFBC6FAFD4}"/>
              </a:ext>
            </a:extLst>
          </p:cNvPr>
          <p:cNvSpPr>
            <a:spLocks noGrp="1"/>
          </p:cNvSpPr>
          <p:nvPr>
            <p:ph type="title"/>
          </p:nvPr>
        </p:nvSpPr>
        <p:spPr/>
        <p:txBody>
          <a:bodyPr/>
          <a:lstStyle/>
          <a:p>
            <a:r>
              <a:rPr lang="en-US" dirty="0"/>
              <a:t>Two-Way ANOVA: The Factorial Design (cont.) </a:t>
            </a:r>
          </a:p>
        </p:txBody>
      </p:sp>
      <p:sp>
        <p:nvSpPr>
          <p:cNvPr id="3" name="Content Placeholder 2">
            <a:extLst>
              <a:ext uri="{FF2B5EF4-FFF2-40B4-BE49-F238E27FC236}">
                <a16:creationId xmlns:a16="http://schemas.microsoft.com/office/drawing/2014/main" id="{49C00C1D-14ED-430A-8E82-0B039FA0E2B0}"/>
              </a:ext>
            </a:extLst>
          </p:cNvPr>
          <p:cNvSpPr>
            <a:spLocks noGrp="1"/>
          </p:cNvSpPr>
          <p:nvPr>
            <p:ph idx="1"/>
          </p:nvPr>
        </p:nvSpPr>
        <p:spPr/>
        <p:txBody>
          <a:bodyPr>
            <a:normAutofit/>
          </a:bodyPr>
          <a:lstStyle/>
          <a:p>
            <a:r>
              <a:rPr lang="en-US" dirty="0"/>
              <a:t>where </a:t>
            </a:r>
          </a:p>
          <a:p>
            <a:pPr>
              <a:tabLst>
                <a:tab pos="457200" algn="l"/>
              </a:tabLst>
            </a:pPr>
            <a:r>
              <a:rPr lang="en-US" i="1" dirty="0"/>
              <a:t>	n </a:t>
            </a:r>
            <a:r>
              <a:rPr lang="en-US" dirty="0"/>
              <a:t>is the total number of observations, </a:t>
            </a:r>
          </a:p>
          <a:p>
            <a:pPr>
              <a:tabLst>
                <a:tab pos="457200" algn="l"/>
              </a:tabLst>
            </a:pPr>
            <a:r>
              <a:rPr lang="en-US" i="1" dirty="0"/>
              <a:t>	a </a:t>
            </a:r>
            <a:r>
              <a:rPr lang="en-US" dirty="0"/>
              <a:t>is the number of levels of Factor A, </a:t>
            </a:r>
          </a:p>
          <a:p>
            <a:pPr>
              <a:tabLst>
                <a:tab pos="457200" algn="l"/>
              </a:tabLst>
            </a:pPr>
            <a:r>
              <a:rPr lang="en-US" i="1" dirty="0"/>
              <a:t>	b </a:t>
            </a:r>
            <a:r>
              <a:rPr lang="en-US" dirty="0"/>
              <a:t>is the number of levels of Factor B, and </a:t>
            </a:r>
          </a:p>
          <a:p>
            <a:pPr>
              <a:tabLst>
                <a:tab pos="457200" algn="l"/>
              </a:tabLst>
            </a:pPr>
            <a:r>
              <a:rPr lang="en-US" i="1" dirty="0"/>
              <a:t>	r </a:t>
            </a:r>
            <a:r>
              <a:rPr lang="en-US" dirty="0"/>
              <a:t>is the number of observations in the combinations of 	levels of Factor A and Factor B (i.e., the number of observations in each cell). </a:t>
            </a:r>
          </a:p>
          <a:p>
            <a:r>
              <a:rPr lang="en-US" dirty="0"/>
              <a:t>The assumptions for the tests in a two-way ANOVA are as follows.</a:t>
            </a:r>
          </a:p>
          <a:p>
            <a:pPr>
              <a:tabLst>
                <a:tab pos="1771650" algn="l"/>
                <a:tab pos="4057650" algn="l"/>
                <a:tab pos="4286250" algn="l"/>
                <a:tab pos="4800600" algn="l"/>
                <a:tab pos="5086350" algn="l"/>
                <a:tab pos="5600700" algn="l"/>
                <a:tab pos="5886450" algn="l"/>
                <a:tab pos="6572250" algn="l"/>
                <a:tab pos="6858000" algn="l"/>
              </a:tabLst>
            </a:pPr>
            <a:endParaRPr lang="en-US" dirty="0"/>
          </a:p>
          <a:p>
            <a:endParaRPr lang="en-US" dirty="0"/>
          </a:p>
        </p:txBody>
      </p:sp>
    </p:spTree>
    <p:extLst>
      <p:ext uri="{BB962C8B-B14F-4D97-AF65-F5344CB8AC3E}">
        <p14:creationId xmlns:p14="http://schemas.microsoft.com/office/powerpoint/2010/main" val="45482547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Assumptions</a:t>
            </a:r>
          </a:p>
        </p:txBody>
      </p:sp>
      <p:sp>
        <p:nvSpPr>
          <p:cNvPr id="4" name="Content Placeholder 2"/>
          <p:cNvSpPr>
            <a:spLocks noGrp="1"/>
          </p:cNvSpPr>
          <p:nvPr>
            <p:ph idx="1"/>
          </p:nvPr>
        </p:nvSpPr>
        <p:spPr>
          <a:xfrm>
            <a:off x="457200" y="1280160"/>
            <a:ext cx="8229600" cy="3533275"/>
          </a:xfrm>
          <a:solidFill>
            <a:srgbClr val="FFFFCC"/>
          </a:solidFill>
          <a:ln w="28575">
            <a:solidFill>
              <a:srgbClr val="000000"/>
            </a:solidFill>
          </a:ln>
        </p:spPr>
        <p:txBody>
          <a:bodyPr>
            <a:spAutoFit/>
          </a:bodyPr>
          <a:lstStyle/>
          <a:p>
            <a:pPr marL="514350" indent="-514350">
              <a:buFont typeface="+mj-lt"/>
              <a:buAutoNum type="arabicPeriod"/>
            </a:pPr>
            <a:r>
              <a:rPr lang="en-US" sz="2600" dirty="0">
                <a:solidFill>
                  <a:srgbClr val="000000"/>
                </a:solidFill>
              </a:rPr>
              <a:t>The sample measurements in each cell are random samples that are independent of each other. </a:t>
            </a:r>
          </a:p>
          <a:p>
            <a:pPr marL="514350" indent="-514350">
              <a:buFont typeface="+mj-lt"/>
              <a:buAutoNum type="arabicPeriod"/>
            </a:pPr>
            <a:r>
              <a:rPr lang="en-US" sz="2600" dirty="0">
                <a:solidFill>
                  <a:srgbClr val="000000"/>
                </a:solidFill>
              </a:rPr>
              <a:t>The measurements in each cell come from a population that is approximately normally distributed (assumed). </a:t>
            </a:r>
          </a:p>
          <a:p>
            <a:pPr marL="514350" indent="-514350">
              <a:buFont typeface="+mj-lt"/>
              <a:buAutoNum type="arabicPeriod"/>
            </a:pPr>
            <a:r>
              <a:rPr lang="en-US" sz="2600" dirty="0">
                <a:solidFill>
                  <a:srgbClr val="000000"/>
                </a:solidFill>
              </a:rPr>
              <a:t>The populations have approximately equal variances (assumed). </a:t>
            </a:r>
          </a:p>
          <a:p>
            <a:pPr marL="514350" indent="-514350">
              <a:buFont typeface="+mj-lt"/>
              <a:buAutoNum type="arabicPeriod"/>
            </a:pPr>
            <a:r>
              <a:rPr lang="en-US" sz="2600" dirty="0">
                <a:solidFill>
                  <a:srgbClr val="000000"/>
                </a:solidFill>
              </a:rPr>
              <a:t>All the cells have an equal number of measurements (a balanced design). </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1C7540-7F0D-474D-9AA1-A4CFBC6FAFD4}"/>
              </a:ext>
            </a:extLst>
          </p:cNvPr>
          <p:cNvSpPr>
            <a:spLocks noGrp="1"/>
          </p:cNvSpPr>
          <p:nvPr>
            <p:ph type="title"/>
          </p:nvPr>
        </p:nvSpPr>
        <p:spPr/>
        <p:txBody>
          <a:bodyPr/>
          <a:lstStyle/>
          <a:p>
            <a:r>
              <a:rPr lang="en-US" dirty="0"/>
              <a:t>Two-Way ANOVA: The Factorial Design (cont.) </a:t>
            </a:r>
          </a:p>
        </p:txBody>
      </p:sp>
      <p:sp>
        <p:nvSpPr>
          <p:cNvPr id="3" name="Content Placeholder 2">
            <a:extLst>
              <a:ext uri="{FF2B5EF4-FFF2-40B4-BE49-F238E27FC236}">
                <a16:creationId xmlns:a16="http://schemas.microsoft.com/office/drawing/2014/main" id="{49C00C1D-14ED-430A-8E82-0B039FA0E2B0}"/>
              </a:ext>
            </a:extLst>
          </p:cNvPr>
          <p:cNvSpPr>
            <a:spLocks noGrp="1"/>
          </p:cNvSpPr>
          <p:nvPr>
            <p:ph idx="1"/>
          </p:nvPr>
        </p:nvSpPr>
        <p:spPr/>
        <p:txBody>
          <a:bodyPr>
            <a:normAutofit/>
          </a:bodyPr>
          <a:lstStyle/>
          <a:p>
            <a:r>
              <a:rPr lang="en-US" dirty="0"/>
              <a:t>The test statistics for a two-way ANOVA for a factorial design are derived by dividing the sums of squares by the appropriate degrees of freedom to produce mean squares, and then dividing each of the respective mean squares by the mean square for error. The test procedures for interaction and main effects are outlined below.</a:t>
            </a:r>
          </a:p>
          <a:p>
            <a:endParaRPr lang="en-US" dirty="0"/>
          </a:p>
        </p:txBody>
      </p:sp>
    </p:spTree>
    <p:extLst>
      <p:ext uri="{BB962C8B-B14F-4D97-AF65-F5344CB8AC3E}">
        <p14:creationId xmlns:p14="http://schemas.microsoft.com/office/powerpoint/2010/main" val="337312619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Note</a:t>
            </a:r>
          </a:p>
        </p:txBody>
      </p:sp>
      <p:sp>
        <p:nvSpPr>
          <p:cNvPr id="4" name="Content Placeholder 3"/>
          <p:cNvSpPr txBox="1">
            <a:spLocks/>
          </p:cNvSpPr>
          <p:nvPr/>
        </p:nvSpPr>
        <p:spPr>
          <a:xfrm>
            <a:off x="457200" y="1219200"/>
            <a:ext cx="8229600" cy="954107"/>
          </a:xfrm>
          <a:prstGeom prst="rect">
            <a:avLst/>
          </a:prstGeom>
          <a:ln w="28575">
            <a:solidFill>
              <a:srgbClr val="FF0000"/>
            </a:solidFill>
          </a:ln>
        </p:spPr>
        <p:txBody>
          <a:bodyPr>
            <a:spAutoFit/>
          </a:bodyPr>
          <a:lstStyle/>
          <a:p>
            <a:pPr lvl="0">
              <a:spcBef>
                <a:spcPct val="20000"/>
              </a:spcBef>
            </a:pPr>
            <a:r>
              <a:rPr lang="en-US" sz="2800" dirty="0">
                <a:solidFill>
                  <a:srgbClr val="000000"/>
                </a:solidFill>
              </a:rPr>
              <a:t>To test for interaction between the factors you must have at least 2 observations per cell (</a:t>
            </a:r>
            <a:r>
              <a:rPr lang="en-US" sz="2800" i="1" dirty="0">
                <a:solidFill>
                  <a:srgbClr val="000000"/>
                </a:solidFill>
              </a:rPr>
              <a:t>r</a:t>
            </a:r>
            <a:r>
              <a:rPr lang="en-US" sz="2800" dirty="0">
                <a:solidFill>
                  <a:srgbClr val="000000"/>
                </a:solidFill>
              </a:rPr>
              <a:t> ≥ 2). </a:t>
            </a:r>
            <a:endParaRPr kumimoji="0" lang="en-US" sz="2800" b="0" u="none" strike="noStrike" kern="1200" cap="none" spc="0" normalizeH="0" baseline="0" noProof="0" dirty="0">
              <a:ln>
                <a:noFill/>
              </a:ln>
              <a:solidFill>
                <a:srgbClr val="000000"/>
              </a:solidFill>
              <a:effectLst/>
              <a:uLnTx/>
              <a:uFillTx/>
              <a:latin typeface="+mn-lt"/>
              <a:ea typeface="+mn-ea"/>
              <a:cs typeface="+mn-cs"/>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FD33DB-57E5-4365-A371-D2AD3BE3881C}"/>
              </a:ext>
            </a:extLst>
          </p:cNvPr>
          <p:cNvSpPr>
            <a:spLocks noGrp="1"/>
          </p:cNvSpPr>
          <p:nvPr>
            <p:ph type="title"/>
          </p:nvPr>
        </p:nvSpPr>
        <p:spPr/>
        <p:txBody>
          <a:bodyPr/>
          <a:lstStyle/>
          <a:p>
            <a:r>
              <a:rPr lang="en-US" dirty="0"/>
              <a:t>Two-Way ANOVA: The Factorial Design </a:t>
            </a:r>
          </a:p>
        </p:txBody>
      </p:sp>
      <p:sp>
        <p:nvSpPr>
          <p:cNvPr id="3" name="Content Placeholder 2">
            <a:extLst>
              <a:ext uri="{FF2B5EF4-FFF2-40B4-BE49-F238E27FC236}">
                <a16:creationId xmlns:a16="http://schemas.microsoft.com/office/drawing/2014/main" id="{747A539B-BED1-4596-91C8-53A2E8D95445}"/>
              </a:ext>
            </a:extLst>
          </p:cNvPr>
          <p:cNvSpPr>
            <a:spLocks noGrp="1"/>
          </p:cNvSpPr>
          <p:nvPr>
            <p:ph idx="1"/>
          </p:nvPr>
        </p:nvSpPr>
        <p:spPr/>
        <p:txBody>
          <a:bodyPr/>
          <a:lstStyle/>
          <a:p>
            <a:r>
              <a:rPr lang="en-US" dirty="0"/>
              <a:t>The randomized block test presented in the previous section is one example of a </a:t>
            </a:r>
            <a:r>
              <a:rPr lang="en-US" b="1" dirty="0"/>
              <a:t>two-way ANOVA</a:t>
            </a:r>
            <a:r>
              <a:rPr lang="en-US" dirty="0"/>
              <a:t>. There were two independent factors considered in the analysis, namely the block (the different weight classes) and the treatment (diets), and each level of the treatment occurred with each level of the block. However, there was only one factor which was truly of interest to our experimenter, the treatment (diets). </a:t>
            </a:r>
          </a:p>
        </p:txBody>
      </p:sp>
    </p:spTree>
    <p:extLst>
      <p:ext uri="{BB962C8B-B14F-4D97-AF65-F5344CB8AC3E}">
        <p14:creationId xmlns:p14="http://schemas.microsoft.com/office/powerpoint/2010/main" val="7933422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Procedure: Test for Interaction between Factors </a:t>
            </a:r>
          </a:p>
        </p:txBody>
      </p:sp>
      <p:sp>
        <p:nvSpPr>
          <p:cNvPr id="4" name="Content Placeholder 2"/>
          <p:cNvSpPr>
            <a:spLocks noGrp="1"/>
          </p:cNvSpPr>
          <p:nvPr>
            <p:ph idx="1"/>
          </p:nvPr>
        </p:nvSpPr>
        <p:spPr>
          <a:xfrm>
            <a:off x="457200" y="1280160"/>
            <a:ext cx="8229600" cy="4056495"/>
          </a:xfrm>
          <a:solidFill>
            <a:srgbClr val="FFFFCC"/>
          </a:solidFill>
          <a:ln w="28575">
            <a:solidFill>
              <a:srgbClr val="000000"/>
            </a:solidFill>
          </a:ln>
        </p:spPr>
        <p:txBody>
          <a:bodyPr>
            <a:spAutoFit/>
          </a:bodyPr>
          <a:lstStyle/>
          <a:p>
            <a:pPr marL="3175" indent="-3175"/>
            <a:r>
              <a:rPr lang="en-US" b="1" dirty="0">
                <a:solidFill>
                  <a:srgbClr val="000000"/>
                </a:solidFill>
              </a:rPr>
              <a:t>Hypotheses: </a:t>
            </a:r>
          </a:p>
          <a:p>
            <a:pPr marL="511175" indent="-511175"/>
            <a:r>
              <a:rPr lang="en-US" i="1" dirty="0">
                <a:solidFill>
                  <a:srgbClr val="000000"/>
                </a:solidFill>
              </a:rPr>
              <a:t>H</a:t>
            </a:r>
            <a:r>
              <a:rPr lang="en-US" baseline="-25000" dirty="0">
                <a:solidFill>
                  <a:srgbClr val="000000"/>
                </a:solidFill>
              </a:rPr>
              <a:t>0</a:t>
            </a:r>
            <a:r>
              <a:rPr lang="en-US" dirty="0">
                <a:solidFill>
                  <a:srgbClr val="000000"/>
                </a:solidFill>
              </a:rPr>
              <a:t>: There is no interaction between Factor A and Factor B.</a:t>
            </a:r>
          </a:p>
          <a:p>
            <a:pPr marL="511175" indent="-511175"/>
            <a:r>
              <a:rPr lang="en-US" i="1" dirty="0">
                <a:solidFill>
                  <a:srgbClr val="000000"/>
                </a:solidFill>
              </a:rPr>
              <a:t>H</a:t>
            </a:r>
            <a:r>
              <a:rPr lang="en-US" i="1" baseline="-25000" dirty="0">
                <a:solidFill>
                  <a:srgbClr val="000000"/>
                </a:solidFill>
              </a:rPr>
              <a:t>a</a:t>
            </a:r>
            <a:r>
              <a:rPr lang="en-US" dirty="0">
                <a:solidFill>
                  <a:srgbClr val="000000"/>
                </a:solidFill>
              </a:rPr>
              <a:t>: There is interaction between Factor A and Factor B. </a:t>
            </a:r>
          </a:p>
          <a:p>
            <a:pPr marL="3175" indent="-3175"/>
            <a:r>
              <a:rPr lang="en-US" b="1" dirty="0">
                <a:solidFill>
                  <a:srgbClr val="000000"/>
                </a:solidFill>
              </a:rPr>
              <a:t>Test Statistic: </a:t>
            </a:r>
          </a:p>
          <a:p>
            <a:pPr marL="3175" indent="-3175"/>
            <a:endParaRPr lang="en-US" b="1" dirty="0">
              <a:solidFill>
                <a:srgbClr val="000000"/>
              </a:solidFill>
            </a:endParaRPr>
          </a:p>
          <a:p>
            <a:pPr marL="3175" indent="-3175"/>
            <a:endParaRPr lang="en-US" b="1" dirty="0">
              <a:solidFill>
                <a:srgbClr val="000000"/>
              </a:solidFill>
            </a:endParaRPr>
          </a:p>
          <a:p>
            <a:pPr marL="3175" indent="-3175"/>
            <a:endParaRPr lang="en-US" b="1" dirty="0">
              <a:solidFill>
                <a:srgbClr val="000000"/>
              </a:solidFill>
            </a:endParaRPr>
          </a:p>
        </p:txBody>
      </p:sp>
      <p:graphicFrame>
        <p:nvGraphicFramePr>
          <p:cNvPr id="282625" name="Object 1"/>
          <p:cNvGraphicFramePr>
            <a:graphicFrameLocks noChangeAspect="1"/>
          </p:cNvGraphicFramePr>
          <p:nvPr>
            <p:extLst>
              <p:ext uri="{D42A27DB-BD31-4B8C-83A1-F6EECF244321}">
                <p14:modId xmlns:p14="http://schemas.microsoft.com/office/powerpoint/2010/main" val="4182741266"/>
              </p:ext>
            </p:extLst>
          </p:nvPr>
        </p:nvGraphicFramePr>
        <p:xfrm>
          <a:off x="3048000" y="3341861"/>
          <a:ext cx="3708400" cy="1892300"/>
        </p:xfrm>
        <a:graphic>
          <a:graphicData uri="http://schemas.openxmlformats.org/presentationml/2006/ole">
            <mc:AlternateContent xmlns:mc="http://schemas.openxmlformats.org/markup-compatibility/2006">
              <mc:Choice xmlns:v="urn:schemas-microsoft-com:vml" Requires="v">
                <p:oleObj name="Equation" r:id="rId2" imgW="3708360" imgH="1892160" progId="Equation.DSMT4">
                  <p:embed/>
                </p:oleObj>
              </mc:Choice>
              <mc:Fallback>
                <p:oleObj name="Equation" r:id="rId2" imgW="3708360" imgH="1892160" progId="Equation.DSMT4">
                  <p:embed/>
                  <p:pic>
                    <p:nvPicPr>
                      <p:cNvPr id="0" name="Picture 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048000" y="3341861"/>
                        <a:ext cx="3708400" cy="1892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Procedure: Test for Interaction between Factors (cont.)</a:t>
            </a:r>
          </a:p>
        </p:txBody>
      </p:sp>
      <p:sp>
        <p:nvSpPr>
          <p:cNvPr id="4" name="Content Placeholder 2"/>
          <p:cNvSpPr>
            <a:spLocks noGrp="1"/>
          </p:cNvSpPr>
          <p:nvPr>
            <p:ph idx="1"/>
          </p:nvPr>
        </p:nvSpPr>
        <p:spPr>
          <a:xfrm>
            <a:off x="457200" y="1280160"/>
            <a:ext cx="8229600" cy="4315027"/>
          </a:xfrm>
          <a:solidFill>
            <a:srgbClr val="FFFFCC"/>
          </a:solidFill>
          <a:ln w="28575">
            <a:solidFill>
              <a:srgbClr val="000000"/>
            </a:solidFill>
          </a:ln>
        </p:spPr>
        <p:txBody>
          <a:bodyPr>
            <a:spAutoFit/>
          </a:bodyPr>
          <a:lstStyle/>
          <a:p>
            <a:pPr marL="3175" indent="-3175"/>
            <a:r>
              <a:rPr lang="en-US" b="1" dirty="0">
                <a:solidFill>
                  <a:srgbClr val="000000"/>
                </a:solidFill>
              </a:rPr>
              <a:t>Rejection Region: </a:t>
            </a:r>
          </a:p>
          <a:p>
            <a:pPr marL="3175" indent="-3175"/>
            <a:r>
              <a:rPr lang="en-US" dirty="0">
                <a:solidFill>
                  <a:srgbClr val="000000"/>
                </a:solidFill>
              </a:rPr>
              <a:t>Reject the null hypothesis if </a:t>
            </a:r>
            <a:r>
              <a:rPr lang="en-US" i="1" dirty="0">
                <a:solidFill>
                  <a:srgbClr val="000000"/>
                </a:solidFill>
              </a:rPr>
              <a:t>F</a:t>
            </a:r>
            <a:r>
              <a:rPr lang="en-US" dirty="0">
                <a:solidFill>
                  <a:srgbClr val="000000"/>
                </a:solidFill>
              </a:rPr>
              <a:t> &gt; </a:t>
            </a:r>
            <a:r>
              <a:rPr lang="en-US" i="1" dirty="0">
                <a:solidFill>
                  <a:srgbClr val="000000"/>
                </a:solidFill>
              </a:rPr>
              <a:t>F</a:t>
            </a:r>
            <a:r>
              <a:rPr lang="el-GR" i="1" baseline="-25000" dirty="0">
                <a:solidFill>
                  <a:srgbClr val="000000"/>
                </a:solidFill>
                <a:latin typeface="Cambria Math" panose="02040503050406030204" pitchFamily="18" charset="0"/>
                <a:ea typeface="Cambria Math" panose="02040503050406030204" pitchFamily="18" charset="0"/>
              </a:rPr>
              <a:t>α</a:t>
            </a:r>
            <a:r>
              <a:rPr lang="en-US" i="1" dirty="0">
                <a:solidFill>
                  <a:srgbClr val="000000"/>
                </a:solidFill>
              </a:rPr>
              <a:t> </a:t>
            </a:r>
            <a:r>
              <a:rPr lang="en-US" dirty="0">
                <a:solidFill>
                  <a:srgbClr val="000000"/>
                </a:solidFill>
              </a:rPr>
              <a:t>with (</a:t>
            </a:r>
            <a:r>
              <a:rPr lang="en-US" i="1" dirty="0">
                <a:solidFill>
                  <a:srgbClr val="000000"/>
                </a:solidFill>
              </a:rPr>
              <a:t>a </a:t>
            </a:r>
            <a:r>
              <a:rPr lang="en-US" dirty="0">
                <a:solidFill>
                  <a:srgbClr val="000000"/>
                </a:solidFill>
              </a:rPr>
              <a:t>− 1)(</a:t>
            </a:r>
            <a:r>
              <a:rPr lang="en-US" i="1" dirty="0">
                <a:solidFill>
                  <a:srgbClr val="000000"/>
                </a:solidFill>
              </a:rPr>
              <a:t>b</a:t>
            </a:r>
            <a:r>
              <a:rPr lang="en-US" dirty="0">
                <a:solidFill>
                  <a:srgbClr val="000000"/>
                </a:solidFill>
              </a:rPr>
              <a:t> − 1) numerator degrees of freedom and </a:t>
            </a:r>
            <a:r>
              <a:rPr lang="en-US" i="1" dirty="0">
                <a:solidFill>
                  <a:srgbClr val="000000"/>
                </a:solidFill>
              </a:rPr>
              <a:t>ab</a:t>
            </a:r>
            <a:r>
              <a:rPr lang="en-US" dirty="0">
                <a:solidFill>
                  <a:srgbClr val="000000"/>
                </a:solidFill>
              </a:rPr>
              <a:t>(</a:t>
            </a:r>
            <a:r>
              <a:rPr lang="en-US" i="1" dirty="0">
                <a:solidFill>
                  <a:srgbClr val="000000"/>
                </a:solidFill>
              </a:rPr>
              <a:t>r</a:t>
            </a:r>
            <a:r>
              <a:rPr lang="en-US" dirty="0">
                <a:solidFill>
                  <a:srgbClr val="000000"/>
                </a:solidFill>
              </a:rPr>
              <a:t> − 1) denominator degrees of freedom. </a:t>
            </a:r>
          </a:p>
          <a:p>
            <a:pPr marL="3175" indent="-3175"/>
            <a:r>
              <a:rPr lang="en-US" sz="2800" b="1" i="1" dirty="0">
                <a:solidFill>
                  <a:srgbClr val="000000"/>
                </a:solidFill>
              </a:rPr>
              <a:t>P</a:t>
            </a:r>
            <a:r>
              <a:rPr lang="en-US" sz="2800" b="1" dirty="0">
                <a:solidFill>
                  <a:srgbClr val="000000"/>
                </a:solidFill>
              </a:rPr>
              <a:t>-value: </a:t>
            </a:r>
          </a:p>
          <a:p>
            <a:pPr marL="3175" indent="-3175"/>
            <a:r>
              <a:rPr lang="en-US" sz="2800" dirty="0">
                <a:solidFill>
                  <a:srgbClr val="000000"/>
                </a:solidFill>
              </a:rPr>
              <a:t>(The </a:t>
            </a:r>
            <a:r>
              <a:rPr lang="en-US" sz="2800" i="1" dirty="0">
                <a:solidFill>
                  <a:srgbClr val="000000"/>
                </a:solidFill>
              </a:rPr>
              <a:t>P</a:t>
            </a:r>
            <a:r>
              <a:rPr lang="en-US" sz="2800" dirty="0">
                <a:solidFill>
                  <a:srgbClr val="000000"/>
                </a:solidFill>
              </a:rPr>
              <a:t>-value should be available from the output of an ANOVA test performed using technology.) </a:t>
            </a:r>
          </a:p>
          <a:p>
            <a:pPr marL="3175" indent="-3175"/>
            <a:r>
              <a:rPr lang="en-US" sz="2800" dirty="0">
                <a:solidFill>
                  <a:srgbClr val="000000"/>
                </a:solidFill>
              </a:rPr>
              <a:t>If the computed </a:t>
            </a:r>
            <a:r>
              <a:rPr lang="en-US" sz="2800" i="1" dirty="0">
                <a:solidFill>
                  <a:srgbClr val="000000"/>
                </a:solidFill>
              </a:rPr>
              <a:t>P</a:t>
            </a:r>
            <a:r>
              <a:rPr lang="en-US" sz="2800" dirty="0">
                <a:solidFill>
                  <a:srgbClr val="000000"/>
                </a:solidFill>
              </a:rPr>
              <a:t>-value is less than </a:t>
            </a:r>
            <a:r>
              <a:rPr lang="el-GR" sz="2800" i="1" dirty="0">
                <a:solidFill>
                  <a:srgbClr val="000000"/>
                </a:solidFill>
                <a:latin typeface="Cambria Math" panose="02040503050406030204" pitchFamily="18" charset="0"/>
                <a:ea typeface="Cambria Math" panose="02040503050406030204" pitchFamily="18" charset="0"/>
              </a:rPr>
              <a:t>α</a:t>
            </a:r>
            <a:r>
              <a:rPr lang="en-US" sz="2800" dirty="0">
                <a:solidFill>
                  <a:srgbClr val="000000"/>
                </a:solidFill>
              </a:rPr>
              <a:t>, reject the null hypothesis in favor of the alternative.</a:t>
            </a:r>
            <a:endParaRPr lang="en-US" dirty="0">
              <a:solidFill>
                <a:srgbClr val="000000"/>
              </a:solidFill>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Procedure: Test for Interaction between Factors (cont.)</a:t>
            </a:r>
          </a:p>
        </p:txBody>
      </p:sp>
      <p:sp>
        <p:nvSpPr>
          <p:cNvPr id="4" name="Content Placeholder 2"/>
          <p:cNvSpPr>
            <a:spLocks noGrp="1"/>
          </p:cNvSpPr>
          <p:nvPr>
            <p:ph idx="1"/>
          </p:nvPr>
        </p:nvSpPr>
        <p:spPr>
          <a:xfrm>
            <a:off x="457200" y="1219200"/>
            <a:ext cx="8229600" cy="4663439"/>
          </a:xfrm>
          <a:solidFill>
            <a:srgbClr val="FFFFCC"/>
          </a:solidFill>
          <a:ln w="28575">
            <a:solidFill>
              <a:srgbClr val="000000"/>
            </a:solidFill>
          </a:ln>
        </p:spPr>
        <p:txBody>
          <a:bodyPr>
            <a:noAutofit/>
          </a:bodyPr>
          <a:lstStyle/>
          <a:p>
            <a:pPr marL="3175" indent="-3175"/>
            <a:r>
              <a:rPr lang="en-US" dirty="0">
                <a:solidFill>
                  <a:srgbClr val="000000"/>
                </a:solidFill>
              </a:rPr>
              <a:t>If the computed </a:t>
            </a:r>
            <a:r>
              <a:rPr lang="en-US" i="1" dirty="0">
                <a:solidFill>
                  <a:srgbClr val="000000"/>
                </a:solidFill>
              </a:rPr>
              <a:t>P</a:t>
            </a:r>
            <a:r>
              <a:rPr lang="en-US" dirty="0">
                <a:solidFill>
                  <a:srgbClr val="000000"/>
                </a:solidFill>
              </a:rPr>
              <a:t>-value is greater than or equal to </a:t>
            </a:r>
            <a:r>
              <a:rPr lang="el-GR" i="1" dirty="0">
                <a:solidFill>
                  <a:srgbClr val="000000"/>
                </a:solidFill>
                <a:latin typeface="Cambria Math" panose="02040503050406030204" pitchFamily="18" charset="0"/>
                <a:ea typeface="Cambria Math" panose="02040503050406030204" pitchFamily="18" charset="0"/>
              </a:rPr>
              <a:t>α</a:t>
            </a:r>
            <a:r>
              <a:rPr lang="en-US" dirty="0">
                <a:solidFill>
                  <a:srgbClr val="000000"/>
                </a:solidFill>
              </a:rPr>
              <a:t>, fail to reject the null hypothesis. </a:t>
            </a:r>
          </a:p>
          <a:p>
            <a:pPr marL="3175" indent="-3175"/>
            <a:r>
              <a:rPr lang="en-US" b="1" dirty="0">
                <a:solidFill>
                  <a:srgbClr val="000000"/>
                </a:solidFill>
              </a:rPr>
              <a:t>Note:</a:t>
            </a:r>
            <a:r>
              <a:rPr lang="en-US" dirty="0">
                <a:solidFill>
                  <a:srgbClr val="000000"/>
                </a:solidFill>
              </a:rPr>
              <a:t> If the null hypothesis is rejected, then interaction exists. If interaction exists, do not proceed with the main effects tests for Factor A and Factor B. </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Procedure: Test for Main Effects for Factor A</a:t>
            </a:r>
          </a:p>
        </p:txBody>
      </p:sp>
      <p:graphicFrame>
        <p:nvGraphicFramePr>
          <p:cNvPr id="281608" name="Object 8"/>
          <p:cNvGraphicFramePr>
            <a:graphicFrameLocks noChangeAspect="1"/>
          </p:cNvGraphicFramePr>
          <p:nvPr/>
        </p:nvGraphicFramePr>
        <p:xfrm>
          <a:off x="533400" y="4207778"/>
          <a:ext cx="215900" cy="393700"/>
        </p:xfrm>
        <a:graphic>
          <a:graphicData uri="http://schemas.openxmlformats.org/presentationml/2006/ole">
            <mc:AlternateContent xmlns:mc="http://schemas.openxmlformats.org/markup-compatibility/2006">
              <mc:Choice xmlns:v="urn:schemas-microsoft-com:vml" Requires="v">
                <p:oleObj name="Equation" r:id="rId2" imgW="215640" imgH="393480" progId="Equation.DSMT4">
                  <p:embed/>
                </p:oleObj>
              </mc:Choice>
              <mc:Fallback>
                <p:oleObj name="Equation" r:id="rId2" imgW="215640" imgH="393480" progId="Equation.DSMT4">
                  <p:embed/>
                  <p:pic>
                    <p:nvPicPr>
                      <p:cNvPr id="0" name="Picture 8"/>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3400" y="4207778"/>
                        <a:ext cx="215900" cy="393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7" name="Content Placeholder 2"/>
          <p:cNvSpPr txBox="1">
            <a:spLocks/>
          </p:cNvSpPr>
          <p:nvPr/>
        </p:nvSpPr>
        <p:spPr>
          <a:xfrm>
            <a:off x="457200" y="1280161"/>
            <a:ext cx="8229600" cy="4434840"/>
          </a:xfrm>
          <a:prstGeom prst="rect">
            <a:avLst/>
          </a:prstGeom>
          <a:solidFill>
            <a:srgbClr val="FFFFCC"/>
          </a:solidFill>
          <a:ln w="28575">
            <a:solidFill>
              <a:srgbClr val="000000"/>
            </a:solidFill>
          </a:ln>
        </p:spPr>
        <p:txBody>
          <a:bodyPr>
            <a:noAutofit/>
          </a:bodyPr>
          <a:lstStyle/>
          <a:p>
            <a:pPr marL="3175" marR="0" lvl="0" indent="-3175" algn="l" defTabSz="914400" rtl="0" eaLnBrk="1" fontAlgn="auto" latinLnBrk="0" hangingPunct="1">
              <a:lnSpc>
                <a:spcPct val="100000"/>
              </a:lnSpc>
              <a:spcBef>
                <a:spcPct val="20000"/>
              </a:spcBef>
              <a:spcAft>
                <a:spcPts val="0"/>
              </a:spcAft>
              <a:buClrTx/>
              <a:buSzTx/>
              <a:buFontTx/>
              <a:buNone/>
              <a:tabLst/>
              <a:defRPr/>
            </a:pPr>
            <a:r>
              <a:rPr kumimoji="0" lang="en-US" sz="2800" b="1" i="0" u="none" strike="noStrike" kern="1200" cap="none" spc="0" normalizeH="0" baseline="0" noProof="0" dirty="0">
                <a:ln>
                  <a:noFill/>
                </a:ln>
                <a:solidFill>
                  <a:srgbClr val="000000"/>
                </a:solidFill>
                <a:effectLst/>
                <a:uLnTx/>
                <a:uFillTx/>
                <a:latin typeface="+mn-lt"/>
                <a:ea typeface="+mn-ea"/>
                <a:cs typeface="+mn-cs"/>
              </a:rPr>
              <a:t>Hypotheses: </a:t>
            </a:r>
          </a:p>
          <a:p>
            <a:pPr marL="3175" marR="0" lvl="0" indent="-3175" algn="l" defTabSz="914400" rtl="0" eaLnBrk="1" fontAlgn="auto" latinLnBrk="0" hangingPunct="1">
              <a:lnSpc>
                <a:spcPct val="100000"/>
              </a:lnSpc>
              <a:spcBef>
                <a:spcPct val="20000"/>
              </a:spcBef>
              <a:spcAft>
                <a:spcPts val="0"/>
              </a:spcAft>
              <a:buClrTx/>
              <a:buSzTx/>
              <a:buFontTx/>
              <a:buNone/>
              <a:tabLst/>
              <a:defRPr/>
            </a:pPr>
            <a:r>
              <a:rPr kumimoji="0" lang="en-US" sz="2800" b="0" i="1" u="none" strike="noStrike" kern="1200" cap="none" spc="0" normalizeH="0" baseline="0" noProof="0" dirty="0">
                <a:ln>
                  <a:noFill/>
                </a:ln>
                <a:solidFill>
                  <a:srgbClr val="000000"/>
                </a:solidFill>
                <a:effectLst/>
                <a:uLnTx/>
                <a:uFillTx/>
                <a:latin typeface="+mn-lt"/>
                <a:ea typeface="+mn-ea"/>
                <a:cs typeface="+mn-cs"/>
              </a:rPr>
              <a:t>H</a:t>
            </a:r>
            <a:r>
              <a:rPr kumimoji="0" lang="en-US" sz="2800" b="0" i="0" u="none" strike="noStrike" kern="1200" cap="none" spc="0" normalizeH="0" baseline="-25000" noProof="0" dirty="0">
                <a:ln>
                  <a:noFill/>
                </a:ln>
                <a:solidFill>
                  <a:srgbClr val="000000"/>
                </a:solidFill>
                <a:effectLst/>
                <a:uLnTx/>
                <a:uFillTx/>
                <a:latin typeface="+mn-lt"/>
                <a:ea typeface="+mn-ea"/>
                <a:cs typeface="+mn-cs"/>
              </a:rPr>
              <a:t>0</a:t>
            </a:r>
            <a:r>
              <a:rPr kumimoji="0" lang="en-US" sz="2800" b="0" i="0" u="none" strike="noStrike" kern="1200" cap="none" spc="0" normalizeH="0" baseline="0" noProof="0" dirty="0">
                <a:ln>
                  <a:noFill/>
                </a:ln>
                <a:solidFill>
                  <a:srgbClr val="000000"/>
                </a:solidFill>
                <a:effectLst/>
                <a:uLnTx/>
                <a:uFillTx/>
                <a:latin typeface="+mn-lt"/>
                <a:ea typeface="+mn-ea"/>
                <a:cs typeface="+mn-cs"/>
              </a:rPr>
              <a:t>: Factor A has no effect on average response.</a:t>
            </a:r>
          </a:p>
          <a:p>
            <a:pPr marL="3175" indent="-3175">
              <a:spcBef>
                <a:spcPct val="20000"/>
              </a:spcBef>
            </a:pPr>
            <a:r>
              <a:rPr kumimoji="0" lang="en-US" sz="2800" b="0" i="1" u="none" strike="noStrike" kern="1200" cap="none" spc="0" normalizeH="0" baseline="0" noProof="0" dirty="0">
                <a:ln>
                  <a:noFill/>
                </a:ln>
                <a:solidFill>
                  <a:srgbClr val="000000"/>
                </a:solidFill>
                <a:effectLst/>
                <a:uLnTx/>
                <a:uFillTx/>
                <a:latin typeface="+mn-lt"/>
                <a:ea typeface="+mn-ea"/>
                <a:cs typeface="+mn-cs"/>
              </a:rPr>
              <a:t>H</a:t>
            </a:r>
            <a:r>
              <a:rPr kumimoji="0" lang="en-US" sz="2800" b="0" i="1" u="none" strike="noStrike" kern="1200" cap="none" spc="0" normalizeH="0" baseline="-25000" noProof="0" dirty="0">
                <a:ln>
                  <a:noFill/>
                </a:ln>
                <a:solidFill>
                  <a:srgbClr val="000000"/>
                </a:solidFill>
                <a:effectLst/>
                <a:uLnTx/>
                <a:uFillTx/>
                <a:latin typeface="+mn-lt"/>
                <a:ea typeface="+mn-ea"/>
                <a:cs typeface="+mn-cs"/>
              </a:rPr>
              <a:t>a</a:t>
            </a:r>
            <a:r>
              <a:rPr lang="en-US" sz="2800" dirty="0">
                <a:solidFill>
                  <a:srgbClr val="000000"/>
                </a:solidFill>
              </a:rPr>
              <a:t>: Factor A has an effect on average response.</a:t>
            </a:r>
          </a:p>
          <a:p>
            <a:pPr marL="3175" marR="0" lvl="0" indent="-3175" algn="l" defTabSz="914400" rtl="0" eaLnBrk="1" fontAlgn="auto" latinLnBrk="0" hangingPunct="1">
              <a:lnSpc>
                <a:spcPct val="100000"/>
              </a:lnSpc>
              <a:spcBef>
                <a:spcPct val="20000"/>
              </a:spcBef>
              <a:spcAft>
                <a:spcPts val="0"/>
              </a:spcAft>
              <a:buClrTx/>
              <a:buSzTx/>
              <a:buFontTx/>
              <a:buNone/>
              <a:tabLst/>
              <a:defRPr/>
            </a:pPr>
            <a:r>
              <a:rPr kumimoji="0" lang="en-US" sz="2800" b="1" i="0" u="none" strike="noStrike" kern="1200" cap="none" spc="0" normalizeH="0" baseline="0" noProof="0" dirty="0">
                <a:ln>
                  <a:noFill/>
                </a:ln>
                <a:solidFill>
                  <a:srgbClr val="000000"/>
                </a:solidFill>
                <a:effectLst/>
                <a:uLnTx/>
                <a:uFillTx/>
                <a:latin typeface="+mn-lt"/>
                <a:ea typeface="+mn-ea"/>
                <a:cs typeface="+mn-cs"/>
              </a:rPr>
              <a:t>Test Statistic: </a:t>
            </a:r>
          </a:p>
          <a:p>
            <a:pPr marL="3175" marR="0" lvl="0" indent="-3175" algn="l" defTabSz="914400" rtl="0" eaLnBrk="1" fontAlgn="auto" latinLnBrk="0" hangingPunct="1">
              <a:lnSpc>
                <a:spcPct val="100000"/>
              </a:lnSpc>
              <a:spcBef>
                <a:spcPct val="20000"/>
              </a:spcBef>
              <a:spcAft>
                <a:spcPts val="0"/>
              </a:spcAft>
              <a:buClrTx/>
              <a:buSzTx/>
              <a:buFontTx/>
              <a:buNone/>
              <a:tabLst/>
              <a:defRPr/>
            </a:pPr>
            <a:endParaRPr kumimoji="0" lang="en-US" sz="2800" b="1" i="0" u="none" strike="noStrike" kern="1200" cap="none" spc="0" normalizeH="0" baseline="0" noProof="0" dirty="0">
              <a:ln>
                <a:noFill/>
              </a:ln>
              <a:solidFill>
                <a:srgbClr val="000000"/>
              </a:solidFill>
              <a:effectLst/>
              <a:uLnTx/>
              <a:uFillTx/>
              <a:latin typeface="+mn-lt"/>
              <a:ea typeface="+mn-ea"/>
              <a:cs typeface="+mn-cs"/>
            </a:endParaRPr>
          </a:p>
          <a:p>
            <a:pPr marL="3175" marR="0" lvl="0" indent="-3175" algn="l" defTabSz="914400" rtl="0" eaLnBrk="1" fontAlgn="auto" latinLnBrk="0" hangingPunct="1">
              <a:lnSpc>
                <a:spcPct val="100000"/>
              </a:lnSpc>
              <a:spcBef>
                <a:spcPct val="20000"/>
              </a:spcBef>
              <a:spcAft>
                <a:spcPts val="0"/>
              </a:spcAft>
              <a:buClrTx/>
              <a:buSzTx/>
              <a:buFontTx/>
              <a:buNone/>
              <a:tabLst/>
              <a:defRPr/>
            </a:pPr>
            <a:endParaRPr kumimoji="0" lang="en-US" sz="2800" b="1" i="0" u="none" strike="noStrike" kern="1200" cap="none" spc="0" normalizeH="0" baseline="0" noProof="0" dirty="0">
              <a:ln>
                <a:noFill/>
              </a:ln>
              <a:solidFill>
                <a:srgbClr val="000000"/>
              </a:solidFill>
              <a:effectLst/>
              <a:uLnTx/>
              <a:uFillTx/>
              <a:latin typeface="+mn-lt"/>
              <a:ea typeface="+mn-ea"/>
              <a:cs typeface="+mn-cs"/>
            </a:endParaRPr>
          </a:p>
          <a:p>
            <a:pPr marL="3175" marR="0" lvl="0" indent="-3175" algn="l" defTabSz="914400" rtl="0" eaLnBrk="1" fontAlgn="auto" latinLnBrk="0" hangingPunct="1">
              <a:lnSpc>
                <a:spcPct val="100000"/>
              </a:lnSpc>
              <a:spcBef>
                <a:spcPct val="20000"/>
              </a:spcBef>
              <a:spcAft>
                <a:spcPts val="0"/>
              </a:spcAft>
              <a:buClrTx/>
              <a:buSzTx/>
              <a:buFontTx/>
              <a:buNone/>
              <a:tabLst/>
              <a:defRPr/>
            </a:pPr>
            <a:endParaRPr kumimoji="0" lang="en-US" sz="2800" b="1" i="0" u="none" strike="noStrike" kern="1200" cap="none" spc="0" normalizeH="0" baseline="0" noProof="0" dirty="0">
              <a:ln>
                <a:noFill/>
              </a:ln>
              <a:solidFill>
                <a:srgbClr val="000000"/>
              </a:solidFill>
              <a:effectLst/>
              <a:uLnTx/>
              <a:uFillTx/>
              <a:latin typeface="+mn-lt"/>
              <a:ea typeface="+mn-ea"/>
              <a:cs typeface="+mn-cs"/>
            </a:endParaRPr>
          </a:p>
          <a:p>
            <a:pPr marL="3175" marR="0" lvl="0" indent="-3175" algn="l" defTabSz="914400" rtl="0" eaLnBrk="1" fontAlgn="auto" latinLnBrk="0" hangingPunct="1">
              <a:lnSpc>
                <a:spcPct val="100000"/>
              </a:lnSpc>
              <a:spcBef>
                <a:spcPct val="20000"/>
              </a:spcBef>
              <a:spcAft>
                <a:spcPts val="0"/>
              </a:spcAft>
              <a:buClrTx/>
              <a:buSzTx/>
              <a:buFontTx/>
              <a:buNone/>
              <a:tabLst/>
              <a:defRPr/>
            </a:pPr>
            <a:endParaRPr kumimoji="0" lang="en-US" sz="2800" b="1" i="0" u="none" strike="noStrike" kern="1200" cap="none" spc="0" normalizeH="0" baseline="0" noProof="0" dirty="0">
              <a:ln>
                <a:noFill/>
              </a:ln>
              <a:solidFill>
                <a:srgbClr val="000000"/>
              </a:solidFill>
              <a:effectLst/>
              <a:uLnTx/>
              <a:uFillTx/>
              <a:latin typeface="+mn-lt"/>
              <a:ea typeface="+mn-ea"/>
              <a:cs typeface="+mn-cs"/>
            </a:endParaRPr>
          </a:p>
        </p:txBody>
      </p:sp>
      <p:graphicFrame>
        <p:nvGraphicFramePr>
          <p:cNvPr id="281609" name="Object 9"/>
          <p:cNvGraphicFramePr>
            <a:graphicFrameLocks noChangeAspect="1"/>
          </p:cNvGraphicFramePr>
          <p:nvPr>
            <p:extLst>
              <p:ext uri="{D42A27DB-BD31-4B8C-83A1-F6EECF244321}">
                <p14:modId xmlns:p14="http://schemas.microsoft.com/office/powerpoint/2010/main" val="944712952"/>
              </p:ext>
            </p:extLst>
          </p:nvPr>
        </p:nvGraphicFramePr>
        <p:xfrm>
          <a:off x="3352800" y="3429000"/>
          <a:ext cx="2971800" cy="1892300"/>
        </p:xfrm>
        <a:graphic>
          <a:graphicData uri="http://schemas.openxmlformats.org/presentationml/2006/ole">
            <mc:AlternateContent xmlns:mc="http://schemas.openxmlformats.org/markup-compatibility/2006">
              <mc:Choice xmlns:v="urn:schemas-microsoft-com:vml" Requires="v">
                <p:oleObj name="Equation" r:id="rId4" imgW="2971800" imgH="1892160" progId="Equation.DSMT4">
                  <p:embed/>
                </p:oleObj>
              </mc:Choice>
              <mc:Fallback>
                <p:oleObj name="Equation" r:id="rId4" imgW="2971800" imgH="1892160" progId="Equation.DSMT4">
                  <p:embed/>
                  <p:pic>
                    <p:nvPicPr>
                      <p:cNvPr id="0" name="Picture 9"/>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352800" y="3429000"/>
                        <a:ext cx="2971800" cy="1892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Procedure: Test for Main Effects for Factor A (cont.)</a:t>
            </a:r>
          </a:p>
        </p:txBody>
      </p:sp>
      <p:sp>
        <p:nvSpPr>
          <p:cNvPr id="4" name="Content Placeholder 2"/>
          <p:cNvSpPr>
            <a:spLocks noGrp="1"/>
          </p:cNvSpPr>
          <p:nvPr>
            <p:ph idx="1"/>
          </p:nvPr>
        </p:nvSpPr>
        <p:spPr>
          <a:xfrm>
            <a:off x="457200" y="1280160"/>
            <a:ext cx="8229600" cy="4315027"/>
          </a:xfrm>
          <a:solidFill>
            <a:srgbClr val="FFFFCC"/>
          </a:solidFill>
          <a:ln w="28575">
            <a:solidFill>
              <a:srgbClr val="000000"/>
            </a:solidFill>
          </a:ln>
        </p:spPr>
        <p:txBody>
          <a:bodyPr>
            <a:spAutoFit/>
          </a:bodyPr>
          <a:lstStyle/>
          <a:p>
            <a:pPr marL="3175" indent="-3175"/>
            <a:r>
              <a:rPr lang="en-US" b="1" dirty="0">
                <a:solidFill>
                  <a:srgbClr val="000000"/>
                </a:solidFill>
              </a:rPr>
              <a:t>Rejection Region: </a:t>
            </a:r>
          </a:p>
          <a:p>
            <a:pPr marL="3175" indent="-3175"/>
            <a:r>
              <a:rPr lang="en-US" dirty="0">
                <a:solidFill>
                  <a:srgbClr val="000000"/>
                </a:solidFill>
              </a:rPr>
              <a:t>Reject the null hypothesis if </a:t>
            </a:r>
            <a:r>
              <a:rPr lang="en-US" i="1" dirty="0">
                <a:solidFill>
                  <a:srgbClr val="000000"/>
                </a:solidFill>
              </a:rPr>
              <a:t>F</a:t>
            </a:r>
            <a:r>
              <a:rPr lang="en-US" dirty="0">
                <a:solidFill>
                  <a:srgbClr val="000000"/>
                </a:solidFill>
              </a:rPr>
              <a:t> &gt; </a:t>
            </a:r>
            <a:r>
              <a:rPr lang="en-US" i="1" dirty="0">
                <a:solidFill>
                  <a:srgbClr val="000000"/>
                </a:solidFill>
              </a:rPr>
              <a:t>F</a:t>
            </a:r>
            <a:r>
              <a:rPr lang="el-GR" i="1" baseline="-25000" dirty="0">
                <a:solidFill>
                  <a:srgbClr val="000000"/>
                </a:solidFill>
                <a:latin typeface="Cambria Math" panose="02040503050406030204" pitchFamily="18" charset="0"/>
                <a:ea typeface="Cambria Math" panose="02040503050406030204" pitchFamily="18" charset="0"/>
              </a:rPr>
              <a:t>α</a:t>
            </a:r>
            <a:r>
              <a:rPr lang="en-US" i="1" dirty="0">
                <a:solidFill>
                  <a:srgbClr val="000000"/>
                </a:solidFill>
              </a:rPr>
              <a:t> </a:t>
            </a:r>
            <a:r>
              <a:rPr lang="en-US" dirty="0">
                <a:solidFill>
                  <a:srgbClr val="000000"/>
                </a:solidFill>
              </a:rPr>
              <a:t>with (</a:t>
            </a:r>
            <a:r>
              <a:rPr lang="en-US" i="1" dirty="0">
                <a:solidFill>
                  <a:srgbClr val="000000"/>
                </a:solidFill>
              </a:rPr>
              <a:t>a </a:t>
            </a:r>
            <a:r>
              <a:rPr lang="en-US" dirty="0">
                <a:solidFill>
                  <a:srgbClr val="000000"/>
                </a:solidFill>
              </a:rPr>
              <a:t>− 1) numerator degrees of freedom and </a:t>
            </a:r>
            <a:r>
              <a:rPr lang="en-US" i="1" dirty="0">
                <a:solidFill>
                  <a:srgbClr val="000000"/>
                </a:solidFill>
              </a:rPr>
              <a:t>ab</a:t>
            </a:r>
            <a:r>
              <a:rPr lang="en-US" dirty="0">
                <a:solidFill>
                  <a:srgbClr val="000000"/>
                </a:solidFill>
              </a:rPr>
              <a:t>(</a:t>
            </a:r>
            <a:r>
              <a:rPr lang="en-US" i="1" dirty="0">
                <a:solidFill>
                  <a:srgbClr val="000000"/>
                </a:solidFill>
              </a:rPr>
              <a:t>r</a:t>
            </a:r>
            <a:r>
              <a:rPr lang="en-US" dirty="0">
                <a:solidFill>
                  <a:srgbClr val="000000"/>
                </a:solidFill>
              </a:rPr>
              <a:t> − 1) denominator degrees of freedom. </a:t>
            </a:r>
          </a:p>
          <a:p>
            <a:pPr marL="3175" indent="-3175"/>
            <a:r>
              <a:rPr lang="en-US" b="1" i="1" dirty="0">
                <a:solidFill>
                  <a:srgbClr val="000000"/>
                </a:solidFill>
              </a:rPr>
              <a:t>P</a:t>
            </a:r>
            <a:r>
              <a:rPr lang="en-US" b="1" dirty="0">
                <a:solidFill>
                  <a:srgbClr val="000000"/>
                </a:solidFill>
              </a:rPr>
              <a:t>-value: </a:t>
            </a:r>
          </a:p>
          <a:p>
            <a:pPr marL="3175" indent="-3175"/>
            <a:r>
              <a:rPr lang="en-US" dirty="0">
                <a:solidFill>
                  <a:srgbClr val="000000"/>
                </a:solidFill>
              </a:rPr>
              <a:t>If the computed </a:t>
            </a:r>
            <a:r>
              <a:rPr lang="en-US" i="1" dirty="0">
                <a:solidFill>
                  <a:srgbClr val="000000"/>
                </a:solidFill>
              </a:rPr>
              <a:t>P</a:t>
            </a:r>
            <a:r>
              <a:rPr lang="en-US" dirty="0">
                <a:solidFill>
                  <a:srgbClr val="000000"/>
                </a:solidFill>
              </a:rPr>
              <a:t>-value is less than </a:t>
            </a:r>
            <a:r>
              <a:rPr lang="el-GR" i="1" dirty="0">
                <a:solidFill>
                  <a:srgbClr val="000000"/>
                </a:solidFill>
                <a:latin typeface="Cambria Math" panose="02040503050406030204" pitchFamily="18" charset="0"/>
                <a:ea typeface="Cambria Math" panose="02040503050406030204" pitchFamily="18" charset="0"/>
              </a:rPr>
              <a:t>α</a:t>
            </a:r>
            <a:r>
              <a:rPr lang="en-US" dirty="0">
                <a:solidFill>
                  <a:srgbClr val="000000"/>
                </a:solidFill>
              </a:rPr>
              <a:t>, reject the null hypothesis in favor of the alternative.</a:t>
            </a:r>
          </a:p>
          <a:p>
            <a:pPr marL="3175" indent="-3175"/>
            <a:r>
              <a:rPr lang="en-US" dirty="0">
                <a:solidFill>
                  <a:srgbClr val="000000"/>
                </a:solidFill>
              </a:rPr>
              <a:t>If the computed </a:t>
            </a:r>
            <a:r>
              <a:rPr lang="en-US" i="1" dirty="0">
                <a:solidFill>
                  <a:srgbClr val="000000"/>
                </a:solidFill>
              </a:rPr>
              <a:t>P</a:t>
            </a:r>
            <a:r>
              <a:rPr lang="en-US" dirty="0">
                <a:solidFill>
                  <a:srgbClr val="000000"/>
                </a:solidFill>
              </a:rPr>
              <a:t>-value is greater than or equal to </a:t>
            </a:r>
            <a:r>
              <a:rPr lang="el-GR" i="1" dirty="0">
                <a:solidFill>
                  <a:srgbClr val="000000"/>
                </a:solidFill>
                <a:latin typeface="Cambria Math" panose="02040503050406030204" pitchFamily="18" charset="0"/>
                <a:ea typeface="Cambria Math" panose="02040503050406030204" pitchFamily="18" charset="0"/>
              </a:rPr>
              <a:t>α</a:t>
            </a:r>
            <a:r>
              <a:rPr lang="en-US" dirty="0">
                <a:solidFill>
                  <a:srgbClr val="000000"/>
                </a:solidFill>
              </a:rPr>
              <a:t>, fail to reject the null hypothesis.</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Procedure: Test for Main Effects for Factor B</a:t>
            </a:r>
          </a:p>
        </p:txBody>
      </p:sp>
      <p:sp>
        <p:nvSpPr>
          <p:cNvPr id="3" name="Content Placeholder 2"/>
          <p:cNvSpPr>
            <a:spLocks noGrp="1"/>
          </p:cNvSpPr>
          <p:nvPr>
            <p:ph idx="1"/>
          </p:nvPr>
        </p:nvSpPr>
        <p:spPr/>
        <p:txBody>
          <a:bodyPr/>
          <a:lstStyle/>
          <a:p>
            <a:endParaRPr lang="en-US" dirty="0"/>
          </a:p>
          <a:p>
            <a:endParaRPr lang="en-US" dirty="0"/>
          </a:p>
        </p:txBody>
      </p:sp>
      <p:sp>
        <p:nvSpPr>
          <p:cNvPr id="4" name="Content Placeholder 2"/>
          <p:cNvSpPr txBox="1">
            <a:spLocks/>
          </p:cNvSpPr>
          <p:nvPr/>
        </p:nvSpPr>
        <p:spPr>
          <a:xfrm>
            <a:off x="457200" y="1280161"/>
            <a:ext cx="8229600" cy="4511040"/>
          </a:xfrm>
          <a:prstGeom prst="rect">
            <a:avLst/>
          </a:prstGeom>
          <a:solidFill>
            <a:srgbClr val="FFFFCC"/>
          </a:solidFill>
          <a:ln w="28575">
            <a:solidFill>
              <a:srgbClr val="000000"/>
            </a:solidFill>
          </a:ln>
        </p:spPr>
        <p:txBody>
          <a:bodyPr>
            <a:noAutofit/>
          </a:bodyPr>
          <a:lstStyle/>
          <a:p>
            <a:pPr marL="3175" marR="0" lvl="0" indent="-3175" algn="l" defTabSz="914400" rtl="0" eaLnBrk="1" fontAlgn="auto" latinLnBrk="0" hangingPunct="1">
              <a:lnSpc>
                <a:spcPct val="100000"/>
              </a:lnSpc>
              <a:spcBef>
                <a:spcPct val="20000"/>
              </a:spcBef>
              <a:spcAft>
                <a:spcPts val="0"/>
              </a:spcAft>
              <a:buClrTx/>
              <a:buSzTx/>
              <a:buFontTx/>
              <a:buNone/>
              <a:tabLst/>
              <a:defRPr/>
            </a:pPr>
            <a:r>
              <a:rPr kumimoji="0" lang="en-US" sz="2800" b="1" i="0" u="none" strike="noStrike" kern="1200" cap="none" spc="0" normalizeH="0" baseline="0" noProof="0" dirty="0">
                <a:ln>
                  <a:noFill/>
                </a:ln>
                <a:solidFill>
                  <a:srgbClr val="000000"/>
                </a:solidFill>
                <a:effectLst/>
                <a:uLnTx/>
                <a:uFillTx/>
                <a:latin typeface="+mn-lt"/>
                <a:ea typeface="+mn-ea"/>
                <a:cs typeface="+mn-cs"/>
              </a:rPr>
              <a:t>Hypotheses: </a:t>
            </a:r>
          </a:p>
          <a:p>
            <a:pPr marL="3175" marR="0" lvl="0" indent="-3175" algn="l" defTabSz="914400" rtl="0" eaLnBrk="1" fontAlgn="auto" latinLnBrk="0" hangingPunct="1">
              <a:lnSpc>
                <a:spcPct val="100000"/>
              </a:lnSpc>
              <a:spcBef>
                <a:spcPct val="20000"/>
              </a:spcBef>
              <a:spcAft>
                <a:spcPts val="0"/>
              </a:spcAft>
              <a:buClrTx/>
              <a:buSzTx/>
              <a:buFontTx/>
              <a:buNone/>
              <a:tabLst/>
              <a:defRPr/>
            </a:pPr>
            <a:r>
              <a:rPr kumimoji="0" lang="en-US" sz="2800" b="0" i="1" u="none" strike="noStrike" kern="1200" cap="none" spc="0" normalizeH="0" baseline="0" noProof="0" dirty="0">
                <a:ln>
                  <a:noFill/>
                </a:ln>
                <a:solidFill>
                  <a:srgbClr val="000000"/>
                </a:solidFill>
                <a:effectLst/>
                <a:uLnTx/>
                <a:uFillTx/>
                <a:latin typeface="+mn-lt"/>
                <a:ea typeface="+mn-ea"/>
                <a:cs typeface="+mn-cs"/>
              </a:rPr>
              <a:t>H</a:t>
            </a:r>
            <a:r>
              <a:rPr kumimoji="0" lang="en-US" sz="2800" b="0" i="0" u="none" strike="noStrike" kern="1200" cap="none" spc="0" normalizeH="0" baseline="-25000" noProof="0" dirty="0">
                <a:ln>
                  <a:noFill/>
                </a:ln>
                <a:solidFill>
                  <a:srgbClr val="000000"/>
                </a:solidFill>
                <a:effectLst/>
                <a:uLnTx/>
                <a:uFillTx/>
                <a:latin typeface="+mn-lt"/>
                <a:ea typeface="+mn-ea"/>
                <a:cs typeface="+mn-cs"/>
              </a:rPr>
              <a:t>0</a:t>
            </a:r>
            <a:r>
              <a:rPr kumimoji="0" lang="en-US" sz="2800" b="0" i="0" u="none" strike="noStrike" kern="1200" cap="none" spc="0" normalizeH="0" baseline="0" noProof="0" dirty="0">
                <a:ln>
                  <a:noFill/>
                </a:ln>
                <a:solidFill>
                  <a:srgbClr val="000000"/>
                </a:solidFill>
                <a:effectLst/>
                <a:uLnTx/>
                <a:uFillTx/>
                <a:latin typeface="+mn-lt"/>
                <a:ea typeface="+mn-ea"/>
                <a:cs typeface="+mn-cs"/>
              </a:rPr>
              <a:t>: Factor B has no effect on average response.</a:t>
            </a:r>
          </a:p>
          <a:p>
            <a:pPr marL="3175" indent="-3175">
              <a:spcBef>
                <a:spcPct val="20000"/>
              </a:spcBef>
            </a:pPr>
            <a:r>
              <a:rPr kumimoji="0" lang="en-US" sz="2800" b="0" i="1" u="none" strike="noStrike" kern="1200" cap="none" spc="0" normalizeH="0" baseline="0" noProof="0" dirty="0">
                <a:ln>
                  <a:noFill/>
                </a:ln>
                <a:solidFill>
                  <a:srgbClr val="000000"/>
                </a:solidFill>
                <a:effectLst/>
                <a:uLnTx/>
                <a:uFillTx/>
                <a:latin typeface="+mn-lt"/>
                <a:ea typeface="+mn-ea"/>
                <a:cs typeface="+mn-cs"/>
              </a:rPr>
              <a:t>H</a:t>
            </a:r>
            <a:r>
              <a:rPr kumimoji="0" lang="en-US" sz="2800" b="0" i="1" u="none" strike="noStrike" kern="1200" cap="none" spc="0" normalizeH="0" baseline="-25000" noProof="0" dirty="0">
                <a:ln>
                  <a:noFill/>
                </a:ln>
                <a:solidFill>
                  <a:srgbClr val="000000"/>
                </a:solidFill>
                <a:effectLst/>
                <a:uLnTx/>
                <a:uFillTx/>
                <a:latin typeface="+mn-lt"/>
                <a:ea typeface="+mn-ea"/>
                <a:cs typeface="+mn-cs"/>
              </a:rPr>
              <a:t>a</a:t>
            </a:r>
            <a:r>
              <a:rPr lang="en-US" sz="2800" dirty="0">
                <a:solidFill>
                  <a:srgbClr val="000000"/>
                </a:solidFill>
              </a:rPr>
              <a:t>: Factor B has an effect on average response.</a:t>
            </a:r>
          </a:p>
          <a:p>
            <a:pPr marL="3175" marR="0" lvl="0" indent="-3175" algn="l" defTabSz="914400" rtl="0" eaLnBrk="1" fontAlgn="auto" latinLnBrk="0" hangingPunct="1">
              <a:lnSpc>
                <a:spcPct val="100000"/>
              </a:lnSpc>
              <a:spcBef>
                <a:spcPct val="20000"/>
              </a:spcBef>
              <a:spcAft>
                <a:spcPts val="0"/>
              </a:spcAft>
              <a:buClrTx/>
              <a:buSzTx/>
              <a:buFontTx/>
              <a:buNone/>
              <a:tabLst/>
              <a:defRPr/>
            </a:pPr>
            <a:r>
              <a:rPr kumimoji="0" lang="en-US" sz="2800" b="1" i="0" u="none" strike="noStrike" kern="1200" cap="none" spc="0" normalizeH="0" baseline="0" noProof="0" dirty="0">
                <a:ln>
                  <a:noFill/>
                </a:ln>
                <a:solidFill>
                  <a:srgbClr val="000000"/>
                </a:solidFill>
                <a:effectLst/>
                <a:uLnTx/>
                <a:uFillTx/>
                <a:latin typeface="+mn-lt"/>
                <a:ea typeface="+mn-ea"/>
                <a:cs typeface="+mn-cs"/>
              </a:rPr>
              <a:t>Test Statistic: </a:t>
            </a:r>
          </a:p>
          <a:p>
            <a:pPr marL="3175" marR="0" lvl="0" indent="-3175" algn="l" defTabSz="914400" rtl="0" eaLnBrk="1" fontAlgn="auto" latinLnBrk="0" hangingPunct="1">
              <a:lnSpc>
                <a:spcPct val="100000"/>
              </a:lnSpc>
              <a:spcBef>
                <a:spcPct val="20000"/>
              </a:spcBef>
              <a:spcAft>
                <a:spcPts val="0"/>
              </a:spcAft>
              <a:buClrTx/>
              <a:buSzTx/>
              <a:buFontTx/>
              <a:buNone/>
              <a:tabLst/>
              <a:defRPr/>
            </a:pPr>
            <a:endParaRPr kumimoji="0" lang="en-US" sz="2800" b="1" i="0" u="none" strike="noStrike" kern="1200" cap="none" spc="0" normalizeH="0" baseline="0" noProof="0" dirty="0">
              <a:ln>
                <a:noFill/>
              </a:ln>
              <a:solidFill>
                <a:srgbClr val="000000"/>
              </a:solidFill>
              <a:effectLst/>
              <a:uLnTx/>
              <a:uFillTx/>
              <a:latin typeface="+mn-lt"/>
              <a:ea typeface="+mn-ea"/>
              <a:cs typeface="+mn-cs"/>
            </a:endParaRPr>
          </a:p>
          <a:p>
            <a:pPr marL="3175" marR="0" lvl="0" indent="-3175" algn="l" defTabSz="914400" rtl="0" eaLnBrk="1" fontAlgn="auto" latinLnBrk="0" hangingPunct="1">
              <a:lnSpc>
                <a:spcPct val="100000"/>
              </a:lnSpc>
              <a:spcBef>
                <a:spcPct val="20000"/>
              </a:spcBef>
              <a:spcAft>
                <a:spcPts val="0"/>
              </a:spcAft>
              <a:buClrTx/>
              <a:buSzTx/>
              <a:buFontTx/>
              <a:buNone/>
              <a:tabLst/>
              <a:defRPr/>
            </a:pPr>
            <a:endParaRPr kumimoji="0" lang="en-US" sz="2800" b="1" i="0" u="none" strike="noStrike" kern="1200" cap="none" spc="0" normalizeH="0" baseline="0" noProof="0" dirty="0">
              <a:ln>
                <a:noFill/>
              </a:ln>
              <a:solidFill>
                <a:srgbClr val="000000"/>
              </a:solidFill>
              <a:effectLst/>
              <a:uLnTx/>
              <a:uFillTx/>
              <a:latin typeface="+mn-lt"/>
              <a:ea typeface="+mn-ea"/>
              <a:cs typeface="+mn-cs"/>
            </a:endParaRPr>
          </a:p>
          <a:p>
            <a:pPr marL="3175" marR="0" lvl="0" indent="-3175" algn="l" defTabSz="914400" rtl="0" eaLnBrk="1" fontAlgn="auto" latinLnBrk="0" hangingPunct="1">
              <a:lnSpc>
                <a:spcPct val="100000"/>
              </a:lnSpc>
              <a:spcBef>
                <a:spcPct val="20000"/>
              </a:spcBef>
              <a:spcAft>
                <a:spcPts val="0"/>
              </a:spcAft>
              <a:buClrTx/>
              <a:buSzTx/>
              <a:buFontTx/>
              <a:buNone/>
              <a:tabLst/>
              <a:defRPr/>
            </a:pPr>
            <a:endParaRPr kumimoji="0" lang="en-US" sz="2800" b="1" i="0" u="none" strike="noStrike" kern="1200" cap="none" spc="0" normalizeH="0" baseline="0" noProof="0" dirty="0">
              <a:ln>
                <a:noFill/>
              </a:ln>
              <a:solidFill>
                <a:srgbClr val="000000"/>
              </a:solidFill>
              <a:effectLst/>
              <a:uLnTx/>
              <a:uFillTx/>
              <a:latin typeface="+mn-lt"/>
              <a:ea typeface="+mn-ea"/>
              <a:cs typeface="+mn-cs"/>
            </a:endParaRPr>
          </a:p>
          <a:p>
            <a:pPr marL="3175" marR="0" lvl="0" indent="-3175" algn="l" defTabSz="914400" rtl="0" eaLnBrk="1" fontAlgn="auto" latinLnBrk="0" hangingPunct="1">
              <a:lnSpc>
                <a:spcPct val="100000"/>
              </a:lnSpc>
              <a:spcBef>
                <a:spcPct val="20000"/>
              </a:spcBef>
              <a:spcAft>
                <a:spcPts val="0"/>
              </a:spcAft>
              <a:buClrTx/>
              <a:buSzTx/>
              <a:buFontTx/>
              <a:buNone/>
              <a:tabLst/>
              <a:defRPr/>
            </a:pPr>
            <a:endParaRPr kumimoji="0" lang="en-US" sz="2800" b="1" i="0" u="none" strike="noStrike" kern="1200" cap="none" spc="0" normalizeH="0" baseline="0" noProof="0" dirty="0">
              <a:ln>
                <a:noFill/>
              </a:ln>
              <a:solidFill>
                <a:srgbClr val="000000"/>
              </a:solidFill>
              <a:effectLst/>
              <a:uLnTx/>
              <a:uFillTx/>
              <a:latin typeface="+mn-lt"/>
              <a:ea typeface="+mn-ea"/>
              <a:cs typeface="+mn-cs"/>
            </a:endParaRPr>
          </a:p>
        </p:txBody>
      </p:sp>
      <p:graphicFrame>
        <p:nvGraphicFramePr>
          <p:cNvPr id="284674" name="Object 2"/>
          <p:cNvGraphicFramePr>
            <a:graphicFrameLocks noChangeAspect="1"/>
          </p:cNvGraphicFramePr>
          <p:nvPr>
            <p:extLst>
              <p:ext uri="{D42A27DB-BD31-4B8C-83A1-F6EECF244321}">
                <p14:modId xmlns:p14="http://schemas.microsoft.com/office/powerpoint/2010/main" val="3358072879"/>
              </p:ext>
            </p:extLst>
          </p:nvPr>
        </p:nvGraphicFramePr>
        <p:xfrm>
          <a:off x="3276600" y="3200400"/>
          <a:ext cx="2946400" cy="1892300"/>
        </p:xfrm>
        <a:graphic>
          <a:graphicData uri="http://schemas.openxmlformats.org/presentationml/2006/ole">
            <mc:AlternateContent xmlns:mc="http://schemas.openxmlformats.org/markup-compatibility/2006">
              <mc:Choice xmlns:v="urn:schemas-microsoft-com:vml" Requires="v">
                <p:oleObj name="Equation" r:id="rId2" imgW="2946240" imgH="1892160" progId="Equation.DSMT4">
                  <p:embed/>
                </p:oleObj>
              </mc:Choice>
              <mc:Fallback>
                <p:oleObj name="Equation" r:id="rId2" imgW="2946240" imgH="1892160" progId="Equation.DSMT4">
                  <p:embed/>
                  <p:pic>
                    <p:nvPicPr>
                      <p:cNvPr id="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276600" y="3200400"/>
                        <a:ext cx="2946400" cy="1892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Procedure: Test for Main Effects for Factor B (cont.)</a:t>
            </a:r>
          </a:p>
        </p:txBody>
      </p:sp>
      <p:sp>
        <p:nvSpPr>
          <p:cNvPr id="4" name="Content Placeholder 2"/>
          <p:cNvSpPr txBox="1">
            <a:spLocks/>
          </p:cNvSpPr>
          <p:nvPr/>
        </p:nvSpPr>
        <p:spPr>
          <a:xfrm>
            <a:off x="457200" y="1280160"/>
            <a:ext cx="8229600" cy="4315027"/>
          </a:xfrm>
          <a:prstGeom prst="rect">
            <a:avLst/>
          </a:prstGeom>
          <a:solidFill>
            <a:srgbClr val="FFFFCC"/>
          </a:solidFill>
          <a:ln w="28575">
            <a:solidFill>
              <a:srgbClr val="000000"/>
            </a:solidFill>
          </a:ln>
        </p:spPr>
        <p:txBody>
          <a:bodyPr>
            <a:spAutoFit/>
          </a:bodyPr>
          <a:lstStyle/>
          <a:p>
            <a:pPr marL="3175" marR="0" lvl="0" indent="-3175" algn="l" defTabSz="914400" rtl="0" eaLnBrk="1" fontAlgn="auto" latinLnBrk="0" hangingPunct="1">
              <a:lnSpc>
                <a:spcPct val="100000"/>
              </a:lnSpc>
              <a:spcBef>
                <a:spcPct val="20000"/>
              </a:spcBef>
              <a:spcAft>
                <a:spcPts val="0"/>
              </a:spcAft>
              <a:buClrTx/>
              <a:buSzTx/>
              <a:buFontTx/>
              <a:buNone/>
              <a:tabLst/>
              <a:defRPr/>
            </a:pPr>
            <a:r>
              <a:rPr kumimoji="0" lang="en-US" sz="2800" b="1" i="0" u="none" strike="noStrike" kern="1200" cap="none" spc="0" normalizeH="0" baseline="0" noProof="0" dirty="0">
                <a:ln>
                  <a:noFill/>
                </a:ln>
                <a:solidFill>
                  <a:srgbClr val="000000"/>
                </a:solidFill>
                <a:effectLst/>
                <a:uLnTx/>
                <a:uFillTx/>
                <a:latin typeface="+mn-lt"/>
                <a:ea typeface="+mn-ea"/>
                <a:cs typeface="+mn-cs"/>
              </a:rPr>
              <a:t>Rejection Region: </a:t>
            </a:r>
          </a:p>
          <a:p>
            <a:pPr marL="3175" marR="0" lvl="0" indent="-3175" algn="l" defTabSz="914400" rtl="0" eaLnBrk="1" fontAlgn="auto" latinLnBrk="0" hangingPunct="1">
              <a:lnSpc>
                <a:spcPct val="100000"/>
              </a:lnSpc>
              <a:spcBef>
                <a:spcPct val="20000"/>
              </a:spcBef>
              <a:spcAft>
                <a:spcPts val="0"/>
              </a:spcAft>
              <a:buClrTx/>
              <a:buSzTx/>
              <a:buFontTx/>
              <a:buNone/>
              <a:tabLst/>
              <a:defRPr/>
            </a:pPr>
            <a:r>
              <a:rPr kumimoji="0" lang="en-US" sz="2800" b="0" i="0" u="none" strike="noStrike" kern="1200" cap="none" spc="0" normalizeH="0" baseline="0" noProof="0" dirty="0">
                <a:ln>
                  <a:noFill/>
                </a:ln>
                <a:solidFill>
                  <a:srgbClr val="000000"/>
                </a:solidFill>
                <a:effectLst/>
                <a:uLnTx/>
                <a:uFillTx/>
                <a:latin typeface="+mn-lt"/>
                <a:ea typeface="+mn-ea"/>
                <a:cs typeface="+mn-cs"/>
              </a:rPr>
              <a:t>Reject the null hypothesis if </a:t>
            </a:r>
            <a:r>
              <a:rPr kumimoji="0" lang="en-US" sz="2800" b="0" i="1" u="none" strike="noStrike" kern="1200" cap="none" spc="0" normalizeH="0" baseline="0" noProof="0" dirty="0">
                <a:ln>
                  <a:noFill/>
                </a:ln>
                <a:solidFill>
                  <a:srgbClr val="000000"/>
                </a:solidFill>
                <a:effectLst/>
                <a:uLnTx/>
                <a:uFillTx/>
                <a:latin typeface="+mn-lt"/>
                <a:ea typeface="+mn-ea"/>
                <a:cs typeface="+mn-cs"/>
              </a:rPr>
              <a:t>F</a:t>
            </a:r>
            <a:r>
              <a:rPr kumimoji="0" lang="en-US" sz="2800" b="0" i="0" u="none" strike="noStrike" kern="1200" cap="none" spc="0" normalizeH="0" baseline="0" noProof="0" dirty="0">
                <a:ln>
                  <a:noFill/>
                </a:ln>
                <a:solidFill>
                  <a:srgbClr val="000000"/>
                </a:solidFill>
                <a:effectLst/>
                <a:uLnTx/>
                <a:uFillTx/>
                <a:latin typeface="+mn-lt"/>
                <a:ea typeface="+mn-ea"/>
                <a:cs typeface="+mn-cs"/>
              </a:rPr>
              <a:t> &gt; </a:t>
            </a:r>
            <a:r>
              <a:rPr kumimoji="0" lang="en-US" sz="2800" b="0" i="1" u="none" strike="noStrike" kern="1200" cap="none" spc="0" normalizeH="0" baseline="0" noProof="0" dirty="0">
                <a:ln>
                  <a:noFill/>
                </a:ln>
                <a:solidFill>
                  <a:srgbClr val="000000"/>
                </a:solidFill>
                <a:effectLst/>
                <a:uLnTx/>
                <a:uFillTx/>
                <a:latin typeface="+mn-lt"/>
                <a:ea typeface="+mn-ea"/>
                <a:cs typeface="+mn-cs"/>
              </a:rPr>
              <a:t>F</a:t>
            </a:r>
            <a:r>
              <a:rPr kumimoji="0" lang="el-GR" sz="2800" b="0" i="1" u="none" strike="noStrike" kern="1200" cap="none" spc="0" normalizeH="0" baseline="-25000" noProof="0" dirty="0">
                <a:ln>
                  <a:noFill/>
                </a:ln>
                <a:solidFill>
                  <a:srgbClr val="000000"/>
                </a:solidFill>
                <a:effectLst/>
                <a:uLnTx/>
                <a:uFillTx/>
                <a:latin typeface="Cambria Math" panose="02040503050406030204" pitchFamily="18" charset="0"/>
                <a:ea typeface="Cambria Math" panose="02040503050406030204" pitchFamily="18" charset="0"/>
              </a:rPr>
              <a:t>α</a:t>
            </a:r>
            <a:r>
              <a:rPr kumimoji="0" lang="en-US" sz="2800" b="0" i="1" u="none" strike="noStrike" kern="1200" cap="none" spc="0" normalizeH="0" baseline="0" noProof="0" dirty="0">
                <a:ln>
                  <a:noFill/>
                </a:ln>
                <a:solidFill>
                  <a:srgbClr val="000000"/>
                </a:solidFill>
                <a:effectLst/>
                <a:uLnTx/>
                <a:uFillTx/>
                <a:latin typeface="+mn-lt"/>
                <a:ea typeface="+mn-ea"/>
                <a:cs typeface="+mn-cs"/>
              </a:rPr>
              <a:t> </a:t>
            </a:r>
            <a:r>
              <a:rPr kumimoji="0" lang="en-US" sz="2800" b="0" i="0" u="none" strike="noStrike" kern="1200" cap="none" spc="0" normalizeH="0" baseline="0" noProof="0" dirty="0">
                <a:ln>
                  <a:noFill/>
                </a:ln>
                <a:solidFill>
                  <a:srgbClr val="000000"/>
                </a:solidFill>
                <a:effectLst/>
                <a:uLnTx/>
                <a:uFillTx/>
                <a:latin typeface="+mn-lt"/>
                <a:ea typeface="+mn-ea"/>
                <a:cs typeface="+mn-cs"/>
              </a:rPr>
              <a:t>with (</a:t>
            </a:r>
            <a:r>
              <a:rPr kumimoji="0" lang="en-US" sz="2800" b="0" i="1" u="none" strike="noStrike" kern="1200" cap="none" spc="0" normalizeH="0" baseline="0" noProof="0" dirty="0">
                <a:ln>
                  <a:noFill/>
                </a:ln>
                <a:solidFill>
                  <a:srgbClr val="000000"/>
                </a:solidFill>
                <a:effectLst/>
                <a:uLnTx/>
                <a:uFillTx/>
                <a:latin typeface="+mn-lt"/>
                <a:ea typeface="+mn-ea"/>
                <a:cs typeface="+mn-cs"/>
              </a:rPr>
              <a:t>b </a:t>
            </a:r>
            <a:r>
              <a:rPr kumimoji="0" lang="en-US" sz="2800" b="0" i="0" u="none" strike="noStrike" kern="1200" cap="none" spc="0" normalizeH="0" baseline="0" noProof="0" dirty="0">
                <a:ln>
                  <a:noFill/>
                </a:ln>
                <a:solidFill>
                  <a:srgbClr val="000000"/>
                </a:solidFill>
                <a:effectLst/>
                <a:uLnTx/>
                <a:uFillTx/>
                <a:latin typeface="+mn-lt"/>
                <a:ea typeface="+mn-ea"/>
                <a:cs typeface="+mn-cs"/>
              </a:rPr>
              <a:t>− 1) numerator degrees of freedom and </a:t>
            </a:r>
            <a:r>
              <a:rPr kumimoji="0" lang="en-US" sz="2800" b="0" i="1" u="none" strike="noStrike" kern="1200" cap="none" spc="0" normalizeH="0" baseline="0" noProof="0" dirty="0">
                <a:ln>
                  <a:noFill/>
                </a:ln>
                <a:solidFill>
                  <a:srgbClr val="000000"/>
                </a:solidFill>
                <a:effectLst/>
                <a:uLnTx/>
                <a:uFillTx/>
                <a:latin typeface="+mn-lt"/>
                <a:ea typeface="+mn-ea"/>
                <a:cs typeface="+mn-cs"/>
              </a:rPr>
              <a:t>ab</a:t>
            </a:r>
            <a:r>
              <a:rPr kumimoji="0" lang="en-US" sz="2800" b="0" i="0" u="none" strike="noStrike" kern="1200" cap="none" spc="0" normalizeH="0" baseline="0" noProof="0" dirty="0">
                <a:ln>
                  <a:noFill/>
                </a:ln>
                <a:solidFill>
                  <a:srgbClr val="000000"/>
                </a:solidFill>
                <a:effectLst/>
                <a:uLnTx/>
                <a:uFillTx/>
                <a:latin typeface="+mn-lt"/>
                <a:ea typeface="+mn-ea"/>
                <a:cs typeface="+mn-cs"/>
              </a:rPr>
              <a:t>(</a:t>
            </a:r>
            <a:r>
              <a:rPr kumimoji="0" lang="en-US" sz="2800" b="0" i="1" u="none" strike="noStrike" kern="1200" cap="none" spc="0" normalizeH="0" baseline="0" noProof="0" dirty="0">
                <a:ln>
                  <a:noFill/>
                </a:ln>
                <a:solidFill>
                  <a:srgbClr val="000000"/>
                </a:solidFill>
                <a:effectLst/>
                <a:uLnTx/>
                <a:uFillTx/>
                <a:latin typeface="+mn-lt"/>
                <a:ea typeface="+mn-ea"/>
                <a:cs typeface="+mn-cs"/>
              </a:rPr>
              <a:t>r</a:t>
            </a:r>
            <a:r>
              <a:rPr kumimoji="0" lang="en-US" sz="2800" b="0" i="0" u="none" strike="noStrike" kern="1200" cap="none" spc="0" normalizeH="0" baseline="0" noProof="0" dirty="0">
                <a:ln>
                  <a:noFill/>
                </a:ln>
                <a:solidFill>
                  <a:srgbClr val="000000"/>
                </a:solidFill>
                <a:effectLst/>
                <a:uLnTx/>
                <a:uFillTx/>
                <a:latin typeface="+mn-lt"/>
                <a:ea typeface="+mn-ea"/>
                <a:cs typeface="+mn-cs"/>
              </a:rPr>
              <a:t> − 1) denominator degrees of freedom. </a:t>
            </a:r>
          </a:p>
          <a:p>
            <a:pPr marL="3175" marR="0" lvl="0" indent="-3175" algn="l" defTabSz="914400" rtl="0" eaLnBrk="1" fontAlgn="auto" latinLnBrk="0" hangingPunct="1">
              <a:lnSpc>
                <a:spcPct val="100000"/>
              </a:lnSpc>
              <a:spcBef>
                <a:spcPct val="20000"/>
              </a:spcBef>
              <a:spcAft>
                <a:spcPts val="0"/>
              </a:spcAft>
              <a:buClrTx/>
              <a:buSzTx/>
              <a:buFontTx/>
              <a:buNone/>
              <a:tabLst/>
              <a:defRPr/>
            </a:pPr>
            <a:r>
              <a:rPr kumimoji="0" lang="en-US" sz="2800" b="1" i="1" u="none" strike="noStrike" kern="1200" cap="none" spc="0" normalizeH="0" baseline="0" noProof="0" dirty="0">
                <a:ln>
                  <a:noFill/>
                </a:ln>
                <a:solidFill>
                  <a:srgbClr val="000000"/>
                </a:solidFill>
                <a:effectLst/>
                <a:uLnTx/>
                <a:uFillTx/>
                <a:latin typeface="+mn-lt"/>
                <a:ea typeface="+mn-ea"/>
                <a:cs typeface="+mn-cs"/>
              </a:rPr>
              <a:t>P</a:t>
            </a:r>
            <a:r>
              <a:rPr kumimoji="0" lang="en-US" sz="2800" b="1" i="0" u="none" strike="noStrike" kern="1200" cap="none" spc="0" normalizeH="0" baseline="0" noProof="0" dirty="0">
                <a:ln>
                  <a:noFill/>
                </a:ln>
                <a:solidFill>
                  <a:srgbClr val="000000"/>
                </a:solidFill>
                <a:effectLst/>
                <a:uLnTx/>
                <a:uFillTx/>
                <a:latin typeface="+mn-lt"/>
                <a:ea typeface="+mn-ea"/>
                <a:cs typeface="+mn-cs"/>
              </a:rPr>
              <a:t>-value: </a:t>
            </a:r>
          </a:p>
          <a:p>
            <a:pPr marL="3175" marR="0" lvl="0" indent="-3175" algn="l" defTabSz="914400" rtl="0" eaLnBrk="1" fontAlgn="auto" latinLnBrk="0" hangingPunct="1">
              <a:lnSpc>
                <a:spcPct val="100000"/>
              </a:lnSpc>
              <a:spcBef>
                <a:spcPct val="20000"/>
              </a:spcBef>
              <a:spcAft>
                <a:spcPts val="0"/>
              </a:spcAft>
              <a:buClrTx/>
              <a:buSzTx/>
              <a:buFontTx/>
              <a:buNone/>
              <a:tabLst/>
              <a:defRPr/>
            </a:pPr>
            <a:r>
              <a:rPr kumimoji="0" lang="en-US" sz="2800" b="0" i="0" u="none" strike="noStrike" kern="1200" cap="none" spc="0" normalizeH="0" baseline="0" noProof="0" dirty="0">
                <a:ln>
                  <a:noFill/>
                </a:ln>
                <a:solidFill>
                  <a:srgbClr val="000000"/>
                </a:solidFill>
                <a:effectLst/>
                <a:uLnTx/>
                <a:uFillTx/>
                <a:latin typeface="+mn-lt"/>
                <a:ea typeface="+mn-ea"/>
                <a:cs typeface="+mn-cs"/>
              </a:rPr>
              <a:t>If the computed </a:t>
            </a:r>
            <a:r>
              <a:rPr kumimoji="0" lang="en-US" sz="2800" b="0" i="1" u="none" strike="noStrike" kern="1200" cap="none" spc="0" normalizeH="0" baseline="0" noProof="0" dirty="0">
                <a:ln>
                  <a:noFill/>
                </a:ln>
                <a:solidFill>
                  <a:srgbClr val="000000"/>
                </a:solidFill>
                <a:effectLst/>
                <a:uLnTx/>
                <a:uFillTx/>
                <a:latin typeface="+mn-lt"/>
                <a:ea typeface="+mn-ea"/>
                <a:cs typeface="+mn-cs"/>
              </a:rPr>
              <a:t>P</a:t>
            </a:r>
            <a:r>
              <a:rPr kumimoji="0" lang="en-US" sz="2800" b="0" i="0" u="none" strike="noStrike" kern="1200" cap="none" spc="0" normalizeH="0" baseline="0" noProof="0" dirty="0">
                <a:ln>
                  <a:noFill/>
                </a:ln>
                <a:solidFill>
                  <a:srgbClr val="000000"/>
                </a:solidFill>
                <a:effectLst/>
                <a:uLnTx/>
                <a:uFillTx/>
                <a:latin typeface="+mn-lt"/>
                <a:ea typeface="+mn-ea"/>
                <a:cs typeface="+mn-cs"/>
              </a:rPr>
              <a:t>-value is less than </a:t>
            </a:r>
            <a:r>
              <a:rPr kumimoji="0" lang="el-GR" sz="2800" b="0" i="1" u="none" strike="noStrike" kern="1200" cap="none" spc="0" normalizeH="0" baseline="0" noProof="0" dirty="0">
                <a:ln>
                  <a:noFill/>
                </a:ln>
                <a:solidFill>
                  <a:srgbClr val="000000"/>
                </a:solidFill>
                <a:effectLst/>
                <a:uLnTx/>
                <a:uFillTx/>
                <a:latin typeface="Cambria Math" panose="02040503050406030204" pitchFamily="18" charset="0"/>
                <a:ea typeface="Cambria Math" panose="02040503050406030204" pitchFamily="18" charset="0"/>
              </a:rPr>
              <a:t>α</a:t>
            </a:r>
            <a:r>
              <a:rPr kumimoji="0" lang="en-US" sz="2800" b="0" i="0" u="none" strike="noStrike" kern="1200" cap="none" spc="0" normalizeH="0" baseline="0" noProof="0" dirty="0">
                <a:ln>
                  <a:noFill/>
                </a:ln>
                <a:solidFill>
                  <a:srgbClr val="000000"/>
                </a:solidFill>
                <a:effectLst/>
                <a:uLnTx/>
                <a:uFillTx/>
                <a:latin typeface="+mn-lt"/>
                <a:ea typeface="+mn-ea"/>
                <a:cs typeface="+mn-cs"/>
              </a:rPr>
              <a:t>, reject the null hypothesis in favor of the alternative.</a:t>
            </a:r>
          </a:p>
          <a:p>
            <a:pPr marL="3175" lvl="0" indent="-3175">
              <a:spcBef>
                <a:spcPct val="20000"/>
              </a:spcBef>
              <a:defRPr/>
            </a:pPr>
            <a:r>
              <a:rPr kumimoji="0" lang="en-US" sz="2800" b="0" i="0" u="none" strike="noStrike" kern="1200" cap="none" spc="0" normalizeH="0" baseline="0" noProof="0" dirty="0">
                <a:ln>
                  <a:noFill/>
                </a:ln>
                <a:solidFill>
                  <a:srgbClr val="000000"/>
                </a:solidFill>
                <a:effectLst/>
                <a:uLnTx/>
                <a:uFillTx/>
                <a:latin typeface="+mn-lt"/>
                <a:ea typeface="+mn-ea"/>
                <a:cs typeface="+mn-cs"/>
              </a:rPr>
              <a:t>If the computed </a:t>
            </a:r>
            <a:r>
              <a:rPr kumimoji="0" lang="en-US" sz="2800" b="0" i="1" u="none" strike="noStrike" kern="1200" cap="none" spc="0" normalizeH="0" baseline="0" noProof="0" dirty="0">
                <a:ln>
                  <a:noFill/>
                </a:ln>
                <a:solidFill>
                  <a:srgbClr val="000000"/>
                </a:solidFill>
                <a:effectLst/>
                <a:uLnTx/>
                <a:uFillTx/>
                <a:latin typeface="+mn-lt"/>
                <a:ea typeface="+mn-ea"/>
                <a:cs typeface="+mn-cs"/>
              </a:rPr>
              <a:t>P</a:t>
            </a:r>
            <a:r>
              <a:rPr kumimoji="0" lang="en-US" sz="2800" b="0" i="0" u="none" strike="noStrike" kern="1200" cap="none" spc="0" normalizeH="0" baseline="0" noProof="0" dirty="0">
                <a:ln>
                  <a:noFill/>
                </a:ln>
                <a:solidFill>
                  <a:srgbClr val="000000"/>
                </a:solidFill>
                <a:effectLst/>
                <a:uLnTx/>
                <a:uFillTx/>
                <a:latin typeface="+mn-lt"/>
                <a:ea typeface="+mn-ea"/>
                <a:cs typeface="+mn-cs"/>
              </a:rPr>
              <a:t>-value is greater than or equal to </a:t>
            </a:r>
            <a:r>
              <a:rPr lang="el-GR" sz="2800" i="1" dirty="0">
                <a:solidFill>
                  <a:srgbClr val="000000"/>
                </a:solidFill>
                <a:latin typeface="Cambria Math" panose="02040503050406030204" pitchFamily="18" charset="0"/>
                <a:ea typeface="Cambria Math" panose="02040503050406030204" pitchFamily="18" charset="0"/>
              </a:rPr>
              <a:t>α</a:t>
            </a:r>
            <a:r>
              <a:rPr kumimoji="0" lang="en-US" sz="2800" b="0" i="0" u="none" strike="noStrike" kern="1200" cap="none" spc="0" normalizeH="0" baseline="0" noProof="0" dirty="0">
                <a:ln>
                  <a:noFill/>
                </a:ln>
                <a:solidFill>
                  <a:srgbClr val="000000"/>
                </a:solidFill>
                <a:effectLst/>
                <a:uLnTx/>
                <a:uFillTx/>
                <a:latin typeface="+mn-lt"/>
                <a:ea typeface="+mn-ea"/>
                <a:cs typeface="+mn-cs"/>
              </a:rPr>
              <a:t>, fail to reject the null hypothesis.</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1C7540-7F0D-474D-9AA1-A4CFBC6FAFD4}"/>
              </a:ext>
            </a:extLst>
          </p:cNvPr>
          <p:cNvSpPr>
            <a:spLocks noGrp="1"/>
          </p:cNvSpPr>
          <p:nvPr>
            <p:ph type="title"/>
          </p:nvPr>
        </p:nvSpPr>
        <p:spPr/>
        <p:txBody>
          <a:bodyPr/>
          <a:lstStyle/>
          <a:p>
            <a:r>
              <a:rPr lang="en-US" dirty="0"/>
              <a:t>Two-Way ANOVA: The Factorial Design (cont.) </a:t>
            </a:r>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49C00C1D-14ED-430A-8E82-0B039FA0E2B0}"/>
                  </a:ext>
                </a:extLst>
              </p:cNvPr>
              <p:cNvSpPr>
                <a:spLocks noGrp="1"/>
              </p:cNvSpPr>
              <p:nvPr>
                <p:ph idx="1"/>
              </p:nvPr>
            </p:nvSpPr>
            <p:spPr/>
            <p:txBody>
              <a:bodyPr>
                <a:normAutofit/>
              </a:bodyPr>
              <a:lstStyle/>
              <a:p>
                <a:r>
                  <a:rPr lang="en-US" dirty="0"/>
                  <a:t>The calculations of the </a:t>
                </a:r>
                <a14:m>
                  <m:oMath xmlns:m="http://schemas.openxmlformats.org/officeDocument/2006/math">
                    <m:r>
                      <a:rPr lang="en-US" i="1" dirty="0" smtClean="0">
                        <a:latin typeface="Cambria Math" panose="02040503050406030204" pitchFamily="18" charset="0"/>
                      </a:rPr>
                      <m:t>𝐹</m:t>
                    </m:r>
                  </m:oMath>
                </a14:m>
                <a:r>
                  <a:rPr lang="en-US" dirty="0"/>
                  <a:t>-statistics for a two-way analysis of variance are beyond the scope of this text. We will assume that the reader has access to a statistical package that will produce the results of a two-way ANOVA. For reference, the general form of the ANOVA table for a factorial experiment is given in the following table.</a:t>
                </a:r>
              </a:p>
              <a:p>
                <a:endParaRPr lang="en-US" dirty="0"/>
              </a:p>
            </p:txBody>
          </p:sp>
        </mc:Choice>
        <mc:Fallback xmlns="">
          <p:sp>
            <p:nvSpPr>
              <p:cNvPr id="3" name="Content Placeholder 2">
                <a:extLst>
                  <a:ext uri="{FF2B5EF4-FFF2-40B4-BE49-F238E27FC236}">
                    <a16:creationId xmlns:a16="http://schemas.microsoft.com/office/drawing/2014/main" id="{49C00C1D-14ED-430A-8E82-0B039FA0E2B0}"/>
                  </a:ext>
                </a:extLst>
              </p:cNvPr>
              <p:cNvSpPr>
                <a:spLocks noGrp="1" noRot="1" noChangeAspect="1" noMove="1" noResize="1" noEditPoints="1" noAdjustHandles="1" noChangeArrowheads="1" noChangeShapeType="1" noTextEdit="1"/>
              </p:cNvSpPr>
              <p:nvPr>
                <p:ph idx="1"/>
              </p:nvPr>
            </p:nvSpPr>
            <p:spPr>
              <a:blipFill>
                <a:blip r:embed="rId2"/>
                <a:stretch>
                  <a:fillRect l="-1481" t="-1200" r="-1926"/>
                </a:stretch>
              </a:blipFill>
            </p:spPr>
            <p:txBody>
              <a:bodyPr/>
              <a:lstStyle/>
              <a:p>
                <a:r>
                  <a:rPr lang="en-IN">
                    <a:noFill/>
                  </a:rPr>
                  <a:t> </a:t>
                </a:r>
              </a:p>
            </p:txBody>
          </p:sp>
        </mc:Fallback>
      </mc:AlternateContent>
    </p:spTree>
    <p:extLst>
      <p:ext uri="{BB962C8B-B14F-4D97-AF65-F5344CB8AC3E}">
        <p14:creationId xmlns:p14="http://schemas.microsoft.com/office/powerpoint/2010/main" val="405349660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6B1DAB-CBFB-4337-A967-5851BEA3C372}"/>
              </a:ext>
            </a:extLst>
          </p:cNvPr>
          <p:cNvSpPr>
            <a:spLocks noGrp="1"/>
          </p:cNvSpPr>
          <p:nvPr>
            <p:ph type="title"/>
          </p:nvPr>
        </p:nvSpPr>
        <p:spPr/>
        <p:txBody>
          <a:bodyPr/>
          <a:lstStyle/>
          <a:p>
            <a:r>
              <a:rPr lang="en-US" dirty="0"/>
              <a:t>Two-Way ANOVA: The Factorial Design (cont.)</a:t>
            </a:r>
          </a:p>
        </p:txBody>
      </p:sp>
      <p:graphicFrame>
        <p:nvGraphicFramePr>
          <p:cNvPr id="4" name="Content Placeholder 4">
            <a:extLst>
              <a:ext uri="{FF2B5EF4-FFF2-40B4-BE49-F238E27FC236}">
                <a16:creationId xmlns:a16="http://schemas.microsoft.com/office/drawing/2014/main" id="{6AB7A652-6FF7-47F1-B292-1DEFC4E269F9}"/>
              </a:ext>
            </a:extLst>
          </p:cNvPr>
          <p:cNvGraphicFramePr>
            <a:graphicFrameLocks/>
          </p:cNvGraphicFramePr>
          <p:nvPr>
            <p:extLst>
              <p:ext uri="{D42A27DB-BD31-4B8C-83A1-F6EECF244321}">
                <p14:modId xmlns:p14="http://schemas.microsoft.com/office/powerpoint/2010/main" val="3414576486"/>
              </p:ext>
            </p:extLst>
          </p:nvPr>
        </p:nvGraphicFramePr>
        <p:xfrm>
          <a:off x="457200" y="1279525"/>
          <a:ext cx="8229600" cy="3429000"/>
        </p:xfrm>
        <a:graphic>
          <a:graphicData uri="http://schemas.openxmlformats.org/drawingml/2006/table">
            <a:tbl>
              <a:tblPr firstRow="1" bandRow="1">
                <a:tableStyleId>{5C22544A-7EE6-4342-B048-85BDC9FD1C3A}</a:tableStyleId>
              </a:tblPr>
              <a:tblGrid>
                <a:gridCol w="2209800">
                  <a:extLst>
                    <a:ext uri="{9D8B030D-6E8A-4147-A177-3AD203B41FA5}">
                      <a16:colId xmlns:a16="http://schemas.microsoft.com/office/drawing/2014/main" val="728815332"/>
                    </a:ext>
                  </a:extLst>
                </a:gridCol>
                <a:gridCol w="1082040">
                  <a:extLst>
                    <a:ext uri="{9D8B030D-6E8A-4147-A177-3AD203B41FA5}">
                      <a16:colId xmlns:a16="http://schemas.microsoft.com/office/drawing/2014/main" val="3972812504"/>
                    </a:ext>
                  </a:extLst>
                </a:gridCol>
                <a:gridCol w="1584960">
                  <a:extLst>
                    <a:ext uri="{9D8B030D-6E8A-4147-A177-3AD203B41FA5}">
                      <a16:colId xmlns:a16="http://schemas.microsoft.com/office/drawing/2014/main" val="3558322826"/>
                    </a:ext>
                  </a:extLst>
                </a:gridCol>
                <a:gridCol w="1706880">
                  <a:extLst>
                    <a:ext uri="{9D8B030D-6E8A-4147-A177-3AD203B41FA5}">
                      <a16:colId xmlns:a16="http://schemas.microsoft.com/office/drawing/2014/main" val="4153405209"/>
                    </a:ext>
                  </a:extLst>
                </a:gridCol>
                <a:gridCol w="1645920">
                  <a:extLst>
                    <a:ext uri="{9D8B030D-6E8A-4147-A177-3AD203B41FA5}">
                      <a16:colId xmlns:a16="http://schemas.microsoft.com/office/drawing/2014/main" val="3434294764"/>
                    </a:ext>
                  </a:extLst>
                </a:gridCol>
              </a:tblGrid>
              <a:tr h="370840">
                <a:tc gridSpan="5">
                  <a:txBody>
                    <a:bodyPr/>
                    <a:lstStyle/>
                    <a:p>
                      <a:pPr algn="ctr"/>
                      <a:r>
                        <a:rPr lang="en-US" sz="2000" b="1" i="0" u="none" strike="noStrike" kern="1200" baseline="0" dirty="0">
                          <a:solidFill>
                            <a:schemeClr val="lt1"/>
                          </a:solidFill>
                          <a:latin typeface="+mn-lt"/>
                          <a:ea typeface="+mn-ea"/>
                          <a:cs typeface="+mn-cs"/>
                        </a:rPr>
                        <a:t>Table 15.4.2 - ANOVA Summary Table for a Factorial Experiment </a:t>
                      </a:r>
                      <a:r>
                        <a:rPr lang="en-US" sz="2000" b="0" i="0" u="none" strike="noStrike" kern="1200" baseline="0" dirty="0">
                          <a:solidFill>
                            <a:schemeClr val="lt1"/>
                          </a:solidFill>
                          <a:latin typeface="+mn-lt"/>
                          <a:ea typeface="+mn-ea"/>
                          <a:cs typeface="+mn-cs"/>
                        </a:rPr>
                        <a:t>	</a:t>
                      </a:r>
                    </a:p>
                  </a:txBody>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extLst>
                  <a:ext uri="{0D108BD9-81ED-4DB2-BD59-A6C34878D82A}">
                    <a16:rowId xmlns:a16="http://schemas.microsoft.com/office/drawing/2014/main" val="3100851135"/>
                  </a:ext>
                </a:extLst>
              </a:tr>
              <a:tr h="37084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800" b="1" i="0" u="none" strike="noStrike" kern="1200" baseline="0" dirty="0">
                          <a:solidFill>
                            <a:srgbClr val="000000"/>
                          </a:solidFill>
                          <a:latin typeface="+mn-lt"/>
                          <a:ea typeface="+mn-ea"/>
                          <a:cs typeface="+mn-cs"/>
                        </a:rPr>
                        <a:t>Source of Variation</a:t>
                      </a:r>
                      <a:endParaRPr lang="en-US" dirty="0">
                        <a:solidFill>
                          <a:srgbClr val="000000"/>
                        </a:solidFill>
                      </a:endParaRPr>
                    </a:p>
                  </a:txBody>
                  <a:tcPr/>
                </a:tc>
                <a:tc>
                  <a:txBody>
                    <a:bodyPr/>
                    <a:lstStyle/>
                    <a:p>
                      <a:pPr algn="ctr"/>
                      <a:r>
                        <a:rPr lang="en-US" b="1" i="1" dirty="0">
                          <a:solidFill>
                            <a:srgbClr val="000000"/>
                          </a:solidFill>
                        </a:rPr>
                        <a:t>SS</a:t>
                      </a:r>
                    </a:p>
                  </a:txBody>
                  <a:tcPr/>
                </a:tc>
                <a:tc>
                  <a:txBody>
                    <a:bodyPr/>
                    <a:lstStyle/>
                    <a:p>
                      <a:pPr algn="ctr"/>
                      <a:r>
                        <a:rPr lang="en-US" b="1" i="1" dirty="0" err="1">
                          <a:solidFill>
                            <a:srgbClr val="000000"/>
                          </a:solidFill>
                        </a:rPr>
                        <a:t>df</a:t>
                      </a:r>
                      <a:endParaRPr lang="en-US" b="1" i="1" dirty="0">
                        <a:solidFill>
                          <a:srgbClr val="000000"/>
                        </a:solidFill>
                      </a:endParaRPr>
                    </a:p>
                  </a:txBody>
                  <a:tcPr/>
                </a:tc>
                <a:tc>
                  <a:txBody>
                    <a:bodyPr/>
                    <a:lstStyle/>
                    <a:p>
                      <a:pPr algn="ctr"/>
                      <a:r>
                        <a:rPr lang="en-US" b="1" i="1" dirty="0">
                          <a:solidFill>
                            <a:srgbClr val="000000"/>
                          </a:solidFill>
                        </a:rPr>
                        <a:t>MS</a:t>
                      </a:r>
                    </a:p>
                  </a:txBody>
                  <a:tcPr/>
                </a:tc>
                <a:tc>
                  <a:txBody>
                    <a:bodyPr/>
                    <a:lstStyle/>
                    <a:p>
                      <a:pPr algn="ctr"/>
                      <a:r>
                        <a:rPr lang="en-US" b="1" i="1" dirty="0">
                          <a:solidFill>
                            <a:srgbClr val="000000"/>
                          </a:solidFill>
                        </a:rPr>
                        <a:t>F</a:t>
                      </a:r>
                    </a:p>
                  </a:txBody>
                  <a:tcPr/>
                </a:tc>
                <a:extLst>
                  <a:ext uri="{0D108BD9-81ED-4DB2-BD59-A6C34878D82A}">
                    <a16:rowId xmlns:a16="http://schemas.microsoft.com/office/drawing/2014/main" val="2826863866"/>
                  </a:ext>
                </a:extLst>
              </a:tr>
              <a:tr h="370840">
                <a:tc>
                  <a:txBody>
                    <a:bodyPr/>
                    <a:lstStyle/>
                    <a:p>
                      <a:pPr algn="ctr"/>
                      <a:r>
                        <a:rPr lang="en-US" sz="1800" b="1" i="0" u="none" strike="noStrike" kern="1200" baseline="0" dirty="0">
                          <a:solidFill>
                            <a:srgbClr val="000000"/>
                          </a:solidFill>
                          <a:latin typeface="+mn-lt"/>
                          <a:ea typeface="+mn-ea"/>
                          <a:cs typeface="+mn-cs"/>
                        </a:rPr>
                        <a:t>Factor A </a:t>
                      </a:r>
                      <a:r>
                        <a:rPr lang="en-US" sz="1800" b="0" i="0" u="none" strike="noStrike" kern="1200" baseline="0" dirty="0">
                          <a:solidFill>
                            <a:srgbClr val="000000"/>
                          </a:solidFill>
                          <a:latin typeface="+mn-lt"/>
                          <a:ea typeface="+mn-ea"/>
                          <a:cs typeface="+mn-cs"/>
                        </a:rPr>
                        <a:t>	</a:t>
                      </a:r>
                    </a:p>
                    <a:p>
                      <a:pPr algn="ctr"/>
                      <a:r>
                        <a:rPr lang="en-US" sz="1800" b="1" i="0" u="none" strike="noStrike" kern="1200" baseline="0" dirty="0">
                          <a:solidFill>
                            <a:srgbClr val="000000"/>
                          </a:solidFill>
                          <a:latin typeface="+mn-lt"/>
                          <a:ea typeface="+mn-ea"/>
                          <a:cs typeface="+mn-cs"/>
                        </a:rPr>
                        <a:t>(organized by rows)</a:t>
                      </a:r>
                    </a:p>
                  </a:txBody>
                  <a:tcPr anchor="ctr" anchorCtr="1"/>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800" b="0" i="0" u="none" strike="noStrike" kern="1200" baseline="0" dirty="0">
                          <a:solidFill>
                            <a:srgbClr val="000000"/>
                          </a:solidFill>
                          <a:latin typeface="+mn-lt"/>
                          <a:ea typeface="+mn-ea"/>
                          <a:cs typeface="+mn-cs"/>
                        </a:rPr>
                        <a:t>SSA</a:t>
                      </a:r>
                      <a:endParaRPr lang="en-US" dirty="0">
                        <a:solidFill>
                          <a:srgbClr val="000000"/>
                        </a:solidFill>
                      </a:endParaRPr>
                    </a:p>
                  </a:txBody>
                  <a:tcPr anchor="ctr" anchorCtr="1"/>
                </a:tc>
                <a:tc>
                  <a:txBody>
                    <a:bodyPr/>
                    <a:lstStyle/>
                    <a:p>
                      <a:pPr algn="ctr"/>
                      <a:r>
                        <a:rPr lang="en-US" sz="1800" b="0" i="1" u="none" strike="noStrike" kern="1200" baseline="0" dirty="0">
                          <a:solidFill>
                            <a:srgbClr val="000000"/>
                          </a:solidFill>
                          <a:latin typeface="+mn-lt"/>
                          <a:ea typeface="+mn-ea"/>
                          <a:cs typeface="+mn-cs"/>
                        </a:rPr>
                        <a:t>a </a:t>
                      </a:r>
                      <a:r>
                        <a:rPr lang="en-US" sz="1800" b="0" i="0" u="none" strike="noStrike" kern="1200" baseline="0" dirty="0">
                          <a:solidFill>
                            <a:srgbClr val="000000"/>
                          </a:solidFill>
                          <a:latin typeface="+mn-lt"/>
                          <a:ea typeface="+mn-ea"/>
                          <a:cs typeface="+mn-cs"/>
                        </a:rPr>
                        <a:t>− 1 </a:t>
                      </a:r>
                      <a:endParaRPr lang="en-US" dirty="0">
                        <a:solidFill>
                          <a:srgbClr val="000000"/>
                        </a:solidFill>
                      </a:endParaRPr>
                    </a:p>
                  </a:txBody>
                  <a:tcPr anchor="ctr" anchorCtr="1"/>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800" b="0" i="0" u="none" strike="noStrike" kern="1200" baseline="0" dirty="0">
                          <a:solidFill>
                            <a:srgbClr val="000000"/>
                          </a:solidFill>
                          <a:latin typeface="+mn-lt"/>
                          <a:ea typeface="+mn-ea"/>
                          <a:cs typeface="+mn-cs"/>
                        </a:rPr>
                        <a:t>MSA </a:t>
                      </a:r>
                      <a:endParaRPr lang="en-US" dirty="0">
                        <a:solidFill>
                          <a:srgbClr val="000000"/>
                        </a:solidFill>
                      </a:endParaRPr>
                    </a:p>
                  </a:txBody>
                  <a:tcPr anchor="ctr" anchorCtr="1"/>
                </a:tc>
                <a:tc>
                  <a:txBody>
                    <a:bodyPr/>
                    <a:lstStyle/>
                    <a:p>
                      <a:pPr algn="ctr"/>
                      <a:endParaRPr lang="en-US" dirty="0">
                        <a:solidFill>
                          <a:srgbClr val="000000"/>
                        </a:solidFill>
                      </a:endParaRPr>
                    </a:p>
                    <a:p>
                      <a:pPr algn="ctr"/>
                      <a:endParaRPr lang="en-US" dirty="0">
                        <a:solidFill>
                          <a:srgbClr val="000000"/>
                        </a:solidFill>
                      </a:endParaRPr>
                    </a:p>
                  </a:txBody>
                  <a:tcPr anchor="ctr" anchorCtr="1"/>
                </a:tc>
                <a:extLst>
                  <a:ext uri="{0D108BD9-81ED-4DB2-BD59-A6C34878D82A}">
                    <a16:rowId xmlns:a16="http://schemas.microsoft.com/office/drawing/2014/main" val="1193547988"/>
                  </a:ext>
                </a:extLst>
              </a:tr>
              <a:tr h="37084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800" b="1" i="0" u="none" strike="noStrike" kern="1200" baseline="0" dirty="0">
                          <a:solidFill>
                            <a:srgbClr val="000000"/>
                          </a:solidFill>
                          <a:latin typeface="+mn-lt"/>
                          <a:ea typeface="+mn-ea"/>
                          <a:cs typeface="+mn-cs"/>
                        </a:rPr>
                        <a:t>Factor B </a:t>
                      </a:r>
                      <a:r>
                        <a:rPr lang="en-US" sz="1800" b="0" i="0" u="none" strike="noStrike" kern="1200" baseline="0" dirty="0">
                          <a:solidFill>
                            <a:srgbClr val="000000"/>
                          </a:solidFill>
                          <a:latin typeface="+mn-lt"/>
                          <a:ea typeface="+mn-ea"/>
                          <a:cs typeface="+mn-cs"/>
                        </a:rPr>
                        <a:t>	</a:t>
                      </a:r>
                    </a:p>
                    <a:p>
                      <a:pPr marL="0" marR="0" lvl="0" indent="0" algn="ctr" defTabSz="914400" rtl="0" eaLnBrk="1" fontAlgn="auto" latinLnBrk="0" hangingPunct="1">
                        <a:lnSpc>
                          <a:spcPct val="100000"/>
                        </a:lnSpc>
                        <a:spcBef>
                          <a:spcPts val="0"/>
                        </a:spcBef>
                        <a:spcAft>
                          <a:spcPts val="0"/>
                        </a:spcAft>
                        <a:buClrTx/>
                        <a:buSzTx/>
                        <a:buFontTx/>
                        <a:buNone/>
                        <a:tabLst/>
                        <a:defRPr/>
                      </a:pPr>
                      <a:r>
                        <a:rPr lang="en-US" sz="1800" b="1" i="0" u="none" strike="noStrike" kern="1200" baseline="0" dirty="0">
                          <a:solidFill>
                            <a:srgbClr val="000000"/>
                          </a:solidFill>
                          <a:latin typeface="+mn-lt"/>
                          <a:ea typeface="+mn-ea"/>
                          <a:cs typeface="+mn-cs"/>
                        </a:rPr>
                        <a:t>(organized by rows) </a:t>
                      </a:r>
                      <a:endParaRPr lang="en-US" b="1" dirty="0">
                        <a:solidFill>
                          <a:srgbClr val="000000"/>
                        </a:solidFill>
                      </a:endParaRPr>
                    </a:p>
                  </a:txBody>
                  <a:tcPr anchor="ctr" anchorCtr="1"/>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800" b="0" i="0" u="none" strike="noStrike" kern="1200" baseline="0" dirty="0">
                          <a:solidFill>
                            <a:srgbClr val="000000"/>
                          </a:solidFill>
                          <a:latin typeface="+mn-lt"/>
                          <a:ea typeface="+mn-ea"/>
                          <a:cs typeface="+mn-cs"/>
                        </a:rPr>
                        <a:t>SSB</a:t>
                      </a:r>
                    </a:p>
                    <a:p>
                      <a:pPr algn="ctr"/>
                      <a:endParaRPr lang="en-US" dirty="0">
                        <a:solidFill>
                          <a:srgbClr val="000000"/>
                        </a:solidFill>
                      </a:endParaRPr>
                    </a:p>
                  </a:txBody>
                  <a:tcPr anchor="ctr" anchorCtr="1"/>
                </a:tc>
                <a:tc>
                  <a:txBody>
                    <a:bodyPr/>
                    <a:lstStyle/>
                    <a:p>
                      <a:pPr algn="ctr"/>
                      <a:r>
                        <a:rPr lang="en-US" sz="1800" b="0" i="1" u="none" strike="noStrike" kern="1200" baseline="0" dirty="0">
                          <a:solidFill>
                            <a:srgbClr val="000000"/>
                          </a:solidFill>
                          <a:latin typeface="+mn-lt"/>
                          <a:ea typeface="+mn-ea"/>
                          <a:cs typeface="+mn-cs"/>
                        </a:rPr>
                        <a:t>b </a:t>
                      </a:r>
                      <a:r>
                        <a:rPr lang="en-US" sz="1800" b="0" i="0" u="none" strike="noStrike" kern="1200" baseline="0" dirty="0">
                          <a:solidFill>
                            <a:srgbClr val="000000"/>
                          </a:solidFill>
                          <a:latin typeface="+mn-lt"/>
                          <a:ea typeface="+mn-ea"/>
                          <a:cs typeface="+mn-cs"/>
                        </a:rPr>
                        <a:t>− 1 </a:t>
                      </a:r>
                    </a:p>
                    <a:p>
                      <a:pPr algn="ctr"/>
                      <a:endParaRPr lang="en-US" dirty="0">
                        <a:solidFill>
                          <a:srgbClr val="000000"/>
                        </a:solidFill>
                      </a:endParaRPr>
                    </a:p>
                  </a:txBody>
                  <a:tcPr anchor="ctr" anchorCtr="1"/>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800" b="0" i="0" u="none" strike="noStrike" kern="1200" baseline="0" dirty="0">
                          <a:solidFill>
                            <a:srgbClr val="000000"/>
                          </a:solidFill>
                          <a:latin typeface="+mn-lt"/>
                          <a:ea typeface="+mn-ea"/>
                          <a:cs typeface="+mn-cs"/>
                        </a:rPr>
                        <a:t>MSB</a:t>
                      </a:r>
                    </a:p>
                    <a:p>
                      <a:pPr algn="ctr"/>
                      <a:endParaRPr lang="en-US" dirty="0">
                        <a:solidFill>
                          <a:srgbClr val="000000"/>
                        </a:solidFill>
                      </a:endParaRPr>
                    </a:p>
                  </a:txBody>
                  <a:tcPr anchor="ctr" anchorCtr="1"/>
                </a:tc>
                <a:tc>
                  <a:txBody>
                    <a:bodyPr/>
                    <a:lstStyle/>
                    <a:p>
                      <a:pPr algn="ctr"/>
                      <a:endParaRPr lang="en-US">
                        <a:solidFill>
                          <a:srgbClr val="000000"/>
                        </a:solidFill>
                      </a:endParaRPr>
                    </a:p>
                  </a:txBody>
                  <a:tcPr anchor="ctr" anchorCtr="1"/>
                </a:tc>
                <a:extLst>
                  <a:ext uri="{0D108BD9-81ED-4DB2-BD59-A6C34878D82A}">
                    <a16:rowId xmlns:a16="http://schemas.microsoft.com/office/drawing/2014/main" val="441770091"/>
                  </a:ext>
                </a:extLst>
              </a:tr>
              <a:tr h="37084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800" b="1" i="0" u="none" strike="noStrike" kern="1200" baseline="0" dirty="0">
                          <a:solidFill>
                            <a:srgbClr val="000000"/>
                          </a:solidFill>
                          <a:latin typeface="+mn-lt"/>
                          <a:ea typeface="+mn-ea"/>
                          <a:cs typeface="+mn-cs"/>
                        </a:rPr>
                        <a:t>Interaction</a:t>
                      </a:r>
                    </a:p>
                    <a:p>
                      <a:pPr marL="0" marR="0" lvl="0" indent="0" algn="ctr" defTabSz="914400" rtl="0" eaLnBrk="1" fontAlgn="auto" latinLnBrk="0" hangingPunct="1">
                        <a:lnSpc>
                          <a:spcPct val="100000"/>
                        </a:lnSpc>
                        <a:spcBef>
                          <a:spcPts val="0"/>
                        </a:spcBef>
                        <a:spcAft>
                          <a:spcPts val="0"/>
                        </a:spcAft>
                        <a:buClrTx/>
                        <a:buSzTx/>
                        <a:buFontTx/>
                        <a:buNone/>
                        <a:tabLst/>
                        <a:defRPr/>
                      </a:pPr>
                      <a:endParaRPr lang="en-US" sz="1800" b="0" i="0" u="none" strike="noStrike" kern="1200" baseline="0" dirty="0">
                        <a:solidFill>
                          <a:srgbClr val="000000"/>
                        </a:solidFill>
                        <a:latin typeface="+mn-lt"/>
                        <a:ea typeface="+mn-ea"/>
                        <a:cs typeface="+mn-cs"/>
                      </a:endParaRPr>
                    </a:p>
                  </a:txBody>
                  <a:tcPr anchor="ctr" anchorCtr="1"/>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dirty="0">
                          <a:solidFill>
                            <a:srgbClr val="000000"/>
                          </a:solidFill>
                        </a:rPr>
                        <a:t>SSAB</a:t>
                      </a:r>
                    </a:p>
                  </a:txBody>
                  <a:tcPr anchor="ctr" anchorCtr="1"/>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800" b="0" i="0" u="none" strike="noStrike" kern="1200" baseline="0" dirty="0">
                          <a:solidFill>
                            <a:srgbClr val="000000"/>
                          </a:solidFill>
                          <a:latin typeface="+mn-lt"/>
                          <a:ea typeface="+mn-ea"/>
                          <a:cs typeface="+mn-cs"/>
                        </a:rPr>
                        <a:t>(</a:t>
                      </a:r>
                      <a:r>
                        <a:rPr lang="en-US" sz="1800" b="0" i="1" u="none" strike="noStrike" kern="1200" baseline="0" dirty="0">
                          <a:solidFill>
                            <a:srgbClr val="000000"/>
                          </a:solidFill>
                          <a:latin typeface="+mn-lt"/>
                          <a:ea typeface="+mn-ea"/>
                          <a:cs typeface="+mn-cs"/>
                        </a:rPr>
                        <a:t>a </a:t>
                      </a:r>
                      <a:r>
                        <a:rPr lang="en-US" sz="1800" b="0" i="0" u="none" strike="noStrike" kern="1200" baseline="0" dirty="0">
                          <a:solidFill>
                            <a:srgbClr val="000000"/>
                          </a:solidFill>
                          <a:latin typeface="+mn-lt"/>
                          <a:ea typeface="+mn-ea"/>
                          <a:cs typeface="+mn-cs"/>
                        </a:rPr>
                        <a:t>− 1)(</a:t>
                      </a:r>
                      <a:r>
                        <a:rPr lang="en-US" sz="1800" b="0" i="1" u="none" strike="noStrike" kern="1200" baseline="0" dirty="0">
                          <a:solidFill>
                            <a:srgbClr val="000000"/>
                          </a:solidFill>
                          <a:latin typeface="+mn-lt"/>
                          <a:ea typeface="+mn-ea"/>
                          <a:cs typeface="+mn-cs"/>
                        </a:rPr>
                        <a:t>b </a:t>
                      </a:r>
                      <a:r>
                        <a:rPr lang="en-US" sz="1800" b="0" i="0" u="none" strike="noStrike" kern="1200" baseline="0" dirty="0">
                          <a:solidFill>
                            <a:srgbClr val="000000"/>
                          </a:solidFill>
                          <a:latin typeface="+mn-lt"/>
                          <a:ea typeface="+mn-ea"/>
                          <a:cs typeface="+mn-cs"/>
                        </a:rPr>
                        <a:t>− 1)</a:t>
                      </a:r>
                      <a:endParaRPr lang="en-US" i="0" dirty="0">
                        <a:solidFill>
                          <a:srgbClr val="000000"/>
                        </a:solidFill>
                      </a:endParaRPr>
                    </a:p>
                  </a:txBody>
                  <a:tcPr anchor="ctr" anchorCtr="1"/>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dirty="0">
                          <a:solidFill>
                            <a:srgbClr val="000000"/>
                          </a:solidFill>
                        </a:rPr>
                        <a:t>MSAB</a:t>
                      </a:r>
                    </a:p>
                  </a:txBody>
                  <a:tcPr anchor="ctr" anchorCtr="1"/>
                </a:tc>
                <a:tc>
                  <a:txBody>
                    <a:bodyPr/>
                    <a:lstStyle/>
                    <a:p>
                      <a:pPr algn="ctr"/>
                      <a:endParaRPr lang="en-US" dirty="0">
                        <a:solidFill>
                          <a:srgbClr val="000000"/>
                        </a:solidFill>
                      </a:endParaRPr>
                    </a:p>
                  </a:txBody>
                  <a:tcPr anchor="ctr" anchorCtr="1"/>
                </a:tc>
                <a:extLst>
                  <a:ext uri="{0D108BD9-81ED-4DB2-BD59-A6C34878D82A}">
                    <a16:rowId xmlns:a16="http://schemas.microsoft.com/office/drawing/2014/main" val="988927179"/>
                  </a:ext>
                </a:extLst>
              </a:tr>
              <a:tr h="37084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800" b="1" i="0" u="none" strike="noStrike" kern="1200" baseline="0" dirty="0">
                          <a:solidFill>
                            <a:srgbClr val="000000"/>
                          </a:solidFill>
                          <a:latin typeface="+mn-lt"/>
                          <a:ea typeface="+mn-ea"/>
                          <a:cs typeface="+mn-cs"/>
                        </a:rPr>
                        <a:t>Error </a:t>
                      </a:r>
                      <a:endParaRPr lang="en-US" b="1" dirty="0">
                        <a:solidFill>
                          <a:srgbClr val="000000"/>
                        </a:solidFill>
                      </a:endParaRPr>
                    </a:p>
                  </a:txBody>
                  <a:tcPr anchor="ctr" anchorCtr="1"/>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800" b="0" i="0" u="none" strike="noStrike" kern="1200" baseline="0" dirty="0">
                          <a:solidFill>
                            <a:srgbClr val="000000"/>
                          </a:solidFill>
                          <a:latin typeface="+mn-lt"/>
                          <a:ea typeface="+mn-ea"/>
                          <a:cs typeface="+mn-cs"/>
                        </a:rPr>
                        <a:t>SSE</a:t>
                      </a:r>
                      <a:endParaRPr lang="en-US" dirty="0">
                        <a:solidFill>
                          <a:srgbClr val="000000"/>
                        </a:solidFill>
                      </a:endParaRPr>
                    </a:p>
                  </a:txBody>
                  <a:tcPr anchor="ctr" anchorCtr="1"/>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800" b="0" i="1" u="none" strike="noStrike" kern="1200" baseline="0" dirty="0">
                          <a:solidFill>
                            <a:srgbClr val="000000"/>
                          </a:solidFill>
                          <a:latin typeface="+mn-lt"/>
                          <a:ea typeface="+mn-ea"/>
                          <a:cs typeface="+mn-cs"/>
                        </a:rPr>
                        <a:t>ab</a:t>
                      </a:r>
                      <a:r>
                        <a:rPr lang="en-US" sz="1800" b="0" i="0" u="none" strike="noStrike" kern="1200" baseline="0" dirty="0">
                          <a:solidFill>
                            <a:srgbClr val="000000"/>
                          </a:solidFill>
                          <a:latin typeface="+mn-lt"/>
                          <a:ea typeface="+mn-ea"/>
                          <a:cs typeface="+mn-cs"/>
                        </a:rPr>
                        <a:t>(</a:t>
                      </a:r>
                      <a:r>
                        <a:rPr lang="en-US" sz="1800" b="0" i="1" u="none" strike="noStrike" kern="1200" baseline="0" dirty="0">
                          <a:solidFill>
                            <a:srgbClr val="000000"/>
                          </a:solidFill>
                          <a:latin typeface="+mn-lt"/>
                          <a:ea typeface="+mn-ea"/>
                          <a:cs typeface="+mn-cs"/>
                        </a:rPr>
                        <a:t>r </a:t>
                      </a:r>
                      <a:r>
                        <a:rPr lang="en-US" sz="1800" b="0" i="0" u="none" strike="noStrike" kern="1200" baseline="0" dirty="0">
                          <a:solidFill>
                            <a:srgbClr val="000000"/>
                          </a:solidFill>
                          <a:latin typeface="+mn-lt"/>
                          <a:ea typeface="+mn-ea"/>
                          <a:cs typeface="+mn-cs"/>
                        </a:rPr>
                        <a:t>− 1)</a:t>
                      </a:r>
                      <a:endParaRPr lang="en-US" i="0" dirty="0">
                        <a:solidFill>
                          <a:srgbClr val="000000"/>
                        </a:solidFill>
                      </a:endParaRPr>
                    </a:p>
                  </a:txBody>
                  <a:tcPr anchor="ctr" anchorCtr="1"/>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800" b="0" i="0" u="none" strike="noStrike" kern="1200" baseline="0" dirty="0">
                          <a:solidFill>
                            <a:srgbClr val="000000"/>
                          </a:solidFill>
                          <a:latin typeface="+mn-lt"/>
                          <a:ea typeface="+mn-ea"/>
                          <a:cs typeface="+mn-cs"/>
                        </a:rPr>
                        <a:t>MSE </a:t>
                      </a:r>
                      <a:endParaRPr lang="en-US" dirty="0">
                        <a:solidFill>
                          <a:srgbClr val="000000"/>
                        </a:solidFill>
                      </a:endParaRPr>
                    </a:p>
                  </a:txBody>
                  <a:tcPr anchor="ctr" anchorCtr="1"/>
                </a:tc>
                <a:tc>
                  <a:txBody>
                    <a:bodyPr/>
                    <a:lstStyle/>
                    <a:p>
                      <a:pPr algn="ctr"/>
                      <a:endParaRPr lang="en-US" dirty="0">
                        <a:solidFill>
                          <a:srgbClr val="000000"/>
                        </a:solidFill>
                      </a:endParaRPr>
                    </a:p>
                  </a:txBody>
                  <a:tcPr anchor="ctr" anchorCtr="1"/>
                </a:tc>
                <a:extLst>
                  <a:ext uri="{0D108BD9-81ED-4DB2-BD59-A6C34878D82A}">
                    <a16:rowId xmlns:a16="http://schemas.microsoft.com/office/drawing/2014/main" val="3170415427"/>
                  </a:ext>
                </a:extLst>
              </a:tr>
              <a:tr h="37084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800" b="1" i="0" u="none" strike="noStrike" kern="1200" baseline="0" dirty="0">
                          <a:solidFill>
                            <a:srgbClr val="000000"/>
                          </a:solidFill>
                          <a:latin typeface="+mn-lt"/>
                          <a:ea typeface="+mn-ea"/>
                          <a:cs typeface="+mn-cs"/>
                        </a:rPr>
                        <a:t>Total </a:t>
                      </a:r>
                      <a:endParaRPr lang="en-US" b="1" dirty="0">
                        <a:solidFill>
                          <a:srgbClr val="000000"/>
                        </a:solidFill>
                      </a:endParaRPr>
                    </a:p>
                  </a:txBody>
                  <a:tcPr anchor="ctr" anchorCtr="1"/>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800" b="0" i="0" u="none" strike="noStrike" kern="1200" baseline="0" dirty="0">
                          <a:solidFill>
                            <a:srgbClr val="000000"/>
                          </a:solidFill>
                          <a:latin typeface="+mn-lt"/>
                          <a:ea typeface="+mn-ea"/>
                          <a:cs typeface="+mn-cs"/>
                        </a:rPr>
                        <a:t>Total SS</a:t>
                      </a:r>
                      <a:endParaRPr lang="en-US" dirty="0">
                        <a:solidFill>
                          <a:srgbClr val="000000"/>
                        </a:solidFill>
                      </a:endParaRPr>
                    </a:p>
                  </a:txBody>
                  <a:tcPr anchor="ctr" anchorCtr="1"/>
                </a:tc>
                <a:tc>
                  <a:txBody>
                    <a:bodyPr/>
                    <a:lstStyle/>
                    <a:p>
                      <a:pPr algn="ctr"/>
                      <a:r>
                        <a:rPr lang="en-US" sz="1800" b="0" i="1" u="none" strike="noStrike" kern="1200" baseline="0" dirty="0">
                          <a:solidFill>
                            <a:srgbClr val="000000"/>
                          </a:solidFill>
                          <a:latin typeface="+mn-lt"/>
                          <a:ea typeface="+mn-ea"/>
                          <a:cs typeface="+mn-cs"/>
                        </a:rPr>
                        <a:t>N </a:t>
                      </a:r>
                      <a:r>
                        <a:rPr lang="en-US" sz="1800" b="0" i="0" u="none" strike="noStrike" kern="1200" baseline="0" dirty="0">
                          <a:solidFill>
                            <a:srgbClr val="000000"/>
                          </a:solidFill>
                          <a:latin typeface="+mn-lt"/>
                          <a:ea typeface="+mn-ea"/>
                          <a:cs typeface="+mn-cs"/>
                        </a:rPr>
                        <a:t>−1 </a:t>
                      </a:r>
                      <a:endParaRPr lang="en-US" dirty="0">
                        <a:solidFill>
                          <a:srgbClr val="000000"/>
                        </a:solidFill>
                      </a:endParaRPr>
                    </a:p>
                  </a:txBody>
                  <a:tcPr anchor="ctr" anchorCtr="1"/>
                </a:tc>
                <a:tc>
                  <a:txBody>
                    <a:bodyPr/>
                    <a:lstStyle/>
                    <a:p>
                      <a:pPr algn="ctr"/>
                      <a:endParaRPr lang="en-US" dirty="0">
                        <a:solidFill>
                          <a:srgbClr val="000000"/>
                        </a:solidFill>
                      </a:endParaRPr>
                    </a:p>
                  </a:txBody>
                  <a:tcPr anchor="ctr" anchorCtr="1"/>
                </a:tc>
                <a:tc>
                  <a:txBody>
                    <a:bodyPr/>
                    <a:lstStyle/>
                    <a:p>
                      <a:pPr algn="ctr"/>
                      <a:endParaRPr lang="en-US" dirty="0">
                        <a:solidFill>
                          <a:srgbClr val="000000"/>
                        </a:solidFill>
                      </a:endParaRPr>
                    </a:p>
                  </a:txBody>
                  <a:tcPr anchor="ctr" anchorCtr="1"/>
                </a:tc>
                <a:extLst>
                  <a:ext uri="{0D108BD9-81ED-4DB2-BD59-A6C34878D82A}">
                    <a16:rowId xmlns:a16="http://schemas.microsoft.com/office/drawing/2014/main" val="3532476958"/>
                  </a:ext>
                </a:extLst>
              </a:tr>
            </a:tbl>
          </a:graphicData>
        </a:graphic>
      </p:graphicFrame>
      <p:graphicFrame>
        <p:nvGraphicFramePr>
          <p:cNvPr id="5" name="Object 4">
            <a:extLst>
              <a:ext uri="{FF2B5EF4-FFF2-40B4-BE49-F238E27FC236}">
                <a16:creationId xmlns:a16="http://schemas.microsoft.com/office/drawing/2014/main" id="{27639D51-2A28-4662-8479-0A958ACE0C3D}"/>
              </a:ext>
            </a:extLst>
          </p:cNvPr>
          <p:cNvGraphicFramePr>
            <a:graphicFrameLocks noChangeAspect="1"/>
          </p:cNvGraphicFramePr>
          <p:nvPr>
            <p:extLst>
              <p:ext uri="{D42A27DB-BD31-4B8C-83A1-F6EECF244321}">
                <p14:modId xmlns:p14="http://schemas.microsoft.com/office/powerpoint/2010/main" val="1203395714"/>
              </p:ext>
            </p:extLst>
          </p:nvPr>
        </p:nvGraphicFramePr>
        <p:xfrm>
          <a:off x="7607300" y="2074863"/>
          <a:ext cx="508000" cy="571500"/>
        </p:xfrm>
        <a:graphic>
          <a:graphicData uri="http://schemas.openxmlformats.org/presentationml/2006/ole">
            <mc:AlternateContent xmlns:mc="http://schemas.openxmlformats.org/markup-compatibility/2006">
              <mc:Choice xmlns:v="urn:schemas-microsoft-com:vml" Requires="v">
                <p:oleObj name="Equation" r:id="rId2" imgW="507960" imgH="571320" progId="Equation.DSMT4">
                  <p:embed/>
                </p:oleObj>
              </mc:Choice>
              <mc:Fallback>
                <p:oleObj name="Equation" r:id="rId2" imgW="507960" imgH="571320" progId="Equation.DSMT4">
                  <p:embed/>
                  <p:pic>
                    <p:nvPicPr>
                      <p:cNvPr id="7" name="Object 6">
                        <a:extLst>
                          <a:ext uri="{FF2B5EF4-FFF2-40B4-BE49-F238E27FC236}">
                            <a16:creationId xmlns:a16="http://schemas.microsoft.com/office/drawing/2014/main" id="{4C6CED8A-BEC7-4667-9B4F-332BFF5E9CBC}"/>
                          </a:ext>
                        </a:extLst>
                      </p:cNvPr>
                      <p:cNvPicPr/>
                      <p:nvPr/>
                    </p:nvPicPr>
                    <p:blipFill>
                      <a:blip r:embed="rId3"/>
                      <a:stretch>
                        <a:fillRect/>
                      </a:stretch>
                    </p:blipFill>
                    <p:spPr>
                      <a:xfrm>
                        <a:off x="7607300" y="2074863"/>
                        <a:ext cx="508000" cy="571500"/>
                      </a:xfrm>
                      <a:prstGeom prst="rect">
                        <a:avLst/>
                      </a:prstGeom>
                    </p:spPr>
                  </p:pic>
                </p:oleObj>
              </mc:Fallback>
            </mc:AlternateContent>
          </a:graphicData>
        </a:graphic>
      </p:graphicFrame>
      <p:graphicFrame>
        <p:nvGraphicFramePr>
          <p:cNvPr id="6" name="Object 5">
            <a:extLst>
              <a:ext uri="{FF2B5EF4-FFF2-40B4-BE49-F238E27FC236}">
                <a16:creationId xmlns:a16="http://schemas.microsoft.com/office/drawing/2014/main" id="{8EC13EA5-441D-4677-91FA-0FB185AA50C5}"/>
              </a:ext>
            </a:extLst>
          </p:cNvPr>
          <p:cNvGraphicFramePr>
            <a:graphicFrameLocks noChangeAspect="1"/>
          </p:cNvGraphicFramePr>
          <p:nvPr>
            <p:extLst>
              <p:ext uri="{D42A27DB-BD31-4B8C-83A1-F6EECF244321}">
                <p14:modId xmlns:p14="http://schemas.microsoft.com/office/powerpoint/2010/main" val="3632377697"/>
              </p:ext>
            </p:extLst>
          </p:nvPr>
        </p:nvGraphicFramePr>
        <p:xfrm>
          <a:off x="7626350" y="2705100"/>
          <a:ext cx="495300" cy="571500"/>
        </p:xfrm>
        <a:graphic>
          <a:graphicData uri="http://schemas.openxmlformats.org/presentationml/2006/ole">
            <mc:AlternateContent xmlns:mc="http://schemas.openxmlformats.org/markup-compatibility/2006">
              <mc:Choice xmlns:v="urn:schemas-microsoft-com:vml" Requires="v">
                <p:oleObj name="Equation" r:id="rId4" imgW="495000" imgH="571320" progId="Equation.DSMT4">
                  <p:embed/>
                </p:oleObj>
              </mc:Choice>
              <mc:Fallback>
                <p:oleObj name="Equation" r:id="rId4" imgW="495000" imgH="571320" progId="Equation.DSMT4">
                  <p:embed/>
                  <p:pic>
                    <p:nvPicPr>
                      <p:cNvPr id="5" name="Object 4">
                        <a:extLst>
                          <a:ext uri="{FF2B5EF4-FFF2-40B4-BE49-F238E27FC236}">
                            <a16:creationId xmlns:a16="http://schemas.microsoft.com/office/drawing/2014/main" id="{27639D51-2A28-4662-8479-0A958ACE0C3D}"/>
                          </a:ext>
                        </a:extLst>
                      </p:cNvPr>
                      <p:cNvPicPr/>
                      <p:nvPr/>
                    </p:nvPicPr>
                    <p:blipFill>
                      <a:blip r:embed="rId5"/>
                      <a:stretch>
                        <a:fillRect/>
                      </a:stretch>
                    </p:blipFill>
                    <p:spPr>
                      <a:xfrm>
                        <a:off x="7626350" y="2705100"/>
                        <a:ext cx="495300" cy="571500"/>
                      </a:xfrm>
                      <a:prstGeom prst="rect">
                        <a:avLst/>
                      </a:prstGeom>
                    </p:spPr>
                  </p:pic>
                </p:oleObj>
              </mc:Fallback>
            </mc:AlternateContent>
          </a:graphicData>
        </a:graphic>
      </p:graphicFrame>
      <p:graphicFrame>
        <p:nvGraphicFramePr>
          <p:cNvPr id="7" name="Object 6">
            <a:extLst>
              <a:ext uri="{FF2B5EF4-FFF2-40B4-BE49-F238E27FC236}">
                <a16:creationId xmlns:a16="http://schemas.microsoft.com/office/drawing/2014/main" id="{2FD70C1A-AE83-43FE-9F97-1B09B9DD6F75}"/>
              </a:ext>
            </a:extLst>
          </p:cNvPr>
          <p:cNvGraphicFramePr>
            <a:graphicFrameLocks noChangeAspect="1"/>
          </p:cNvGraphicFramePr>
          <p:nvPr>
            <p:extLst>
              <p:ext uri="{D42A27DB-BD31-4B8C-83A1-F6EECF244321}">
                <p14:modId xmlns:p14="http://schemas.microsoft.com/office/powerpoint/2010/main" val="2854414605"/>
              </p:ext>
            </p:extLst>
          </p:nvPr>
        </p:nvGraphicFramePr>
        <p:xfrm>
          <a:off x="7562850" y="3362325"/>
          <a:ext cx="622300" cy="571500"/>
        </p:xfrm>
        <a:graphic>
          <a:graphicData uri="http://schemas.openxmlformats.org/presentationml/2006/ole">
            <mc:AlternateContent xmlns:mc="http://schemas.openxmlformats.org/markup-compatibility/2006">
              <mc:Choice xmlns:v="urn:schemas-microsoft-com:vml" Requires="v">
                <p:oleObj name="Equation" r:id="rId6" imgW="622080" imgH="571320" progId="Equation.DSMT4">
                  <p:embed/>
                </p:oleObj>
              </mc:Choice>
              <mc:Fallback>
                <p:oleObj name="Equation" r:id="rId6" imgW="622080" imgH="571320" progId="Equation.DSMT4">
                  <p:embed/>
                  <p:pic>
                    <p:nvPicPr>
                      <p:cNvPr id="5" name="Object 4">
                        <a:extLst>
                          <a:ext uri="{FF2B5EF4-FFF2-40B4-BE49-F238E27FC236}">
                            <a16:creationId xmlns:a16="http://schemas.microsoft.com/office/drawing/2014/main" id="{27639D51-2A28-4662-8479-0A958ACE0C3D}"/>
                          </a:ext>
                        </a:extLst>
                      </p:cNvPr>
                      <p:cNvPicPr/>
                      <p:nvPr/>
                    </p:nvPicPr>
                    <p:blipFill>
                      <a:blip r:embed="rId7"/>
                      <a:stretch>
                        <a:fillRect/>
                      </a:stretch>
                    </p:blipFill>
                    <p:spPr>
                      <a:xfrm>
                        <a:off x="7562850" y="3362325"/>
                        <a:ext cx="622300" cy="571500"/>
                      </a:xfrm>
                      <a:prstGeom prst="rect">
                        <a:avLst/>
                      </a:prstGeom>
                    </p:spPr>
                  </p:pic>
                </p:oleObj>
              </mc:Fallback>
            </mc:AlternateContent>
          </a:graphicData>
        </a:graphic>
      </p:graphicFrame>
    </p:spTree>
    <p:extLst>
      <p:ext uri="{BB962C8B-B14F-4D97-AF65-F5344CB8AC3E}">
        <p14:creationId xmlns:p14="http://schemas.microsoft.com/office/powerpoint/2010/main" val="293534607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1C7540-7F0D-474D-9AA1-A4CFBC6FAFD4}"/>
              </a:ext>
            </a:extLst>
          </p:cNvPr>
          <p:cNvSpPr>
            <a:spLocks noGrp="1"/>
          </p:cNvSpPr>
          <p:nvPr>
            <p:ph type="title"/>
          </p:nvPr>
        </p:nvSpPr>
        <p:spPr/>
        <p:txBody>
          <a:bodyPr/>
          <a:lstStyle/>
          <a:p>
            <a:r>
              <a:rPr lang="en-US" dirty="0"/>
              <a:t>Two-Way ANOVA: The Factorial Design (cont.) </a:t>
            </a:r>
          </a:p>
        </p:txBody>
      </p:sp>
      <p:sp>
        <p:nvSpPr>
          <p:cNvPr id="3" name="Content Placeholder 2">
            <a:extLst>
              <a:ext uri="{FF2B5EF4-FFF2-40B4-BE49-F238E27FC236}">
                <a16:creationId xmlns:a16="http://schemas.microsoft.com/office/drawing/2014/main" id="{49C00C1D-14ED-430A-8E82-0B039FA0E2B0}"/>
              </a:ext>
            </a:extLst>
          </p:cNvPr>
          <p:cNvSpPr>
            <a:spLocks noGrp="1"/>
          </p:cNvSpPr>
          <p:nvPr>
            <p:ph idx="1"/>
          </p:nvPr>
        </p:nvSpPr>
        <p:spPr/>
        <p:txBody>
          <a:bodyPr>
            <a:normAutofit lnSpcReduction="10000"/>
          </a:bodyPr>
          <a:lstStyle/>
          <a:p>
            <a:r>
              <a:rPr lang="en-US" dirty="0"/>
              <a:t>Before proceeding with the ANOVA test we must verify that the assumptions are met. We know that the ANOVA procedure is robust against departures from the normality and equal variance assumptions. For this example, we do not have sufficient repeated observations for each combination of factors to be able to verify the normality and equal variance assumptions are met. It is highly recommended that as many observations as the budget and time allows be collected for each combination of factors in a factorial experiment.</a:t>
            </a:r>
          </a:p>
        </p:txBody>
      </p:sp>
    </p:spTree>
    <p:extLst>
      <p:ext uri="{BB962C8B-B14F-4D97-AF65-F5344CB8AC3E}">
        <p14:creationId xmlns:p14="http://schemas.microsoft.com/office/powerpoint/2010/main" val="269203986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FD33DB-57E5-4365-A371-D2AD3BE3881C}"/>
              </a:ext>
            </a:extLst>
          </p:cNvPr>
          <p:cNvSpPr>
            <a:spLocks noGrp="1"/>
          </p:cNvSpPr>
          <p:nvPr>
            <p:ph type="title"/>
          </p:nvPr>
        </p:nvSpPr>
        <p:spPr/>
        <p:txBody>
          <a:bodyPr/>
          <a:lstStyle/>
          <a:p>
            <a:r>
              <a:rPr lang="en-US" dirty="0"/>
              <a:t>Two-Way ANOVA: The Factorial Design (cont.) </a:t>
            </a:r>
          </a:p>
        </p:txBody>
      </p:sp>
      <p:sp>
        <p:nvSpPr>
          <p:cNvPr id="3" name="Content Placeholder 2">
            <a:extLst>
              <a:ext uri="{FF2B5EF4-FFF2-40B4-BE49-F238E27FC236}">
                <a16:creationId xmlns:a16="http://schemas.microsoft.com/office/drawing/2014/main" id="{747A539B-BED1-4596-91C8-53A2E8D95445}"/>
              </a:ext>
            </a:extLst>
          </p:cNvPr>
          <p:cNvSpPr>
            <a:spLocks noGrp="1"/>
          </p:cNvSpPr>
          <p:nvPr>
            <p:ph idx="1"/>
          </p:nvPr>
        </p:nvSpPr>
        <p:spPr/>
        <p:txBody>
          <a:bodyPr>
            <a:normAutofit/>
          </a:bodyPr>
          <a:lstStyle/>
          <a:p>
            <a:r>
              <a:rPr lang="en-US" dirty="0"/>
              <a:t>The techniques discussed for the randomized block design can be extended to the situation where there are two factors of interest. The main features of the factorial design are:</a:t>
            </a:r>
          </a:p>
          <a:p>
            <a:pPr marL="457200" indent="-457200">
              <a:buFont typeface="Arial" panose="020B0604020202020204" pitchFamily="34" charset="0"/>
              <a:buChar char="•"/>
            </a:pPr>
            <a:r>
              <a:rPr lang="en-US" dirty="0"/>
              <a:t>In a factorial design, you have two or more independent variables (factors) that are varied simultaneously, and both are of interest to the researcher. In our examples, we will not have more than two independent variables.</a:t>
            </a:r>
          </a:p>
        </p:txBody>
      </p:sp>
    </p:spTree>
    <p:extLst>
      <p:ext uri="{BB962C8B-B14F-4D97-AF65-F5344CB8AC3E}">
        <p14:creationId xmlns:p14="http://schemas.microsoft.com/office/powerpoint/2010/main" val="217362824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C4751F-D7BE-4BA8-A61B-2E69244E062E}"/>
              </a:ext>
            </a:extLst>
          </p:cNvPr>
          <p:cNvSpPr>
            <a:spLocks noGrp="1"/>
          </p:cNvSpPr>
          <p:nvPr>
            <p:ph type="title"/>
          </p:nvPr>
        </p:nvSpPr>
        <p:spPr/>
        <p:txBody>
          <a:bodyPr/>
          <a:lstStyle/>
          <a:p>
            <a:r>
              <a:rPr lang="en-US" dirty="0"/>
              <a:t>Two-Way ANOVA: The Factorial Design (cont.) </a:t>
            </a:r>
          </a:p>
        </p:txBody>
      </p:sp>
      <p:sp>
        <p:nvSpPr>
          <p:cNvPr id="3" name="Content Placeholder 2">
            <a:extLst>
              <a:ext uri="{FF2B5EF4-FFF2-40B4-BE49-F238E27FC236}">
                <a16:creationId xmlns:a16="http://schemas.microsoft.com/office/drawing/2014/main" id="{CA050FCD-E37F-4C13-A036-483F59EC2EB4}"/>
              </a:ext>
            </a:extLst>
          </p:cNvPr>
          <p:cNvSpPr>
            <a:spLocks noGrp="1"/>
          </p:cNvSpPr>
          <p:nvPr>
            <p:ph idx="1"/>
          </p:nvPr>
        </p:nvSpPr>
        <p:spPr/>
        <p:txBody>
          <a:bodyPr>
            <a:normAutofit lnSpcReduction="10000"/>
          </a:bodyPr>
          <a:lstStyle/>
          <a:p>
            <a:r>
              <a:rPr lang="en-US" dirty="0"/>
              <a:t>We will demonstrate the ANOVA procedure for this simplified factorial experiment.</a:t>
            </a:r>
          </a:p>
          <a:p>
            <a:pPr marL="457200" indent="-457200">
              <a:buFont typeface="Wingdings" panose="05000000000000000000" pitchFamily="2" charset="2"/>
              <a:buChar char="þ"/>
            </a:pPr>
            <a:r>
              <a:rPr lang="en-US" dirty="0"/>
              <a:t>Cell measurements are independent random samples</a:t>
            </a:r>
          </a:p>
          <a:p>
            <a:pPr marL="457200" indent="-457200">
              <a:buFont typeface="Wingdings" panose="05000000000000000000" pitchFamily="2" charset="2"/>
              <a:buChar char="þ"/>
            </a:pPr>
            <a:r>
              <a:rPr lang="en-US" dirty="0"/>
              <a:t>Cell measurements come from a population that is approximately normally distributed (assumed). </a:t>
            </a:r>
          </a:p>
          <a:p>
            <a:pPr marL="457200" indent="-457200">
              <a:buFont typeface="Wingdings" panose="05000000000000000000" pitchFamily="2" charset="2"/>
              <a:buChar char="þ"/>
            </a:pPr>
            <a:r>
              <a:rPr lang="en-US" dirty="0"/>
              <a:t>The populations have approximately equal variances (assumed). </a:t>
            </a:r>
          </a:p>
          <a:p>
            <a:pPr marL="457200" indent="-457200">
              <a:buFont typeface="Wingdings" panose="05000000000000000000" pitchFamily="2" charset="2"/>
              <a:buChar char="þ"/>
            </a:pPr>
            <a:r>
              <a:rPr lang="en-US" dirty="0"/>
              <a:t>All the cells have an equal number of measurements. </a:t>
            </a:r>
          </a:p>
        </p:txBody>
      </p:sp>
    </p:spTree>
    <p:extLst>
      <p:ext uri="{BB962C8B-B14F-4D97-AF65-F5344CB8AC3E}">
        <p14:creationId xmlns:p14="http://schemas.microsoft.com/office/powerpoint/2010/main" val="80218326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Note</a:t>
            </a:r>
          </a:p>
        </p:txBody>
      </p:sp>
      <p:sp>
        <p:nvSpPr>
          <p:cNvPr id="4" name="Content Placeholder 3"/>
          <p:cNvSpPr txBox="1">
            <a:spLocks/>
          </p:cNvSpPr>
          <p:nvPr/>
        </p:nvSpPr>
        <p:spPr>
          <a:xfrm>
            <a:off x="457200" y="1219200"/>
            <a:ext cx="8229600" cy="2246769"/>
          </a:xfrm>
          <a:prstGeom prst="rect">
            <a:avLst/>
          </a:prstGeom>
          <a:ln w="28575">
            <a:solidFill>
              <a:srgbClr val="FF0000"/>
            </a:solidFill>
          </a:ln>
        </p:spPr>
        <p:txBody>
          <a:bodyPr>
            <a:spAutoFit/>
          </a:bodyPr>
          <a:lstStyle/>
          <a:p>
            <a:pPr lvl="0">
              <a:spcBef>
                <a:spcPct val="20000"/>
              </a:spcBef>
            </a:pPr>
            <a:r>
              <a:rPr lang="en-US" sz="2800" dirty="0">
                <a:solidFill>
                  <a:srgbClr val="000000"/>
                </a:solidFill>
              </a:rPr>
              <a:t>When using Excel or Minitab to perform a two-way ANOVA, it is important to pay close attention to how the data is organized so that you can identify the factors on the summary output and accurately interpret the results. </a:t>
            </a:r>
            <a:endParaRPr kumimoji="0" lang="en-US" sz="2800" b="0" u="none" strike="noStrike" kern="1200" cap="none" spc="0" normalizeH="0" baseline="0" noProof="0" dirty="0">
              <a:ln>
                <a:noFill/>
              </a:ln>
              <a:solidFill>
                <a:srgbClr val="000000"/>
              </a:solidFill>
              <a:effectLst/>
              <a:uLnTx/>
              <a:uFillTx/>
              <a:latin typeface="+mn-lt"/>
              <a:ea typeface="+mn-ea"/>
              <a:cs typeface="+mn-cs"/>
            </a:endParaRPr>
          </a:p>
        </p:txBody>
      </p:sp>
    </p:spTree>
    <p:extLst>
      <p:ext uri="{BB962C8B-B14F-4D97-AF65-F5344CB8AC3E}">
        <p14:creationId xmlns:p14="http://schemas.microsoft.com/office/powerpoint/2010/main" val="289226155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91D777-F1D1-489F-978A-97C69CFD4E82}"/>
              </a:ext>
            </a:extLst>
          </p:cNvPr>
          <p:cNvSpPr>
            <a:spLocks noGrp="1"/>
          </p:cNvSpPr>
          <p:nvPr>
            <p:ph type="title"/>
          </p:nvPr>
        </p:nvSpPr>
        <p:spPr/>
        <p:txBody>
          <a:bodyPr/>
          <a:lstStyle/>
          <a:p>
            <a:r>
              <a:rPr lang="en-US" dirty="0"/>
              <a:t>Two-Way ANOVA: The Factorial Design (cont.)</a:t>
            </a:r>
          </a:p>
        </p:txBody>
      </p:sp>
      <p:sp>
        <p:nvSpPr>
          <p:cNvPr id="3" name="Content Placeholder 2">
            <a:extLst>
              <a:ext uri="{FF2B5EF4-FFF2-40B4-BE49-F238E27FC236}">
                <a16:creationId xmlns:a16="http://schemas.microsoft.com/office/drawing/2014/main" id="{81E2C46B-8C6B-45E6-A02F-8E0297C4BE4E}"/>
              </a:ext>
            </a:extLst>
          </p:cNvPr>
          <p:cNvSpPr>
            <a:spLocks noGrp="1"/>
          </p:cNvSpPr>
          <p:nvPr>
            <p:ph idx="1"/>
          </p:nvPr>
        </p:nvSpPr>
        <p:spPr/>
        <p:txBody>
          <a:bodyPr/>
          <a:lstStyle/>
          <a:p>
            <a:r>
              <a:rPr lang="en-US" dirty="0"/>
              <a:t>The results of the two-way ANOVA for the personnel director’s salary data are given in Figure 15.4.4.</a:t>
            </a:r>
          </a:p>
          <a:p>
            <a:endParaRPr lang="en-US" dirty="0"/>
          </a:p>
          <a:p>
            <a:endParaRPr lang="en-US" dirty="0"/>
          </a:p>
          <a:p>
            <a:endParaRPr lang="en-US" dirty="0"/>
          </a:p>
          <a:p>
            <a:endParaRPr lang="en-US" dirty="0"/>
          </a:p>
          <a:p>
            <a:endParaRPr lang="en-US" dirty="0"/>
          </a:p>
        </p:txBody>
      </p:sp>
      <p:pic>
        <p:nvPicPr>
          <p:cNvPr id="6" name="Picture 5">
            <a:extLst>
              <a:ext uri="{FF2B5EF4-FFF2-40B4-BE49-F238E27FC236}">
                <a16:creationId xmlns:a16="http://schemas.microsoft.com/office/drawing/2014/main" id="{4EAE4CE0-D2E1-E993-B4E8-F7BE2AD8A6C8}"/>
              </a:ext>
            </a:extLst>
          </p:cNvPr>
          <p:cNvPicPr>
            <a:picLocks noChangeAspect="1"/>
          </p:cNvPicPr>
          <p:nvPr/>
        </p:nvPicPr>
        <p:blipFill>
          <a:blip r:embed="rId2"/>
          <a:stretch>
            <a:fillRect/>
          </a:stretch>
        </p:blipFill>
        <p:spPr>
          <a:xfrm>
            <a:off x="605884" y="2399371"/>
            <a:ext cx="7696200" cy="3004496"/>
          </a:xfrm>
          <a:prstGeom prst="rect">
            <a:avLst/>
          </a:prstGeom>
        </p:spPr>
      </p:pic>
    </p:spTree>
    <p:extLst>
      <p:ext uri="{BB962C8B-B14F-4D97-AF65-F5344CB8AC3E}">
        <p14:creationId xmlns:p14="http://schemas.microsoft.com/office/powerpoint/2010/main" val="125933668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F98217-00DD-4C95-A4B8-0E8E38D5071E}"/>
              </a:ext>
            </a:extLst>
          </p:cNvPr>
          <p:cNvSpPr>
            <a:spLocks noGrp="1"/>
          </p:cNvSpPr>
          <p:nvPr>
            <p:ph type="title"/>
          </p:nvPr>
        </p:nvSpPr>
        <p:spPr/>
        <p:txBody>
          <a:bodyPr/>
          <a:lstStyle/>
          <a:p>
            <a:r>
              <a:rPr lang="en-US" dirty="0"/>
              <a:t>Two-Way ANOVA: The Factorial Design (cont.)</a:t>
            </a:r>
          </a:p>
        </p:txBody>
      </p:sp>
      <p:sp>
        <p:nvSpPr>
          <p:cNvPr id="3" name="Content Placeholder 2">
            <a:extLst>
              <a:ext uri="{FF2B5EF4-FFF2-40B4-BE49-F238E27FC236}">
                <a16:creationId xmlns:a16="http://schemas.microsoft.com/office/drawing/2014/main" id="{0A70B288-0E58-402E-98F3-28BD3DE9EE11}"/>
              </a:ext>
            </a:extLst>
          </p:cNvPr>
          <p:cNvSpPr>
            <a:spLocks noGrp="1"/>
          </p:cNvSpPr>
          <p:nvPr>
            <p:ph idx="1"/>
          </p:nvPr>
        </p:nvSpPr>
        <p:spPr/>
        <p:txBody>
          <a:bodyPr>
            <a:normAutofit/>
          </a:bodyPr>
          <a:lstStyle/>
          <a:p>
            <a:r>
              <a:rPr lang="en-US" dirty="0"/>
              <a:t>In the ANOVA table, the row labeled “Sample” corresponds to </a:t>
            </a:r>
            <a:r>
              <a:rPr lang="en-US" i="1" dirty="0"/>
              <a:t>Experience</a:t>
            </a:r>
            <a:r>
              <a:rPr lang="en-US" dirty="0"/>
              <a:t> (Factor A) since the three experience levels were organized by rows in the original data table. The row of the output labeled “Columns” corresponds to </a:t>
            </a:r>
            <a:r>
              <a:rPr lang="en-US" i="1" dirty="0"/>
              <a:t>Age</a:t>
            </a:r>
            <a:r>
              <a:rPr lang="en-US" dirty="0"/>
              <a:t> (Factor B) since the age groups are organized by column. The row labeled “Interaction” corresponds to the interaction between experience and age, and “Within” corresponds to the variation within the sample observations, or error. </a:t>
            </a:r>
          </a:p>
        </p:txBody>
      </p:sp>
    </p:spTree>
    <p:extLst>
      <p:ext uri="{BB962C8B-B14F-4D97-AF65-F5344CB8AC3E}">
        <p14:creationId xmlns:p14="http://schemas.microsoft.com/office/powerpoint/2010/main" val="3219106824"/>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F98217-00DD-4C95-A4B8-0E8E38D5071E}"/>
              </a:ext>
            </a:extLst>
          </p:cNvPr>
          <p:cNvSpPr>
            <a:spLocks noGrp="1"/>
          </p:cNvSpPr>
          <p:nvPr>
            <p:ph type="title"/>
          </p:nvPr>
        </p:nvSpPr>
        <p:spPr/>
        <p:txBody>
          <a:bodyPr/>
          <a:lstStyle/>
          <a:p>
            <a:r>
              <a:rPr lang="en-US" dirty="0"/>
              <a:t>Two-Way ANOVA: The Factorial Design (cont.)</a:t>
            </a:r>
          </a:p>
        </p:txBody>
      </p:sp>
      <p:sp>
        <p:nvSpPr>
          <p:cNvPr id="3" name="Content Placeholder 2">
            <a:extLst>
              <a:ext uri="{FF2B5EF4-FFF2-40B4-BE49-F238E27FC236}">
                <a16:creationId xmlns:a16="http://schemas.microsoft.com/office/drawing/2014/main" id="{0A70B288-0E58-402E-98F3-28BD3DE9EE11}"/>
              </a:ext>
            </a:extLst>
          </p:cNvPr>
          <p:cNvSpPr>
            <a:spLocks noGrp="1"/>
          </p:cNvSpPr>
          <p:nvPr>
            <p:ph idx="1"/>
          </p:nvPr>
        </p:nvSpPr>
        <p:spPr/>
        <p:txBody>
          <a:bodyPr>
            <a:normAutofit/>
          </a:bodyPr>
          <a:lstStyle/>
          <a:p>
            <a:r>
              <a:rPr lang="en-US" dirty="0"/>
              <a:t>The personnel director must first decide if there is interaction between age and experience. The appropriate test statistic for testing for interaction, which is the mean square of the interaction term divided by the mean square for error, is given by </a:t>
            </a:r>
          </a:p>
        </p:txBody>
      </p:sp>
      <p:graphicFrame>
        <p:nvGraphicFramePr>
          <p:cNvPr id="4" name="Object 3">
            <a:extLst>
              <a:ext uri="{FF2B5EF4-FFF2-40B4-BE49-F238E27FC236}">
                <a16:creationId xmlns:a16="http://schemas.microsoft.com/office/drawing/2014/main" id="{EAD158A3-F754-4CB7-FD2F-F7605661060B}"/>
              </a:ext>
            </a:extLst>
          </p:cNvPr>
          <p:cNvGraphicFramePr>
            <a:graphicFrameLocks noChangeAspect="1"/>
          </p:cNvGraphicFramePr>
          <p:nvPr>
            <p:extLst>
              <p:ext uri="{D42A27DB-BD31-4B8C-83A1-F6EECF244321}">
                <p14:modId xmlns:p14="http://schemas.microsoft.com/office/powerpoint/2010/main" val="3165830397"/>
              </p:ext>
            </p:extLst>
          </p:nvPr>
        </p:nvGraphicFramePr>
        <p:xfrm>
          <a:off x="2895600" y="3733800"/>
          <a:ext cx="1549400" cy="838200"/>
        </p:xfrm>
        <a:graphic>
          <a:graphicData uri="http://schemas.openxmlformats.org/presentationml/2006/ole">
            <mc:AlternateContent xmlns:mc="http://schemas.openxmlformats.org/markup-compatibility/2006">
              <mc:Choice xmlns:v="urn:schemas-microsoft-com:vml" Requires="v">
                <p:oleObj name="Equation" r:id="rId2" imgW="1549080" imgH="838080" progId="Equation.DSMT4">
                  <p:embed/>
                </p:oleObj>
              </mc:Choice>
              <mc:Fallback>
                <p:oleObj name="Equation" r:id="rId2" imgW="1549080" imgH="838080" progId="Equation.DSMT4">
                  <p:embed/>
                  <p:pic>
                    <p:nvPicPr>
                      <p:cNvPr id="4" name="Object 3">
                        <a:extLst>
                          <a:ext uri="{FF2B5EF4-FFF2-40B4-BE49-F238E27FC236}">
                            <a16:creationId xmlns:a16="http://schemas.microsoft.com/office/drawing/2014/main" id="{C7AFF6B0-5D84-444E-BBF5-6A6ED2A3010E}"/>
                          </a:ext>
                        </a:extLst>
                      </p:cNvPr>
                      <p:cNvPicPr/>
                      <p:nvPr/>
                    </p:nvPicPr>
                    <p:blipFill>
                      <a:blip r:embed="rId3"/>
                      <a:stretch>
                        <a:fillRect/>
                      </a:stretch>
                    </p:blipFill>
                    <p:spPr>
                      <a:xfrm>
                        <a:off x="2895600" y="3733800"/>
                        <a:ext cx="1549400" cy="838200"/>
                      </a:xfrm>
                      <a:prstGeom prst="rect">
                        <a:avLst/>
                      </a:prstGeom>
                    </p:spPr>
                  </p:pic>
                </p:oleObj>
              </mc:Fallback>
            </mc:AlternateContent>
          </a:graphicData>
        </a:graphic>
      </p:graphicFrame>
    </p:spTree>
    <p:extLst>
      <p:ext uri="{BB962C8B-B14F-4D97-AF65-F5344CB8AC3E}">
        <p14:creationId xmlns:p14="http://schemas.microsoft.com/office/powerpoint/2010/main" val="975999153"/>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F98217-00DD-4C95-A4B8-0E8E38D5071E}"/>
              </a:ext>
            </a:extLst>
          </p:cNvPr>
          <p:cNvSpPr>
            <a:spLocks noGrp="1"/>
          </p:cNvSpPr>
          <p:nvPr>
            <p:ph type="title"/>
          </p:nvPr>
        </p:nvSpPr>
        <p:spPr/>
        <p:txBody>
          <a:bodyPr/>
          <a:lstStyle/>
          <a:p>
            <a:r>
              <a:rPr lang="en-US" dirty="0"/>
              <a:t>Two-Way ANOVA: The Factorial Design (cont.)</a:t>
            </a:r>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0A70B288-0E58-402E-98F3-28BD3DE9EE11}"/>
                  </a:ext>
                </a:extLst>
              </p:cNvPr>
              <p:cNvSpPr>
                <a:spLocks noGrp="1"/>
              </p:cNvSpPr>
              <p:nvPr>
                <p:ph idx="1"/>
              </p:nvPr>
            </p:nvSpPr>
            <p:spPr/>
            <p:txBody>
              <a:bodyPr>
                <a:normAutofit/>
              </a:bodyPr>
              <a:lstStyle/>
              <a:p>
                <a:r>
                  <a:rPr lang="en-US" dirty="0"/>
                  <a:t>Under the null hypothesis that there is no interaction, the </a:t>
                </a:r>
                <a14:m>
                  <m:oMath xmlns:m="http://schemas.openxmlformats.org/officeDocument/2006/math">
                    <m:r>
                      <a:rPr lang="en-US" i="1" dirty="0" smtClean="0">
                        <a:latin typeface="Cambria Math" panose="02040503050406030204" pitchFamily="18" charset="0"/>
                      </a:rPr>
                      <m:t>𝐹</m:t>
                    </m:r>
                  </m:oMath>
                </a14:m>
                <a:r>
                  <a:rPr lang="en-US" dirty="0"/>
                  <a:t>-test statistic has an </a:t>
                </a:r>
                <a14:m>
                  <m:oMath xmlns:m="http://schemas.openxmlformats.org/officeDocument/2006/math">
                    <m:r>
                      <a:rPr lang="en-US" i="1" dirty="0" smtClean="0">
                        <a:latin typeface="Cambria Math" panose="02040503050406030204" pitchFamily="18" charset="0"/>
                      </a:rPr>
                      <m:t>𝐹</m:t>
                    </m:r>
                  </m:oMath>
                </a14:m>
                <a:r>
                  <a:rPr lang="en-US" dirty="0"/>
                  <a:t>-distribution with 6 numerator degrees of freedom and 12 denominator degrees of freedom. At </a:t>
                </a:r>
                <a14:m>
                  <m:oMath xmlns:m="http://schemas.openxmlformats.org/officeDocument/2006/math">
                    <m:r>
                      <a:rPr lang="en-US" i="1" dirty="0" smtClean="0">
                        <a:latin typeface="Cambria Math" panose="02040503050406030204" pitchFamily="18" charset="0"/>
                      </a:rPr>
                      <m:t>𝑎</m:t>
                    </m:r>
                    <m:r>
                      <a:rPr lang="en-US" i="1" dirty="0" smtClean="0">
                        <a:latin typeface="Cambria Math" panose="02040503050406030204" pitchFamily="18" charset="0"/>
                      </a:rPr>
                      <m:t>=0.05</m:t>
                    </m:r>
                  </m:oMath>
                </a14:m>
                <a:r>
                  <a:rPr lang="en-US" dirty="0"/>
                  <a:t>, the null hypothesis will be rejected if the calculated value of the test statistic is larger than 2.9961.</a:t>
                </a:r>
              </a:p>
            </p:txBody>
          </p:sp>
        </mc:Choice>
        <mc:Fallback xmlns="">
          <p:sp>
            <p:nvSpPr>
              <p:cNvPr id="3" name="Content Placeholder 2">
                <a:extLst>
                  <a:ext uri="{FF2B5EF4-FFF2-40B4-BE49-F238E27FC236}">
                    <a16:creationId xmlns:a16="http://schemas.microsoft.com/office/drawing/2014/main" id="{0A70B288-0E58-402E-98F3-28BD3DE9EE11}"/>
                  </a:ext>
                </a:extLst>
              </p:cNvPr>
              <p:cNvSpPr>
                <a:spLocks noGrp="1" noRot="1" noChangeAspect="1" noMove="1" noResize="1" noEditPoints="1" noAdjustHandles="1" noChangeArrowheads="1" noChangeShapeType="1" noTextEdit="1"/>
              </p:cNvSpPr>
              <p:nvPr>
                <p:ph idx="1"/>
              </p:nvPr>
            </p:nvSpPr>
            <p:spPr>
              <a:blipFill>
                <a:blip r:embed="rId2"/>
                <a:stretch>
                  <a:fillRect l="-1481" t="-1200"/>
                </a:stretch>
              </a:blipFill>
            </p:spPr>
            <p:txBody>
              <a:bodyPr/>
              <a:lstStyle/>
              <a:p>
                <a:r>
                  <a:rPr lang="en-IN">
                    <a:noFill/>
                  </a:rPr>
                  <a:t> </a:t>
                </a:r>
              </a:p>
            </p:txBody>
          </p:sp>
        </mc:Fallback>
      </mc:AlternateContent>
    </p:spTree>
    <p:extLst>
      <p:ext uri="{BB962C8B-B14F-4D97-AF65-F5344CB8AC3E}">
        <p14:creationId xmlns:p14="http://schemas.microsoft.com/office/powerpoint/2010/main" val="1310816568"/>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F98217-00DD-4C95-A4B8-0E8E38D5071E}"/>
              </a:ext>
            </a:extLst>
          </p:cNvPr>
          <p:cNvSpPr>
            <a:spLocks noGrp="1"/>
          </p:cNvSpPr>
          <p:nvPr>
            <p:ph type="title"/>
          </p:nvPr>
        </p:nvSpPr>
        <p:spPr/>
        <p:txBody>
          <a:bodyPr/>
          <a:lstStyle/>
          <a:p>
            <a:r>
              <a:rPr lang="en-US" dirty="0"/>
              <a:t>Two-Way ANOVA: The Factorial Design (cont.)</a:t>
            </a:r>
          </a:p>
        </p:txBody>
      </p:sp>
      <p:sp>
        <p:nvSpPr>
          <p:cNvPr id="3" name="Content Placeholder 2">
            <a:extLst>
              <a:ext uri="{FF2B5EF4-FFF2-40B4-BE49-F238E27FC236}">
                <a16:creationId xmlns:a16="http://schemas.microsoft.com/office/drawing/2014/main" id="{0A70B288-0E58-402E-98F3-28BD3DE9EE11}"/>
              </a:ext>
            </a:extLst>
          </p:cNvPr>
          <p:cNvSpPr>
            <a:spLocks noGrp="1"/>
          </p:cNvSpPr>
          <p:nvPr>
            <p:ph idx="1"/>
          </p:nvPr>
        </p:nvSpPr>
        <p:spPr/>
        <p:txBody>
          <a:bodyPr/>
          <a:lstStyle/>
          <a:p>
            <a:pPr algn="ctr"/>
            <a:r>
              <a:rPr lang="en-US" b="1" i="1" dirty="0"/>
              <a:t>F</a:t>
            </a:r>
            <a:r>
              <a:rPr lang="en-US" b="1" dirty="0"/>
              <a:t>-Distribution </a:t>
            </a:r>
            <a:br>
              <a:rPr lang="en-US" b="1" dirty="0"/>
            </a:br>
            <a:r>
              <a:rPr lang="en-US" b="1" dirty="0"/>
              <a:t>numerator </a:t>
            </a:r>
            <a:r>
              <a:rPr lang="en-US" b="1" i="1" dirty="0"/>
              <a:t>df </a:t>
            </a:r>
            <a:r>
              <a:rPr lang="en-US" b="1" dirty="0"/>
              <a:t>= 6, denominator </a:t>
            </a:r>
            <a:r>
              <a:rPr lang="en-US" b="1" i="1" dirty="0"/>
              <a:t>df </a:t>
            </a:r>
            <a:r>
              <a:rPr lang="en-US" b="1" dirty="0"/>
              <a:t>= 12</a:t>
            </a:r>
          </a:p>
          <a:p>
            <a:pPr algn="ctr"/>
            <a:endParaRPr lang="en-US" b="1" dirty="0"/>
          </a:p>
          <a:p>
            <a:pPr algn="ctr"/>
            <a:endParaRPr lang="en-US" b="1" dirty="0"/>
          </a:p>
          <a:p>
            <a:pPr algn="ctr"/>
            <a:endParaRPr lang="en-US" b="1" dirty="0"/>
          </a:p>
          <a:p>
            <a:pPr algn="ctr"/>
            <a:endParaRPr lang="en-US" b="1" dirty="0"/>
          </a:p>
          <a:p>
            <a:pPr algn="ctr"/>
            <a:endParaRPr lang="en-US" b="1" dirty="0"/>
          </a:p>
          <a:p>
            <a:pPr algn="ctr"/>
            <a:endParaRPr lang="en-US" b="1" dirty="0"/>
          </a:p>
        </p:txBody>
      </p:sp>
      <p:pic>
        <p:nvPicPr>
          <p:cNvPr id="6" name="Picture 5">
            <a:extLst>
              <a:ext uri="{FF2B5EF4-FFF2-40B4-BE49-F238E27FC236}">
                <a16:creationId xmlns:a16="http://schemas.microsoft.com/office/drawing/2014/main" id="{7B74812D-4338-662C-D2A2-BB720A7CB5D4}"/>
              </a:ext>
            </a:extLst>
          </p:cNvPr>
          <p:cNvPicPr>
            <a:picLocks noChangeAspect="1"/>
          </p:cNvPicPr>
          <p:nvPr/>
        </p:nvPicPr>
        <p:blipFill>
          <a:blip r:embed="rId2"/>
          <a:stretch>
            <a:fillRect/>
          </a:stretch>
        </p:blipFill>
        <p:spPr>
          <a:xfrm>
            <a:off x="1524000" y="2364395"/>
            <a:ext cx="6019800" cy="3369234"/>
          </a:xfrm>
          <a:prstGeom prst="rect">
            <a:avLst/>
          </a:prstGeom>
        </p:spPr>
      </p:pic>
    </p:spTree>
    <p:extLst>
      <p:ext uri="{BB962C8B-B14F-4D97-AF65-F5344CB8AC3E}">
        <p14:creationId xmlns:p14="http://schemas.microsoft.com/office/powerpoint/2010/main" val="3425408014"/>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F98217-00DD-4C95-A4B8-0E8E38D5071E}"/>
              </a:ext>
            </a:extLst>
          </p:cNvPr>
          <p:cNvSpPr>
            <a:spLocks noGrp="1"/>
          </p:cNvSpPr>
          <p:nvPr>
            <p:ph type="title"/>
          </p:nvPr>
        </p:nvSpPr>
        <p:spPr/>
        <p:txBody>
          <a:bodyPr/>
          <a:lstStyle/>
          <a:p>
            <a:r>
              <a:rPr lang="en-US" dirty="0"/>
              <a:t>Two-Way ANOVA: The Factorial Design (cont.)</a:t>
            </a:r>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0A70B288-0E58-402E-98F3-28BD3DE9EE11}"/>
                  </a:ext>
                </a:extLst>
              </p:cNvPr>
              <p:cNvSpPr>
                <a:spLocks noGrp="1"/>
              </p:cNvSpPr>
              <p:nvPr>
                <p:ph idx="1"/>
              </p:nvPr>
            </p:nvSpPr>
            <p:spPr/>
            <p:txBody>
              <a:bodyPr>
                <a:normAutofit/>
              </a:bodyPr>
              <a:lstStyle/>
              <a:p>
                <a:r>
                  <a:rPr lang="en-US" dirty="0"/>
                  <a:t>From Figure 15.4.4, the calculated value of the test statistic is 0.1981 and the </a:t>
                </a:r>
                <a14:m>
                  <m:oMath xmlns:m="http://schemas.openxmlformats.org/officeDocument/2006/math">
                    <m:r>
                      <a:rPr lang="en-US" i="1" dirty="0" smtClean="0">
                        <a:latin typeface="Cambria Math" panose="02040503050406030204" pitchFamily="18" charset="0"/>
                      </a:rPr>
                      <m:t>𝑃</m:t>
                    </m:r>
                  </m:oMath>
                </a14:m>
                <a:r>
                  <a:rPr lang="en-US" dirty="0"/>
                  <a:t>-value is 0.9710. Figure 15.4.5 shows the rejection region and the calculated value of the test statistic. Since 0.1981 is less than the critical value 2.9961, we fail to reject the null hypothesis that there is no interaction between experience and age. Note also that the </a:t>
                </a:r>
                <a14:m>
                  <m:oMath xmlns:m="http://schemas.openxmlformats.org/officeDocument/2006/math">
                    <m:r>
                      <a:rPr lang="en-US" i="1" dirty="0" smtClean="0">
                        <a:latin typeface="Cambria Math" panose="02040503050406030204" pitchFamily="18" charset="0"/>
                      </a:rPr>
                      <m:t>𝑃</m:t>
                    </m:r>
                  </m:oMath>
                </a14:m>
                <a:r>
                  <a:rPr lang="en-US" dirty="0"/>
                  <a:t>-value of 0.9710 is greater than </a:t>
                </a:r>
                <a14:m>
                  <m:oMath xmlns:m="http://schemas.openxmlformats.org/officeDocument/2006/math">
                    <m:r>
                      <a:rPr lang="en-US" i="1" dirty="0" smtClean="0">
                        <a:latin typeface="Cambria Math" panose="02040503050406030204" pitchFamily="18" charset="0"/>
                        <a:ea typeface="Cambria Math" panose="02040503050406030204" pitchFamily="18" charset="0"/>
                      </a:rPr>
                      <m:t>𝛼</m:t>
                    </m:r>
                    <m:r>
                      <a:rPr lang="en-US" i="1" dirty="0" smtClean="0">
                        <a:latin typeface="Cambria Math" panose="02040503050406030204" pitchFamily="18" charset="0"/>
                      </a:rPr>
                      <m:t>=0.05</m:t>
                    </m:r>
                  </m:oMath>
                </a14:m>
                <a:r>
                  <a:rPr lang="en-US" dirty="0"/>
                  <a:t>. Thus, we fail to reject the null hypothesis using the </a:t>
                </a:r>
                <a14:m>
                  <m:oMath xmlns:m="http://schemas.openxmlformats.org/officeDocument/2006/math">
                    <m:r>
                      <a:rPr lang="en-US" i="1" dirty="0" smtClean="0">
                        <a:latin typeface="Cambria Math" panose="02040503050406030204" pitchFamily="18" charset="0"/>
                      </a:rPr>
                      <m:t>𝑃</m:t>
                    </m:r>
                  </m:oMath>
                </a14:m>
                <a:r>
                  <a:rPr lang="en-US" dirty="0"/>
                  <a:t>-value approach as well.</a:t>
                </a:r>
              </a:p>
            </p:txBody>
          </p:sp>
        </mc:Choice>
        <mc:Fallback xmlns="">
          <p:sp>
            <p:nvSpPr>
              <p:cNvPr id="3" name="Content Placeholder 2">
                <a:extLst>
                  <a:ext uri="{FF2B5EF4-FFF2-40B4-BE49-F238E27FC236}">
                    <a16:creationId xmlns:a16="http://schemas.microsoft.com/office/drawing/2014/main" id="{0A70B288-0E58-402E-98F3-28BD3DE9EE11}"/>
                  </a:ext>
                </a:extLst>
              </p:cNvPr>
              <p:cNvSpPr>
                <a:spLocks noGrp="1" noRot="1" noChangeAspect="1" noMove="1" noResize="1" noEditPoints="1" noAdjustHandles="1" noChangeArrowheads="1" noChangeShapeType="1" noTextEdit="1"/>
              </p:cNvSpPr>
              <p:nvPr>
                <p:ph idx="1"/>
              </p:nvPr>
            </p:nvSpPr>
            <p:spPr>
              <a:blipFill>
                <a:blip r:embed="rId2"/>
                <a:stretch>
                  <a:fillRect l="-1481" t="-1200" r="-148"/>
                </a:stretch>
              </a:blipFill>
            </p:spPr>
            <p:txBody>
              <a:bodyPr/>
              <a:lstStyle/>
              <a:p>
                <a:r>
                  <a:rPr lang="en-IN">
                    <a:noFill/>
                  </a:rPr>
                  <a:t> </a:t>
                </a:r>
              </a:p>
            </p:txBody>
          </p:sp>
        </mc:Fallback>
      </mc:AlternateContent>
    </p:spTree>
    <p:extLst>
      <p:ext uri="{BB962C8B-B14F-4D97-AF65-F5344CB8AC3E}">
        <p14:creationId xmlns:p14="http://schemas.microsoft.com/office/powerpoint/2010/main" val="3926209216"/>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F98217-00DD-4C95-A4B8-0E8E38D5071E}"/>
              </a:ext>
            </a:extLst>
          </p:cNvPr>
          <p:cNvSpPr>
            <a:spLocks noGrp="1"/>
          </p:cNvSpPr>
          <p:nvPr>
            <p:ph type="title"/>
          </p:nvPr>
        </p:nvSpPr>
        <p:spPr/>
        <p:txBody>
          <a:bodyPr/>
          <a:lstStyle/>
          <a:p>
            <a:r>
              <a:rPr lang="en-US" dirty="0"/>
              <a:t>Two-Way ANOVA: The Factorial Design (cont.)</a:t>
            </a:r>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0A70B288-0E58-402E-98F3-28BD3DE9EE11}"/>
                  </a:ext>
                </a:extLst>
              </p:cNvPr>
              <p:cNvSpPr>
                <a:spLocks noGrp="1"/>
              </p:cNvSpPr>
              <p:nvPr>
                <p:ph idx="1"/>
              </p:nvPr>
            </p:nvSpPr>
            <p:spPr/>
            <p:txBody>
              <a:bodyPr>
                <a:normAutofit/>
              </a:bodyPr>
              <a:lstStyle/>
              <a:p>
                <a:r>
                  <a:rPr lang="en-US" dirty="0"/>
                  <a:t>Because there is no evidence of significant interaction between age and experience, it is safe to use the </a:t>
                </a:r>
                <a14:m>
                  <m:oMath xmlns:m="http://schemas.openxmlformats.org/officeDocument/2006/math">
                    <m:r>
                      <a:rPr lang="en-US" i="1" dirty="0" smtClean="0">
                        <a:latin typeface="Cambria Math" panose="02040503050406030204" pitchFamily="18" charset="0"/>
                      </a:rPr>
                      <m:t>𝐹</m:t>
                    </m:r>
                  </m:oMath>
                </a14:m>
                <a:r>
                  <a:rPr lang="en-US" dirty="0"/>
                  <a:t>-test statistic to test whether or not each of the factors, age and experience, has an effect on average salary.</a:t>
                </a:r>
              </a:p>
              <a:p>
                <a:r>
                  <a:rPr lang="en-US" dirty="0"/>
                  <a:t>To test whether or not experience has an effect on average salary, we let the null hypothesis be that the average salary is equal for each of the experience levels. </a:t>
                </a:r>
              </a:p>
            </p:txBody>
          </p:sp>
        </mc:Choice>
        <mc:Fallback xmlns="">
          <p:sp>
            <p:nvSpPr>
              <p:cNvPr id="3" name="Content Placeholder 2">
                <a:extLst>
                  <a:ext uri="{FF2B5EF4-FFF2-40B4-BE49-F238E27FC236}">
                    <a16:creationId xmlns:a16="http://schemas.microsoft.com/office/drawing/2014/main" id="{0A70B288-0E58-402E-98F3-28BD3DE9EE11}"/>
                  </a:ext>
                </a:extLst>
              </p:cNvPr>
              <p:cNvSpPr>
                <a:spLocks noGrp="1" noRot="1" noChangeAspect="1" noMove="1" noResize="1" noEditPoints="1" noAdjustHandles="1" noChangeArrowheads="1" noChangeShapeType="1" noTextEdit="1"/>
              </p:cNvSpPr>
              <p:nvPr>
                <p:ph idx="1"/>
              </p:nvPr>
            </p:nvSpPr>
            <p:spPr>
              <a:blipFill>
                <a:blip r:embed="rId2"/>
                <a:stretch>
                  <a:fillRect l="-1481" t="-1200" r="-1778"/>
                </a:stretch>
              </a:blipFill>
            </p:spPr>
            <p:txBody>
              <a:bodyPr/>
              <a:lstStyle/>
              <a:p>
                <a:r>
                  <a:rPr lang="en-IN">
                    <a:noFill/>
                  </a:rPr>
                  <a:t> </a:t>
                </a:r>
              </a:p>
            </p:txBody>
          </p:sp>
        </mc:Fallback>
      </mc:AlternateContent>
    </p:spTree>
    <p:extLst>
      <p:ext uri="{BB962C8B-B14F-4D97-AF65-F5344CB8AC3E}">
        <p14:creationId xmlns:p14="http://schemas.microsoft.com/office/powerpoint/2010/main" val="1099186686"/>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F98217-00DD-4C95-A4B8-0E8E38D5071E}"/>
              </a:ext>
            </a:extLst>
          </p:cNvPr>
          <p:cNvSpPr>
            <a:spLocks noGrp="1"/>
          </p:cNvSpPr>
          <p:nvPr>
            <p:ph type="title"/>
          </p:nvPr>
        </p:nvSpPr>
        <p:spPr/>
        <p:txBody>
          <a:bodyPr/>
          <a:lstStyle/>
          <a:p>
            <a:r>
              <a:rPr lang="en-US" dirty="0"/>
              <a:t>Two-Way ANOVA: The Factorial Design (cont.)</a:t>
            </a:r>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0A70B288-0E58-402E-98F3-28BD3DE9EE11}"/>
                  </a:ext>
                </a:extLst>
              </p:cNvPr>
              <p:cNvSpPr>
                <a:spLocks noGrp="1"/>
              </p:cNvSpPr>
              <p:nvPr>
                <p:ph idx="1"/>
              </p:nvPr>
            </p:nvSpPr>
            <p:spPr/>
            <p:txBody>
              <a:bodyPr>
                <a:normAutofit/>
              </a:bodyPr>
              <a:lstStyle/>
              <a:p>
                <a:r>
                  <a:rPr lang="en-US" dirty="0"/>
                  <a:t>The appropriate test statistic, which is the mean square of the experience factor divided by the mean square for error, is given by </a:t>
                </a:r>
              </a:p>
              <a:p>
                <a:endParaRPr lang="en-US" dirty="0"/>
              </a:p>
              <a:p>
                <a:r>
                  <a:rPr lang="en-US" dirty="0"/>
                  <a:t>Under the null hypothesis that the level of experience has no effect on average salary, the </a:t>
                </a:r>
                <a14:m>
                  <m:oMath xmlns:m="http://schemas.openxmlformats.org/officeDocument/2006/math">
                    <m:r>
                      <a:rPr lang="en-US" i="1" dirty="0" smtClean="0">
                        <a:latin typeface="Cambria Math" panose="02040503050406030204" pitchFamily="18" charset="0"/>
                      </a:rPr>
                      <m:t>𝐹</m:t>
                    </m:r>
                  </m:oMath>
                </a14:m>
                <a:r>
                  <a:rPr lang="en-US" dirty="0"/>
                  <a:t>-test statistic has an </a:t>
                </a:r>
                <a14:m>
                  <m:oMath xmlns:m="http://schemas.openxmlformats.org/officeDocument/2006/math">
                    <m:r>
                      <a:rPr lang="en-US" i="1" dirty="0" smtClean="0">
                        <a:latin typeface="Cambria Math" panose="02040503050406030204" pitchFamily="18" charset="0"/>
                      </a:rPr>
                      <m:t>𝐹</m:t>
                    </m:r>
                  </m:oMath>
                </a14:m>
                <a:r>
                  <a:rPr lang="en-US" dirty="0"/>
                  <a:t>-distribution with 2 numerator degrees of freedom and 12 denominator degrees of freedom. At </a:t>
                </a:r>
                <a14:m>
                  <m:oMath xmlns:m="http://schemas.openxmlformats.org/officeDocument/2006/math">
                    <m:r>
                      <a:rPr lang="en-US" i="1" dirty="0" smtClean="0">
                        <a:latin typeface="Cambria Math" panose="02040503050406030204" pitchFamily="18" charset="0"/>
                        <a:ea typeface="Cambria Math" panose="02040503050406030204" pitchFamily="18" charset="0"/>
                      </a:rPr>
                      <m:t>𝛼</m:t>
                    </m:r>
                    <m:r>
                      <a:rPr lang="en-US" i="1" dirty="0" smtClean="0">
                        <a:latin typeface="Cambria Math" panose="02040503050406030204" pitchFamily="18" charset="0"/>
                      </a:rPr>
                      <m:t>=0.05</m:t>
                    </m:r>
                  </m:oMath>
                </a14:m>
                <a:r>
                  <a:rPr lang="en-US" dirty="0"/>
                  <a:t>, the null hypothesis will be rejected if the calculated value of the test statistic is larger than 3.8853.</a:t>
                </a:r>
              </a:p>
            </p:txBody>
          </p:sp>
        </mc:Choice>
        <mc:Fallback xmlns="">
          <p:sp>
            <p:nvSpPr>
              <p:cNvPr id="3" name="Content Placeholder 2">
                <a:extLst>
                  <a:ext uri="{FF2B5EF4-FFF2-40B4-BE49-F238E27FC236}">
                    <a16:creationId xmlns:a16="http://schemas.microsoft.com/office/drawing/2014/main" id="{0A70B288-0E58-402E-98F3-28BD3DE9EE11}"/>
                  </a:ext>
                </a:extLst>
              </p:cNvPr>
              <p:cNvSpPr>
                <a:spLocks noGrp="1" noRot="1" noChangeAspect="1" noMove="1" noResize="1" noEditPoints="1" noAdjustHandles="1" noChangeArrowheads="1" noChangeShapeType="1" noTextEdit="1"/>
              </p:cNvSpPr>
              <p:nvPr>
                <p:ph idx="1"/>
              </p:nvPr>
            </p:nvSpPr>
            <p:spPr>
              <a:blipFill>
                <a:blip r:embed="rId2"/>
                <a:stretch>
                  <a:fillRect l="-1481" t="-1200" r="-2370" b="-2933"/>
                </a:stretch>
              </a:blipFill>
            </p:spPr>
            <p:txBody>
              <a:bodyPr/>
              <a:lstStyle/>
              <a:p>
                <a:r>
                  <a:rPr lang="en-IN">
                    <a:noFill/>
                  </a:rPr>
                  <a:t> </a:t>
                </a:r>
              </a:p>
            </p:txBody>
          </p:sp>
        </mc:Fallback>
      </mc:AlternateContent>
      <p:graphicFrame>
        <p:nvGraphicFramePr>
          <p:cNvPr id="5" name="Object 4">
            <a:extLst>
              <a:ext uri="{FF2B5EF4-FFF2-40B4-BE49-F238E27FC236}">
                <a16:creationId xmlns:a16="http://schemas.microsoft.com/office/drawing/2014/main" id="{F01C24E7-10AC-4E0F-ABD4-A6CC3940203E}"/>
              </a:ext>
            </a:extLst>
          </p:cNvPr>
          <p:cNvGraphicFramePr>
            <a:graphicFrameLocks noChangeAspect="1"/>
          </p:cNvGraphicFramePr>
          <p:nvPr>
            <p:extLst>
              <p:ext uri="{D42A27DB-BD31-4B8C-83A1-F6EECF244321}">
                <p14:modId xmlns:p14="http://schemas.microsoft.com/office/powerpoint/2010/main" val="4013669153"/>
              </p:ext>
            </p:extLst>
          </p:nvPr>
        </p:nvGraphicFramePr>
        <p:xfrm>
          <a:off x="3211551" y="2349190"/>
          <a:ext cx="1371600" cy="838200"/>
        </p:xfrm>
        <a:graphic>
          <a:graphicData uri="http://schemas.openxmlformats.org/presentationml/2006/ole">
            <mc:AlternateContent xmlns:mc="http://schemas.openxmlformats.org/markup-compatibility/2006">
              <mc:Choice xmlns:v="urn:schemas-microsoft-com:vml" Requires="v">
                <p:oleObj name="Equation" r:id="rId3" imgW="1371600" imgH="838080" progId="Equation.DSMT4">
                  <p:embed/>
                </p:oleObj>
              </mc:Choice>
              <mc:Fallback>
                <p:oleObj name="Equation" r:id="rId3" imgW="1371600" imgH="838080" progId="Equation.DSMT4">
                  <p:embed/>
                  <p:pic>
                    <p:nvPicPr>
                      <p:cNvPr id="5" name="Object 4">
                        <a:extLst>
                          <a:ext uri="{FF2B5EF4-FFF2-40B4-BE49-F238E27FC236}">
                            <a16:creationId xmlns:a16="http://schemas.microsoft.com/office/drawing/2014/main" id="{F01C24E7-10AC-4E0F-ABD4-A6CC3940203E}"/>
                          </a:ext>
                        </a:extLst>
                      </p:cNvPr>
                      <p:cNvPicPr/>
                      <p:nvPr/>
                    </p:nvPicPr>
                    <p:blipFill>
                      <a:blip r:embed="rId4"/>
                      <a:stretch>
                        <a:fillRect/>
                      </a:stretch>
                    </p:blipFill>
                    <p:spPr>
                      <a:xfrm>
                        <a:off x="3211551" y="2349190"/>
                        <a:ext cx="1371600" cy="838200"/>
                      </a:xfrm>
                      <a:prstGeom prst="rect">
                        <a:avLst/>
                      </a:prstGeom>
                    </p:spPr>
                  </p:pic>
                </p:oleObj>
              </mc:Fallback>
            </mc:AlternateContent>
          </a:graphicData>
        </a:graphic>
      </p:graphicFrame>
    </p:spTree>
    <p:extLst>
      <p:ext uri="{BB962C8B-B14F-4D97-AF65-F5344CB8AC3E}">
        <p14:creationId xmlns:p14="http://schemas.microsoft.com/office/powerpoint/2010/main" val="295187074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FD33DB-57E5-4365-A371-D2AD3BE3881C}"/>
              </a:ext>
            </a:extLst>
          </p:cNvPr>
          <p:cNvSpPr>
            <a:spLocks noGrp="1"/>
          </p:cNvSpPr>
          <p:nvPr>
            <p:ph type="title"/>
          </p:nvPr>
        </p:nvSpPr>
        <p:spPr/>
        <p:txBody>
          <a:bodyPr/>
          <a:lstStyle/>
          <a:p>
            <a:r>
              <a:rPr lang="en-US" dirty="0"/>
              <a:t>Two-Way ANOVA: The Factorial Design (cont.) </a:t>
            </a:r>
          </a:p>
        </p:txBody>
      </p:sp>
      <p:sp>
        <p:nvSpPr>
          <p:cNvPr id="3" name="Content Placeholder 2">
            <a:extLst>
              <a:ext uri="{FF2B5EF4-FFF2-40B4-BE49-F238E27FC236}">
                <a16:creationId xmlns:a16="http://schemas.microsoft.com/office/drawing/2014/main" id="{747A539B-BED1-4596-91C8-53A2E8D95445}"/>
              </a:ext>
            </a:extLst>
          </p:cNvPr>
          <p:cNvSpPr>
            <a:spLocks noGrp="1"/>
          </p:cNvSpPr>
          <p:nvPr>
            <p:ph idx="1"/>
          </p:nvPr>
        </p:nvSpPr>
        <p:spPr/>
        <p:txBody>
          <a:bodyPr>
            <a:normAutofit/>
          </a:bodyPr>
          <a:lstStyle/>
          <a:p>
            <a:pPr marL="457200" indent="-457200">
              <a:buFont typeface="Arial" panose="020B0604020202020204" pitchFamily="34" charset="0"/>
              <a:buChar char="•"/>
            </a:pPr>
            <a:r>
              <a:rPr lang="en-US" dirty="0"/>
              <a:t>Each level or combination of levels of these factors constitutes a “cell” in the design.</a:t>
            </a:r>
          </a:p>
          <a:p>
            <a:pPr marL="457200" indent="-457200">
              <a:buFont typeface="Arial" panose="020B0604020202020204" pitchFamily="34" charset="0"/>
              <a:buChar char="•"/>
            </a:pPr>
            <a:r>
              <a:rPr lang="en-US" dirty="0"/>
              <a:t>Multiple observations or measurements are typically taken for each cell in the design. This is one of the significant differences in the factorial design compared to the randomized block design.</a:t>
            </a:r>
          </a:p>
          <a:p>
            <a:pPr marL="457200" indent="-457200">
              <a:buFont typeface="Arial" panose="020B0604020202020204" pitchFamily="34" charset="0"/>
              <a:buChar char="•"/>
            </a:pPr>
            <a:r>
              <a:rPr lang="en-US" dirty="0"/>
              <a:t>The data structure resembles a table with rows and columns, where each cell usually contains multiple data points corresponding to a specific combination of factor levels.</a:t>
            </a:r>
          </a:p>
        </p:txBody>
      </p:sp>
    </p:spTree>
    <p:extLst>
      <p:ext uri="{BB962C8B-B14F-4D97-AF65-F5344CB8AC3E}">
        <p14:creationId xmlns:p14="http://schemas.microsoft.com/office/powerpoint/2010/main" val="1157067397"/>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F98217-00DD-4C95-A4B8-0E8E38D5071E}"/>
              </a:ext>
            </a:extLst>
          </p:cNvPr>
          <p:cNvSpPr>
            <a:spLocks noGrp="1"/>
          </p:cNvSpPr>
          <p:nvPr>
            <p:ph type="title"/>
          </p:nvPr>
        </p:nvSpPr>
        <p:spPr/>
        <p:txBody>
          <a:bodyPr/>
          <a:lstStyle/>
          <a:p>
            <a:r>
              <a:rPr lang="en-US" dirty="0"/>
              <a:t>Two-Way ANOVA: The Factorial Design (cont.)</a:t>
            </a:r>
          </a:p>
        </p:txBody>
      </p:sp>
      <p:sp>
        <p:nvSpPr>
          <p:cNvPr id="3" name="Content Placeholder 2">
            <a:extLst>
              <a:ext uri="{FF2B5EF4-FFF2-40B4-BE49-F238E27FC236}">
                <a16:creationId xmlns:a16="http://schemas.microsoft.com/office/drawing/2014/main" id="{0A70B288-0E58-402E-98F3-28BD3DE9EE11}"/>
              </a:ext>
            </a:extLst>
          </p:cNvPr>
          <p:cNvSpPr>
            <a:spLocks noGrp="1"/>
          </p:cNvSpPr>
          <p:nvPr>
            <p:ph idx="1"/>
          </p:nvPr>
        </p:nvSpPr>
        <p:spPr/>
        <p:txBody>
          <a:bodyPr/>
          <a:lstStyle/>
          <a:p>
            <a:pPr algn="ctr"/>
            <a:r>
              <a:rPr lang="en-US" b="1" i="1" dirty="0"/>
              <a:t>F</a:t>
            </a:r>
            <a:r>
              <a:rPr lang="en-US" b="1" dirty="0"/>
              <a:t>-Distribution </a:t>
            </a:r>
            <a:br>
              <a:rPr lang="en-US" b="1" dirty="0"/>
            </a:br>
            <a:r>
              <a:rPr lang="en-US" b="1" dirty="0"/>
              <a:t>numerator </a:t>
            </a:r>
            <a:r>
              <a:rPr lang="en-US" b="1" i="1" dirty="0"/>
              <a:t>df </a:t>
            </a:r>
            <a:r>
              <a:rPr lang="en-US" b="1" dirty="0"/>
              <a:t>= 2, denominator </a:t>
            </a:r>
            <a:r>
              <a:rPr lang="en-US" b="1" i="1" dirty="0"/>
              <a:t>df </a:t>
            </a:r>
            <a:r>
              <a:rPr lang="en-US" b="1" dirty="0"/>
              <a:t>= 12 </a:t>
            </a:r>
          </a:p>
          <a:p>
            <a:pPr algn="ctr"/>
            <a:endParaRPr lang="en-US" b="1" dirty="0"/>
          </a:p>
          <a:p>
            <a:pPr algn="ctr"/>
            <a:endParaRPr lang="en-US" b="1" dirty="0"/>
          </a:p>
          <a:p>
            <a:pPr algn="ctr"/>
            <a:endParaRPr lang="en-US" b="1" dirty="0"/>
          </a:p>
          <a:p>
            <a:pPr algn="ctr"/>
            <a:endParaRPr lang="en-US" b="1" dirty="0"/>
          </a:p>
          <a:p>
            <a:pPr algn="ctr"/>
            <a:endParaRPr lang="en-US" b="1" dirty="0"/>
          </a:p>
          <a:p>
            <a:pPr algn="ctr"/>
            <a:endParaRPr lang="en-US" b="1" dirty="0"/>
          </a:p>
          <a:p>
            <a:pPr algn="ctr"/>
            <a:r>
              <a:rPr lang="en-US" dirty="0"/>
              <a:t> </a:t>
            </a:r>
            <a:endParaRPr lang="en-US" b="1" dirty="0"/>
          </a:p>
          <a:p>
            <a:pPr algn="ctr"/>
            <a:endParaRPr lang="en-US" dirty="0"/>
          </a:p>
        </p:txBody>
      </p:sp>
      <p:pic>
        <p:nvPicPr>
          <p:cNvPr id="6" name="Picture 5">
            <a:extLst>
              <a:ext uri="{FF2B5EF4-FFF2-40B4-BE49-F238E27FC236}">
                <a16:creationId xmlns:a16="http://schemas.microsoft.com/office/drawing/2014/main" id="{6E42088F-20CA-3044-69B7-0D8CFD4D8B61}"/>
              </a:ext>
            </a:extLst>
          </p:cNvPr>
          <p:cNvPicPr>
            <a:picLocks noChangeAspect="1"/>
          </p:cNvPicPr>
          <p:nvPr/>
        </p:nvPicPr>
        <p:blipFill>
          <a:blip r:embed="rId2"/>
          <a:stretch>
            <a:fillRect/>
          </a:stretch>
        </p:blipFill>
        <p:spPr>
          <a:xfrm>
            <a:off x="1438061" y="2402721"/>
            <a:ext cx="6181940" cy="3468142"/>
          </a:xfrm>
          <a:prstGeom prst="rect">
            <a:avLst/>
          </a:prstGeom>
        </p:spPr>
      </p:pic>
    </p:spTree>
    <p:extLst>
      <p:ext uri="{BB962C8B-B14F-4D97-AF65-F5344CB8AC3E}">
        <p14:creationId xmlns:p14="http://schemas.microsoft.com/office/powerpoint/2010/main" val="2615814683"/>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F98217-00DD-4C95-A4B8-0E8E38D5071E}"/>
              </a:ext>
            </a:extLst>
          </p:cNvPr>
          <p:cNvSpPr>
            <a:spLocks noGrp="1"/>
          </p:cNvSpPr>
          <p:nvPr>
            <p:ph type="title"/>
          </p:nvPr>
        </p:nvSpPr>
        <p:spPr/>
        <p:txBody>
          <a:bodyPr/>
          <a:lstStyle/>
          <a:p>
            <a:r>
              <a:rPr lang="en-US" dirty="0"/>
              <a:t>Two-Way ANOVA: The Factorial Design (cont.)</a:t>
            </a:r>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0A70B288-0E58-402E-98F3-28BD3DE9EE11}"/>
                  </a:ext>
                </a:extLst>
              </p:cNvPr>
              <p:cNvSpPr>
                <a:spLocks noGrp="1"/>
              </p:cNvSpPr>
              <p:nvPr>
                <p:ph idx="1"/>
              </p:nvPr>
            </p:nvSpPr>
            <p:spPr/>
            <p:txBody>
              <a:bodyPr>
                <a:normAutofit/>
              </a:bodyPr>
              <a:lstStyle/>
              <a:p>
                <a:r>
                  <a:rPr lang="en-US" dirty="0"/>
                  <a:t>From Figure 15.4.4, the calculated value of the test statistic is 26.5943 and the </a:t>
                </a:r>
                <a14:m>
                  <m:oMath xmlns:m="http://schemas.openxmlformats.org/officeDocument/2006/math">
                    <m:r>
                      <a:rPr lang="en-US" i="1" dirty="0" smtClean="0">
                        <a:latin typeface="Cambria Math" panose="02040503050406030204" pitchFamily="18" charset="0"/>
                      </a:rPr>
                      <m:t>𝑃</m:t>
                    </m:r>
                  </m:oMath>
                </a14:m>
                <a:r>
                  <a:rPr lang="en-US" dirty="0"/>
                  <a:t>-value is 0.00004. Figure 15.4.6 shows the rejection region. Since 26.5943 is larger than the F critical value of 3.8853, and the </a:t>
                </a:r>
                <a14:m>
                  <m:oMath xmlns:m="http://schemas.openxmlformats.org/officeDocument/2006/math">
                    <m:r>
                      <a:rPr lang="en-US" i="1" dirty="0" smtClean="0">
                        <a:latin typeface="Cambria Math" panose="02040503050406030204" pitchFamily="18" charset="0"/>
                      </a:rPr>
                      <m:t>𝑃</m:t>
                    </m:r>
                  </m:oMath>
                </a14:m>
                <a:r>
                  <a:rPr lang="en-US" dirty="0"/>
                  <a:t>-value of 0.00004 is smaller than </a:t>
                </a:r>
                <a14:m>
                  <m:oMath xmlns:m="http://schemas.openxmlformats.org/officeDocument/2006/math">
                    <m:r>
                      <a:rPr lang="en-US" i="1" dirty="0" smtClean="0">
                        <a:latin typeface="Cambria Math" panose="02040503050406030204" pitchFamily="18" charset="0"/>
                        <a:ea typeface="Cambria Math" panose="02040503050406030204" pitchFamily="18" charset="0"/>
                      </a:rPr>
                      <m:t>𝛼</m:t>
                    </m:r>
                    <m:r>
                      <a:rPr lang="en-US" i="1" dirty="0" smtClean="0">
                        <a:latin typeface="Cambria Math" panose="02040503050406030204" pitchFamily="18" charset="0"/>
                      </a:rPr>
                      <m:t>=0.05</m:t>
                    </m:r>
                  </m:oMath>
                </a14:m>
                <a:r>
                  <a:rPr lang="en-US" dirty="0"/>
                  <a:t>, we reject the null hypothesis that the level of experience has no effect on average salary. There is persuasive evidence at </a:t>
                </a:r>
                <a14:m>
                  <m:oMath xmlns:m="http://schemas.openxmlformats.org/officeDocument/2006/math">
                    <m:r>
                      <a:rPr lang="en-US" i="1" dirty="0" smtClean="0">
                        <a:latin typeface="Cambria Math" panose="02040503050406030204" pitchFamily="18" charset="0"/>
                        <a:ea typeface="Cambria Math" panose="02040503050406030204" pitchFamily="18" charset="0"/>
                      </a:rPr>
                      <m:t>𝛼</m:t>
                    </m:r>
                    <m:r>
                      <a:rPr lang="en-US" i="1" dirty="0" smtClean="0">
                        <a:latin typeface="Cambria Math" panose="02040503050406030204" pitchFamily="18" charset="0"/>
                      </a:rPr>
                      <m:t>=0.05 </m:t>
                    </m:r>
                  </m:oMath>
                </a14:m>
                <a:r>
                  <a:rPr lang="en-US" dirty="0"/>
                  <a:t>that the mean salaries are significantly affected by the level of experience.</a:t>
                </a:r>
              </a:p>
            </p:txBody>
          </p:sp>
        </mc:Choice>
        <mc:Fallback xmlns="">
          <p:sp>
            <p:nvSpPr>
              <p:cNvPr id="3" name="Content Placeholder 2">
                <a:extLst>
                  <a:ext uri="{FF2B5EF4-FFF2-40B4-BE49-F238E27FC236}">
                    <a16:creationId xmlns:a16="http://schemas.microsoft.com/office/drawing/2014/main" id="{0A70B288-0E58-402E-98F3-28BD3DE9EE11}"/>
                  </a:ext>
                </a:extLst>
              </p:cNvPr>
              <p:cNvSpPr>
                <a:spLocks noGrp="1" noRot="1" noChangeAspect="1" noMove="1" noResize="1" noEditPoints="1" noAdjustHandles="1" noChangeArrowheads="1" noChangeShapeType="1" noTextEdit="1"/>
              </p:cNvSpPr>
              <p:nvPr>
                <p:ph idx="1"/>
              </p:nvPr>
            </p:nvSpPr>
            <p:spPr>
              <a:blipFill>
                <a:blip r:embed="rId2"/>
                <a:stretch>
                  <a:fillRect l="-1481" t="-1200"/>
                </a:stretch>
              </a:blipFill>
            </p:spPr>
            <p:txBody>
              <a:bodyPr/>
              <a:lstStyle/>
              <a:p>
                <a:r>
                  <a:rPr lang="en-IN">
                    <a:noFill/>
                  </a:rPr>
                  <a:t> </a:t>
                </a:r>
              </a:p>
            </p:txBody>
          </p:sp>
        </mc:Fallback>
      </mc:AlternateContent>
    </p:spTree>
    <p:extLst>
      <p:ext uri="{BB962C8B-B14F-4D97-AF65-F5344CB8AC3E}">
        <p14:creationId xmlns:p14="http://schemas.microsoft.com/office/powerpoint/2010/main" val="652240891"/>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F98217-00DD-4C95-A4B8-0E8E38D5071E}"/>
              </a:ext>
            </a:extLst>
          </p:cNvPr>
          <p:cNvSpPr>
            <a:spLocks noGrp="1"/>
          </p:cNvSpPr>
          <p:nvPr>
            <p:ph type="title"/>
          </p:nvPr>
        </p:nvSpPr>
        <p:spPr/>
        <p:txBody>
          <a:bodyPr/>
          <a:lstStyle/>
          <a:p>
            <a:r>
              <a:rPr lang="en-US" dirty="0"/>
              <a:t>Two-Way ANOVA: The Factorial Design (cont.)</a:t>
            </a:r>
          </a:p>
        </p:txBody>
      </p:sp>
      <p:sp>
        <p:nvSpPr>
          <p:cNvPr id="3" name="Content Placeholder 2">
            <a:extLst>
              <a:ext uri="{FF2B5EF4-FFF2-40B4-BE49-F238E27FC236}">
                <a16:creationId xmlns:a16="http://schemas.microsoft.com/office/drawing/2014/main" id="{0A70B288-0E58-402E-98F3-28BD3DE9EE11}"/>
              </a:ext>
            </a:extLst>
          </p:cNvPr>
          <p:cNvSpPr>
            <a:spLocks noGrp="1"/>
          </p:cNvSpPr>
          <p:nvPr>
            <p:ph idx="1"/>
          </p:nvPr>
        </p:nvSpPr>
        <p:spPr/>
        <p:txBody>
          <a:bodyPr/>
          <a:lstStyle/>
          <a:p>
            <a:r>
              <a:rPr lang="en-US" dirty="0"/>
              <a:t>To test whether or not age has an effect on average salary, we let the null hypothesis be that the average salary is equal for each of the age levels. The appropriate test statistic, which is the mean square of the age factor divided by the mean square for error, is given by</a:t>
            </a:r>
          </a:p>
        </p:txBody>
      </p:sp>
      <p:graphicFrame>
        <p:nvGraphicFramePr>
          <p:cNvPr id="5" name="Object 4">
            <a:extLst>
              <a:ext uri="{FF2B5EF4-FFF2-40B4-BE49-F238E27FC236}">
                <a16:creationId xmlns:a16="http://schemas.microsoft.com/office/drawing/2014/main" id="{1EC7F66B-2BC7-4AE5-A94E-7E0BFA410BAD}"/>
              </a:ext>
            </a:extLst>
          </p:cNvPr>
          <p:cNvGraphicFramePr>
            <a:graphicFrameLocks noChangeAspect="1"/>
          </p:cNvGraphicFramePr>
          <p:nvPr>
            <p:extLst>
              <p:ext uri="{D42A27DB-BD31-4B8C-83A1-F6EECF244321}">
                <p14:modId xmlns:p14="http://schemas.microsoft.com/office/powerpoint/2010/main" val="1581245622"/>
              </p:ext>
            </p:extLst>
          </p:nvPr>
        </p:nvGraphicFramePr>
        <p:xfrm>
          <a:off x="3505200" y="3962400"/>
          <a:ext cx="1346200" cy="838200"/>
        </p:xfrm>
        <a:graphic>
          <a:graphicData uri="http://schemas.openxmlformats.org/presentationml/2006/ole">
            <mc:AlternateContent xmlns:mc="http://schemas.openxmlformats.org/markup-compatibility/2006">
              <mc:Choice xmlns:v="urn:schemas-microsoft-com:vml" Requires="v">
                <p:oleObj name="Equation" r:id="rId2" imgW="1346040" imgH="838080" progId="Equation.DSMT4">
                  <p:embed/>
                </p:oleObj>
              </mc:Choice>
              <mc:Fallback>
                <p:oleObj name="Equation" r:id="rId2" imgW="1346040" imgH="838080" progId="Equation.DSMT4">
                  <p:embed/>
                  <p:pic>
                    <p:nvPicPr>
                      <p:cNvPr id="5" name="Object 4">
                        <a:extLst>
                          <a:ext uri="{FF2B5EF4-FFF2-40B4-BE49-F238E27FC236}">
                            <a16:creationId xmlns:a16="http://schemas.microsoft.com/office/drawing/2014/main" id="{F01C24E7-10AC-4E0F-ABD4-A6CC3940203E}"/>
                          </a:ext>
                        </a:extLst>
                      </p:cNvPr>
                      <p:cNvPicPr/>
                      <p:nvPr/>
                    </p:nvPicPr>
                    <p:blipFill>
                      <a:blip r:embed="rId3"/>
                      <a:stretch>
                        <a:fillRect/>
                      </a:stretch>
                    </p:blipFill>
                    <p:spPr>
                      <a:xfrm>
                        <a:off x="3505200" y="3962400"/>
                        <a:ext cx="1346200" cy="838200"/>
                      </a:xfrm>
                      <a:prstGeom prst="rect">
                        <a:avLst/>
                      </a:prstGeom>
                    </p:spPr>
                  </p:pic>
                </p:oleObj>
              </mc:Fallback>
            </mc:AlternateContent>
          </a:graphicData>
        </a:graphic>
      </p:graphicFrame>
    </p:spTree>
    <p:extLst>
      <p:ext uri="{BB962C8B-B14F-4D97-AF65-F5344CB8AC3E}">
        <p14:creationId xmlns:p14="http://schemas.microsoft.com/office/powerpoint/2010/main" val="3060116218"/>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F98217-00DD-4C95-A4B8-0E8E38D5071E}"/>
              </a:ext>
            </a:extLst>
          </p:cNvPr>
          <p:cNvSpPr>
            <a:spLocks noGrp="1"/>
          </p:cNvSpPr>
          <p:nvPr>
            <p:ph type="title"/>
          </p:nvPr>
        </p:nvSpPr>
        <p:spPr/>
        <p:txBody>
          <a:bodyPr/>
          <a:lstStyle/>
          <a:p>
            <a:r>
              <a:rPr lang="en-US" dirty="0"/>
              <a:t>Two-Way ANOVA: The Factorial Design (cont.)</a:t>
            </a:r>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0A70B288-0E58-402E-98F3-28BD3DE9EE11}"/>
                  </a:ext>
                </a:extLst>
              </p:cNvPr>
              <p:cNvSpPr>
                <a:spLocks noGrp="1"/>
              </p:cNvSpPr>
              <p:nvPr>
                <p:ph idx="1"/>
              </p:nvPr>
            </p:nvSpPr>
            <p:spPr/>
            <p:txBody>
              <a:bodyPr/>
              <a:lstStyle/>
              <a:p>
                <a:r>
                  <a:rPr lang="en-US" dirty="0"/>
                  <a:t>Under the null hypothesis that age has no effect on average salary, the </a:t>
                </a:r>
                <a14:m>
                  <m:oMath xmlns:m="http://schemas.openxmlformats.org/officeDocument/2006/math">
                    <m:r>
                      <a:rPr lang="en-US" i="1" dirty="0" smtClean="0">
                        <a:latin typeface="Cambria Math" panose="02040503050406030204" pitchFamily="18" charset="0"/>
                      </a:rPr>
                      <m:t>𝐹</m:t>
                    </m:r>
                  </m:oMath>
                </a14:m>
                <a:r>
                  <a:rPr lang="en-US" dirty="0"/>
                  <a:t>-test statistic has an </a:t>
                </a:r>
                <a14:m>
                  <m:oMath xmlns:m="http://schemas.openxmlformats.org/officeDocument/2006/math">
                    <m:r>
                      <a:rPr lang="en-US" i="1" dirty="0" smtClean="0">
                        <a:latin typeface="Cambria Math" panose="02040503050406030204" pitchFamily="18" charset="0"/>
                      </a:rPr>
                      <m:t>𝐹</m:t>
                    </m:r>
                  </m:oMath>
                </a14:m>
                <a:r>
                  <a:rPr lang="en-US" dirty="0"/>
                  <a:t>-distribution with 3 numerator degrees of freedom and 12 denominator degrees of freedom. At </a:t>
                </a:r>
                <a14:m>
                  <m:oMath xmlns:m="http://schemas.openxmlformats.org/officeDocument/2006/math">
                    <m:r>
                      <a:rPr lang="en-US" i="1" dirty="0" smtClean="0">
                        <a:latin typeface="Cambria Math" panose="02040503050406030204" pitchFamily="18" charset="0"/>
                        <a:ea typeface="Cambria Math" panose="02040503050406030204" pitchFamily="18" charset="0"/>
                      </a:rPr>
                      <m:t>𝛼</m:t>
                    </m:r>
                    <m:r>
                      <a:rPr lang="en-US" i="1" dirty="0" smtClean="0">
                        <a:latin typeface="Cambria Math" panose="02040503050406030204" pitchFamily="18" charset="0"/>
                      </a:rPr>
                      <m:t>=0.05</m:t>
                    </m:r>
                  </m:oMath>
                </a14:m>
                <a:r>
                  <a:rPr lang="en-US" dirty="0"/>
                  <a:t> the null hypothesis will be rejected if the calculated value of the test statistic is larger than 3.4903.</a:t>
                </a:r>
              </a:p>
              <a:p>
                <a:r>
                  <a:rPr lang="en-US" dirty="0"/>
                  <a:t>From Figure 15.4.4, the calculated value of the test statistic is 13.4435 and the </a:t>
                </a:r>
                <a14:m>
                  <m:oMath xmlns:m="http://schemas.openxmlformats.org/officeDocument/2006/math">
                    <m:r>
                      <a:rPr lang="en-US" i="1" dirty="0" smtClean="0">
                        <a:latin typeface="Cambria Math" panose="02040503050406030204" pitchFamily="18" charset="0"/>
                      </a:rPr>
                      <m:t>𝑃</m:t>
                    </m:r>
                  </m:oMath>
                </a14:m>
                <a:r>
                  <a:rPr lang="en-US" dirty="0"/>
                  <a:t>-value is 0.00038. Figure 15.4.7 shows the rejection region.</a:t>
                </a:r>
              </a:p>
            </p:txBody>
          </p:sp>
        </mc:Choice>
        <mc:Fallback xmlns="">
          <p:sp>
            <p:nvSpPr>
              <p:cNvPr id="3" name="Content Placeholder 2">
                <a:extLst>
                  <a:ext uri="{FF2B5EF4-FFF2-40B4-BE49-F238E27FC236}">
                    <a16:creationId xmlns:a16="http://schemas.microsoft.com/office/drawing/2014/main" id="{0A70B288-0E58-402E-98F3-28BD3DE9EE11}"/>
                  </a:ext>
                </a:extLst>
              </p:cNvPr>
              <p:cNvSpPr>
                <a:spLocks noGrp="1" noRot="1" noChangeAspect="1" noMove="1" noResize="1" noEditPoints="1" noAdjustHandles="1" noChangeArrowheads="1" noChangeShapeType="1" noTextEdit="1"/>
              </p:cNvSpPr>
              <p:nvPr>
                <p:ph idx="1"/>
              </p:nvPr>
            </p:nvSpPr>
            <p:spPr>
              <a:blipFill>
                <a:blip r:embed="rId2"/>
                <a:stretch>
                  <a:fillRect l="-1481" t="-1200" r="-2074"/>
                </a:stretch>
              </a:blipFill>
            </p:spPr>
            <p:txBody>
              <a:bodyPr/>
              <a:lstStyle/>
              <a:p>
                <a:r>
                  <a:rPr lang="en-IN">
                    <a:noFill/>
                  </a:rPr>
                  <a:t> </a:t>
                </a:r>
              </a:p>
            </p:txBody>
          </p:sp>
        </mc:Fallback>
      </mc:AlternateContent>
    </p:spTree>
    <p:extLst>
      <p:ext uri="{BB962C8B-B14F-4D97-AF65-F5344CB8AC3E}">
        <p14:creationId xmlns:p14="http://schemas.microsoft.com/office/powerpoint/2010/main" val="3860190252"/>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3394BE-C888-424D-83C5-C864DE955B81}"/>
              </a:ext>
            </a:extLst>
          </p:cNvPr>
          <p:cNvSpPr>
            <a:spLocks noGrp="1"/>
          </p:cNvSpPr>
          <p:nvPr>
            <p:ph type="title"/>
          </p:nvPr>
        </p:nvSpPr>
        <p:spPr/>
        <p:txBody>
          <a:bodyPr/>
          <a:lstStyle/>
          <a:p>
            <a:r>
              <a:rPr lang="en-US" dirty="0"/>
              <a:t>Two-Way ANOVA: The Factorial Design (cont.)</a:t>
            </a:r>
          </a:p>
        </p:txBody>
      </p:sp>
      <p:sp>
        <p:nvSpPr>
          <p:cNvPr id="3" name="Content Placeholder 2">
            <a:extLst>
              <a:ext uri="{FF2B5EF4-FFF2-40B4-BE49-F238E27FC236}">
                <a16:creationId xmlns:a16="http://schemas.microsoft.com/office/drawing/2014/main" id="{E746E1F3-191F-4D72-9D01-F6BBEBB62B2A}"/>
              </a:ext>
            </a:extLst>
          </p:cNvPr>
          <p:cNvSpPr>
            <a:spLocks noGrp="1"/>
          </p:cNvSpPr>
          <p:nvPr>
            <p:ph idx="1"/>
          </p:nvPr>
        </p:nvSpPr>
        <p:spPr/>
        <p:txBody>
          <a:bodyPr/>
          <a:lstStyle/>
          <a:p>
            <a:pPr algn="ctr"/>
            <a:r>
              <a:rPr lang="en-US" b="1" i="1" dirty="0"/>
              <a:t>F</a:t>
            </a:r>
            <a:r>
              <a:rPr lang="en-US" b="1" dirty="0"/>
              <a:t>-Distribution </a:t>
            </a:r>
            <a:br>
              <a:rPr lang="en-US" b="1" dirty="0"/>
            </a:br>
            <a:r>
              <a:rPr lang="en-US" b="1" dirty="0"/>
              <a:t>numerator </a:t>
            </a:r>
            <a:r>
              <a:rPr lang="en-US" b="1" i="1" dirty="0"/>
              <a:t>df </a:t>
            </a:r>
            <a:r>
              <a:rPr lang="en-US" b="1" dirty="0"/>
              <a:t>= 3, denominator </a:t>
            </a:r>
            <a:r>
              <a:rPr lang="en-US" b="1" i="1" dirty="0"/>
              <a:t>df </a:t>
            </a:r>
            <a:r>
              <a:rPr lang="en-US" b="1" dirty="0"/>
              <a:t>= 12 </a:t>
            </a:r>
          </a:p>
          <a:p>
            <a:pPr algn="ctr"/>
            <a:endParaRPr lang="en-US" b="1" dirty="0"/>
          </a:p>
          <a:p>
            <a:pPr algn="ctr"/>
            <a:endParaRPr lang="en-US" b="1" dirty="0"/>
          </a:p>
          <a:p>
            <a:pPr algn="ctr"/>
            <a:endParaRPr lang="en-US" b="1" dirty="0"/>
          </a:p>
          <a:p>
            <a:pPr algn="ctr"/>
            <a:endParaRPr lang="en-US" b="1" dirty="0"/>
          </a:p>
          <a:p>
            <a:pPr algn="ctr"/>
            <a:endParaRPr lang="en-US" b="1" dirty="0"/>
          </a:p>
          <a:p>
            <a:pPr algn="ctr"/>
            <a:endParaRPr lang="en-US" b="1" dirty="0"/>
          </a:p>
        </p:txBody>
      </p:sp>
      <p:pic>
        <p:nvPicPr>
          <p:cNvPr id="6" name="Picture 5">
            <a:extLst>
              <a:ext uri="{FF2B5EF4-FFF2-40B4-BE49-F238E27FC236}">
                <a16:creationId xmlns:a16="http://schemas.microsoft.com/office/drawing/2014/main" id="{DEC87853-E943-17B9-E3D4-3BC38334998B}"/>
              </a:ext>
            </a:extLst>
          </p:cNvPr>
          <p:cNvPicPr>
            <a:picLocks noChangeAspect="1"/>
          </p:cNvPicPr>
          <p:nvPr/>
        </p:nvPicPr>
        <p:blipFill>
          <a:blip r:embed="rId2"/>
          <a:stretch>
            <a:fillRect/>
          </a:stretch>
        </p:blipFill>
        <p:spPr>
          <a:xfrm>
            <a:off x="1977668" y="2366823"/>
            <a:ext cx="5413731" cy="3344483"/>
          </a:xfrm>
          <a:prstGeom prst="rect">
            <a:avLst/>
          </a:prstGeom>
        </p:spPr>
      </p:pic>
    </p:spTree>
    <p:extLst>
      <p:ext uri="{BB962C8B-B14F-4D97-AF65-F5344CB8AC3E}">
        <p14:creationId xmlns:p14="http://schemas.microsoft.com/office/powerpoint/2010/main" val="3848806297"/>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F98217-00DD-4C95-A4B8-0E8E38D5071E}"/>
              </a:ext>
            </a:extLst>
          </p:cNvPr>
          <p:cNvSpPr>
            <a:spLocks noGrp="1"/>
          </p:cNvSpPr>
          <p:nvPr>
            <p:ph type="title"/>
          </p:nvPr>
        </p:nvSpPr>
        <p:spPr/>
        <p:txBody>
          <a:bodyPr/>
          <a:lstStyle/>
          <a:p>
            <a:r>
              <a:rPr lang="en-US" dirty="0"/>
              <a:t>Two-Way ANOVA: The Factorial Design (cont.)</a:t>
            </a:r>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0A70B288-0E58-402E-98F3-28BD3DE9EE11}"/>
                  </a:ext>
                </a:extLst>
              </p:cNvPr>
              <p:cNvSpPr>
                <a:spLocks noGrp="1"/>
              </p:cNvSpPr>
              <p:nvPr>
                <p:ph idx="1"/>
              </p:nvPr>
            </p:nvSpPr>
            <p:spPr/>
            <p:txBody>
              <a:bodyPr/>
              <a:lstStyle/>
              <a:p>
                <a:r>
                  <a:rPr lang="en-US" dirty="0"/>
                  <a:t>Since 13.4435 is larger than 3.4903 and the </a:t>
                </a:r>
                <a14:m>
                  <m:oMath xmlns:m="http://schemas.openxmlformats.org/officeDocument/2006/math">
                    <m:r>
                      <a:rPr lang="en-US" i="1" dirty="0" smtClean="0">
                        <a:latin typeface="Cambria Math" panose="02040503050406030204" pitchFamily="18" charset="0"/>
                      </a:rPr>
                      <m:t>𝑃</m:t>
                    </m:r>
                  </m:oMath>
                </a14:m>
                <a:r>
                  <a:rPr lang="en-US" dirty="0"/>
                  <a:t>-value is less than </a:t>
                </a:r>
                <a14:m>
                  <m:oMath xmlns:m="http://schemas.openxmlformats.org/officeDocument/2006/math">
                    <m:r>
                      <a:rPr lang="en-US" i="1" dirty="0" smtClean="0">
                        <a:latin typeface="Cambria Math" panose="02040503050406030204" pitchFamily="18" charset="0"/>
                        <a:ea typeface="Cambria Math" panose="02040503050406030204" pitchFamily="18" charset="0"/>
                      </a:rPr>
                      <m:t>𝛼</m:t>
                    </m:r>
                    <m:r>
                      <a:rPr lang="en-US" i="1" dirty="0" smtClean="0">
                        <a:latin typeface="Cambria Math" panose="02040503050406030204" pitchFamily="18" charset="0"/>
                      </a:rPr>
                      <m:t>=0.05</m:t>
                    </m:r>
                  </m:oMath>
                </a14:m>
                <a:r>
                  <a:rPr lang="en-US" dirty="0"/>
                  <a:t>, we reject the null hypothesis that age has no effect on average salary. There is persuasive evidence at </a:t>
                </a:r>
                <a14:m>
                  <m:oMath xmlns:m="http://schemas.openxmlformats.org/officeDocument/2006/math">
                    <m:r>
                      <a:rPr lang="en-US" i="1" dirty="0" smtClean="0">
                        <a:latin typeface="Cambria Math" panose="02040503050406030204" pitchFamily="18" charset="0"/>
                        <a:ea typeface="Cambria Math" panose="02040503050406030204" pitchFamily="18" charset="0"/>
                      </a:rPr>
                      <m:t>𝛼</m:t>
                    </m:r>
                    <m:r>
                      <a:rPr lang="en-US" i="1" dirty="0" smtClean="0">
                        <a:latin typeface="Cambria Math" panose="02040503050406030204" pitchFamily="18" charset="0"/>
                      </a:rPr>
                      <m:t>=0.05</m:t>
                    </m:r>
                  </m:oMath>
                </a14:m>
                <a:r>
                  <a:rPr lang="en-US" dirty="0"/>
                  <a:t> that the mean salaries are significantly affected by age.</a:t>
                </a:r>
              </a:p>
            </p:txBody>
          </p:sp>
        </mc:Choice>
        <mc:Fallback xmlns="">
          <p:sp>
            <p:nvSpPr>
              <p:cNvPr id="3" name="Content Placeholder 2">
                <a:extLst>
                  <a:ext uri="{FF2B5EF4-FFF2-40B4-BE49-F238E27FC236}">
                    <a16:creationId xmlns:a16="http://schemas.microsoft.com/office/drawing/2014/main" id="{0A70B288-0E58-402E-98F3-28BD3DE9EE11}"/>
                  </a:ext>
                </a:extLst>
              </p:cNvPr>
              <p:cNvSpPr>
                <a:spLocks noGrp="1" noRot="1" noChangeAspect="1" noMove="1" noResize="1" noEditPoints="1" noAdjustHandles="1" noChangeArrowheads="1" noChangeShapeType="1" noTextEdit="1"/>
              </p:cNvSpPr>
              <p:nvPr>
                <p:ph idx="1"/>
              </p:nvPr>
            </p:nvSpPr>
            <p:spPr>
              <a:blipFill>
                <a:blip r:embed="rId2"/>
                <a:stretch>
                  <a:fillRect l="-1481" t="-1200" r="-1037"/>
                </a:stretch>
              </a:blipFill>
            </p:spPr>
            <p:txBody>
              <a:bodyPr/>
              <a:lstStyle/>
              <a:p>
                <a:r>
                  <a:rPr lang="en-IN">
                    <a:noFill/>
                  </a:rPr>
                  <a:t> </a:t>
                </a:r>
              </a:p>
            </p:txBody>
          </p:sp>
        </mc:Fallback>
      </mc:AlternateContent>
    </p:spTree>
    <p:extLst>
      <p:ext uri="{BB962C8B-B14F-4D97-AF65-F5344CB8AC3E}">
        <p14:creationId xmlns:p14="http://schemas.microsoft.com/office/powerpoint/2010/main" val="4102575966"/>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F98217-00DD-4C95-A4B8-0E8E38D5071E}"/>
              </a:ext>
            </a:extLst>
          </p:cNvPr>
          <p:cNvSpPr>
            <a:spLocks noGrp="1"/>
          </p:cNvSpPr>
          <p:nvPr>
            <p:ph type="title"/>
          </p:nvPr>
        </p:nvSpPr>
        <p:spPr/>
        <p:txBody>
          <a:bodyPr/>
          <a:lstStyle/>
          <a:p>
            <a:r>
              <a:rPr lang="en-US" dirty="0"/>
              <a:t>Two-Way ANOVA: The Factorial Design (cont.)</a:t>
            </a:r>
          </a:p>
        </p:txBody>
      </p:sp>
      <p:sp>
        <p:nvSpPr>
          <p:cNvPr id="3" name="Content Placeholder 2">
            <a:extLst>
              <a:ext uri="{FF2B5EF4-FFF2-40B4-BE49-F238E27FC236}">
                <a16:creationId xmlns:a16="http://schemas.microsoft.com/office/drawing/2014/main" id="{0A70B288-0E58-402E-98F3-28BD3DE9EE11}"/>
              </a:ext>
            </a:extLst>
          </p:cNvPr>
          <p:cNvSpPr>
            <a:spLocks noGrp="1"/>
          </p:cNvSpPr>
          <p:nvPr>
            <p:ph idx="1"/>
          </p:nvPr>
        </p:nvSpPr>
        <p:spPr/>
        <p:txBody>
          <a:bodyPr/>
          <a:lstStyle/>
          <a:p>
            <a:r>
              <a:rPr lang="en-US" dirty="0"/>
              <a:t>When using the two-way ANOVA, it is important to remember that the assumptions of normality, equal variances, and independent random samples should be satisfied in order for the test to produce meaningful results. As noted previously, the ANOVA test is robust with regards to the normality and equal variance assumptions.</a:t>
            </a:r>
          </a:p>
          <a:p>
            <a:r>
              <a:rPr lang="en-US" dirty="0"/>
              <a:t>An important concept in statistics related to ANOVA is the </a:t>
            </a:r>
            <a:r>
              <a:rPr lang="en-US" b="1" dirty="0"/>
              <a:t>design of experiments </a:t>
            </a:r>
            <a:r>
              <a:rPr lang="en-US" dirty="0"/>
              <a:t>(DOE).</a:t>
            </a:r>
          </a:p>
        </p:txBody>
      </p:sp>
    </p:spTree>
    <p:extLst>
      <p:ext uri="{BB962C8B-B14F-4D97-AF65-F5344CB8AC3E}">
        <p14:creationId xmlns:p14="http://schemas.microsoft.com/office/powerpoint/2010/main" val="2345250220"/>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F98217-00DD-4C95-A4B8-0E8E38D5071E}"/>
              </a:ext>
            </a:extLst>
          </p:cNvPr>
          <p:cNvSpPr>
            <a:spLocks noGrp="1"/>
          </p:cNvSpPr>
          <p:nvPr>
            <p:ph type="title"/>
          </p:nvPr>
        </p:nvSpPr>
        <p:spPr/>
        <p:txBody>
          <a:bodyPr/>
          <a:lstStyle/>
          <a:p>
            <a:r>
              <a:rPr lang="en-US" dirty="0"/>
              <a:t>Two-Way ANOVA: The Factorial Design (cont.)</a:t>
            </a:r>
          </a:p>
        </p:txBody>
      </p:sp>
      <p:sp>
        <p:nvSpPr>
          <p:cNvPr id="3" name="Content Placeholder 2">
            <a:extLst>
              <a:ext uri="{FF2B5EF4-FFF2-40B4-BE49-F238E27FC236}">
                <a16:creationId xmlns:a16="http://schemas.microsoft.com/office/drawing/2014/main" id="{0A70B288-0E58-402E-98F3-28BD3DE9EE11}"/>
              </a:ext>
            </a:extLst>
          </p:cNvPr>
          <p:cNvSpPr>
            <a:spLocks noGrp="1"/>
          </p:cNvSpPr>
          <p:nvPr>
            <p:ph idx="1"/>
          </p:nvPr>
        </p:nvSpPr>
        <p:spPr/>
        <p:txBody>
          <a:bodyPr>
            <a:normAutofit lnSpcReduction="10000"/>
          </a:bodyPr>
          <a:lstStyle/>
          <a:p>
            <a:r>
              <a:rPr lang="en-US" dirty="0"/>
              <a:t>It is much easier to analyze a properly designed experiment as opposed to a poorly designed one. If you are planning on collecting data, you should involve a statistician at the onset, not just employ them to do the analysis once the data has been collected. Experimental design allows you to estimate the effects of several variables simultaneously, thus resulting in a more efficient collection of data that will be much easier to analyze. Design of experiments is a very extensive field of study for which entire books and courses have been developed, but is beyond the scope of this book.</a:t>
            </a:r>
          </a:p>
        </p:txBody>
      </p:sp>
    </p:spTree>
    <p:extLst>
      <p:ext uri="{BB962C8B-B14F-4D97-AF65-F5344CB8AC3E}">
        <p14:creationId xmlns:p14="http://schemas.microsoft.com/office/powerpoint/2010/main" val="186425860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FD33DB-57E5-4365-A371-D2AD3BE3881C}"/>
              </a:ext>
            </a:extLst>
          </p:cNvPr>
          <p:cNvSpPr>
            <a:spLocks noGrp="1"/>
          </p:cNvSpPr>
          <p:nvPr>
            <p:ph type="title"/>
          </p:nvPr>
        </p:nvSpPr>
        <p:spPr/>
        <p:txBody>
          <a:bodyPr/>
          <a:lstStyle/>
          <a:p>
            <a:r>
              <a:rPr lang="en-US" dirty="0"/>
              <a:t>Two-Way ANOVA: The Factorial Design (cont.) </a:t>
            </a:r>
          </a:p>
        </p:txBody>
      </p:sp>
      <p:sp>
        <p:nvSpPr>
          <p:cNvPr id="3" name="Content Placeholder 2">
            <a:extLst>
              <a:ext uri="{FF2B5EF4-FFF2-40B4-BE49-F238E27FC236}">
                <a16:creationId xmlns:a16="http://schemas.microsoft.com/office/drawing/2014/main" id="{747A539B-BED1-4596-91C8-53A2E8D95445}"/>
              </a:ext>
            </a:extLst>
          </p:cNvPr>
          <p:cNvSpPr>
            <a:spLocks noGrp="1"/>
          </p:cNvSpPr>
          <p:nvPr>
            <p:ph idx="1"/>
          </p:nvPr>
        </p:nvSpPr>
        <p:spPr/>
        <p:txBody>
          <a:bodyPr>
            <a:normAutofit lnSpcReduction="10000"/>
          </a:bodyPr>
          <a:lstStyle/>
          <a:p>
            <a:r>
              <a:rPr lang="en-US" dirty="0"/>
              <a:t>There is a method of determining if there is interaction between the independent variables. Interaction is when the effect of one independent variable (factor) on the dependent variable is influenced by the level of another independent variable.</a:t>
            </a:r>
          </a:p>
          <a:p>
            <a:r>
              <a:rPr lang="en-US" dirty="0"/>
              <a:t>Factorial experiments can provide valuable information by enabling the interaction between the two variables to be estimated. An example of two variables which interact is shown in Figure 15.4.1. This figure is called an </a:t>
            </a:r>
            <a:r>
              <a:rPr lang="en-US" b="1" dirty="0"/>
              <a:t>interaction plot</a:t>
            </a:r>
            <a:r>
              <a:rPr lang="en-US" dirty="0"/>
              <a:t>, which is a plot of the means for each level of the factors.</a:t>
            </a:r>
          </a:p>
        </p:txBody>
      </p:sp>
    </p:spTree>
    <p:extLst>
      <p:ext uri="{BB962C8B-B14F-4D97-AF65-F5344CB8AC3E}">
        <p14:creationId xmlns:p14="http://schemas.microsoft.com/office/powerpoint/2010/main" val="79926089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FD33DB-57E5-4365-A371-D2AD3BE3881C}"/>
              </a:ext>
            </a:extLst>
          </p:cNvPr>
          <p:cNvSpPr>
            <a:spLocks noGrp="1"/>
          </p:cNvSpPr>
          <p:nvPr>
            <p:ph type="title"/>
          </p:nvPr>
        </p:nvSpPr>
        <p:spPr/>
        <p:txBody>
          <a:bodyPr/>
          <a:lstStyle/>
          <a:p>
            <a:r>
              <a:rPr lang="en-US" dirty="0"/>
              <a:t>Two-Way ANOVA: The Factorial Design (cont.) </a:t>
            </a:r>
          </a:p>
        </p:txBody>
      </p:sp>
      <p:sp>
        <p:nvSpPr>
          <p:cNvPr id="3" name="Content Placeholder 2">
            <a:extLst>
              <a:ext uri="{FF2B5EF4-FFF2-40B4-BE49-F238E27FC236}">
                <a16:creationId xmlns:a16="http://schemas.microsoft.com/office/drawing/2014/main" id="{747A539B-BED1-4596-91C8-53A2E8D95445}"/>
              </a:ext>
            </a:extLst>
          </p:cNvPr>
          <p:cNvSpPr>
            <a:spLocks noGrp="1"/>
          </p:cNvSpPr>
          <p:nvPr>
            <p:ph idx="1"/>
          </p:nvPr>
        </p:nvSpPr>
        <p:spPr/>
        <p:txBody>
          <a:bodyPr>
            <a:normAutofit/>
          </a:bodyPr>
          <a:lstStyle/>
          <a:p>
            <a:endParaRPr lang="en-US" dirty="0"/>
          </a:p>
          <a:p>
            <a:endParaRPr lang="en-US" dirty="0"/>
          </a:p>
          <a:p>
            <a:endParaRPr lang="en-US" dirty="0"/>
          </a:p>
          <a:p>
            <a:endParaRPr lang="en-US" dirty="0"/>
          </a:p>
          <a:p>
            <a:endParaRPr lang="en-US" dirty="0"/>
          </a:p>
          <a:p>
            <a:endParaRPr lang="en-US" dirty="0"/>
          </a:p>
          <a:p>
            <a:r>
              <a:rPr lang="en-US" dirty="0"/>
              <a:t>An example of two variables which do not interact is shown in Figure 15.4.2.</a:t>
            </a:r>
          </a:p>
        </p:txBody>
      </p:sp>
      <p:pic>
        <p:nvPicPr>
          <p:cNvPr id="7" name="Picture 6">
            <a:extLst>
              <a:ext uri="{FF2B5EF4-FFF2-40B4-BE49-F238E27FC236}">
                <a16:creationId xmlns:a16="http://schemas.microsoft.com/office/drawing/2014/main" id="{AD670204-C802-B19F-3E99-A3A89CF98E9A}"/>
              </a:ext>
            </a:extLst>
          </p:cNvPr>
          <p:cNvPicPr>
            <a:picLocks noChangeAspect="1"/>
          </p:cNvPicPr>
          <p:nvPr/>
        </p:nvPicPr>
        <p:blipFill>
          <a:blip r:embed="rId2"/>
          <a:stretch>
            <a:fillRect/>
          </a:stretch>
        </p:blipFill>
        <p:spPr>
          <a:xfrm>
            <a:off x="1549982" y="1280160"/>
            <a:ext cx="6044035" cy="2987040"/>
          </a:xfrm>
          <a:prstGeom prst="rect">
            <a:avLst/>
          </a:prstGeom>
        </p:spPr>
      </p:pic>
    </p:spTree>
    <p:extLst>
      <p:ext uri="{BB962C8B-B14F-4D97-AF65-F5344CB8AC3E}">
        <p14:creationId xmlns:p14="http://schemas.microsoft.com/office/powerpoint/2010/main" val="69356727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FD33DB-57E5-4365-A371-D2AD3BE3881C}"/>
              </a:ext>
            </a:extLst>
          </p:cNvPr>
          <p:cNvSpPr>
            <a:spLocks noGrp="1"/>
          </p:cNvSpPr>
          <p:nvPr>
            <p:ph type="title"/>
          </p:nvPr>
        </p:nvSpPr>
        <p:spPr/>
        <p:txBody>
          <a:bodyPr/>
          <a:lstStyle/>
          <a:p>
            <a:r>
              <a:rPr lang="en-US" dirty="0"/>
              <a:t>Two-Way ANOVA: The Factorial Design (cont.) </a:t>
            </a:r>
          </a:p>
        </p:txBody>
      </p:sp>
      <p:sp>
        <p:nvSpPr>
          <p:cNvPr id="3" name="Content Placeholder 2">
            <a:extLst>
              <a:ext uri="{FF2B5EF4-FFF2-40B4-BE49-F238E27FC236}">
                <a16:creationId xmlns:a16="http://schemas.microsoft.com/office/drawing/2014/main" id="{747A539B-BED1-4596-91C8-53A2E8D95445}"/>
              </a:ext>
            </a:extLst>
          </p:cNvPr>
          <p:cNvSpPr>
            <a:spLocks noGrp="1"/>
          </p:cNvSpPr>
          <p:nvPr>
            <p:ph idx="1"/>
          </p:nvPr>
        </p:nvSpPr>
        <p:spPr/>
        <p:txBody>
          <a:bodyPr>
            <a:normAutofit/>
          </a:bodyPr>
          <a:lstStyle/>
          <a:p>
            <a:r>
              <a:rPr lang="en-US" dirty="0"/>
              <a:t> </a:t>
            </a:r>
          </a:p>
        </p:txBody>
      </p:sp>
      <p:pic>
        <p:nvPicPr>
          <p:cNvPr id="6" name="Picture 5">
            <a:extLst>
              <a:ext uri="{FF2B5EF4-FFF2-40B4-BE49-F238E27FC236}">
                <a16:creationId xmlns:a16="http://schemas.microsoft.com/office/drawing/2014/main" id="{FC910D7F-FE41-B08C-77E3-E739BC4FAB92}"/>
              </a:ext>
            </a:extLst>
          </p:cNvPr>
          <p:cNvPicPr>
            <a:picLocks noChangeAspect="1"/>
          </p:cNvPicPr>
          <p:nvPr/>
        </p:nvPicPr>
        <p:blipFill>
          <a:blip r:embed="rId2"/>
          <a:stretch>
            <a:fillRect/>
          </a:stretch>
        </p:blipFill>
        <p:spPr>
          <a:xfrm>
            <a:off x="1037782" y="1676400"/>
            <a:ext cx="7068435" cy="3200400"/>
          </a:xfrm>
          <a:prstGeom prst="rect">
            <a:avLst/>
          </a:prstGeom>
        </p:spPr>
      </p:pic>
    </p:spTree>
    <p:extLst>
      <p:ext uri="{BB962C8B-B14F-4D97-AF65-F5344CB8AC3E}">
        <p14:creationId xmlns:p14="http://schemas.microsoft.com/office/powerpoint/2010/main" val="79985885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FD33DB-57E5-4365-A371-D2AD3BE3881C}"/>
              </a:ext>
            </a:extLst>
          </p:cNvPr>
          <p:cNvSpPr>
            <a:spLocks noGrp="1"/>
          </p:cNvSpPr>
          <p:nvPr>
            <p:ph type="title"/>
          </p:nvPr>
        </p:nvSpPr>
        <p:spPr/>
        <p:txBody>
          <a:bodyPr/>
          <a:lstStyle/>
          <a:p>
            <a:r>
              <a:rPr lang="en-US" dirty="0"/>
              <a:t>Two-Way ANOVA: The Factorial Design (cont.) </a:t>
            </a:r>
          </a:p>
        </p:txBody>
      </p:sp>
      <p:sp>
        <p:nvSpPr>
          <p:cNvPr id="3" name="Content Placeholder 2">
            <a:extLst>
              <a:ext uri="{FF2B5EF4-FFF2-40B4-BE49-F238E27FC236}">
                <a16:creationId xmlns:a16="http://schemas.microsoft.com/office/drawing/2014/main" id="{747A539B-BED1-4596-91C8-53A2E8D95445}"/>
              </a:ext>
            </a:extLst>
          </p:cNvPr>
          <p:cNvSpPr>
            <a:spLocks noGrp="1"/>
          </p:cNvSpPr>
          <p:nvPr>
            <p:ph idx="1"/>
          </p:nvPr>
        </p:nvSpPr>
        <p:spPr/>
        <p:txBody>
          <a:bodyPr>
            <a:normAutofit/>
          </a:bodyPr>
          <a:lstStyle/>
          <a:p>
            <a:r>
              <a:rPr lang="en-US" dirty="0"/>
              <a:t>A director of personnel might be interested in relating average salary to two factors: age and experience. In order for the director of personnel to evaluate the relationship of average salary to age and experience, he chooses the following experimental design. He selects four different age groups and three different experience levels, and observes two salaries for each of the possible combinations of age and experience. The resulting data is displayed in Table 15.4.1.</a:t>
            </a:r>
          </a:p>
        </p:txBody>
      </p:sp>
    </p:spTree>
    <p:extLst>
      <p:ext uri="{BB962C8B-B14F-4D97-AF65-F5344CB8AC3E}">
        <p14:creationId xmlns:p14="http://schemas.microsoft.com/office/powerpoint/2010/main" val="242695649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FD33DB-57E5-4365-A371-D2AD3BE3881C}"/>
              </a:ext>
            </a:extLst>
          </p:cNvPr>
          <p:cNvSpPr>
            <a:spLocks noGrp="1"/>
          </p:cNvSpPr>
          <p:nvPr>
            <p:ph type="title"/>
          </p:nvPr>
        </p:nvSpPr>
        <p:spPr/>
        <p:txBody>
          <a:bodyPr/>
          <a:lstStyle/>
          <a:p>
            <a:r>
              <a:rPr lang="en-US" dirty="0"/>
              <a:t>Two-Way ANOVA: The Factorial Design (cont.)</a:t>
            </a:r>
          </a:p>
        </p:txBody>
      </p:sp>
      <p:graphicFrame>
        <p:nvGraphicFramePr>
          <p:cNvPr id="4" name="Content Placeholder 3">
            <a:extLst>
              <a:ext uri="{FF2B5EF4-FFF2-40B4-BE49-F238E27FC236}">
                <a16:creationId xmlns:a16="http://schemas.microsoft.com/office/drawing/2014/main" id="{1CE23DE0-0E88-497E-B138-E2EB48934252}"/>
              </a:ext>
            </a:extLst>
          </p:cNvPr>
          <p:cNvGraphicFramePr>
            <a:graphicFrameLocks noGrp="1"/>
          </p:cNvGraphicFramePr>
          <p:nvPr>
            <p:ph idx="1"/>
            <p:extLst>
              <p:ext uri="{D42A27DB-BD31-4B8C-83A1-F6EECF244321}">
                <p14:modId xmlns:p14="http://schemas.microsoft.com/office/powerpoint/2010/main" val="414657087"/>
              </p:ext>
            </p:extLst>
          </p:nvPr>
        </p:nvGraphicFramePr>
        <p:xfrm>
          <a:off x="1752600" y="1371600"/>
          <a:ext cx="6705600" cy="3058160"/>
        </p:xfrm>
        <a:graphic>
          <a:graphicData uri="http://schemas.openxmlformats.org/drawingml/2006/table">
            <a:tbl>
              <a:tblPr firstRow="1" bandRow="1">
                <a:tableStyleId>{5C22544A-7EE6-4342-B048-85BDC9FD1C3A}</a:tableStyleId>
              </a:tblPr>
              <a:tblGrid>
                <a:gridCol w="1341120">
                  <a:extLst>
                    <a:ext uri="{9D8B030D-6E8A-4147-A177-3AD203B41FA5}">
                      <a16:colId xmlns:a16="http://schemas.microsoft.com/office/drawing/2014/main" val="1212861124"/>
                    </a:ext>
                  </a:extLst>
                </a:gridCol>
                <a:gridCol w="1341120">
                  <a:extLst>
                    <a:ext uri="{9D8B030D-6E8A-4147-A177-3AD203B41FA5}">
                      <a16:colId xmlns:a16="http://schemas.microsoft.com/office/drawing/2014/main" val="3138186491"/>
                    </a:ext>
                  </a:extLst>
                </a:gridCol>
                <a:gridCol w="1341120">
                  <a:extLst>
                    <a:ext uri="{9D8B030D-6E8A-4147-A177-3AD203B41FA5}">
                      <a16:colId xmlns:a16="http://schemas.microsoft.com/office/drawing/2014/main" val="1567445266"/>
                    </a:ext>
                  </a:extLst>
                </a:gridCol>
                <a:gridCol w="1341120">
                  <a:extLst>
                    <a:ext uri="{9D8B030D-6E8A-4147-A177-3AD203B41FA5}">
                      <a16:colId xmlns:a16="http://schemas.microsoft.com/office/drawing/2014/main" val="4115157530"/>
                    </a:ext>
                  </a:extLst>
                </a:gridCol>
                <a:gridCol w="1341120">
                  <a:extLst>
                    <a:ext uri="{9D8B030D-6E8A-4147-A177-3AD203B41FA5}">
                      <a16:colId xmlns:a16="http://schemas.microsoft.com/office/drawing/2014/main" val="3171252017"/>
                    </a:ext>
                  </a:extLst>
                </a:gridCol>
              </a:tblGrid>
              <a:tr h="370840">
                <a:tc gridSpan="5">
                  <a:txBody>
                    <a:bodyPr/>
                    <a:lstStyle/>
                    <a:p>
                      <a:pPr algn="ctr"/>
                      <a:r>
                        <a:rPr lang="en-US" sz="2000" b="1" i="0" u="none" strike="noStrike" kern="1200" baseline="0" dirty="0">
                          <a:solidFill>
                            <a:schemeClr val="lt1"/>
                          </a:solidFill>
                          <a:latin typeface="+mn-lt"/>
                          <a:ea typeface="+mn-ea"/>
                          <a:cs typeface="+mn-cs"/>
                        </a:rPr>
                        <a:t>Table 15.4.1 - Salaries (Thousands of Dollars) </a:t>
                      </a:r>
                      <a:r>
                        <a:rPr lang="en-US" sz="1800" b="0" i="0" u="none" strike="noStrike" kern="1200" baseline="0" dirty="0">
                          <a:solidFill>
                            <a:schemeClr val="lt1"/>
                          </a:solidFill>
                          <a:latin typeface="+mn-lt"/>
                          <a:ea typeface="+mn-ea"/>
                          <a:cs typeface="+mn-cs"/>
                        </a:rPr>
                        <a:t>	</a:t>
                      </a:r>
                    </a:p>
                  </a:txBody>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extLst>
                  <a:ext uri="{0D108BD9-81ED-4DB2-BD59-A6C34878D82A}">
                    <a16:rowId xmlns:a16="http://schemas.microsoft.com/office/drawing/2014/main" val="1436740406"/>
                  </a:ext>
                </a:extLst>
              </a:tr>
              <a:tr h="370840">
                <a:tc row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800" b="1" i="0" u="none" strike="noStrike" kern="1200" baseline="0" dirty="0">
                          <a:solidFill>
                            <a:srgbClr val="000000"/>
                          </a:solidFill>
                          <a:latin typeface="+mn-lt"/>
                          <a:ea typeface="+mn-ea"/>
                          <a:cs typeface="+mn-cs"/>
                        </a:rPr>
                        <a:t>Years of Experience</a:t>
                      </a:r>
                      <a:endParaRPr lang="en-US" dirty="0">
                        <a:solidFill>
                          <a:srgbClr val="000000"/>
                        </a:solidFill>
                      </a:endParaRPr>
                    </a:p>
                  </a:txBody>
                  <a:tcPr/>
                </a:tc>
                <a:tc gridSpan="4">
                  <a:txBody>
                    <a:bodyPr/>
                    <a:lstStyle/>
                    <a:p>
                      <a:pPr algn="ctr"/>
                      <a:r>
                        <a:rPr lang="en-US" b="1" dirty="0">
                          <a:solidFill>
                            <a:srgbClr val="000000"/>
                          </a:solidFill>
                        </a:rPr>
                        <a:t>Age</a:t>
                      </a:r>
                    </a:p>
                  </a:txBody>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extLst>
                  <a:ext uri="{0D108BD9-81ED-4DB2-BD59-A6C34878D82A}">
                    <a16:rowId xmlns:a16="http://schemas.microsoft.com/office/drawing/2014/main" val="1417964244"/>
                  </a:ext>
                </a:extLst>
              </a:tr>
              <a:tr h="370840">
                <a:tc vMerge="1">
                  <a:txBody>
                    <a:bodyPr/>
                    <a:lstStyle/>
                    <a:p>
                      <a:endParaRPr lang="en-US"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800" b="1" i="0" u="none" strike="noStrike" kern="1200" baseline="0" dirty="0">
                          <a:solidFill>
                            <a:srgbClr val="000000"/>
                          </a:solidFill>
                          <a:latin typeface="+mn-lt"/>
                          <a:ea typeface="+mn-ea"/>
                          <a:cs typeface="+mn-cs"/>
                        </a:rPr>
                        <a:t>25 – 34</a:t>
                      </a:r>
                      <a:endParaRPr lang="en-US" dirty="0">
                        <a:solidFill>
                          <a:srgbClr val="000000"/>
                        </a:solidFill>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800" b="1" i="0" u="none" strike="noStrike" kern="1200" baseline="0" dirty="0">
                          <a:solidFill>
                            <a:srgbClr val="000000"/>
                          </a:solidFill>
                          <a:latin typeface="+mn-lt"/>
                          <a:ea typeface="+mn-ea"/>
                          <a:cs typeface="+mn-cs"/>
                        </a:rPr>
                        <a:t>35 – 44 </a:t>
                      </a:r>
                      <a:endParaRPr lang="en-US" dirty="0">
                        <a:solidFill>
                          <a:srgbClr val="000000"/>
                        </a:solidFill>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800" b="1" i="0" u="none" strike="noStrike" kern="1200" baseline="0" dirty="0">
                          <a:solidFill>
                            <a:srgbClr val="000000"/>
                          </a:solidFill>
                          <a:latin typeface="+mn-lt"/>
                          <a:ea typeface="+mn-ea"/>
                          <a:cs typeface="+mn-cs"/>
                        </a:rPr>
                        <a:t>45 – 54</a:t>
                      </a:r>
                      <a:endParaRPr lang="en-US" dirty="0">
                        <a:solidFill>
                          <a:srgbClr val="000000"/>
                        </a:solidFill>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800" b="1" i="0" u="none" strike="noStrike" kern="1200" baseline="0" dirty="0">
                          <a:solidFill>
                            <a:srgbClr val="000000"/>
                          </a:solidFill>
                          <a:latin typeface="+mn-lt"/>
                          <a:ea typeface="+mn-ea"/>
                          <a:cs typeface="+mn-cs"/>
                        </a:rPr>
                        <a:t>55 – 64 </a:t>
                      </a:r>
                      <a:endParaRPr lang="en-US" dirty="0">
                        <a:solidFill>
                          <a:srgbClr val="000000"/>
                        </a:solidFill>
                      </a:endParaRPr>
                    </a:p>
                  </a:txBody>
                  <a:tcPr/>
                </a:tc>
                <a:extLst>
                  <a:ext uri="{0D108BD9-81ED-4DB2-BD59-A6C34878D82A}">
                    <a16:rowId xmlns:a16="http://schemas.microsoft.com/office/drawing/2014/main" val="723431347"/>
                  </a:ext>
                </a:extLst>
              </a:tr>
              <a:tr h="37084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800" b="1" i="0" u="none" strike="noStrike" kern="1200" baseline="0" dirty="0">
                          <a:solidFill>
                            <a:srgbClr val="000000"/>
                          </a:solidFill>
                          <a:latin typeface="+mn-lt"/>
                          <a:ea typeface="+mn-ea"/>
                          <a:cs typeface="+mn-cs"/>
                        </a:rPr>
                        <a:t>0 – 4</a:t>
                      </a:r>
                      <a:endParaRPr lang="en-US" sz="1800" b="0" i="0" u="none" strike="noStrike" kern="1200" baseline="0" dirty="0">
                        <a:solidFill>
                          <a:srgbClr val="000000"/>
                        </a:solidFill>
                        <a:latin typeface="+mn-lt"/>
                        <a:ea typeface="+mn-ea"/>
                        <a:cs typeface="+mn-cs"/>
                      </a:endParaRPr>
                    </a:p>
                  </a:txBody>
                  <a:tcPr anchor="ctr"/>
                </a:tc>
                <a:tc>
                  <a:txBody>
                    <a:bodyPr/>
                    <a:lstStyle/>
                    <a:p>
                      <a:pPr algn="ctr"/>
                      <a:r>
                        <a:rPr lang="en-US" dirty="0">
                          <a:solidFill>
                            <a:srgbClr val="000000"/>
                          </a:solidFill>
                        </a:rPr>
                        <a:t>52</a:t>
                      </a:r>
                    </a:p>
                    <a:p>
                      <a:pPr algn="ctr"/>
                      <a:r>
                        <a:rPr lang="en-US" dirty="0">
                          <a:solidFill>
                            <a:srgbClr val="000000"/>
                          </a:solidFill>
                        </a:rPr>
                        <a:t>57</a:t>
                      </a:r>
                    </a:p>
                  </a:txBody>
                  <a:tcPr/>
                </a:tc>
                <a:tc>
                  <a:txBody>
                    <a:bodyPr/>
                    <a:lstStyle/>
                    <a:p>
                      <a:pPr algn="ctr"/>
                      <a:r>
                        <a:rPr lang="en-US" dirty="0">
                          <a:solidFill>
                            <a:srgbClr val="000000"/>
                          </a:solidFill>
                        </a:rPr>
                        <a:t>55</a:t>
                      </a:r>
                    </a:p>
                    <a:p>
                      <a:pPr algn="ctr"/>
                      <a:r>
                        <a:rPr lang="en-US" dirty="0">
                          <a:solidFill>
                            <a:srgbClr val="000000"/>
                          </a:solidFill>
                        </a:rPr>
                        <a:t>65</a:t>
                      </a:r>
                    </a:p>
                  </a:txBody>
                  <a:tcPr/>
                </a:tc>
                <a:tc>
                  <a:txBody>
                    <a:bodyPr/>
                    <a:lstStyle/>
                    <a:p>
                      <a:pPr algn="ctr"/>
                      <a:r>
                        <a:rPr lang="en-US" dirty="0">
                          <a:solidFill>
                            <a:srgbClr val="000000"/>
                          </a:solidFill>
                        </a:rPr>
                        <a:t>64</a:t>
                      </a:r>
                    </a:p>
                    <a:p>
                      <a:pPr algn="ctr"/>
                      <a:r>
                        <a:rPr lang="en-US" dirty="0">
                          <a:solidFill>
                            <a:srgbClr val="000000"/>
                          </a:solidFill>
                        </a:rPr>
                        <a:t>66</a:t>
                      </a:r>
                    </a:p>
                  </a:txBody>
                  <a:tcPr/>
                </a:tc>
                <a:tc>
                  <a:txBody>
                    <a:bodyPr/>
                    <a:lstStyle/>
                    <a:p>
                      <a:pPr algn="ctr"/>
                      <a:r>
                        <a:rPr lang="en-US" dirty="0">
                          <a:solidFill>
                            <a:srgbClr val="000000"/>
                          </a:solidFill>
                        </a:rPr>
                        <a:t>67</a:t>
                      </a:r>
                    </a:p>
                    <a:p>
                      <a:pPr algn="ctr"/>
                      <a:r>
                        <a:rPr lang="en-US" dirty="0">
                          <a:solidFill>
                            <a:srgbClr val="000000"/>
                          </a:solidFill>
                        </a:rPr>
                        <a:t>73</a:t>
                      </a:r>
                    </a:p>
                  </a:txBody>
                  <a:tcPr/>
                </a:tc>
                <a:extLst>
                  <a:ext uri="{0D108BD9-81ED-4DB2-BD59-A6C34878D82A}">
                    <a16:rowId xmlns:a16="http://schemas.microsoft.com/office/drawing/2014/main" val="241096579"/>
                  </a:ext>
                </a:extLst>
              </a:tr>
              <a:tr h="37084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800" b="1" i="0" u="none" strike="noStrike" kern="1200" baseline="0" dirty="0">
                          <a:solidFill>
                            <a:srgbClr val="000000"/>
                          </a:solidFill>
                          <a:latin typeface="+mn-lt"/>
                          <a:ea typeface="+mn-ea"/>
                          <a:cs typeface="+mn-cs"/>
                        </a:rPr>
                        <a:t>5 – 9</a:t>
                      </a:r>
                      <a:endParaRPr lang="en-US" sz="1800" b="0" i="0" u="none" strike="noStrike" kern="1200" baseline="0" dirty="0">
                        <a:solidFill>
                          <a:srgbClr val="000000"/>
                        </a:solidFill>
                        <a:latin typeface="+mn-lt"/>
                        <a:ea typeface="+mn-ea"/>
                        <a:cs typeface="+mn-cs"/>
                      </a:endParaRPr>
                    </a:p>
                  </a:txBody>
                  <a:tcPr anchor="ctr"/>
                </a:tc>
                <a:tc>
                  <a:txBody>
                    <a:bodyPr/>
                    <a:lstStyle/>
                    <a:p>
                      <a:pPr algn="ctr"/>
                      <a:r>
                        <a:rPr lang="en-US" dirty="0">
                          <a:solidFill>
                            <a:srgbClr val="000000"/>
                          </a:solidFill>
                        </a:rPr>
                        <a:t>64</a:t>
                      </a:r>
                    </a:p>
                    <a:p>
                      <a:pPr algn="ctr"/>
                      <a:r>
                        <a:rPr lang="en-US" dirty="0">
                          <a:solidFill>
                            <a:srgbClr val="000000"/>
                          </a:solidFill>
                        </a:rPr>
                        <a:t>66</a:t>
                      </a:r>
                    </a:p>
                  </a:txBody>
                  <a:tcPr/>
                </a:tc>
                <a:tc>
                  <a:txBody>
                    <a:bodyPr/>
                    <a:lstStyle/>
                    <a:p>
                      <a:pPr algn="ctr"/>
                      <a:r>
                        <a:rPr lang="en-US" dirty="0">
                          <a:solidFill>
                            <a:srgbClr val="000000"/>
                          </a:solidFill>
                        </a:rPr>
                        <a:t>65</a:t>
                      </a:r>
                    </a:p>
                    <a:p>
                      <a:pPr algn="ctr"/>
                      <a:r>
                        <a:rPr lang="en-US" dirty="0">
                          <a:solidFill>
                            <a:srgbClr val="000000"/>
                          </a:solidFill>
                        </a:rPr>
                        <a:t>75</a:t>
                      </a:r>
                    </a:p>
                  </a:txBody>
                  <a:tcPr/>
                </a:tc>
                <a:tc>
                  <a:txBody>
                    <a:bodyPr/>
                    <a:lstStyle/>
                    <a:p>
                      <a:pPr algn="ctr"/>
                      <a:r>
                        <a:rPr lang="en-US" dirty="0">
                          <a:solidFill>
                            <a:srgbClr val="000000"/>
                          </a:solidFill>
                        </a:rPr>
                        <a:t>72</a:t>
                      </a:r>
                    </a:p>
                    <a:p>
                      <a:pPr algn="ctr"/>
                      <a:r>
                        <a:rPr lang="en-US" dirty="0">
                          <a:solidFill>
                            <a:srgbClr val="000000"/>
                          </a:solidFill>
                        </a:rPr>
                        <a:t>78</a:t>
                      </a:r>
                    </a:p>
                  </a:txBody>
                  <a:tcPr/>
                </a:tc>
                <a:tc>
                  <a:txBody>
                    <a:bodyPr/>
                    <a:lstStyle/>
                    <a:p>
                      <a:pPr algn="ctr"/>
                      <a:r>
                        <a:rPr lang="en-US" dirty="0">
                          <a:solidFill>
                            <a:srgbClr val="000000"/>
                          </a:solidFill>
                        </a:rPr>
                        <a:t>79</a:t>
                      </a:r>
                    </a:p>
                    <a:p>
                      <a:pPr algn="ctr"/>
                      <a:r>
                        <a:rPr lang="en-US" dirty="0">
                          <a:solidFill>
                            <a:srgbClr val="000000"/>
                          </a:solidFill>
                        </a:rPr>
                        <a:t>81</a:t>
                      </a:r>
                    </a:p>
                  </a:txBody>
                  <a:tcPr/>
                </a:tc>
                <a:extLst>
                  <a:ext uri="{0D108BD9-81ED-4DB2-BD59-A6C34878D82A}">
                    <a16:rowId xmlns:a16="http://schemas.microsoft.com/office/drawing/2014/main" val="2284194797"/>
                  </a:ext>
                </a:extLst>
              </a:tr>
              <a:tr h="37084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800" b="1" i="0" u="none" strike="noStrike" kern="1200" baseline="0" dirty="0">
                          <a:solidFill>
                            <a:srgbClr val="000000"/>
                          </a:solidFill>
                          <a:latin typeface="+mn-lt"/>
                          <a:ea typeface="+mn-ea"/>
                          <a:cs typeface="+mn-cs"/>
                        </a:rPr>
                        <a:t>10 – 14</a:t>
                      </a:r>
                      <a:endParaRPr lang="en-US" sz="1800" b="0" i="0" u="none" strike="noStrike" kern="1200" baseline="0" dirty="0">
                        <a:solidFill>
                          <a:srgbClr val="000000"/>
                        </a:solidFill>
                        <a:latin typeface="+mn-lt"/>
                        <a:ea typeface="+mn-ea"/>
                        <a:cs typeface="+mn-cs"/>
                      </a:endParaRPr>
                    </a:p>
                  </a:txBody>
                  <a:tcPr anchor="ctr"/>
                </a:tc>
                <a:tc>
                  <a:txBody>
                    <a:bodyPr/>
                    <a:lstStyle/>
                    <a:p>
                      <a:pPr algn="ctr"/>
                      <a:r>
                        <a:rPr lang="en-US" dirty="0">
                          <a:solidFill>
                            <a:srgbClr val="000000"/>
                          </a:solidFill>
                        </a:rPr>
                        <a:t>69</a:t>
                      </a:r>
                    </a:p>
                    <a:p>
                      <a:pPr algn="ctr"/>
                      <a:r>
                        <a:rPr lang="en-US" dirty="0">
                          <a:solidFill>
                            <a:srgbClr val="000000"/>
                          </a:solidFill>
                        </a:rPr>
                        <a:t>71</a:t>
                      </a:r>
                    </a:p>
                  </a:txBody>
                  <a:tcPr/>
                </a:tc>
                <a:tc>
                  <a:txBody>
                    <a:bodyPr/>
                    <a:lstStyle/>
                    <a:p>
                      <a:pPr algn="ctr"/>
                      <a:r>
                        <a:rPr lang="en-US" dirty="0">
                          <a:solidFill>
                            <a:srgbClr val="000000"/>
                          </a:solidFill>
                        </a:rPr>
                        <a:t>70</a:t>
                      </a:r>
                    </a:p>
                    <a:p>
                      <a:pPr algn="ctr"/>
                      <a:r>
                        <a:rPr lang="en-US" dirty="0">
                          <a:solidFill>
                            <a:srgbClr val="000000"/>
                          </a:solidFill>
                        </a:rPr>
                        <a:t>80</a:t>
                      </a:r>
                    </a:p>
                  </a:txBody>
                  <a:tcPr/>
                </a:tc>
                <a:tc>
                  <a:txBody>
                    <a:bodyPr/>
                    <a:lstStyle/>
                    <a:p>
                      <a:pPr algn="ctr"/>
                      <a:r>
                        <a:rPr lang="en-US" dirty="0">
                          <a:solidFill>
                            <a:srgbClr val="000000"/>
                          </a:solidFill>
                        </a:rPr>
                        <a:t>83</a:t>
                      </a:r>
                    </a:p>
                    <a:p>
                      <a:pPr algn="ctr"/>
                      <a:r>
                        <a:rPr lang="en-US" dirty="0">
                          <a:solidFill>
                            <a:srgbClr val="000000"/>
                          </a:solidFill>
                        </a:rPr>
                        <a:t>87</a:t>
                      </a:r>
                    </a:p>
                  </a:txBody>
                  <a:tcPr/>
                </a:tc>
                <a:tc>
                  <a:txBody>
                    <a:bodyPr/>
                    <a:lstStyle/>
                    <a:p>
                      <a:pPr algn="ctr"/>
                      <a:r>
                        <a:rPr lang="en-US" dirty="0">
                          <a:solidFill>
                            <a:srgbClr val="000000"/>
                          </a:solidFill>
                        </a:rPr>
                        <a:t>81</a:t>
                      </a:r>
                    </a:p>
                    <a:p>
                      <a:pPr algn="ctr"/>
                      <a:r>
                        <a:rPr lang="en-US" dirty="0">
                          <a:solidFill>
                            <a:srgbClr val="000000"/>
                          </a:solidFill>
                        </a:rPr>
                        <a:t>89</a:t>
                      </a:r>
                    </a:p>
                  </a:txBody>
                  <a:tcPr/>
                </a:tc>
                <a:extLst>
                  <a:ext uri="{0D108BD9-81ED-4DB2-BD59-A6C34878D82A}">
                    <a16:rowId xmlns:a16="http://schemas.microsoft.com/office/drawing/2014/main" val="2932995049"/>
                  </a:ext>
                </a:extLst>
              </a:tr>
            </a:tbl>
          </a:graphicData>
        </a:graphic>
      </p:graphicFrame>
      <p:sp>
        <p:nvSpPr>
          <p:cNvPr id="3" name="TextBox 2">
            <a:extLst>
              <a:ext uri="{FF2B5EF4-FFF2-40B4-BE49-F238E27FC236}">
                <a16:creationId xmlns:a16="http://schemas.microsoft.com/office/drawing/2014/main" id="{F21C9F15-8C4E-76B6-9274-03EE6C322C5B}"/>
              </a:ext>
            </a:extLst>
          </p:cNvPr>
          <p:cNvSpPr txBox="1"/>
          <p:nvPr/>
        </p:nvSpPr>
        <p:spPr>
          <a:xfrm>
            <a:off x="323385" y="3289610"/>
            <a:ext cx="1066800" cy="369332"/>
          </a:xfrm>
          <a:prstGeom prst="rect">
            <a:avLst/>
          </a:prstGeom>
          <a:noFill/>
        </p:spPr>
        <p:txBody>
          <a:bodyPr wrap="square" rtlCol="0">
            <a:spAutoFit/>
          </a:bodyPr>
          <a:lstStyle/>
          <a:p>
            <a:r>
              <a:rPr lang="en-US" dirty="0"/>
              <a:t>Factor A</a:t>
            </a:r>
            <a:endParaRPr lang="en-IN" dirty="0"/>
          </a:p>
        </p:txBody>
      </p:sp>
      <p:sp>
        <p:nvSpPr>
          <p:cNvPr id="5" name="Left Brace 4">
            <a:extLst>
              <a:ext uri="{FF2B5EF4-FFF2-40B4-BE49-F238E27FC236}">
                <a16:creationId xmlns:a16="http://schemas.microsoft.com/office/drawing/2014/main" id="{ADB32734-2D5C-C6AE-0C5F-DC9787C393EC}"/>
              </a:ext>
            </a:extLst>
          </p:cNvPr>
          <p:cNvSpPr/>
          <p:nvPr/>
        </p:nvSpPr>
        <p:spPr>
          <a:xfrm>
            <a:off x="1423639" y="2514600"/>
            <a:ext cx="229529" cy="1915160"/>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IN"/>
          </a:p>
        </p:txBody>
      </p:sp>
      <p:sp>
        <p:nvSpPr>
          <p:cNvPr id="7" name="TextBox 6">
            <a:extLst>
              <a:ext uri="{FF2B5EF4-FFF2-40B4-BE49-F238E27FC236}">
                <a16:creationId xmlns:a16="http://schemas.microsoft.com/office/drawing/2014/main" id="{55DC5B6E-714D-9A08-DE1F-F741A9C841BB}"/>
              </a:ext>
            </a:extLst>
          </p:cNvPr>
          <p:cNvSpPr txBox="1"/>
          <p:nvPr/>
        </p:nvSpPr>
        <p:spPr>
          <a:xfrm>
            <a:off x="5334000" y="4704080"/>
            <a:ext cx="1066800" cy="369332"/>
          </a:xfrm>
          <a:prstGeom prst="rect">
            <a:avLst/>
          </a:prstGeom>
          <a:noFill/>
        </p:spPr>
        <p:txBody>
          <a:bodyPr wrap="square" rtlCol="0">
            <a:spAutoFit/>
          </a:bodyPr>
          <a:lstStyle/>
          <a:p>
            <a:r>
              <a:rPr lang="en-US" dirty="0"/>
              <a:t>Factor B</a:t>
            </a:r>
            <a:endParaRPr lang="en-IN" dirty="0"/>
          </a:p>
        </p:txBody>
      </p:sp>
      <p:sp>
        <p:nvSpPr>
          <p:cNvPr id="8" name="Left Brace 7">
            <a:extLst>
              <a:ext uri="{FF2B5EF4-FFF2-40B4-BE49-F238E27FC236}">
                <a16:creationId xmlns:a16="http://schemas.microsoft.com/office/drawing/2014/main" id="{E035C729-AA47-1F6F-1474-E76C43DE7E2A}"/>
              </a:ext>
            </a:extLst>
          </p:cNvPr>
          <p:cNvSpPr/>
          <p:nvPr/>
        </p:nvSpPr>
        <p:spPr>
          <a:xfrm rot="16200000">
            <a:off x="5661336" y="1907214"/>
            <a:ext cx="259730" cy="5334002"/>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IN"/>
          </a:p>
        </p:txBody>
      </p:sp>
    </p:spTree>
    <p:extLst>
      <p:ext uri="{BB962C8B-B14F-4D97-AF65-F5344CB8AC3E}">
        <p14:creationId xmlns:p14="http://schemas.microsoft.com/office/powerpoint/2010/main" val="406933287"/>
      </p:ext>
    </p:extLst>
  </p:cSld>
  <p:clrMapOvr>
    <a:masterClrMapping/>
  </p:clrMapOvr>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3895</TotalTime>
  <Words>3168</Words>
  <Application>Microsoft Office PowerPoint</Application>
  <PresentationFormat>On-screen Show (4:3)</PresentationFormat>
  <Paragraphs>231</Paragraphs>
  <Slides>47</Slides>
  <Notes>0</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1</vt:i4>
      </vt:variant>
      <vt:variant>
        <vt:lpstr>Slide Titles</vt:lpstr>
      </vt:variant>
      <vt:variant>
        <vt:i4>47</vt:i4>
      </vt:variant>
    </vt:vector>
  </HeadingPairs>
  <TitlesOfParts>
    <vt:vector size="53" baseType="lpstr">
      <vt:lpstr>Arial</vt:lpstr>
      <vt:lpstr>Calibri</vt:lpstr>
      <vt:lpstr>Wingdings</vt:lpstr>
      <vt:lpstr>Cambria Math</vt:lpstr>
      <vt:lpstr>Office Theme</vt:lpstr>
      <vt:lpstr>Equation</vt:lpstr>
      <vt:lpstr>Section 15.4</vt:lpstr>
      <vt:lpstr>Two-Way ANOVA: The Factorial Design </vt:lpstr>
      <vt:lpstr>Two-Way ANOVA: The Factorial Design (cont.) </vt:lpstr>
      <vt:lpstr>Two-Way ANOVA: The Factorial Design (cont.) </vt:lpstr>
      <vt:lpstr>Two-Way ANOVA: The Factorial Design (cont.) </vt:lpstr>
      <vt:lpstr>Two-Way ANOVA: The Factorial Design (cont.) </vt:lpstr>
      <vt:lpstr>Two-Way ANOVA: The Factorial Design (cont.) </vt:lpstr>
      <vt:lpstr>Two-Way ANOVA: The Factorial Design (cont.) </vt:lpstr>
      <vt:lpstr>Two-Way ANOVA: The Factorial Design (cont.)</vt:lpstr>
      <vt:lpstr>Two-Way ANOVA: The Factorial Design (cont.) </vt:lpstr>
      <vt:lpstr>Two-Way ANOVA: The Factorial Design (cont.) </vt:lpstr>
      <vt:lpstr>Two-Way ANOVA: The Factorial Design (cont.) </vt:lpstr>
      <vt:lpstr>Two-Way ANOVA: The Factorial Design (cont.) </vt:lpstr>
      <vt:lpstr>Two-Way ANOVA: The Factorial Design (cont.) </vt:lpstr>
      <vt:lpstr>Two-Way ANOVA: The Factorial Design (cont.) </vt:lpstr>
      <vt:lpstr>Two-Way ANOVA: The Factorial Design (cont.) </vt:lpstr>
      <vt:lpstr>Assumptions</vt:lpstr>
      <vt:lpstr>Two-Way ANOVA: The Factorial Design (cont.) </vt:lpstr>
      <vt:lpstr>Note</vt:lpstr>
      <vt:lpstr>Procedure: Test for Interaction between Factors </vt:lpstr>
      <vt:lpstr>Procedure: Test for Interaction between Factors (cont.)</vt:lpstr>
      <vt:lpstr>Procedure: Test for Interaction between Factors (cont.)</vt:lpstr>
      <vt:lpstr>Procedure: Test for Main Effects for Factor A</vt:lpstr>
      <vt:lpstr>Procedure: Test for Main Effects for Factor A (cont.)</vt:lpstr>
      <vt:lpstr>Procedure: Test for Main Effects for Factor B</vt:lpstr>
      <vt:lpstr>Procedure: Test for Main Effects for Factor B (cont.)</vt:lpstr>
      <vt:lpstr>Two-Way ANOVA: The Factorial Design (cont.) </vt:lpstr>
      <vt:lpstr>Two-Way ANOVA: The Factorial Design (cont.)</vt:lpstr>
      <vt:lpstr>Two-Way ANOVA: The Factorial Design (cont.) </vt:lpstr>
      <vt:lpstr>Two-Way ANOVA: The Factorial Design (cont.) </vt:lpstr>
      <vt:lpstr>Note</vt:lpstr>
      <vt:lpstr>Two-Way ANOVA: The Factorial Design (cont.)</vt:lpstr>
      <vt:lpstr>Two-Way ANOVA: The Factorial Design (cont.)</vt:lpstr>
      <vt:lpstr>Two-Way ANOVA: The Factorial Design (cont.)</vt:lpstr>
      <vt:lpstr>Two-Way ANOVA: The Factorial Design (cont.)</vt:lpstr>
      <vt:lpstr>Two-Way ANOVA: The Factorial Design (cont.)</vt:lpstr>
      <vt:lpstr>Two-Way ANOVA: The Factorial Design (cont.)</vt:lpstr>
      <vt:lpstr>Two-Way ANOVA: The Factorial Design (cont.)</vt:lpstr>
      <vt:lpstr>Two-Way ANOVA: The Factorial Design (cont.)</vt:lpstr>
      <vt:lpstr>Two-Way ANOVA: The Factorial Design (cont.)</vt:lpstr>
      <vt:lpstr>Two-Way ANOVA: The Factorial Design (cont.)</vt:lpstr>
      <vt:lpstr>Two-Way ANOVA: The Factorial Design (cont.)</vt:lpstr>
      <vt:lpstr>Two-Way ANOVA: The Factorial Design (cont.)</vt:lpstr>
      <vt:lpstr>Two-Way ANOVA: The Factorial Design (cont.)</vt:lpstr>
      <vt:lpstr>Two-Way ANOVA: The Factorial Design (cont.)</vt:lpstr>
      <vt:lpstr>Two-Way ANOVA: The Factorial Design (cont.)</vt:lpstr>
      <vt:lpstr>Two-Way ANOVA: The Factorial Design (cont.)</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Discovering Statistics and Data, 4th Edition</dc:title>
  <dc:creator>Hawkes Learning</dc:creator>
  <cp:lastModifiedBy>Casey Luquet</cp:lastModifiedBy>
  <cp:revision>517</cp:revision>
  <dcterms:created xsi:type="dcterms:W3CDTF">2013-04-26T14:43:13Z</dcterms:created>
  <dcterms:modified xsi:type="dcterms:W3CDTF">2024-04-09T18:29:17Z</dcterms:modified>
</cp:coreProperties>
</file>