
<file path=[Content_Types].xml><?xml version="1.0" encoding="utf-8"?>
<Types xmlns="http://schemas.openxmlformats.org/package/2006/content-types">
  <Default Extension="bin" ContentType="application/vnd.openxmlformats-officedocument.oleObject"/>
  <Default Extension="fntdata" ContentType="application/x-fontdata"/>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5"/>
  </p:notesMasterIdLst>
  <p:handoutMasterIdLst>
    <p:handoutMasterId r:id="rId36"/>
  </p:handoutMasterIdLst>
  <p:sldIdLst>
    <p:sldId id="256" r:id="rId2"/>
    <p:sldId id="495" r:id="rId3"/>
    <p:sldId id="520" r:id="rId4"/>
    <p:sldId id="521" r:id="rId5"/>
    <p:sldId id="522" r:id="rId6"/>
    <p:sldId id="523" r:id="rId7"/>
    <p:sldId id="524" r:id="rId8"/>
    <p:sldId id="525" r:id="rId9"/>
    <p:sldId id="526" r:id="rId10"/>
    <p:sldId id="527" r:id="rId11"/>
    <p:sldId id="528" r:id="rId12"/>
    <p:sldId id="530" r:id="rId13"/>
    <p:sldId id="531" r:id="rId14"/>
    <p:sldId id="533" r:id="rId15"/>
    <p:sldId id="537" r:id="rId16"/>
    <p:sldId id="535" r:id="rId17"/>
    <p:sldId id="536" r:id="rId18"/>
    <p:sldId id="338" r:id="rId19"/>
    <p:sldId id="491" r:id="rId20"/>
    <p:sldId id="492" r:id="rId21"/>
    <p:sldId id="493" r:id="rId22"/>
    <p:sldId id="494" r:id="rId23"/>
    <p:sldId id="538" r:id="rId24"/>
    <p:sldId id="510" r:id="rId25"/>
    <p:sldId id="511" r:id="rId26"/>
    <p:sldId id="484" r:id="rId27"/>
    <p:sldId id="512" r:id="rId28"/>
    <p:sldId id="513" r:id="rId29"/>
    <p:sldId id="514" r:id="rId30"/>
    <p:sldId id="515" r:id="rId31"/>
    <p:sldId id="539" r:id="rId32"/>
    <p:sldId id="518" r:id="rId33"/>
    <p:sldId id="519" r:id="rId34"/>
  </p:sldIdLst>
  <p:sldSz cx="9144000" cy="6858000" type="screen4x3"/>
  <p:notesSz cx="6858000" cy="9144000"/>
  <p:embeddedFontLst>
    <p:embeddedFont>
      <p:font typeface="Cambria Math" panose="02040503050406030204" pitchFamily="18" charset="0"/>
      <p:regular r:id="rId37"/>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obin Hendrix" initials="RH" lastIdx="5" clrIdx="0">
    <p:extLst>
      <p:ext uri="{19B8F6BF-5375-455C-9EA6-DF929625EA0E}">
        <p15:presenceInfo xmlns:p15="http://schemas.microsoft.com/office/powerpoint/2012/main" userId="S-1-5-21-1482476501-413027322-842925246-1097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366092"/>
    <a:srgbClr val="1F497D"/>
    <a:srgbClr val="0000FF"/>
    <a:srgbClr val="2D7D9F"/>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979" autoAdjust="0"/>
    <p:restoredTop sz="94660"/>
  </p:normalViewPr>
  <p:slideViewPr>
    <p:cSldViewPr>
      <p:cViewPr varScale="1">
        <p:scale>
          <a:sx n="82" d="100"/>
          <a:sy n="82" d="100"/>
        </p:scale>
        <p:origin x="1733" y="72"/>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font" Target="fonts/font1.fntdata"/><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4/3/2024</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42861666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C287EA9-0F95-4E3A-B40A-64C12DA5C34F}" type="datetimeFigureOut">
              <a:rPr lang="en-US" smtClean="0"/>
              <a:pPr/>
              <a:t>4/3/2024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A1C950B-8241-42E2-98BC-F99EB045F186}" type="slidenum">
              <a:rPr lang="en-US" smtClean="0"/>
              <a:pPr/>
              <a:t>‹#›</a:t>
            </a:fld>
            <a:endParaRPr lang="en-US" dirty="0"/>
          </a:p>
        </p:txBody>
      </p:sp>
    </p:spTree>
    <p:extLst>
      <p:ext uri="{BB962C8B-B14F-4D97-AF65-F5344CB8AC3E}">
        <p14:creationId xmlns:p14="http://schemas.microsoft.com/office/powerpoint/2010/main" val="24611908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oleObject" Target="../embeddings/oleObject2.bin"/><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oleObject" Target="../embeddings/oleObject3.bin"/><Relationship Id="rId1" Type="http://schemas.openxmlformats.org/officeDocument/2006/relationships/slideLayout" Target="../slideLayouts/slideLayout2.xml"/><Relationship Id="rId5" Type="http://schemas.openxmlformats.org/officeDocument/2006/relationships/image" Target="../media/image5.wmf"/><Relationship Id="rId4" Type="http://schemas.openxmlformats.org/officeDocument/2006/relationships/oleObject" Target="../embeddings/oleObject4.bin"/></Relationships>
</file>

<file path=ppt/slides/_rels/slide2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image" Target="../media/image12.png"/><Relationship Id="rId1" Type="http://schemas.openxmlformats.org/officeDocument/2006/relationships/slideLayout" Target="../slideLayouts/slideLayout2.xml"/><Relationship Id="rId4" Type="http://schemas.openxmlformats.org/officeDocument/2006/relationships/image" Target="../media/image7.wmf"/></Relationships>
</file>

<file path=ppt/slides/_rels/slide2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8" Type="http://schemas.openxmlformats.org/officeDocument/2006/relationships/image" Target="../media/image12.wmf"/><Relationship Id="rId3" Type="http://schemas.openxmlformats.org/officeDocument/2006/relationships/oleObject" Target="../embeddings/oleObject6.bin"/><Relationship Id="rId7" Type="http://schemas.openxmlformats.org/officeDocument/2006/relationships/oleObject" Target="../embeddings/oleObject8.bin"/><Relationship Id="rId2" Type="http://schemas.openxmlformats.org/officeDocument/2006/relationships/image" Target="../media/image17.png"/><Relationship Id="rId1" Type="http://schemas.openxmlformats.org/officeDocument/2006/relationships/slideLayout" Target="../slideLayouts/slideLayout2.xml"/><Relationship Id="rId6" Type="http://schemas.openxmlformats.org/officeDocument/2006/relationships/image" Target="../media/image11.wmf"/><Relationship Id="rId5" Type="http://schemas.openxmlformats.org/officeDocument/2006/relationships/oleObject" Target="../embeddings/oleObject7.bin"/><Relationship Id="rId4" Type="http://schemas.openxmlformats.org/officeDocument/2006/relationships/image" Target="../media/image10.wmf"/></Relationships>
</file>

<file path=ppt/slides/_rels/slide32.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15.3</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Two-Way ANOVA: The Randomized Block Design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9851B0-EE81-4685-9B8A-398E35E3E0F7}"/>
              </a:ext>
            </a:extLst>
          </p:cNvPr>
          <p:cNvSpPr>
            <a:spLocks noGrp="1"/>
          </p:cNvSpPr>
          <p:nvPr>
            <p:ph type="title"/>
          </p:nvPr>
        </p:nvSpPr>
        <p:spPr/>
        <p:txBody>
          <a:bodyPr/>
          <a:lstStyle/>
          <a:p>
            <a:r>
              <a:rPr lang="en-US" dirty="0"/>
              <a:t>Two-Way ANOVA: The Randomized Block Design (cont.)</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9B215E12-81E0-4C43-866E-C4E50EA1CBD7}"/>
                  </a:ext>
                </a:extLst>
              </p:cNvPr>
              <p:cNvSpPr>
                <a:spLocks noGrp="1"/>
              </p:cNvSpPr>
              <p:nvPr>
                <p:ph idx="1"/>
              </p:nvPr>
            </p:nvSpPr>
            <p:spPr/>
            <p:txBody>
              <a:bodyPr>
                <a:normAutofit/>
              </a:bodyPr>
              <a:lstStyle/>
              <a:p>
                <a:r>
                  <a:rPr lang="en-US" dirty="0"/>
                  <a:t>Then we randomly assign the experimental units within each block to the </a:t>
                </a:r>
                <a14:m>
                  <m:oMath xmlns:m="http://schemas.openxmlformats.org/officeDocument/2006/math">
                    <m:r>
                      <a:rPr lang="en-US" i="1" dirty="0" smtClean="0">
                        <a:latin typeface="Cambria Math" panose="02040503050406030204" pitchFamily="18" charset="0"/>
                      </a:rPr>
                      <m:t>𝑘</m:t>
                    </m:r>
                    <m:r>
                      <a:rPr lang="en-US" i="1" dirty="0" smtClean="0">
                        <a:latin typeface="Cambria Math" panose="02040503050406030204" pitchFamily="18" charset="0"/>
                      </a:rPr>
                      <m:t> </m:t>
                    </m:r>
                  </m:oMath>
                </a14:m>
                <a:r>
                  <a:rPr lang="en-US" dirty="0"/>
                  <a:t>populations or treatments of interest. Finally, we compare the response of the experimental units to each of the treatments of interest within each of the blocks. In this way we eliminate possible variation due to some of the extraneous factors which are unrelated to the treatments.</a:t>
                </a:r>
              </a:p>
              <a:p>
                <a:r>
                  <a:rPr lang="en-US" dirty="0"/>
                  <a:t>Before proceeding with the ANOVA </a:t>
                </a:r>
                <a14:m>
                  <m:oMath xmlns:m="http://schemas.openxmlformats.org/officeDocument/2006/math">
                    <m:r>
                      <a:rPr lang="en-US" i="1" dirty="0" smtClean="0">
                        <a:latin typeface="Cambria Math" panose="02040503050406030204" pitchFamily="18" charset="0"/>
                      </a:rPr>
                      <m:t>𝐹</m:t>
                    </m:r>
                  </m:oMath>
                </a14:m>
                <a:r>
                  <a:rPr lang="en-US" dirty="0"/>
                  <a:t>-test, we need to verify that the assumptions are met.</a:t>
                </a:r>
              </a:p>
            </p:txBody>
          </p:sp>
        </mc:Choice>
        <mc:Fallback xmlns="">
          <p:sp>
            <p:nvSpPr>
              <p:cNvPr id="3" name="Content Placeholder 2">
                <a:extLst>
                  <a:ext uri="{FF2B5EF4-FFF2-40B4-BE49-F238E27FC236}">
                    <a16:creationId xmlns:a16="http://schemas.microsoft.com/office/drawing/2014/main" id="{9B215E12-81E0-4C43-866E-C4E50EA1CBD7}"/>
                  </a:ext>
                </a:extLst>
              </p:cNvPr>
              <p:cNvSpPr>
                <a:spLocks noGrp="1" noRot="1" noChangeAspect="1" noMove="1" noResize="1" noEditPoints="1" noAdjustHandles="1" noChangeArrowheads="1" noChangeShapeType="1" noTextEdit="1"/>
              </p:cNvSpPr>
              <p:nvPr>
                <p:ph idx="1"/>
              </p:nvPr>
            </p:nvSpPr>
            <p:spPr>
              <a:blipFill>
                <a:blip r:embed="rId2"/>
                <a:stretch>
                  <a:fillRect l="-1481" t="-1200" r="-2296"/>
                </a:stretch>
              </a:blipFill>
            </p:spPr>
            <p:txBody>
              <a:bodyPr/>
              <a:lstStyle/>
              <a:p>
                <a:r>
                  <a:rPr lang="en-IN">
                    <a:noFill/>
                  </a:rPr>
                  <a:t> </a:t>
                </a:r>
              </a:p>
            </p:txBody>
          </p:sp>
        </mc:Fallback>
      </mc:AlternateContent>
    </p:spTree>
    <p:extLst>
      <p:ext uri="{BB962C8B-B14F-4D97-AF65-F5344CB8AC3E}">
        <p14:creationId xmlns:p14="http://schemas.microsoft.com/office/powerpoint/2010/main" val="25127912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9851B0-EE81-4685-9B8A-398E35E3E0F7}"/>
              </a:ext>
            </a:extLst>
          </p:cNvPr>
          <p:cNvSpPr>
            <a:spLocks noGrp="1"/>
          </p:cNvSpPr>
          <p:nvPr>
            <p:ph type="title"/>
          </p:nvPr>
        </p:nvSpPr>
        <p:spPr/>
        <p:txBody>
          <a:bodyPr/>
          <a:lstStyle/>
          <a:p>
            <a:r>
              <a:rPr lang="en-US" dirty="0"/>
              <a:t>Two-Way ANOVA: The Randomized Block Design (cont.)</a:t>
            </a:r>
          </a:p>
        </p:txBody>
      </p:sp>
      <p:sp>
        <p:nvSpPr>
          <p:cNvPr id="3" name="Content Placeholder 2">
            <a:extLst>
              <a:ext uri="{FF2B5EF4-FFF2-40B4-BE49-F238E27FC236}">
                <a16:creationId xmlns:a16="http://schemas.microsoft.com/office/drawing/2014/main" id="{9B215E12-81E0-4C43-866E-C4E50EA1CBD7}"/>
              </a:ext>
            </a:extLst>
          </p:cNvPr>
          <p:cNvSpPr>
            <a:spLocks noGrp="1"/>
          </p:cNvSpPr>
          <p:nvPr>
            <p:ph idx="1"/>
          </p:nvPr>
        </p:nvSpPr>
        <p:spPr/>
        <p:txBody>
          <a:bodyPr>
            <a:normAutofit lnSpcReduction="10000"/>
          </a:bodyPr>
          <a:lstStyle/>
          <a:p>
            <a:r>
              <a:rPr lang="en-US" dirty="0"/>
              <a:t>Recall from Section 15.1 that the ANOVA procedure is robust against departures from the normality and equal variance assumptions. For this example, we do not have repeated observations for each combination of treatment and block to be able to verify the normality and equal variance assumptions. The nutritionist should actually collect more data in each cell of the table to verify those assumptions, and to provide additional degrees of freedom for the test. We will demonstrate the ANOVA procedure for this simplified randomized block example nonetheless.</a:t>
            </a:r>
          </a:p>
        </p:txBody>
      </p:sp>
    </p:spTree>
    <p:extLst>
      <p:ext uri="{BB962C8B-B14F-4D97-AF65-F5344CB8AC3E}">
        <p14:creationId xmlns:p14="http://schemas.microsoft.com/office/powerpoint/2010/main" val="35955739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9851B0-EE81-4685-9B8A-398E35E3E0F7}"/>
              </a:ext>
            </a:extLst>
          </p:cNvPr>
          <p:cNvSpPr>
            <a:spLocks noGrp="1"/>
          </p:cNvSpPr>
          <p:nvPr>
            <p:ph type="title"/>
          </p:nvPr>
        </p:nvSpPr>
        <p:spPr/>
        <p:txBody>
          <a:bodyPr/>
          <a:lstStyle/>
          <a:p>
            <a:r>
              <a:rPr lang="en-US" dirty="0"/>
              <a:t>Two-Way ANOVA: The Randomized Block Design (cont.)</a:t>
            </a:r>
          </a:p>
        </p:txBody>
      </p:sp>
      <p:sp>
        <p:nvSpPr>
          <p:cNvPr id="3" name="Content Placeholder 2">
            <a:extLst>
              <a:ext uri="{FF2B5EF4-FFF2-40B4-BE49-F238E27FC236}">
                <a16:creationId xmlns:a16="http://schemas.microsoft.com/office/drawing/2014/main" id="{9B215E12-81E0-4C43-866E-C4E50EA1CBD7}"/>
              </a:ext>
            </a:extLst>
          </p:cNvPr>
          <p:cNvSpPr>
            <a:spLocks noGrp="1"/>
          </p:cNvSpPr>
          <p:nvPr>
            <p:ph idx="1"/>
          </p:nvPr>
        </p:nvSpPr>
        <p:spPr/>
        <p:txBody>
          <a:bodyPr>
            <a:normAutofit fontScale="92500" lnSpcReduction="10000"/>
          </a:bodyPr>
          <a:lstStyle/>
          <a:p>
            <a:endParaRPr lang="en-US" dirty="0"/>
          </a:p>
          <a:p>
            <a:endParaRPr lang="en-US" dirty="0"/>
          </a:p>
          <a:p>
            <a:endParaRPr lang="en-US" dirty="0"/>
          </a:p>
          <a:p>
            <a:endParaRPr lang="en-US" dirty="0"/>
          </a:p>
          <a:p>
            <a:endParaRPr lang="en-US" dirty="0"/>
          </a:p>
          <a:p>
            <a:endParaRPr lang="en-US" dirty="0"/>
          </a:p>
          <a:p>
            <a:endParaRPr lang="en-US" dirty="0"/>
          </a:p>
          <a:p>
            <a:pPr marL="457200" indent="-457200">
              <a:buFont typeface="Wingdings" panose="05000000000000000000" pitchFamily="2" charset="2"/>
              <a:buChar char="þ"/>
            </a:pPr>
            <a:r>
              <a:rPr lang="en-US" dirty="0"/>
              <a:t>Treatments are assigned at random within blocks and the sample measurements in each cell (treatment and block combination) are random samples that are independent of each other.</a:t>
            </a:r>
          </a:p>
        </p:txBody>
      </p:sp>
      <p:graphicFrame>
        <p:nvGraphicFramePr>
          <p:cNvPr id="4" name="Table 3">
            <a:extLst>
              <a:ext uri="{FF2B5EF4-FFF2-40B4-BE49-F238E27FC236}">
                <a16:creationId xmlns:a16="http://schemas.microsoft.com/office/drawing/2014/main" id="{58D492A1-5189-93C4-DD00-A0B8BE907F6F}"/>
              </a:ext>
            </a:extLst>
          </p:cNvPr>
          <p:cNvGraphicFramePr>
            <a:graphicFrameLocks noGrp="1"/>
          </p:cNvGraphicFramePr>
          <p:nvPr>
            <p:extLst>
              <p:ext uri="{D42A27DB-BD31-4B8C-83A1-F6EECF244321}">
                <p14:modId xmlns:p14="http://schemas.microsoft.com/office/powerpoint/2010/main" val="1669364980"/>
              </p:ext>
            </p:extLst>
          </p:nvPr>
        </p:nvGraphicFramePr>
        <p:xfrm>
          <a:off x="457200" y="1139655"/>
          <a:ext cx="8229600" cy="3032760"/>
        </p:xfrm>
        <a:graphic>
          <a:graphicData uri="http://schemas.openxmlformats.org/drawingml/2006/table">
            <a:tbl>
              <a:tblPr firstRow="1" bandRow="1">
                <a:tableStyleId>{5C22544A-7EE6-4342-B048-85BDC9FD1C3A}</a:tableStyleId>
              </a:tblPr>
              <a:tblGrid>
                <a:gridCol w="914400">
                  <a:extLst>
                    <a:ext uri="{9D8B030D-6E8A-4147-A177-3AD203B41FA5}">
                      <a16:colId xmlns:a16="http://schemas.microsoft.com/office/drawing/2014/main" val="3067519319"/>
                    </a:ext>
                  </a:extLst>
                </a:gridCol>
                <a:gridCol w="2057400">
                  <a:extLst>
                    <a:ext uri="{9D8B030D-6E8A-4147-A177-3AD203B41FA5}">
                      <a16:colId xmlns:a16="http://schemas.microsoft.com/office/drawing/2014/main" val="1751039741"/>
                    </a:ext>
                  </a:extLst>
                </a:gridCol>
                <a:gridCol w="1965960">
                  <a:extLst>
                    <a:ext uri="{9D8B030D-6E8A-4147-A177-3AD203B41FA5}">
                      <a16:colId xmlns:a16="http://schemas.microsoft.com/office/drawing/2014/main" val="3441114685"/>
                    </a:ext>
                  </a:extLst>
                </a:gridCol>
                <a:gridCol w="1645920">
                  <a:extLst>
                    <a:ext uri="{9D8B030D-6E8A-4147-A177-3AD203B41FA5}">
                      <a16:colId xmlns:a16="http://schemas.microsoft.com/office/drawing/2014/main" val="3073025936"/>
                    </a:ext>
                  </a:extLst>
                </a:gridCol>
                <a:gridCol w="1645920">
                  <a:extLst>
                    <a:ext uri="{9D8B030D-6E8A-4147-A177-3AD203B41FA5}">
                      <a16:colId xmlns:a16="http://schemas.microsoft.com/office/drawing/2014/main" val="3883989930"/>
                    </a:ext>
                  </a:extLst>
                </a:gridCol>
              </a:tblGrid>
              <a:tr h="370840">
                <a:tc gridSpan="5">
                  <a:txBody>
                    <a:bodyPr/>
                    <a:lstStyle/>
                    <a:p>
                      <a:pPr algn="ctr"/>
                      <a:r>
                        <a:rPr lang="en-US" dirty="0"/>
                        <a:t>Table 15.3.1 – Completely Randomized Block Design</a:t>
                      </a:r>
                      <a:endParaRPr lang="en-IN" dirty="0"/>
                    </a:p>
                  </a:txBody>
                  <a:tcPr/>
                </a:tc>
                <a:tc hMerge="1">
                  <a:txBody>
                    <a:bodyPr/>
                    <a:lstStyle/>
                    <a:p>
                      <a:endParaRPr lang="en-IN"/>
                    </a:p>
                  </a:txBody>
                  <a:tcPr/>
                </a:tc>
                <a:tc hMerge="1">
                  <a:txBody>
                    <a:bodyPr/>
                    <a:lstStyle/>
                    <a:p>
                      <a:endParaRPr lang="en-IN" dirty="0"/>
                    </a:p>
                  </a:txBody>
                  <a:tcPr/>
                </a:tc>
                <a:tc hMerge="1">
                  <a:txBody>
                    <a:bodyPr/>
                    <a:lstStyle/>
                    <a:p>
                      <a:endParaRPr lang="en-IN" dirty="0"/>
                    </a:p>
                  </a:txBody>
                  <a:tcPr/>
                </a:tc>
                <a:tc hMerge="1">
                  <a:txBody>
                    <a:bodyPr/>
                    <a:lstStyle/>
                    <a:p>
                      <a:endParaRPr lang="en-IN" dirty="0"/>
                    </a:p>
                  </a:txBody>
                  <a:tcPr/>
                </a:tc>
                <a:extLst>
                  <a:ext uri="{0D108BD9-81ED-4DB2-BD59-A6C34878D82A}">
                    <a16:rowId xmlns:a16="http://schemas.microsoft.com/office/drawing/2014/main" val="1945584039"/>
                  </a:ext>
                </a:extLst>
              </a:tr>
              <a:tr h="370840">
                <a:tc gridSpan="2">
                  <a:txBody>
                    <a:bodyPr/>
                    <a:lstStyle/>
                    <a:p>
                      <a:pPr algn="ctr"/>
                      <a:endParaRPr lang="en-IN" dirty="0"/>
                    </a:p>
                  </a:txBody>
                  <a:tcPr/>
                </a:tc>
                <a:tc hMerge="1">
                  <a:txBody>
                    <a:bodyPr/>
                    <a:lstStyle/>
                    <a:p>
                      <a:pPr algn="ctr"/>
                      <a:endParaRPr lang="en-IN" b="1" dirty="0"/>
                    </a:p>
                  </a:txBody>
                  <a:tcPr/>
                </a:tc>
                <a:tc gridSpan="3">
                  <a:txBody>
                    <a:bodyPr/>
                    <a:lstStyle/>
                    <a:p>
                      <a:pPr algn="ctr"/>
                      <a:r>
                        <a:rPr lang="en-US" b="1" dirty="0"/>
                        <a:t>Treatment</a:t>
                      </a:r>
                      <a:endParaRPr lang="en-IN" b="1" dirty="0"/>
                    </a:p>
                  </a:txBody>
                  <a:tcPr/>
                </a:tc>
                <a:tc hMerge="1">
                  <a:txBody>
                    <a:bodyPr/>
                    <a:lstStyle/>
                    <a:p>
                      <a:pPr algn="ctr"/>
                      <a:endParaRPr lang="en-IN" b="1" dirty="0"/>
                    </a:p>
                  </a:txBody>
                  <a:tcPr/>
                </a:tc>
                <a:tc hMerge="1">
                  <a:txBody>
                    <a:bodyPr/>
                    <a:lstStyle/>
                    <a:p>
                      <a:pPr algn="ctr"/>
                      <a:endParaRPr lang="en-IN" b="1" dirty="0"/>
                    </a:p>
                  </a:txBody>
                  <a:tcPr/>
                </a:tc>
                <a:extLst>
                  <a:ext uri="{0D108BD9-81ED-4DB2-BD59-A6C34878D82A}">
                    <a16:rowId xmlns:a16="http://schemas.microsoft.com/office/drawing/2014/main" val="997890050"/>
                  </a:ext>
                </a:extLst>
              </a:tr>
              <a:tr h="370840">
                <a:tc rowSpan="4">
                  <a:txBody>
                    <a:bodyPr/>
                    <a:lstStyle/>
                    <a:p>
                      <a:pPr algn="ctr"/>
                      <a:r>
                        <a:rPr lang="en-US" b="1" dirty="0"/>
                        <a:t>Blocks</a:t>
                      </a:r>
                      <a:endParaRPr lang="en-IN" b="1" dirty="0"/>
                    </a:p>
                  </a:txBody>
                  <a:tcPr anchor="ctr"/>
                </a:tc>
                <a:tc>
                  <a:txBody>
                    <a:bodyPr/>
                    <a:lstStyle/>
                    <a:p>
                      <a:pPr algn="ctr"/>
                      <a:endParaRPr lang="en-IN" b="1" dirty="0"/>
                    </a:p>
                  </a:txBody>
                  <a:tcPr/>
                </a:tc>
                <a:tc>
                  <a:txBody>
                    <a:bodyPr/>
                    <a:lstStyle/>
                    <a:p>
                      <a:pPr algn="ctr"/>
                      <a:r>
                        <a:rPr lang="en-IN" b="1" dirty="0"/>
                        <a:t>Carnivore Diet</a:t>
                      </a:r>
                    </a:p>
                  </a:txBody>
                  <a:tcPr/>
                </a:tc>
                <a:tc>
                  <a:txBody>
                    <a:bodyPr/>
                    <a:lstStyle/>
                    <a:p>
                      <a:pPr algn="ctr"/>
                      <a:r>
                        <a:rPr lang="en-IN" b="1" dirty="0"/>
                        <a:t>Keto Diet</a:t>
                      </a:r>
                    </a:p>
                  </a:txBody>
                  <a:tcPr/>
                </a:tc>
                <a:tc>
                  <a:txBody>
                    <a:bodyPr/>
                    <a:lstStyle/>
                    <a:p>
                      <a:pPr algn="ctr"/>
                      <a:r>
                        <a:rPr lang="en-US" b="1" dirty="0"/>
                        <a:t>Vegan Diet</a:t>
                      </a:r>
                      <a:endParaRPr lang="en-IN" b="1" dirty="0"/>
                    </a:p>
                  </a:txBody>
                  <a:tcPr/>
                </a:tc>
                <a:extLst>
                  <a:ext uri="{0D108BD9-81ED-4DB2-BD59-A6C34878D82A}">
                    <a16:rowId xmlns:a16="http://schemas.microsoft.com/office/drawing/2014/main" val="2562664267"/>
                  </a:ext>
                </a:extLst>
              </a:tr>
              <a:tr h="370840">
                <a:tc vMerge="1">
                  <a:txBody>
                    <a:bodyPr/>
                    <a:lstStyle/>
                    <a:p>
                      <a:pPr algn="ctr"/>
                      <a:endParaRPr lang="en-IN" b="1" dirty="0"/>
                    </a:p>
                  </a:txBody>
                  <a:tcPr/>
                </a:tc>
                <a:tc>
                  <a:txBody>
                    <a:bodyPr/>
                    <a:lstStyle/>
                    <a:p>
                      <a:pPr algn="ctr"/>
                      <a:r>
                        <a:rPr lang="en-IN" b="1" dirty="0"/>
                        <a:t>&gt;100 lbs</a:t>
                      </a:r>
                    </a:p>
                    <a:p>
                      <a:pPr algn="ctr"/>
                      <a:r>
                        <a:rPr lang="en-IN" b="1" dirty="0"/>
                        <a:t>overweight</a:t>
                      </a:r>
                    </a:p>
                  </a:txBody>
                  <a:tcPr/>
                </a:tc>
                <a:tc>
                  <a:txBody>
                    <a:bodyPr/>
                    <a:lstStyle/>
                    <a:p>
                      <a:pPr algn="ctr"/>
                      <a:r>
                        <a:rPr lang="en-US" dirty="0"/>
                        <a:t>25</a:t>
                      </a:r>
                      <a:endParaRPr lang="en-IN" dirty="0"/>
                    </a:p>
                  </a:txBody>
                  <a:tcPr/>
                </a:tc>
                <a:tc>
                  <a:txBody>
                    <a:bodyPr/>
                    <a:lstStyle/>
                    <a:p>
                      <a:pPr algn="ctr"/>
                      <a:r>
                        <a:rPr lang="en-US" dirty="0"/>
                        <a:t>15</a:t>
                      </a:r>
                      <a:endParaRPr lang="en-IN" dirty="0"/>
                    </a:p>
                  </a:txBody>
                  <a:tcPr/>
                </a:tc>
                <a:tc>
                  <a:txBody>
                    <a:bodyPr/>
                    <a:lstStyle/>
                    <a:p>
                      <a:pPr algn="ctr"/>
                      <a:r>
                        <a:rPr lang="en-US" dirty="0"/>
                        <a:t>10</a:t>
                      </a:r>
                      <a:endParaRPr lang="en-IN" dirty="0"/>
                    </a:p>
                  </a:txBody>
                  <a:tcPr/>
                </a:tc>
                <a:extLst>
                  <a:ext uri="{0D108BD9-81ED-4DB2-BD59-A6C34878D82A}">
                    <a16:rowId xmlns:a16="http://schemas.microsoft.com/office/drawing/2014/main" val="2528987735"/>
                  </a:ext>
                </a:extLst>
              </a:tr>
              <a:tr h="370840">
                <a:tc vMerge="1">
                  <a:txBody>
                    <a:bodyPr/>
                    <a:lstStyle/>
                    <a:p>
                      <a:pPr algn="ctr"/>
                      <a:endParaRPr lang="en-IN" b="1" dirty="0"/>
                    </a:p>
                  </a:txBody>
                  <a:tcPr/>
                </a:tc>
                <a:tc>
                  <a:txBody>
                    <a:bodyPr/>
                    <a:lstStyle/>
                    <a:p>
                      <a:pPr algn="ctr"/>
                      <a:r>
                        <a:rPr lang="en-IN" b="1" dirty="0"/>
                        <a:t>51-100 lbs</a:t>
                      </a:r>
                    </a:p>
                    <a:p>
                      <a:pPr algn="ctr"/>
                      <a:r>
                        <a:rPr lang="en-IN" b="1" dirty="0"/>
                        <a:t>overweight</a:t>
                      </a:r>
                    </a:p>
                  </a:txBody>
                  <a:tcPr/>
                </a:tc>
                <a:tc>
                  <a:txBody>
                    <a:bodyPr/>
                    <a:lstStyle/>
                    <a:p>
                      <a:pPr algn="ctr"/>
                      <a:r>
                        <a:rPr lang="en-US" dirty="0"/>
                        <a:t>45</a:t>
                      </a:r>
                      <a:endParaRPr lang="en-IN" dirty="0"/>
                    </a:p>
                  </a:txBody>
                  <a:tcPr/>
                </a:tc>
                <a:tc>
                  <a:txBody>
                    <a:bodyPr/>
                    <a:lstStyle/>
                    <a:p>
                      <a:pPr algn="ctr"/>
                      <a:r>
                        <a:rPr lang="en-US" dirty="0"/>
                        <a:t>25</a:t>
                      </a:r>
                      <a:endParaRPr lang="en-IN" dirty="0"/>
                    </a:p>
                  </a:txBody>
                  <a:tcPr/>
                </a:tc>
                <a:tc>
                  <a:txBody>
                    <a:bodyPr/>
                    <a:lstStyle/>
                    <a:p>
                      <a:pPr algn="ctr"/>
                      <a:r>
                        <a:rPr lang="en-US" dirty="0"/>
                        <a:t>15</a:t>
                      </a:r>
                      <a:endParaRPr lang="en-IN" dirty="0"/>
                    </a:p>
                  </a:txBody>
                  <a:tcPr/>
                </a:tc>
                <a:extLst>
                  <a:ext uri="{0D108BD9-81ED-4DB2-BD59-A6C34878D82A}">
                    <a16:rowId xmlns:a16="http://schemas.microsoft.com/office/drawing/2014/main" val="59946360"/>
                  </a:ext>
                </a:extLst>
              </a:tr>
              <a:tr h="370840">
                <a:tc vMerge="1">
                  <a:txBody>
                    <a:bodyPr/>
                    <a:lstStyle/>
                    <a:p>
                      <a:pPr algn="ctr"/>
                      <a:endParaRPr lang="en-IN" b="1" dirty="0"/>
                    </a:p>
                  </a:txBody>
                  <a:tcPr/>
                </a:tc>
                <a:tc>
                  <a:txBody>
                    <a:bodyPr/>
                    <a:lstStyle/>
                    <a:p>
                      <a:pPr algn="ctr"/>
                      <a:r>
                        <a:rPr lang="en-IN" b="1" dirty="0"/>
                        <a:t>0-50 lbs</a:t>
                      </a:r>
                    </a:p>
                    <a:p>
                      <a:pPr algn="ctr"/>
                      <a:r>
                        <a:rPr lang="en-IN" b="1" dirty="0"/>
                        <a:t>overweight</a:t>
                      </a:r>
                    </a:p>
                  </a:txBody>
                  <a:tcPr/>
                </a:tc>
                <a:tc>
                  <a:txBody>
                    <a:bodyPr/>
                    <a:lstStyle/>
                    <a:p>
                      <a:pPr algn="ctr"/>
                      <a:r>
                        <a:rPr lang="en-US" dirty="0"/>
                        <a:t>30</a:t>
                      </a:r>
                      <a:endParaRPr lang="en-IN" dirty="0"/>
                    </a:p>
                  </a:txBody>
                  <a:tcPr/>
                </a:tc>
                <a:tc>
                  <a:txBody>
                    <a:bodyPr/>
                    <a:lstStyle/>
                    <a:p>
                      <a:pPr algn="ctr"/>
                      <a:r>
                        <a:rPr lang="en-US" dirty="0"/>
                        <a:t>20</a:t>
                      </a:r>
                      <a:endParaRPr lang="en-IN" dirty="0"/>
                    </a:p>
                  </a:txBody>
                  <a:tcPr/>
                </a:tc>
                <a:tc>
                  <a:txBody>
                    <a:bodyPr/>
                    <a:lstStyle/>
                    <a:p>
                      <a:pPr algn="ctr"/>
                      <a:r>
                        <a:rPr lang="en-US" dirty="0"/>
                        <a:t>15</a:t>
                      </a:r>
                      <a:endParaRPr lang="en-IN" dirty="0"/>
                    </a:p>
                  </a:txBody>
                  <a:tcPr/>
                </a:tc>
                <a:extLst>
                  <a:ext uri="{0D108BD9-81ED-4DB2-BD59-A6C34878D82A}">
                    <a16:rowId xmlns:a16="http://schemas.microsoft.com/office/drawing/2014/main" val="1369496726"/>
                  </a:ext>
                </a:extLst>
              </a:tr>
            </a:tbl>
          </a:graphicData>
        </a:graphic>
      </p:graphicFrame>
    </p:spTree>
    <p:extLst>
      <p:ext uri="{BB962C8B-B14F-4D97-AF65-F5344CB8AC3E}">
        <p14:creationId xmlns:p14="http://schemas.microsoft.com/office/powerpoint/2010/main" val="905145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9851B0-EE81-4685-9B8A-398E35E3E0F7}"/>
              </a:ext>
            </a:extLst>
          </p:cNvPr>
          <p:cNvSpPr>
            <a:spLocks noGrp="1"/>
          </p:cNvSpPr>
          <p:nvPr>
            <p:ph type="title"/>
          </p:nvPr>
        </p:nvSpPr>
        <p:spPr/>
        <p:txBody>
          <a:bodyPr/>
          <a:lstStyle/>
          <a:p>
            <a:r>
              <a:rPr lang="en-US" dirty="0"/>
              <a:t>Two-Way ANOVA: The Randomized Block Design (cont.)</a:t>
            </a:r>
          </a:p>
        </p:txBody>
      </p:sp>
      <p:sp>
        <p:nvSpPr>
          <p:cNvPr id="3" name="Content Placeholder 2">
            <a:extLst>
              <a:ext uri="{FF2B5EF4-FFF2-40B4-BE49-F238E27FC236}">
                <a16:creationId xmlns:a16="http://schemas.microsoft.com/office/drawing/2014/main" id="{9B215E12-81E0-4C43-866E-C4E50EA1CBD7}"/>
              </a:ext>
            </a:extLst>
          </p:cNvPr>
          <p:cNvSpPr>
            <a:spLocks noGrp="1"/>
          </p:cNvSpPr>
          <p:nvPr>
            <p:ph idx="1"/>
          </p:nvPr>
        </p:nvSpPr>
        <p:spPr/>
        <p:txBody>
          <a:bodyPr>
            <a:normAutofit lnSpcReduction="10000"/>
          </a:bodyPr>
          <a:lstStyle/>
          <a:p>
            <a:pPr marL="457200" indent="-457200">
              <a:buFont typeface="Wingdings" panose="05000000000000000000" pitchFamily="2" charset="2"/>
              <a:buChar char="þ"/>
            </a:pPr>
            <a:r>
              <a:rPr lang="en-US" dirty="0"/>
              <a:t>The measurements in each cell come from a population that is approximately normally distributed (assumed).</a:t>
            </a:r>
          </a:p>
          <a:p>
            <a:pPr marL="457200" indent="-457200">
              <a:buFont typeface="Wingdings" panose="05000000000000000000" pitchFamily="2" charset="2"/>
              <a:buChar char="þ"/>
            </a:pPr>
            <a:r>
              <a:rPr lang="en-US" dirty="0"/>
              <a:t>The populations have approximately equal variances (assumed).</a:t>
            </a:r>
          </a:p>
          <a:p>
            <a:pPr marL="457200" indent="-457200">
              <a:buFont typeface="Wingdings" panose="05000000000000000000" pitchFamily="2" charset="2"/>
              <a:buChar char="þ"/>
            </a:pPr>
            <a:r>
              <a:rPr lang="en-US" dirty="0"/>
              <a:t>All the cells have an equal number of measurements (a </a:t>
            </a:r>
            <a:r>
              <a:rPr lang="en-US" b="1" dirty="0"/>
              <a:t>balanced design</a:t>
            </a:r>
            <a:r>
              <a:rPr lang="en-US" dirty="0"/>
              <a:t>).</a:t>
            </a:r>
          </a:p>
          <a:p>
            <a:r>
              <a:rPr lang="en-US" dirty="0"/>
              <a:t>Don’t let the blocking distract from the intent of the experiment. Our interest is still in comparing the treatment means. For the nutritionist, the treatments of interest are the diets.</a:t>
            </a:r>
          </a:p>
        </p:txBody>
      </p:sp>
    </p:spTree>
    <p:extLst>
      <p:ext uri="{BB962C8B-B14F-4D97-AF65-F5344CB8AC3E}">
        <p14:creationId xmlns:p14="http://schemas.microsoft.com/office/powerpoint/2010/main" val="25975549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9851B0-EE81-4685-9B8A-398E35E3E0F7}"/>
              </a:ext>
            </a:extLst>
          </p:cNvPr>
          <p:cNvSpPr>
            <a:spLocks noGrp="1"/>
          </p:cNvSpPr>
          <p:nvPr>
            <p:ph type="title"/>
          </p:nvPr>
        </p:nvSpPr>
        <p:spPr/>
        <p:txBody>
          <a:bodyPr/>
          <a:lstStyle/>
          <a:p>
            <a:r>
              <a:rPr lang="en-US" dirty="0"/>
              <a:t>Two-Way ANOVA: The Randomized Block Design (cont.)</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9B215E12-81E0-4C43-866E-C4E50EA1CBD7}"/>
                  </a:ext>
                </a:extLst>
              </p:cNvPr>
              <p:cNvSpPr>
                <a:spLocks noGrp="1"/>
              </p:cNvSpPr>
              <p:nvPr>
                <p:ph idx="1"/>
              </p:nvPr>
            </p:nvSpPr>
            <p:spPr/>
            <p:txBody>
              <a:bodyPr>
                <a:normAutofit/>
              </a:bodyPr>
              <a:lstStyle/>
              <a:p>
                <a:r>
                  <a:rPr lang="en-US" dirty="0"/>
                  <a:t>Thus, the null and alternative hypotheses are the same as they were in the one-way ANOVA </a:t>
                </a:r>
                <a14:m>
                  <m:oMath xmlns:m="http://schemas.openxmlformats.org/officeDocument/2006/math">
                    <m:r>
                      <a:rPr lang="en-US" i="1" dirty="0" smtClean="0">
                        <a:latin typeface="Cambria Math" panose="02040503050406030204" pitchFamily="18" charset="0"/>
                      </a:rPr>
                      <m:t>𝐹</m:t>
                    </m:r>
                  </m:oMath>
                </a14:m>
                <a:r>
                  <a:rPr lang="en-US" dirty="0"/>
                  <a:t>-test.</a:t>
                </a:r>
              </a:p>
              <a:p>
                <a:r>
                  <a:rPr kumimoji="0" lang="en-US" sz="2800" b="0" i="1" u="none" strike="noStrike" kern="1200" cap="none" spc="0" normalizeH="0" baseline="0" noProof="0" dirty="0">
                    <a:ln>
                      <a:noFill/>
                    </a:ln>
                    <a:effectLst/>
                    <a:uLnTx/>
                    <a:uFillTx/>
                    <a:latin typeface="+mn-lt"/>
                    <a:ea typeface="+mn-ea"/>
                    <a:cs typeface="+mn-cs"/>
                  </a:rPr>
                  <a:t>H</a:t>
                </a:r>
                <a:r>
                  <a:rPr kumimoji="0" lang="en-US" sz="2800" b="0" i="0" u="none" strike="noStrike" kern="1200" cap="none" spc="0" normalizeH="0" baseline="-25000" noProof="0" dirty="0">
                    <a:ln>
                      <a:noFill/>
                    </a:ln>
                    <a:effectLst/>
                    <a:uLnTx/>
                    <a:uFillTx/>
                    <a:latin typeface="+mn-lt"/>
                    <a:ea typeface="+mn-ea"/>
                    <a:cs typeface="+mn-cs"/>
                  </a:rPr>
                  <a:t>0</a:t>
                </a:r>
                <a:r>
                  <a:rPr kumimoji="0" lang="en-US" sz="2800" b="0" i="0" u="none" strike="noStrike" kern="1200" cap="none" spc="0" normalizeH="0" baseline="0" noProof="0" dirty="0">
                    <a:ln>
                      <a:noFill/>
                    </a:ln>
                    <a:effectLst/>
                    <a:uLnTx/>
                    <a:uFillTx/>
                    <a:latin typeface="+mn-lt"/>
                    <a:ea typeface="+mn-ea"/>
                    <a:cs typeface="+mn-cs"/>
                  </a:rPr>
                  <a:t>: </a:t>
                </a:r>
                <a:r>
                  <a:rPr lang="el-GR" sz="2800" i="1" dirty="0">
                    <a:latin typeface="Cambria Math" panose="02040503050406030204" pitchFamily="18" charset="0"/>
                    <a:ea typeface="Cambria Math" panose="02040503050406030204" pitchFamily="18" charset="0"/>
                  </a:rPr>
                  <a:t>μ</a:t>
                </a:r>
                <a:r>
                  <a:rPr kumimoji="0" lang="en-US" sz="2800" b="0" i="0" u="none" strike="noStrike" kern="1200" cap="none" spc="0" normalizeH="0" baseline="-25000" noProof="0" dirty="0">
                    <a:ln>
                      <a:noFill/>
                    </a:ln>
                    <a:effectLst/>
                    <a:uLnTx/>
                    <a:uFillTx/>
                    <a:latin typeface="+mn-lt"/>
                    <a:ea typeface="+mn-ea"/>
                    <a:cs typeface="+mn-cs"/>
                  </a:rPr>
                  <a:t>1</a:t>
                </a:r>
                <a:r>
                  <a:rPr kumimoji="0" lang="en-US" sz="2800" b="0" i="0" u="none" strike="noStrike" kern="1200" cap="none" spc="0" normalizeH="0" baseline="0" noProof="0" dirty="0">
                    <a:ln>
                      <a:noFill/>
                    </a:ln>
                    <a:effectLst/>
                    <a:uLnTx/>
                    <a:uFillTx/>
                    <a:latin typeface="+mn-lt"/>
                    <a:ea typeface="+mn-ea"/>
                    <a:cs typeface="+mn-cs"/>
                  </a:rPr>
                  <a:t> </a:t>
                </a:r>
                <a:r>
                  <a:rPr kumimoji="0" lang="en-US" sz="2800" b="0" i="0" u="none" strike="noStrike" kern="1200" cap="none" spc="0" normalizeH="0" baseline="0" noProof="0" dirty="0">
                    <a:ln>
                      <a:noFill/>
                    </a:ln>
                    <a:effectLst/>
                    <a:uLnTx/>
                    <a:uFillTx/>
                    <a:latin typeface="Symbol" pitchFamily="98" charset="2"/>
                    <a:ea typeface="+mn-ea"/>
                    <a:cs typeface="+mn-cs"/>
                  </a:rPr>
                  <a:t>=</a:t>
                </a:r>
                <a:r>
                  <a:rPr kumimoji="0" lang="en-US" sz="2800" b="0" i="0" u="none" strike="noStrike" kern="1200" cap="none" spc="0" normalizeH="0" baseline="0" noProof="0" dirty="0">
                    <a:ln>
                      <a:noFill/>
                    </a:ln>
                    <a:effectLst/>
                    <a:uLnTx/>
                    <a:uFillTx/>
                    <a:latin typeface="+mn-lt"/>
                    <a:ea typeface="+mn-ea"/>
                    <a:cs typeface="+mn-cs"/>
                  </a:rPr>
                  <a:t> </a:t>
                </a:r>
                <a:r>
                  <a:rPr lang="el-GR" sz="2800" i="1" dirty="0">
                    <a:latin typeface="Cambria Math" panose="02040503050406030204" pitchFamily="18" charset="0"/>
                    <a:ea typeface="Cambria Math" panose="02040503050406030204" pitchFamily="18" charset="0"/>
                  </a:rPr>
                  <a:t>μ</a:t>
                </a:r>
                <a:r>
                  <a:rPr kumimoji="0" lang="en-US" sz="2800" b="0" i="0" u="none" strike="noStrike" kern="1200" cap="none" spc="0" normalizeH="0" baseline="-25000" noProof="0" dirty="0">
                    <a:ln>
                      <a:noFill/>
                    </a:ln>
                    <a:effectLst/>
                    <a:uLnTx/>
                    <a:uFillTx/>
                    <a:latin typeface="+mn-lt"/>
                    <a:ea typeface="+mn-ea"/>
                    <a:cs typeface="+mn-cs"/>
                  </a:rPr>
                  <a:t>2</a:t>
                </a:r>
                <a:r>
                  <a:rPr kumimoji="0" lang="en-US" sz="2800" b="0" i="0" u="none" strike="noStrike" kern="1200" cap="none" spc="0" normalizeH="0" baseline="0" noProof="0" dirty="0">
                    <a:ln>
                      <a:noFill/>
                    </a:ln>
                    <a:effectLst/>
                    <a:uLnTx/>
                    <a:uFillTx/>
                    <a:latin typeface="+mn-lt"/>
                    <a:ea typeface="+mn-ea"/>
                    <a:cs typeface="+mn-cs"/>
                  </a:rPr>
                  <a:t> </a:t>
                </a:r>
                <a:r>
                  <a:rPr kumimoji="0" lang="en-US" sz="2800" b="0" i="0" u="none" strike="noStrike" kern="1200" cap="none" spc="0" normalizeH="0" baseline="0" noProof="0" dirty="0">
                    <a:ln>
                      <a:noFill/>
                    </a:ln>
                    <a:effectLst/>
                    <a:uLnTx/>
                    <a:uFillTx/>
                    <a:latin typeface="Symbol" pitchFamily="98" charset="2"/>
                    <a:ea typeface="+mn-ea"/>
                    <a:cs typeface="+mn-cs"/>
                  </a:rPr>
                  <a:t>=</a:t>
                </a:r>
                <a:r>
                  <a:rPr kumimoji="0" lang="en-US" sz="2800" b="0" i="0" u="none" strike="noStrike" kern="1200" cap="none" spc="0" normalizeH="0" baseline="0" noProof="0" dirty="0">
                    <a:ln>
                      <a:noFill/>
                    </a:ln>
                    <a:effectLst/>
                    <a:uLnTx/>
                    <a:uFillTx/>
                    <a:latin typeface="+mn-lt"/>
                    <a:ea typeface="+mn-ea"/>
                    <a:cs typeface="+mn-cs"/>
                  </a:rPr>
                  <a:t> </a:t>
                </a:r>
                <a:r>
                  <a:rPr lang="el-GR" sz="2800" i="1" dirty="0">
                    <a:latin typeface="Cambria Math" panose="02040503050406030204" pitchFamily="18" charset="0"/>
                    <a:ea typeface="Cambria Math" panose="02040503050406030204" pitchFamily="18" charset="0"/>
                  </a:rPr>
                  <a:t>μ</a:t>
                </a:r>
                <a:r>
                  <a:rPr kumimoji="0" lang="en-US" sz="2800" b="0" u="none" strike="noStrike" kern="1200" cap="none" spc="0" normalizeH="0" baseline="-25000" noProof="0" dirty="0">
                    <a:ln>
                      <a:noFill/>
                    </a:ln>
                    <a:effectLst/>
                    <a:uLnTx/>
                    <a:uFillTx/>
                    <a:latin typeface="+mn-lt"/>
                    <a:ea typeface="+mn-ea"/>
                    <a:cs typeface="+mn-cs"/>
                  </a:rPr>
                  <a:t>3</a:t>
                </a:r>
                <a:r>
                  <a:rPr kumimoji="0" lang="en-US" sz="2800" b="0" i="1" u="none" strike="noStrike" kern="1200" cap="none" spc="0" normalizeH="0" noProof="0" dirty="0">
                    <a:ln>
                      <a:noFill/>
                    </a:ln>
                    <a:effectLst/>
                    <a:uLnTx/>
                    <a:uFillTx/>
                    <a:latin typeface="+mn-lt"/>
                    <a:ea typeface="+mn-ea"/>
                    <a:cs typeface="+mn-cs"/>
                  </a:rPr>
                  <a:t>.</a:t>
                </a:r>
                <a:r>
                  <a:rPr kumimoji="0" lang="en-US" sz="2800" b="0" i="0" u="none" strike="noStrike" kern="1200" cap="none" spc="0" normalizeH="0" baseline="0" noProof="0" dirty="0">
                    <a:ln>
                      <a:noFill/>
                    </a:ln>
                    <a:effectLst/>
                    <a:uLnTx/>
                    <a:uFillTx/>
                    <a:latin typeface="+mn-lt"/>
                    <a:ea typeface="+mn-ea"/>
                    <a:cs typeface="+mn-cs"/>
                  </a:rPr>
                  <a:t> The average weight loss on each of the diets is the same.</a:t>
                </a:r>
              </a:p>
              <a:p>
                <a:r>
                  <a:rPr kumimoji="0" lang="en-US" sz="2800" b="0" i="1" u="none" strike="noStrike" kern="1200" cap="none" spc="0" normalizeH="0" baseline="0" noProof="0" dirty="0">
                    <a:ln>
                      <a:noFill/>
                    </a:ln>
                    <a:effectLst/>
                    <a:uLnTx/>
                    <a:uFillTx/>
                    <a:latin typeface="+mn-lt"/>
                    <a:ea typeface="+mn-ea"/>
                    <a:cs typeface="+mn-cs"/>
                  </a:rPr>
                  <a:t>H</a:t>
                </a:r>
                <a:r>
                  <a:rPr kumimoji="0" lang="en-US" sz="2800" b="0" i="1" u="none" strike="noStrike" kern="1200" cap="none" spc="0" normalizeH="0" baseline="-25000" noProof="0" dirty="0">
                    <a:ln>
                      <a:noFill/>
                    </a:ln>
                    <a:effectLst/>
                    <a:uLnTx/>
                    <a:uFillTx/>
                    <a:latin typeface="+mn-lt"/>
                    <a:ea typeface="+mn-ea"/>
                    <a:cs typeface="+mn-cs"/>
                  </a:rPr>
                  <a:t>a</a:t>
                </a:r>
                <a:r>
                  <a:rPr kumimoji="0" lang="en-US" sz="2800" b="0" i="0" u="none" strike="noStrike" kern="1200" cap="none" spc="0" normalizeH="0" baseline="0" noProof="0" dirty="0">
                    <a:ln>
                      <a:noFill/>
                    </a:ln>
                    <a:effectLst/>
                    <a:uLnTx/>
                    <a:uFillTx/>
                    <a:latin typeface="+mn-lt"/>
                    <a:ea typeface="+mn-ea"/>
                    <a:cs typeface="+mn-cs"/>
                  </a:rPr>
                  <a:t>: At least one the </a:t>
                </a:r>
                <a:r>
                  <a:rPr lang="el-GR" sz="2800" i="1" dirty="0">
                    <a:latin typeface="Cambria Math" panose="02040503050406030204" pitchFamily="18" charset="0"/>
                    <a:ea typeface="Cambria Math" panose="02040503050406030204" pitchFamily="18" charset="0"/>
                  </a:rPr>
                  <a:t>μ</a:t>
                </a:r>
                <a:r>
                  <a:rPr kumimoji="0" lang="en-US" sz="2800" b="0" i="1" u="none" strike="noStrike" kern="1200" cap="none" spc="0" normalizeH="0" baseline="-25000" noProof="0" dirty="0" err="1">
                    <a:ln>
                      <a:noFill/>
                    </a:ln>
                    <a:effectLst/>
                    <a:uLnTx/>
                    <a:uFillTx/>
                    <a:latin typeface="+mn-lt"/>
                    <a:ea typeface="+mn-ea"/>
                    <a:cs typeface="+mn-cs"/>
                  </a:rPr>
                  <a:t>i</a:t>
                </a:r>
                <a:r>
                  <a:rPr kumimoji="0" lang="en-US" sz="2800" b="0" i="0" u="none" strike="noStrike" kern="1200" cap="none" spc="0" normalizeH="0" baseline="0" noProof="0" dirty="0">
                    <a:ln>
                      <a:noFill/>
                    </a:ln>
                    <a:effectLst/>
                    <a:uLnTx/>
                    <a:uFillTx/>
                    <a:latin typeface="+mn-lt"/>
                    <a:ea typeface="+mn-ea"/>
                    <a:cs typeface="+mn-cs"/>
                  </a:rPr>
                  <a:t> is different.</a:t>
                </a:r>
              </a:p>
              <a:p>
                <a:r>
                  <a:rPr lang="en-US" dirty="0"/>
                  <a:t>The test statistic appears to be exactly the same as that used for the one-way ANOVA </a:t>
                </a:r>
                <a14:m>
                  <m:oMath xmlns:m="http://schemas.openxmlformats.org/officeDocument/2006/math">
                    <m:r>
                      <a:rPr lang="en-US" i="1" dirty="0" smtClean="0">
                        <a:latin typeface="Cambria Math" panose="02040503050406030204" pitchFamily="18" charset="0"/>
                      </a:rPr>
                      <m:t>𝐹</m:t>
                    </m:r>
                  </m:oMath>
                </a14:m>
                <a:r>
                  <a:rPr lang="en-US" dirty="0"/>
                  <a:t>-test,</a:t>
                </a:r>
              </a:p>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𝐹</m:t>
                      </m:r>
                      <m:r>
                        <a:rPr lang="en-US" b="0" i="1" smtClean="0">
                          <a:latin typeface="Cambria Math" panose="02040503050406030204" pitchFamily="18" charset="0"/>
                        </a:rPr>
                        <m:t>=</m:t>
                      </m:r>
                      <m:f>
                        <m:fPr>
                          <m:ctrlPr>
                            <a:rPr lang="en-US" b="0" i="1" smtClean="0">
                              <a:latin typeface="Cambria Math" panose="02040503050406030204" pitchFamily="18" charset="0"/>
                            </a:rPr>
                          </m:ctrlPr>
                        </m:fPr>
                        <m:num>
                          <m:r>
                            <m:rPr>
                              <m:sty m:val="p"/>
                            </m:rPr>
                            <a:rPr lang="en-US" b="0" i="0" smtClean="0">
                              <a:latin typeface="Cambria Math" panose="02040503050406030204" pitchFamily="18" charset="0"/>
                            </a:rPr>
                            <m:t>MST</m:t>
                          </m:r>
                        </m:num>
                        <m:den>
                          <m:r>
                            <m:rPr>
                              <m:sty m:val="p"/>
                            </m:rPr>
                            <a:rPr lang="en-US" b="0" i="0" smtClean="0">
                              <a:latin typeface="Cambria Math" panose="02040503050406030204" pitchFamily="18" charset="0"/>
                            </a:rPr>
                            <m:t>MSE</m:t>
                          </m:r>
                        </m:den>
                      </m:f>
                      <m:r>
                        <a:rPr lang="en-US" b="0" i="1" smtClean="0">
                          <a:latin typeface="Cambria Math" panose="02040503050406030204" pitchFamily="18" charset="0"/>
                        </a:rPr>
                        <m:t>.</m:t>
                      </m:r>
                    </m:oMath>
                  </m:oMathPara>
                </a14:m>
                <a:endParaRPr lang="en-US" dirty="0"/>
              </a:p>
            </p:txBody>
          </p:sp>
        </mc:Choice>
        <mc:Fallback xmlns="">
          <p:sp>
            <p:nvSpPr>
              <p:cNvPr id="3" name="Content Placeholder 2">
                <a:extLst>
                  <a:ext uri="{FF2B5EF4-FFF2-40B4-BE49-F238E27FC236}">
                    <a16:creationId xmlns:a16="http://schemas.microsoft.com/office/drawing/2014/main" id="{9B215E12-81E0-4C43-866E-C4E50EA1CBD7}"/>
                  </a:ext>
                </a:extLst>
              </p:cNvPr>
              <p:cNvSpPr>
                <a:spLocks noGrp="1" noRot="1" noChangeAspect="1" noMove="1" noResize="1" noEditPoints="1" noAdjustHandles="1" noChangeArrowheads="1" noChangeShapeType="1" noTextEdit="1"/>
              </p:cNvSpPr>
              <p:nvPr>
                <p:ph idx="1"/>
              </p:nvPr>
            </p:nvSpPr>
            <p:spPr>
              <a:blipFill>
                <a:blip r:embed="rId2"/>
                <a:stretch>
                  <a:fillRect l="-1481" t="-1200" r="-1481"/>
                </a:stretch>
              </a:blipFill>
            </p:spPr>
            <p:txBody>
              <a:bodyPr/>
              <a:lstStyle/>
              <a:p>
                <a:r>
                  <a:rPr lang="en-IN">
                    <a:noFill/>
                  </a:rPr>
                  <a:t> </a:t>
                </a:r>
              </a:p>
            </p:txBody>
          </p:sp>
        </mc:Fallback>
      </mc:AlternateContent>
    </p:spTree>
    <p:extLst>
      <p:ext uri="{BB962C8B-B14F-4D97-AF65-F5344CB8AC3E}">
        <p14:creationId xmlns:p14="http://schemas.microsoft.com/office/powerpoint/2010/main" val="24515673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9851B0-EE81-4685-9B8A-398E35E3E0F7}"/>
              </a:ext>
            </a:extLst>
          </p:cNvPr>
          <p:cNvSpPr>
            <a:spLocks noGrp="1"/>
          </p:cNvSpPr>
          <p:nvPr>
            <p:ph type="title"/>
          </p:nvPr>
        </p:nvSpPr>
        <p:spPr/>
        <p:txBody>
          <a:bodyPr/>
          <a:lstStyle/>
          <a:p>
            <a:r>
              <a:rPr lang="en-US" dirty="0"/>
              <a:t>Two-Way ANOVA: The Randomized Block Design (cont.)</a:t>
            </a:r>
          </a:p>
        </p:txBody>
      </p:sp>
      <p:sp>
        <p:nvSpPr>
          <p:cNvPr id="4" name="Content Placeholder 3">
            <a:extLst>
              <a:ext uri="{FF2B5EF4-FFF2-40B4-BE49-F238E27FC236}">
                <a16:creationId xmlns:a16="http://schemas.microsoft.com/office/drawing/2014/main" id="{BDD46207-02D4-4675-94BE-69637C29CFA3}"/>
              </a:ext>
            </a:extLst>
          </p:cNvPr>
          <p:cNvSpPr>
            <a:spLocks noGrp="1"/>
          </p:cNvSpPr>
          <p:nvPr>
            <p:ph idx="1"/>
          </p:nvPr>
        </p:nvSpPr>
        <p:spPr/>
        <p:txBody>
          <a:bodyPr>
            <a:normAutofit fontScale="70000" lnSpcReduction="20000"/>
          </a:bodyPr>
          <a:lstStyle/>
          <a:p>
            <a:r>
              <a:rPr lang="en-US" sz="4000" dirty="0"/>
              <a:t>However, the denominator of the 𝐹-statistic is calculated differently because it takes into account the fact that we were able to eliminate some of the variation between our sample responses by blocking the experimental units. The total sum of squares (Total SS) and the degrees of freedom which we discussed in Section 15.1 can be broken down further as follows.</a:t>
            </a:r>
          </a:p>
          <a:p>
            <a:pPr>
              <a:tabLst>
                <a:tab pos="2460625" algn="l"/>
                <a:tab pos="3486150" algn="l"/>
                <a:tab pos="3829050" algn="l"/>
                <a:tab pos="5375275" algn="l"/>
                <a:tab pos="5657850" algn="l"/>
                <a:tab pos="6630988" algn="l"/>
                <a:tab pos="6913563" algn="l"/>
              </a:tabLst>
            </a:pPr>
            <a:endParaRPr lang="en-US" sz="3000" b="1" dirty="0"/>
          </a:p>
          <a:p>
            <a:pPr>
              <a:tabLst>
                <a:tab pos="2460625" algn="l"/>
                <a:tab pos="3486150" algn="l"/>
                <a:tab pos="3829050" algn="l"/>
                <a:tab pos="5375275" algn="l"/>
                <a:tab pos="5657850" algn="l"/>
                <a:tab pos="6630988" algn="l"/>
                <a:tab pos="6913563" algn="l"/>
              </a:tabLst>
            </a:pPr>
            <a:r>
              <a:rPr lang="en-US" sz="3000" b="1" dirty="0"/>
              <a:t>Sum of Squares</a:t>
            </a:r>
            <a:r>
              <a:rPr lang="en-US" sz="3000" dirty="0"/>
              <a:t>: 	Total SS 	= 	</a:t>
            </a:r>
            <a:r>
              <a:rPr lang="en-US" sz="3000" dirty="0" err="1"/>
              <a:t>SSTreatment</a:t>
            </a:r>
            <a:r>
              <a:rPr lang="en-US" sz="3000" dirty="0"/>
              <a:t> 	+ 	</a:t>
            </a:r>
            <a:r>
              <a:rPr lang="en-US" sz="3000" dirty="0" err="1"/>
              <a:t>SSBlock</a:t>
            </a:r>
            <a:r>
              <a:rPr lang="en-US" sz="3000" dirty="0"/>
              <a:t> 	+ 	</a:t>
            </a:r>
            <a:r>
              <a:rPr lang="en-US" sz="3000" dirty="0" err="1"/>
              <a:t>SSError</a:t>
            </a:r>
            <a:r>
              <a:rPr lang="en-US" sz="3000" dirty="0"/>
              <a:t> </a:t>
            </a:r>
          </a:p>
          <a:p>
            <a:pPr>
              <a:tabLst>
                <a:tab pos="2460625" algn="l"/>
                <a:tab pos="3486150" algn="l"/>
                <a:tab pos="3829050" algn="l"/>
                <a:tab pos="5375275" algn="l"/>
                <a:tab pos="5657850" algn="l"/>
                <a:tab pos="6630988" algn="l"/>
                <a:tab pos="6913563" algn="l"/>
              </a:tabLst>
            </a:pPr>
            <a:r>
              <a:rPr lang="en-US" sz="3000" b="1" dirty="0"/>
              <a:t>Degrees of Freedom</a:t>
            </a:r>
            <a:r>
              <a:rPr lang="en-US" sz="3000" dirty="0"/>
              <a:t>: 	  </a:t>
            </a:r>
            <a:r>
              <a:rPr lang="en-US" sz="3000" i="1" dirty="0"/>
              <a:t>N </a:t>
            </a:r>
            <a:r>
              <a:rPr lang="en-US" sz="3000" dirty="0"/>
              <a:t>− 1 	= 	     </a:t>
            </a:r>
            <a:r>
              <a:rPr lang="en-US" sz="3000" i="1" dirty="0"/>
              <a:t>k </a:t>
            </a:r>
            <a:r>
              <a:rPr lang="en-US" sz="3000" dirty="0"/>
              <a:t>− 1 	+ 	   </a:t>
            </a:r>
            <a:r>
              <a:rPr lang="en-US" sz="3000" i="1" dirty="0"/>
              <a:t>b </a:t>
            </a:r>
            <a:r>
              <a:rPr lang="en-US" sz="3000" dirty="0"/>
              <a:t>− 1 	+ (</a:t>
            </a:r>
            <a:r>
              <a:rPr lang="en-US" sz="3000" i="1" dirty="0"/>
              <a:t>b</a:t>
            </a:r>
            <a:r>
              <a:rPr lang="en-US" sz="3000" dirty="0"/>
              <a:t>−1)(</a:t>
            </a:r>
            <a:r>
              <a:rPr lang="en-US" sz="3000" i="1" dirty="0"/>
              <a:t>k</a:t>
            </a:r>
            <a:r>
              <a:rPr lang="en-US" sz="3000" dirty="0"/>
              <a:t>−1)</a:t>
            </a:r>
          </a:p>
          <a:p>
            <a:r>
              <a:rPr lang="en-US" dirty="0"/>
              <a:t>					</a:t>
            </a:r>
            <a:r>
              <a:rPr lang="en-US" sz="4000" dirty="0"/>
              <a:t>		</a:t>
            </a:r>
          </a:p>
          <a:p>
            <a:r>
              <a:rPr lang="en-US" sz="4000" dirty="0"/>
              <a:t>where </a:t>
            </a:r>
          </a:p>
        </p:txBody>
      </p:sp>
    </p:spTree>
    <p:extLst>
      <p:ext uri="{BB962C8B-B14F-4D97-AF65-F5344CB8AC3E}">
        <p14:creationId xmlns:p14="http://schemas.microsoft.com/office/powerpoint/2010/main" val="1360594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9851B0-EE81-4685-9B8A-398E35E3E0F7}"/>
              </a:ext>
            </a:extLst>
          </p:cNvPr>
          <p:cNvSpPr>
            <a:spLocks noGrp="1"/>
          </p:cNvSpPr>
          <p:nvPr>
            <p:ph type="title"/>
          </p:nvPr>
        </p:nvSpPr>
        <p:spPr/>
        <p:txBody>
          <a:bodyPr/>
          <a:lstStyle/>
          <a:p>
            <a:r>
              <a:rPr lang="en-US" dirty="0"/>
              <a:t>Two-Way ANOVA: The Randomized Block Design (cont.)</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9B215E12-81E0-4C43-866E-C4E50EA1CBD7}"/>
                  </a:ext>
                </a:extLst>
              </p:cNvPr>
              <p:cNvSpPr>
                <a:spLocks noGrp="1"/>
              </p:cNvSpPr>
              <p:nvPr>
                <p:ph idx="1"/>
              </p:nvPr>
            </p:nvSpPr>
            <p:spPr/>
            <p:txBody>
              <a:bodyPr>
                <a:normAutofit lnSpcReduction="10000"/>
              </a:bodyPr>
              <a:lstStyle/>
              <a:p>
                <a14:m>
                  <m:oMath xmlns:m="http://schemas.openxmlformats.org/officeDocument/2006/math">
                    <m:r>
                      <a:rPr lang="en-US" i="1" dirty="0" smtClean="0">
                        <a:latin typeface="Cambria Math" panose="02040503050406030204" pitchFamily="18" charset="0"/>
                      </a:rPr>
                      <m:t>𝑁</m:t>
                    </m:r>
                  </m:oMath>
                </a14:m>
                <a:r>
                  <a:rPr lang="en-US" dirty="0"/>
                  <a:t> is the total number of observations,</a:t>
                </a:r>
              </a:p>
              <a:p>
                <a14:m>
                  <m:oMath xmlns:m="http://schemas.openxmlformats.org/officeDocument/2006/math">
                    <m:r>
                      <a:rPr lang="en-US" i="1" dirty="0" smtClean="0">
                        <a:latin typeface="Cambria Math" panose="02040503050406030204" pitchFamily="18" charset="0"/>
                      </a:rPr>
                      <m:t>𝑘</m:t>
                    </m:r>
                  </m:oMath>
                </a14:m>
                <a:r>
                  <a:rPr lang="en-US" dirty="0"/>
                  <a:t> is the number of treatments, and</a:t>
                </a:r>
              </a:p>
              <a:p>
                <a14:m>
                  <m:oMath xmlns:m="http://schemas.openxmlformats.org/officeDocument/2006/math">
                    <m:r>
                      <a:rPr lang="en-US" i="1" dirty="0" smtClean="0">
                        <a:latin typeface="Cambria Math" panose="02040503050406030204" pitchFamily="18" charset="0"/>
                      </a:rPr>
                      <m:t>𝑏</m:t>
                    </m:r>
                  </m:oMath>
                </a14:m>
                <a:r>
                  <a:rPr lang="en-US" dirty="0"/>
                  <a:t> is the number of blocks.</a:t>
                </a:r>
              </a:p>
              <a:p>
                <a:r>
                  <a:rPr lang="en-US" dirty="0"/>
                  <a:t>If any of the observed variation in the sample observations has been reduced by blocking, then the </a:t>
                </a:r>
                <a:r>
                  <a:rPr lang="en-US" dirty="0" err="1"/>
                  <a:t>SSError</a:t>
                </a:r>
                <a:r>
                  <a:rPr lang="en-US" dirty="0"/>
                  <a:t> (SSE) is reduced. But it is important to note that the degrees of freedom which are used by the </a:t>
                </a:r>
                <a:r>
                  <a:rPr lang="en-US" dirty="0" err="1"/>
                  <a:t>SSBlock</a:t>
                </a:r>
                <a:r>
                  <a:rPr lang="en-US" dirty="0"/>
                  <a:t> (SSBL) are taken from the SSE, thus the reduction in variation achieved by blocking must offset this loss in degrees of freedom.</a:t>
                </a:r>
              </a:p>
            </p:txBody>
          </p:sp>
        </mc:Choice>
        <mc:Fallback xmlns="">
          <p:sp>
            <p:nvSpPr>
              <p:cNvPr id="3" name="Content Placeholder 2">
                <a:extLst>
                  <a:ext uri="{FF2B5EF4-FFF2-40B4-BE49-F238E27FC236}">
                    <a16:creationId xmlns:a16="http://schemas.microsoft.com/office/drawing/2014/main" id="{9B215E12-81E0-4C43-866E-C4E50EA1CBD7}"/>
                  </a:ext>
                </a:extLst>
              </p:cNvPr>
              <p:cNvSpPr>
                <a:spLocks noGrp="1" noRot="1" noChangeAspect="1" noMove="1" noResize="1" noEditPoints="1" noAdjustHandles="1" noChangeArrowheads="1" noChangeShapeType="1" noTextEdit="1"/>
              </p:cNvSpPr>
              <p:nvPr>
                <p:ph idx="1"/>
              </p:nvPr>
            </p:nvSpPr>
            <p:spPr>
              <a:blipFill>
                <a:blip r:embed="rId2"/>
                <a:stretch>
                  <a:fillRect l="-1481" t="-2133" r="-2000"/>
                </a:stretch>
              </a:blipFill>
            </p:spPr>
            <p:txBody>
              <a:bodyPr/>
              <a:lstStyle/>
              <a:p>
                <a:r>
                  <a:rPr lang="en-IN">
                    <a:noFill/>
                  </a:rPr>
                  <a:t> </a:t>
                </a:r>
              </a:p>
            </p:txBody>
          </p:sp>
        </mc:Fallback>
      </mc:AlternateContent>
    </p:spTree>
    <p:extLst>
      <p:ext uri="{BB962C8B-B14F-4D97-AF65-F5344CB8AC3E}">
        <p14:creationId xmlns:p14="http://schemas.microsoft.com/office/powerpoint/2010/main" val="34999633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9851B0-EE81-4685-9B8A-398E35E3E0F7}"/>
              </a:ext>
            </a:extLst>
          </p:cNvPr>
          <p:cNvSpPr>
            <a:spLocks noGrp="1"/>
          </p:cNvSpPr>
          <p:nvPr>
            <p:ph type="title"/>
          </p:nvPr>
        </p:nvSpPr>
        <p:spPr/>
        <p:txBody>
          <a:bodyPr/>
          <a:lstStyle/>
          <a:p>
            <a:r>
              <a:rPr lang="en-US" dirty="0"/>
              <a:t>Two-Way ANOVA: The Randomized Block Design (cont.)</a:t>
            </a:r>
          </a:p>
        </p:txBody>
      </p:sp>
      <p:sp>
        <p:nvSpPr>
          <p:cNvPr id="3" name="Content Placeholder 2">
            <a:extLst>
              <a:ext uri="{FF2B5EF4-FFF2-40B4-BE49-F238E27FC236}">
                <a16:creationId xmlns:a16="http://schemas.microsoft.com/office/drawing/2014/main" id="{9B215E12-81E0-4C43-866E-C4E50EA1CBD7}"/>
              </a:ext>
            </a:extLst>
          </p:cNvPr>
          <p:cNvSpPr>
            <a:spLocks noGrp="1"/>
          </p:cNvSpPr>
          <p:nvPr>
            <p:ph idx="1"/>
          </p:nvPr>
        </p:nvSpPr>
        <p:spPr/>
        <p:txBody>
          <a:bodyPr>
            <a:normAutofit/>
          </a:bodyPr>
          <a:lstStyle/>
          <a:p>
            <a:r>
              <a:rPr lang="en-US" dirty="0"/>
              <a:t>If we have been successful at significantly reducing variation by blocking and there is a difference among the sample means, we will be more likely to detect it. The test procedure for the randomized block design is outlined here.</a:t>
            </a:r>
          </a:p>
        </p:txBody>
      </p:sp>
    </p:spTree>
    <p:extLst>
      <p:ext uri="{BB962C8B-B14F-4D97-AF65-F5344CB8AC3E}">
        <p14:creationId xmlns:p14="http://schemas.microsoft.com/office/powerpoint/2010/main" val="3500737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 Two-Way ANOVA: Randomized Block Design </a:t>
            </a:r>
          </a:p>
        </p:txBody>
      </p:sp>
      <p:sp>
        <p:nvSpPr>
          <p:cNvPr id="4" name="Content Placeholder 2"/>
          <p:cNvSpPr>
            <a:spLocks noGrp="1"/>
          </p:cNvSpPr>
          <p:nvPr>
            <p:ph idx="1"/>
          </p:nvPr>
        </p:nvSpPr>
        <p:spPr>
          <a:xfrm>
            <a:off x="457200" y="1280160"/>
            <a:ext cx="8229600" cy="3711785"/>
          </a:xfrm>
          <a:solidFill>
            <a:srgbClr val="FFFFCC"/>
          </a:solidFill>
          <a:ln w="28575">
            <a:solidFill>
              <a:srgbClr val="000000"/>
            </a:solidFill>
          </a:ln>
        </p:spPr>
        <p:txBody>
          <a:bodyPr>
            <a:spAutoFit/>
          </a:bodyPr>
          <a:lstStyle/>
          <a:p>
            <a:r>
              <a:rPr lang="en-US" b="1" dirty="0">
                <a:solidFill>
                  <a:srgbClr val="000000"/>
                </a:solidFill>
              </a:rPr>
              <a:t>Assumptions: </a:t>
            </a:r>
          </a:p>
          <a:p>
            <a:pPr marL="514350" indent="-514350">
              <a:buFont typeface="+mj-lt"/>
              <a:buAutoNum type="arabicPeriod"/>
            </a:pPr>
            <a:r>
              <a:rPr lang="en-US" dirty="0">
                <a:solidFill>
                  <a:srgbClr val="000000"/>
                </a:solidFill>
              </a:rPr>
              <a:t>Treatments are assigned at random within blocks and the sample measurements in each cell are random samples that are independent of each other. </a:t>
            </a:r>
          </a:p>
          <a:p>
            <a:pPr marL="514350" indent="-514350">
              <a:buFont typeface="+mj-lt"/>
              <a:buAutoNum type="arabicPeriod"/>
            </a:pPr>
            <a:r>
              <a:rPr lang="en-US" dirty="0">
                <a:solidFill>
                  <a:srgbClr val="000000"/>
                </a:solidFill>
              </a:rPr>
              <a:t>The measurements in each cell come from a population that is approximately normally distributed (assumed).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 Two-Way ANOVA: Randomized Block Design (cont.)</a:t>
            </a:r>
          </a:p>
        </p:txBody>
      </p:sp>
      <p:sp>
        <p:nvSpPr>
          <p:cNvPr id="4" name="Content Placeholder 2"/>
          <p:cNvSpPr>
            <a:spLocks noGrp="1"/>
          </p:cNvSpPr>
          <p:nvPr>
            <p:ph idx="1"/>
          </p:nvPr>
        </p:nvSpPr>
        <p:spPr>
          <a:xfrm>
            <a:off x="457200" y="1280160"/>
            <a:ext cx="8229600" cy="3367076"/>
          </a:xfrm>
          <a:solidFill>
            <a:srgbClr val="FFFFCC"/>
          </a:solidFill>
          <a:ln w="28575">
            <a:solidFill>
              <a:srgbClr val="000000"/>
            </a:solidFill>
          </a:ln>
        </p:spPr>
        <p:txBody>
          <a:bodyPr>
            <a:spAutoFit/>
          </a:bodyPr>
          <a:lstStyle/>
          <a:p>
            <a:pPr marL="514350" indent="-514350">
              <a:buFont typeface="+mj-lt"/>
              <a:buAutoNum type="arabicPeriod" startAt="3"/>
            </a:pPr>
            <a:r>
              <a:rPr lang="en-US" dirty="0">
                <a:solidFill>
                  <a:srgbClr val="000000"/>
                </a:solidFill>
              </a:rPr>
              <a:t>The populations have approximately equal variances (assumed). </a:t>
            </a:r>
          </a:p>
          <a:p>
            <a:pPr marL="514350" indent="-514350">
              <a:buFont typeface="+mj-lt"/>
              <a:buAutoNum type="arabicPeriod" startAt="3"/>
            </a:pPr>
            <a:r>
              <a:rPr lang="en-US" dirty="0">
                <a:solidFill>
                  <a:srgbClr val="000000"/>
                </a:solidFill>
              </a:rPr>
              <a:t>All the cells have an equal number of measurements. </a:t>
            </a:r>
          </a:p>
          <a:p>
            <a:pPr marL="514350" indent="-514350"/>
            <a:r>
              <a:rPr lang="en-US" b="1" dirty="0">
                <a:solidFill>
                  <a:srgbClr val="000000"/>
                </a:solidFill>
              </a:rPr>
              <a:t>Hypotheses: </a:t>
            </a:r>
          </a:p>
          <a:p>
            <a:pPr marL="3175" indent="-3175"/>
            <a:r>
              <a:rPr lang="en-US" i="1" dirty="0">
                <a:solidFill>
                  <a:srgbClr val="000000"/>
                </a:solidFill>
              </a:rPr>
              <a:t>H</a:t>
            </a:r>
            <a:r>
              <a:rPr lang="en-US" baseline="-25000" dirty="0">
                <a:solidFill>
                  <a:srgbClr val="000000"/>
                </a:solidFill>
              </a:rPr>
              <a:t>0</a:t>
            </a:r>
            <a:r>
              <a:rPr lang="en-US" dirty="0">
                <a:solidFill>
                  <a:srgbClr val="000000"/>
                </a:solidFill>
              </a:rPr>
              <a:t>: </a:t>
            </a:r>
            <a:r>
              <a:rPr lang="el-GR" i="1" dirty="0">
                <a:solidFill>
                  <a:srgbClr val="000000"/>
                </a:solidFill>
                <a:latin typeface="Cambria Math" panose="02040503050406030204" pitchFamily="18" charset="0"/>
                <a:ea typeface="Cambria Math" panose="02040503050406030204" pitchFamily="18" charset="0"/>
              </a:rPr>
              <a:t>μ</a:t>
            </a:r>
            <a:r>
              <a:rPr lang="en-US" baseline="-25000" dirty="0">
                <a:solidFill>
                  <a:srgbClr val="000000"/>
                </a:solidFill>
              </a:rPr>
              <a:t>1</a:t>
            </a:r>
            <a:r>
              <a:rPr lang="en-US" dirty="0">
                <a:solidFill>
                  <a:srgbClr val="000000"/>
                </a:solidFill>
              </a:rPr>
              <a:t> </a:t>
            </a:r>
            <a:r>
              <a:rPr lang="en-US" dirty="0">
                <a:solidFill>
                  <a:srgbClr val="000000"/>
                </a:solidFill>
                <a:latin typeface="Symbol" pitchFamily="98" charset="2"/>
              </a:rPr>
              <a:t>=</a:t>
            </a:r>
            <a:r>
              <a:rPr lang="en-US" dirty="0">
                <a:solidFill>
                  <a:srgbClr val="000000"/>
                </a:solidFill>
              </a:rPr>
              <a:t> </a:t>
            </a:r>
            <a:r>
              <a:rPr lang="el-GR" i="1" dirty="0">
                <a:solidFill>
                  <a:srgbClr val="000000"/>
                </a:solidFill>
                <a:latin typeface="Cambria Math" panose="02040503050406030204" pitchFamily="18" charset="0"/>
                <a:ea typeface="Cambria Math" panose="02040503050406030204" pitchFamily="18" charset="0"/>
              </a:rPr>
              <a:t>μ</a:t>
            </a:r>
            <a:r>
              <a:rPr lang="en-US" baseline="-25000" dirty="0">
                <a:solidFill>
                  <a:srgbClr val="000000"/>
                </a:solidFill>
              </a:rPr>
              <a:t>2</a:t>
            </a:r>
            <a:r>
              <a:rPr lang="en-US" dirty="0">
                <a:solidFill>
                  <a:srgbClr val="000000"/>
                </a:solidFill>
              </a:rPr>
              <a:t> </a:t>
            </a:r>
            <a:r>
              <a:rPr lang="en-US" dirty="0">
                <a:solidFill>
                  <a:srgbClr val="000000"/>
                </a:solidFill>
                <a:latin typeface="Symbol" pitchFamily="98" charset="2"/>
              </a:rPr>
              <a:t>=</a:t>
            </a:r>
            <a:r>
              <a:rPr lang="en-US" dirty="0">
                <a:solidFill>
                  <a:srgbClr val="000000"/>
                </a:solidFill>
              </a:rPr>
              <a:t> … </a:t>
            </a:r>
            <a:r>
              <a:rPr lang="en-US" dirty="0">
                <a:solidFill>
                  <a:srgbClr val="000000"/>
                </a:solidFill>
                <a:latin typeface="Symbol" pitchFamily="98" charset="2"/>
              </a:rPr>
              <a:t>=</a:t>
            </a:r>
            <a:r>
              <a:rPr lang="en-US" dirty="0">
                <a:solidFill>
                  <a:srgbClr val="000000"/>
                </a:solidFill>
              </a:rPr>
              <a:t> </a:t>
            </a:r>
            <a:r>
              <a:rPr lang="el-GR" i="1" dirty="0">
                <a:solidFill>
                  <a:srgbClr val="000000"/>
                </a:solidFill>
                <a:latin typeface="Cambria Math" panose="02040503050406030204" pitchFamily="18" charset="0"/>
                <a:ea typeface="Cambria Math" panose="02040503050406030204" pitchFamily="18" charset="0"/>
              </a:rPr>
              <a:t>μ</a:t>
            </a:r>
            <a:r>
              <a:rPr lang="en-US" i="1" baseline="-25000" dirty="0">
                <a:solidFill>
                  <a:srgbClr val="000000"/>
                </a:solidFill>
              </a:rPr>
              <a:t>k </a:t>
            </a:r>
            <a:r>
              <a:rPr lang="en-US" i="1" dirty="0">
                <a:solidFill>
                  <a:srgbClr val="000000"/>
                </a:solidFill>
              </a:rPr>
              <a:t>.</a:t>
            </a:r>
            <a:r>
              <a:rPr lang="en-US" dirty="0">
                <a:solidFill>
                  <a:srgbClr val="000000"/>
                </a:solidFill>
              </a:rPr>
              <a:t>  The </a:t>
            </a:r>
            <a:r>
              <a:rPr lang="en-US" i="1" dirty="0">
                <a:solidFill>
                  <a:srgbClr val="000000"/>
                </a:solidFill>
              </a:rPr>
              <a:t>k</a:t>
            </a:r>
            <a:r>
              <a:rPr lang="en-US" dirty="0">
                <a:solidFill>
                  <a:srgbClr val="000000"/>
                </a:solidFill>
              </a:rPr>
              <a:t> treatment means are equal. </a:t>
            </a:r>
            <a:r>
              <a:rPr lang="en-US" i="1" dirty="0">
                <a:solidFill>
                  <a:srgbClr val="000000"/>
                </a:solidFill>
              </a:rPr>
              <a:t>H</a:t>
            </a:r>
            <a:r>
              <a:rPr lang="en-US" i="1" baseline="-25000" dirty="0">
                <a:solidFill>
                  <a:srgbClr val="000000"/>
                </a:solidFill>
              </a:rPr>
              <a:t>a</a:t>
            </a:r>
            <a:r>
              <a:rPr lang="en-US" dirty="0">
                <a:solidFill>
                  <a:srgbClr val="000000"/>
                </a:solidFill>
              </a:rPr>
              <a:t>: At least one of the </a:t>
            </a:r>
            <a:r>
              <a:rPr lang="el-GR" i="1" dirty="0">
                <a:solidFill>
                  <a:srgbClr val="000000"/>
                </a:solidFill>
                <a:latin typeface="Cambria Math" panose="02040503050406030204" pitchFamily="18" charset="0"/>
                <a:ea typeface="Cambria Math" panose="02040503050406030204" pitchFamily="18" charset="0"/>
              </a:rPr>
              <a:t>μ</a:t>
            </a:r>
            <a:r>
              <a:rPr lang="en-US" i="1" baseline="-25000" dirty="0" err="1">
                <a:solidFill>
                  <a:srgbClr val="000000"/>
                </a:solidFill>
              </a:rPr>
              <a:t>i</a:t>
            </a:r>
            <a:r>
              <a:rPr lang="en-US" i="1" baseline="-25000" dirty="0">
                <a:solidFill>
                  <a:srgbClr val="000000"/>
                </a:solidFill>
              </a:rPr>
              <a:t> </a:t>
            </a:r>
            <a:r>
              <a:rPr lang="en-US" dirty="0">
                <a:solidFill>
                  <a:srgbClr val="000000"/>
                </a:solidFill>
              </a:rPr>
              <a:t>is different.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9851B0-EE81-4685-9B8A-398E35E3E0F7}"/>
              </a:ext>
            </a:extLst>
          </p:cNvPr>
          <p:cNvSpPr>
            <a:spLocks noGrp="1"/>
          </p:cNvSpPr>
          <p:nvPr>
            <p:ph type="title"/>
          </p:nvPr>
        </p:nvSpPr>
        <p:spPr/>
        <p:txBody>
          <a:bodyPr/>
          <a:lstStyle/>
          <a:p>
            <a:r>
              <a:rPr lang="en-US" dirty="0"/>
              <a:t>Two-Way ANOVA: The Randomized Block Design</a:t>
            </a:r>
          </a:p>
        </p:txBody>
      </p:sp>
      <p:sp>
        <p:nvSpPr>
          <p:cNvPr id="3" name="Content Placeholder 2">
            <a:extLst>
              <a:ext uri="{FF2B5EF4-FFF2-40B4-BE49-F238E27FC236}">
                <a16:creationId xmlns:a16="http://schemas.microsoft.com/office/drawing/2014/main" id="{9B215E12-81E0-4C43-866E-C4E50EA1CBD7}"/>
              </a:ext>
            </a:extLst>
          </p:cNvPr>
          <p:cNvSpPr>
            <a:spLocks noGrp="1"/>
          </p:cNvSpPr>
          <p:nvPr>
            <p:ph idx="1"/>
          </p:nvPr>
        </p:nvSpPr>
        <p:spPr/>
        <p:txBody>
          <a:bodyPr/>
          <a:lstStyle/>
          <a:p>
            <a:r>
              <a:rPr lang="en-US" dirty="0"/>
              <a:t>In two-way ANOVA (analysis of variance), there are two independent variables that are being analyzed to determine their effects on a dependent variable. These two independent variables are often referred to as </a:t>
            </a:r>
            <a:r>
              <a:rPr lang="en-US" b="1" dirty="0"/>
              <a:t>factors</a:t>
            </a:r>
            <a:r>
              <a:rPr lang="en-US" dirty="0"/>
              <a:t>, which are called </a:t>
            </a:r>
            <a:r>
              <a:rPr lang="en-US" b="1" dirty="0"/>
              <a:t>treatments</a:t>
            </a:r>
            <a:r>
              <a:rPr lang="en-US" dirty="0"/>
              <a:t> and </a:t>
            </a:r>
            <a:r>
              <a:rPr lang="en-US" b="1" dirty="0"/>
              <a:t>blocks</a:t>
            </a:r>
            <a:r>
              <a:rPr lang="en-US" dirty="0"/>
              <a:t>. Treatments represent the main variable (factor) in the study. </a:t>
            </a:r>
          </a:p>
        </p:txBody>
      </p:sp>
    </p:spTree>
    <p:extLst>
      <p:ext uri="{BB962C8B-B14F-4D97-AF65-F5344CB8AC3E}">
        <p14:creationId xmlns:p14="http://schemas.microsoft.com/office/powerpoint/2010/main" val="33247515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 Two-Way ANOVA: Randomized Block Design (cont.)</a:t>
            </a:r>
          </a:p>
        </p:txBody>
      </p:sp>
      <p:sp>
        <p:nvSpPr>
          <p:cNvPr id="4" name="Content Placeholder 2"/>
          <p:cNvSpPr>
            <a:spLocks noGrp="1"/>
          </p:cNvSpPr>
          <p:nvPr>
            <p:ph idx="1"/>
          </p:nvPr>
        </p:nvSpPr>
        <p:spPr>
          <a:xfrm>
            <a:off x="457200" y="1280161"/>
            <a:ext cx="8229600" cy="2591479"/>
          </a:xfrm>
          <a:solidFill>
            <a:srgbClr val="FFFFCC"/>
          </a:solidFill>
          <a:ln w="28575">
            <a:solidFill>
              <a:srgbClr val="000000"/>
            </a:solidFill>
          </a:ln>
        </p:spPr>
        <p:txBody>
          <a:bodyPr wrap="square">
            <a:spAutoFit/>
          </a:bodyPr>
          <a:lstStyle/>
          <a:p>
            <a:r>
              <a:rPr lang="en-US" b="1" dirty="0">
                <a:solidFill>
                  <a:srgbClr val="000000"/>
                </a:solidFill>
              </a:rPr>
              <a:t>Test Statistic: </a:t>
            </a:r>
          </a:p>
          <a:p>
            <a:endParaRPr lang="en-US" b="1" dirty="0">
              <a:solidFill>
                <a:srgbClr val="000000"/>
              </a:solidFill>
            </a:endParaRPr>
          </a:p>
          <a:p>
            <a:endParaRPr lang="en-US" b="1" dirty="0">
              <a:solidFill>
                <a:srgbClr val="000000"/>
              </a:solidFill>
            </a:endParaRPr>
          </a:p>
          <a:p>
            <a:endParaRPr lang="en-US" dirty="0">
              <a:solidFill>
                <a:srgbClr val="000000"/>
              </a:solidFill>
            </a:endParaRPr>
          </a:p>
          <a:p>
            <a:r>
              <a:rPr lang="en-US" dirty="0">
                <a:solidFill>
                  <a:srgbClr val="000000"/>
                </a:solidFill>
              </a:rPr>
              <a:t>where SSE = Total SS − SST − SSBL.</a:t>
            </a:r>
          </a:p>
        </p:txBody>
      </p:sp>
      <p:graphicFrame>
        <p:nvGraphicFramePr>
          <p:cNvPr id="295938" name="Object 2"/>
          <p:cNvGraphicFramePr>
            <a:graphicFrameLocks noChangeAspect="1"/>
          </p:cNvGraphicFramePr>
          <p:nvPr>
            <p:extLst>
              <p:ext uri="{D42A27DB-BD31-4B8C-83A1-F6EECF244321}">
                <p14:modId xmlns:p14="http://schemas.microsoft.com/office/powerpoint/2010/main" val="667212590"/>
              </p:ext>
            </p:extLst>
          </p:nvPr>
        </p:nvGraphicFramePr>
        <p:xfrm>
          <a:off x="3048000" y="1524000"/>
          <a:ext cx="3606800" cy="1778000"/>
        </p:xfrm>
        <a:graphic>
          <a:graphicData uri="http://schemas.openxmlformats.org/presentationml/2006/ole">
            <mc:AlternateContent xmlns:mc="http://schemas.openxmlformats.org/markup-compatibility/2006">
              <mc:Choice xmlns:v="urn:schemas-microsoft-com:vml" Requires="v">
                <p:oleObj name="Equation" r:id="rId2" imgW="3606480" imgH="1777680" progId="Equation.DSMT4">
                  <p:embed/>
                </p:oleObj>
              </mc:Choice>
              <mc:Fallback>
                <p:oleObj name="Equation" r:id="rId2" imgW="3606480" imgH="17776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0" y="1524000"/>
                        <a:ext cx="3606800" cy="177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 Two-Way ANOVA: Randomized Block Design (cont.)</a:t>
            </a:r>
          </a:p>
        </p:txBody>
      </p:sp>
      <p:sp>
        <p:nvSpPr>
          <p:cNvPr id="4" name="Content Placeholder 2"/>
          <p:cNvSpPr>
            <a:spLocks noGrp="1"/>
          </p:cNvSpPr>
          <p:nvPr>
            <p:ph idx="1"/>
          </p:nvPr>
        </p:nvSpPr>
        <p:spPr>
          <a:xfrm>
            <a:off x="457200" y="1280160"/>
            <a:ext cx="8229600" cy="2486835"/>
          </a:xfrm>
          <a:solidFill>
            <a:srgbClr val="FFFFCC"/>
          </a:solidFill>
          <a:ln w="28575">
            <a:solidFill>
              <a:srgbClr val="000000"/>
            </a:solidFill>
          </a:ln>
        </p:spPr>
        <p:txBody>
          <a:bodyPr>
            <a:spAutoFit/>
          </a:bodyPr>
          <a:lstStyle/>
          <a:p>
            <a:r>
              <a:rPr lang="en-US" b="1" dirty="0">
                <a:solidFill>
                  <a:srgbClr val="000000"/>
                </a:solidFill>
              </a:rPr>
              <a:t>Rejection Region: </a:t>
            </a:r>
          </a:p>
          <a:p>
            <a:r>
              <a:rPr lang="en-US" i="1" dirty="0">
                <a:solidFill>
                  <a:srgbClr val="000000"/>
                </a:solidFill>
              </a:rPr>
              <a:t>H</a:t>
            </a:r>
            <a:r>
              <a:rPr lang="en-US" baseline="-25000" dirty="0">
                <a:solidFill>
                  <a:srgbClr val="000000"/>
                </a:solidFill>
              </a:rPr>
              <a:t>0</a:t>
            </a:r>
            <a:r>
              <a:rPr lang="en-US" dirty="0">
                <a:solidFill>
                  <a:srgbClr val="000000"/>
                </a:solidFill>
              </a:rPr>
              <a:t> will be rejected for large values of                  In </a:t>
            </a:r>
          </a:p>
          <a:p>
            <a:pPr>
              <a:spcBef>
                <a:spcPts val="1200"/>
              </a:spcBef>
            </a:pPr>
            <a:r>
              <a:rPr lang="en-US" dirty="0">
                <a:solidFill>
                  <a:srgbClr val="000000"/>
                </a:solidFill>
              </a:rPr>
              <a:t>particular, we will reject </a:t>
            </a:r>
            <a:r>
              <a:rPr lang="en-US" i="1" dirty="0">
                <a:solidFill>
                  <a:srgbClr val="000000"/>
                </a:solidFill>
              </a:rPr>
              <a:t>H</a:t>
            </a:r>
            <a:r>
              <a:rPr lang="en-US" baseline="-25000" dirty="0">
                <a:solidFill>
                  <a:srgbClr val="000000"/>
                </a:solidFill>
              </a:rPr>
              <a:t>0</a:t>
            </a:r>
            <a:r>
              <a:rPr lang="en-US" dirty="0">
                <a:solidFill>
                  <a:srgbClr val="000000"/>
                </a:solidFill>
              </a:rPr>
              <a:t> if </a:t>
            </a:r>
            <a:r>
              <a:rPr lang="en-US" i="1" dirty="0">
                <a:solidFill>
                  <a:srgbClr val="000000"/>
                </a:solidFill>
              </a:rPr>
              <a:t>F</a:t>
            </a:r>
            <a:r>
              <a:rPr lang="en-US" dirty="0">
                <a:solidFill>
                  <a:srgbClr val="000000"/>
                </a:solidFill>
              </a:rPr>
              <a:t> &gt; </a:t>
            </a:r>
            <a:r>
              <a:rPr lang="en-US" i="1" dirty="0">
                <a:solidFill>
                  <a:srgbClr val="000000"/>
                </a:solidFill>
              </a:rPr>
              <a:t>F</a:t>
            </a:r>
            <a:r>
              <a:rPr lang="el-GR" i="1" baseline="-25000" dirty="0">
                <a:solidFill>
                  <a:srgbClr val="000000"/>
                </a:solidFill>
                <a:latin typeface="Cambria Math" panose="02040503050406030204" pitchFamily="18" charset="0"/>
                <a:ea typeface="Cambria Math" panose="02040503050406030204" pitchFamily="18" charset="0"/>
              </a:rPr>
              <a:t>α</a:t>
            </a:r>
            <a:r>
              <a:rPr lang="en-US" dirty="0">
                <a:solidFill>
                  <a:srgbClr val="000000"/>
                </a:solidFill>
              </a:rPr>
              <a:t> with (</a:t>
            </a:r>
            <a:r>
              <a:rPr lang="en-US" i="1" dirty="0">
                <a:solidFill>
                  <a:srgbClr val="000000"/>
                </a:solidFill>
              </a:rPr>
              <a:t>k</a:t>
            </a:r>
            <a:r>
              <a:rPr lang="en-US" dirty="0">
                <a:solidFill>
                  <a:srgbClr val="000000"/>
                </a:solidFill>
              </a:rPr>
              <a:t> − 1) numerator degrees of freedom and (</a:t>
            </a:r>
            <a:r>
              <a:rPr lang="en-US" i="1" dirty="0">
                <a:solidFill>
                  <a:srgbClr val="000000"/>
                </a:solidFill>
              </a:rPr>
              <a:t>k</a:t>
            </a:r>
            <a:r>
              <a:rPr lang="en-US" dirty="0">
                <a:solidFill>
                  <a:srgbClr val="000000"/>
                </a:solidFill>
              </a:rPr>
              <a:t> − 1)(</a:t>
            </a:r>
            <a:r>
              <a:rPr lang="en-US" i="1" dirty="0">
                <a:solidFill>
                  <a:srgbClr val="000000"/>
                </a:solidFill>
              </a:rPr>
              <a:t>b</a:t>
            </a:r>
            <a:r>
              <a:rPr lang="en-US" dirty="0">
                <a:solidFill>
                  <a:srgbClr val="000000"/>
                </a:solidFill>
              </a:rPr>
              <a:t> − 1) denominator degrees of freedom. </a:t>
            </a:r>
          </a:p>
        </p:txBody>
      </p:sp>
      <p:graphicFrame>
        <p:nvGraphicFramePr>
          <p:cNvPr id="305154" name="Object 2"/>
          <p:cNvGraphicFramePr>
            <a:graphicFrameLocks noChangeAspect="1"/>
          </p:cNvGraphicFramePr>
          <p:nvPr>
            <p:extLst>
              <p:ext uri="{D42A27DB-BD31-4B8C-83A1-F6EECF244321}">
                <p14:modId xmlns:p14="http://schemas.microsoft.com/office/powerpoint/2010/main" val="4202108668"/>
              </p:ext>
            </p:extLst>
          </p:nvPr>
        </p:nvGraphicFramePr>
        <p:xfrm>
          <a:off x="5910044" y="1626271"/>
          <a:ext cx="1333500" cy="838200"/>
        </p:xfrm>
        <a:graphic>
          <a:graphicData uri="http://schemas.openxmlformats.org/presentationml/2006/ole">
            <mc:AlternateContent xmlns:mc="http://schemas.openxmlformats.org/markup-compatibility/2006">
              <mc:Choice xmlns:v="urn:schemas-microsoft-com:vml" Requires="v">
                <p:oleObj name="Equation" r:id="rId2" imgW="1333440" imgH="838080" progId="Equation.DSMT4">
                  <p:embed/>
                </p:oleObj>
              </mc:Choice>
              <mc:Fallback>
                <p:oleObj name="Equation" r:id="rId2" imgW="1333440" imgH="8380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10044" y="1626271"/>
                        <a:ext cx="1333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 Two-Way ANOVA: Randomized Block Design (cont.)</a:t>
            </a:r>
          </a:p>
        </p:txBody>
      </p:sp>
      <p:sp>
        <p:nvSpPr>
          <p:cNvPr id="4" name="Content Placeholder 2"/>
          <p:cNvSpPr>
            <a:spLocks noGrp="1"/>
          </p:cNvSpPr>
          <p:nvPr>
            <p:ph idx="1"/>
          </p:nvPr>
        </p:nvSpPr>
        <p:spPr>
          <a:xfrm>
            <a:off x="457200" y="1280160"/>
            <a:ext cx="8229600" cy="3367076"/>
          </a:xfrm>
          <a:solidFill>
            <a:srgbClr val="FFFFCC"/>
          </a:solidFill>
          <a:ln w="28575">
            <a:solidFill>
              <a:srgbClr val="000000"/>
            </a:solidFill>
          </a:ln>
        </p:spPr>
        <p:txBody>
          <a:bodyPr>
            <a:spAutoFit/>
          </a:bodyPr>
          <a:lstStyle/>
          <a:p>
            <a:r>
              <a:rPr lang="en-US" b="1" i="1" dirty="0">
                <a:solidFill>
                  <a:srgbClr val="000000"/>
                </a:solidFill>
              </a:rPr>
              <a:t>P</a:t>
            </a:r>
            <a:r>
              <a:rPr lang="en-US" b="1" dirty="0">
                <a:solidFill>
                  <a:srgbClr val="000000"/>
                </a:solidFill>
              </a:rPr>
              <a:t>-value: </a:t>
            </a:r>
          </a:p>
          <a:p>
            <a:r>
              <a:rPr lang="en-US" dirty="0">
                <a:solidFill>
                  <a:srgbClr val="000000"/>
                </a:solidFill>
              </a:rPr>
              <a:t>(The </a:t>
            </a:r>
            <a:r>
              <a:rPr lang="en-US" i="1" dirty="0">
                <a:solidFill>
                  <a:srgbClr val="000000"/>
                </a:solidFill>
              </a:rPr>
              <a:t>P</a:t>
            </a:r>
            <a:r>
              <a:rPr lang="en-US" dirty="0">
                <a:solidFill>
                  <a:srgbClr val="000000"/>
                </a:solidFill>
              </a:rPr>
              <a:t>-value should be available from the output of an ANOVA test performed using technology.)</a:t>
            </a:r>
          </a:p>
          <a:p>
            <a:r>
              <a:rPr lang="en-US" dirty="0">
                <a:solidFill>
                  <a:srgbClr val="000000"/>
                </a:solidFill>
              </a:rPr>
              <a:t>If the computed </a:t>
            </a:r>
            <a:r>
              <a:rPr lang="en-US" i="1" dirty="0">
                <a:solidFill>
                  <a:srgbClr val="000000"/>
                </a:solidFill>
              </a:rPr>
              <a:t>P</a:t>
            </a:r>
            <a:r>
              <a:rPr lang="en-US" dirty="0">
                <a:solidFill>
                  <a:srgbClr val="000000"/>
                </a:solidFill>
              </a:rPr>
              <a:t>-value is less than </a:t>
            </a:r>
            <a:r>
              <a:rPr lang="el-GR" i="1" dirty="0">
                <a:solidFill>
                  <a:srgbClr val="000000"/>
                </a:solidFill>
                <a:latin typeface="Cambria Math" panose="02040503050406030204" pitchFamily="18" charset="0"/>
                <a:ea typeface="Cambria Math" panose="02040503050406030204" pitchFamily="18" charset="0"/>
                <a:sym typeface="Symbol"/>
              </a:rPr>
              <a:t>α</a:t>
            </a:r>
            <a:r>
              <a:rPr lang="en-US" dirty="0">
                <a:solidFill>
                  <a:srgbClr val="000000"/>
                </a:solidFill>
              </a:rPr>
              <a:t>, reject the null hypothesis in favor of the alternative.</a:t>
            </a:r>
          </a:p>
          <a:p>
            <a:r>
              <a:rPr lang="en-US" dirty="0">
                <a:solidFill>
                  <a:srgbClr val="000000"/>
                </a:solidFill>
              </a:rPr>
              <a:t>If the computed </a:t>
            </a:r>
            <a:r>
              <a:rPr lang="en-US" i="1" dirty="0">
                <a:solidFill>
                  <a:srgbClr val="000000"/>
                </a:solidFill>
              </a:rPr>
              <a:t>P</a:t>
            </a:r>
            <a:r>
              <a:rPr lang="en-US" dirty="0">
                <a:solidFill>
                  <a:srgbClr val="000000"/>
                </a:solidFill>
              </a:rPr>
              <a:t>-value is greater than or equal to </a:t>
            </a:r>
            <a:r>
              <a:rPr lang="el-GR" i="1" dirty="0">
                <a:solidFill>
                  <a:srgbClr val="000000"/>
                </a:solidFill>
                <a:latin typeface="Cambria Math" panose="02040503050406030204" pitchFamily="18" charset="0"/>
                <a:ea typeface="Cambria Math" panose="02040503050406030204" pitchFamily="18" charset="0"/>
                <a:sym typeface="Symbol"/>
              </a:rPr>
              <a:t>α</a:t>
            </a:r>
            <a:r>
              <a:rPr lang="en-US" dirty="0">
                <a:solidFill>
                  <a:srgbClr val="000000"/>
                </a:solidFill>
              </a:rPr>
              <a:t>, fail to reject the null hypothesis.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9851B0-EE81-4685-9B8A-398E35E3E0F7}"/>
              </a:ext>
            </a:extLst>
          </p:cNvPr>
          <p:cNvSpPr>
            <a:spLocks noGrp="1"/>
          </p:cNvSpPr>
          <p:nvPr>
            <p:ph type="title"/>
          </p:nvPr>
        </p:nvSpPr>
        <p:spPr/>
        <p:txBody>
          <a:bodyPr/>
          <a:lstStyle/>
          <a:p>
            <a:r>
              <a:rPr lang="en-US" dirty="0"/>
              <a:t>Two-Way ANOVA: The Randomized Block Design (cont.)</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9B215E12-81E0-4C43-866E-C4E50EA1CBD7}"/>
                  </a:ext>
                </a:extLst>
              </p:cNvPr>
              <p:cNvSpPr>
                <a:spLocks noGrp="1"/>
              </p:cNvSpPr>
              <p:nvPr>
                <p:ph idx="1"/>
              </p:nvPr>
            </p:nvSpPr>
            <p:spPr/>
            <p:txBody>
              <a:bodyPr>
                <a:normAutofit/>
              </a:bodyPr>
              <a:lstStyle/>
              <a:p>
                <a:r>
                  <a:rPr lang="en-US" dirty="0"/>
                  <a:t>The calculation formulas for the </a:t>
                </a:r>
                <a14:m>
                  <m:oMath xmlns:m="http://schemas.openxmlformats.org/officeDocument/2006/math">
                    <m:r>
                      <a:rPr lang="en-US" i="1" dirty="0" smtClean="0">
                        <a:latin typeface="Cambria Math" panose="02040503050406030204" pitchFamily="18" charset="0"/>
                      </a:rPr>
                      <m:t>𝐹</m:t>
                    </m:r>
                  </m:oMath>
                </a14:m>
                <a:r>
                  <a:rPr lang="en-US" dirty="0"/>
                  <a:t>-test statistic in the randomized block design are beyond the scope of an elementary statistics text and, therefore, will not be presented in this chapter. We will assume the reader has access to a statistical package which will produce the results of the </a:t>
                </a:r>
                <a14:m>
                  <m:oMath xmlns:m="http://schemas.openxmlformats.org/officeDocument/2006/math">
                    <m:r>
                      <a:rPr lang="en-US" i="1" dirty="0" smtClean="0">
                        <a:latin typeface="Cambria Math" panose="02040503050406030204" pitchFamily="18" charset="0"/>
                      </a:rPr>
                      <m:t>𝐹</m:t>
                    </m:r>
                  </m:oMath>
                </a14:m>
                <a:r>
                  <a:rPr lang="en-US" dirty="0"/>
                  <a:t>-test for the randomized block design. For reference, the general form of the ANOVA table for a randomized block design is given in the following table.</a:t>
                </a:r>
              </a:p>
            </p:txBody>
          </p:sp>
        </mc:Choice>
        <mc:Fallback xmlns="">
          <p:sp>
            <p:nvSpPr>
              <p:cNvPr id="3" name="Content Placeholder 2">
                <a:extLst>
                  <a:ext uri="{FF2B5EF4-FFF2-40B4-BE49-F238E27FC236}">
                    <a16:creationId xmlns:a16="http://schemas.microsoft.com/office/drawing/2014/main" id="{9B215E12-81E0-4C43-866E-C4E50EA1CBD7}"/>
                  </a:ext>
                </a:extLst>
              </p:cNvPr>
              <p:cNvSpPr>
                <a:spLocks noGrp="1" noRot="1" noChangeAspect="1" noMove="1" noResize="1" noEditPoints="1" noAdjustHandles="1" noChangeArrowheads="1" noChangeShapeType="1" noTextEdit="1"/>
              </p:cNvSpPr>
              <p:nvPr>
                <p:ph idx="1"/>
              </p:nvPr>
            </p:nvSpPr>
            <p:spPr>
              <a:blipFill>
                <a:blip r:embed="rId2"/>
                <a:stretch>
                  <a:fillRect l="-1481" t="-1200"/>
                </a:stretch>
              </a:blipFill>
            </p:spPr>
            <p:txBody>
              <a:bodyPr/>
              <a:lstStyle/>
              <a:p>
                <a:r>
                  <a:rPr lang="en-IN">
                    <a:noFill/>
                  </a:rPr>
                  <a:t> </a:t>
                </a:r>
              </a:p>
            </p:txBody>
          </p:sp>
        </mc:Fallback>
      </mc:AlternateContent>
    </p:spTree>
    <p:extLst>
      <p:ext uri="{BB962C8B-B14F-4D97-AF65-F5344CB8AC3E}">
        <p14:creationId xmlns:p14="http://schemas.microsoft.com/office/powerpoint/2010/main" val="192909251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B8554B-805D-4E62-B87E-4C1D2A655CC0}"/>
              </a:ext>
            </a:extLst>
          </p:cNvPr>
          <p:cNvSpPr>
            <a:spLocks noGrp="1"/>
          </p:cNvSpPr>
          <p:nvPr>
            <p:ph type="title"/>
          </p:nvPr>
        </p:nvSpPr>
        <p:spPr/>
        <p:txBody>
          <a:bodyPr/>
          <a:lstStyle/>
          <a:p>
            <a:r>
              <a:rPr lang="en-US" dirty="0"/>
              <a:t>Two-Way ANOVA: The Randomized Block Design (cont.)</a:t>
            </a:r>
          </a:p>
        </p:txBody>
      </p:sp>
      <p:graphicFrame>
        <p:nvGraphicFramePr>
          <p:cNvPr id="5" name="Content Placeholder 4">
            <a:extLst>
              <a:ext uri="{FF2B5EF4-FFF2-40B4-BE49-F238E27FC236}">
                <a16:creationId xmlns:a16="http://schemas.microsoft.com/office/drawing/2014/main" id="{8A41DDBD-7E43-4BC0-AA5B-91D247DA1D08}"/>
              </a:ext>
            </a:extLst>
          </p:cNvPr>
          <p:cNvGraphicFramePr>
            <a:graphicFrameLocks noGrp="1"/>
          </p:cNvGraphicFramePr>
          <p:nvPr>
            <p:ph idx="1"/>
            <p:extLst>
              <p:ext uri="{D42A27DB-BD31-4B8C-83A1-F6EECF244321}">
                <p14:modId xmlns:p14="http://schemas.microsoft.com/office/powerpoint/2010/main" val="2714858179"/>
              </p:ext>
            </p:extLst>
          </p:nvPr>
        </p:nvGraphicFramePr>
        <p:xfrm>
          <a:off x="457200" y="1279525"/>
          <a:ext cx="8229600" cy="2788920"/>
        </p:xfrm>
        <a:graphic>
          <a:graphicData uri="http://schemas.openxmlformats.org/drawingml/2006/table">
            <a:tbl>
              <a:tblPr firstRow="1" bandRow="1">
                <a:tableStyleId>{5C22544A-7EE6-4342-B048-85BDC9FD1C3A}</a:tableStyleId>
              </a:tblPr>
              <a:tblGrid>
                <a:gridCol w="2209800">
                  <a:extLst>
                    <a:ext uri="{9D8B030D-6E8A-4147-A177-3AD203B41FA5}">
                      <a16:colId xmlns:a16="http://schemas.microsoft.com/office/drawing/2014/main" val="728815332"/>
                    </a:ext>
                  </a:extLst>
                </a:gridCol>
                <a:gridCol w="1082040">
                  <a:extLst>
                    <a:ext uri="{9D8B030D-6E8A-4147-A177-3AD203B41FA5}">
                      <a16:colId xmlns:a16="http://schemas.microsoft.com/office/drawing/2014/main" val="3972812504"/>
                    </a:ext>
                  </a:extLst>
                </a:gridCol>
                <a:gridCol w="1584960">
                  <a:extLst>
                    <a:ext uri="{9D8B030D-6E8A-4147-A177-3AD203B41FA5}">
                      <a16:colId xmlns:a16="http://schemas.microsoft.com/office/drawing/2014/main" val="3558322826"/>
                    </a:ext>
                  </a:extLst>
                </a:gridCol>
                <a:gridCol w="1706880">
                  <a:extLst>
                    <a:ext uri="{9D8B030D-6E8A-4147-A177-3AD203B41FA5}">
                      <a16:colId xmlns:a16="http://schemas.microsoft.com/office/drawing/2014/main" val="4153405209"/>
                    </a:ext>
                  </a:extLst>
                </a:gridCol>
                <a:gridCol w="1645920">
                  <a:extLst>
                    <a:ext uri="{9D8B030D-6E8A-4147-A177-3AD203B41FA5}">
                      <a16:colId xmlns:a16="http://schemas.microsoft.com/office/drawing/2014/main" val="3434294764"/>
                    </a:ext>
                  </a:extLst>
                </a:gridCol>
              </a:tblGrid>
              <a:tr h="370840">
                <a:tc gridSpan="5">
                  <a:txBody>
                    <a:bodyPr/>
                    <a:lstStyle/>
                    <a:p>
                      <a:pPr algn="ctr"/>
                      <a:r>
                        <a:rPr lang="en-US" sz="2000" b="1" i="0" u="none" strike="noStrike" kern="1200" baseline="0" dirty="0">
                          <a:solidFill>
                            <a:schemeClr val="lt1"/>
                          </a:solidFill>
                          <a:latin typeface="+mn-lt"/>
                          <a:ea typeface="+mn-ea"/>
                          <a:cs typeface="+mn-cs"/>
                        </a:rPr>
                        <a:t>Table 15.3.2 - ANOVA Summary Table for a Randomized Block Design</a:t>
                      </a:r>
                      <a:endParaRPr lang="en-US" sz="2000" b="0" i="0" u="none" strike="noStrike" kern="1200" baseline="0" dirty="0">
                        <a:solidFill>
                          <a:schemeClr val="lt1"/>
                        </a:solidFill>
                        <a:latin typeface="+mn-lt"/>
                        <a:ea typeface="+mn-ea"/>
                        <a:cs typeface="+mn-cs"/>
                      </a:endParaRPr>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3100851135"/>
                  </a:ext>
                </a:extLst>
              </a:tr>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i="0" u="none" strike="noStrike" kern="1200" baseline="0" dirty="0">
                          <a:solidFill>
                            <a:srgbClr val="000000"/>
                          </a:solidFill>
                          <a:latin typeface="+mn-lt"/>
                          <a:ea typeface="+mn-ea"/>
                          <a:cs typeface="+mn-cs"/>
                        </a:rPr>
                        <a:t>Source of Variation</a:t>
                      </a:r>
                      <a:endParaRPr lang="en-US" dirty="0">
                        <a:solidFill>
                          <a:srgbClr val="000000"/>
                        </a:solidFill>
                      </a:endParaRPr>
                    </a:p>
                  </a:txBody>
                  <a:tcPr/>
                </a:tc>
                <a:tc>
                  <a:txBody>
                    <a:bodyPr/>
                    <a:lstStyle/>
                    <a:p>
                      <a:pPr algn="ctr"/>
                      <a:r>
                        <a:rPr lang="en-US" b="1" i="1" dirty="0">
                          <a:solidFill>
                            <a:srgbClr val="000000"/>
                          </a:solidFill>
                        </a:rPr>
                        <a:t>SS</a:t>
                      </a:r>
                    </a:p>
                  </a:txBody>
                  <a:tcPr/>
                </a:tc>
                <a:tc>
                  <a:txBody>
                    <a:bodyPr/>
                    <a:lstStyle/>
                    <a:p>
                      <a:pPr algn="ctr"/>
                      <a:r>
                        <a:rPr lang="en-US" b="1" i="1" dirty="0">
                          <a:solidFill>
                            <a:srgbClr val="000000"/>
                          </a:solidFill>
                        </a:rPr>
                        <a:t>df</a:t>
                      </a:r>
                    </a:p>
                  </a:txBody>
                  <a:tcPr/>
                </a:tc>
                <a:tc>
                  <a:txBody>
                    <a:bodyPr/>
                    <a:lstStyle/>
                    <a:p>
                      <a:pPr algn="ctr"/>
                      <a:r>
                        <a:rPr lang="en-US" b="1" i="1" dirty="0">
                          <a:solidFill>
                            <a:srgbClr val="000000"/>
                          </a:solidFill>
                        </a:rPr>
                        <a:t>MS</a:t>
                      </a:r>
                    </a:p>
                  </a:txBody>
                  <a:tcPr/>
                </a:tc>
                <a:tc>
                  <a:txBody>
                    <a:bodyPr/>
                    <a:lstStyle/>
                    <a:p>
                      <a:pPr algn="ctr"/>
                      <a:r>
                        <a:rPr lang="en-US" b="1" i="1" dirty="0">
                          <a:solidFill>
                            <a:srgbClr val="000000"/>
                          </a:solidFill>
                        </a:rPr>
                        <a:t>F</a:t>
                      </a:r>
                    </a:p>
                  </a:txBody>
                  <a:tcPr/>
                </a:tc>
                <a:extLst>
                  <a:ext uri="{0D108BD9-81ED-4DB2-BD59-A6C34878D82A}">
                    <a16:rowId xmlns:a16="http://schemas.microsoft.com/office/drawing/2014/main" val="2826863866"/>
                  </a:ext>
                </a:extLst>
              </a:tr>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i="0" u="none" strike="noStrike" kern="1200" baseline="0" dirty="0">
                          <a:solidFill>
                            <a:srgbClr val="000000"/>
                          </a:solidFill>
                          <a:latin typeface="+mn-lt"/>
                          <a:ea typeface="+mn-ea"/>
                          <a:cs typeface="+mn-cs"/>
                        </a:rPr>
                        <a:t>Treatment </a:t>
                      </a:r>
                      <a:endParaRPr lang="en-US" dirty="0">
                        <a:solidFill>
                          <a:srgbClr val="000000"/>
                        </a:solidFill>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i="0" u="none" strike="noStrike" kern="1200" baseline="0" dirty="0">
                          <a:solidFill>
                            <a:srgbClr val="000000"/>
                          </a:solidFill>
                          <a:latin typeface="+mn-lt"/>
                          <a:ea typeface="+mn-ea"/>
                          <a:cs typeface="+mn-cs"/>
                        </a:rPr>
                        <a:t>SST</a:t>
                      </a:r>
                      <a:endParaRPr lang="en-US" dirty="0">
                        <a:solidFill>
                          <a:srgbClr val="000000"/>
                        </a:solidFill>
                      </a:endParaRPr>
                    </a:p>
                  </a:txBody>
                  <a:tcPr/>
                </a:tc>
                <a:tc>
                  <a:txBody>
                    <a:bodyPr/>
                    <a:lstStyle/>
                    <a:p>
                      <a:pPr algn="ctr"/>
                      <a:r>
                        <a:rPr lang="en-US" sz="1800" b="0" i="1" u="none" strike="noStrike" kern="1200" baseline="0" dirty="0">
                          <a:solidFill>
                            <a:srgbClr val="000000"/>
                          </a:solidFill>
                          <a:latin typeface="+mn-lt"/>
                          <a:ea typeface="+mn-ea"/>
                          <a:cs typeface="+mn-cs"/>
                        </a:rPr>
                        <a:t>k </a:t>
                      </a:r>
                      <a:r>
                        <a:rPr lang="en-US" sz="1800" b="0" i="0" u="none" strike="noStrike" kern="1200" baseline="0" dirty="0">
                          <a:solidFill>
                            <a:srgbClr val="000000"/>
                          </a:solidFill>
                          <a:latin typeface="+mn-lt"/>
                          <a:ea typeface="+mn-ea"/>
                          <a:cs typeface="+mn-cs"/>
                        </a:rPr>
                        <a:t>− 1 </a:t>
                      </a:r>
                      <a:endParaRPr lang="en-US" dirty="0">
                        <a:solidFill>
                          <a:srgbClr val="000000"/>
                        </a:solidFill>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i="0" u="none" strike="noStrike" kern="1200" baseline="0" dirty="0">
                          <a:solidFill>
                            <a:srgbClr val="000000"/>
                          </a:solidFill>
                          <a:latin typeface="+mn-lt"/>
                          <a:ea typeface="+mn-ea"/>
                          <a:cs typeface="+mn-cs"/>
                        </a:rPr>
                        <a:t>MST </a:t>
                      </a:r>
                      <a:endParaRPr lang="en-US" dirty="0">
                        <a:solidFill>
                          <a:srgbClr val="000000"/>
                        </a:solidFill>
                      </a:endParaRPr>
                    </a:p>
                  </a:txBody>
                  <a:tcPr/>
                </a:tc>
                <a:tc>
                  <a:txBody>
                    <a:bodyPr/>
                    <a:lstStyle/>
                    <a:p>
                      <a:pPr algn="ctr"/>
                      <a:endParaRPr lang="en-US" dirty="0">
                        <a:solidFill>
                          <a:srgbClr val="000000"/>
                        </a:solidFill>
                      </a:endParaRPr>
                    </a:p>
                    <a:p>
                      <a:pPr algn="ctr"/>
                      <a:endParaRPr lang="en-US" dirty="0">
                        <a:solidFill>
                          <a:srgbClr val="000000"/>
                        </a:solidFill>
                      </a:endParaRPr>
                    </a:p>
                  </a:txBody>
                  <a:tcPr/>
                </a:tc>
                <a:extLst>
                  <a:ext uri="{0D108BD9-81ED-4DB2-BD59-A6C34878D82A}">
                    <a16:rowId xmlns:a16="http://schemas.microsoft.com/office/drawing/2014/main" val="1193547988"/>
                  </a:ext>
                </a:extLst>
              </a:tr>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i="0" u="none" strike="noStrike" kern="1200" baseline="0" dirty="0">
                          <a:solidFill>
                            <a:srgbClr val="000000"/>
                          </a:solidFill>
                          <a:latin typeface="+mn-lt"/>
                          <a:ea typeface="+mn-ea"/>
                          <a:cs typeface="+mn-cs"/>
                        </a:rPr>
                        <a:t>Block </a:t>
                      </a:r>
                      <a:endParaRPr lang="en-US" dirty="0">
                        <a:solidFill>
                          <a:srgbClr val="000000"/>
                        </a:solidFill>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i="0" u="none" strike="noStrike" kern="1200" baseline="0" dirty="0">
                          <a:solidFill>
                            <a:srgbClr val="000000"/>
                          </a:solidFill>
                          <a:latin typeface="+mn-lt"/>
                          <a:ea typeface="+mn-ea"/>
                          <a:cs typeface="+mn-cs"/>
                        </a:rPr>
                        <a:t>SSBL</a:t>
                      </a:r>
                    </a:p>
                    <a:p>
                      <a:pPr algn="ctr"/>
                      <a:endParaRPr lang="en-US" dirty="0">
                        <a:solidFill>
                          <a:srgbClr val="000000"/>
                        </a:solidFill>
                      </a:endParaRPr>
                    </a:p>
                  </a:txBody>
                  <a:tcPr/>
                </a:tc>
                <a:tc>
                  <a:txBody>
                    <a:bodyPr/>
                    <a:lstStyle/>
                    <a:p>
                      <a:pPr algn="ctr"/>
                      <a:r>
                        <a:rPr lang="en-US" sz="1800" b="0" i="1" u="none" strike="noStrike" kern="1200" baseline="0" dirty="0">
                          <a:solidFill>
                            <a:srgbClr val="000000"/>
                          </a:solidFill>
                          <a:latin typeface="+mn-lt"/>
                          <a:ea typeface="+mn-ea"/>
                          <a:cs typeface="+mn-cs"/>
                        </a:rPr>
                        <a:t>b </a:t>
                      </a:r>
                      <a:r>
                        <a:rPr lang="en-US" sz="1800" b="0" i="0" u="none" strike="noStrike" kern="1200" baseline="0" dirty="0">
                          <a:solidFill>
                            <a:srgbClr val="000000"/>
                          </a:solidFill>
                          <a:latin typeface="+mn-lt"/>
                          <a:ea typeface="+mn-ea"/>
                          <a:cs typeface="+mn-cs"/>
                        </a:rPr>
                        <a:t>− 1 </a:t>
                      </a:r>
                    </a:p>
                    <a:p>
                      <a:pPr algn="ctr"/>
                      <a:endParaRPr lang="en-US" dirty="0">
                        <a:solidFill>
                          <a:srgbClr val="000000"/>
                        </a:solidFill>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i="0" u="none" strike="noStrike" kern="1200" baseline="0" dirty="0">
                          <a:solidFill>
                            <a:srgbClr val="000000"/>
                          </a:solidFill>
                          <a:latin typeface="+mn-lt"/>
                          <a:ea typeface="+mn-ea"/>
                          <a:cs typeface="+mn-cs"/>
                        </a:rPr>
                        <a:t>MSBL</a:t>
                      </a:r>
                    </a:p>
                    <a:p>
                      <a:pPr algn="ctr"/>
                      <a:endParaRPr lang="en-US" dirty="0">
                        <a:solidFill>
                          <a:srgbClr val="000000"/>
                        </a:solidFill>
                      </a:endParaRPr>
                    </a:p>
                  </a:txBody>
                  <a:tcPr/>
                </a:tc>
                <a:tc>
                  <a:txBody>
                    <a:bodyPr/>
                    <a:lstStyle/>
                    <a:p>
                      <a:pPr algn="ctr"/>
                      <a:endParaRPr lang="en-US">
                        <a:solidFill>
                          <a:srgbClr val="000000"/>
                        </a:solidFill>
                      </a:endParaRPr>
                    </a:p>
                  </a:txBody>
                  <a:tcPr/>
                </a:tc>
                <a:extLst>
                  <a:ext uri="{0D108BD9-81ED-4DB2-BD59-A6C34878D82A}">
                    <a16:rowId xmlns:a16="http://schemas.microsoft.com/office/drawing/2014/main" val="441770091"/>
                  </a:ext>
                </a:extLst>
              </a:tr>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i="0" u="none" strike="noStrike" kern="1200" baseline="0" dirty="0">
                          <a:solidFill>
                            <a:srgbClr val="000000"/>
                          </a:solidFill>
                          <a:latin typeface="+mn-lt"/>
                          <a:ea typeface="+mn-ea"/>
                          <a:cs typeface="+mn-cs"/>
                        </a:rPr>
                        <a:t>Error </a:t>
                      </a:r>
                      <a:endParaRPr lang="en-US" dirty="0">
                        <a:solidFill>
                          <a:srgbClr val="000000"/>
                        </a:solidFill>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i="0" u="none" strike="noStrike" kern="1200" baseline="0" dirty="0">
                          <a:solidFill>
                            <a:srgbClr val="000000"/>
                          </a:solidFill>
                          <a:latin typeface="+mn-lt"/>
                          <a:ea typeface="+mn-ea"/>
                          <a:cs typeface="+mn-cs"/>
                        </a:rPr>
                        <a:t>SSE</a:t>
                      </a:r>
                      <a:endParaRPr lang="en-US" dirty="0">
                        <a:solidFill>
                          <a:srgbClr val="000000"/>
                        </a:solidFill>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i="0" u="none" strike="noStrike" kern="1200" baseline="0" dirty="0">
                          <a:solidFill>
                            <a:srgbClr val="000000"/>
                          </a:solidFill>
                          <a:latin typeface="+mn-lt"/>
                          <a:ea typeface="+mn-ea"/>
                          <a:cs typeface="+mn-cs"/>
                        </a:rPr>
                        <a:t>(</a:t>
                      </a:r>
                      <a:r>
                        <a:rPr lang="en-US" sz="1800" b="0" i="1" u="none" strike="noStrike" kern="1200" baseline="0" dirty="0">
                          <a:solidFill>
                            <a:srgbClr val="000000"/>
                          </a:solidFill>
                          <a:latin typeface="+mn-lt"/>
                          <a:ea typeface="+mn-ea"/>
                          <a:cs typeface="+mn-cs"/>
                        </a:rPr>
                        <a:t>k </a:t>
                      </a:r>
                      <a:r>
                        <a:rPr lang="en-US" sz="1800" b="0" i="0" u="none" strike="noStrike" kern="1200" baseline="0" dirty="0">
                          <a:solidFill>
                            <a:srgbClr val="000000"/>
                          </a:solidFill>
                          <a:latin typeface="+mn-lt"/>
                          <a:ea typeface="+mn-ea"/>
                          <a:cs typeface="+mn-cs"/>
                        </a:rPr>
                        <a:t>− 1) (</a:t>
                      </a:r>
                      <a:r>
                        <a:rPr lang="en-US" sz="1800" b="0" i="1" u="none" strike="noStrike" kern="1200" baseline="0" dirty="0">
                          <a:solidFill>
                            <a:srgbClr val="000000"/>
                          </a:solidFill>
                          <a:latin typeface="+mn-lt"/>
                          <a:ea typeface="+mn-ea"/>
                          <a:cs typeface="+mn-cs"/>
                        </a:rPr>
                        <a:t>b </a:t>
                      </a:r>
                      <a:r>
                        <a:rPr lang="en-US" sz="1800" b="0" i="0" u="none" strike="noStrike" kern="1200" baseline="0" dirty="0">
                          <a:solidFill>
                            <a:srgbClr val="000000"/>
                          </a:solidFill>
                          <a:latin typeface="+mn-lt"/>
                          <a:ea typeface="+mn-ea"/>
                          <a:cs typeface="+mn-cs"/>
                        </a:rPr>
                        <a:t>− 1)</a:t>
                      </a:r>
                      <a:endParaRPr lang="en-US" i="0" dirty="0">
                        <a:solidFill>
                          <a:srgbClr val="000000"/>
                        </a:solidFill>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i="0" u="none" strike="noStrike" kern="1200" baseline="0" dirty="0">
                          <a:solidFill>
                            <a:srgbClr val="000000"/>
                          </a:solidFill>
                          <a:latin typeface="+mn-lt"/>
                          <a:ea typeface="+mn-ea"/>
                          <a:cs typeface="+mn-cs"/>
                        </a:rPr>
                        <a:t>MSE </a:t>
                      </a:r>
                      <a:endParaRPr lang="en-US" dirty="0">
                        <a:solidFill>
                          <a:srgbClr val="000000"/>
                        </a:solidFill>
                      </a:endParaRPr>
                    </a:p>
                  </a:txBody>
                  <a:tcPr/>
                </a:tc>
                <a:tc>
                  <a:txBody>
                    <a:bodyPr/>
                    <a:lstStyle/>
                    <a:p>
                      <a:pPr algn="ctr"/>
                      <a:endParaRPr lang="en-US" dirty="0">
                        <a:solidFill>
                          <a:srgbClr val="000000"/>
                        </a:solidFill>
                      </a:endParaRPr>
                    </a:p>
                  </a:txBody>
                  <a:tcPr/>
                </a:tc>
                <a:extLst>
                  <a:ext uri="{0D108BD9-81ED-4DB2-BD59-A6C34878D82A}">
                    <a16:rowId xmlns:a16="http://schemas.microsoft.com/office/drawing/2014/main" val="3170415427"/>
                  </a:ext>
                </a:extLst>
              </a:tr>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i="0" u="none" strike="noStrike" kern="1200" baseline="0" dirty="0">
                          <a:solidFill>
                            <a:srgbClr val="000000"/>
                          </a:solidFill>
                          <a:latin typeface="+mn-lt"/>
                          <a:ea typeface="+mn-ea"/>
                          <a:cs typeface="+mn-cs"/>
                        </a:rPr>
                        <a:t>Total </a:t>
                      </a:r>
                      <a:endParaRPr lang="en-US" dirty="0">
                        <a:solidFill>
                          <a:srgbClr val="000000"/>
                        </a:solidFill>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i="0" u="none" strike="noStrike" kern="1200" baseline="0" dirty="0">
                          <a:solidFill>
                            <a:srgbClr val="000000"/>
                          </a:solidFill>
                          <a:latin typeface="+mn-lt"/>
                          <a:ea typeface="+mn-ea"/>
                          <a:cs typeface="+mn-cs"/>
                        </a:rPr>
                        <a:t>Total SS</a:t>
                      </a:r>
                      <a:endParaRPr lang="en-US" dirty="0">
                        <a:solidFill>
                          <a:srgbClr val="000000"/>
                        </a:solidFill>
                      </a:endParaRPr>
                    </a:p>
                  </a:txBody>
                  <a:tcPr/>
                </a:tc>
                <a:tc>
                  <a:txBody>
                    <a:bodyPr/>
                    <a:lstStyle/>
                    <a:p>
                      <a:pPr algn="ctr"/>
                      <a:r>
                        <a:rPr lang="en-US" sz="1800" b="0" i="1" u="none" strike="noStrike" kern="1200" baseline="0" dirty="0">
                          <a:solidFill>
                            <a:srgbClr val="000000"/>
                          </a:solidFill>
                          <a:latin typeface="+mn-lt"/>
                          <a:ea typeface="+mn-ea"/>
                          <a:cs typeface="+mn-cs"/>
                        </a:rPr>
                        <a:t>N </a:t>
                      </a:r>
                      <a:r>
                        <a:rPr lang="en-US" sz="1800" b="0" i="0" u="none" strike="noStrike" kern="1200" baseline="0" dirty="0">
                          <a:solidFill>
                            <a:srgbClr val="000000"/>
                          </a:solidFill>
                          <a:latin typeface="+mn-lt"/>
                          <a:ea typeface="+mn-ea"/>
                          <a:cs typeface="+mn-cs"/>
                        </a:rPr>
                        <a:t>−1 </a:t>
                      </a:r>
                      <a:endParaRPr lang="en-US" dirty="0">
                        <a:solidFill>
                          <a:srgbClr val="000000"/>
                        </a:solidFill>
                      </a:endParaRPr>
                    </a:p>
                  </a:txBody>
                  <a:tcPr/>
                </a:tc>
                <a:tc>
                  <a:txBody>
                    <a:bodyPr/>
                    <a:lstStyle/>
                    <a:p>
                      <a:pPr algn="ctr"/>
                      <a:endParaRPr lang="en-US">
                        <a:solidFill>
                          <a:srgbClr val="000000"/>
                        </a:solidFill>
                      </a:endParaRPr>
                    </a:p>
                  </a:txBody>
                  <a:tcPr/>
                </a:tc>
                <a:tc>
                  <a:txBody>
                    <a:bodyPr/>
                    <a:lstStyle/>
                    <a:p>
                      <a:pPr algn="ctr"/>
                      <a:endParaRPr lang="en-US" dirty="0">
                        <a:solidFill>
                          <a:srgbClr val="000000"/>
                        </a:solidFill>
                      </a:endParaRPr>
                    </a:p>
                  </a:txBody>
                  <a:tcPr/>
                </a:tc>
                <a:extLst>
                  <a:ext uri="{0D108BD9-81ED-4DB2-BD59-A6C34878D82A}">
                    <a16:rowId xmlns:a16="http://schemas.microsoft.com/office/drawing/2014/main" val="3532476958"/>
                  </a:ext>
                </a:extLst>
              </a:tr>
            </a:tbl>
          </a:graphicData>
        </a:graphic>
      </p:graphicFrame>
      <p:graphicFrame>
        <p:nvGraphicFramePr>
          <p:cNvPr id="6" name="Object 5">
            <a:extLst>
              <a:ext uri="{FF2B5EF4-FFF2-40B4-BE49-F238E27FC236}">
                <a16:creationId xmlns:a16="http://schemas.microsoft.com/office/drawing/2014/main" id="{76729F99-266D-42BB-8099-305324584F4B}"/>
              </a:ext>
            </a:extLst>
          </p:cNvPr>
          <p:cNvGraphicFramePr>
            <a:graphicFrameLocks noChangeAspect="1"/>
          </p:cNvGraphicFramePr>
          <p:nvPr>
            <p:extLst>
              <p:ext uri="{D42A27DB-BD31-4B8C-83A1-F6EECF244321}">
                <p14:modId xmlns:p14="http://schemas.microsoft.com/office/powerpoint/2010/main" val="2333311287"/>
              </p:ext>
            </p:extLst>
          </p:nvPr>
        </p:nvGraphicFramePr>
        <p:xfrm>
          <a:off x="7562850" y="2697486"/>
          <a:ext cx="596900" cy="571500"/>
        </p:xfrm>
        <a:graphic>
          <a:graphicData uri="http://schemas.openxmlformats.org/presentationml/2006/ole">
            <mc:AlternateContent xmlns:mc="http://schemas.openxmlformats.org/markup-compatibility/2006">
              <mc:Choice xmlns:v="urn:schemas-microsoft-com:vml" Requires="v">
                <p:oleObj name="Equation" r:id="rId2" imgW="596880" imgH="571320" progId="Equation.DSMT4">
                  <p:embed/>
                </p:oleObj>
              </mc:Choice>
              <mc:Fallback>
                <p:oleObj name="Equation" r:id="rId2" imgW="596880" imgH="571320" progId="Equation.DSMT4">
                  <p:embed/>
                  <p:pic>
                    <p:nvPicPr>
                      <p:cNvPr id="0" name=""/>
                      <p:cNvPicPr/>
                      <p:nvPr/>
                    </p:nvPicPr>
                    <p:blipFill>
                      <a:blip r:embed="rId3"/>
                      <a:stretch>
                        <a:fillRect/>
                      </a:stretch>
                    </p:blipFill>
                    <p:spPr>
                      <a:xfrm>
                        <a:off x="7562850" y="2697486"/>
                        <a:ext cx="596900" cy="571500"/>
                      </a:xfrm>
                      <a:prstGeom prst="rect">
                        <a:avLst/>
                      </a:prstGeom>
                    </p:spPr>
                  </p:pic>
                </p:oleObj>
              </mc:Fallback>
            </mc:AlternateContent>
          </a:graphicData>
        </a:graphic>
      </p:graphicFrame>
      <p:graphicFrame>
        <p:nvGraphicFramePr>
          <p:cNvPr id="7" name="Object 6">
            <a:extLst>
              <a:ext uri="{FF2B5EF4-FFF2-40B4-BE49-F238E27FC236}">
                <a16:creationId xmlns:a16="http://schemas.microsoft.com/office/drawing/2014/main" id="{4C6CED8A-BEC7-4667-9B4F-332BFF5E9CBC}"/>
              </a:ext>
            </a:extLst>
          </p:cNvPr>
          <p:cNvGraphicFramePr>
            <a:graphicFrameLocks noChangeAspect="1"/>
          </p:cNvGraphicFramePr>
          <p:nvPr>
            <p:extLst>
              <p:ext uri="{D42A27DB-BD31-4B8C-83A1-F6EECF244321}">
                <p14:modId xmlns:p14="http://schemas.microsoft.com/office/powerpoint/2010/main" val="3760145016"/>
              </p:ext>
            </p:extLst>
          </p:nvPr>
        </p:nvGraphicFramePr>
        <p:xfrm>
          <a:off x="7620000" y="2075423"/>
          <a:ext cx="482600" cy="571500"/>
        </p:xfrm>
        <a:graphic>
          <a:graphicData uri="http://schemas.openxmlformats.org/presentationml/2006/ole">
            <mc:AlternateContent xmlns:mc="http://schemas.openxmlformats.org/markup-compatibility/2006">
              <mc:Choice xmlns:v="urn:schemas-microsoft-com:vml" Requires="v">
                <p:oleObj name="Equation" r:id="rId4" imgW="482400" imgH="571320" progId="Equation.DSMT4">
                  <p:embed/>
                </p:oleObj>
              </mc:Choice>
              <mc:Fallback>
                <p:oleObj name="Equation" r:id="rId4" imgW="482400" imgH="571320" progId="Equation.DSMT4">
                  <p:embed/>
                  <p:pic>
                    <p:nvPicPr>
                      <p:cNvPr id="6" name="Object 5">
                        <a:extLst>
                          <a:ext uri="{FF2B5EF4-FFF2-40B4-BE49-F238E27FC236}">
                            <a16:creationId xmlns:a16="http://schemas.microsoft.com/office/drawing/2014/main" id="{76729F99-266D-42BB-8099-305324584F4B}"/>
                          </a:ext>
                        </a:extLst>
                      </p:cNvPr>
                      <p:cNvPicPr/>
                      <p:nvPr/>
                    </p:nvPicPr>
                    <p:blipFill>
                      <a:blip r:embed="rId5"/>
                      <a:stretch>
                        <a:fillRect/>
                      </a:stretch>
                    </p:blipFill>
                    <p:spPr>
                      <a:xfrm>
                        <a:off x="7620000" y="2075423"/>
                        <a:ext cx="482600" cy="571500"/>
                      </a:xfrm>
                      <a:prstGeom prst="rect">
                        <a:avLst/>
                      </a:prstGeom>
                    </p:spPr>
                  </p:pic>
                </p:oleObj>
              </mc:Fallback>
            </mc:AlternateContent>
          </a:graphicData>
        </a:graphic>
      </p:graphicFrame>
    </p:spTree>
    <p:extLst>
      <p:ext uri="{BB962C8B-B14F-4D97-AF65-F5344CB8AC3E}">
        <p14:creationId xmlns:p14="http://schemas.microsoft.com/office/powerpoint/2010/main" val="383674923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FF80AA-AA2F-44E2-905D-945FF1BBAC02}"/>
              </a:ext>
            </a:extLst>
          </p:cNvPr>
          <p:cNvSpPr>
            <a:spLocks noGrp="1"/>
          </p:cNvSpPr>
          <p:nvPr>
            <p:ph type="title"/>
          </p:nvPr>
        </p:nvSpPr>
        <p:spPr/>
        <p:txBody>
          <a:bodyPr/>
          <a:lstStyle/>
          <a:p>
            <a:r>
              <a:rPr lang="en-US" dirty="0"/>
              <a:t>Two-Way ANOVA: The Randomized Block Design (cont.)</a:t>
            </a:r>
          </a:p>
        </p:txBody>
      </p:sp>
      <p:sp>
        <p:nvSpPr>
          <p:cNvPr id="3" name="Content Placeholder 2">
            <a:extLst>
              <a:ext uri="{FF2B5EF4-FFF2-40B4-BE49-F238E27FC236}">
                <a16:creationId xmlns:a16="http://schemas.microsoft.com/office/drawing/2014/main" id="{A3CDDB80-9269-41F3-ACB2-15F51C0768A2}"/>
              </a:ext>
            </a:extLst>
          </p:cNvPr>
          <p:cNvSpPr>
            <a:spLocks noGrp="1"/>
          </p:cNvSpPr>
          <p:nvPr>
            <p:ph idx="1"/>
          </p:nvPr>
        </p:nvSpPr>
        <p:spPr/>
        <p:txBody>
          <a:bodyPr/>
          <a:lstStyle/>
          <a:p>
            <a:r>
              <a:rPr lang="en-US" dirty="0"/>
              <a:t>The results of the nutritionist’s test are given in Figure 15.3.1.</a:t>
            </a:r>
          </a:p>
          <a:p>
            <a:endParaRPr lang="en-US" dirty="0"/>
          </a:p>
          <a:p>
            <a:endParaRPr lang="en-US" dirty="0"/>
          </a:p>
          <a:p>
            <a:endParaRPr lang="en-US" dirty="0"/>
          </a:p>
          <a:p>
            <a:endParaRPr lang="en-US" dirty="0"/>
          </a:p>
          <a:p>
            <a:endParaRPr lang="en-US" dirty="0"/>
          </a:p>
          <a:p>
            <a:endParaRPr lang="en-US" dirty="0"/>
          </a:p>
        </p:txBody>
      </p:sp>
      <p:pic>
        <p:nvPicPr>
          <p:cNvPr id="6" name="Picture 5">
            <a:extLst>
              <a:ext uri="{FF2B5EF4-FFF2-40B4-BE49-F238E27FC236}">
                <a16:creationId xmlns:a16="http://schemas.microsoft.com/office/drawing/2014/main" id="{F6BA1E6F-62CF-E796-25B8-EC312A83569B}"/>
              </a:ext>
            </a:extLst>
          </p:cNvPr>
          <p:cNvPicPr>
            <a:picLocks noChangeAspect="1"/>
          </p:cNvPicPr>
          <p:nvPr/>
        </p:nvPicPr>
        <p:blipFill>
          <a:blip r:embed="rId2"/>
          <a:stretch>
            <a:fillRect/>
          </a:stretch>
        </p:blipFill>
        <p:spPr>
          <a:xfrm>
            <a:off x="818626" y="2438400"/>
            <a:ext cx="7506748" cy="2476846"/>
          </a:xfrm>
          <a:prstGeom prst="rect">
            <a:avLst/>
          </a:prstGeom>
        </p:spPr>
      </p:pic>
    </p:spTree>
    <p:extLst>
      <p:ext uri="{BB962C8B-B14F-4D97-AF65-F5344CB8AC3E}">
        <p14:creationId xmlns:p14="http://schemas.microsoft.com/office/powerpoint/2010/main" val="178087943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Note</a:t>
            </a:r>
          </a:p>
        </p:txBody>
      </p:sp>
      <p:sp>
        <p:nvSpPr>
          <p:cNvPr id="4" name="Content Placeholder 3"/>
          <p:cNvSpPr txBox="1">
            <a:spLocks/>
          </p:cNvSpPr>
          <p:nvPr/>
        </p:nvSpPr>
        <p:spPr>
          <a:xfrm>
            <a:off x="457200" y="1280160"/>
            <a:ext cx="8229600" cy="2246769"/>
          </a:xfrm>
          <a:prstGeom prst="rect">
            <a:avLst/>
          </a:prstGeom>
          <a:ln w="28575">
            <a:solidFill>
              <a:srgbClr val="FF0000"/>
            </a:solidFill>
          </a:ln>
        </p:spPr>
        <p:txBody>
          <a:bodyPr>
            <a:spAutoFit/>
          </a:bodyPr>
          <a:lstStyle/>
          <a:p>
            <a:pPr lvl="0">
              <a:spcBef>
                <a:spcPct val="20000"/>
              </a:spcBef>
            </a:pPr>
            <a:r>
              <a:rPr lang="en-US" sz="2800" dirty="0">
                <a:solidFill>
                  <a:srgbClr val="000000"/>
                </a:solidFill>
              </a:rPr>
              <a:t>When using statistical software programs like Excel and Minitab to perform a two-way ANOVA, it is important to pay attention to how the data is organized so that you can identify treatments and blocks on the summary output and accurately interpret the results.</a:t>
            </a:r>
            <a:endParaRPr kumimoji="0" lang="en-US" sz="2800" b="0" u="none" strike="noStrike" kern="1200" cap="none" spc="0" normalizeH="0" baseline="0" noProof="0" dirty="0">
              <a:ln>
                <a:noFill/>
              </a:ln>
              <a:solidFill>
                <a:srgbClr val="000000"/>
              </a:solidFill>
              <a:effectLst/>
              <a:uLnTx/>
              <a:uFillTx/>
              <a:latin typeface="+mn-lt"/>
              <a:ea typeface="+mn-ea"/>
              <a:cs typeface="+mn-cs"/>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A1AC89-8672-454F-BAC2-94ADCB621020}"/>
              </a:ext>
            </a:extLst>
          </p:cNvPr>
          <p:cNvSpPr>
            <a:spLocks noGrp="1"/>
          </p:cNvSpPr>
          <p:nvPr>
            <p:ph type="title"/>
          </p:nvPr>
        </p:nvSpPr>
        <p:spPr/>
        <p:txBody>
          <a:bodyPr/>
          <a:lstStyle/>
          <a:p>
            <a:r>
              <a:rPr lang="en-US" dirty="0"/>
              <a:t>Two-Way ANOVA: The Randomized Block Design (cont.)</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AE704634-F81A-4AFD-A83F-DE772EB732D5}"/>
                  </a:ext>
                </a:extLst>
              </p:cNvPr>
              <p:cNvSpPr>
                <a:spLocks noGrp="1"/>
              </p:cNvSpPr>
              <p:nvPr>
                <p:ph idx="1"/>
              </p:nvPr>
            </p:nvSpPr>
            <p:spPr/>
            <p:txBody>
              <a:bodyPr>
                <a:noAutofit/>
              </a:bodyPr>
              <a:lstStyle/>
              <a:p>
                <a:r>
                  <a:rPr lang="en-US" dirty="0"/>
                  <a:t>The </a:t>
                </a:r>
                <a:r>
                  <a:rPr lang="en-US" i="1" dirty="0"/>
                  <a:t>F</a:t>
                </a:r>
                <a:r>
                  <a:rPr lang="en-US" dirty="0"/>
                  <a:t>-test statistic in our diet example has numerator degrees of freedom equal to two and denominator degrees of freedom equal to four. Thus, for </a:t>
                </a:r>
                <a:r>
                  <a:rPr lang="el-GR" i="1" dirty="0">
                    <a:latin typeface="Cambria Math" panose="02040503050406030204" pitchFamily="18" charset="0"/>
                    <a:ea typeface="Cambria Math" panose="02040503050406030204" pitchFamily="18" charset="0"/>
                  </a:rPr>
                  <a:t>α</a:t>
                </a:r>
                <a:r>
                  <a:rPr lang="en-US" i="1" dirty="0"/>
                  <a:t> </a:t>
                </a:r>
                <a:r>
                  <a:rPr lang="en-US" dirty="0"/>
                  <a:t>= 0.05, the </a:t>
                </a:r>
                <a:r>
                  <a:rPr lang="en-US" i="1" dirty="0"/>
                  <a:t>F</a:t>
                </a:r>
                <a:r>
                  <a:rPr lang="en-US" dirty="0"/>
                  <a:t>-critical value is 6.9443. The calculated value of the test statistic is given by</a:t>
                </a:r>
              </a:p>
              <a:p>
                <a:endParaRPr lang="en-US" dirty="0"/>
              </a:p>
              <a:p>
                <a:endParaRPr lang="en-US" dirty="0"/>
              </a:p>
              <a:p>
                <a:r>
                  <a:rPr lang="en-US" dirty="0"/>
                  <a:t>Identify these values in Figure 15.3.1. MST and MSE are given in the MS column. The </a:t>
                </a:r>
                <a14:m>
                  <m:oMath xmlns:m="http://schemas.openxmlformats.org/officeDocument/2006/math">
                    <m:r>
                      <a:rPr lang="en-US" i="1" dirty="0" smtClean="0">
                        <a:latin typeface="Cambria Math" panose="02040503050406030204" pitchFamily="18" charset="0"/>
                      </a:rPr>
                      <m:t>𝐹</m:t>
                    </m:r>
                  </m:oMath>
                </a14:m>
                <a:r>
                  <a:rPr lang="en-US" dirty="0"/>
                  <a:t>-statistic is given in the </a:t>
                </a:r>
                <a14:m>
                  <m:oMath xmlns:m="http://schemas.openxmlformats.org/officeDocument/2006/math">
                    <m:r>
                      <a:rPr lang="en-US" i="1" dirty="0" smtClean="0">
                        <a:latin typeface="Cambria Math" panose="02040503050406030204" pitchFamily="18" charset="0"/>
                      </a:rPr>
                      <m:t>𝐹</m:t>
                    </m:r>
                  </m:oMath>
                </a14:m>
                <a:r>
                  <a:rPr lang="en-US" dirty="0"/>
                  <a:t> column. </a:t>
                </a:r>
              </a:p>
              <a:p>
                <a:endParaRPr lang="en-US" dirty="0"/>
              </a:p>
              <a:p>
                <a:endParaRPr lang="en-US" dirty="0"/>
              </a:p>
            </p:txBody>
          </p:sp>
        </mc:Choice>
        <mc:Fallback xmlns="">
          <p:sp>
            <p:nvSpPr>
              <p:cNvPr id="3" name="Content Placeholder 2">
                <a:extLst>
                  <a:ext uri="{FF2B5EF4-FFF2-40B4-BE49-F238E27FC236}">
                    <a16:creationId xmlns:a16="http://schemas.microsoft.com/office/drawing/2014/main" id="{AE704634-F81A-4AFD-A83F-DE772EB732D5}"/>
                  </a:ext>
                </a:extLst>
              </p:cNvPr>
              <p:cNvSpPr>
                <a:spLocks noGrp="1" noRot="1" noChangeAspect="1" noMove="1" noResize="1" noEditPoints="1" noAdjustHandles="1" noChangeArrowheads="1" noChangeShapeType="1" noTextEdit="1"/>
              </p:cNvSpPr>
              <p:nvPr>
                <p:ph idx="1"/>
              </p:nvPr>
            </p:nvSpPr>
            <p:spPr>
              <a:blipFill>
                <a:blip r:embed="rId2"/>
                <a:stretch>
                  <a:fillRect l="-1481" t="-1200" r="-1778" b="-4800"/>
                </a:stretch>
              </a:blipFill>
            </p:spPr>
            <p:txBody>
              <a:bodyPr/>
              <a:lstStyle/>
              <a:p>
                <a:r>
                  <a:rPr lang="en-IN">
                    <a:noFill/>
                  </a:rPr>
                  <a:t> </a:t>
                </a:r>
              </a:p>
            </p:txBody>
          </p:sp>
        </mc:Fallback>
      </mc:AlternateContent>
      <p:graphicFrame>
        <p:nvGraphicFramePr>
          <p:cNvPr id="4" name="Object 3">
            <a:extLst>
              <a:ext uri="{FF2B5EF4-FFF2-40B4-BE49-F238E27FC236}">
                <a16:creationId xmlns:a16="http://schemas.microsoft.com/office/drawing/2014/main" id="{466A305D-0B99-4397-A1E8-620358D2B136}"/>
              </a:ext>
            </a:extLst>
          </p:cNvPr>
          <p:cNvGraphicFramePr>
            <a:graphicFrameLocks noChangeAspect="1"/>
          </p:cNvGraphicFramePr>
          <p:nvPr>
            <p:extLst>
              <p:ext uri="{D42A27DB-BD31-4B8C-83A1-F6EECF244321}">
                <p14:modId xmlns:p14="http://schemas.microsoft.com/office/powerpoint/2010/main" val="2048915671"/>
              </p:ext>
            </p:extLst>
          </p:nvPr>
        </p:nvGraphicFramePr>
        <p:xfrm>
          <a:off x="2362200" y="3566160"/>
          <a:ext cx="4140200" cy="838200"/>
        </p:xfrm>
        <a:graphic>
          <a:graphicData uri="http://schemas.openxmlformats.org/presentationml/2006/ole">
            <mc:AlternateContent xmlns:mc="http://schemas.openxmlformats.org/markup-compatibility/2006">
              <mc:Choice xmlns:v="urn:schemas-microsoft-com:vml" Requires="v">
                <p:oleObj name="Equation" r:id="rId3" imgW="4140000" imgH="838080" progId="Equation.DSMT4">
                  <p:embed/>
                </p:oleObj>
              </mc:Choice>
              <mc:Fallback>
                <p:oleObj name="Equation" r:id="rId3" imgW="4140000" imgH="838080" progId="Equation.DSMT4">
                  <p:embed/>
                  <p:pic>
                    <p:nvPicPr>
                      <p:cNvPr id="0" name=""/>
                      <p:cNvPicPr/>
                      <p:nvPr/>
                    </p:nvPicPr>
                    <p:blipFill>
                      <a:blip r:embed="rId4"/>
                      <a:stretch>
                        <a:fillRect/>
                      </a:stretch>
                    </p:blipFill>
                    <p:spPr>
                      <a:xfrm>
                        <a:off x="2362200" y="3566160"/>
                        <a:ext cx="4140200" cy="838200"/>
                      </a:xfrm>
                      <a:prstGeom prst="rect">
                        <a:avLst/>
                      </a:prstGeom>
                    </p:spPr>
                  </p:pic>
                </p:oleObj>
              </mc:Fallback>
            </mc:AlternateContent>
          </a:graphicData>
        </a:graphic>
      </p:graphicFrame>
    </p:spTree>
    <p:extLst>
      <p:ext uri="{BB962C8B-B14F-4D97-AF65-F5344CB8AC3E}">
        <p14:creationId xmlns:p14="http://schemas.microsoft.com/office/powerpoint/2010/main" val="349651924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215017-9CAE-4ED7-818D-1C043CE3E646}"/>
              </a:ext>
            </a:extLst>
          </p:cNvPr>
          <p:cNvSpPr>
            <a:spLocks noGrp="1"/>
          </p:cNvSpPr>
          <p:nvPr>
            <p:ph type="title"/>
          </p:nvPr>
        </p:nvSpPr>
        <p:spPr/>
        <p:txBody>
          <a:bodyPr/>
          <a:lstStyle/>
          <a:p>
            <a:r>
              <a:rPr lang="en-US" dirty="0"/>
              <a:t>Two-Way ANOVA: The Randomized Block Design (cont.)</a:t>
            </a:r>
          </a:p>
        </p:txBody>
      </p:sp>
      <p:sp>
        <p:nvSpPr>
          <p:cNvPr id="3" name="Content Placeholder 2">
            <a:extLst>
              <a:ext uri="{FF2B5EF4-FFF2-40B4-BE49-F238E27FC236}">
                <a16:creationId xmlns:a16="http://schemas.microsoft.com/office/drawing/2014/main" id="{2FABC8A1-5B80-42F9-AE9B-C7E087AB568A}"/>
              </a:ext>
            </a:extLst>
          </p:cNvPr>
          <p:cNvSpPr>
            <a:spLocks noGrp="1"/>
          </p:cNvSpPr>
          <p:nvPr>
            <p:ph idx="1"/>
          </p:nvPr>
        </p:nvSpPr>
        <p:spPr/>
        <p:txBody>
          <a:bodyPr/>
          <a:lstStyle/>
          <a:p>
            <a:pPr algn="ctr"/>
            <a:r>
              <a:rPr lang="en-US" b="1" i="1" dirty="0"/>
              <a:t> </a:t>
            </a:r>
            <a:endParaRPr lang="en-US" dirty="0"/>
          </a:p>
        </p:txBody>
      </p:sp>
      <p:pic>
        <p:nvPicPr>
          <p:cNvPr id="6" name="Picture 5">
            <a:extLst>
              <a:ext uri="{FF2B5EF4-FFF2-40B4-BE49-F238E27FC236}">
                <a16:creationId xmlns:a16="http://schemas.microsoft.com/office/drawing/2014/main" id="{6AEABCBA-B805-5634-D326-F0826B50FFE2}"/>
              </a:ext>
            </a:extLst>
          </p:cNvPr>
          <p:cNvPicPr>
            <a:picLocks noChangeAspect="1"/>
          </p:cNvPicPr>
          <p:nvPr/>
        </p:nvPicPr>
        <p:blipFill>
          <a:blip r:embed="rId2"/>
          <a:stretch>
            <a:fillRect/>
          </a:stretch>
        </p:blipFill>
        <p:spPr>
          <a:xfrm>
            <a:off x="1847470" y="1333207"/>
            <a:ext cx="5449060" cy="4191585"/>
          </a:xfrm>
          <a:prstGeom prst="rect">
            <a:avLst/>
          </a:prstGeom>
        </p:spPr>
      </p:pic>
    </p:spTree>
    <p:extLst>
      <p:ext uri="{BB962C8B-B14F-4D97-AF65-F5344CB8AC3E}">
        <p14:creationId xmlns:p14="http://schemas.microsoft.com/office/powerpoint/2010/main" val="120920788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8A1266-D856-408C-A636-5AEDB0425592}"/>
              </a:ext>
            </a:extLst>
          </p:cNvPr>
          <p:cNvSpPr>
            <a:spLocks noGrp="1"/>
          </p:cNvSpPr>
          <p:nvPr>
            <p:ph type="title"/>
          </p:nvPr>
        </p:nvSpPr>
        <p:spPr/>
        <p:txBody>
          <a:bodyPr/>
          <a:lstStyle/>
          <a:p>
            <a:r>
              <a:rPr lang="en-US" dirty="0"/>
              <a:t>Two-Way ANOVA: The Randomized Block Design (cont.)</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A15AD61C-281F-47EF-A4A4-2C0FF84A2B8A}"/>
                  </a:ext>
                </a:extLst>
              </p:cNvPr>
              <p:cNvSpPr>
                <a:spLocks noGrp="1"/>
              </p:cNvSpPr>
              <p:nvPr>
                <p:ph idx="1"/>
              </p:nvPr>
            </p:nvSpPr>
            <p:spPr/>
            <p:txBody>
              <a:bodyPr>
                <a:normAutofit/>
              </a:bodyPr>
              <a:lstStyle/>
              <a:p>
                <a:r>
                  <a:rPr lang="en-US" dirty="0"/>
                  <a:t>As shown in Figure 15.3.2, the value of our test statistic, 5.2857, is less than the </a:t>
                </a:r>
                <a14:m>
                  <m:oMath xmlns:m="http://schemas.openxmlformats.org/officeDocument/2006/math">
                    <m:r>
                      <a:rPr lang="en-US" i="1" dirty="0" smtClean="0">
                        <a:latin typeface="Cambria Math" panose="02040503050406030204" pitchFamily="18" charset="0"/>
                      </a:rPr>
                      <m:t>𝐹</m:t>
                    </m:r>
                  </m:oMath>
                </a14:m>
                <a:r>
                  <a:rPr lang="en-US" dirty="0"/>
                  <a:t> critical value of 6.9443. Note also that the </a:t>
                </a:r>
                <a14:m>
                  <m:oMath xmlns:m="http://schemas.openxmlformats.org/officeDocument/2006/math">
                    <m:r>
                      <a:rPr lang="en-US" i="1" dirty="0" smtClean="0">
                        <a:latin typeface="Cambria Math" panose="02040503050406030204" pitchFamily="18" charset="0"/>
                      </a:rPr>
                      <m:t>𝑃</m:t>
                    </m:r>
                  </m:oMath>
                </a14:m>
                <a:r>
                  <a:rPr lang="en-US" dirty="0"/>
                  <a:t>-value from Figure 15.3.1 is approximately 0.0754, which is greater than </a:t>
                </a:r>
                <a14:m>
                  <m:oMath xmlns:m="http://schemas.openxmlformats.org/officeDocument/2006/math">
                    <m:r>
                      <a:rPr lang="en-US" i="1" dirty="0" smtClean="0">
                        <a:latin typeface="Cambria Math" panose="02040503050406030204" pitchFamily="18" charset="0"/>
                        <a:ea typeface="Cambria Math" panose="02040503050406030204" pitchFamily="18" charset="0"/>
                      </a:rPr>
                      <m:t>𝛼</m:t>
                    </m:r>
                    <m:r>
                      <a:rPr lang="en-US" i="1" dirty="0" smtClean="0">
                        <a:latin typeface="Cambria Math" panose="02040503050406030204" pitchFamily="18" charset="0"/>
                      </a:rPr>
                      <m:t>=0.05</m:t>
                    </m:r>
                  </m:oMath>
                </a14:m>
                <a:r>
                  <a:rPr lang="en-US" dirty="0"/>
                  <a:t>. The nutritionist will fail to reject the null hypothesis. There is not sufficient evidence to conclude that there is a difference in average weight loss among the three diets. Because the nutritionist did not reject the null hypothesis, she may be concerned that she was not able to significantly reduce the variation by blocking. </a:t>
                </a:r>
              </a:p>
            </p:txBody>
          </p:sp>
        </mc:Choice>
        <mc:Fallback xmlns="">
          <p:sp>
            <p:nvSpPr>
              <p:cNvPr id="3" name="Content Placeholder 2">
                <a:extLst>
                  <a:ext uri="{FF2B5EF4-FFF2-40B4-BE49-F238E27FC236}">
                    <a16:creationId xmlns:a16="http://schemas.microsoft.com/office/drawing/2014/main" id="{A15AD61C-281F-47EF-A4A4-2C0FF84A2B8A}"/>
                  </a:ext>
                </a:extLst>
              </p:cNvPr>
              <p:cNvSpPr>
                <a:spLocks noGrp="1" noRot="1" noChangeAspect="1" noMove="1" noResize="1" noEditPoints="1" noAdjustHandles="1" noChangeArrowheads="1" noChangeShapeType="1" noTextEdit="1"/>
              </p:cNvSpPr>
              <p:nvPr>
                <p:ph idx="1"/>
              </p:nvPr>
            </p:nvSpPr>
            <p:spPr>
              <a:blipFill>
                <a:blip r:embed="rId2"/>
                <a:stretch>
                  <a:fillRect l="-1481" t="-1200" r="-1926"/>
                </a:stretch>
              </a:blipFill>
            </p:spPr>
            <p:txBody>
              <a:bodyPr/>
              <a:lstStyle/>
              <a:p>
                <a:r>
                  <a:rPr lang="en-IN">
                    <a:noFill/>
                  </a:rPr>
                  <a:t> </a:t>
                </a:r>
              </a:p>
            </p:txBody>
          </p:sp>
        </mc:Fallback>
      </mc:AlternateContent>
    </p:spTree>
    <p:extLst>
      <p:ext uri="{BB962C8B-B14F-4D97-AF65-F5344CB8AC3E}">
        <p14:creationId xmlns:p14="http://schemas.microsoft.com/office/powerpoint/2010/main" val="4038225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9851B0-EE81-4685-9B8A-398E35E3E0F7}"/>
              </a:ext>
            </a:extLst>
          </p:cNvPr>
          <p:cNvSpPr>
            <a:spLocks noGrp="1"/>
          </p:cNvSpPr>
          <p:nvPr>
            <p:ph type="title"/>
          </p:nvPr>
        </p:nvSpPr>
        <p:spPr/>
        <p:txBody>
          <a:bodyPr/>
          <a:lstStyle/>
          <a:p>
            <a:r>
              <a:rPr lang="en-US" dirty="0"/>
              <a:t>Two-Way ANOVA: The Randomized Block Design (cont.)</a:t>
            </a:r>
          </a:p>
        </p:txBody>
      </p:sp>
      <p:sp>
        <p:nvSpPr>
          <p:cNvPr id="3" name="Content Placeholder 2">
            <a:extLst>
              <a:ext uri="{FF2B5EF4-FFF2-40B4-BE49-F238E27FC236}">
                <a16:creationId xmlns:a16="http://schemas.microsoft.com/office/drawing/2014/main" id="{9B215E12-81E0-4C43-866E-C4E50EA1CBD7}"/>
              </a:ext>
            </a:extLst>
          </p:cNvPr>
          <p:cNvSpPr>
            <a:spLocks noGrp="1"/>
          </p:cNvSpPr>
          <p:nvPr>
            <p:ph idx="1"/>
          </p:nvPr>
        </p:nvSpPr>
        <p:spPr/>
        <p:txBody>
          <a:bodyPr>
            <a:normAutofit/>
          </a:bodyPr>
          <a:lstStyle/>
          <a:p>
            <a:r>
              <a:rPr lang="en-US" dirty="0"/>
              <a:t>Researchers may be interested in the effects of both independent variables but are frequently interested in only one of them (treatments) and use the </a:t>
            </a:r>
            <a:r>
              <a:rPr lang="en-US" b="1" dirty="0"/>
              <a:t>randomized block design </a:t>
            </a:r>
            <a:r>
              <a:rPr lang="en-US" dirty="0"/>
              <a:t>to eliminate a `nuisance’ variable—a variable that creates unwanted variation in the dependent variable. By including a blocking variable in the model, you can statistically account for their effects, which allows you to isolate and assess the main effects of the treatments more accurately. </a:t>
            </a:r>
          </a:p>
        </p:txBody>
      </p:sp>
    </p:spTree>
    <p:extLst>
      <p:ext uri="{BB962C8B-B14F-4D97-AF65-F5344CB8AC3E}">
        <p14:creationId xmlns:p14="http://schemas.microsoft.com/office/powerpoint/2010/main" val="239755728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8A1266-D856-408C-A636-5AEDB0425592}"/>
              </a:ext>
            </a:extLst>
          </p:cNvPr>
          <p:cNvSpPr>
            <a:spLocks noGrp="1"/>
          </p:cNvSpPr>
          <p:nvPr>
            <p:ph type="title"/>
          </p:nvPr>
        </p:nvSpPr>
        <p:spPr/>
        <p:txBody>
          <a:bodyPr/>
          <a:lstStyle/>
          <a:p>
            <a:r>
              <a:rPr lang="en-US" dirty="0"/>
              <a:t>Evaluating the Effect of Blocking on the Experimental Design</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A15AD61C-281F-47EF-A4A4-2C0FF84A2B8A}"/>
                  </a:ext>
                </a:extLst>
              </p:cNvPr>
              <p:cNvSpPr>
                <a:spLocks noGrp="1"/>
              </p:cNvSpPr>
              <p:nvPr>
                <p:ph idx="1"/>
              </p:nvPr>
            </p:nvSpPr>
            <p:spPr/>
            <p:txBody>
              <a:bodyPr>
                <a:normAutofit/>
              </a:bodyPr>
              <a:lstStyle/>
              <a:p>
                <a:r>
                  <a:rPr lang="en-US" dirty="0"/>
                  <a:t>Did the experimental design benefit from the blocking? To determine if the blocking was successful at reducing variation among the sample observations, we use the test statistic </a:t>
                </a:r>
                <a14:m>
                  <m:oMath xmlns:m="http://schemas.openxmlformats.org/officeDocument/2006/math">
                    <m:r>
                      <a:rPr lang="en-US" b="0" i="1" smtClean="0">
                        <a:latin typeface="Cambria Math" panose="02040503050406030204" pitchFamily="18" charset="0"/>
                      </a:rPr>
                      <m:t>𝐹</m:t>
                    </m:r>
                    <m:r>
                      <a:rPr lang="en-US" b="0" i="1" smtClean="0">
                        <a:latin typeface="Cambria Math" panose="02040503050406030204" pitchFamily="18" charset="0"/>
                      </a:rPr>
                      <m:t>=</m:t>
                    </m:r>
                    <m:f>
                      <m:fPr>
                        <m:ctrlPr>
                          <a:rPr lang="en-US" b="0" i="1" smtClean="0">
                            <a:latin typeface="Cambria Math" panose="02040503050406030204" pitchFamily="18" charset="0"/>
                          </a:rPr>
                        </m:ctrlPr>
                      </m:fPr>
                      <m:num>
                        <m:r>
                          <m:rPr>
                            <m:sty m:val="p"/>
                          </m:rPr>
                          <a:rPr lang="en-US" b="0" i="0" smtClean="0">
                            <a:latin typeface="Cambria Math" panose="02040503050406030204" pitchFamily="18" charset="0"/>
                          </a:rPr>
                          <m:t>MSBL</m:t>
                        </m:r>
                      </m:num>
                      <m:den>
                        <m:r>
                          <m:rPr>
                            <m:sty m:val="p"/>
                          </m:rPr>
                          <a:rPr lang="en-US" b="0" i="0" smtClean="0">
                            <a:latin typeface="Cambria Math" panose="02040503050406030204" pitchFamily="18" charset="0"/>
                          </a:rPr>
                          <m:t>MSE</m:t>
                        </m:r>
                      </m:den>
                    </m:f>
                  </m:oMath>
                </a14:m>
                <a:r>
                  <a:rPr lang="en-US" dirty="0"/>
                  <a:t>. Under the null hypothesis that block means are the same (we were not successful in reducing variation by blocking because the blocked means are not significantly different), the </a:t>
                </a:r>
                <a14:m>
                  <m:oMath xmlns:m="http://schemas.openxmlformats.org/officeDocument/2006/math">
                    <m:r>
                      <a:rPr lang="en-US" i="1" dirty="0" smtClean="0">
                        <a:latin typeface="Cambria Math" panose="02040503050406030204" pitchFamily="18" charset="0"/>
                      </a:rPr>
                      <m:t>𝐹</m:t>
                    </m:r>
                  </m:oMath>
                </a14:m>
                <a:r>
                  <a:rPr lang="en-US" dirty="0"/>
                  <a:t>-test statistic has an </a:t>
                </a:r>
                <a14:m>
                  <m:oMath xmlns:m="http://schemas.openxmlformats.org/officeDocument/2006/math">
                    <m:r>
                      <a:rPr lang="en-US" i="1" dirty="0" smtClean="0">
                        <a:latin typeface="Cambria Math" panose="02040503050406030204" pitchFamily="18" charset="0"/>
                      </a:rPr>
                      <m:t>𝐹</m:t>
                    </m:r>
                  </m:oMath>
                </a14:m>
                <a:r>
                  <a:rPr lang="en-US" dirty="0"/>
                  <a:t>-distribution with </a:t>
                </a:r>
                <a14:m>
                  <m:oMath xmlns:m="http://schemas.openxmlformats.org/officeDocument/2006/math">
                    <m:r>
                      <a:rPr lang="en-US" i="1" dirty="0" smtClean="0">
                        <a:latin typeface="Cambria Math" panose="02040503050406030204" pitchFamily="18" charset="0"/>
                      </a:rPr>
                      <m:t>𝑏</m:t>
                    </m:r>
                    <m:r>
                      <a:rPr lang="en-US" i="1" dirty="0" smtClean="0">
                        <a:latin typeface="Cambria Math" panose="02040503050406030204" pitchFamily="18" charset="0"/>
                      </a:rPr>
                      <m:t>−1</m:t>
                    </m:r>
                  </m:oMath>
                </a14:m>
                <a:r>
                  <a:rPr lang="en-US" dirty="0"/>
                  <a:t> numerator degrees of freedom and (</a:t>
                </a:r>
                <a14:m>
                  <m:oMath xmlns:m="http://schemas.openxmlformats.org/officeDocument/2006/math">
                    <m:r>
                      <a:rPr lang="en-US" i="1" dirty="0" smtClean="0">
                        <a:latin typeface="Cambria Math" panose="02040503050406030204" pitchFamily="18" charset="0"/>
                      </a:rPr>
                      <m:t>𝑘</m:t>
                    </m:r>
                    <m:r>
                      <a:rPr lang="en-US" i="1" dirty="0" smtClean="0">
                        <a:latin typeface="Cambria Math" panose="02040503050406030204" pitchFamily="18" charset="0"/>
                      </a:rPr>
                      <m:t>−1</m:t>
                    </m:r>
                  </m:oMath>
                </a14:m>
                <a:r>
                  <a:rPr lang="en-US" dirty="0"/>
                  <a:t>)(</a:t>
                </a:r>
                <a14:m>
                  <m:oMath xmlns:m="http://schemas.openxmlformats.org/officeDocument/2006/math">
                    <m:r>
                      <a:rPr lang="en-US" i="1" dirty="0" smtClean="0">
                        <a:latin typeface="Cambria Math" panose="02040503050406030204" pitchFamily="18" charset="0"/>
                      </a:rPr>
                      <m:t>𝑏</m:t>
                    </m:r>
                    <m:r>
                      <a:rPr lang="en-US" i="1" dirty="0" smtClean="0">
                        <a:latin typeface="Cambria Math" panose="02040503050406030204" pitchFamily="18" charset="0"/>
                      </a:rPr>
                      <m:t>−1</m:t>
                    </m:r>
                  </m:oMath>
                </a14:m>
                <a:r>
                  <a:rPr lang="en-US" dirty="0"/>
                  <a:t>) denominator degrees of freedom.</a:t>
                </a:r>
              </a:p>
            </p:txBody>
          </p:sp>
        </mc:Choice>
        <mc:Fallback xmlns="">
          <p:sp>
            <p:nvSpPr>
              <p:cNvPr id="3" name="Content Placeholder 2">
                <a:extLst>
                  <a:ext uri="{FF2B5EF4-FFF2-40B4-BE49-F238E27FC236}">
                    <a16:creationId xmlns:a16="http://schemas.microsoft.com/office/drawing/2014/main" id="{A15AD61C-281F-47EF-A4A4-2C0FF84A2B8A}"/>
                  </a:ext>
                </a:extLst>
              </p:cNvPr>
              <p:cNvSpPr>
                <a:spLocks noGrp="1" noRot="1" noChangeAspect="1" noMove="1" noResize="1" noEditPoints="1" noAdjustHandles="1" noChangeArrowheads="1" noChangeShapeType="1" noTextEdit="1"/>
              </p:cNvSpPr>
              <p:nvPr>
                <p:ph idx="1"/>
              </p:nvPr>
            </p:nvSpPr>
            <p:spPr>
              <a:blipFill>
                <a:blip r:embed="rId2"/>
                <a:stretch>
                  <a:fillRect l="-1481" t="-1200" r="-1407" b="-3333"/>
                </a:stretch>
              </a:blipFill>
            </p:spPr>
            <p:txBody>
              <a:bodyPr/>
              <a:lstStyle/>
              <a:p>
                <a:r>
                  <a:rPr lang="en-IN">
                    <a:noFill/>
                  </a:rPr>
                  <a:t> </a:t>
                </a:r>
              </a:p>
            </p:txBody>
          </p:sp>
        </mc:Fallback>
      </mc:AlternateContent>
    </p:spTree>
    <p:extLst>
      <p:ext uri="{BB962C8B-B14F-4D97-AF65-F5344CB8AC3E}">
        <p14:creationId xmlns:p14="http://schemas.microsoft.com/office/powerpoint/2010/main" val="67367610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8A1266-D856-408C-A636-5AEDB0425592}"/>
              </a:ext>
            </a:extLst>
          </p:cNvPr>
          <p:cNvSpPr>
            <a:spLocks noGrp="1"/>
          </p:cNvSpPr>
          <p:nvPr>
            <p:ph type="title"/>
          </p:nvPr>
        </p:nvSpPr>
        <p:spPr/>
        <p:txBody>
          <a:bodyPr/>
          <a:lstStyle/>
          <a:p>
            <a:r>
              <a:rPr lang="en-US" dirty="0"/>
              <a:t>Evaluating the Effect of Blocking on the Experimental Design (cont.)</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A15AD61C-281F-47EF-A4A4-2C0FF84A2B8A}"/>
                  </a:ext>
                </a:extLst>
              </p:cNvPr>
              <p:cNvSpPr>
                <a:spLocks noGrp="1"/>
              </p:cNvSpPr>
              <p:nvPr>
                <p:ph idx="1"/>
              </p:nvPr>
            </p:nvSpPr>
            <p:spPr/>
            <p:txBody>
              <a:bodyPr>
                <a:normAutofit/>
              </a:bodyPr>
              <a:lstStyle/>
              <a:p>
                <a:r>
                  <a:rPr lang="en-US" dirty="0"/>
                  <a:t>At </a:t>
                </a:r>
                <a14:m>
                  <m:oMath xmlns:m="http://schemas.openxmlformats.org/officeDocument/2006/math">
                    <m:r>
                      <a:rPr lang="en-US" i="1" dirty="0" smtClean="0">
                        <a:latin typeface="Cambria Math" panose="02040503050406030204" pitchFamily="18" charset="0"/>
                        <a:ea typeface="Cambria Math" panose="02040503050406030204" pitchFamily="18" charset="0"/>
                      </a:rPr>
                      <m:t>𝛼</m:t>
                    </m:r>
                    <m:r>
                      <a:rPr lang="en-US" i="1" dirty="0" smtClean="0">
                        <a:latin typeface="Cambria Math" panose="02040503050406030204" pitchFamily="18" charset="0"/>
                      </a:rPr>
                      <m:t>=0.05 </m:t>
                    </m:r>
                  </m:oMath>
                </a14:m>
                <a:r>
                  <a:rPr lang="en-US" dirty="0"/>
                  <a:t>the nutritionist will reject the null hypothesis that block means are all equal (blocking was unsuccessful) if the calculated value of the test statistic is larger than the </a:t>
                </a:r>
                <a14:m>
                  <m:oMath xmlns:m="http://schemas.openxmlformats.org/officeDocument/2006/math">
                    <m:r>
                      <a:rPr lang="en-US" i="1" dirty="0" smtClean="0">
                        <a:latin typeface="Cambria Math" panose="02040503050406030204" pitchFamily="18" charset="0"/>
                      </a:rPr>
                      <m:t>𝐹</m:t>
                    </m:r>
                  </m:oMath>
                </a14:m>
                <a:r>
                  <a:rPr lang="en-US" dirty="0"/>
                  <a:t> critical value with 2 numerator degrees of freedom and 4 denominator degrees of freedom, which is 6.9443. The calculated value of the test statistic is given by.</a:t>
                </a:r>
              </a:p>
            </p:txBody>
          </p:sp>
        </mc:Choice>
        <mc:Fallback xmlns="">
          <p:sp>
            <p:nvSpPr>
              <p:cNvPr id="3" name="Content Placeholder 2">
                <a:extLst>
                  <a:ext uri="{FF2B5EF4-FFF2-40B4-BE49-F238E27FC236}">
                    <a16:creationId xmlns:a16="http://schemas.microsoft.com/office/drawing/2014/main" id="{A15AD61C-281F-47EF-A4A4-2C0FF84A2B8A}"/>
                  </a:ext>
                </a:extLst>
              </p:cNvPr>
              <p:cNvSpPr>
                <a:spLocks noGrp="1" noRot="1" noChangeAspect="1" noMove="1" noResize="1" noEditPoints="1" noAdjustHandles="1" noChangeArrowheads="1" noChangeShapeType="1" noTextEdit="1"/>
              </p:cNvSpPr>
              <p:nvPr>
                <p:ph idx="1"/>
              </p:nvPr>
            </p:nvSpPr>
            <p:spPr>
              <a:blipFill>
                <a:blip r:embed="rId2"/>
                <a:stretch>
                  <a:fillRect l="-1481" t="-1200" r="-1852"/>
                </a:stretch>
              </a:blipFill>
            </p:spPr>
            <p:txBody>
              <a:bodyPr/>
              <a:lstStyle/>
              <a:p>
                <a:r>
                  <a:rPr lang="en-IN">
                    <a:noFill/>
                  </a:rPr>
                  <a:t> </a:t>
                </a:r>
              </a:p>
            </p:txBody>
          </p:sp>
        </mc:Fallback>
      </mc:AlternateContent>
      <p:graphicFrame>
        <p:nvGraphicFramePr>
          <p:cNvPr id="4" name="Object 3">
            <a:extLst>
              <a:ext uri="{FF2B5EF4-FFF2-40B4-BE49-F238E27FC236}">
                <a16:creationId xmlns:a16="http://schemas.microsoft.com/office/drawing/2014/main" id="{203830AB-F4FA-5DFE-A0C0-2E25A7B0B547}"/>
              </a:ext>
            </a:extLst>
          </p:cNvPr>
          <p:cNvGraphicFramePr>
            <a:graphicFrameLocks noChangeAspect="1"/>
          </p:cNvGraphicFramePr>
          <p:nvPr>
            <p:extLst>
              <p:ext uri="{D42A27DB-BD31-4B8C-83A1-F6EECF244321}">
                <p14:modId xmlns:p14="http://schemas.microsoft.com/office/powerpoint/2010/main" val="3219322349"/>
              </p:ext>
            </p:extLst>
          </p:nvPr>
        </p:nvGraphicFramePr>
        <p:xfrm>
          <a:off x="2362200" y="4648200"/>
          <a:ext cx="1409700" cy="838200"/>
        </p:xfrm>
        <a:graphic>
          <a:graphicData uri="http://schemas.openxmlformats.org/presentationml/2006/ole">
            <mc:AlternateContent xmlns:mc="http://schemas.openxmlformats.org/markup-compatibility/2006">
              <mc:Choice xmlns:v="urn:schemas-microsoft-com:vml" Requires="v">
                <p:oleObj name="Equation" r:id="rId3" imgW="1409400" imgH="838080" progId="Equation.DSMT4">
                  <p:embed/>
                </p:oleObj>
              </mc:Choice>
              <mc:Fallback>
                <p:oleObj name="Equation" r:id="rId3" imgW="1409400" imgH="838080" progId="Equation.DSMT4">
                  <p:embed/>
                  <p:pic>
                    <p:nvPicPr>
                      <p:cNvPr id="4" name="Object 3">
                        <a:extLst>
                          <a:ext uri="{FF2B5EF4-FFF2-40B4-BE49-F238E27FC236}">
                            <a16:creationId xmlns:a16="http://schemas.microsoft.com/office/drawing/2014/main" id="{2971ABA1-484C-40D2-91BD-5F53FAC25EF5}"/>
                          </a:ext>
                        </a:extLst>
                      </p:cNvPr>
                      <p:cNvPicPr/>
                      <p:nvPr/>
                    </p:nvPicPr>
                    <p:blipFill>
                      <a:blip r:embed="rId4"/>
                      <a:stretch>
                        <a:fillRect/>
                      </a:stretch>
                    </p:blipFill>
                    <p:spPr>
                      <a:xfrm>
                        <a:off x="2362200" y="4648200"/>
                        <a:ext cx="1409700" cy="838200"/>
                      </a:xfrm>
                      <a:prstGeom prst="rect">
                        <a:avLst/>
                      </a:prstGeom>
                    </p:spPr>
                  </p:pic>
                </p:oleObj>
              </mc:Fallback>
            </mc:AlternateContent>
          </a:graphicData>
        </a:graphic>
      </p:graphicFrame>
      <p:graphicFrame>
        <p:nvGraphicFramePr>
          <p:cNvPr id="5" name="Object 4">
            <a:extLst>
              <a:ext uri="{FF2B5EF4-FFF2-40B4-BE49-F238E27FC236}">
                <a16:creationId xmlns:a16="http://schemas.microsoft.com/office/drawing/2014/main" id="{9A44AFC3-4819-A5C4-E92B-E01BC998954A}"/>
              </a:ext>
            </a:extLst>
          </p:cNvPr>
          <p:cNvGraphicFramePr>
            <a:graphicFrameLocks noChangeAspect="1"/>
          </p:cNvGraphicFramePr>
          <p:nvPr>
            <p:extLst>
              <p:ext uri="{D42A27DB-BD31-4B8C-83A1-F6EECF244321}">
                <p14:modId xmlns:p14="http://schemas.microsoft.com/office/powerpoint/2010/main" val="3994547962"/>
              </p:ext>
            </p:extLst>
          </p:nvPr>
        </p:nvGraphicFramePr>
        <p:xfrm>
          <a:off x="3797300" y="4648200"/>
          <a:ext cx="1498600" cy="838200"/>
        </p:xfrm>
        <a:graphic>
          <a:graphicData uri="http://schemas.openxmlformats.org/presentationml/2006/ole">
            <mc:AlternateContent xmlns:mc="http://schemas.openxmlformats.org/markup-compatibility/2006">
              <mc:Choice xmlns:v="urn:schemas-microsoft-com:vml" Requires="v">
                <p:oleObj name="Equation" r:id="rId5" imgW="1498320" imgH="838080" progId="Equation.DSMT4">
                  <p:embed/>
                </p:oleObj>
              </mc:Choice>
              <mc:Fallback>
                <p:oleObj name="Equation" r:id="rId5" imgW="1498320" imgH="838080" progId="Equation.DSMT4">
                  <p:embed/>
                  <p:pic>
                    <p:nvPicPr>
                      <p:cNvPr id="5" name="Object 4">
                        <a:extLst>
                          <a:ext uri="{FF2B5EF4-FFF2-40B4-BE49-F238E27FC236}">
                            <a16:creationId xmlns:a16="http://schemas.microsoft.com/office/drawing/2014/main" id="{52A0A1BD-0DA5-464C-91A5-0A168FDD66AB}"/>
                          </a:ext>
                        </a:extLst>
                      </p:cNvPr>
                      <p:cNvPicPr/>
                      <p:nvPr/>
                    </p:nvPicPr>
                    <p:blipFill>
                      <a:blip r:embed="rId6"/>
                      <a:stretch>
                        <a:fillRect/>
                      </a:stretch>
                    </p:blipFill>
                    <p:spPr>
                      <a:xfrm>
                        <a:off x="3797300" y="4648200"/>
                        <a:ext cx="1498600" cy="838200"/>
                      </a:xfrm>
                      <a:prstGeom prst="rect">
                        <a:avLst/>
                      </a:prstGeom>
                    </p:spPr>
                  </p:pic>
                </p:oleObj>
              </mc:Fallback>
            </mc:AlternateContent>
          </a:graphicData>
        </a:graphic>
      </p:graphicFrame>
      <p:graphicFrame>
        <p:nvGraphicFramePr>
          <p:cNvPr id="6" name="Object 5">
            <a:extLst>
              <a:ext uri="{FF2B5EF4-FFF2-40B4-BE49-F238E27FC236}">
                <a16:creationId xmlns:a16="http://schemas.microsoft.com/office/drawing/2014/main" id="{6091FF55-EE52-1C0A-35B6-3A799F4A1BEE}"/>
              </a:ext>
            </a:extLst>
          </p:cNvPr>
          <p:cNvGraphicFramePr>
            <a:graphicFrameLocks noChangeAspect="1"/>
          </p:cNvGraphicFramePr>
          <p:nvPr>
            <p:extLst>
              <p:ext uri="{D42A27DB-BD31-4B8C-83A1-F6EECF244321}">
                <p14:modId xmlns:p14="http://schemas.microsoft.com/office/powerpoint/2010/main" val="1256286702"/>
              </p:ext>
            </p:extLst>
          </p:nvPr>
        </p:nvGraphicFramePr>
        <p:xfrm>
          <a:off x="5226050" y="4924425"/>
          <a:ext cx="1511300" cy="292100"/>
        </p:xfrm>
        <a:graphic>
          <a:graphicData uri="http://schemas.openxmlformats.org/presentationml/2006/ole">
            <mc:AlternateContent xmlns:mc="http://schemas.openxmlformats.org/markup-compatibility/2006">
              <mc:Choice xmlns:v="urn:schemas-microsoft-com:vml" Requires="v">
                <p:oleObj name="Equation" r:id="rId7" imgW="1511280" imgH="291960" progId="Equation.DSMT4">
                  <p:embed/>
                </p:oleObj>
              </mc:Choice>
              <mc:Fallback>
                <p:oleObj name="Equation" r:id="rId7" imgW="1511280" imgH="291960" progId="Equation.DSMT4">
                  <p:embed/>
                  <p:pic>
                    <p:nvPicPr>
                      <p:cNvPr id="6" name="Object 5">
                        <a:extLst>
                          <a:ext uri="{FF2B5EF4-FFF2-40B4-BE49-F238E27FC236}">
                            <a16:creationId xmlns:a16="http://schemas.microsoft.com/office/drawing/2014/main" id="{E4E65DDF-B935-4BC7-A47E-241D677B4297}"/>
                          </a:ext>
                        </a:extLst>
                      </p:cNvPr>
                      <p:cNvPicPr/>
                      <p:nvPr/>
                    </p:nvPicPr>
                    <p:blipFill>
                      <a:blip r:embed="rId8"/>
                      <a:stretch>
                        <a:fillRect/>
                      </a:stretch>
                    </p:blipFill>
                    <p:spPr>
                      <a:xfrm>
                        <a:off x="5226050" y="4924425"/>
                        <a:ext cx="1511300" cy="292100"/>
                      </a:xfrm>
                      <a:prstGeom prst="rect">
                        <a:avLst/>
                      </a:prstGeom>
                    </p:spPr>
                  </p:pic>
                </p:oleObj>
              </mc:Fallback>
            </mc:AlternateContent>
          </a:graphicData>
        </a:graphic>
      </p:graphicFrame>
    </p:spTree>
    <p:extLst>
      <p:ext uri="{BB962C8B-B14F-4D97-AF65-F5344CB8AC3E}">
        <p14:creationId xmlns:p14="http://schemas.microsoft.com/office/powerpoint/2010/main" val="33255664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2FE284-5533-40B0-97E8-6917F088BF99}"/>
              </a:ext>
            </a:extLst>
          </p:cNvPr>
          <p:cNvSpPr>
            <a:spLocks noGrp="1"/>
          </p:cNvSpPr>
          <p:nvPr>
            <p:ph type="title"/>
          </p:nvPr>
        </p:nvSpPr>
        <p:spPr/>
        <p:txBody>
          <a:bodyPr/>
          <a:lstStyle/>
          <a:p>
            <a:r>
              <a:rPr lang="en-US" dirty="0"/>
              <a:t>Evaluating the Effect of Blocking on the Experimental Design (cont.)</a:t>
            </a:r>
          </a:p>
        </p:txBody>
      </p:sp>
      <p:sp>
        <p:nvSpPr>
          <p:cNvPr id="3" name="Content Placeholder 2">
            <a:extLst>
              <a:ext uri="{FF2B5EF4-FFF2-40B4-BE49-F238E27FC236}">
                <a16:creationId xmlns:a16="http://schemas.microsoft.com/office/drawing/2014/main" id="{1D658C46-8553-471F-B5B5-49FCED5827EE}"/>
              </a:ext>
            </a:extLst>
          </p:cNvPr>
          <p:cNvSpPr>
            <a:spLocks noGrp="1"/>
          </p:cNvSpPr>
          <p:nvPr>
            <p:ph idx="1"/>
          </p:nvPr>
        </p:nvSpPr>
        <p:spPr/>
        <p:txBody>
          <a:bodyPr/>
          <a:lstStyle/>
          <a:p>
            <a:pPr algn="ctr"/>
            <a:r>
              <a:rPr lang="en-US" b="1" i="1" dirty="0"/>
              <a:t> </a:t>
            </a:r>
            <a:endParaRPr lang="en-US" b="1" dirty="0"/>
          </a:p>
          <a:p>
            <a:endParaRPr lang="en-US" b="1" dirty="0"/>
          </a:p>
          <a:p>
            <a:endParaRPr lang="en-US" b="1" dirty="0"/>
          </a:p>
          <a:p>
            <a:endParaRPr lang="en-US" b="1" dirty="0"/>
          </a:p>
          <a:p>
            <a:endParaRPr lang="en-US" b="1" dirty="0"/>
          </a:p>
        </p:txBody>
      </p:sp>
      <p:pic>
        <p:nvPicPr>
          <p:cNvPr id="6" name="Picture 5">
            <a:extLst>
              <a:ext uri="{FF2B5EF4-FFF2-40B4-BE49-F238E27FC236}">
                <a16:creationId xmlns:a16="http://schemas.microsoft.com/office/drawing/2014/main" id="{5992C07E-F547-A7A7-AA70-FAA3AC5CCD07}"/>
              </a:ext>
            </a:extLst>
          </p:cNvPr>
          <p:cNvPicPr>
            <a:picLocks noChangeAspect="1"/>
          </p:cNvPicPr>
          <p:nvPr/>
        </p:nvPicPr>
        <p:blipFill>
          <a:blip r:embed="rId2"/>
          <a:stretch>
            <a:fillRect/>
          </a:stretch>
        </p:blipFill>
        <p:spPr>
          <a:xfrm>
            <a:off x="1933206" y="1261760"/>
            <a:ext cx="5277587" cy="4334480"/>
          </a:xfrm>
          <a:prstGeom prst="rect">
            <a:avLst/>
          </a:prstGeom>
        </p:spPr>
      </p:pic>
    </p:spTree>
    <p:extLst>
      <p:ext uri="{BB962C8B-B14F-4D97-AF65-F5344CB8AC3E}">
        <p14:creationId xmlns:p14="http://schemas.microsoft.com/office/powerpoint/2010/main" val="425999922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2FE284-5533-40B0-97E8-6917F088BF99}"/>
              </a:ext>
            </a:extLst>
          </p:cNvPr>
          <p:cNvSpPr>
            <a:spLocks noGrp="1"/>
          </p:cNvSpPr>
          <p:nvPr>
            <p:ph type="title"/>
          </p:nvPr>
        </p:nvSpPr>
        <p:spPr/>
        <p:txBody>
          <a:bodyPr/>
          <a:lstStyle/>
          <a:p>
            <a:r>
              <a:rPr lang="en-US" dirty="0"/>
              <a:t>Evaluating the Effect of Blocking on the Experimental Design (cont.)</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1D658C46-8553-471F-B5B5-49FCED5827EE}"/>
                  </a:ext>
                </a:extLst>
              </p:cNvPr>
              <p:cNvSpPr>
                <a:spLocks noGrp="1"/>
              </p:cNvSpPr>
              <p:nvPr>
                <p:ph idx="1"/>
              </p:nvPr>
            </p:nvSpPr>
            <p:spPr/>
            <p:txBody>
              <a:bodyPr>
                <a:normAutofit/>
              </a:bodyPr>
              <a:lstStyle/>
              <a:p>
                <a:r>
                  <a:rPr lang="en-US" dirty="0"/>
                  <a:t>Figure 15.3.3 displays the rejection region and the calculated value of the test statistic. Since 16.0000 is larger than 6.9443, we reject the null hypothesis that the block means are all equal. Note that the </a:t>
                </a:r>
                <a14:m>
                  <m:oMath xmlns:m="http://schemas.openxmlformats.org/officeDocument/2006/math">
                    <m:r>
                      <a:rPr lang="en-US" i="1" dirty="0" smtClean="0">
                        <a:latin typeface="Cambria Math" panose="02040503050406030204" pitchFamily="18" charset="0"/>
                      </a:rPr>
                      <m:t>𝑃</m:t>
                    </m:r>
                  </m:oMath>
                </a14:m>
                <a:r>
                  <a:rPr lang="en-US" dirty="0"/>
                  <a:t>-value for this test from the ANOVA output is 0.012346, which is less than the significance level of 0.05. Therefore, the nutritionist was able to reduce a significant amount of variation among sample observations by blocking. </a:t>
                </a:r>
                <a:endParaRPr lang="en-US" b="1" dirty="0"/>
              </a:p>
            </p:txBody>
          </p:sp>
        </mc:Choice>
        <mc:Fallback xmlns="">
          <p:sp>
            <p:nvSpPr>
              <p:cNvPr id="3" name="Content Placeholder 2">
                <a:extLst>
                  <a:ext uri="{FF2B5EF4-FFF2-40B4-BE49-F238E27FC236}">
                    <a16:creationId xmlns:a16="http://schemas.microsoft.com/office/drawing/2014/main" id="{1D658C46-8553-471F-B5B5-49FCED5827EE}"/>
                  </a:ext>
                </a:extLst>
              </p:cNvPr>
              <p:cNvSpPr>
                <a:spLocks noGrp="1" noRot="1" noChangeAspect="1" noMove="1" noResize="1" noEditPoints="1" noAdjustHandles="1" noChangeArrowheads="1" noChangeShapeType="1" noTextEdit="1"/>
              </p:cNvSpPr>
              <p:nvPr>
                <p:ph idx="1"/>
              </p:nvPr>
            </p:nvSpPr>
            <p:spPr>
              <a:blipFill>
                <a:blip r:embed="rId2"/>
                <a:stretch>
                  <a:fillRect l="-1481" t="-1200" r="-2074"/>
                </a:stretch>
              </a:blipFill>
            </p:spPr>
            <p:txBody>
              <a:bodyPr/>
              <a:lstStyle/>
              <a:p>
                <a:r>
                  <a:rPr lang="en-IN">
                    <a:noFill/>
                  </a:rPr>
                  <a:t> </a:t>
                </a:r>
              </a:p>
            </p:txBody>
          </p:sp>
        </mc:Fallback>
      </mc:AlternateContent>
    </p:spTree>
    <p:extLst>
      <p:ext uri="{BB962C8B-B14F-4D97-AF65-F5344CB8AC3E}">
        <p14:creationId xmlns:p14="http://schemas.microsoft.com/office/powerpoint/2010/main" val="35605421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9851B0-EE81-4685-9B8A-398E35E3E0F7}"/>
              </a:ext>
            </a:extLst>
          </p:cNvPr>
          <p:cNvSpPr>
            <a:spLocks noGrp="1"/>
          </p:cNvSpPr>
          <p:nvPr>
            <p:ph type="title"/>
          </p:nvPr>
        </p:nvSpPr>
        <p:spPr/>
        <p:txBody>
          <a:bodyPr/>
          <a:lstStyle/>
          <a:p>
            <a:r>
              <a:rPr lang="en-US" dirty="0"/>
              <a:t>Two-Way ANOVA: The Randomized Block Design (cont.)</a:t>
            </a:r>
          </a:p>
        </p:txBody>
      </p:sp>
      <p:sp>
        <p:nvSpPr>
          <p:cNvPr id="3" name="Content Placeholder 2">
            <a:extLst>
              <a:ext uri="{FF2B5EF4-FFF2-40B4-BE49-F238E27FC236}">
                <a16:creationId xmlns:a16="http://schemas.microsoft.com/office/drawing/2014/main" id="{9B215E12-81E0-4C43-866E-C4E50EA1CBD7}"/>
              </a:ext>
            </a:extLst>
          </p:cNvPr>
          <p:cNvSpPr>
            <a:spLocks noGrp="1"/>
          </p:cNvSpPr>
          <p:nvPr>
            <p:ph idx="1"/>
          </p:nvPr>
        </p:nvSpPr>
        <p:spPr/>
        <p:txBody>
          <a:bodyPr>
            <a:normAutofit/>
          </a:bodyPr>
          <a:lstStyle/>
          <a:p>
            <a:r>
              <a:rPr lang="en-US" dirty="0"/>
              <a:t>The characteristic used for blocking can be either a categorical or continuous variable depending on the nature of the experiment. For example, in a clinical trial, patients may be blocked based on age, gender, disease severity, or other factors that are known to influence the response to treatment. In an agricultural experiment, plants may be blocked based on soil type, planting density, or other environmental factors. </a:t>
            </a:r>
          </a:p>
        </p:txBody>
      </p:sp>
    </p:spTree>
    <p:extLst>
      <p:ext uri="{BB962C8B-B14F-4D97-AF65-F5344CB8AC3E}">
        <p14:creationId xmlns:p14="http://schemas.microsoft.com/office/powerpoint/2010/main" val="12949578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9851B0-EE81-4685-9B8A-398E35E3E0F7}"/>
              </a:ext>
            </a:extLst>
          </p:cNvPr>
          <p:cNvSpPr>
            <a:spLocks noGrp="1"/>
          </p:cNvSpPr>
          <p:nvPr>
            <p:ph type="title"/>
          </p:nvPr>
        </p:nvSpPr>
        <p:spPr/>
        <p:txBody>
          <a:bodyPr/>
          <a:lstStyle/>
          <a:p>
            <a:r>
              <a:rPr lang="en-US" dirty="0"/>
              <a:t>Two-Way ANOVA: The Randomized Block Design (cont.)</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9B215E12-81E0-4C43-866E-C4E50EA1CBD7}"/>
                  </a:ext>
                </a:extLst>
              </p:cNvPr>
              <p:cNvSpPr>
                <a:spLocks noGrp="1"/>
              </p:cNvSpPr>
              <p:nvPr>
                <p:ph idx="1"/>
              </p:nvPr>
            </p:nvSpPr>
            <p:spPr/>
            <p:txBody>
              <a:bodyPr>
                <a:normAutofit lnSpcReduction="10000"/>
              </a:bodyPr>
              <a:lstStyle/>
              <a:p>
                <a:r>
                  <a:rPr lang="en-US" dirty="0"/>
                  <a:t>Suppose a nutritionist is interested in comparing the average weight loss for three different diets: a Carnivore diet, a Keto diet, and a Vegan diet. She has been funded to use nine people in studying these diets. One approach in designing this study is to randomly select nine people and then randomly assign three of them to each of the three diets for six months. We could then compare the average weight loss for each of the diets at the end of that period, using the </a:t>
                </a:r>
                <a14:m>
                  <m:oMath xmlns:m="http://schemas.openxmlformats.org/officeDocument/2006/math">
                    <m:r>
                      <a:rPr lang="en-US" i="1" dirty="0" smtClean="0">
                        <a:latin typeface="Cambria Math" panose="02040503050406030204" pitchFamily="18" charset="0"/>
                      </a:rPr>
                      <m:t>𝐹</m:t>
                    </m:r>
                  </m:oMath>
                </a14:m>
                <a:r>
                  <a:rPr lang="en-US" dirty="0"/>
                  <a:t>-test described in Section 15.1. This type of design is called a </a:t>
                </a:r>
                <a:r>
                  <a:rPr lang="en-US" b="1" dirty="0"/>
                  <a:t>completely randomized design</a:t>
                </a:r>
                <a:r>
                  <a:rPr lang="en-US" dirty="0"/>
                  <a:t>.  </a:t>
                </a:r>
              </a:p>
            </p:txBody>
          </p:sp>
        </mc:Choice>
        <mc:Fallback xmlns="">
          <p:sp>
            <p:nvSpPr>
              <p:cNvPr id="3" name="Content Placeholder 2">
                <a:extLst>
                  <a:ext uri="{FF2B5EF4-FFF2-40B4-BE49-F238E27FC236}">
                    <a16:creationId xmlns:a16="http://schemas.microsoft.com/office/drawing/2014/main" id="{9B215E12-81E0-4C43-866E-C4E50EA1CBD7}"/>
                  </a:ext>
                </a:extLst>
              </p:cNvPr>
              <p:cNvSpPr>
                <a:spLocks noGrp="1" noRot="1" noChangeAspect="1" noMove="1" noResize="1" noEditPoints="1" noAdjustHandles="1" noChangeArrowheads="1" noChangeShapeType="1" noTextEdit="1"/>
              </p:cNvSpPr>
              <p:nvPr>
                <p:ph idx="1"/>
              </p:nvPr>
            </p:nvSpPr>
            <p:spPr>
              <a:blipFill>
                <a:blip r:embed="rId2"/>
                <a:stretch>
                  <a:fillRect l="-1481" t="-2133" r="-2000"/>
                </a:stretch>
              </a:blipFill>
            </p:spPr>
            <p:txBody>
              <a:bodyPr/>
              <a:lstStyle/>
              <a:p>
                <a:r>
                  <a:rPr lang="en-IN">
                    <a:noFill/>
                  </a:rPr>
                  <a:t> </a:t>
                </a:r>
              </a:p>
            </p:txBody>
          </p:sp>
        </mc:Fallback>
      </mc:AlternateContent>
    </p:spTree>
    <p:extLst>
      <p:ext uri="{BB962C8B-B14F-4D97-AF65-F5344CB8AC3E}">
        <p14:creationId xmlns:p14="http://schemas.microsoft.com/office/powerpoint/2010/main" val="17815265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9851B0-EE81-4685-9B8A-398E35E3E0F7}"/>
              </a:ext>
            </a:extLst>
          </p:cNvPr>
          <p:cNvSpPr>
            <a:spLocks noGrp="1"/>
          </p:cNvSpPr>
          <p:nvPr>
            <p:ph type="title"/>
          </p:nvPr>
        </p:nvSpPr>
        <p:spPr/>
        <p:txBody>
          <a:bodyPr/>
          <a:lstStyle/>
          <a:p>
            <a:r>
              <a:rPr lang="en-US" dirty="0"/>
              <a:t>Two-Way ANOVA: The Randomized Block Design (cont.)</a:t>
            </a:r>
          </a:p>
        </p:txBody>
      </p:sp>
      <p:sp>
        <p:nvSpPr>
          <p:cNvPr id="3" name="Content Placeholder 2">
            <a:extLst>
              <a:ext uri="{FF2B5EF4-FFF2-40B4-BE49-F238E27FC236}">
                <a16:creationId xmlns:a16="http://schemas.microsoft.com/office/drawing/2014/main" id="{9B215E12-81E0-4C43-866E-C4E50EA1CBD7}"/>
              </a:ext>
            </a:extLst>
          </p:cNvPr>
          <p:cNvSpPr>
            <a:spLocks noGrp="1"/>
          </p:cNvSpPr>
          <p:nvPr>
            <p:ph idx="1"/>
          </p:nvPr>
        </p:nvSpPr>
        <p:spPr/>
        <p:txBody>
          <a:bodyPr>
            <a:normAutofit lnSpcReduction="10000"/>
          </a:bodyPr>
          <a:lstStyle/>
          <a:p>
            <a:r>
              <a:rPr lang="en-US" dirty="0"/>
              <a:t>Although this may be a perfectly reasonable approach, it does have some shortcomings in the form of confounding variables. For example, what if all of the people selected to try the Carnivore diet are at least 100 pounds overweight, whereas all of the people selected to try the Vegan diet are only 10 pounds overweight? Certainly, how overweight a person currently is will have an effect on how much weight a person is able to lose, regardless of the diet. Controlling for this “nuisance” factor will improve our experimental design.  </a:t>
            </a:r>
          </a:p>
        </p:txBody>
      </p:sp>
    </p:spTree>
    <p:extLst>
      <p:ext uri="{BB962C8B-B14F-4D97-AF65-F5344CB8AC3E}">
        <p14:creationId xmlns:p14="http://schemas.microsoft.com/office/powerpoint/2010/main" val="35913601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9851B0-EE81-4685-9B8A-398E35E3E0F7}"/>
              </a:ext>
            </a:extLst>
          </p:cNvPr>
          <p:cNvSpPr>
            <a:spLocks noGrp="1"/>
          </p:cNvSpPr>
          <p:nvPr>
            <p:ph type="title"/>
          </p:nvPr>
        </p:nvSpPr>
        <p:spPr/>
        <p:txBody>
          <a:bodyPr/>
          <a:lstStyle/>
          <a:p>
            <a:r>
              <a:rPr lang="en-US" dirty="0"/>
              <a:t>Two-Way ANOVA: The Randomized Block Design (cont.)</a:t>
            </a:r>
          </a:p>
        </p:txBody>
      </p:sp>
      <p:sp>
        <p:nvSpPr>
          <p:cNvPr id="3" name="Content Placeholder 2">
            <a:extLst>
              <a:ext uri="{FF2B5EF4-FFF2-40B4-BE49-F238E27FC236}">
                <a16:creationId xmlns:a16="http://schemas.microsoft.com/office/drawing/2014/main" id="{9B215E12-81E0-4C43-866E-C4E50EA1CBD7}"/>
              </a:ext>
            </a:extLst>
          </p:cNvPr>
          <p:cNvSpPr>
            <a:spLocks noGrp="1"/>
          </p:cNvSpPr>
          <p:nvPr>
            <p:ph idx="1"/>
          </p:nvPr>
        </p:nvSpPr>
        <p:spPr/>
        <p:txBody>
          <a:bodyPr>
            <a:normAutofit/>
          </a:bodyPr>
          <a:lstStyle/>
          <a:p>
            <a:r>
              <a:rPr lang="en-US" dirty="0"/>
              <a:t>Controlling for the “nuisance” factor is frequently the point of the two-way ANOVA design. What can be done to reduce the effect of this factor which affects weight loss, but which is not directly related to how well the diets work? One approach would be to divide our study participants into several weight bands called </a:t>
            </a:r>
            <a:r>
              <a:rPr lang="en-US" b="1" dirty="0"/>
              <a:t>blocks</a:t>
            </a:r>
            <a:r>
              <a:rPr lang="en-US" dirty="0"/>
              <a:t>: those people who are more than 100 pounds overweight, those people who are between 51 and 100 pounds overweight, and those people who are  between 0 and 50 pounds overweight.  </a:t>
            </a:r>
          </a:p>
        </p:txBody>
      </p:sp>
    </p:spTree>
    <p:extLst>
      <p:ext uri="{BB962C8B-B14F-4D97-AF65-F5344CB8AC3E}">
        <p14:creationId xmlns:p14="http://schemas.microsoft.com/office/powerpoint/2010/main" val="2105621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9851B0-EE81-4685-9B8A-398E35E3E0F7}"/>
              </a:ext>
            </a:extLst>
          </p:cNvPr>
          <p:cNvSpPr>
            <a:spLocks noGrp="1"/>
          </p:cNvSpPr>
          <p:nvPr>
            <p:ph type="title"/>
          </p:nvPr>
        </p:nvSpPr>
        <p:spPr/>
        <p:txBody>
          <a:bodyPr/>
          <a:lstStyle/>
          <a:p>
            <a:r>
              <a:rPr lang="en-US" dirty="0"/>
              <a:t>Two-Way ANOVA: The Randomized Block Design (cont.)</a:t>
            </a:r>
          </a:p>
        </p:txBody>
      </p:sp>
      <p:sp>
        <p:nvSpPr>
          <p:cNvPr id="3" name="Content Placeholder 2">
            <a:extLst>
              <a:ext uri="{FF2B5EF4-FFF2-40B4-BE49-F238E27FC236}">
                <a16:creationId xmlns:a16="http://schemas.microsoft.com/office/drawing/2014/main" id="{9B215E12-81E0-4C43-866E-C4E50EA1CBD7}"/>
              </a:ext>
            </a:extLst>
          </p:cNvPr>
          <p:cNvSpPr>
            <a:spLocks noGrp="1"/>
          </p:cNvSpPr>
          <p:nvPr>
            <p:ph idx="1"/>
          </p:nvPr>
        </p:nvSpPr>
        <p:spPr/>
        <p:txBody>
          <a:bodyPr>
            <a:normAutofit/>
          </a:bodyPr>
          <a:lstStyle/>
          <a:p>
            <a:r>
              <a:rPr lang="en-US" dirty="0"/>
              <a:t>Then randomly select people, three from each of the weight bands, to try each of the diets. And finally compare the average weight loss of each of the diets for individuals in each of the three weight bands.   </a:t>
            </a:r>
          </a:p>
          <a:p>
            <a:r>
              <a:rPr lang="en-US" dirty="0"/>
              <a:t>This design is an extension of the paired difference design for comparing two means, which we discussed in Chapter 12. Although the effect that current weight has on the amount of weight loss has not been eliminated, it has probably been greatly reduced by this blocking.</a:t>
            </a:r>
          </a:p>
        </p:txBody>
      </p:sp>
    </p:spTree>
    <p:extLst>
      <p:ext uri="{BB962C8B-B14F-4D97-AF65-F5344CB8AC3E}">
        <p14:creationId xmlns:p14="http://schemas.microsoft.com/office/powerpoint/2010/main" val="28759070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9851B0-EE81-4685-9B8A-398E35E3E0F7}"/>
              </a:ext>
            </a:extLst>
          </p:cNvPr>
          <p:cNvSpPr>
            <a:spLocks noGrp="1"/>
          </p:cNvSpPr>
          <p:nvPr>
            <p:ph type="title"/>
          </p:nvPr>
        </p:nvSpPr>
        <p:spPr/>
        <p:txBody>
          <a:bodyPr/>
          <a:lstStyle/>
          <a:p>
            <a:r>
              <a:rPr lang="en-US" dirty="0"/>
              <a:t>Two-Way ANOVA: The Randomized Block Design (cont.)</a:t>
            </a:r>
          </a:p>
        </p:txBody>
      </p:sp>
      <p:sp>
        <p:nvSpPr>
          <p:cNvPr id="3" name="Content Placeholder 2">
            <a:extLst>
              <a:ext uri="{FF2B5EF4-FFF2-40B4-BE49-F238E27FC236}">
                <a16:creationId xmlns:a16="http://schemas.microsoft.com/office/drawing/2014/main" id="{9B215E12-81E0-4C43-866E-C4E50EA1CBD7}"/>
              </a:ext>
            </a:extLst>
          </p:cNvPr>
          <p:cNvSpPr>
            <a:spLocks noGrp="1"/>
          </p:cNvSpPr>
          <p:nvPr>
            <p:ph idx="1"/>
          </p:nvPr>
        </p:nvSpPr>
        <p:spPr/>
        <p:txBody>
          <a:bodyPr>
            <a:normAutofit/>
          </a:bodyPr>
          <a:lstStyle/>
          <a:p>
            <a:r>
              <a:rPr lang="en-US" dirty="0"/>
              <a:t>As with the paired difference design, we give up degrees of freedom when we block. Thus, we must be sure that the reduction in variation among sample observations is enough to compensate for the loss of degrees of freedom. This type of design is an example of a </a:t>
            </a:r>
            <a:r>
              <a:rPr lang="en-US" b="1" dirty="0"/>
              <a:t>randomized block design</a:t>
            </a:r>
            <a:r>
              <a:rPr lang="en-US" dirty="0"/>
              <a:t>.</a:t>
            </a:r>
          </a:p>
          <a:p>
            <a:r>
              <a:rPr lang="en-US" dirty="0"/>
              <a:t>In a randomized block design, we select experimental units within blocks which categorize experimental units so that they are as much alike as possible.</a:t>
            </a:r>
          </a:p>
        </p:txBody>
      </p:sp>
    </p:spTree>
    <p:extLst>
      <p:ext uri="{BB962C8B-B14F-4D97-AF65-F5344CB8AC3E}">
        <p14:creationId xmlns:p14="http://schemas.microsoft.com/office/powerpoint/2010/main" val="3458455432"/>
      </p:ext>
    </p:extLst>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3749</TotalTime>
  <Words>2499</Words>
  <Application>Microsoft Office PowerPoint</Application>
  <PresentationFormat>On-screen Show (4:3)</PresentationFormat>
  <Paragraphs>155</Paragraphs>
  <Slides>33</Slides>
  <Notes>0</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33</vt:i4>
      </vt:variant>
    </vt:vector>
  </HeadingPairs>
  <TitlesOfParts>
    <vt:vector size="40" baseType="lpstr">
      <vt:lpstr>Calibri</vt:lpstr>
      <vt:lpstr>Wingdings</vt:lpstr>
      <vt:lpstr>Arial</vt:lpstr>
      <vt:lpstr>Symbol</vt:lpstr>
      <vt:lpstr>Cambria Math</vt:lpstr>
      <vt:lpstr>Office Theme</vt:lpstr>
      <vt:lpstr>Equation</vt:lpstr>
      <vt:lpstr>Section 15.3</vt:lpstr>
      <vt:lpstr>Two-Way ANOVA: The Randomized Block Design</vt:lpstr>
      <vt:lpstr>Two-Way ANOVA: The Randomized Block Design (cont.)</vt:lpstr>
      <vt:lpstr>Two-Way ANOVA: The Randomized Block Design (cont.)</vt:lpstr>
      <vt:lpstr>Two-Way ANOVA: The Randomized Block Design (cont.)</vt:lpstr>
      <vt:lpstr>Two-Way ANOVA: The Randomized Block Design (cont.)</vt:lpstr>
      <vt:lpstr>Two-Way ANOVA: The Randomized Block Design (cont.)</vt:lpstr>
      <vt:lpstr>Two-Way ANOVA: The Randomized Block Design (cont.)</vt:lpstr>
      <vt:lpstr>Two-Way ANOVA: The Randomized Block Design (cont.)</vt:lpstr>
      <vt:lpstr>Two-Way ANOVA: The Randomized Block Design (cont.)</vt:lpstr>
      <vt:lpstr>Two-Way ANOVA: The Randomized Block Design (cont.)</vt:lpstr>
      <vt:lpstr>Two-Way ANOVA: The Randomized Block Design (cont.)</vt:lpstr>
      <vt:lpstr>Two-Way ANOVA: The Randomized Block Design (cont.)</vt:lpstr>
      <vt:lpstr>Two-Way ANOVA: The Randomized Block Design (cont.)</vt:lpstr>
      <vt:lpstr>Two-Way ANOVA: The Randomized Block Design (cont.)</vt:lpstr>
      <vt:lpstr>Two-Way ANOVA: The Randomized Block Design (cont.)</vt:lpstr>
      <vt:lpstr>Two-Way ANOVA: The Randomized Block Design (cont.)</vt:lpstr>
      <vt:lpstr>Procedure: Two-Way ANOVA: Randomized Block Design </vt:lpstr>
      <vt:lpstr>Procedure: Two-Way ANOVA: Randomized Block Design (cont.)</vt:lpstr>
      <vt:lpstr>Procedure: Two-Way ANOVA: Randomized Block Design (cont.)</vt:lpstr>
      <vt:lpstr>Procedure: Two-Way ANOVA: Randomized Block Design (cont.)</vt:lpstr>
      <vt:lpstr>Procedure: Two-Way ANOVA: Randomized Block Design (cont.)</vt:lpstr>
      <vt:lpstr>Two-Way ANOVA: The Randomized Block Design (cont.)</vt:lpstr>
      <vt:lpstr>Two-Way ANOVA: The Randomized Block Design (cont.)</vt:lpstr>
      <vt:lpstr>Two-Way ANOVA: The Randomized Block Design (cont.)</vt:lpstr>
      <vt:lpstr>Note</vt:lpstr>
      <vt:lpstr>Two-Way ANOVA: The Randomized Block Design (cont.)</vt:lpstr>
      <vt:lpstr>Two-Way ANOVA: The Randomized Block Design (cont.)</vt:lpstr>
      <vt:lpstr>Two-Way ANOVA: The Randomized Block Design (cont.)</vt:lpstr>
      <vt:lpstr>Evaluating the Effect of Blocking on the Experimental Design</vt:lpstr>
      <vt:lpstr>Evaluating the Effect of Blocking on the Experimental Design (cont.)</vt:lpstr>
      <vt:lpstr>Evaluating the Effect of Blocking on the Experimental Design (cont.)</vt:lpstr>
      <vt:lpstr>Evaluating the Effect of Blocking on the Experimental Design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Statistics and Data, 4th Edition</dc:title>
  <dc:creator>Hawkes Learning</dc:creator>
  <cp:lastModifiedBy>Robin Hendrix</cp:lastModifiedBy>
  <cp:revision>505</cp:revision>
  <dcterms:created xsi:type="dcterms:W3CDTF">2013-04-26T14:43:13Z</dcterms:created>
  <dcterms:modified xsi:type="dcterms:W3CDTF">2024-04-03T18:35:35Z</dcterms:modified>
</cp:coreProperties>
</file>