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2"/>
  </p:notesMasterIdLst>
  <p:handoutMasterIdLst>
    <p:handoutMasterId r:id="rId53"/>
  </p:handoutMasterIdLst>
  <p:sldIdLst>
    <p:sldId id="256" r:id="rId2"/>
    <p:sldId id="495" r:id="rId3"/>
    <p:sldId id="520" r:id="rId4"/>
    <p:sldId id="521" r:id="rId5"/>
    <p:sldId id="522" r:id="rId6"/>
    <p:sldId id="523" r:id="rId7"/>
    <p:sldId id="524" r:id="rId8"/>
    <p:sldId id="525" r:id="rId9"/>
    <p:sldId id="526" r:id="rId10"/>
    <p:sldId id="527" r:id="rId11"/>
    <p:sldId id="528" r:id="rId12"/>
    <p:sldId id="529" r:id="rId13"/>
    <p:sldId id="530" r:id="rId14"/>
    <p:sldId id="531" r:id="rId15"/>
    <p:sldId id="532" r:id="rId16"/>
    <p:sldId id="533" r:id="rId17"/>
    <p:sldId id="496" r:id="rId18"/>
    <p:sldId id="534" r:id="rId19"/>
    <p:sldId id="535" r:id="rId20"/>
    <p:sldId id="497" r:id="rId21"/>
    <p:sldId id="536" r:id="rId22"/>
    <p:sldId id="498" r:id="rId23"/>
    <p:sldId id="499" r:id="rId24"/>
    <p:sldId id="537" r:id="rId25"/>
    <p:sldId id="538" r:id="rId26"/>
    <p:sldId id="539" r:id="rId27"/>
    <p:sldId id="540" r:id="rId28"/>
    <p:sldId id="541" r:id="rId29"/>
    <p:sldId id="542" r:id="rId30"/>
    <p:sldId id="543" r:id="rId31"/>
    <p:sldId id="544" r:id="rId32"/>
    <p:sldId id="545" r:id="rId33"/>
    <p:sldId id="547" r:id="rId34"/>
    <p:sldId id="548" r:id="rId35"/>
    <p:sldId id="549" r:id="rId36"/>
    <p:sldId id="550" r:id="rId37"/>
    <p:sldId id="552" r:id="rId38"/>
    <p:sldId id="564" r:id="rId39"/>
    <p:sldId id="553" r:id="rId40"/>
    <p:sldId id="554" r:id="rId41"/>
    <p:sldId id="555" r:id="rId42"/>
    <p:sldId id="563" r:id="rId43"/>
    <p:sldId id="556" r:id="rId44"/>
    <p:sldId id="557" r:id="rId45"/>
    <p:sldId id="558" r:id="rId46"/>
    <p:sldId id="559" r:id="rId47"/>
    <p:sldId id="560" r:id="rId48"/>
    <p:sldId id="561" r:id="rId49"/>
    <p:sldId id="510" r:id="rId50"/>
    <p:sldId id="562" r:id="rId51"/>
  </p:sldIdLst>
  <p:sldSz cx="9144000" cy="6858000" type="screen4x3"/>
  <p:notesSz cx="6858000" cy="9144000"/>
  <p:embeddedFontLst>
    <p:embeddedFont>
      <p:font typeface="Cambria Math" panose="02040503050406030204" pitchFamily="18"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B77D73-9C0F-800B-0F43-FAAFFC8EA440}" name="Casey Luquet" initials="CL" userId="S::cluquet@hawkeslearning.com::d0c6d703-2144-47b7-a589-485ad8d212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bin Hendrix" initials="RH" lastIdx="5" clrIdx="0">
    <p:extLst>
      <p:ext uri="{19B8F6BF-5375-455C-9EA6-DF929625EA0E}">
        <p15:presenceInfo xmlns:p15="http://schemas.microsoft.com/office/powerpoint/2012/main" userId="S-1-5-21-1482476501-413027322-842925246-109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66092"/>
    <a:srgbClr val="1F497D"/>
    <a:srgbClr val="0000FF"/>
    <a:srgbClr val="2D7D9F"/>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p:cViewPr varScale="1">
        <p:scale>
          <a:sx n="108" d="100"/>
          <a:sy n="108" d="100"/>
        </p:scale>
        <p:origin x="1086" y="12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4/10/2024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4/10/2024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oleObject" Target="../embeddings/oleObject5.bin"/><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9.wmf"/><Relationship Id="rId7" Type="http://schemas.openxmlformats.org/officeDocument/2006/relationships/image" Target="../media/image21.wmf"/><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2.wmf"/></Relationships>
</file>

<file path=ppt/slides/_rels/slide2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4.bin"/><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oleObject" Target="../embeddings/oleObject15.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26.wmf"/><Relationship Id="rId7" Type="http://schemas.openxmlformats.org/officeDocument/2006/relationships/image" Target="../media/image28.w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oleObject" Target="../embeddings/oleObject18.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29.w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oleObject" Target="../embeddings/oleObject22.bin"/><Relationship Id="rId4" Type="http://schemas.openxmlformats.org/officeDocument/2006/relationships/image" Target="../media/image31.wmf"/></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oleObject" Target="../embeddings/oleObject24.bin"/><Relationship Id="rId4" Type="http://schemas.openxmlformats.org/officeDocument/2006/relationships/image" Target="../media/image33.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36.wmf"/><Relationship Id="rId7" Type="http://schemas.openxmlformats.org/officeDocument/2006/relationships/image" Target="../media/image38.wmf"/><Relationship Id="rId2"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9.bin"/><Relationship Id="rId11" Type="http://schemas.openxmlformats.org/officeDocument/2006/relationships/image" Target="../media/image40.wmf"/><Relationship Id="rId5" Type="http://schemas.openxmlformats.org/officeDocument/2006/relationships/image" Target="../media/image37.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39.wmf"/></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43.wmf"/><Relationship Id="rId2"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oleObject" Target="../embeddings/oleObject34.bin"/><Relationship Id="rId5" Type="http://schemas.openxmlformats.org/officeDocument/2006/relationships/image" Target="../media/image42.wmf"/><Relationship Id="rId4" Type="http://schemas.openxmlformats.org/officeDocument/2006/relationships/oleObject" Target="../embeddings/oleObject33.bin"/></Relationships>
</file>

<file path=ppt/slides/_rels/slide45.xml.rels><?xml version="1.0" encoding="UTF-8" standalone="yes"?>
<Relationships xmlns="http://schemas.openxmlformats.org/package/2006/relationships"><Relationship Id="rId3" Type="http://schemas.openxmlformats.org/officeDocument/2006/relationships/image" Target="../media/image44.wmf"/><Relationship Id="rId7" Type="http://schemas.openxmlformats.org/officeDocument/2006/relationships/image" Target="../media/image46.wmf"/><Relationship Id="rId2" Type="http://schemas.openxmlformats.org/officeDocument/2006/relationships/oleObject" Target="../embeddings/oleObject35.bin"/><Relationship Id="rId1" Type="http://schemas.openxmlformats.org/officeDocument/2006/relationships/slideLayout" Target="../slideLayouts/slideLayout2.xml"/><Relationship Id="rId6" Type="http://schemas.openxmlformats.org/officeDocument/2006/relationships/oleObject" Target="../embeddings/oleObject37.bin"/><Relationship Id="rId5" Type="http://schemas.openxmlformats.org/officeDocument/2006/relationships/image" Target="../media/image45.wmf"/><Relationship Id="rId4" Type="http://schemas.openxmlformats.org/officeDocument/2006/relationships/oleObject" Target="../embeddings/oleObject36.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15.2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Multiple Comparison Procedures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a:xfrm>
            <a:off x="451624" y="91440"/>
            <a:ext cx="8229600" cy="914400"/>
          </a:xfrm>
        </p:spPr>
        <p:txBody>
          <a:bodyPr/>
          <a:lstStyle/>
          <a:p>
            <a:r>
              <a:rPr lang="en-US" dirty="0"/>
              <a:t>Multiple Comparison Procedures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a:xfrm>
                <a:off x="446049" y="1112892"/>
                <a:ext cx="8229600" cy="4572000"/>
              </a:xfrm>
            </p:spPr>
            <p:txBody>
              <a:bodyPr>
                <a:normAutofit/>
              </a:bodyPr>
              <a:lstStyle/>
              <a:p>
                <a:pPr marL="514350" indent="-514350">
                  <a:buFont typeface="+mj-lt"/>
                  <a:buAutoNum type="arabicPeriod"/>
                </a:pPr>
                <a:r>
                  <a:rPr lang="en-US" dirty="0"/>
                  <a:t> </a:t>
                </a:r>
                <a:r>
                  <a:rPr kumimoji="0" lang="en-US" sz="2800" b="0" i="1" u="none" strike="noStrike" kern="1200" cap="none" spc="0" normalizeH="0" baseline="0" noProof="0" dirty="0">
                    <a:ln>
                      <a:noFill/>
                    </a:ln>
                    <a:effectLst/>
                    <a:uLnTx/>
                    <a:uFillTx/>
                    <a:latin typeface="+mn-lt"/>
                    <a:ea typeface="+mn-ea"/>
                    <a:cs typeface="+mn-cs"/>
                  </a:rPr>
                  <a:t>H</a:t>
                </a:r>
                <a:r>
                  <a:rPr kumimoji="0" lang="en-US" sz="2800" b="0" i="0" u="none" strike="noStrike" kern="1200" cap="none" spc="0" normalizeH="0" baseline="-25000" noProof="0" dirty="0">
                    <a:ln>
                      <a:noFill/>
                    </a:ln>
                    <a:effectLst/>
                    <a:uLnTx/>
                    <a:uFillTx/>
                    <a:latin typeface="+mn-lt"/>
                    <a:ea typeface="+mn-ea"/>
                    <a:cs typeface="+mn-cs"/>
                  </a:rPr>
                  <a:t>0</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1</a:t>
                </a:r>
                <a:r>
                  <a:rPr kumimoji="0" lang="en-US" sz="2800" b="0" i="0" u="none" strike="noStrike" kern="1200" cap="none" spc="0" normalizeH="0" baseline="0" noProof="0" dirty="0">
                    <a:ln>
                      <a:noFill/>
                    </a:ln>
                    <a:effectLst/>
                    <a:uLnTx/>
                    <a:uFillTx/>
                    <a:latin typeface="+mn-lt"/>
                    <a:ea typeface="+mn-ea"/>
                    <a:cs typeface="+mn-cs"/>
                  </a:rPr>
                  <a:t> </a:t>
                </a:r>
                <a:r>
                  <a:rPr kumimoji="0" lang="en-US" sz="2800" b="0" i="0" u="none" strike="noStrike" kern="1200" cap="none" spc="0" normalizeH="0" baseline="0" noProof="0" dirty="0">
                    <a:ln>
                      <a:noFill/>
                    </a:ln>
                    <a:effectLst/>
                    <a:uLnTx/>
                    <a:uFillTx/>
                    <a:latin typeface="Symbol" pitchFamily="98" charset="2"/>
                    <a:ea typeface="+mn-ea"/>
                    <a:cs typeface="+mn-cs"/>
                  </a:rPr>
                  <a:t>-</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2</a:t>
                </a:r>
                <a:r>
                  <a:rPr kumimoji="0" lang="en-US" sz="2800" b="0" i="0" u="none" strike="noStrike" kern="1200" cap="none" spc="0" normalizeH="0" baseline="0" noProof="0" dirty="0">
                    <a:ln>
                      <a:noFill/>
                    </a:ln>
                    <a:effectLst/>
                    <a:uLnTx/>
                    <a:uFillTx/>
                    <a:latin typeface="+mn-lt"/>
                    <a:ea typeface="+mn-ea"/>
                    <a:cs typeface="+mn-cs"/>
                  </a:rPr>
                  <a:t> </a:t>
                </a:r>
                <a:r>
                  <a:rPr kumimoji="0" lang="en-US" sz="2800" b="0" i="0" u="none" strike="noStrike" kern="1200" cap="none" spc="0" normalizeH="0" baseline="0" noProof="0" dirty="0">
                    <a:ln>
                      <a:noFill/>
                    </a:ln>
                    <a:effectLst/>
                    <a:uLnTx/>
                    <a:uFillTx/>
                    <a:latin typeface="Symbol" pitchFamily="98" charset="2"/>
                    <a:ea typeface="+mn-ea"/>
                    <a:cs typeface="+mn-cs"/>
                  </a:rPr>
                  <a:t>=</a:t>
                </a:r>
                <a:r>
                  <a:rPr kumimoji="0" lang="en-US" sz="2800" b="0" i="0" u="none" strike="noStrike" kern="1200" cap="none" spc="0" normalizeH="0" baseline="0" noProof="0" dirty="0">
                    <a:ln>
                      <a:noFill/>
                    </a:ln>
                    <a:effectLst/>
                    <a:uLnTx/>
                    <a:uFillTx/>
                    <a:latin typeface="+mn-lt"/>
                    <a:ea typeface="+mn-ea"/>
                    <a:cs typeface="+mn-cs"/>
                  </a:rPr>
                  <a:t> </a:t>
                </a:r>
                <a:r>
                  <a:rPr lang="en-US" sz="2800" dirty="0">
                    <a:latin typeface="Cambria Math" panose="02040503050406030204" pitchFamily="18" charset="0"/>
                    <a:ea typeface="Cambria Math" panose="02040503050406030204" pitchFamily="18" charset="0"/>
                  </a:rPr>
                  <a:t>0</a:t>
                </a:r>
              </a:p>
              <a:p>
                <a:r>
                  <a:rPr lang="en-US" dirty="0">
                    <a:latin typeface="Cambria Math" panose="02040503050406030204" pitchFamily="18" charset="0"/>
                    <a:ea typeface="Cambria Math" panose="02040503050406030204" pitchFamily="18" charset="0"/>
                  </a:rPr>
                  <a:t>        </a:t>
                </a:r>
                <a:r>
                  <a:rPr kumimoji="0" lang="en-US" sz="2800" b="0" i="1" u="none" strike="noStrike" kern="1200" cap="none" spc="0" normalizeH="0" baseline="0" noProof="0" dirty="0">
                    <a:ln>
                      <a:noFill/>
                    </a:ln>
                    <a:effectLst/>
                    <a:uLnTx/>
                    <a:uFillTx/>
                    <a:latin typeface="+mn-lt"/>
                    <a:ea typeface="+mn-ea"/>
                    <a:cs typeface="+mn-cs"/>
                  </a:rPr>
                  <a:t>H</a:t>
                </a:r>
                <a:r>
                  <a:rPr kumimoji="0" lang="en-US" sz="2800" b="0" i="0" u="none" strike="noStrike" kern="1200" cap="none" spc="0" normalizeH="0" baseline="-25000" noProof="0" dirty="0">
                    <a:ln>
                      <a:noFill/>
                    </a:ln>
                    <a:effectLst/>
                    <a:uLnTx/>
                    <a:uFillTx/>
                    <a:latin typeface="+mn-lt"/>
                    <a:ea typeface="+mn-ea"/>
                    <a:cs typeface="+mn-cs"/>
                  </a:rPr>
                  <a:t>a</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1</a:t>
                </a:r>
                <a:r>
                  <a:rPr kumimoji="0" lang="en-US" sz="2800" b="0" i="0" u="none" strike="noStrike" kern="1200" cap="none" spc="0" normalizeH="0" baseline="0" noProof="0" dirty="0">
                    <a:ln>
                      <a:noFill/>
                    </a:ln>
                    <a:effectLst/>
                    <a:uLnTx/>
                    <a:uFillTx/>
                    <a:latin typeface="+mn-lt"/>
                    <a:ea typeface="+mn-ea"/>
                    <a:cs typeface="+mn-cs"/>
                  </a:rPr>
                  <a:t> </a:t>
                </a:r>
                <a:r>
                  <a:rPr kumimoji="0" lang="en-US" sz="2800" b="0" i="0" u="none" strike="noStrike" kern="1200" cap="none" spc="0" normalizeH="0" baseline="0" noProof="0" dirty="0">
                    <a:ln>
                      <a:noFill/>
                    </a:ln>
                    <a:effectLst/>
                    <a:uLnTx/>
                    <a:uFillTx/>
                    <a:latin typeface="Symbol" pitchFamily="98" charset="2"/>
                    <a:ea typeface="+mn-ea"/>
                    <a:cs typeface="+mn-cs"/>
                  </a:rPr>
                  <a:t>-</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2</a:t>
                </a:r>
                <a:r>
                  <a:rPr kumimoji="0" lang="en-US" sz="2800" b="0" i="0" u="none" strike="noStrike" kern="1200" cap="none" spc="0" normalizeH="0" baseline="0" noProof="0" dirty="0">
                    <a:ln>
                      <a:noFill/>
                    </a:ln>
                    <a:effectLst/>
                    <a:uLnTx/>
                    <a:uFillTx/>
                    <a:latin typeface="+mn-lt"/>
                    <a:ea typeface="+mn-ea"/>
                    <a:cs typeface="+mn-cs"/>
                  </a:rPr>
                  <a:t> </a:t>
                </a:r>
                <a14:m>
                  <m:oMath xmlns:m="http://schemas.openxmlformats.org/officeDocument/2006/math">
                    <m:r>
                      <a:rPr kumimoji="0" lang="en-US" sz="2800" b="0" i="1" u="none" strike="noStrike" kern="1200" cap="none" spc="0" normalizeH="0" baseline="0" noProof="0" dirty="0" smtClean="0">
                        <a:ln>
                          <a:noFill/>
                        </a:ln>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effectLst/>
                    <a:uLnTx/>
                    <a:uFillTx/>
                    <a:latin typeface="+mn-lt"/>
                    <a:ea typeface="+mn-ea"/>
                    <a:cs typeface="+mn-cs"/>
                  </a:rPr>
                  <a:t> </a:t>
                </a:r>
                <a:r>
                  <a:rPr lang="en-US" sz="2800" dirty="0">
                    <a:latin typeface="Cambria Math" panose="02040503050406030204" pitchFamily="18" charset="0"/>
                    <a:ea typeface="Cambria Math" panose="02040503050406030204" pitchFamily="18" charset="0"/>
                  </a:rPr>
                  <a:t>0</a:t>
                </a:r>
              </a:p>
              <a:p>
                <a:pPr marL="514350" indent="-514350">
                  <a:buFont typeface="+mj-lt"/>
                  <a:buAutoNum type="arabicPeriod" startAt="2"/>
                </a:pPr>
                <a:r>
                  <a:rPr lang="en-US" dirty="0"/>
                  <a:t> </a:t>
                </a:r>
                <a:r>
                  <a:rPr kumimoji="0" lang="en-US" sz="2800" b="0" i="1" u="none" strike="noStrike" kern="1200" cap="none" spc="0" normalizeH="0" baseline="0" noProof="0" dirty="0">
                    <a:ln>
                      <a:noFill/>
                    </a:ln>
                    <a:effectLst/>
                    <a:uLnTx/>
                    <a:uFillTx/>
                    <a:latin typeface="+mn-lt"/>
                    <a:ea typeface="+mn-ea"/>
                    <a:cs typeface="+mn-cs"/>
                  </a:rPr>
                  <a:t>H</a:t>
                </a:r>
                <a:r>
                  <a:rPr kumimoji="0" lang="en-US" sz="2800" b="0" i="0" u="none" strike="noStrike" kern="1200" cap="none" spc="0" normalizeH="0" baseline="-25000" noProof="0" dirty="0">
                    <a:ln>
                      <a:noFill/>
                    </a:ln>
                    <a:effectLst/>
                    <a:uLnTx/>
                    <a:uFillTx/>
                    <a:latin typeface="+mn-lt"/>
                    <a:ea typeface="+mn-ea"/>
                    <a:cs typeface="+mn-cs"/>
                  </a:rPr>
                  <a:t>0</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1</a:t>
                </a:r>
                <a:r>
                  <a:rPr kumimoji="0" lang="en-US" sz="2800" b="0" i="0" u="none" strike="noStrike" kern="1200" cap="none" spc="0" normalizeH="0" baseline="0" noProof="0" dirty="0">
                    <a:ln>
                      <a:noFill/>
                    </a:ln>
                    <a:effectLst/>
                    <a:uLnTx/>
                    <a:uFillTx/>
                    <a:latin typeface="+mn-lt"/>
                    <a:ea typeface="+mn-ea"/>
                    <a:cs typeface="+mn-cs"/>
                  </a:rPr>
                  <a:t> </a:t>
                </a:r>
                <a:r>
                  <a:rPr kumimoji="0" lang="en-US" sz="2800" b="0" i="0" u="none" strike="noStrike" kern="1200" cap="none" spc="0" normalizeH="0" baseline="0" noProof="0" dirty="0">
                    <a:ln>
                      <a:noFill/>
                    </a:ln>
                    <a:effectLst/>
                    <a:uLnTx/>
                    <a:uFillTx/>
                    <a:latin typeface="Symbol" pitchFamily="98" charset="2"/>
                    <a:ea typeface="+mn-ea"/>
                    <a:cs typeface="+mn-cs"/>
                  </a:rPr>
                  <a:t>-</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3</a:t>
                </a:r>
                <a:r>
                  <a:rPr kumimoji="0" lang="en-US" sz="2800" b="0" i="0" u="none" strike="noStrike" kern="1200" cap="none" spc="0" normalizeH="0" baseline="0" noProof="0" dirty="0">
                    <a:ln>
                      <a:noFill/>
                    </a:ln>
                    <a:effectLst/>
                    <a:uLnTx/>
                    <a:uFillTx/>
                    <a:latin typeface="+mn-lt"/>
                    <a:ea typeface="+mn-ea"/>
                    <a:cs typeface="+mn-cs"/>
                  </a:rPr>
                  <a:t> </a:t>
                </a:r>
                <a:r>
                  <a:rPr kumimoji="0" lang="en-US" sz="2800" b="0" i="0" u="none" strike="noStrike" kern="1200" cap="none" spc="0" normalizeH="0" baseline="0" noProof="0" dirty="0">
                    <a:ln>
                      <a:noFill/>
                    </a:ln>
                    <a:effectLst/>
                    <a:uLnTx/>
                    <a:uFillTx/>
                    <a:latin typeface="Symbol" pitchFamily="98" charset="2"/>
                    <a:ea typeface="+mn-ea"/>
                    <a:cs typeface="+mn-cs"/>
                  </a:rPr>
                  <a:t>=</a:t>
                </a:r>
                <a:r>
                  <a:rPr kumimoji="0" lang="en-US" sz="2800" b="0" i="0" u="none" strike="noStrike" kern="1200" cap="none" spc="0" normalizeH="0" baseline="0" noProof="0" dirty="0">
                    <a:ln>
                      <a:noFill/>
                    </a:ln>
                    <a:effectLst/>
                    <a:uLnTx/>
                    <a:uFillTx/>
                    <a:latin typeface="+mn-lt"/>
                    <a:ea typeface="+mn-ea"/>
                    <a:cs typeface="+mn-cs"/>
                  </a:rPr>
                  <a:t> </a:t>
                </a:r>
                <a:r>
                  <a:rPr lang="en-US" sz="2800" dirty="0">
                    <a:latin typeface="Cambria Math" panose="02040503050406030204" pitchFamily="18" charset="0"/>
                    <a:ea typeface="Cambria Math" panose="02040503050406030204" pitchFamily="18" charset="0"/>
                  </a:rPr>
                  <a:t>0</a:t>
                </a:r>
              </a:p>
              <a:p>
                <a:r>
                  <a:rPr lang="en-US" dirty="0"/>
                  <a:t>        </a:t>
                </a:r>
                <a:r>
                  <a:rPr kumimoji="0" lang="en-US" sz="2800" b="0" i="1" u="none" strike="noStrike" kern="1200" cap="none" spc="0" normalizeH="0" baseline="0" noProof="0" dirty="0">
                    <a:ln>
                      <a:noFill/>
                    </a:ln>
                    <a:effectLst/>
                    <a:uLnTx/>
                    <a:uFillTx/>
                    <a:latin typeface="+mn-lt"/>
                    <a:ea typeface="+mn-ea"/>
                    <a:cs typeface="+mn-cs"/>
                  </a:rPr>
                  <a:t>H</a:t>
                </a:r>
                <a:r>
                  <a:rPr kumimoji="0" lang="en-US" sz="2800" b="0" i="0" u="none" strike="noStrike" kern="1200" cap="none" spc="0" normalizeH="0" baseline="-25000" noProof="0" dirty="0">
                    <a:ln>
                      <a:noFill/>
                    </a:ln>
                    <a:effectLst/>
                    <a:uLnTx/>
                    <a:uFillTx/>
                    <a:latin typeface="+mn-lt"/>
                    <a:ea typeface="+mn-ea"/>
                    <a:cs typeface="+mn-cs"/>
                  </a:rPr>
                  <a:t>a</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1</a:t>
                </a:r>
                <a:r>
                  <a:rPr kumimoji="0" lang="en-US" sz="2800" b="0" i="0" u="none" strike="noStrike" kern="1200" cap="none" spc="0" normalizeH="0" baseline="0" noProof="0" dirty="0">
                    <a:ln>
                      <a:noFill/>
                    </a:ln>
                    <a:effectLst/>
                    <a:uLnTx/>
                    <a:uFillTx/>
                    <a:latin typeface="+mn-lt"/>
                    <a:ea typeface="+mn-ea"/>
                    <a:cs typeface="+mn-cs"/>
                  </a:rPr>
                  <a:t> </a:t>
                </a:r>
                <a:r>
                  <a:rPr kumimoji="0" lang="en-US" sz="2800" b="0" i="0" u="none" strike="noStrike" kern="1200" cap="none" spc="0" normalizeH="0" baseline="0" noProof="0" dirty="0">
                    <a:ln>
                      <a:noFill/>
                    </a:ln>
                    <a:effectLst/>
                    <a:uLnTx/>
                    <a:uFillTx/>
                    <a:latin typeface="Symbol" pitchFamily="98" charset="2"/>
                    <a:ea typeface="+mn-ea"/>
                    <a:cs typeface="+mn-cs"/>
                  </a:rPr>
                  <a:t>-</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3</a:t>
                </a:r>
                <a:r>
                  <a:rPr kumimoji="0" lang="en-US" sz="2800" b="0" i="0" u="none" strike="noStrike" kern="1200" cap="none" spc="0" normalizeH="0" baseline="0" noProof="0" dirty="0">
                    <a:ln>
                      <a:noFill/>
                    </a:ln>
                    <a:effectLst/>
                    <a:uLnTx/>
                    <a:uFillTx/>
                    <a:latin typeface="+mn-lt"/>
                    <a:ea typeface="+mn-ea"/>
                    <a:cs typeface="+mn-cs"/>
                  </a:rPr>
                  <a:t> </a:t>
                </a:r>
                <a14:m>
                  <m:oMath xmlns:m="http://schemas.openxmlformats.org/officeDocument/2006/math">
                    <m:r>
                      <a:rPr kumimoji="0" lang="en-US" sz="2800" b="0" i="1" u="none" strike="noStrike" kern="1200" cap="none" spc="0" normalizeH="0" baseline="0" noProof="0" dirty="0" smtClean="0">
                        <a:ln>
                          <a:noFill/>
                        </a:ln>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effectLst/>
                    <a:uLnTx/>
                    <a:uFillTx/>
                    <a:latin typeface="+mn-lt"/>
                    <a:ea typeface="+mn-ea"/>
                    <a:cs typeface="+mn-cs"/>
                  </a:rPr>
                  <a:t> </a:t>
                </a:r>
                <a:r>
                  <a:rPr lang="en-US" sz="2800" dirty="0">
                    <a:latin typeface="Cambria Math" panose="02040503050406030204" pitchFamily="18" charset="0"/>
                    <a:ea typeface="Cambria Math" panose="02040503050406030204" pitchFamily="18" charset="0"/>
                  </a:rPr>
                  <a:t>0</a:t>
                </a:r>
              </a:p>
              <a:p>
                <a:pPr marL="514350" indent="-514350">
                  <a:buFont typeface="+mj-lt"/>
                  <a:buAutoNum type="arabicPeriod" startAt="3"/>
                </a:pPr>
                <a:r>
                  <a:rPr lang="en-US" dirty="0"/>
                  <a:t> </a:t>
                </a:r>
                <a:r>
                  <a:rPr kumimoji="0" lang="en-US" sz="2800" b="0" i="1" u="none" strike="noStrike" kern="1200" cap="none" spc="0" normalizeH="0" baseline="0" noProof="0" dirty="0">
                    <a:ln>
                      <a:noFill/>
                    </a:ln>
                    <a:effectLst/>
                    <a:uLnTx/>
                    <a:uFillTx/>
                    <a:latin typeface="+mn-lt"/>
                    <a:ea typeface="+mn-ea"/>
                    <a:cs typeface="+mn-cs"/>
                  </a:rPr>
                  <a:t>H</a:t>
                </a:r>
                <a:r>
                  <a:rPr kumimoji="0" lang="en-US" sz="2800" b="0" i="0" u="none" strike="noStrike" kern="1200" cap="none" spc="0" normalizeH="0" baseline="-25000" noProof="0" dirty="0">
                    <a:ln>
                      <a:noFill/>
                    </a:ln>
                    <a:effectLst/>
                    <a:uLnTx/>
                    <a:uFillTx/>
                    <a:latin typeface="+mn-lt"/>
                    <a:ea typeface="+mn-ea"/>
                    <a:cs typeface="+mn-cs"/>
                  </a:rPr>
                  <a:t>0</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2</a:t>
                </a:r>
                <a:r>
                  <a:rPr kumimoji="0" lang="en-US" sz="2800" b="0" i="0" u="none" strike="noStrike" kern="1200" cap="none" spc="0" normalizeH="0" baseline="0" noProof="0" dirty="0">
                    <a:ln>
                      <a:noFill/>
                    </a:ln>
                    <a:effectLst/>
                    <a:uLnTx/>
                    <a:uFillTx/>
                    <a:latin typeface="+mn-lt"/>
                    <a:ea typeface="+mn-ea"/>
                    <a:cs typeface="+mn-cs"/>
                  </a:rPr>
                  <a:t> </a:t>
                </a:r>
                <a:r>
                  <a:rPr kumimoji="0" lang="en-US" sz="2800" b="0" i="0" u="none" strike="noStrike" kern="1200" cap="none" spc="0" normalizeH="0" baseline="0" noProof="0" dirty="0">
                    <a:ln>
                      <a:noFill/>
                    </a:ln>
                    <a:effectLst/>
                    <a:uLnTx/>
                    <a:uFillTx/>
                    <a:latin typeface="Symbol" pitchFamily="98" charset="2"/>
                    <a:ea typeface="+mn-ea"/>
                    <a:cs typeface="+mn-cs"/>
                  </a:rPr>
                  <a:t>-</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3</a:t>
                </a:r>
                <a:r>
                  <a:rPr kumimoji="0" lang="en-US" sz="2800" b="0" i="0" u="none" strike="noStrike" kern="1200" cap="none" spc="0" normalizeH="0" baseline="0" noProof="0" dirty="0">
                    <a:ln>
                      <a:noFill/>
                    </a:ln>
                    <a:effectLst/>
                    <a:uLnTx/>
                    <a:uFillTx/>
                    <a:latin typeface="+mn-lt"/>
                    <a:ea typeface="+mn-ea"/>
                    <a:cs typeface="+mn-cs"/>
                  </a:rPr>
                  <a:t> </a:t>
                </a:r>
                <a:r>
                  <a:rPr kumimoji="0" lang="en-US" sz="2800" b="0" i="0" u="none" strike="noStrike" kern="1200" cap="none" spc="0" normalizeH="0" baseline="0" noProof="0" dirty="0">
                    <a:ln>
                      <a:noFill/>
                    </a:ln>
                    <a:effectLst/>
                    <a:uLnTx/>
                    <a:uFillTx/>
                    <a:latin typeface="Symbol" pitchFamily="98" charset="2"/>
                    <a:ea typeface="+mn-ea"/>
                    <a:cs typeface="+mn-cs"/>
                  </a:rPr>
                  <a:t>=</a:t>
                </a:r>
                <a:r>
                  <a:rPr kumimoji="0" lang="en-US" sz="2800" b="0" i="0" u="none" strike="noStrike" kern="1200" cap="none" spc="0" normalizeH="0" baseline="0" noProof="0" dirty="0">
                    <a:ln>
                      <a:noFill/>
                    </a:ln>
                    <a:effectLst/>
                    <a:uLnTx/>
                    <a:uFillTx/>
                    <a:latin typeface="+mn-lt"/>
                    <a:ea typeface="+mn-ea"/>
                    <a:cs typeface="+mn-cs"/>
                  </a:rPr>
                  <a:t> </a:t>
                </a:r>
                <a:r>
                  <a:rPr lang="en-US" sz="2800" dirty="0">
                    <a:latin typeface="Cambria Math" panose="02040503050406030204" pitchFamily="18" charset="0"/>
                    <a:ea typeface="Cambria Math" panose="02040503050406030204" pitchFamily="18" charset="0"/>
                  </a:rPr>
                  <a:t>0</a:t>
                </a:r>
              </a:p>
              <a:p>
                <a:r>
                  <a:rPr lang="en-US" dirty="0"/>
                  <a:t>        </a:t>
                </a:r>
                <a:r>
                  <a:rPr kumimoji="0" lang="en-US" sz="2800" b="0" i="1" u="none" strike="noStrike" kern="1200" cap="none" spc="0" normalizeH="0" baseline="0" noProof="0" dirty="0">
                    <a:ln>
                      <a:noFill/>
                    </a:ln>
                    <a:effectLst/>
                    <a:uLnTx/>
                    <a:uFillTx/>
                    <a:latin typeface="+mn-lt"/>
                    <a:ea typeface="+mn-ea"/>
                    <a:cs typeface="+mn-cs"/>
                  </a:rPr>
                  <a:t>H</a:t>
                </a:r>
                <a:r>
                  <a:rPr kumimoji="0" lang="en-US" sz="2800" b="0" i="0" u="none" strike="noStrike" kern="1200" cap="none" spc="0" normalizeH="0" baseline="-25000" noProof="0" dirty="0">
                    <a:ln>
                      <a:noFill/>
                    </a:ln>
                    <a:effectLst/>
                    <a:uLnTx/>
                    <a:uFillTx/>
                    <a:latin typeface="+mn-lt"/>
                    <a:ea typeface="+mn-ea"/>
                    <a:cs typeface="+mn-cs"/>
                  </a:rPr>
                  <a:t>a</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2</a:t>
                </a:r>
                <a:r>
                  <a:rPr kumimoji="0" lang="en-US" sz="2800" b="0" i="0" u="none" strike="noStrike" kern="1200" cap="none" spc="0" normalizeH="0" baseline="0" noProof="0" dirty="0">
                    <a:ln>
                      <a:noFill/>
                    </a:ln>
                    <a:effectLst/>
                    <a:uLnTx/>
                    <a:uFillTx/>
                    <a:latin typeface="+mn-lt"/>
                    <a:ea typeface="+mn-ea"/>
                    <a:cs typeface="+mn-cs"/>
                  </a:rPr>
                  <a:t> </a:t>
                </a:r>
                <a:r>
                  <a:rPr kumimoji="0" lang="en-US" sz="2800" b="0" i="0" u="none" strike="noStrike" kern="1200" cap="none" spc="0" normalizeH="0" baseline="0" noProof="0" dirty="0">
                    <a:ln>
                      <a:noFill/>
                    </a:ln>
                    <a:effectLst/>
                    <a:uLnTx/>
                    <a:uFillTx/>
                    <a:latin typeface="Symbol" pitchFamily="98" charset="2"/>
                    <a:ea typeface="+mn-ea"/>
                    <a:cs typeface="+mn-cs"/>
                  </a:rPr>
                  <a:t>-</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3</a:t>
                </a:r>
                <a:r>
                  <a:rPr kumimoji="0" lang="en-US" sz="2800" b="0" i="0" u="none" strike="noStrike" kern="1200" cap="none" spc="0" normalizeH="0" baseline="0" noProof="0" dirty="0">
                    <a:ln>
                      <a:noFill/>
                    </a:ln>
                    <a:effectLst/>
                    <a:uLnTx/>
                    <a:uFillTx/>
                    <a:latin typeface="+mn-lt"/>
                    <a:ea typeface="+mn-ea"/>
                    <a:cs typeface="+mn-cs"/>
                  </a:rPr>
                  <a:t> </a:t>
                </a:r>
                <a14:m>
                  <m:oMath xmlns:m="http://schemas.openxmlformats.org/officeDocument/2006/math">
                    <m:r>
                      <a:rPr kumimoji="0" lang="en-US" sz="2800" b="0" i="1" u="none" strike="noStrike" kern="1200" cap="none" spc="0" normalizeH="0" baseline="0" noProof="0" dirty="0" smtClean="0">
                        <a:ln>
                          <a:noFill/>
                        </a:ln>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effectLst/>
                    <a:uLnTx/>
                    <a:uFillTx/>
                    <a:latin typeface="+mn-lt"/>
                    <a:ea typeface="+mn-ea"/>
                    <a:cs typeface="+mn-cs"/>
                  </a:rPr>
                  <a:t> </a:t>
                </a:r>
                <a:r>
                  <a:rPr lang="en-US" sz="2800" dirty="0">
                    <a:latin typeface="Cambria Math" panose="02040503050406030204" pitchFamily="18" charset="0"/>
                    <a:ea typeface="Cambria Math" panose="02040503050406030204" pitchFamily="18" charset="0"/>
                  </a:rPr>
                  <a:t>0</a:t>
                </a:r>
              </a:p>
              <a:p>
                <a:r>
                  <a:rPr lang="en-US" dirty="0"/>
                  <a:t>For each set of hypotheses above, the test statistic is given by</a:t>
                </a:r>
              </a:p>
            </p:txBody>
          </p:sp>
        </mc:Choice>
        <mc:Fallback xmlns="">
          <p:sp>
            <p:nvSpPr>
              <p:cNvPr id="3" name="Content Placeholder 2">
                <a:extLst>
                  <a:ext uri="{FF2B5EF4-FFF2-40B4-BE49-F238E27FC236}">
                    <a16:creationId xmlns:a16="http://schemas.microsoft.com/office/drawing/2014/main" id="{9B215E12-81E0-4C43-866E-C4E50EA1CBD7}"/>
                  </a:ext>
                </a:extLst>
              </p:cNvPr>
              <p:cNvSpPr>
                <a:spLocks noGrp="1" noRot="1" noChangeAspect="1" noMove="1" noResize="1" noEditPoints="1" noAdjustHandles="1" noChangeArrowheads="1" noChangeShapeType="1" noTextEdit="1"/>
              </p:cNvSpPr>
              <p:nvPr>
                <p:ph idx="1"/>
              </p:nvPr>
            </p:nvSpPr>
            <p:spPr>
              <a:xfrm>
                <a:off x="446049" y="1112892"/>
                <a:ext cx="8229600" cy="4572000"/>
              </a:xfrm>
              <a:blipFill>
                <a:blip r:embed="rId2"/>
                <a:stretch>
                  <a:fillRect l="-1556" t="-1733"/>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7D481CF1-11E5-2068-17CF-824E0C1FC654}"/>
              </a:ext>
            </a:extLst>
          </p:cNvPr>
          <p:cNvGraphicFramePr>
            <a:graphicFrameLocks noChangeAspect="1"/>
          </p:cNvGraphicFramePr>
          <p:nvPr>
            <p:extLst>
              <p:ext uri="{D42A27DB-BD31-4B8C-83A1-F6EECF244321}">
                <p14:modId xmlns:p14="http://schemas.microsoft.com/office/powerpoint/2010/main" val="2110209434"/>
              </p:ext>
            </p:extLst>
          </p:nvPr>
        </p:nvGraphicFramePr>
        <p:xfrm>
          <a:off x="2594516" y="4659352"/>
          <a:ext cx="1698703" cy="1261001"/>
        </p:xfrm>
        <a:graphic>
          <a:graphicData uri="http://schemas.openxmlformats.org/presentationml/2006/ole">
            <mc:AlternateContent xmlns:mc="http://schemas.openxmlformats.org/markup-compatibility/2006">
              <mc:Choice xmlns:v="urn:schemas-microsoft-com:vml" Requires="v">
                <p:oleObj name="Equation" r:id="rId3" imgW="2070000" imgH="1536480" progId="Equation.DSMT4">
                  <p:embed/>
                </p:oleObj>
              </mc:Choice>
              <mc:Fallback>
                <p:oleObj name="Equation" r:id="rId3" imgW="2070000" imgH="1536480" progId="Equation.DSMT4">
                  <p:embed/>
                  <p:pic>
                    <p:nvPicPr>
                      <p:cNvPr id="0" name=""/>
                      <p:cNvPicPr/>
                      <p:nvPr/>
                    </p:nvPicPr>
                    <p:blipFill>
                      <a:blip r:embed="rId4"/>
                      <a:stretch>
                        <a:fillRect/>
                      </a:stretch>
                    </p:blipFill>
                    <p:spPr>
                      <a:xfrm>
                        <a:off x="2594516" y="4659352"/>
                        <a:ext cx="1698703" cy="1261001"/>
                      </a:xfrm>
                      <a:prstGeom prst="rect">
                        <a:avLst/>
                      </a:prstGeom>
                    </p:spPr>
                  </p:pic>
                </p:oleObj>
              </mc:Fallback>
            </mc:AlternateContent>
          </a:graphicData>
        </a:graphic>
      </p:graphicFrame>
    </p:spTree>
    <p:extLst>
      <p:ext uri="{BB962C8B-B14F-4D97-AF65-F5344CB8AC3E}">
        <p14:creationId xmlns:p14="http://schemas.microsoft.com/office/powerpoint/2010/main" val="2162761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a:xfrm>
            <a:off x="451624" y="91440"/>
            <a:ext cx="8229600" cy="914400"/>
          </a:xfrm>
        </p:spPr>
        <p:txBody>
          <a:bodyPr/>
          <a:lstStyle/>
          <a:p>
            <a:r>
              <a:rPr lang="en-US" dirty="0"/>
              <a:t>Multiple Comparison Procedures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p:txBody>
              <a:bodyPr>
                <a:normAutofit/>
              </a:bodyPr>
              <a:lstStyle/>
              <a:p>
                <a:r>
                  <a:rPr lang="en-US" dirty="0"/>
                  <a:t>where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𝑖</m:t>
                        </m:r>
                      </m:sub>
                    </m:sSub>
                  </m:oMath>
                </a14:m>
                <a:r>
                  <a:rPr lang="en-US" dirty="0"/>
                  <a:t> is the mean of the </a:t>
                </a:r>
                <a14:m>
                  <m:oMath xmlns:m="http://schemas.openxmlformats.org/officeDocument/2006/math">
                    <m:r>
                      <a:rPr lang="en-US" i="1" dirty="0" smtClean="0">
                        <a:latin typeface="Cambria Math" panose="02040503050406030204" pitchFamily="18" charset="0"/>
                      </a:rPr>
                      <m:t>𝑖</m:t>
                    </m:r>
                    <m:r>
                      <a:rPr lang="en-US" i="1" baseline="30000" dirty="0">
                        <a:latin typeface="Cambria Math" panose="02040503050406030204" pitchFamily="18" charset="0"/>
                      </a:rPr>
                      <m:t>𝑡h</m:t>
                    </m:r>
                  </m:oMath>
                </a14:m>
                <a:r>
                  <a:rPr lang="en-US" dirty="0"/>
                  <a:t> group,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b="0" i="1" smtClean="0">
                            <a:latin typeface="Cambria Math" panose="02040503050406030204" pitchFamily="18" charset="0"/>
                          </a:rPr>
                          <m:t>𝑗</m:t>
                        </m:r>
                      </m:sub>
                    </m:sSub>
                  </m:oMath>
                </a14:m>
                <a:r>
                  <a:rPr lang="en-US" dirty="0"/>
                  <a:t> is the mean of the </a:t>
                </a:r>
                <a14:m>
                  <m:oMath xmlns:m="http://schemas.openxmlformats.org/officeDocument/2006/math">
                    <m:r>
                      <a:rPr lang="en-US" i="1" dirty="0" smtClean="0">
                        <a:latin typeface="Cambria Math" panose="02040503050406030204" pitchFamily="18" charset="0"/>
                      </a:rPr>
                      <m:t>𝑗</m:t>
                    </m:r>
                    <m:r>
                      <a:rPr lang="en-US" i="1" baseline="30000" dirty="0" err="1" smtClean="0">
                        <a:latin typeface="Cambria Math" panose="02040503050406030204" pitchFamily="18" charset="0"/>
                      </a:rPr>
                      <m:t>𝑡h</m:t>
                    </m:r>
                  </m:oMath>
                </a14:m>
                <a:r>
                  <a:rPr lang="en-US" dirty="0"/>
                  <a:t> group, </a:t>
                </a:r>
                <a14:m>
                  <m:oMath xmlns:m="http://schemas.openxmlformats.org/officeDocument/2006/math">
                    <m:r>
                      <a:rPr lang="en-US" i="1" dirty="0" smtClean="0">
                        <a:latin typeface="Cambria Math" panose="02040503050406030204" pitchFamily="18" charset="0"/>
                      </a:rPr>
                      <m:t>𝑠</m:t>
                    </m:r>
                    <m:r>
                      <a:rPr lang="en-US" i="1" baseline="-25000" dirty="0">
                        <a:latin typeface="Cambria Math" panose="02040503050406030204" pitchFamily="18" charset="0"/>
                      </a:rPr>
                      <m:t>𝑝</m:t>
                    </m:r>
                    <m:r>
                      <a:rPr lang="en-US" i="1" dirty="0">
                        <a:latin typeface="Cambria Math" panose="02040503050406030204" pitchFamily="18" charset="0"/>
                      </a:rPr>
                      <m:t> </m:t>
                    </m:r>
                  </m:oMath>
                </a14:m>
                <a:r>
                  <a:rPr lang="en-US" dirty="0"/>
                  <a:t>is the pooled variance, </a:t>
                </a:r>
                <a14:m>
                  <m:oMath xmlns:m="http://schemas.openxmlformats.org/officeDocument/2006/math">
                    <m:r>
                      <a:rPr lang="en-US" i="1" dirty="0" smtClean="0">
                        <a:latin typeface="Cambria Math" panose="02040503050406030204" pitchFamily="18" charset="0"/>
                      </a:rPr>
                      <m:t>𝑛</m:t>
                    </m:r>
                    <m:r>
                      <a:rPr lang="en-US" i="1" baseline="-25000" dirty="0">
                        <a:latin typeface="Cambria Math" panose="02040503050406030204" pitchFamily="18" charset="0"/>
                      </a:rPr>
                      <m:t>𝑖</m:t>
                    </m:r>
                  </m:oMath>
                </a14:m>
                <a:r>
                  <a:rPr lang="en-US" dirty="0"/>
                  <a:t> is the sample size of the </a:t>
                </a:r>
                <a14:m>
                  <m:oMath xmlns:m="http://schemas.openxmlformats.org/officeDocument/2006/math">
                    <m:r>
                      <a:rPr lang="en-US" i="1" dirty="0" smtClean="0">
                        <a:latin typeface="Cambria Math" panose="02040503050406030204" pitchFamily="18" charset="0"/>
                      </a:rPr>
                      <m:t>𝑖</m:t>
                    </m:r>
                    <m:r>
                      <a:rPr lang="en-US" i="1" baseline="30000" dirty="0">
                        <a:latin typeface="Cambria Math" panose="02040503050406030204" pitchFamily="18" charset="0"/>
                      </a:rPr>
                      <m:t>𝑡h</m:t>
                    </m:r>
                  </m:oMath>
                </a14:m>
                <a:r>
                  <a:rPr lang="en-US" dirty="0"/>
                  <a:t> group, and </a:t>
                </a:r>
                <a14:m>
                  <m:oMath xmlns:m="http://schemas.openxmlformats.org/officeDocument/2006/math">
                    <m:r>
                      <a:rPr lang="en-US" i="1" dirty="0">
                        <a:latin typeface="Cambria Math" panose="02040503050406030204" pitchFamily="18" charset="0"/>
                      </a:rPr>
                      <m:t>𝑛</m:t>
                    </m:r>
                    <m:r>
                      <a:rPr lang="en-US" b="0" i="1" baseline="-25000" dirty="0" smtClean="0">
                        <a:latin typeface="Cambria Math" panose="02040503050406030204" pitchFamily="18" charset="0"/>
                      </a:rPr>
                      <m:t>𝑗</m:t>
                    </m:r>
                  </m:oMath>
                </a14:m>
                <a:r>
                  <a:rPr lang="en-US" dirty="0"/>
                  <a:t> is the sample size of the </a:t>
                </a:r>
                <a14:m>
                  <m:oMath xmlns:m="http://schemas.openxmlformats.org/officeDocument/2006/math">
                    <m:r>
                      <a:rPr lang="en-US" i="1" dirty="0" smtClean="0">
                        <a:latin typeface="Cambria Math" panose="02040503050406030204" pitchFamily="18" charset="0"/>
                      </a:rPr>
                      <m:t>𝑗</m:t>
                    </m:r>
                    <m:r>
                      <a:rPr lang="en-US" i="1" baseline="30000" dirty="0" err="1">
                        <a:latin typeface="Cambria Math" panose="02040503050406030204" pitchFamily="18" charset="0"/>
                      </a:rPr>
                      <m:t>𝑡h</m:t>
                    </m:r>
                  </m:oMath>
                </a14:m>
                <a:r>
                  <a:rPr lang="en-US" dirty="0"/>
                  <a:t> group (</a:t>
                </a:r>
                <a14:m>
                  <m:oMath xmlns:m="http://schemas.openxmlformats.org/officeDocument/2006/math">
                    <m:r>
                      <a:rPr lang="en-US" i="1" dirty="0" smtClean="0">
                        <a:latin typeface="Cambria Math" panose="02040503050406030204" pitchFamily="18" charset="0"/>
                      </a:rPr>
                      <m:t>𝑖</m:t>
                    </m:r>
                    <m:r>
                      <a:rPr lang="en-US" i="1" dirty="0" smtClean="0">
                        <a:latin typeface="Cambria Math" panose="02040503050406030204" pitchFamily="18" charset="0"/>
                      </a:rPr>
                      <m:t>≠</m:t>
                    </m:r>
                    <m:r>
                      <a:rPr lang="en-US" i="1" dirty="0" smtClean="0">
                        <a:latin typeface="Cambria Math" panose="02040503050406030204" pitchFamily="18" charset="0"/>
                      </a:rPr>
                      <m:t>𝑗</m:t>
                    </m:r>
                  </m:oMath>
                </a14:m>
                <a:r>
                  <a:rPr lang="en-US" dirty="0"/>
                  <a:t>). The decision would be to reject the null hypothesis if the test statistic is greater than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f>
                          <m:fPr>
                            <m:type m:val="skw"/>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𝑗</m:t>
                                </m:r>
                              </m:sub>
                            </m:sSub>
                            <m:r>
                              <a:rPr lang="en-US" b="0" i="1" smtClean="0">
                                <a:latin typeface="Cambria Math" panose="02040503050406030204" pitchFamily="18" charset="0"/>
                              </a:rPr>
                              <m:t>−2</m:t>
                            </m:r>
                          </m:den>
                        </m:f>
                      </m:sub>
                    </m:sSub>
                  </m:oMath>
                </a14:m>
                <a:r>
                  <a:rPr lang="en-US" dirty="0"/>
                  <a:t> or if the test statistic is less than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𝑡</m:t>
                        </m:r>
                      </m:e>
                      <m:sub>
                        <m:f>
                          <m:fPr>
                            <m:type m:val="skw"/>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𝑗</m:t>
                                </m:r>
                              </m:sub>
                            </m:sSub>
                            <m:r>
                              <a:rPr lang="en-US" i="1">
                                <a:latin typeface="Cambria Math" panose="02040503050406030204" pitchFamily="18" charset="0"/>
                              </a:rPr>
                              <m:t>−2</m:t>
                            </m:r>
                          </m:den>
                        </m:f>
                      </m:sub>
                    </m:sSub>
                    <m:r>
                      <a:rPr lang="en-US" b="0" i="0" smtClean="0">
                        <a:latin typeface="Cambria Math" panose="02040503050406030204" pitchFamily="18" charset="0"/>
                      </a:rPr>
                      <m:t>.</m:t>
                    </m:r>
                  </m:oMath>
                </a14:m>
                <a:r>
                  <a:rPr lang="en-US" dirty="0"/>
                  <a:t> For this data set, the decision is to reject the null hypothesis if the test statistic is less than −1.9845 or if the test statistic is greater than 1.9845.</a:t>
                </a:r>
              </a:p>
            </p:txBody>
          </p:sp>
        </mc:Choice>
        <mc:Fallback xmlns="">
          <p:sp>
            <p:nvSpPr>
              <p:cNvPr id="3" name="Content Placeholder 2">
                <a:extLst>
                  <a:ext uri="{FF2B5EF4-FFF2-40B4-BE49-F238E27FC236}">
                    <a16:creationId xmlns:a16="http://schemas.microsoft.com/office/drawing/2014/main" id="{9B215E12-81E0-4C43-866E-C4E50EA1CBD7}"/>
                  </a:ext>
                </a:extLst>
              </p:cNvPr>
              <p:cNvSpPr>
                <a:spLocks noGrp="1" noRot="1" noChangeAspect="1" noMove="1" noResize="1" noEditPoints="1" noAdjustHandles="1" noChangeArrowheads="1" noChangeShapeType="1" noTextEdit="1"/>
              </p:cNvSpPr>
              <p:nvPr>
                <p:ph idx="1"/>
              </p:nvPr>
            </p:nvSpPr>
            <p:spPr>
              <a:blipFill>
                <a:blip r:embed="rId2"/>
                <a:stretch>
                  <a:fillRect l="-1481" t="-1200" r="-2074"/>
                </a:stretch>
              </a:blipFill>
            </p:spPr>
            <p:txBody>
              <a:bodyPr/>
              <a:lstStyle/>
              <a:p>
                <a:r>
                  <a:rPr lang="en-IN">
                    <a:noFill/>
                  </a:rPr>
                  <a:t> </a:t>
                </a:r>
              </a:p>
            </p:txBody>
          </p:sp>
        </mc:Fallback>
      </mc:AlternateContent>
    </p:spTree>
    <p:extLst>
      <p:ext uri="{BB962C8B-B14F-4D97-AF65-F5344CB8AC3E}">
        <p14:creationId xmlns:p14="http://schemas.microsoft.com/office/powerpoint/2010/main" val="853826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a:xfrm>
            <a:off x="451624" y="91440"/>
            <a:ext cx="8229600" cy="914400"/>
          </a:xfrm>
        </p:spPr>
        <p:txBody>
          <a:bodyPr/>
          <a:lstStyle/>
          <a:p>
            <a:r>
              <a:rPr lang="en-US" dirty="0"/>
              <a:t>Multiple Comparison Procedures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p:txBody>
              <a:bodyPr>
                <a:normAutofit/>
              </a:bodyPr>
              <a:lstStyle/>
              <a:p>
                <a:r>
                  <a:rPr lang="en-US" dirty="0"/>
                  <a:t>The test statistics for each set of hypotheses numbered above along with their respective </a:t>
                </a:r>
                <a14:m>
                  <m:oMath xmlns:m="http://schemas.openxmlformats.org/officeDocument/2006/math">
                    <m:r>
                      <a:rPr lang="en-US" i="1" dirty="0" smtClean="0">
                        <a:latin typeface="Cambria Math" panose="02040503050406030204" pitchFamily="18" charset="0"/>
                      </a:rPr>
                      <m:t>𝑃</m:t>
                    </m:r>
                  </m:oMath>
                </a14:m>
                <a:r>
                  <a:rPr lang="en-US" dirty="0"/>
                  <a:t>-values are presented in the table below.</a:t>
                </a:r>
              </a:p>
              <a:p>
                <a:endParaRPr lang="en-US" dirty="0"/>
              </a:p>
            </p:txBody>
          </p:sp>
        </mc:Choice>
        <mc:Fallback xmlns="">
          <p:sp>
            <p:nvSpPr>
              <p:cNvPr id="3" name="Content Placeholder 2">
                <a:extLst>
                  <a:ext uri="{FF2B5EF4-FFF2-40B4-BE49-F238E27FC236}">
                    <a16:creationId xmlns:a16="http://schemas.microsoft.com/office/drawing/2014/main" id="{9B215E12-81E0-4C43-866E-C4E50EA1CBD7}"/>
                  </a:ext>
                </a:extLst>
              </p:cNvPr>
              <p:cNvSpPr>
                <a:spLocks noGrp="1" noRot="1" noChangeAspect="1" noMove="1" noResize="1" noEditPoints="1" noAdjustHandles="1" noChangeArrowheads="1" noChangeShapeType="1" noTextEdit="1"/>
              </p:cNvSpPr>
              <p:nvPr>
                <p:ph idx="1"/>
              </p:nvPr>
            </p:nvSpPr>
            <p:spPr>
              <a:blipFill>
                <a:blip r:embed="rId2"/>
                <a:stretch>
                  <a:fillRect l="-1481" t="-1200" r="-140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D430B236-C7CE-AF53-9EFF-BA16B99FA6CF}"/>
                  </a:ext>
                </a:extLst>
              </p:cNvPr>
              <p:cNvGraphicFramePr>
                <a:graphicFrameLocks noGrp="1"/>
              </p:cNvGraphicFramePr>
              <p:nvPr>
                <p:extLst>
                  <p:ext uri="{D42A27DB-BD31-4B8C-83A1-F6EECF244321}">
                    <p14:modId xmlns:p14="http://schemas.microsoft.com/office/powerpoint/2010/main" val="58821088"/>
                  </p:ext>
                </p:extLst>
              </p:nvPr>
            </p:nvGraphicFramePr>
            <p:xfrm>
              <a:off x="990600" y="2743200"/>
              <a:ext cx="7315200" cy="18542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3067519319"/>
                        </a:ext>
                      </a:extLst>
                    </a:gridCol>
                    <a:gridCol w="2438400">
                      <a:extLst>
                        <a:ext uri="{9D8B030D-6E8A-4147-A177-3AD203B41FA5}">
                          <a16:colId xmlns:a16="http://schemas.microsoft.com/office/drawing/2014/main" val="3441114685"/>
                        </a:ext>
                      </a:extLst>
                    </a:gridCol>
                    <a:gridCol w="2438400">
                      <a:extLst>
                        <a:ext uri="{9D8B030D-6E8A-4147-A177-3AD203B41FA5}">
                          <a16:colId xmlns:a16="http://schemas.microsoft.com/office/drawing/2014/main" val="3073025936"/>
                        </a:ext>
                      </a:extLst>
                    </a:gridCol>
                  </a:tblGrid>
                  <a:tr h="370840">
                    <a:tc gridSpan="3">
                      <a:txBody>
                        <a:bodyPr/>
                        <a:lstStyle/>
                        <a:p>
                          <a:pPr algn="ctr"/>
                          <a:r>
                            <a:rPr lang="en-US" dirty="0"/>
                            <a:t>Table 15.2.2 – Hypothesis Testing Summary</a:t>
                          </a:r>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945584039"/>
                      </a:ext>
                    </a:extLst>
                  </a:tr>
                  <a:tr h="370840">
                    <a:tc>
                      <a:txBody>
                        <a:bodyPr/>
                        <a:lstStyle/>
                        <a:p>
                          <a:pPr algn="ctr"/>
                          <a:r>
                            <a:rPr lang="en-IN" dirty="0"/>
                            <a:t>Hypotheses</a:t>
                          </a:r>
                        </a:p>
                      </a:txBody>
                      <a:tcPr/>
                    </a:tc>
                    <a:tc>
                      <a:txBody>
                        <a:bodyPr/>
                        <a:lstStyle/>
                        <a:p>
                          <a:pPr algn="ctr"/>
                          <a:r>
                            <a:rPr lang="en-IN" b="1" dirty="0"/>
                            <a:t>Test Statistic</a:t>
                          </a:r>
                        </a:p>
                      </a:txBody>
                      <a:tcPr/>
                    </a:tc>
                    <a:tc>
                      <a:txBody>
                        <a:bodyPr/>
                        <a:lstStyle/>
                        <a:p>
                          <a:pPr algn="ctr"/>
                          <a14:m>
                            <m:oMath xmlns:m="http://schemas.openxmlformats.org/officeDocument/2006/math">
                              <m:r>
                                <a:rPr lang="en-IN" b="1" i="1" dirty="0" smtClean="0">
                                  <a:latin typeface="Cambria Math" panose="02040503050406030204" pitchFamily="18" charset="0"/>
                                </a:rPr>
                                <m:t>𝑷</m:t>
                              </m:r>
                            </m:oMath>
                          </a14:m>
                          <a:r>
                            <a:rPr lang="en-IN" b="1" dirty="0"/>
                            <a:t>-Value</a:t>
                          </a:r>
                        </a:p>
                      </a:txBody>
                      <a:tcPr/>
                    </a:tc>
                    <a:extLst>
                      <a:ext uri="{0D108BD9-81ED-4DB2-BD59-A6C34878D82A}">
                        <a16:rowId xmlns:a16="http://schemas.microsoft.com/office/drawing/2014/main" val="2562664267"/>
                      </a:ext>
                    </a:extLst>
                  </a:tr>
                  <a:tr h="370840">
                    <a:tc>
                      <a:txBody>
                        <a:bodyPr/>
                        <a:lstStyle/>
                        <a:p>
                          <a:pPr algn="l"/>
                          <a:r>
                            <a:rPr lang="en-US" b="0" dirty="0"/>
                            <a:t>1. Tweens and Teens</a:t>
                          </a:r>
                          <a:endParaRPr lang="en-IN" b="0" dirty="0"/>
                        </a:p>
                      </a:txBody>
                      <a:tcPr/>
                    </a:tc>
                    <a:tc>
                      <a:txBody>
                        <a:bodyPr/>
                        <a:lstStyle/>
                        <a:p>
                          <a:pPr algn="ctr"/>
                          <a:r>
                            <a:rPr lang="en-US" dirty="0"/>
                            <a:t>-2.030</a:t>
                          </a:r>
                          <a:endParaRPr lang="en-IN" dirty="0"/>
                        </a:p>
                      </a:txBody>
                      <a:tcPr/>
                    </a:tc>
                    <a:tc>
                      <a:txBody>
                        <a:bodyPr/>
                        <a:lstStyle/>
                        <a:p>
                          <a:pPr algn="ctr"/>
                          <a:r>
                            <a:rPr lang="en-US" dirty="0"/>
                            <a:t>   0.0451</a:t>
                          </a:r>
                          <a:endParaRPr lang="en-IN" dirty="0"/>
                        </a:p>
                      </a:txBody>
                      <a:tcPr/>
                    </a:tc>
                    <a:extLst>
                      <a:ext uri="{0D108BD9-81ED-4DB2-BD59-A6C34878D82A}">
                        <a16:rowId xmlns:a16="http://schemas.microsoft.com/office/drawing/2014/main" val="2528987735"/>
                      </a:ext>
                    </a:extLst>
                  </a:tr>
                  <a:tr h="370840">
                    <a:tc>
                      <a:txBody>
                        <a:bodyPr/>
                        <a:lstStyle/>
                        <a:p>
                          <a:pPr algn="l"/>
                          <a:r>
                            <a:rPr lang="en-US" b="0" dirty="0"/>
                            <a:t>2. Tweens and Adults</a:t>
                          </a:r>
                          <a:endParaRPr lang="en-IN" b="0" dirty="0"/>
                        </a:p>
                      </a:txBody>
                      <a:tcPr/>
                    </a:tc>
                    <a:tc>
                      <a:txBody>
                        <a:bodyPr/>
                        <a:lstStyle/>
                        <a:p>
                          <a:pPr algn="ctr"/>
                          <a:r>
                            <a:rPr lang="en-US" dirty="0"/>
                            <a:t>6.763</a:t>
                          </a:r>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&lt; 0.0001</m:t>
                                </m:r>
                              </m:oMath>
                            </m:oMathPara>
                          </a14:m>
                          <a:endParaRPr lang="en-IN" dirty="0"/>
                        </a:p>
                      </a:txBody>
                      <a:tcPr/>
                    </a:tc>
                    <a:extLst>
                      <a:ext uri="{0D108BD9-81ED-4DB2-BD59-A6C34878D82A}">
                        <a16:rowId xmlns:a16="http://schemas.microsoft.com/office/drawing/2014/main" val="59946360"/>
                      </a:ext>
                    </a:extLst>
                  </a:tr>
                  <a:tr h="370840">
                    <a:tc>
                      <a:txBody>
                        <a:bodyPr/>
                        <a:lstStyle/>
                        <a:p>
                          <a:pPr algn="l"/>
                          <a:r>
                            <a:rPr lang="en-IN" b="0" dirty="0"/>
                            <a:t>3. Teens and Adults</a:t>
                          </a:r>
                        </a:p>
                      </a:txBody>
                      <a:tcPr/>
                    </a:tc>
                    <a:tc>
                      <a:txBody>
                        <a:bodyPr/>
                        <a:lstStyle/>
                        <a:p>
                          <a:pPr algn="ctr"/>
                          <a:r>
                            <a:rPr lang="en-US" dirty="0"/>
                            <a:t>8.088</a:t>
                          </a:r>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&lt; 0.0001</m:t>
                                </m:r>
                              </m:oMath>
                            </m:oMathPara>
                          </a14:m>
                          <a:endParaRPr lang="en-IN" dirty="0"/>
                        </a:p>
                      </a:txBody>
                      <a:tcPr/>
                    </a:tc>
                    <a:extLst>
                      <a:ext uri="{0D108BD9-81ED-4DB2-BD59-A6C34878D82A}">
                        <a16:rowId xmlns:a16="http://schemas.microsoft.com/office/drawing/2014/main" val="1369496726"/>
                      </a:ext>
                    </a:extLst>
                  </a:tr>
                </a:tbl>
              </a:graphicData>
            </a:graphic>
          </p:graphicFrame>
        </mc:Choice>
        <mc:Fallback xmlns="">
          <p:graphicFrame>
            <p:nvGraphicFramePr>
              <p:cNvPr id="4" name="Table 3">
                <a:extLst>
                  <a:ext uri="{FF2B5EF4-FFF2-40B4-BE49-F238E27FC236}">
                    <a16:creationId xmlns:a16="http://schemas.microsoft.com/office/drawing/2014/main" id="{D430B236-C7CE-AF53-9EFF-BA16B99FA6CF}"/>
                  </a:ext>
                </a:extLst>
              </p:cNvPr>
              <p:cNvGraphicFramePr>
                <a:graphicFrameLocks noGrp="1"/>
              </p:cNvGraphicFramePr>
              <p:nvPr>
                <p:extLst>
                  <p:ext uri="{D42A27DB-BD31-4B8C-83A1-F6EECF244321}">
                    <p14:modId xmlns:p14="http://schemas.microsoft.com/office/powerpoint/2010/main" val="58821088"/>
                  </p:ext>
                </p:extLst>
              </p:nvPr>
            </p:nvGraphicFramePr>
            <p:xfrm>
              <a:off x="990600" y="2743200"/>
              <a:ext cx="7315200" cy="18542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3067519319"/>
                        </a:ext>
                      </a:extLst>
                    </a:gridCol>
                    <a:gridCol w="2438400">
                      <a:extLst>
                        <a:ext uri="{9D8B030D-6E8A-4147-A177-3AD203B41FA5}">
                          <a16:colId xmlns:a16="http://schemas.microsoft.com/office/drawing/2014/main" val="3441114685"/>
                        </a:ext>
                      </a:extLst>
                    </a:gridCol>
                    <a:gridCol w="2438400">
                      <a:extLst>
                        <a:ext uri="{9D8B030D-6E8A-4147-A177-3AD203B41FA5}">
                          <a16:colId xmlns:a16="http://schemas.microsoft.com/office/drawing/2014/main" val="3073025936"/>
                        </a:ext>
                      </a:extLst>
                    </a:gridCol>
                  </a:tblGrid>
                  <a:tr h="370840">
                    <a:tc gridSpan="3">
                      <a:txBody>
                        <a:bodyPr/>
                        <a:lstStyle/>
                        <a:p>
                          <a:pPr algn="ctr"/>
                          <a:r>
                            <a:rPr lang="en-US" dirty="0"/>
                            <a:t>Table 15.2.2 – Hypothesis Testing Summary</a:t>
                          </a:r>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945584039"/>
                      </a:ext>
                    </a:extLst>
                  </a:tr>
                  <a:tr h="370840">
                    <a:tc>
                      <a:txBody>
                        <a:bodyPr/>
                        <a:lstStyle/>
                        <a:p>
                          <a:pPr algn="ctr"/>
                          <a:r>
                            <a:rPr lang="en-IN" dirty="0"/>
                            <a:t>Hypotheses</a:t>
                          </a:r>
                        </a:p>
                      </a:txBody>
                      <a:tcPr/>
                    </a:tc>
                    <a:tc>
                      <a:txBody>
                        <a:bodyPr/>
                        <a:lstStyle/>
                        <a:p>
                          <a:pPr algn="ctr"/>
                          <a:r>
                            <a:rPr lang="en-IN" b="1" dirty="0"/>
                            <a:t>Test Statistic</a:t>
                          </a:r>
                        </a:p>
                      </a:txBody>
                      <a:tcPr/>
                    </a:tc>
                    <a:tc>
                      <a:txBody>
                        <a:bodyPr/>
                        <a:lstStyle/>
                        <a:p>
                          <a:endParaRPr lang="en-US"/>
                        </a:p>
                      </a:txBody>
                      <a:tcPr>
                        <a:blipFill>
                          <a:blip r:embed="rId3"/>
                          <a:stretch>
                            <a:fillRect l="-200500" t="-108197" r="-1000" b="-322951"/>
                          </a:stretch>
                        </a:blipFill>
                      </a:tcPr>
                    </a:tc>
                    <a:extLst>
                      <a:ext uri="{0D108BD9-81ED-4DB2-BD59-A6C34878D82A}">
                        <a16:rowId xmlns:a16="http://schemas.microsoft.com/office/drawing/2014/main" val="2562664267"/>
                      </a:ext>
                    </a:extLst>
                  </a:tr>
                  <a:tr h="370840">
                    <a:tc>
                      <a:txBody>
                        <a:bodyPr/>
                        <a:lstStyle/>
                        <a:p>
                          <a:pPr algn="l"/>
                          <a:r>
                            <a:rPr lang="en-US" b="0" dirty="0"/>
                            <a:t>1. Tweens and Teens</a:t>
                          </a:r>
                          <a:endParaRPr lang="en-IN" b="0" dirty="0"/>
                        </a:p>
                      </a:txBody>
                      <a:tcPr/>
                    </a:tc>
                    <a:tc>
                      <a:txBody>
                        <a:bodyPr/>
                        <a:lstStyle/>
                        <a:p>
                          <a:pPr algn="ctr"/>
                          <a:r>
                            <a:rPr lang="en-US" dirty="0"/>
                            <a:t>-2.030</a:t>
                          </a:r>
                          <a:endParaRPr lang="en-IN" dirty="0"/>
                        </a:p>
                      </a:txBody>
                      <a:tcPr/>
                    </a:tc>
                    <a:tc>
                      <a:txBody>
                        <a:bodyPr/>
                        <a:lstStyle/>
                        <a:p>
                          <a:pPr algn="ctr"/>
                          <a:r>
                            <a:rPr lang="en-US" dirty="0"/>
                            <a:t>   0.0451</a:t>
                          </a:r>
                          <a:endParaRPr lang="en-IN" dirty="0"/>
                        </a:p>
                      </a:txBody>
                      <a:tcPr/>
                    </a:tc>
                    <a:extLst>
                      <a:ext uri="{0D108BD9-81ED-4DB2-BD59-A6C34878D82A}">
                        <a16:rowId xmlns:a16="http://schemas.microsoft.com/office/drawing/2014/main" val="2528987735"/>
                      </a:ext>
                    </a:extLst>
                  </a:tr>
                  <a:tr h="370840">
                    <a:tc>
                      <a:txBody>
                        <a:bodyPr/>
                        <a:lstStyle/>
                        <a:p>
                          <a:pPr algn="l"/>
                          <a:r>
                            <a:rPr lang="en-US" b="0" dirty="0"/>
                            <a:t>2. Tweens and Adults</a:t>
                          </a:r>
                          <a:endParaRPr lang="en-IN" b="0" dirty="0"/>
                        </a:p>
                      </a:txBody>
                      <a:tcPr/>
                    </a:tc>
                    <a:tc>
                      <a:txBody>
                        <a:bodyPr/>
                        <a:lstStyle/>
                        <a:p>
                          <a:pPr algn="ctr"/>
                          <a:r>
                            <a:rPr lang="en-US" dirty="0"/>
                            <a:t>6.763</a:t>
                          </a:r>
                          <a:endParaRPr lang="en-IN" dirty="0"/>
                        </a:p>
                      </a:txBody>
                      <a:tcPr/>
                    </a:tc>
                    <a:tc>
                      <a:txBody>
                        <a:bodyPr/>
                        <a:lstStyle/>
                        <a:p>
                          <a:endParaRPr lang="en-US"/>
                        </a:p>
                      </a:txBody>
                      <a:tcPr>
                        <a:blipFill>
                          <a:blip r:embed="rId3"/>
                          <a:stretch>
                            <a:fillRect l="-200500" t="-308197" r="-1000" b="-122951"/>
                          </a:stretch>
                        </a:blipFill>
                      </a:tcPr>
                    </a:tc>
                    <a:extLst>
                      <a:ext uri="{0D108BD9-81ED-4DB2-BD59-A6C34878D82A}">
                        <a16:rowId xmlns:a16="http://schemas.microsoft.com/office/drawing/2014/main" val="59946360"/>
                      </a:ext>
                    </a:extLst>
                  </a:tr>
                  <a:tr h="370840">
                    <a:tc>
                      <a:txBody>
                        <a:bodyPr/>
                        <a:lstStyle/>
                        <a:p>
                          <a:pPr algn="l"/>
                          <a:r>
                            <a:rPr lang="en-IN" b="0" dirty="0"/>
                            <a:t>3. Teens and Adults</a:t>
                          </a:r>
                        </a:p>
                      </a:txBody>
                      <a:tcPr/>
                    </a:tc>
                    <a:tc>
                      <a:txBody>
                        <a:bodyPr/>
                        <a:lstStyle/>
                        <a:p>
                          <a:pPr algn="ctr"/>
                          <a:r>
                            <a:rPr lang="en-US" dirty="0"/>
                            <a:t>8.088</a:t>
                          </a:r>
                          <a:endParaRPr lang="en-IN" dirty="0"/>
                        </a:p>
                      </a:txBody>
                      <a:tcPr/>
                    </a:tc>
                    <a:tc>
                      <a:txBody>
                        <a:bodyPr/>
                        <a:lstStyle/>
                        <a:p>
                          <a:endParaRPr lang="en-US"/>
                        </a:p>
                      </a:txBody>
                      <a:tcPr>
                        <a:blipFill>
                          <a:blip r:embed="rId3"/>
                          <a:stretch>
                            <a:fillRect l="-200500" t="-408197" r="-1000" b="-22951"/>
                          </a:stretch>
                        </a:blipFill>
                      </a:tcPr>
                    </a:tc>
                    <a:extLst>
                      <a:ext uri="{0D108BD9-81ED-4DB2-BD59-A6C34878D82A}">
                        <a16:rowId xmlns:a16="http://schemas.microsoft.com/office/drawing/2014/main" val="1369496726"/>
                      </a:ext>
                    </a:extLst>
                  </a:tr>
                </a:tbl>
              </a:graphicData>
            </a:graphic>
          </p:graphicFrame>
        </mc:Fallback>
      </mc:AlternateContent>
    </p:spTree>
    <p:extLst>
      <p:ext uri="{BB962C8B-B14F-4D97-AF65-F5344CB8AC3E}">
        <p14:creationId xmlns:p14="http://schemas.microsoft.com/office/powerpoint/2010/main" val="3210269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a:xfrm>
            <a:off x="451624" y="91440"/>
            <a:ext cx="8229600" cy="914400"/>
          </a:xfrm>
        </p:spPr>
        <p:txBody>
          <a:bodyPr/>
          <a:lstStyle/>
          <a:p>
            <a:r>
              <a:rPr lang="en-US" dirty="0"/>
              <a:t>Multiple Comparison Procedures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p:txBody>
              <a:bodyPr>
                <a:normAutofit/>
              </a:bodyPr>
              <a:lstStyle/>
              <a:p>
                <a:r>
                  <a:rPr lang="en-US" dirty="0"/>
                  <a:t>At the 5% significance level (i.e.,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m:t>
                    </m:r>
                  </m:oMath>
                </a14:m>
                <a:r>
                  <a:rPr lang="en-US" dirty="0"/>
                  <a:t>), we will reject each of the hypotheses and conclude that the average screen time for tweens is significantly different from the average screen time of teens; the average screen time for tweens is significantly different from the average screen time of adults; and the average screen time of teens is significantly different from the average screen time of adults.</a:t>
                </a:r>
              </a:p>
            </p:txBody>
          </p:sp>
        </mc:Choice>
        <mc:Fallback xmlns="">
          <p:sp>
            <p:nvSpPr>
              <p:cNvPr id="3" name="Content Placeholder 2">
                <a:extLst>
                  <a:ext uri="{FF2B5EF4-FFF2-40B4-BE49-F238E27FC236}">
                    <a16:creationId xmlns:a16="http://schemas.microsoft.com/office/drawing/2014/main" id="{9B215E12-81E0-4C43-866E-C4E50EA1CBD7}"/>
                  </a:ext>
                </a:extLst>
              </p:cNvPr>
              <p:cNvSpPr>
                <a:spLocks noGrp="1" noRot="1" noChangeAspect="1" noMove="1" noResize="1" noEditPoints="1" noAdjustHandles="1" noChangeArrowheads="1" noChangeShapeType="1" noTextEdit="1"/>
              </p:cNvSpPr>
              <p:nvPr>
                <p:ph idx="1"/>
              </p:nvPr>
            </p:nvSpPr>
            <p:spPr>
              <a:blipFill>
                <a:blip r:embed="rId2"/>
                <a:stretch>
                  <a:fillRect l="-1481" t="-1200" r="-1111"/>
                </a:stretch>
              </a:blipFill>
            </p:spPr>
            <p:txBody>
              <a:bodyPr/>
              <a:lstStyle/>
              <a:p>
                <a:r>
                  <a:rPr lang="en-IN">
                    <a:noFill/>
                  </a:rPr>
                  <a:t> </a:t>
                </a:r>
              </a:p>
            </p:txBody>
          </p:sp>
        </mc:Fallback>
      </mc:AlternateContent>
    </p:spTree>
    <p:extLst>
      <p:ext uri="{BB962C8B-B14F-4D97-AF65-F5344CB8AC3E}">
        <p14:creationId xmlns:p14="http://schemas.microsoft.com/office/powerpoint/2010/main" val="1149965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a:xfrm>
            <a:off x="451624" y="91440"/>
            <a:ext cx="8229600" cy="914400"/>
          </a:xfrm>
        </p:spPr>
        <p:txBody>
          <a:bodyPr/>
          <a:lstStyle/>
          <a:p>
            <a:r>
              <a:rPr lang="en-US" dirty="0"/>
              <a:t>Multiple Comparison Procedures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p:txBody>
              <a:bodyPr>
                <a:normAutofit/>
              </a:bodyPr>
              <a:lstStyle/>
              <a:p>
                <a:r>
                  <a:rPr lang="en-US" dirty="0"/>
                  <a:t>While the two-sample </a:t>
                </a:r>
                <a14:m>
                  <m:oMath xmlns:m="http://schemas.openxmlformats.org/officeDocument/2006/math">
                    <m:r>
                      <a:rPr lang="en-US" i="1" dirty="0" smtClean="0">
                        <a:latin typeface="Cambria Math" panose="02040503050406030204" pitchFamily="18" charset="0"/>
                      </a:rPr>
                      <m:t>𝑡</m:t>
                    </m:r>
                  </m:oMath>
                </a14:m>
                <a:r>
                  <a:rPr lang="en-US" dirty="0"/>
                  <a:t>-test may be appropriate when comparing means for a small number of groups, the probability of a Type I Error increases as the number of groups increases. Using this current example comparing screen time between the three age groups, we are making three pairwise comparisons. You may recall that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 is the probability of committing a Type I Error; thus, the probability of not committing a Type I Error is      </a:t>
                </a:r>
                <a14:m>
                  <m:oMath xmlns:m="http://schemas.openxmlformats.org/officeDocument/2006/math">
                    <m:r>
                      <a:rPr lang="en-US" i="1" dirty="0" smtClean="0">
                        <a:latin typeface="Cambria Math" panose="02040503050406030204" pitchFamily="18" charset="0"/>
                      </a:rPr>
                      <m:t>1−</m:t>
                    </m:r>
                    <m:r>
                      <a:rPr lang="en-US" i="1" dirty="0">
                        <a:latin typeface="Cambria Math" panose="02040503050406030204" pitchFamily="18" charset="0"/>
                        <a:ea typeface="Cambria Math" panose="02040503050406030204" pitchFamily="18" charset="0"/>
                      </a:rPr>
                      <m:t>𝛼</m:t>
                    </m:r>
                  </m:oMath>
                </a14:m>
                <a:r>
                  <a:rPr lang="en-US" dirty="0"/>
                  <a:t>. For this example, let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m:t>
                    </m:r>
                  </m:oMath>
                </a14:m>
                <a:r>
                  <a:rPr lang="en-US" dirty="0"/>
                  <a:t>. The probability of committing at least one Type I Error is given by</a:t>
                </a:r>
              </a:p>
            </p:txBody>
          </p:sp>
        </mc:Choice>
        <mc:Fallback xmlns="">
          <p:sp>
            <p:nvSpPr>
              <p:cNvPr id="3" name="Content Placeholder 2">
                <a:extLst>
                  <a:ext uri="{FF2B5EF4-FFF2-40B4-BE49-F238E27FC236}">
                    <a16:creationId xmlns:a16="http://schemas.microsoft.com/office/drawing/2014/main" id="{9B215E12-81E0-4C43-866E-C4E50EA1CBD7}"/>
                  </a:ext>
                </a:extLst>
              </p:cNvPr>
              <p:cNvSpPr>
                <a:spLocks noGrp="1" noRot="1" noChangeAspect="1" noMove="1" noResize="1" noEditPoints="1" noAdjustHandles="1" noChangeArrowheads="1" noChangeShapeType="1" noTextEdit="1"/>
              </p:cNvSpPr>
              <p:nvPr>
                <p:ph idx="1"/>
              </p:nvPr>
            </p:nvSpPr>
            <p:spPr>
              <a:blipFill>
                <a:blip r:embed="rId2"/>
                <a:stretch>
                  <a:fillRect l="-1481" t="-1200" r="-2444"/>
                </a:stretch>
              </a:blipFill>
            </p:spPr>
            <p:txBody>
              <a:bodyPr/>
              <a:lstStyle/>
              <a:p>
                <a:r>
                  <a:rPr lang="en-IN">
                    <a:noFill/>
                  </a:rPr>
                  <a:t> </a:t>
                </a:r>
              </a:p>
            </p:txBody>
          </p:sp>
        </mc:Fallback>
      </mc:AlternateContent>
    </p:spTree>
    <p:extLst>
      <p:ext uri="{BB962C8B-B14F-4D97-AF65-F5344CB8AC3E}">
        <p14:creationId xmlns:p14="http://schemas.microsoft.com/office/powerpoint/2010/main" val="1510298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a:xfrm>
            <a:off x="451624" y="91440"/>
            <a:ext cx="8229600" cy="914400"/>
          </a:xfrm>
        </p:spPr>
        <p:txBody>
          <a:bodyPr/>
          <a:lstStyle/>
          <a:p>
            <a:r>
              <a:rPr lang="en-US" dirty="0"/>
              <a:t>Multiple Comparison Procedures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p:txBody>
              <a:bodyPr>
                <a:normAutofit/>
              </a:bodyPr>
              <a:lstStyle/>
              <a:p>
                <a:r>
                  <a:rPr lang="en-US" dirty="0"/>
                  <a: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𝑎𝑡</m:t>
                        </m:r>
                        <m:r>
                          <a:rPr lang="en-US" b="0" i="1" smtClean="0">
                            <a:latin typeface="Cambria Math" panose="02040503050406030204" pitchFamily="18" charset="0"/>
                          </a:rPr>
                          <m:t> </m:t>
                        </m:r>
                        <m:r>
                          <a:rPr lang="en-US" b="0" i="1" smtClean="0">
                            <a:latin typeface="Cambria Math" panose="02040503050406030204" pitchFamily="18" charset="0"/>
                          </a:rPr>
                          <m:t>𝑙𝑒𝑎𝑠𝑡</m:t>
                        </m:r>
                        <m:r>
                          <a:rPr lang="en-US" b="0" i="1" smtClean="0">
                            <a:latin typeface="Cambria Math" panose="02040503050406030204" pitchFamily="18" charset="0"/>
                          </a:rPr>
                          <m:t> </m:t>
                        </m:r>
                        <m:r>
                          <a:rPr lang="en-US" b="0" i="1" smtClean="0">
                            <a:latin typeface="Cambria Math" panose="02040503050406030204" pitchFamily="18" charset="0"/>
                          </a:rPr>
                          <m:t>𝑜𝑛𝑒</m:t>
                        </m:r>
                        <m:r>
                          <a:rPr lang="en-US" b="0" i="1" smtClean="0">
                            <a:latin typeface="Cambria Math" panose="02040503050406030204" pitchFamily="18" charset="0"/>
                          </a:rPr>
                          <m:t> </m:t>
                        </m:r>
                        <m:r>
                          <a:rPr lang="en-US" b="0" i="1" smtClean="0">
                            <a:latin typeface="Cambria Math" panose="02040503050406030204" pitchFamily="18" charset="0"/>
                          </a:rPr>
                          <m:t>𝑇𝑦𝑝𝑒</m:t>
                        </m:r>
                        <m:r>
                          <a:rPr lang="en-US" b="0" i="1" smtClean="0">
                            <a:latin typeface="Cambria Math" panose="02040503050406030204" pitchFamily="18" charset="0"/>
                          </a:rPr>
                          <m:t> </m:t>
                        </m:r>
                        <m:r>
                          <a:rPr lang="en-US" b="0" i="1" smtClean="0">
                            <a:latin typeface="Cambria Math" panose="02040503050406030204" pitchFamily="18" charset="0"/>
                          </a:rPr>
                          <m:t>𝐼</m:t>
                        </m:r>
                        <m:r>
                          <a:rPr lang="en-US" b="0" i="1" smtClean="0">
                            <a:latin typeface="Cambria Math" panose="02040503050406030204" pitchFamily="18" charset="0"/>
                          </a:rPr>
                          <m:t> </m:t>
                        </m:r>
                        <m:r>
                          <a:rPr lang="en-US" b="0" i="1" smtClean="0">
                            <a:latin typeface="Cambria Math" panose="02040503050406030204" pitchFamily="18" charset="0"/>
                          </a:rPr>
                          <m:t>𝐸𝑟𝑟𝑜𝑟</m:t>
                        </m:r>
                      </m:e>
                    </m:d>
                  </m:oMath>
                </a14:m>
                <a:endParaRPr lang="en-US" b="0" dirty="0"/>
              </a:p>
              <a:p>
                <a:r>
                  <a:rPr lang="en-US" dirty="0"/>
                  <a:t>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𝑛𝑜</m:t>
                    </m:r>
                    <m:r>
                      <a:rPr lang="en-US" b="0" i="1" smtClean="0">
                        <a:latin typeface="Cambria Math" panose="02040503050406030204" pitchFamily="18" charset="0"/>
                      </a:rPr>
                      <m:t> </m:t>
                    </m:r>
                    <m:r>
                      <a:rPr lang="en-US" b="0" i="1" smtClean="0">
                        <a:latin typeface="Cambria Math" panose="02040503050406030204" pitchFamily="18" charset="0"/>
                      </a:rPr>
                      <m:t>𝑇𝑦𝑝𝑒</m:t>
                    </m:r>
                    <m:r>
                      <a:rPr lang="en-US" b="0" i="1" smtClean="0">
                        <a:latin typeface="Cambria Math" panose="02040503050406030204" pitchFamily="18" charset="0"/>
                      </a:rPr>
                      <m:t> </m:t>
                    </m:r>
                    <m:r>
                      <a:rPr lang="en-US" b="0" i="1" smtClean="0">
                        <a:latin typeface="Cambria Math" panose="02040503050406030204" pitchFamily="18" charset="0"/>
                      </a:rPr>
                      <m:t>𝐼</m:t>
                    </m:r>
                    <m:r>
                      <a:rPr lang="en-US" b="0" i="1" smtClean="0">
                        <a:latin typeface="Cambria Math" panose="02040503050406030204" pitchFamily="18" charset="0"/>
                      </a:rPr>
                      <m:t> </m:t>
                    </m:r>
                    <m:r>
                      <a:rPr lang="en-US" b="0" i="1" smtClean="0">
                        <a:latin typeface="Cambria Math" panose="02040503050406030204" pitchFamily="18" charset="0"/>
                      </a:rPr>
                      <m:t>𝐸𝑟𝑟𝑜𝑟</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𝑐𝑜𝑚𝑚𝑖𝑡𝑒𝑑</m:t>
                    </m:r>
                    <m:r>
                      <a:rPr lang="en-US" b="0" i="1" smtClean="0">
                        <a:latin typeface="Cambria Math" panose="02040503050406030204" pitchFamily="18" charset="0"/>
                      </a:rPr>
                      <m:t>)</m:t>
                    </m:r>
                  </m:oMath>
                </a14:m>
                <a:endParaRPr lang="en-US" dirty="0"/>
              </a:p>
              <a:p>
                <a:r>
                  <a:rPr lang="en-US" dirty="0"/>
                  <a:t>		</a:t>
                </a:r>
                <a14:m>
                  <m:oMath xmlns:m="http://schemas.openxmlformats.org/officeDocument/2006/math">
                    <m:r>
                      <a:rPr lang="en-US" b="0" i="1" smtClean="0">
                        <a:latin typeface="Cambria Math" panose="02040503050406030204" pitchFamily="18" charset="0"/>
                      </a:rPr>
                      <m:t>=1−</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e>
                    </m:d>
                    <m:r>
                      <a:rPr lang="en-US" b="0" i="1" baseline="30000" smtClean="0">
                        <a:latin typeface="Cambria Math" panose="02040503050406030204" pitchFamily="18" charset="0"/>
                        <a:ea typeface="Cambria Math" panose="02040503050406030204" pitchFamily="18" charset="0"/>
                      </a:rPr>
                      <m:t>3</m:t>
                    </m:r>
                  </m:oMath>
                </a14:m>
                <a:endParaRPr lang="en-US" baseline="30000" dirty="0"/>
              </a:p>
              <a:p>
                <a:r>
                  <a:rPr lang="en-US" baseline="30000" dirty="0"/>
                  <a:t>		</a:t>
                </a:r>
                <a14:m>
                  <m:oMath xmlns:m="http://schemas.openxmlformats.org/officeDocument/2006/math">
                    <m:r>
                      <a:rPr lang="en-US" b="0" i="1" smtClean="0">
                        <a:latin typeface="Cambria Math" panose="02040503050406030204" pitchFamily="18" charset="0"/>
                      </a:rPr>
                      <m:t>=1−</m:t>
                    </m:r>
                    <m:d>
                      <m:dPr>
                        <m:ctrlPr>
                          <a:rPr lang="en-US" b="0" i="1" smtClean="0">
                            <a:latin typeface="Cambria Math" panose="02040503050406030204" pitchFamily="18" charset="0"/>
                          </a:rPr>
                        </m:ctrlPr>
                      </m:dPr>
                      <m:e>
                        <m:r>
                          <a:rPr lang="en-US" b="0" i="1" smtClean="0">
                            <a:latin typeface="Cambria Math" panose="02040503050406030204" pitchFamily="18" charset="0"/>
                          </a:rPr>
                          <m:t>0.95</m:t>
                        </m:r>
                      </m:e>
                    </m:d>
                    <m:r>
                      <a:rPr lang="en-US" b="0" i="1" baseline="30000" smtClean="0">
                        <a:latin typeface="Cambria Math" panose="02040503050406030204" pitchFamily="18" charset="0"/>
                        <a:ea typeface="Cambria Math" panose="02040503050406030204" pitchFamily="18" charset="0"/>
                      </a:rPr>
                      <m:t>3</m:t>
                    </m:r>
                  </m:oMath>
                </a14:m>
                <a:endParaRPr lang="en-US" baseline="30000" dirty="0"/>
              </a:p>
              <a:p>
                <a:r>
                  <a:rPr lang="en-US" baseline="30000" dirty="0"/>
                  <a:t>		</a:t>
                </a:r>
                <a14:m>
                  <m:oMath xmlns:m="http://schemas.openxmlformats.org/officeDocument/2006/math">
                    <m:r>
                      <a:rPr lang="en-US" b="0" i="1" smtClean="0">
                        <a:latin typeface="Cambria Math" panose="02040503050406030204" pitchFamily="18" charset="0"/>
                      </a:rPr>
                      <m:t>=0.1426</m:t>
                    </m:r>
                  </m:oMath>
                </a14:m>
                <a:r>
                  <a:rPr lang="en-US" baseline="30000" dirty="0"/>
                  <a:t> </a:t>
                </a:r>
              </a:p>
              <a:p>
                <a:r>
                  <a:rPr lang="en-US" dirty="0"/>
                  <a:t>Even though we made our conclusions using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m:t>
                    </m:r>
                  </m:oMath>
                </a14:m>
                <a:r>
                  <a:rPr lang="en-US" dirty="0"/>
                  <a:t> (which is the 𝑃(Type I Error)), by performing three individual 𝑡-tests to compare the means, the likelihood of a Type I Error has increased to 0.1426. </a:t>
                </a:r>
              </a:p>
            </p:txBody>
          </p:sp>
        </mc:Choice>
        <mc:Fallback xmlns="">
          <p:sp>
            <p:nvSpPr>
              <p:cNvPr id="3" name="Content Placeholder 2">
                <a:extLst>
                  <a:ext uri="{FF2B5EF4-FFF2-40B4-BE49-F238E27FC236}">
                    <a16:creationId xmlns:a16="http://schemas.microsoft.com/office/drawing/2014/main" id="{9B215E12-81E0-4C43-866E-C4E50EA1CBD7}"/>
                  </a:ext>
                </a:extLst>
              </p:cNvPr>
              <p:cNvSpPr>
                <a:spLocks noGrp="1" noRot="1" noChangeAspect="1" noMove="1" noResize="1" noEditPoints="1" noAdjustHandles="1" noChangeArrowheads="1" noChangeShapeType="1" noTextEdit="1"/>
              </p:cNvSpPr>
              <p:nvPr>
                <p:ph idx="1"/>
              </p:nvPr>
            </p:nvSpPr>
            <p:spPr>
              <a:blipFill>
                <a:blip r:embed="rId2"/>
                <a:stretch>
                  <a:fillRect l="-1481" r="-593"/>
                </a:stretch>
              </a:blipFill>
            </p:spPr>
            <p:txBody>
              <a:bodyPr/>
              <a:lstStyle/>
              <a:p>
                <a:r>
                  <a:rPr lang="en-US">
                    <a:noFill/>
                  </a:rPr>
                  <a:t> </a:t>
                </a:r>
              </a:p>
            </p:txBody>
          </p:sp>
        </mc:Fallback>
      </mc:AlternateContent>
    </p:spTree>
    <p:extLst>
      <p:ext uri="{BB962C8B-B14F-4D97-AF65-F5344CB8AC3E}">
        <p14:creationId xmlns:p14="http://schemas.microsoft.com/office/powerpoint/2010/main" val="1188251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a:xfrm>
            <a:off x="451624" y="91440"/>
            <a:ext cx="8229600" cy="914400"/>
          </a:xfrm>
        </p:spPr>
        <p:txBody>
          <a:bodyPr/>
          <a:lstStyle/>
          <a:p>
            <a:r>
              <a:rPr lang="en-US" dirty="0"/>
              <a:t>Multiple Comparison Procedures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p:txBody>
              <a:bodyPr>
                <a:normAutofit/>
              </a:bodyPr>
              <a:lstStyle/>
              <a:p>
                <a:r>
                  <a:rPr lang="en-US" dirty="0"/>
                  <a:t>The solution to comparing the means when performing ANOVA is to use a multiple comparison procedure so that the likelihood of a Type I Error remains fixed at the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 level of significance.</a:t>
                </a:r>
              </a:p>
            </p:txBody>
          </p:sp>
        </mc:Choice>
        <mc:Fallback xmlns="">
          <p:sp>
            <p:nvSpPr>
              <p:cNvPr id="3" name="Content Placeholder 2">
                <a:extLst>
                  <a:ext uri="{FF2B5EF4-FFF2-40B4-BE49-F238E27FC236}">
                    <a16:creationId xmlns:a16="http://schemas.microsoft.com/office/drawing/2014/main" id="{9B215E12-81E0-4C43-866E-C4E50EA1CBD7}"/>
                  </a:ext>
                </a:extLst>
              </p:cNvPr>
              <p:cNvSpPr>
                <a:spLocks noGrp="1" noRot="1" noChangeAspect="1" noMove="1" noResize="1" noEditPoints="1" noAdjustHandles="1" noChangeArrowheads="1" noChangeShapeType="1" noTextEdit="1"/>
              </p:cNvSpPr>
              <p:nvPr>
                <p:ph idx="1"/>
              </p:nvPr>
            </p:nvSpPr>
            <p:spPr>
              <a:blipFill>
                <a:blip r:embed="rId2"/>
                <a:stretch>
                  <a:fillRect l="-1481" t="-1200" r="-1556"/>
                </a:stretch>
              </a:blipFill>
            </p:spPr>
            <p:txBody>
              <a:bodyPr/>
              <a:lstStyle/>
              <a:p>
                <a:r>
                  <a:rPr lang="en-IN">
                    <a:noFill/>
                  </a:rPr>
                  <a:t> </a:t>
                </a:r>
              </a:p>
            </p:txBody>
          </p:sp>
        </mc:Fallback>
      </mc:AlternateContent>
    </p:spTree>
    <p:extLst>
      <p:ext uri="{BB962C8B-B14F-4D97-AF65-F5344CB8AC3E}">
        <p14:creationId xmlns:p14="http://schemas.microsoft.com/office/powerpoint/2010/main" val="4141021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p:txBody>
          <a:bodyPr/>
          <a:lstStyle/>
          <a:p>
            <a:r>
              <a:rPr lang="en-US" dirty="0"/>
              <a:t>Fisher’s Least Significant Difference (LSD) Method</a:t>
            </a:r>
          </a:p>
        </p:txBody>
      </p:sp>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p:txBody>
          <a:bodyPr>
            <a:normAutofit/>
          </a:bodyPr>
          <a:lstStyle/>
          <a:p>
            <a:r>
              <a:rPr lang="en-US" dirty="0"/>
              <a:t>The first multiple comparison procedure that we will discuss is Fisher’s Least Significant Difference (LSD) method. Fisher’s LSD is a least significant difference method that allows you to compare the difference between two means to a value similar to the margin of error. Suppose we want to compare the population means of three groups, say Tweens, Teens, and Adults which are the three groups.</a:t>
            </a:r>
          </a:p>
        </p:txBody>
      </p:sp>
    </p:spTree>
    <p:extLst>
      <p:ext uri="{BB962C8B-B14F-4D97-AF65-F5344CB8AC3E}">
        <p14:creationId xmlns:p14="http://schemas.microsoft.com/office/powerpoint/2010/main" val="1025175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Fisher’s Least Significant Difference Method</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80160"/>
                <a:ext cx="8229600" cy="4442819"/>
              </a:xfrm>
              <a:solidFill>
                <a:srgbClr val="FFFFCC"/>
              </a:solidFill>
              <a:ln w="28575">
                <a:solidFill>
                  <a:srgbClr val="000000"/>
                </a:solidFill>
              </a:ln>
            </p:spPr>
            <p:txBody>
              <a:bodyPr>
                <a:spAutoFit/>
              </a:bodyPr>
              <a:lstStyle/>
              <a:p>
                <a:r>
                  <a:rPr lang="en-US" dirty="0">
                    <a:solidFill>
                      <a:srgbClr val="000000"/>
                    </a:solidFill>
                  </a:rPr>
                  <a:t>We consider populations </a:t>
                </a:r>
                <a14:m>
                  <m:oMath xmlns:m="http://schemas.openxmlformats.org/officeDocument/2006/math">
                    <m:r>
                      <a:rPr lang="en-US" i="1" dirty="0" smtClean="0">
                        <a:solidFill>
                          <a:srgbClr val="000000"/>
                        </a:solidFill>
                        <a:latin typeface="Cambria Math" panose="02040503050406030204" pitchFamily="18" charset="0"/>
                      </a:rPr>
                      <m:t>𝑖</m:t>
                    </m:r>
                  </m:oMath>
                </a14:m>
                <a:r>
                  <a:rPr lang="en-US" dirty="0">
                    <a:solidFill>
                      <a:srgbClr val="000000"/>
                    </a:solidFill>
                  </a:rPr>
                  <a:t> and </a:t>
                </a:r>
                <a14:m>
                  <m:oMath xmlns:m="http://schemas.openxmlformats.org/officeDocument/2006/math">
                    <m:r>
                      <a:rPr lang="en-US" i="1" dirty="0" smtClean="0">
                        <a:solidFill>
                          <a:srgbClr val="000000"/>
                        </a:solidFill>
                        <a:latin typeface="Cambria Math" panose="02040503050406030204" pitchFamily="18" charset="0"/>
                      </a:rPr>
                      <m:t>𝑗</m:t>
                    </m:r>
                  </m:oMath>
                </a14:m>
                <a:r>
                  <a:rPr lang="en-US" dirty="0">
                    <a:solidFill>
                      <a:srgbClr val="000000"/>
                    </a:solidFill>
                  </a:rPr>
                  <a:t> to be significantly different if</a:t>
                </a:r>
              </a:p>
              <a:p>
                <a:endParaRPr lang="en-US" dirty="0">
                  <a:solidFill>
                    <a:srgbClr val="000000"/>
                  </a:solidFill>
                </a:endParaRPr>
              </a:p>
              <a:p>
                <a:endParaRPr lang="en-US" dirty="0">
                  <a:solidFill>
                    <a:srgbClr val="000000"/>
                  </a:solidFill>
                </a:endParaRPr>
              </a:p>
              <a:p>
                <a:r>
                  <a:rPr lang="en-US" dirty="0">
                    <a:solidFill>
                      <a:srgbClr val="000000"/>
                    </a:solidFill>
                  </a:rPr>
                  <a:t>Where</a:t>
                </a:r>
              </a:p>
              <a:p>
                <a14:m>
                  <m:oMath xmlns:m="http://schemas.openxmlformats.org/officeDocument/2006/math">
                    <m:sSub>
                      <m:sSubPr>
                        <m:ctrlPr>
                          <a:rPr lang="en-US" i="1" smtClean="0">
                            <a:solidFill>
                              <a:srgbClr val="000000"/>
                            </a:solidFill>
                            <a:latin typeface="Cambria Math" panose="02040503050406030204" pitchFamily="18" charset="0"/>
                          </a:rPr>
                        </m:ctrlPr>
                      </m:sSubPr>
                      <m:e>
                        <m:acc>
                          <m:accPr>
                            <m:chr m:val="̅"/>
                            <m:ctrlPr>
                              <a:rPr lang="en-US"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𝑥</m:t>
                            </m:r>
                          </m:e>
                        </m:acc>
                      </m:e>
                      <m:sub>
                        <m:r>
                          <a:rPr lang="en-US" b="0" i="1" smtClean="0">
                            <a:solidFill>
                              <a:srgbClr val="000000"/>
                            </a:solidFill>
                            <a:latin typeface="Cambria Math" panose="02040503050406030204" pitchFamily="18" charset="0"/>
                          </a:rPr>
                          <m:t>𝑖</m:t>
                        </m:r>
                      </m:sub>
                    </m:sSub>
                  </m:oMath>
                </a14:m>
                <a:r>
                  <a:rPr lang="en-US" dirty="0">
                    <a:solidFill>
                      <a:srgbClr val="000000"/>
                    </a:solidFill>
                  </a:rPr>
                  <a:t> is the sample mean of the observations in the </a:t>
                </a:r>
                <a14:m>
                  <m:oMath xmlns:m="http://schemas.openxmlformats.org/officeDocument/2006/math">
                    <m:r>
                      <a:rPr lang="en-US" i="1" dirty="0" smtClean="0">
                        <a:solidFill>
                          <a:srgbClr val="000000"/>
                        </a:solidFill>
                        <a:latin typeface="Cambria Math" panose="02040503050406030204" pitchFamily="18" charset="0"/>
                      </a:rPr>
                      <m:t>𝑖</m:t>
                    </m:r>
                    <m:r>
                      <a:rPr lang="en-US" i="1" baseline="30000" dirty="0">
                        <a:solidFill>
                          <a:srgbClr val="000000"/>
                        </a:solidFill>
                        <a:latin typeface="Cambria Math" panose="02040503050406030204" pitchFamily="18" charset="0"/>
                      </a:rPr>
                      <m:t>𝑡h</m:t>
                    </m:r>
                  </m:oMath>
                </a14:m>
                <a:r>
                  <a:rPr lang="en-US" dirty="0">
                    <a:solidFill>
                      <a:srgbClr val="000000"/>
                    </a:solidFill>
                  </a:rPr>
                  <a:t>   	treatment,</a:t>
                </a:r>
              </a:p>
              <a:p>
                <a14:m>
                  <m:oMath xmlns:m="http://schemas.openxmlformats.org/officeDocument/2006/math">
                    <m:sSub>
                      <m:sSubPr>
                        <m:ctrlPr>
                          <a:rPr lang="en-US" i="1" smtClean="0">
                            <a:solidFill>
                              <a:srgbClr val="000000"/>
                            </a:solidFill>
                            <a:latin typeface="Cambria Math" panose="02040503050406030204" pitchFamily="18" charset="0"/>
                          </a:rPr>
                        </m:ctrlPr>
                      </m:sSubPr>
                      <m:e>
                        <m:acc>
                          <m:accPr>
                            <m:chr m:val="̅"/>
                            <m:ctrlPr>
                              <a:rPr lang="en-US"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𝑥</m:t>
                            </m:r>
                          </m:e>
                        </m:acc>
                      </m:e>
                      <m:sub>
                        <m:r>
                          <a:rPr lang="en-US" b="0" i="1" smtClean="0">
                            <a:solidFill>
                              <a:srgbClr val="000000"/>
                            </a:solidFill>
                            <a:latin typeface="Cambria Math" panose="02040503050406030204" pitchFamily="18" charset="0"/>
                          </a:rPr>
                          <m:t>𝑗</m:t>
                        </m:r>
                      </m:sub>
                    </m:sSub>
                  </m:oMath>
                </a14:m>
                <a:r>
                  <a:rPr lang="en-US" dirty="0">
                    <a:solidFill>
                      <a:srgbClr val="000000"/>
                    </a:solidFill>
                  </a:rPr>
                  <a:t> is the sample mean of the observations in the </a:t>
                </a:r>
                <a14:m>
                  <m:oMath xmlns:m="http://schemas.openxmlformats.org/officeDocument/2006/math">
                    <m:r>
                      <a:rPr lang="en-US" b="0" i="1" dirty="0" smtClean="0">
                        <a:solidFill>
                          <a:srgbClr val="000000"/>
                        </a:solidFill>
                        <a:latin typeface="Cambria Math" panose="02040503050406030204" pitchFamily="18" charset="0"/>
                      </a:rPr>
                      <m:t>𝑗</m:t>
                    </m:r>
                    <m:r>
                      <a:rPr lang="en-US" i="1" baseline="30000" dirty="0">
                        <a:solidFill>
                          <a:srgbClr val="000000"/>
                        </a:solidFill>
                        <a:latin typeface="Cambria Math" panose="02040503050406030204" pitchFamily="18" charset="0"/>
                      </a:rPr>
                      <m:t>𝑡h</m:t>
                    </m:r>
                  </m:oMath>
                </a14:m>
                <a:r>
                  <a:rPr lang="en-US" dirty="0">
                    <a:solidFill>
                      <a:srgbClr val="000000"/>
                    </a:solidFill>
                  </a:rPr>
                  <a:t> 	treatment,</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80160"/>
                <a:ext cx="8229600" cy="4442819"/>
              </a:xfrm>
              <a:blipFill>
                <a:blip r:embed="rId2"/>
                <a:stretch>
                  <a:fillRect l="-1328" t="-954" b="-2452"/>
                </a:stretch>
              </a:blipFill>
              <a:ln w="28575">
                <a:solidFill>
                  <a:srgbClr val="000000"/>
                </a:solidFill>
              </a:ln>
            </p:spPr>
            <p:txBody>
              <a:bodyPr/>
              <a:lstStyle/>
              <a:p>
                <a:r>
                  <a:rPr lang="en-IN">
                    <a:noFill/>
                  </a:rPr>
                  <a:t> </a:t>
                </a:r>
              </a:p>
            </p:txBody>
          </p:sp>
        </mc:Fallback>
      </mc:AlternateContent>
      <p:graphicFrame>
        <p:nvGraphicFramePr>
          <p:cNvPr id="3" name="Object 2">
            <a:extLst>
              <a:ext uri="{FF2B5EF4-FFF2-40B4-BE49-F238E27FC236}">
                <a16:creationId xmlns:a16="http://schemas.microsoft.com/office/drawing/2014/main" id="{D15AC75E-DB77-451C-2BB1-A89C3B748A71}"/>
              </a:ext>
            </a:extLst>
          </p:cNvPr>
          <p:cNvGraphicFramePr>
            <a:graphicFrameLocks noChangeAspect="1"/>
          </p:cNvGraphicFramePr>
          <p:nvPr>
            <p:extLst>
              <p:ext uri="{D42A27DB-BD31-4B8C-83A1-F6EECF244321}">
                <p14:modId xmlns:p14="http://schemas.microsoft.com/office/powerpoint/2010/main" val="1551802133"/>
              </p:ext>
            </p:extLst>
          </p:nvPr>
        </p:nvGraphicFramePr>
        <p:xfrm>
          <a:off x="2057400" y="2057400"/>
          <a:ext cx="4406900" cy="1219200"/>
        </p:xfrm>
        <a:graphic>
          <a:graphicData uri="http://schemas.openxmlformats.org/presentationml/2006/ole">
            <mc:AlternateContent xmlns:mc="http://schemas.openxmlformats.org/markup-compatibility/2006">
              <mc:Choice xmlns:v="urn:schemas-microsoft-com:vml" Requires="v">
                <p:oleObj name="Equation" r:id="rId3" imgW="4406760" imgH="1218960" progId="Equation.DSMT4">
                  <p:embed/>
                </p:oleObj>
              </mc:Choice>
              <mc:Fallback>
                <p:oleObj name="Equation" r:id="rId3" imgW="4406760" imgH="1218960" progId="Equation.DSMT4">
                  <p:embed/>
                  <p:pic>
                    <p:nvPicPr>
                      <p:cNvPr id="0" name=""/>
                      <p:cNvPicPr/>
                      <p:nvPr/>
                    </p:nvPicPr>
                    <p:blipFill>
                      <a:blip r:embed="rId4"/>
                      <a:stretch>
                        <a:fillRect/>
                      </a:stretch>
                    </p:blipFill>
                    <p:spPr>
                      <a:xfrm>
                        <a:off x="2057400" y="2057400"/>
                        <a:ext cx="4406900" cy="1219200"/>
                      </a:xfrm>
                      <a:prstGeom prst="rect">
                        <a:avLst/>
                      </a:prstGeom>
                    </p:spPr>
                  </p:pic>
                </p:oleObj>
              </mc:Fallback>
            </mc:AlternateContent>
          </a:graphicData>
        </a:graphic>
      </p:graphicFrame>
    </p:spTree>
    <p:extLst>
      <p:ext uri="{BB962C8B-B14F-4D97-AF65-F5344CB8AC3E}">
        <p14:creationId xmlns:p14="http://schemas.microsoft.com/office/powerpoint/2010/main" val="2015792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Fisher’s Least Significant Difference Method (cont.)</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80160"/>
                <a:ext cx="8229600" cy="4168064"/>
              </a:xfrm>
              <a:solidFill>
                <a:srgbClr val="FFFFCC"/>
              </a:solidFill>
              <a:ln w="28575">
                <a:solidFill>
                  <a:srgbClr val="000000"/>
                </a:solidFill>
              </a:ln>
            </p:spPr>
            <p:txBody>
              <a:bodyPr>
                <a:spAutoFit/>
              </a:bodyPr>
              <a:lstStyle/>
              <a:p>
                <a14:m>
                  <m:oMath xmlns:m="http://schemas.openxmlformats.org/officeDocument/2006/math">
                    <m:sSub>
                      <m:sSubPr>
                        <m:ctrlPr>
                          <a:rPr lang="en-US"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𝑛</m:t>
                        </m:r>
                      </m:e>
                      <m:sub>
                        <m:r>
                          <a:rPr lang="en-US" b="0" i="1" smtClean="0">
                            <a:solidFill>
                              <a:srgbClr val="000000"/>
                            </a:solidFill>
                            <a:latin typeface="Cambria Math" panose="02040503050406030204" pitchFamily="18" charset="0"/>
                          </a:rPr>
                          <m:t>𝑖</m:t>
                        </m:r>
                      </m:sub>
                    </m:sSub>
                  </m:oMath>
                </a14:m>
                <a:r>
                  <a:rPr lang="en-US" dirty="0">
                    <a:solidFill>
                      <a:srgbClr val="000000"/>
                    </a:solidFill>
                  </a:rPr>
                  <a:t> is the number of observations in the </a:t>
                </a:r>
                <a14:m>
                  <m:oMath xmlns:m="http://schemas.openxmlformats.org/officeDocument/2006/math">
                    <m:r>
                      <a:rPr lang="en-US" b="0" i="1" dirty="0" smtClean="0">
                        <a:solidFill>
                          <a:srgbClr val="000000"/>
                        </a:solidFill>
                        <a:latin typeface="Cambria Math" panose="02040503050406030204" pitchFamily="18" charset="0"/>
                      </a:rPr>
                      <m:t>𝑖</m:t>
                    </m:r>
                    <m:r>
                      <a:rPr lang="en-US" i="1" baseline="30000" dirty="0">
                        <a:solidFill>
                          <a:srgbClr val="000000"/>
                        </a:solidFill>
                        <a:latin typeface="Cambria Math" panose="02040503050406030204" pitchFamily="18" charset="0"/>
                      </a:rPr>
                      <m:t>𝑡h</m:t>
                    </m:r>
                  </m:oMath>
                </a14:m>
                <a:r>
                  <a:rPr lang="en-US" dirty="0">
                    <a:solidFill>
                      <a:srgbClr val="000000"/>
                    </a:solidFill>
                  </a:rPr>
                  <a:t> treatment,</a:t>
                </a:r>
              </a:p>
              <a:p>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b="0" i="1" smtClean="0">
                            <a:solidFill>
                              <a:srgbClr val="000000"/>
                            </a:solidFill>
                            <a:latin typeface="Cambria Math" panose="02040503050406030204" pitchFamily="18" charset="0"/>
                          </a:rPr>
                          <m:t>𝑗</m:t>
                        </m:r>
                      </m:sub>
                    </m:sSub>
                  </m:oMath>
                </a14:m>
                <a:r>
                  <a:rPr lang="en-US" dirty="0">
                    <a:solidFill>
                      <a:srgbClr val="000000"/>
                    </a:solidFill>
                  </a:rPr>
                  <a:t> is the number of observations in the</a:t>
                </a:r>
                <a14:m>
                  <m:oMath xmlns:m="http://schemas.openxmlformats.org/officeDocument/2006/math">
                    <m:r>
                      <a:rPr lang="en-US" b="0" i="0" dirty="0" smtClean="0">
                        <a:solidFill>
                          <a:srgbClr val="000000"/>
                        </a:solidFill>
                        <a:latin typeface="Cambria Math" panose="02040503050406030204" pitchFamily="18" charset="0"/>
                      </a:rPr>
                      <m:t> </m:t>
                    </m:r>
                    <m:r>
                      <a:rPr lang="en-US" b="0" i="1" dirty="0" smtClean="0">
                        <a:solidFill>
                          <a:srgbClr val="000000"/>
                        </a:solidFill>
                        <a:latin typeface="Cambria Math" panose="02040503050406030204" pitchFamily="18" charset="0"/>
                      </a:rPr>
                      <m:t>𝑗</m:t>
                    </m:r>
                    <m:r>
                      <a:rPr lang="en-US" i="1" baseline="30000" dirty="0">
                        <a:solidFill>
                          <a:srgbClr val="000000"/>
                        </a:solidFill>
                        <a:latin typeface="Cambria Math" panose="02040503050406030204" pitchFamily="18" charset="0"/>
                      </a:rPr>
                      <m:t>𝑡h</m:t>
                    </m:r>
                  </m:oMath>
                </a14:m>
                <a:r>
                  <a:rPr lang="en-US" dirty="0">
                    <a:solidFill>
                      <a:srgbClr val="000000"/>
                    </a:solidFill>
                  </a:rPr>
                  <a:t> treatment,</a:t>
                </a:r>
              </a:p>
              <a:p>
                <a14:m>
                  <m:oMath xmlns:m="http://schemas.openxmlformats.org/officeDocument/2006/math">
                    <m:r>
                      <a:rPr lang="en-US" b="0" i="1" smtClean="0">
                        <a:solidFill>
                          <a:srgbClr val="000000"/>
                        </a:solidFill>
                        <a:latin typeface="Cambria Math" panose="02040503050406030204" pitchFamily="18" charset="0"/>
                      </a:rPr>
                      <m:t>𝑘</m:t>
                    </m:r>
                  </m:oMath>
                </a14:m>
                <a:r>
                  <a:rPr lang="en-US" dirty="0">
                    <a:solidFill>
                      <a:srgbClr val="000000"/>
                    </a:solidFill>
                  </a:rPr>
                  <a:t> is the number of treatments,</a:t>
                </a:r>
              </a:p>
              <a:p>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b="0" i="1" smtClean="0">
                            <a:solidFill>
                              <a:srgbClr val="000000"/>
                            </a:solidFill>
                            <a:latin typeface="Cambria Math" panose="02040503050406030204" pitchFamily="18" charset="0"/>
                          </a:rPr>
                          <m:t>𝑇</m:t>
                        </m:r>
                      </m:sub>
                    </m:sSub>
                  </m:oMath>
                </a14:m>
                <a:r>
                  <a:rPr lang="en-US" dirty="0">
                    <a:solidFill>
                      <a:srgbClr val="000000"/>
                    </a:solidFill>
                  </a:rPr>
                  <a:t> is the total number of observations in all samples,</a:t>
                </a:r>
              </a:p>
              <a:p>
                <a14:m>
                  <m:oMath xmlns:m="http://schemas.openxmlformats.org/officeDocument/2006/math">
                    <m:sSub>
                      <m:sSubPr>
                        <m:ctrlPr>
                          <a:rPr lang="en-US"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𝑡</m:t>
                        </m:r>
                      </m:e>
                      <m:sub>
                        <m:sSup>
                          <m:sSupPr>
                            <m:ctrlPr>
                              <a:rPr lang="en-US" i="1" smtClean="0">
                                <a:solidFill>
                                  <a:srgbClr val="000000"/>
                                </a:solidFill>
                                <a:latin typeface="Cambria Math" panose="02040503050406030204" pitchFamily="18" charset="0"/>
                              </a:rPr>
                            </m:ctrlPr>
                          </m:sSupPr>
                          <m:e>
                            <m:f>
                              <m:fPr>
                                <m:type m:val="skw"/>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ea typeface="Cambria Math" panose="02040503050406030204" pitchFamily="18" charset="0"/>
                                  </a:rPr>
                                  <m:t>𝛼</m:t>
                                </m:r>
                              </m:num>
                              <m:den>
                                <m:r>
                                  <a:rPr lang="en-US" i="1">
                                    <a:solidFill>
                                      <a:srgbClr val="000000"/>
                                    </a:solidFill>
                                    <a:latin typeface="Cambria Math" panose="02040503050406030204" pitchFamily="18" charset="0"/>
                                  </a:rPr>
                                  <m:t>2</m:t>
                                </m:r>
                              </m:den>
                            </m:f>
                          </m:e>
                          <m:sup>
                            <m:r>
                              <a:rPr lang="en-US" b="0" i="1"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𝑛</m:t>
                                </m:r>
                              </m:e>
                              <m:sub>
                                <m:r>
                                  <a:rPr lang="en-US" b="0" i="1" smtClean="0">
                                    <a:solidFill>
                                      <a:srgbClr val="000000"/>
                                    </a:solidFill>
                                    <a:latin typeface="Cambria Math" panose="02040503050406030204" pitchFamily="18" charset="0"/>
                                  </a:rPr>
                                  <m:t>𝑇</m:t>
                                </m:r>
                              </m:sub>
                            </m:sSub>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𝑘</m:t>
                            </m:r>
                          </m:sup>
                        </m:sSup>
                      </m:sub>
                    </m:sSub>
                  </m:oMath>
                </a14:m>
                <a:r>
                  <a:rPr lang="en-US" dirty="0">
                    <a:solidFill>
                      <a:srgbClr val="000000"/>
                    </a:solidFill>
                  </a:rPr>
                  <a:t> is the critical value of the </a:t>
                </a:r>
                <a14:m>
                  <m:oMath xmlns:m="http://schemas.openxmlformats.org/officeDocument/2006/math">
                    <m:r>
                      <a:rPr lang="en-US" i="1" dirty="0" smtClean="0">
                        <a:solidFill>
                          <a:srgbClr val="000000"/>
                        </a:solidFill>
                        <a:latin typeface="Cambria Math" panose="02040503050406030204" pitchFamily="18" charset="0"/>
                      </a:rPr>
                      <m:t>𝑡</m:t>
                    </m:r>
                  </m:oMath>
                </a14:m>
                <a:r>
                  <a:rPr lang="en-US" dirty="0">
                    <a:solidFill>
                      <a:srgbClr val="000000"/>
                    </a:solidFill>
                  </a:rPr>
                  <a:t>-distribution with an area of </a:t>
                </a:r>
                <a14:m>
                  <m:oMath xmlns:m="http://schemas.openxmlformats.org/officeDocument/2006/math">
                    <m:f>
                      <m:fPr>
                        <m:type m:val="skw"/>
                        <m:ctrlPr>
                          <a:rPr lang="en-US" i="1" smtClean="0">
                            <a:solidFill>
                              <a:srgbClr val="000000"/>
                            </a:solidFill>
                            <a:latin typeface="Cambria Math" panose="02040503050406030204" pitchFamily="18" charset="0"/>
                          </a:rPr>
                        </m:ctrlPr>
                      </m:fPr>
                      <m:num>
                        <m:r>
                          <a:rPr lang="en-US" i="1" smtClean="0">
                            <a:solidFill>
                              <a:srgbClr val="000000"/>
                            </a:solidFill>
                            <a:latin typeface="Cambria Math" panose="02040503050406030204" pitchFamily="18" charset="0"/>
                            <a:ea typeface="Cambria Math" panose="02040503050406030204" pitchFamily="18" charset="0"/>
                          </a:rPr>
                          <m:t>𝛼</m:t>
                        </m:r>
                      </m:num>
                      <m:den>
                        <m:r>
                          <a:rPr lang="en-US" b="0" i="1" smtClean="0">
                            <a:solidFill>
                              <a:srgbClr val="000000"/>
                            </a:solidFill>
                            <a:latin typeface="Cambria Math" panose="02040503050406030204" pitchFamily="18" charset="0"/>
                          </a:rPr>
                          <m:t>2</m:t>
                        </m:r>
                      </m:den>
                    </m:f>
                  </m:oMath>
                </a14:m>
                <a:r>
                  <a:rPr lang="en-US" dirty="0">
                    <a:solidFill>
                      <a:srgbClr val="000000"/>
                    </a:solidFill>
                  </a:rPr>
                  <a:t> in the upper tail with </a:t>
                </a:r>
                <a14:m>
                  <m:oMath xmlns:m="http://schemas.openxmlformats.org/officeDocument/2006/math">
                    <m:sSub>
                      <m:sSubPr>
                        <m:ctrlPr>
                          <a:rPr lang="en-US"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𝑛</m:t>
                        </m:r>
                      </m:e>
                      <m:sub>
                        <m:r>
                          <a:rPr lang="en-US" b="0" i="1" dirty="0" smtClean="0">
                            <a:solidFill>
                              <a:srgbClr val="000000"/>
                            </a:solidFill>
                            <a:latin typeface="Cambria Math" panose="02040503050406030204" pitchFamily="18" charset="0"/>
                          </a:rPr>
                          <m:t>𝑇</m:t>
                        </m:r>
                      </m:sub>
                    </m:sSub>
                    <m:r>
                      <a:rPr lang="en-US" b="0" i="1" dirty="0" smtClean="0">
                        <a:solidFill>
                          <a:srgbClr val="000000"/>
                        </a:solidFill>
                        <a:latin typeface="Cambria Math" panose="02040503050406030204" pitchFamily="18" charset="0"/>
                      </a:rPr>
                      <m:t>−</m:t>
                    </m:r>
                    <m:r>
                      <a:rPr lang="en-US" b="0" i="1" dirty="0" smtClean="0">
                        <a:solidFill>
                          <a:srgbClr val="000000"/>
                        </a:solidFill>
                        <a:latin typeface="Cambria Math" panose="02040503050406030204" pitchFamily="18" charset="0"/>
                      </a:rPr>
                      <m:t>𝑘</m:t>
                    </m:r>
                    <m:r>
                      <a:rPr lang="en-US" b="0" i="1" dirty="0" smtClean="0">
                        <a:solidFill>
                          <a:srgbClr val="000000"/>
                        </a:solidFill>
                        <a:latin typeface="Cambria Math" panose="02040503050406030204" pitchFamily="18" charset="0"/>
                      </a:rPr>
                      <m:t> </m:t>
                    </m:r>
                  </m:oMath>
                </a14:m>
                <a:r>
                  <a:rPr lang="en-US" dirty="0">
                    <a:solidFill>
                      <a:srgbClr val="000000"/>
                    </a:solidFill>
                  </a:rPr>
                  <a:t>degrees of freedom, and</a:t>
                </a:r>
              </a:p>
              <a:p>
                <a:r>
                  <a:rPr lang="en-US" dirty="0">
                    <a:solidFill>
                      <a:srgbClr val="000000"/>
                    </a:solidFill>
                  </a:rPr>
                  <a:t>MSE is the mean squared error from the ANOVA table.</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80160"/>
                <a:ext cx="8229600" cy="4168064"/>
              </a:xfrm>
              <a:blipFill>
                <a:blip r:embed="rId2"/>
                <a:stretch>
                  <a:fillRect l="-1328" t="-1016" b="-2758"/>
                </a:stretch>
              </a:blipFill>
              <a:ln w="28575">
                <a:solidFill>
                  <a:srgbClr val="000000"/>
                </a:solidFill>
              </a:ln>
            </p:spPr>
            <p:txBody>
              <a:bodyPr/>
              <a:lstStyle/>
              <a:p>
                <a:r>
                  <a:rPr lang="en-IN">
                    <a:noFill/>
                  </a:rPr>
                  <a:t> </a:t>
                </a:r>
              </a:p>
            </p:txBody>
          </p:sp>
        </mc:Fallback>
      </mc:AlternateContent>
    </p:spTree>
    <p:extLst>
      <p:ext uri="{BB962C8B-B14F-4D97-AF65-F5344CB8AC3E}">
        <p14:creationId xmlns:p14="http://schemas.microsoft.com/office/powerpoint/2010/main" val="2451130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p:txBody>
          <a:bodyPr/>
          <a:lstStyle/>
          <a:p>
            <a:r>
              <a:rPr lang="en-US" dirty="0"/>
              <a:t>Multiple Comparison Procedures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p:txBody>
              <a:bodyPr>
                <a:normAutofit lnSpcReduction="10000"/>
              </a:bodyPr>
              <a:lstStyle/>
              <a:p>
                <a:r>
                  <a:rPr lang="en-US" dirty="0"/>
                  <a:t>In the previous section, we used one-way ANOVA to test whether differences existed between population means. In the earlier examples, when we rejected the null hypothesis that all of the population means were equal, we were only testing if differences existed. However, the results of the one-way ANOVA test do not indicate which population means are different. To determine which population means are different, we need to perform more tests to determine if there are statistically significant differences between two population means such as </a:t>
                </a:r>
                <a14:m>
                  <m:oMath xmlns:m="http://schemas.openxmlformats.org/officeDocument/2006/math">
                    <m:r>
                      <a:rPr lang="en-US" i="1" dirty="0" smtClean="0">
                        <a:latin typeface="Cambria Math" panose="02040503050406030204" pitchFamily="18" charset="0"/>
                        <a:ea typeface="Cambria Math" panose="02040503050406030204" pitchFamily="18" charset="0"/>
                      </a:rPr>
                      <m:t>𝜇</m:t>
                    </m:r>
                    <m:r>
                      <a:rPr lang="en-US" i="1" baseline="-25000" dirty="0" smtClean="0">
                        <a:latin typeface="Cambria Math" panose="02040503050406030204" pitchFamily="18" charset="0"/>
                      </a:rPr>
                      <m:t>1</m:t>
                    </m:r>
                    <m:r>
                      <a:rPr lang="en-US" i="1" dirty="0" smtClean="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𝜇</m:t>
                    </m:r>
                    <m:r>
                      <a:rPr lang="en-US" i="1" baseline="-25000" dirty="0" smtClean="0">
                        <a:latin typeface="Cambria Math" panose="02040503050406030204" pitchFamily="18" charset="0"/>
                      </a:rPr>
                      <m:t>2</m:t>
                    </m:r>
                  </m:oMath>
                </a14:m>
                <a:r>
                  <a:rPr lang="en-US" dirty="0"/>
                  <a:t>, for example. </a:t>
                </a:r>
              </a:p>
            </p:txBody>
          </p:sp>
        </mc:Choice>
        <mc:Fallback xmlns="">
          <p:sp>
            <p:nvSpPr>
              <p:cNvPr id="3" name="Content Placeholder 2">
                <a:extLst>
                  <a:ext uri="{FF2B5EF4-FFF2-40B4-BE49-F238E27FC236}">
                    <a16:creationId xmlns:a16="http://schemas.microsoft.com/office/drawing/2014/main" id="{9B215E12-81E0-4C43-866E-C4E50EA1CBD7}"/>
                  </a:ext>
                </a:extLst>
              </p:cNvPr>
              <p:cNvSpPr>
                <a:spLocks noGrp="1" noRot="1" noChangeAspect="1" noMove="1" noResize="1" noEditPoints="1" noAdjustHandles="1" noChangeArrowheads="1" noChangeShapeType="1" noTextEdit="1"/>
              </p:cNvSpPr>
              <p:nvPr>
                <p:ph idx="1"/>
              </p:nvPr>
            </p:nvSpPr>
            <p:spPr>
              <a:blipFill>
                <a:blip r:embed="rId2"/>
                <a:stretch>
                  <a:fillRect l="-1481" t="-2133" r="-2000"/>
                </a:stretch>
              </a:blipFill>
            </p:spPr>
            <p:txBody>
              <a:bodyPr/>
              <a:lstStyle/>
              <a:p>
                <a:r>
                  <a:rPr lang="en-IN">
                    <a:noFill/>
                  </a:rPr>
                  <a:t> </a:t>
                </a:r>
              </a:p>
            </p:txBody>
          </p:sp>
        </mc:Fallback>
      </mc:AlternateContent>
    </p:spTree>
    <p:extLst>
      <p:ext uri="{BB962C8B-B14F-4D97-AF65-F5344CB8AC3E}">
        <p14:creationId xmlns:p14="http://schemas.microsoft.com/office/powerpoint/2010/main" val="3324751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p:txBody>
          <a:bodyPr/>
          <a:lstStyle/>
          <a:p>
            <a:r>
              <a:rPr lang="en-US" dirty="0"/>
              <a:t>Fisher’s Least Significant Difference (LSD) Method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p:txBody>
              <a:bodyPr>
                <a:noAutofit/>
              </a:bodyPr>
              <a:lstStyle/>
              <a:p>
                <a:r>
                  <a:rPr lang="en-US" dirty="0"/>
                  <a:t>Please note that the significance level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 applies to each individual comparison and the right-hand side of the inequality above is equivalent to the margin of error for a confidence interval.</a:t>
                </a:r>
              </a:p>
              <a:p>
                <a:r>
                  <a:rPr lang="en-US" dirty="0"/>
                  <a:t>Comparing the Tweens and Teens means, we calculate the left-hand side of the inequality above which represents the absolute difference in sample means by</a:t>
                </a:r>
              </a:p>
              <a:p>
                <a:endParaRPr lang="en-US" dirty="0"/>
              </a:p>
            </p:txBody>
          </p:sp>
        </mc:Choice>
        <mc:Fallback xmlns="">
          <p:sp>
            <p:nvSpPr>
              <p:cNvPr id="3" name="Content Placeholder 2">
                <a:extLst>
                  <a:ext uri="{FF2B5EF4-FFF2-40B4-BE49-F238E27FC236}">
                    <a16:creationId xmlns:a16="http://schemas.microsoft.com/office/drawing/2014/main" id="{9B215E12-81E0-4C43-866E-C4E50EA1CBD7}"/>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US">
                    <a:noFill/>
                  </a:rPr>
                  <a:t> </a:t>
                </a:r>
              </a:p>
            </p:txBody>
          </p:sp>
        </mc:Fallback>
      </mc:AlternateContent>
      <p:graphicFrame>
        <p:nvGraphicFramePr>
          <p:cNvPr id="4" name="Object 3">
            <a:extLst>
              <a:ext uri="{FF2B5EF4-FFF2-40B4-BE49-F238E27FC236}">
                <a16:creationId xmlns:a16="http://schemas.microsoft.com/office/drawing/2014/main" id="{AEECA21B-7CCB-9C6A-7FCF-3B86528FD71B}"/>
              </a:ext>
            </a:extLst>
          </p:cNvPr>
          <p:cNvGraphicFramePr>
            <a:graphicFrameLocks noChangeAspect="1"/>
          </p:cNvGraphicFramePr>
          <p:nvPr>
            <p:extLst>
              <p:ext uri="{D42A27DB-BD31-4B8C-83A1-F6EECF244321}">
                <p14:modId xmlns:p14="http://schemas.microsoft.com/office/powerpoint/2010/main" val="2281979917"/>
              </p:ext>
            </p:extLst>
          </p:nvPr>
        </p:nvGraphicFramePr>
        <p:xfrm>
          <a:off x="2286000" y="4648200"/>
          <a:ext cx="4279900" cy="482600"/>
        </p:xfrm>
        <a:graphic>
          <a:graphicData uri="http://schemas.openxmlformats.org/presentationml/2006/ole">
            <mc:AlternateContent xmlns:mc="http://schemas.openxmlformats.org/markup-compatibility/2006">
              <mc:Choice xmlns:v="urn:schemas-microsoft-com:vml" Requires="v">
                <p:oleObj name="Equation" r:id="rId3" imgW="4279680" imgH="482400" progId="Equation.DSMT4">
                  <p:embed/>
                </p:oleObj>
              </mc:Choice>
              <mc:Fallback>
                <p:oleObj name="Equation" r:id="rId3" imgW="4279680" imgH="482400" progId="Equation.DSMT4">
                  <p:embed/>
                  <p:pic>
                    <p:nvPicPr>
                      <p:cNvPr id="0" name=""/>
                      <p:cNvPicPr/>
                      <p:nvPr/>
                    </p:nvPicPr>
                    <p:blipFill>
                      <a:blip r:embed="rId4"/>
                      <a:stretch>
                        <a:fillRect/>
                      </a:stretch>
                    </p:blipFill>
                    <p:spPr>
                      <a:xfrm>
                        <a:off x="2286000" y="4648200"/>
                        <a:ext cx="4279900" cy="482600"/>
                      </a:xfrm>
                      <a:prstGeom prst="rect">
                        <a:avLst/>
                      </a:prstGeom>
                    </p:spPr>
                  </p:pic>
                </p:oleObj>
              </mc:Fallback>
            </mc:AlternateContent>
          </a:graphicData>
        </a:graphic>
      </p:graphicFrame>
    </p:spTree>
    <p:extLst>
      <p:ext uri="{BB962C8B-B14F-4D97-AF65-F5344CB8AC3E}">
        <p14:creationId xmlns:p14="http://schemas.microsoft.com/office/powerpoint/2010/main" val="2422777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p:txBody>
          <a:bodyPr/>
          <a:lstStyle/>
          <a:p>
            <a:r>
              <a:rPr lang="en-US" dirty="0"/>
              <a:t>Fisher’s Least Significant Difference (LSD) Method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a:xfrm>
                <a:off x="457200" y="1168648"/>
                <a:ext cx="8229600" cy="4572000"/>
              </a:xfrm>
            </p:spPr>
            <p:txBody>
              <a:bodyPr>
                <a:noAutofit/>
              </a:bodyPr>
              <a:lstStyle/>
              <a:p>
                <a:r>
                  <a:rPr lang="en-US" dirty="0"/>
                  <a:t>We then calculate the right-hand side of the inequality above using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m:t>
                    </m:r>
                  </m:oMath>
                </a14:m>
                <a:r>
                  <a:rPr lang="en-US" dirty="0"/>
                  <a:t> by</a:t>
                </a:r>
              </a:p>
              <a:p>
                <a:endParaRPr lang="en-US" dirty="0"/>
              </a:p>
              <a:p>
                <a:endParaRPr lang="en-US" dirty="0"/>
              </a:p>
              <a:p>
                <a:endParaRPr lang="en-US" dirty="0"/>
              </a:p>
              <a:p>
                <a:endParaRPr lang="en-US" dirty="0"/>
              </a:p>
              <a:p>
                <a:endParaRPr lang="en-US" dirty="0"/>
              </a:p>
              <a:p>
                <a:r>
                  <a:rPr lang="en-US" dirty="0"/>
                  <a:t>Thus, since 9.48 is more than 8.8475, we conclude that the average screen time between tweens and teens is significantly different.</a:t>
                </a:r>
              </a:p>
            </p:txBody>
          </p:sp>
        </mc:Choice>
        <mc:Fallback xmlns="">
          <p:sp>
            <p:nvSpPr>
              <p:cNvPr id="3" name="Content Placeholder 2">
                <a:extLst>
                  <a:ext uri="{FF2B5EF4-FFF2-40B4-BE49-F238E27FC236}">
                    <a16:creationId xmlns:a16="http://schemas.microsoft.com/office/drawing/2014/main" id="{9B215E12-81E0-4C43-866E-C4E50EA1CBD7}"/>
                  </a:ext>
                </a:extLst>
              </p:cNvPr>
              <p:cNvSpPr>
                <a:spLocks noGrp="1" noRot="1" noChangeAspect="1" noMove="1" noResize="1" noEditPoints="1" noAdjustHandles="1" noChangeArrowheads="1" noChangeShapeType="1" noTextEdit="1"/>
              </p:cNvSpPr>
              <p:nvPr>
                <p:ph idx="1"/>
              </p:nvPr>
            </p:nvSpPr>
            <p:spPr>
              <a:xfrm>
                <a:off x="457200" y="1168648"/>
                <a:ext cx="8229600" cy="4572000"/>
              </a:xfrm>
              <a:blipFill>
                <a:blip r:embed="rId2"/>
                <a:stretch>
                  <a:fillRect l="-1481" t="-1333" r="-1111" b="-10400"/>
                </a:stretch>
              </a:blipFill>
            </p:spPr>
            <p:txBody>
              <a:bodyPr/>
              <a:lstStyle/>
              <a:p>
                <a:r>
                  <a:rPr lang="en-US">
                    <a:noFill/>
                  </a:rPr>
                  <a:t> </a:t>
                </a:r>
              </a:p>
            </p:txBody>
          </p:sp>
        </mc:Fallback>
      </mc:AlternateContent>
      <p:graphicFrame>
        <p:nvGraphicFramePr>
          <p:cNvPr id="4" name="Object 3">
            <a:extLst>
              <a:ext uri="{FF2B5EF4-FFF2-40B4-BE49-F238E27FC236}">
                <a16:creationId xmlns:a16="http://schemas.microsoft.com/office/drawing/2014/main" id="{AEECA21B-7CCB-9C6A-7FCF-3B86528FD71B}"/>
              </a:ext>
            </a:extLst>
          </p:cNvPr>
          <p:cNvGraphicFramePr>
            <a:graphicFrameLocks noChangeAspect="1"/>
          </p:cNvGraphicFramePr>
          <p:nvPr>
            <p:extLst>
              <p:ext uri="{D42A27DB-BD31-4B8C-83A1-F6EECF244321}">
                <p14:modId xmlns:p14="http://schemas.microsoft.com/office/powerpoint/2010/main" val="742367173"/>
              </p:ext>
            </p:extLst>
          </p:nvPr>
        </p:nvGraphicFramePr>
        <p:xfrm>
          <a:off x="568712" y="2309789"/>
          <a:ext cx="6397776" cy="1148012"/>
        </p:xfrm>
        <a:graphic>
          <a:graphicData uri="http://schemas.openxmlformats.org/presentationml/2006/ole">
            <mc:AlternateContent xmlns:mc="http://schemas.openxmlformats.org/markup-compatibility/2006">
              <mc:Choice xmlns:v="urn:schemas-microsoft-com:vml" Requires="v">
                <p:oleObj name="Equation" r:id="rId3" imgW="6794280" imgH="1218960" progId="Equation.DSMT4">
                  <p:embed/>
                </p:oleObj>
              </mc:Choice>
              <mc:Fallback>
                <p:oleObj name="Equation" r:id="rId3" imgW="6794280" imgH="1218960" progId="Equation.DSMT4">
                  <p:embed/>
                  <p:pic>
                    <p:nvPicPr>
                      <p:cNvPr id="4" name="Object 3">
                        <a:extLst>
                          <a:ext uri="{FF2B5EF4-FFF2-40B4-BE49-F238E27FC236}">
                            <a16:creationId xmlns:a16="http://schemas.microsoft.com/office/drawing/2014/main" id="{AEECA21B-7CCB-9C6A-7FCF-3B86528FD71B}"/>
                          </a:ext>
                        </a:extLst>
                      </p:cNvPr>
                      <p:cNvPicPr/>
                      <p:nvPr/>
                    </p:nvPicPr>
                    <p:blipFill>
                      <a:blip r:embed="rId4"/>
                      <a:stretch>
                        <a:fillRect/>
                      </a:stretch>
                    </p:blipFill>
                    <p:spPr>
                      <a:xfrm>
                        <a:off x="568712" y="2309789"/>
                        <a:ext cx="6397776" cy="114801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8402F8D7-602F-E14A-2424-2E5777026074}"/>
              </a:ext>
            </a:extLst>
          </p:cNvPr>
          <p:cNvGraphicFramePr>
            <a:graphicFrameLocks noChangeAspect="1"/>
          </p:cNvGraphicFramePr>
          <p:nvPr>
            <p:extLst>
              <p:ext uri="{D42A27DB-BD31-4B8C-83A1-F6EECF244321}">
                <p14:modId xmlns:p14="http://schemas.microsoft.com/office/powerpoint/2010/main" val="4194018138"/>
              </p:ext>
            </p:extLst>
          </p:nvPr>
        </p:nvGraphicFramePr>
        <p:xfrm>
          <a:off x="3657600" y="3544751"/>
          <a:ext cx="4735550" cy="980594"/>
        </p:xfrm>
        <a:graphic>
          <a:graphicData uri="http://schemas.openxmlformats.org/presentationml/2006/ole">
            <mc:AlternateContent xmlns:mc="http://schemas.openxmlformats.org/markup-compatibility/2006">
              <mc:Choice xmlns:v="urn:schemas-microsoft-com:vml" Requires="v">
                <p:oleObj name="Equation" r:id="rId5" imgW="5029200" imgH="1041120" progId="Equation.DSMT4">
                  <p:embed/>
                </p:oleObj>
              </mc:Choice>
              <mc:Fallback>
                <p:oleObj name="Equation" r:id="rId5" imgW="5029200" imgH="1041120" progId="Equation.DSMT4">
                  <p:embed/>
                  <p:pic>
                    <p:nvPicPr>
                      <p:cNvPr id="4" name="Object 3">
                        <a:extLst>
                          <a:ext uri="{FF2B5EF4-FFF2-40B4-BE49-F238E27FC236}">
                            <a16:creationId xmlns:a16="http://schemas.microsoft.com/office/drawing/2014/main" id="{AEECA21B-7CCB-9C6A-7FCF-3B86528FD71B}"/>
                          </a:ext>
                        </a:extLst>
                      </p:cNvPr>
                      <p:cNvPicPr/>
                      <p:nvPr/>
                    </p:nvPicPr>
                    <p:blipFill>
                      <a:blip r:embed="rId6"/>
                      <a:stretch>
                        <a:fillRect/>
                      </a:stretch>
                    </p:blipFill>
                    <p:spPr>
                      <a:xfrm>
                        <a:off x="3657600" y="3544751"/>
                        <a:ext cx="4735550" cy="980594"/>
                      </a:xfrm>
                      <a:prstGeom prst="rect">
                        <a:avLst/>
                      </a:prstGeom>
                    </p:spPr>
                  </p:pic>
                </p:oleObj>
              </mc:Fallback>
            </mc:AlternateContent>
          </a:graphicData>
        </a:graphic>
      </p:graphicFrame>
    </p:spTree>
    <p:extLst>
      <p:ext uri="{BB962C8B-B14F-4D97-AF65-F5344CB8AC3E}">
        <p14:creationId xmlns:p14="http://schemas.microsoft.com/office/powerpoint/2010/main" val="395610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p:txBody>
          <a:bodyPr/>
          <a:lstStyle/>
          <a:p>
            <a:r>
              <a:rPr lang="en-US" dirty="0"/>
              <a:t>Fisher’s Least Significant Difference (LSD) Method (cont.)</a:t>
            </a:r>
          </a:p>
        </p:txBody>
      </p:sp>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a:xfrm>
            <a:off x="468351" y="1146346"/>
            <a:ext cx="8229600" cy="4572000"/>
          </a:xfrm>
        </p:spPr>
        <p:txBody>
          <a:bodyPr>
            <a:noAutofit/>
          </a:bodyPr>
          <a:lstStyle/>
          <a:p>
            <a:r>
              <a:rPr lang="en-US" dirty="0"/>
              <a:t>Similarly, when comparing Tweens to Adults, we calculate an absolute value of their differences to be</a:t>
            </a:r>
          </a:p>
          <a:p>
            <a:endParaRPr lang="en-US" dirty="0"/>
          </a:p>
          <a:p>
            <a:r>
              <a:rPr lang="en-US" dirty="0"/>
              <a:t>and when comparing Teens to Adults, we get</a:t>
            </a:r>
          </a:p>
          <a:p>
            <a:endParaRPr lang="en-US" dirty="0"/>
          </a:p>
          <a:p>
            <a:r>
              <a:rPr lang="en-US" dirty="0"/>
              <a:t>Since both of these absolute differences are larger than 8.8475, we conclude that the average screen time between tweens and adults is significantly different, and that the average screen time between teens and adults is significantly different.</a:t>
            </a:r>
          </a:p>
        </p:txBody>
      </p:sp>
      <p:graphicFrame>
        <p:nvGraphicFramePr>
          <p:cNvPr id="4" name="Object 3">
            <a:extLst>
              <a:ext uri="{FF2B5EF4-FFF2-40B4-BE49-F238E27FC236}">
                <a16:creationId xmlns:a16="http://schemas.microsoft.com/office/drawing/2014/main" id="{EBFE78D9-E45F-A7C3-9675-95F3FD949E5E}"/>
              </a:ext>
            </a:extLst>
          </p:cNvPr>
          <p:cNvGraphicFramePr>
            <a:graphicFrameLocks noChangeAspect="1"/>
          </p:cNvGraphicFramePr>
          <p:nvPr>
            <p:extLst>
              <p:ext uri="{D42A27DB-BD31-4B8C-83A1-F6EECF244321}">
                <p14:modId xmlns:p14="http://schemas.microsoft.com/office/powerpoint/2010/main" val="1521286480"/>
              </p:ext>
            </p:extLst>
          </p:nvPr>
        </p:nvGraphicFramePr>
        <p:xfrm>
          <a:off x="2077999" y="2152186"/>
          <a:ext cx="4368800" cy="482600"/>
        </p:xfrm>
        <a:graphic>
          <a:graphicData uri="http://schemas.openxmlformats.org/presentationml/2006/ole">
            <mc:AlternateContent xmlns:mc="http://schemas.openxmlformats.org/markup-compatibility/2006">
              <mc:Choice xmlns:v="urn:schemas-microsoft-com:vml" Requires="v">
                <p:oleObj name="Equation" r:id="rId2" imgW="4368600" imgH="482400" progId="Equation.DSMT4">
                  <p:embed/>
                </p:oleObj>
              </mc:Choice>
              <mc:Fallback>
                <p:oleObj name="Equation" r:id="rId2" imgW="4368600" imgH="482400" progId="Equation.DSMT4">
                  <p:embed/>
                  <p:pic>
                    <p:nvPicPr>
                      <p:cNvPr id="4" name="Object 3">
                        <a:extLst>
                          <a:ext uri="{FF2B5EF4-FFF2-40B4-BE49-F238E27FC236}">
                            <a16:creationId xmlns:a16="http://schemas.microsoft.com/office/drawing/2014/main" id="{AEECA21B-7CCB-9C6A-7FCF-3B86528FD71B}"/>
                          </a:ext>
                        </a:extLst>
                      </p:cNvPr>
                      <p:cNvPicPr/>
                      <p:nvPr/>
                    </p:nvPicPr>
                    <p:blipFill>
                      <a:blip r:embed="rId3"/>
                      <a:stretch>
                        <a:fillRect/>
                      </a:stretch>
                    </p:blipFill>
                    <p:spPr>
                      <a:xfrm>
                        <a:off x="2077999" y="2152186"/>
                        <a:ext cx="4368800" cy="4826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EF893E83-2BB4-C204-5334-A3DE17F285D9}"/>
              </a:ext>
            </a:extLst>
          </p:cNvPr>
          <p:cNvGraphicFramePr>
            <a:graphicFrameLocks noChangeAspect="1"/>
          </p:cNvGraphicFramePr>
          <p:nvPr>
            <p:extLst>
              <p:ext uri="{D42A27DB-BD31-4B8C-83A1-F6EECF244321}">
                <p14:modId xmlns:p14="http://schemas.microsoft.com/office/powerpoint/2010/main" val="532593521"/>
              </p:ext>
            </p:extLst>
          </p:nvPr>
        </p:nvGraphicFramePr>
        <p:xfrm>
          <a:off x="1931949" y="3190411"/>
          <a:ext cx="4902200" cy="482600"/>
        </p:xfrm>
        <a:graphic>
          <a:graphicData uri="http://schemas.openxmlformats.org/presentationml/2006/ole">
            <mc:AlternateContent xmlns:mc="http://schemas.openxmlformats.org/markup-compatibility/2006">
              <mc:Choice xmlns:v="urn:schemas-microsoft-com:vml" Requires="v">
                <p:oleObj name="Equation" r:id="rId4" imgW="4902120" imgH="482400" progId="Equation.DSMT4">
                  <p:embed/>
                </p:oleObj>
              </mc:Choice>
              <mc:Fallback>
                <p:oleObj name="Equation" r:id="rId4" imgW="4902120" imgH="482400" progId="Equation.DSMT4">
                  <p:embed/>
                  <p:pic>
                    <p:nvPicPr>
                      <p:cNvPr id="4" name="Object 3">
                        <a:extLst>
                          <a:ext uri="{FF2B5EF4-FFF2-40B4-BE49-F238E27FC236}">
                            <a16:creationId xmlns:a16="http://schemas.microsoft.com/office/drawing/2014/main" id="{EBFE78D9-E45F-A7C3-9675-95F3FD949E5E}"/>
                          </a:ext>
                        </a:extLst>
                      </p:cNvPr>
                      <p:cNvPicPr/>
                      <p:nvPr/>
                    </p:nvPicPr>
                    <p:blipFill>
                      <a:blip r:embed="rId5"/>
                      <a:stretch>
                        <a:fillRect/>
                      </a:stretch>
                    </p:blipFill>
                    <p:spPr>
                      <a:xfrm>
                        <a:off x="1931949" y="3190411"/>
                        <a:ext cx="4902200" cy="482600"/>
                      </a:xfrm>
                      <a:prstGeom prst="rect">
                        <a:avLst/>
                      </a:prstGeom>
                    </p:spPr>
                  </p:pic>
                </p:oleObj>
              </mc:Fallback>
            </mc:AlternateContent>
          </a:graphicData>
        </a:graphic>
      </p:graphicFrame>
    </p:spTree>
    <p:extLst>
      <p:ext uri="{BB962C8B-B14F-4D97-AF65-F5344CB8AC3E}">
        <p14:creationId xmlns:p14="http://schemas.microsoft.com/office/powerpoint/2010/main" val="3580572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p:txBody>
          <a:bodyPr/>
          <a:lstStyle/>
          <a:p>
            <a:r>
              <a:rPr lang="en-US" dirty="0"/>
              <a:t>Fisher’s Least Significant Difference (LSD) Method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p:txBody>
              <a:bodyPr>
                <a:noAutofit/>
              </a:bodyPr>
              <a:lstStyle/>
              <a:p>
                <a:r>
                  <a:rPr lang="en-US" dirty="0"/>
                  <a:t>Another approach to using Fisher’s LSD Method is to calculate a 100(</a:t>
                </a:r>
                <a14:m>
                  <m:oMath xmlns:m="http://schemas.openxmlformats.org/officeDocument/2006/math">
                    <m:r>
                      <a:rPr lang="en-US" i="1" dirty="0" smtClean="0">
                        <a:latin typeface="Cambria Math" panose="02040503050406030204" pitchFamily="18" charset="0"/>
                      </a:rPr>
                      <m:t>1−</m:t>
                    </m:r>
                    <m:r>
                      <a:rPr lang="en-US" i="1" dirty="0" smtClean="0">
                        <a:latin typeface="Cambria Math" panose="02040503050406030204" pitchFamily="18" charset="0"/>
                        <a:ea typeface="Cambria Math" panose="02040503050406030204" pitchFamily="18" charset="0"/>
                      </a:rPr>
                      <m:t>𝛼</m:t>
                    </m:r>
                  </m:oMath>
                </a14:m>
                <a:r>
                  <a:rPr lang="en-US" dirty="0"/>
                  <a:t>)% confidence interval for the difference between two population means </a:t>
                </a:r>
                <a14:m>
                  <m:oMath xmlns:m="http://schemas.openxmlformats.org/officeDocument/2006/math">
                    <m:r>
                      <a:rPr lang="en-US" i="1" dirty="0" smtClean="0">
                        <a:latin typeface="Cambria Math" panose="02040503050406030204" pitchFamily="18" charset="0"/>
                        <a:ea typeface="Cambria Math" panose="02040503050406030204" pitchFamily="18" charset="0"/>
                      </a:rPr>
                      <m:t>𝜇</m:t>
                    </m:r>
                    <m:r>
                      <a:rPr lang="en-US" i="1" baseline="-25000" dirty="0" smtClean="0">
                        <a:latin typeface="Cambria Math" panose="02040503050406030204" pitchFamily="18" charset="0"/>
                      </a:rPr>
                      <m:t>𝑖</m:t>
                    </m:r>
                    <m:r>
                      <a:rPr lang="en-US" i="1" dirty="0" smtClean="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𝜇</m:t>
                    </m:r>
                    <m:r>
                      <a:rPr lang="en-US" i="1" baseline="-25000" dirty="0" err="1" smtClean="0">
                        <a:latin typeface="Cambria Math" panose="02040503050406030204" pitchFamily="18" charset="0"/>
                      </a:rPr>
                      <m:t>𝑗</m:t>
                    </m:r>
                  </m:oMath>
                </a14:m>
                <a:r>
                  <a:rPr lang="en-US" dirty="0"/>
                  <a:t>.</a:t>
                </a:r>
              </a:p>
            </p:txBody>
          </p:sp>
        </mc:Choice>
        <mc:Fallback xmlns="">
          <p:sp>
            <p:nvSpPr>
              <p:cNvPr id="3" name="Content Placeholder 2">
                <a:extLst>
                  <a:ext uri="{FF2B5EF4-FFF2-40B4-BE49-F238E27FC236}">
                    <a16:creationId xmlns:a16="http://schemas.microsoft.com/office/drawing/2014/main" id="{9B215E12-81E0-4C43-866E-C4E50EA1CBD7}"/>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1158584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Fisher’s LSD Method, Confidence Interval Approach</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80160"/>
                <a:ext cx="8229600" cy="4442819"/>
              </a:xfrm>
              <a:solidFill>
                <a:srgbClr val="FFFFCC"/>
              </a:solidFill>
              <a:ln w="28575">
                <a:solidFill>
                  <a:srgbClr val="000000"/>
                </a:solidFill>
              </a:ln>
            </p:spPr>
            <p:txBody>
              <a:bodyPr>
                <a:spAutoFit/>
              </a:bodyPr>
              <a:lstStyle/>
              <a:p>
                <a:r>
                  <a:rPr lang="en-US" dirty="0">
                    <a:solidFill>
                      <a:srgbClr val="000000"/>
                    </a:solidFill>
                  </a:rPr>
                  <a:t>The </a:t>
                </a:r>
                <a14:m>
                  <m:oMath xmlns:m="http://schemas.openxmlformats.org/officeDocument/2006/math">
                    <m:r>
                      <a:rPr lang="en-US" i="1" dirty="0" smtClean="0">
                        <a:solidFill>
                          <a:srgbClr val="000000"/>
                        </a:solidFill>
                        <a:latin typeface="Cambria Math" panose="02040503050406030204" pitchFamily="18" charset="0"/>
                      </a:rPr>
                      <m:t>100(1−</m:t>
                    </m:r>
                    <m:r>
                      <a:rPr lang="en-US" i="1" dirty="0" smtClean="0">
                        <a:solidFill>
                          <a:srgbClr val="000000"/>
                        </a:solidFill>
                        <a:latin typeface="Cambria Math" panose="02040503050406030204" pitchFamily="18" charset="0"/>
                      </a:rPr>
                      <m:t>𝛼</m:t>
                    </m:r>
                    <m:r>
                      <a:rPr lang="en-US" i="1" dirty="0">
                        <a:solidFill>
                          <a:srgbClr val="000000"/>
                        </a:solidFill>
                        <a:latin typeface="Cambria Math" panose="02040503050406030204" pitchFamily="18" charset="0"/>
                      </a:rPr>
                      <m:t>)</m:t>
                    </m:r>
                  </m:oMath>
                </a14:m>
                <a:r>
                  <a:rPr lang="en-US" dirty="0">
                    <a:solidFill>
                      <a:srgbClr val="000000"/>
                    </a:solidFill>
                  </a:rPr>
                  <a:t>% confidence interval for the difference between two population means </a:t>
                </a:r>
                <a14:m>
                  <m:oMath xmlns:m="http://schemas.openxmlformats.org/officeDocument/2006/math">
                    <m:r>
                      <a:rPr lang="en-US" i="1" dirty="0" smtClean="0">
                        <a:solidFill>
                          <a:srgbClr val="000000"/>
                        </a:solidFill>
                        <a:latin typeface="Cambria Math" panose="02040503050406030204" pitchFamily="18" charset="0"/>
                        <a:ea typeface="Cambria Math" panose="02040503050406030204" pitchFamily="18" charset="0"/>
                      </a:rPr>
                      <m:t>𝜇</m:t>
                    </m:r>
                    <m:r>
                      <a:rPr lang="en-US" i="1" baseline="-25000" dirty="0" smtClean="0">
                        <a:solidFill>
                          <a:srgbClr val="000000"/>
                        </a:solidFill>
                        <a:latin typeface="Cambria Math" panose="02040503050406030204" pitchFamily="18" charset="0"/>
                      </a:rPr>
                      <m:t>𝑖</m:t>
                    </m:r>
                    <m:r>
                      <a:rPr lang="en-US" i="1" dirty="0" smtClean="0">
                        <a:solidFill>
                          <a:srgbClr val="000000"/>
                        </a:solidFill>
                        <a:latin typeface="Cambria Math" panose="02040503050406030204" pitchFamily="18" charset="0"/>
                      </a:rPr>
                      <m:t>−</m:t>
                    </m:r>
                    <m:r>
                      <a:rPr lang="en-US" i="1" dirty="0">
                        <a:solidFill>
                          <a:srgbClr val="000000"/>
                        </a:solidFill>
                        <a:latin typeface="Cambria Math" panose="02040503050406030204" pitchFamily="18" charset="0"/>
                        <a:ea typeface="Cambria Math" panose="02040503050406030204" pitchFamily="18" charset="0"/>
                      </a:rPr>
                      <m:t>𝜇</m:t>
                    </m:r>
                    <m:r>
                      <a:rPr lang="en-US" i="1" baseline="-25000" dirty="0" err="1" smtClean="0">
                        <a:solidFill>
                          <a:srgbClr val="000000"/>
                        </a:solidFill>
                        <a:latin typeface="Cambria Math" panose="02040503050406030204" pitchFamily="18" charset="0"/>
                      </a:rPr>
                      <m:t>𝑗</m:t>
                    </m:r>
                    <m:r>
                      <a:rPr lang="en-US" i="1" baseline="-25000" dirty="0" err="1" smtClean="0">
                        <a:solidFill>
                          <a:srgbClr val="000000"/>
                        </a:solidFill>
                        <a:latin typeface="Cambria Math" panose="02040503050406030204" pitchFamily="18" charset="0"/>
                      </a:rPr>
                      <m:t> </m:t>
                    </m:r>
                  </m:oMath>
                </a14:m>
                <a:r>
                  <a:rPr lang="en-US" dirty="0">
                    <a:solidFill>
                      <a:srgbClr val="000000"/>
                    </a:solidFill>
                  </a:rPr>
                  <a:t>is given by</a:t>
                </a:r>
              </a:p>
              <a:p>
                <a:r>
                  <a:rPr lang="en-US" dirty="0">
                    <a:solidFill>
                      <a:srgbClr val="000000"/>
                    </a:solidFill>
                  </a:rPr>
                  <a:t> </a:t>
                </a:r>
              </a:p>
              <a:p>
                <a:endParaRPr lang="en-US" dirty="0">
                  <a:solidFill>
                    <a:srgbClr val="000000"/>
                  </a:solidFill>
                </a:endParaRPr>
              </a:p>
              <a:p>
                <a:r>
                  <a:rPr lang="en-US" dirty="0">
                    <a:solidFill>
                      <a:srgbClr val="000000"/>
                    </a:solidFill>
                  </a:rPr>
                  <a:t>where</a:t>
                </a:r>
              </a:p>
              <a:p>
                <a14:m>
                  <m:oMath xmlns:m="http://schemas.openxmlformats.org/officeDocument/2006/math">
                    <m:sSub>
                      <m:sSubPr>
                        <m:ctrlPr>
                          <a:rPr lang="en-US" i="1" smtClean="0">
                            <a:solidFill>
                              <a:srgbClr val="000000"/>
                            </a:solidFill>
                            <a:latin typeface="Cambria Math" panose="02040503050406030204" pitchFamily="18" charset="0"/>
                          </a:rPr>
                        </m:ctrlPr>
                      </m:sSubPr>
                      <m:e>
                        <m:acc>
                          <m:accPr>
                            <m:chr m:val="̅"/>
                            <m:ctrlPr>
                              <a:rPr lang="en-US"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𝑥</m:t>
                            </m:r>
                          </m:e>
                        </m:acc>
                      </m:e>
                      <m:sub>
                        <m:r>
                          <a:rPr lang="en-US" b="0" i="1" smtClean="0">
                            <a:solidFill>
                              <a:srgbClr val="000000"/>
                            </a:solidFill>
                            <a:latin typeface="Cambria Math" panose="02040503050406030204" pitchFamily="18" charset="0"/>
                          </a:rPr>
                          <m:t>𝑖</m:t>
                        </m:r>
                      </m:sub>
                    </m:sSub>
                  </m:oMath>
                </a14:m>
                <a:r>
                  <a:rPr lang="en-US" dirty="0">
                    <a:solidFill>
                      <a:srgbClr val="000000"/>
                    </a:solidFill>
                  </a:rPr>
                  <a:t> is the sample mean of the observations in the </a:t>
                </a:r>
                <a14:m>
                  <m:oMath xmlns:m="http://schemas.openxmlformats.org/officeDocument/2006/math">
                    <m:r>
                      <a:rPr lang="en-US" i="1" dirty="0" smtClean="0">
                        <a:solidFill>
                          <a:srgbClr val="000000"/>
                        </a:solidFill>
                        <a:latin typeface="Cambria Math" panose="02040503050406030204" pitchFamily="18" charset="0"/>
                      </a:rPr>
                      <m:t>𝑖</m:t>
                    </m:r>
                    <m:r>
                      <a:rPr lang="en-US" i="1" baseline="30000" dirty="0">
                        <a:solidFill>
                          <a:srgbClr val="000000"/>
                        </a:solidFill>
                        <a:latin typeface="Cambria Math" panose="02040503050406030204" pitchFamily="18" charset="0"/>
                      </a:rPr>
                      <m:t>𝑡h</m:t>
                    </m:r>
                  </m:oMath>
                </a14:m>
                <a:r>
                  <a:rPr lang="en-US" dirty="0">
                    <a:solidFill>
                      <a:srgbClr val="000000"/>
                    </a:solidFill>
                  </a:rPr>
                  <a:t>   	treatment,</a:t>
                </a:r>
              </a:p>
              <a:p>
                <a14:m>
                  <m:oMath xmlns:m="http://schemas.openxmlformats.org/officeDocument/2006/math">
                    <m:sSub>
                      <m:sSubPr>
                        <m:ctrlPr>
                          <a:rPr lang="en-US" i="1" smtClean="0">
                            <a:solidFill>
                              <a:srgbClr val="000000"/>
                            </a:solidFill>
                            <a:latin typeface="Cambria Math" panose="02040503050406030204" pitchFamily="18" charset="0"/>
                          </a:rPr>
                        </m:ctrlPr>
                      </m:sSubPr>
                      <m:e>
                        <m:acc>
                          <m:accPr>
                            <m:chr m:val="̅"/>
                            <m:ctrlPr>
                              <a:rPr lang="en-US"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𝑥</m:t>
                            </m:r>
                          </m:e>
                        </m:acc>
                      </m:e>
                      <m:sub>
                        <m:r>
                          <a:rPr lang="en-US" b="0" i="1" smtClean="0">
                            <a:solidFill>
                              <a:srgbClr val="000000"/>
                            </a:solidFill>
                            <a:latin typeface="Cambria Math" panose="02040503050406030204" pitchFamily="18" charset="0"/>
                          </a:rPr>
                          <m:t>𝑗</m:t>
                        </m:r>
                      </m:sub>
                    </m:sSub>
                  </m:oMath>
                </a14:m>
                <a:r>
                  <a:rPr lang="en-US" dirty="0">
                    <a:solidFill>
                      <a:srgbClr val="000000"/>
                    </a:solidFill>
                  </a:rPr>
                  <a:t> is the sample mean of the observations in the </a:t>
                </a:r>
                <a14:m>
                  <m:oMath xmlns:m="http://schemas.openxmlformats.org/officeDocument/2006/math">
                    <m:r>
                      <a:rPr lang="en-US" b="0" i="1" dirty="0" smtClean="0">
                        <a:solidFill>
                          <a:srgbClr val="000000"/>
                        </a:solidFill>
                        <a:latin typeface="Cambria Math" panose="02040503050406030204" pitchFamily="18" charset="0"/>
                      </a:rPr>
                      <m:t>𝑗</m:t>
                    </m:r>
                    <m:r>
                      <a:rPr lang="en-US" i="1" baseline="30000" dirty="0">
                        <a:solidFill>
                          <a:srgbClr val="000000"/>
                        </a:solidFill>
                        <a:latin typeface="Cambria Math" panose="02040503050406030204" pitchFamily="18" charset="0"/>
                      </a:rPr>
                      <m:t>𝑡h</m:t>
                    </m:r>
                  </m:oMath>
                </a14:m>
                <a:r>
                  <a:rPr lang="en-US" dirty="0">
                    <a:solidFill>
                      <a:srgbClr val="000000"/>
                    </a:solidFill>
                  </a:rPr>
                  <a:t> 	treatment,</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80160"/>
                <a:ext cx="8229600" cy="4442819"/>
              </a:xfrm>
              <a:blipFill>
                <a:blip r:embed="rId2"/>
                <a:stretch>
                  <a:fillRect l="-1328" t="-954" r="-2140" b="-2452"/>
                </a:stretch>
              </a:blipFill>
              <a:ln w="28575">
                <a:solidFill>
                  <a:srgbClr val="000000"/>
                </a:solidFill>
              </a:ln>
            </p:spPr>
            <p:txBody>
              <a:bodyPr/>
              <a:lstStyle/>
              <a:p>
                <a:r>
                  <a:rPr lang="en-US">
                    <a:noFill/>
                  </a:rPr>
                  <a:t> </a:t>
                </a:r>
              </a:p>
            </p:txBody>
          </p:sp>
        </mc:Fallback>
      </mc:AlternateContent>
      <p:graphicFrame>
        <p:nvGraphicFramePr>
          <p:cNvPr id="3" name="Object 2">
            <a:extLst>
              <a:ext uri="{FF2B5EF4-FFF2-40B4-BE49-F238E27FC236}">
                <a16:creationId xmlns:a16="http://schemas.microsoft.com/office/drawing/2014/main" id="{26139925-C25A-4760-2A39-F37F951E5672}"/>
              </a:ext>
            </a:extLst>
          </p:cNvPr>
          <p:cNvGraphicFramePr>
            <a:graphicFrameLocks noChangeAspect="1"/>
          </p:cNvGraphicFramePr>
          <p:nvPr>
            <p:extLst>
              <p:ext uri="{D42A27DB-BD31-4B8C-83A1-F6EECF244321}">
                <p14:modId xmlns:p14="http://schemas.microsoft.com/office/powerpoint/2010/main" val="3936264238"/>
              </p:ext>
            </p:extLst>
          </p:nvPr>
        </p:nvGraphicFramePr>
        <p:xfrm>
          <a:off x="1752600" y="2286000"/>
          <a:ext cx="4660900" cy="1219200"/>
        </p:xfrm>
        <a:graphic>
          <a:graphicData uri="http://schemas.openxmlformats.org/presentationml/2006/ole">
            <mc:AlternateContent xmlns:mc="http://schemas.openxmlformats.org/markup-compatibility/2006">
              <mc:Choice xmlns:v="urn:schemas-microsoft-com:vml" Requires="v">
                <p:oleObj name="Equation" r:id="rId3" imgW="4660560" imgH="1218960" progId="Equation.DSMT4">
                  <p:embed/>
                </p:oleObj>
              </mc:Choice>
              <mc:Fallback>
                <p:oleObj name="Equation" r:id="rId3" imgW="4660560" imgH="1218960" progId="Equation.DSMT4">
                  <p:embed/>
                  <p:pic>
                    <p:nvPicPr>
                      <p:cNvPr id="0" name=""/>
                      <p:cNvPicPr/>
                      <p:nvPr/>
                    </p:nvPicPr>
                    <p:blipFill>
                      <a:blip r:embed="rId4"/>
                      <a:stretch>
                        <a:fillRect/>
                      </a:stretch>
                    </p:blipFill>
                    <p:spPr>
                      <a:xfrm>
                        <a:off x="1752600" y="2286000"/>
                        <a:ext cx="4660900" cy="1219200"/>
                      </a:xfrm>
                      <a:prstGeom prst="rect">
                        <a:avLst/>
                      </a:prstGeom>
                    </p:spPr>
                  </p:pic>
                </p:oleObj>
              </mc:Fallback>
            </mc:AlternateContent>
          </a:graphicData>
        </a:graphic>
      </p:graphicFrame>
    </p:spTree>
    <p:extLst>
      <p:ext uri="{BB962C8B-B14F-4D97-AF65-F5344CB8AC3E}">
        <p14:creationId xmlns:p14="http://schemas.microsoft.com/office/powerpoint/2010/main" val="553718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Fisher’s LSD Method, Confidence Interval Approach (cont.)</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80160"/>
                <a:ext cx="8229600" cy="4168064"/>
              </a:xfrm>
              <a:solidFill>
                <a:srgbClr val="FFFFCC"/>
              </a:solidFill>
              <a:ln w="28575">
                <a:solidFill>
                  <a:srgbClr val="000000"/>
                </a:solidFill>
              </a:ln>
            </p:spPr>
            <p:txBody>
              <a:bodyPr>
                <a:spAutoFit/>
              </a:bodyPr>
              <a:lstStyle/>
              <a:p>
                <a14:m>
                  <m:oMath xmlns:m="http://schemas.openxmlformats.org/officeDocument/2006/math">
                    <m:sSub>
                      <m:sSubPr>
                        <m:ctrlPr>
                          <a:rPr lang="en-US"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𝑛</m:t>
                        </m:r>
                      </m:e>
                      <m:sub>
                        <m:r>
                          <a:rPr lang="en-US" b="0" i="1" smtClean="0">
                            <a:solidFill>
                              <a:srgbClr val="000000"/>
                            </a:solidFill>
                            <a:latin typeface="Cambria Math" panose="02040503050406030204" pitchFamily="18" charset="0"/>
                          </a:rPr>
                          <m:t>𝑖</m:t>
                        </m:r>
                      </m:sub>
                    </m:sSub>
                  </m:oMath>
                </a14:m>
                <a:r>
                  <a:rPr lang="en-US" dirty="0">
                    <a:solidFill>
                      <a:srgbClr val="000000"/>
                    </a:solidFill>
                  </a:rPr>
                  <a:t> is the number of observations in the </a:t>
                </a:r>
                <a14:m>
                  <m:oMath xmlns:m="http://schemas.openxmlformats.org/officeDocument/2006/math">
                    <m:r>
                      <a:rPr lang="en-US" b="0" i="1" dirty="0" smtClean="0">
                        <a:solidFill>
                          <a:srgbClr val="000000"/>
                        </a:solidFill>
                        <a:latin typeface="Cambria Math" panose="02040503050406030204" pitchFamily="18" charset="0"/>
                      </a:rPr>
                      <m:t>𝑖</m:t>
                    </m:r>
                    <m:r>
                      <a:rPr lang="en-US" i="1" baseline="30000" dirty="0">
                        <a:solidFill>
                          <a:srgbClr val="000000"/>
                        </a:solidFill>
                        <a:latin typeface="Cambria Math" panose="02040503050406030204" pitchFamily="18" charset="0"/>
                      </a:rPr>
                      <m:t>𝑡h</m:t>
                    </m:r>
                  </m:oMath>
                </a14:m>
                <a:r>
                  <a:rPr lang="en-US" dirty="0">
                    <a:solidFill>
                      <a:srgbClr val="000000"/>
                    </a:solidFill>
                  </a:rPr>
                  <a:t> treatment,</a:t>
                </a:r>
              </a:p>
              <a:p>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b="0" i="1" smtClean="0">
                            <a:solidFill>
                              <a:srgbClr val="000000"/>
                            </a:solidFill>
                            <a:latin typeface="Cambria Math" panose="02040503050406030204" pitchFamily="18" charset="0"/>
                          </a:rPr>
                          <m:t>𝑗</m:t>
                        </m:r>
                      </m:sub>
                    </m:sSub>
                  </m:oMath>
                </a14:m>
                <a:r>
                  <a:rPr lang="en-US" dirty="0">
                    <a:solidFill>
                      <a:srgbClr val="000000"/>
                    </a:solidFill>
                  </a:rPr>
                  <a:t> is the number of observations in the</a:t>
                </a:r>
                <a14:m>
                  <m:oMath xmlns:m="http://schemas.openxmlformats.org/officeDocument/2006/math">
                    <m:r>
                      <a:rPr lang="en-US" b="0" i="0" dirty="0" smtClean="0">
                        <a:solidFill>
                          <a:srgbClr val="000000"/>
                        </a:solidFill>
                        <a:latin typeface="Cambria Math" panose="02040503050406030204" pitchFamily="18" charset="0"/>
                      </a:rPr>
                      <m:t> </m:t>
                    </m:r>
                    <m:r>
                      <a:rPr lang="en-US" b="0" i="1" dirty="0" smtClean="0">
                        <a:solidFill>
                          <a:srgbClr val="000000"/>
                        </a:solidFill>
                        <a:latin typeface="Cambria Math" panose="02040503050406030204" pitchFamily="18" charset="0"/>
                      </a:rPr>
                      <m:t>𝑗</m:t>
                    </m:r>
                    <m:r>
                      <a:rPr lang="en-US" i="1" baseline="30000" dirty="0">
                        <a:solidFill>
                          <a:srgbClr val="000000"/>
                        </a:solidFill>
                        <a:latin typeface="Cambria Math" panose="02040503050406030204" pitchFamily="18" charset="0"/>
                      </a:rPr>
                      <m:t>𝑡h</m:t>
                    </m:r>
                  </m:oMath>
                </a14:m>
                <a:r>
                  <a:rPr lang="en-US" dirty="0">
                    <a:solidFill>
                      <a:srgbClr val="000000"/>
                    </a:solidFill>
                  </a:rPr>
                  <a:t> treatment,</a:t>
                </a:r>
              </a:p>
              <a:p>
                <a14:m>
                  <m:oMath xmlns:m="http://schemas.openxmlformats.org/officeDocument/2006/math">
                    <m:r>
                      <a:rPr lang="en-US" b="0" i="1" smtClean="0">
                        <a:solidFill>
                          <a:srgbClr val="000000"/>
                        </a:solidFill>
                        <a:latin typeface="Cambria Math" panose="02040503050406030204" pitchFamily="18" charset="0"/>
                      </a:rPr>
                      <m:t>𝑘</m:t>
                    </m:r>
                  </m:oMath>
                </a14:m>
                <a:r>
                  <a:rPr lang="en-US" dirty="0">
                    <a:solidFill>
                      <a:srgbClr val="000000"/>
                    </a:solidFill>
                  </a:rPr>
                  <a:t> is the number of treatments,</a:t>
                </a:r>
              </a:p>
              <a:p>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b="0" i="1" smtClean="0">
                            <a:solidFill>
                              <a:srgbClr val="000000"/>
                            </a:solidFill>
                            <a:latin typeface="Cambria Math" panose="02040503050406030204" pitchFamily="18" charset="0"/>
                          </a:rPr>
                          <m:t>𝑇</m:t>
                        </m:r>
                      </m:sub>
                    </m:sSub>
                  </m:oMath>
                </a14:m>
                <a:r>
                  <a:rPr lang="en-US" dirty="0">
                    <a:solidFill>
                      <a:srgbClr val="000000"/>
                    </a:solidFill>
                  </a:rPr>
                  <a:t> is the total number of observations in all samples,</a:t>
                </a:r>
              </a:p>
              <a:p>
                <a14:m>
                  <m:oMath xmlns:m="http://schemas.openxmlformats.org/officeDocument/2006/math">
                    <m:sSub>
                      <m:sSubPr>
                        <m:ctrlPr>
                          <a:rPr lang="en-US"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𝑡</m:t>
                        </m:r>
                      </m:e>
                      <m:sub>
                        <m:sSup>
                          <m:sSupPr>
                            <m:ctrlPr>
                              <a:rPr lang="en-US" i="1" smtClean="0">
                                <a:solidFill>
                                  <a:srgbClr val="000000"/>
                                </a:solidFill>
                                <a:latin typeface="Cambria Math" panose="02040503050406030204" pitchFamily="18" charset="0"/>
                              </a:rPr>
                            </m:ctrlPr>
                          </m:sSupPr>
                          <m:e>
                            <m:f>
                              <m:fPr>
                                <m:type m:val="skw"/>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ea typeface="Cambria Math" panose="02040503050406030204" pitchFamily="18" charset="0"/>
                                  </a:rPr>
                                  <m:t>𝛼</m:t>
                                </m:r>
                              </m:num>
                              <m:den>
                                <m:r>
                                  <a:rPr lang="en-US" i="1">
                                    <a:solidFill>
                                      <a:srgbClr val="000000"/>
                                    </a:solidFill>
                                    <a:latin typeface="Cambria Math" panose="02040503050406030204" pitchFamily="18" charset="0"/>
                                  </a:rPr>
                                  <m:t>2</m:t>
                                </m:r>
                              </m:den>
                            </m:f>
                          </m:e>
                          <m:sup>
                            <m:r>
                              <a:rPr lang="en-US" b="0" i="1"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𝑛</m:t>
                                </m:r>
                              </m:e>
                              <m:sub>
                                <m:r>
                                  <a:rPr lang="en-US" b="0" i="1" smtClean="0">
                                    <a:solidFill>
                                      <a:srgbClr val="000000"/>
                                    </a:solidFill>
                                    <a:latin typeface="Cambria Math" panose="02040503050406030204" pitchFamily="18" charset="0"/>
                                  </a:rPr>
                                  <m:t>𝑇</m:t>
                                </m:r>
                              </m:sub>
                            </m:sSub>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𝑘</m:t>
                            </m:r>
                          </m:sup>
                        </m:sSup>
                      </m:sub>
                    </m:sSub>
                  </m:oMath>
                </a14:m>
                <a:r>
                  <a:rPr lang="en-US" dirty="0">
                    <a:solidFill>
                      <a:srgbClr val="000000"/>
                    </a:solidFill>
                  </a:rPr>
                  <a:t> is the critical value of the </a:t>
                </a:r>
                <a14:m>
                  <m:oMath xmlns:m="http://schemas.openxmlformats.org/officeDocument/2006/math">
                    <m:r>
                      <a:rPr lang="en-US" i="1" dirty="0" smtClean="0">
                        <a:solidFill>
                          <a:srgbClr val="000000"/>
                        </a:solidFill>
                        <a:latin typeface="Cambria Math" panose="02040503050406030204" pitchFamily="18" charset="0"/>
                      </a:rPr>
                      <m:t>𝑡</m:t>
                    </m:r>
                  </m:oMath>
                </a14:m>
                <a:r>
                  <a:rPr lang="en-US" dirty="0">
                    <a:solidFill>
                      <a:srgbClr val="000000"/>
                    </a:solidFill>
                  </a:rPr>
                  <a:t>-distribution with an area of </a:t>
                </a:r>
                <a14:m>
                  <m:oMath xmlns:m="http://schemas.openxmlformats.org/officeDocument/2006/math">
                    <m:f>
                      <m:fPr>
                        <m:type m:val="skw"/>
                        <m:ctrlPr>
                          <a:rPr lang="en-US" i="1" smtClean="0">
                            <a:solidFill>
                              <a:srgbClr val="000000"/>
                            </a:solidFill>
                            <a:latin typeface="Cambria Math" panose="02040503050406030204" pitchFamily="18" charset="0"/>
                          </a:rPr>
                        </m:ctrlPr>
                      </m:fPr>
                      <m:num>
                        <m:r>
                          <a:rPr lang="en-US" i="1" smtClean="0">
                            <a:solidFill>
                              <a:srgbClr val="000000"/>
                            </a:solidFill>
                            <a:latin typeface="Cambria Math" panose="02040503050406030204" pitchFamily="18" charset="0"/>
                            <a:ea typeface="Cambria Math" panose="02040503050406030204" pitchFamily="18" charset="0"/>
                          </a:rPr>
                          <m:t>𝛼</m:t>
                        </m:r>
                      </m:num>
                      <m:den>
                        <m:r>
                          <a:rPr lang="en-US" b="0" i="1" smtClean="0">
                            <a:solidFill>
                              <a:srgbClr val="000000"/>
                            </a:solidFill>
                            <a:latin typeface="Cambria Math" panose="02040503050406030204" pitchFamily="18" charset="0"/>
                          </a:rPr>
                          <m:t>2</m:t>
                        </m:r>
                      </m:den>
                    </m:f>
                  </m:oMath>
                </a14:m>
                <a:r>
                  <a:rPr lang="en-US" dirty="0">
                    <a:solidFill>
                      <a:srgbClr val="000000"/>
                    </a:solidFill>
                  </a:rPr>
                  <a:t> in the upper tail with </a:t>
                </a:r>
                <a14:m>
                  <m:oMath xmlns:m="http://schemas.openxmlformats.org/officeDocument/2006/math">
                    <m:sSub>
                      <m:sSubPr>
                        <m:ctrlPr>
                          <a:rPr lang="en-US"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𝑛</m:t>
                        </m:r>
                      </m:e>
                      <m:sub>
                        <m:r>
                          <a:rPr lang="en-US" b="0" i="1" dirty="0" smtClean="0">
                            <a:solidFill>
                              <a:srgbClr val="000000"/>
                            </a:solidFill>
                            <a:latin typeface="Cambria Math" panose="02040503050406030204" pitchFamily="18" charset="0"/>
                          </a:rPr>
                          <m:t>𝑇</m:t>
                        </m:r>
                      </m:sub>
                    </m:sSub>
                    <m:r>
                      <a:rPr lang="en-US" b="0" i="1" dirty="0" smtClean="0">
                        <a:solidFill>
                          <a:srgbClr val="000000"/>
                        </a:solidFill>
                        <a:latin typeface="Cambria Math" panose="02040503050406030204" pitchFamily="18" charset="0"/>
                      </a:rPr>
                      <m:t>−</m:t>
                    </m:r>
                    <m:r>
                      <a:rPr lang="en-US" b="0" i="1" dirty="0" smtClean="0">
                        <a:solidFill>
                          <a:srgbClr val="000000"/>
                        </a:solidFill>
                        <a:latin typeface="Cambria Math" panose="02040503050406030204" pitchFamily="18" charset="0"/>
                      </a:rPr>
                      <m:t>𝑘</m:t>
                    </m:r>
                    <m:r>
                      <a:rPr lang="en-US" b="0" i="1" dirty="0" smtClean="0">
                        <a:solidFill>
                          <a:srgbClr val="000000"/>
                        </a:solidFill>
                        <a:latin typeface="Cambria Math" panose="02040503050406030204" pitchFamily="18" charset="0"/>
                      </a:rPr>
                      <m:t> </m:t>
                    </m:r>
                  </m:oMath>
                </a14:m>
                <a:r>
                  <a:rPr lang="en-US" dirty="0">
                    <a:solidFill>
                      <a:srgbClr val="000000"/>
                    </a:solidFill>
                  </a:rPr>
                  <a:t>degrees of freedom, and</a:t>
                </a:r>
              </a:p>
              <a:p>
                <a:r>
                  <a:rPr lang="en-US" dirty="0">
                    <a:solidFill>
                      <a:srgbClr val="000000"/>
                    </a:solidFill>
                  </a:rPr>
                  <a:t>MSE is the mean squared error from the ANOVA table.</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80160"/>
                <a:ext cx="8229600" cy="4168064"/>
              </a:xfrm>
              <a:blipFill>
                <a:blip r:embed="rId2"/>
                <a:stretch>
                  <a:fillRect l="-1328" t="-1016" b="-2758"/>
                </a:stretch>
              </a:blipFill>
              <a:ln w="28575">
                <a:solidFill>
                  <a:srgbClr val="000000"/>
                </a:solidFill>
              </a:ln>
            </p:spPr>
            <p:txBody>
              <a:bodyPr/>
              <a:lstStyle/>
              <a:p>
                <a:r>
                  <a:rPr lang="en-IN">
                    <a:noFill/>
                  </a:rPr>
                  <a:t> </a:t>
                </a:r>
              </a:p>
            </p:txBody>
          </p:sp>
        </mc:Fallback>
      </mc:AlternateContent>
    </p:spTree>
    <p:extLst>
      <p:ext uri="{BB962C8B-B14F-4D97-AF65-F5344CB8AC3E}">
        <p14:creationId xmlns:p14="http://schemas.microsoft.com/office/powerpoint/2010/main" val="4217607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p:txBody>
          <a:bodyPr/>
          <a:lstStyle/>
          <a:p>
            <a:r>
              <a:rPr lang="en-US" dirty="0"/>
              <a:t>Fisher’s Least Significant Difference (LSD) Method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p:txBody>
              <a:bodyPr>
                <a:noAutofit/>
              </a:bodyPr>
              <a:lstStyle/>
              <a:p>
                <a:r>
                  <a:rPr lang="en-US" dirty="0"/>
                  <a:t>Since we are testing the hypotheses</a:t>
                </a:r>
              </a:p>
              <a:p>
                <a:pPr>
                  <a:lnSpc>
                    <a:spcPct val="150000"/>
                  </a:lnSpc>
                </a:pPr>
                <a14:m>
                  <m:oMathPara xmlns:m="http://schemas.openxmlformats.org/officeDocument/2006/math">
                    <m:oMathParaPr>
                      <m:jc m:val="centerGroup"/>
                    </m:oMathParaPr>
                    <m:oMath xmlns:m="http://schemas.openxmlformats.org/officeDocument/2006/math">
                      <m:r>
                        <m:rPr>
                          <m:nor/>
                        </m:rPr>
                        <a:rPr lang="en-US" b="0" i="1" dirty="0" smtClean="0">
                          <a:latin typeface="Cambria Math" panose="02040503050406030204" pitchFamily="18" charset="0"/>
                          <a:ea typeface="Cambria Math" panose="02040503050406030204" pitchFamily="18" charset="0"/>
                          <a:sym typeface="Symbol"/>
                        </a:rPr>
                        <m:t>H</m:t>
                      </m:r>
                      <m:r>
                        <m:rPr>
                          <m:nor/>
                        </m:rPr>
                        <a:rPr lang="en-US" b="0" i="0" baseline="-25000" dirty="0" smtClean="0"/>
                        <m:t>0 </m:t>
                      </m:r>
                      <m:r>
                        <m:rPr>
                          <m:nor/>
                        </m:rPr>
                        <a:rPr lang="en-US" b="0" i="0" dirty="0" smtClean="0"/>
                        <m:t>: </m:t>
                      </m:r>
                      <m:r>
                        <a:rPr lang="el-GR" i="1" dirty="0" smtClean="0">
                          <a:latin typeface="Cambria Math" panose="02040503050406030204" pitchFamily="18" charset="0"/>
                          <a:ea typeface="Cambria Math" panose="02040503050406030204" pitchFamily="18" charset="0"/>
                          <a:sym typeface="Symbol"/>
                        </a:rPr>
                        <m:t>𝜇</m:t>
                      </m:r>
                      <m:r>
                        <m:rPr>
                          <m:nor/>
                        </m:rPr>
                        <a:rPr lang="en-US" b="0" i="0" baseline="-25000" dirty="0" smtClean="0"/>
                        <m:t>i</m:t>
                      </m:r>
                      <m:r>
                        <a:rPr lang="en-US" b="0" i="1" smtClean="0">
                          <a:latin typeface="Cambria Math" panose="02040503050406030204" pitchFamily="18" charset="0"/>
                        </a:rPr>
                        <m:t>−</m:t>
                      </m:r>
                      <m:r>
                        <a:rPr lang="el-GR" i="1" dirty="0">
                          <a:latin typeface="Cambria Math" panose="02040503050406030204" pitchFamily="18" charset="0"/>
                          <a:ea typeface="Cambria Math" panose="02040503050406030204" pitchFamily="18" charset="0"/>
                          <a:sym typeface="Symbol"/>
                        </a:rPr>
                        <m:t>𝜇</m:t>
                      </m:r>
                      <m:r>
                        <m:rPr>
                          <m:nor/>
                        </m:rPr>
                        <a:rPr lang="en-US" b="0" i="0" baseline="-25000" dirty="0" smtClean="0"/>
                        <m:t>j</m:t>
                      </m:r>
                      <m:r>
                        <m:rPr>
                          <m:nor/>
                        </m:rPr>
                        <a:rPr lang="en-US" b="0" i="0" baseline="-25000" dirty="0" smtClean="0"/>
                        <m:t> </m:t>
                      </m:r>
                      <m:r>
                        <a:rPr lang="en-US" b="0" i="1" dirty="0" smtClean="0">
                          <a:latin typeface="Cambria Math" panose="02040503050406030204" pitchFamily="18" charset="0"/>
                        </a:rPr>
                        <m:t>=</m:t>
                      </m:r>
                      <m:r>
                        <m:rPr>
                          <m:nor/>
                        </m:rPr>
                        <a:rPr lang="en-US" b="0" i="0" dirty="0" smtClean="0"/>
                        <m:t>0</m:t>
                      </m:r>
                    </m:oMath>
                  </m:oMathPara>
                </a14:m>
                <a:endParaRPr lang="en-US" dirty="0"/>
              </a:p>
              <a:p>
                <a:pPr>
                  <a:lnSpc>
                    <a:spcPct val="150000"/>
                  </a:lnSpc>
                </a:pPr>
                <a14:m>
                  <m:oMathPara xmlns:m="http://schemas.openxmlformats.org/officeDocument/2006/math">
                    <m:oMathParaPr>
                      <m:jc m:val="centerGroup"/>
                    </m:oMathParaPr>
                    <m:oMath xmlns:m="http://schemas.openxmlformats.org/officeDocument/2006/math">
                      <m:r>
                        <m:rPr>
                          <m:nor/>
                        </m:rPr>
                        <a:rPr lang="en-US" b="0" i="1" dirty="0" smtClean="0">
                          <a:latin typeface="Cambria Math" panose="02040503050406030204" pitchFamily="18" charset="0"/>
                          <a:ea typeface="Cambria Math" panose="02040503050406030204" pitchFamily="18" charset="0"/>
                          <a:sym typeface="Symbol"/>
                        </a:rPr>
                        <m:t>H</m:t>
                      </m:r>
                      <m:r>
                        <m:rPr>
                          <m:nor/>
                        </m:rPr>
                        <a:rPr lang="en-US" b="0" i="0" baseline="-25000" dirty="0" smtClean="0"/>
                        <m:t>a</m:t>
                      </m:r>
                      <m:r>
                        <m:rPr>
                          <m:nor/>
                        </m:rPr>
                        <a:rPr lang="en-US" b="0" i="0" baseline="-25000" dirty="0" smtClean="0"/>
                        <m:t> : </m:t>
                      </m:r>
                      <m:r>
                        <a:rPr lang="el-GR" i="1" dirty="0" smtClean="0">
                          <a:latin typeface="Cambria Math" panose="02040503050406030204" pitchFamily="18" charset="0"/>
                          <a:ea typeface="Cambria Math" panose="02040503050406030204" pitchFamily="18" charset="0"/>
                          <a:sym typeface="Symbol"/>
                        </a:rPr>
                        <m:t>𝜇</m:t>
                      </m:r>
                      <m:r>
                        <m:rPr>
                          <m:nor/>
                        </m:rPr>
                        <a:rPr lang="en-US" b="0" i="0" baseline="-25000" dirty="0" smtClean="0"/>
                        <m:t>i</m:t>
                      </m:r>
                      <m:r>
                        <a:rPr lang="en-US" b="0" i="1" smtClean="0">
                          <a:latin typeface="Cambria Math" panose="02040503050406030204" pitchFamily="18" charset="0"/>
                        </a:rPr>
                        <m:t>−</m:t>
                      </m:r>
                      <m:r>
                        <a:rPr lang="el-GR" i="1" dirty="0">
                          <a:latin typeface="Cambria Math" panose="02040503050406030204" pitchFamily="18" charset="0"/>
                          <a:ea typeface="Cambria Math" panose="02040503050406030204" pitchFamily="18" charset="0"/>
                          <a:sym typeface="Symbol"/>
                        </a:rPr>
                        <m:t>𝜇</m:t>
                      </m:r>
                      <m:r>
                        <m:rPr>
                          <m:nor/>
                        </m:rPr>
                        <a:rPr lang="en-US" b="0" i="0" baseline="-25000" dirty="0" smtClean="0"/>
                        <m:t>j</m:t>
                      </m:r>
                      <m:r>
                        <m:rPr>
                          <m:nor/>
                        </m:rPr>
                        <a:rPr lang="en-US" b="0" i="0" baseline="-25000" dirty="0" smtClean="0"/>
                        <m:t> </m:t>
                      </m:r>
                      <m:r>
                        <a:rPr lang="en-US" b="0" i="1" dirty="0" smtClean="0">
                          <a:latin typeface="Cambria Math" panose="02040503050406030204" pitchFamily="18" charset="0"/>
                          <a:ea typeface="Cambria Math" panose="02040503050406030204" pitchFamily="18" charset="0"/>
                        </a:rPr>
                        <m:t>≠</m:t>
                      </m:r>
                      <m:r>
                        <m:rPr>
                          <m:nor/>
                        </m:rPr>
                        <a:rPr lang="en-US" b="0" i="0" dirty="0" smtClean="0"/>
                        <m:t>0</m:t>
                      </m:r>
                    </m:oMath>
                  </m:oMathPara>
                </a14:m>
                <a:endParaRPr lang="en-US" dirty="0"/>
              </a:p>
              <a:p>
                <a:r>
                  <a:rPr lang="en-US" dirty="0"/>
                  <a:t>then we fail to reject the null hypothesis if the interval contains the value zero. If the interval does not contain zero then we reject the null hypothesis and conclude that the two population means are significantly different.</a:t>
                </a:r>
              </a:p>
              <a:p>
                <a:endParaRPr lang="en-US" dirty="0"/>
              </a:p>
            </p:txBody>
          </p:sp>
        </mc:Choice>
        <mc:Fallback xmlns="">
          <p:sp>
            <p:nvSpPr>
              <p:cNvPr id="3" name="Content Placeholder 2">
                <a:extLst>
                  <a:ext uri="{FF2B5EF4-FFF2-40B4-BE49-F238E27FC236}">
                    <a16:creationId xmlns:a16="http://schemas.microsoft.com/office/drawing/2014/main" id="{9B215E12-81E0-4C43-866E-C4E50EA1CBD7}"/>
                  </a:ext>
                </a:extLst>
              </p:cNvPr>
              <p:cNvSpPr>
                <a:spLocks noGrp="1" noRot="1" noChangeAspect="1" noMove="1" noResize="1" noEditPoints="1" noAdjustHandles="1" noChangeArrowheads="1" noChangeShapeType="1" noTextEdit="1"/>
              </p:cNvSpPr>
              <p:nvPr>
                <p:ph idx="1"/>
              </p:nvPr>
            </p:nvSpPr>
            <p:spPr>
              <a:blipFill>
                <a:blip r:embed="rId2"/>
                <a:stretch>
                  <a:fillRect l="-1481" t="-1200" r="-963"/>
                </a:stretch>
              </a:blipFill>
            </p:spPr>
            <p:txBody>
              <a:bodyPr/>
              <a:lstStyle/>
              <a:p>
                <a:r>
                  <a:rPr lang="en-US">
                    <a:noFill/>
                  </a:rPr>
                  <a:t> </a:t>
                </a:r>
              </a:p>
            </p:txBody>
          </p:sp>
        </mc:Fallback>
      </mc:AlternateContent>
    </p:spTree>
    <p:extLst>
      <p:ext uri="{BB962C8B-B14F-4D97-AF65-F5344CB8AC3E}">
        <p14:creationId xmlns:p14="http://schemas.microsoft.com/office/powerpoint/2010/main" val="264642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p:txBody>
          <a:bodyPr/>
          <a:lstStyle/>
          <a:p>
            <a:r>
              <a:rPr lang="en-US" dirty="0"/>
              <a:t>Fisher’s Least Significant Difference (LSD) Method (cont.)</a:t>
            </a:r>
          </a:p>
        </p:txBody>
      </p:sp>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a:xfrm>
            <a:off x="457200" y="1110290"/>
            <a:ext cx="8229600" cy="4572000"/>
          </a:xfrm>
        </p:spPr>
        <p:txBody>
          <a:bodyPr>
            <a:noAutofit/>
          </a:bodyPr>
          <a:lstStyle/>
          <a:p>
            <a:r>
              <a:rPr lang="en-US" dirty="0"/>
              <a:t>Similar to the example above, let’s compare Tweens and Teens.</a:t>
            </a:r>
          </a:p>
          <a:p>
            <a:endParaRPr lang="en-US" b="0" i="1" dirty="0">
              <a:latin typeface="Cambria Math" panose="02040503050406030204" pitchFamily="18" charset="0"/>
              <a:ea typeface="Cambria Math" panose="02040503050406030204" pitchFamily="18" charset="0"/>
              <a:sym typeface="Symbol"/>
            </a:endParaRPr>
          </a:p>
        </p:txBody>
      </p:sp>
      <p:graphicFrame>
        <p:nvGraphicFramePr>
          <p:cNvPr id="4" name="Object 3">
            <a:extLst>
              <a:ext uri="{FF2B5EF4-FFF2-40B4-BE49-F238E27FC236}">
                <a16:creationId xmlns:a16="http://schemas.microsoft.com/office/drawing/2014/main" id="{5C02F633-92A1-B2EA-B820-F9C4F4CA33FC}"/>
              </a:ext>
            </a:extLst>
          </p:cNvPr>
          <p:cNvGraphicFramePr>
            <a:graphicFrameLocks noChangeAspect="1"/>
          </p:cNvGraphicFramePr>
          <p:nvPr>
            <p:extLst>
              <p:ext uri="{D42A27DB-BD31-4B8C-83A1-F6EECF244321}">
                <p14:modId xmlns:p14="http://schemas.microsoft.com/office/powerpoint/2010/main" val="3817891360"/>
              </p:ext>
            </p:extLst>
          </p:nvPr>
        </p:nvGraphicFramePr>
        <p:xfrm>
          <a:off x="2297151" y="1681944"/>
          <a:ext cx="4178105" cy="1104953"/>
        </p:xfrm>
        <a:graphic>
          <a:graphicData uri="http://schemas.openxmlformats.org/presentationml/2006/ole">
            <mc:AlternateContent xmlns:mc="http://schemas.openxmlformats.org/markup-compatibility/2006">
              <mc:Choice xmlns:v="urn:schemas-microsoft-com:vml" Requires="v">
                <p:oleObj name="Equation" r:id="rId2" imgW="4609800" imgH="1218960" progId="Equation.DSMT4">
                  <p:embed/>
                </p:oleObj>
              </mc:Choice>
              <mc:Fallback>
                <p:oleObj name="Equation" r:id="rId2" imgW="4609800" imgH="1218960" progId="Equation.DSMT4">
                  <p:embed/>
                  <p:pic>
                    <p:nvPicPr>
                      <p:cNvPr id="0" name=""/>
                      <p:cNvPicPr/>
                      <p:nvPr/>
                    </p:nvPicPr>
                    <p:blipFill>
                      <a:blip r:embed="rId3"/>
                      <a:stretch>
                        <a:fillRect/>
                      </a:stretch>
                    </p:blipFill>
                    <p:spPr>
                      <a:xfrm>
                        <a:off x="2297151" y="1681944"/>
                        <a:ext cx="4178105" cy="110495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4BEE32C4-9D50-70CD-E187-9D54D95CE60F}"/>
              </a:ext>
            </a:extLst>
          </p:cNvPr>
          <p:cNvGraphicFramePr>
            <a:graphicFrameLocks noChangeAspect="1"/>
          </p:cNvGraphicFramePr>
          <p:nvPr>
            <p:extLst>
              <p:ext uri="{D42A27DB-BD31-4B8C-83A1-F6EECF244321}">
                <p14:modId xmlns:p14="http://schemas.microsoft.com/office/powerpoint/2010/main" val="1743973159"/>
              </p:ext>
            </p:extLst>
          </p:nvPr>
        </p:nvGraphicFramePr>
        <p:xfrm>
          <a:off x="1524000" y="2820351"/>
          <a:ext cx="5021766" cy="1020223"/>
        </p:xfrm>
        <a:graphic>
          <a:graphicData uri="http://schemas.openxmlformats.org/presentationml/2006/ole">
            <mc:AlternateContent xmlns:mc="http://schemas.openxmlformats.org/markup-compatibility/2006">
              <mc:Choice xmlns:v="urn:schemas-microsoft-com:vml" Requires="v">
                <p:oleObj name="Equation" r:id="rId4" imgW="5626080" imgH="1143000" progId="Equation.DSMT4">
                  <p:embed/>
                </p:oleObj>
              </mc:Choice>
              <mc:Fallback>
                <p:oleObj name="Equation" r:id="rId4" imgW="5626080" imgH="1143000" progId="Equation.DSMT4">
                  <p:embed/>
                  <p:pic>
                    <p:nvPicPr>
                      <p:cNvPr id="4" name="Object 3">
                        <a:extLst>
                          <a:ext uri="{FF2B5EF4-FFF2-40B4-BE49-F238E27FC236}">
                            <a16:creationId xmlns:a16="http://schemas.microsoft.com/office/drawing/2014/main" id="{5C02F633-92A1-B2EA-B820-F9C4F4CA33FC}"/>
                          </a:ext>
                        </a:extLst>
                      </p:cNvPr>
                      <p:cNvPicPr/>
                      <p:nvPr/>
                    </p:nvPicPr>
                    <p:blipFill>
                      <a:blip r:embed="rId5"/>
                      <a:stretch>
                        <a:fillRect/>
                      </a:stretch>
                    </p:blipFill>
                    <p:spPr>
                      <a:xfrm>
                        <a:off x="1524000" y="2820351"/>
                        <a:ext cx="5021766" cy="102022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C8E16C4E-9F64-DD7C-471B-62DD32074B67}"/>
              </a:ext>
            </a:extLst>
          </p:cNvPr>
          <p:cNvGraphicFramePr>
            <a:graphicFrameLocks noChangeAspect="1"/>
          </p:cNvGraphicFramePr>
          <p:nvPr>
            <p:extLst>
              <p:ext uri="{D42A27DB-BD31-4B8C-83A1-F6EECF244321}">
                <p14:modId xmlns:p14="http://schemas.microsoft.com/office/powerpoint/2010/main" val="448464200"/>
              </p:ext>
            </p:extLst>
          </p:nvPr>
        </p:nvGraphicFramePr>
        <p:xfrm>
          <a:off x="1447800" y="4073566"/>
          <a:ext cx="5174166" cy="938676"/>
        </p:xfrm>
        <a:graphic>
          <a:graphicData uri="http://schemas.openxmlformats.org/presentationml/2006/ole">
            <mc:AlternateContent xmlns:mc="http://schemas.openxmlformats.org/markup-compatibility/2006">
              <mc:Choice xmlns:v="urn:schemas-microsoft-com:vml" Requires="v">
                <p:oleObj name="Equation" r:id="rId6" imgW="5740200" imgH="1041120" progId="Equation.DSMT4">
                  <p:embed/>
                </p:oleObj>
              </mc:Choice>
              <mc:Fallback>
                <p:oleObj name="Equation" r:id="rId6" imgW="5740200" imgH="1041120" progId="Equation.DSMT4">
                  <p:embed/>
                  <p:pic>
                    <p:nvPicPr>
                      <p:cNvPr id="5" name="Object 4">
                        <a:extLst>
                          <a:ext uri="{FF2B5EF4-FFF2-40B4-BE49-F238E27FC236}">
                            <a16:creationId xmlns:a16="http://schemas.microsoft.com/office/drawing/2014/main" id="{4BEE32C4-9D50-70CD-E187-9D54D95CE60F}"/>
                          </a:ext>
                        </a:extLst>
                      </p:cNvPr>
                      <p:cNvPicPr/>
                      <p:nvPr/>
                    </p:nvPicPr>
                    <p:blipFill>
                      <a:blip r:embed="rId7"/>
                      <a:stretch>
                        <a:fillRect/>
                      </a:stretch>
                    </p:blipFill>
                    <p:spPr>
                      <a:xfrm>
                        <a:off x="1447800" y="4073566"/>
                        <a:ext cx="5174166" cy="938676"/>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01EA5F5-9CA7-5F6F-75EA-90FAF2E5B7F8}"/>
              </a:ext>
            </a:extLst>
          </p:cNvPr>
          <p:cNvGraphicFramePr>
            <a:graphicFrameLocks noChangeAspect="1"/>
          </p:cNvGraphicFramePr>
          <p:nvPr>
            <p:extLst>
              <p:ext uri="{D42A27DB-BD31-4B8C-83A1-F6EECF244321}">
                <p14:modId xmlns:p14="http://schemas.microsoft.com/office/powerpoint/2010/main" val="3501547781"/>
              </p:ext>
            </p:extLst>
          </p:nvPr>
        </p:nvGraphicFramePr>
        <p:xfrm>
          <a:off x="2451100" y="5089643"/>
          <a:ext cx="2120900" cy="292100"/>
        </p:xfrm>
        <a:graphic>
          <a:graphicData uri="http://schemas.openxmlformats.org/presentationml/2006/ole">
            <mc:AlternateContent xmlns:mc="http://schemas.openxmlformats.org/markup-compatibility/2006">
              <mc:Choice xmlns:v="urn:schemas-microsoft-com:vml" Requires="v">
                <p:oleObj name="Equation" r:id="rId8" imgW="2120760" imgH="291960" progId="Equation.DSMT4">
                  <p:embed/>
                </p:oleObj>
              </mc:Choice>
              <mc:Fallback>
                <p:oleObj name="Equation" r:id="rId8" imgW="2120760" imgH="291960" progId="Equation.DSMT4">
                  <p:embed/>
                  <p:pic>
                    <p:nvPicPr>
                      <p:cNvPr id="6" name="Object 5">
                        <a:extLst>
                          <a:ext uri="{FF2B5EF4-FFF2-40B4-BE49-F238E27FC236}">
                            <a16:creationId xmlns:a16="http://schemas.microsoft.com/office/drawing/2014/main" id="{C8E16C4E-9F64-DD7C-471B-62DD32074B67}"/>
                          </a:ext>
                        </a:extLst>
                      </p:cNvPr>
                      <p:cNvPicPr/>
                      <p:nvPr/>
                    </p:nvPicPr>
                    <p:blipFill>
                      <a:blip r:embed="rId9"/>
                      <a:stretch>
                        <a:fillRect/>
                      </a:stretch>
                    </p:blipFill>
                    <p:spPr>
                      <a:xfrm>
                        <a:off x="2451100" y="5089643"/>
                        <a:ext cx="2120900" cy="2921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0D48CF5-A152-16F7-418F-82220EA22CDD}"/>
              </a:ext>
            </a:extLst>
          </p:cNvPr>
          <p:cNvGraphicFramePr>
            <a:graphicFrameLocks noChangeAspect="1"/>
          </p:cNvGraphicFramePr>
          <p:nvPr>
            <p:extLst>
              <p:ext uri="{D42A27DB-BD31-4B8C-83A1-F6EECF244321}">
                <p14:modId xmlns:p14="http://schemas.microsoft.com/office/powerpoint/2010/main" val="2484225418"/>
              </p:ext>
            </p:extLst>
          </p:nvPr>
        </p:nvGraphicFramePr>
        <p:xfrm>
          <a:off x="2343264" y="5541289"/>
          <a:ext cx="2933700" cy="482600"/>
        </p:xfrm>
        <a:graphic>
          <a:graphicData uri="http://schemas.openxmlformats.org/presentationml/2006/ole">
            <mc:AlternateContent xmlns:mc="http://schemas.openxmlformats.org/markup-compatibility/2006">
              <mc:Choice xmlns:v="urn:schemas-microsoft-com:vml" Requires="v">
                <p:oleObj name="Equation" r:id="rId10" imgW="2933640" imgH="482400" progId="Equation.DSMT4">
                  <p:embed/>
                </p:oleObj>
              </mc:Choice>
              <mc:Fallback>
                <p:oleObj name="Equation" r:id="rId10" imgW="2933640" imgH="482400" progId="Equation.DSMT4">
                  <p:embed/>
                  <p:pic>
                    <p:nvPicPr>
                      <p:cNvPr id="7" name="Object 6">
                        <a:extLst>
                          <a:ext uri="{FF2B5EF4-FFF2-40B4-BE49-F238E27FC236}">
                            <a16:creationId xmlns:a16="http://schemas.microsoft.com/office/drawing/2014/main" id="{501EA5F5-9CA7-5F6F-75EA-90FAF2E5B7F8}"/>
                          </a:ext>
                        </a:extLst>
                      </p:cNvPr>
                      <p:cNvPicPr/>
                      <p:nvPr/>
                    </p:nvPicPr>
                    <p:blipFill>
                      <a:blip r:embed="rId11"/>
                      <a:stretch>
                        <a:fillRect/>
                      </a:stretch>
                    </p:blipFill>
                    <p:spPr>
                      <a:xfrm>
                        <a:off x="2343264" y="5541289"/>
                        <a:ext cx="2933700" cy="482600"/>
                      </a:xfrm>
                      <a:prstGeom prst="rect">
                        <a:avLst/>
                      </a:prstGeom>
                    </p:spPr>
                  </p:pic>
                </p:oleObj>
              </mc:Fallback>
            </mc:AlternateContent>
          </a:graphicData>
        </a:graphic>
      </p:graphicFrame>
    </p:spTree>
    <p:extLst>
      <p:ext uri="{BB962C8B-B14F-4D97-AF65-F5344CB8AC3E}">
        <p14:creationId xmlns:p14="http://schemas.microsoft.com/office/powerpoint/2010/main" val="3358189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p:txBody>
          <a:bodyPr/>
          <a:lstStyle/>
          <a:p>
            <a:r>
              <a:rPr lang="en-US" dirty="0"/>
              <a:t>Fisher’s Least Significant Difference (LSD) Method (cont.)</a:t>
            </a:r>
          </a:p>
        </p:txBody>
      </p:sp>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a:xfrm>
            <a:off x="457200" y="1097280"/>
            <a:ext cx="8229600" cy="4572000"/>
          </a:xfrm>
        </p:spPr>
        <p:txBody>
          <a:bodyPr>
            <a:noAutofit/>
          </a:bodyPr>
          <a:lstStyle/>
          <a:p>
            <a:pPr>
              <a:spcBef>
                <a:spcPts val="0"/>
              </a:spcBef>
            </a:pPr>
            <a:r>
              <a:rPr lang="en-US" dirty="0"/>
              <a:t>Since the interval above does not contain zero, we reject the null hypothesis and conclude that the average screen time between tweens and teens is significantly different.</a:t>
            </a:r>
          </a:p>
          <a:p>
            <a:pPr>
              <a:spcBef>
                <a:spcPts val="0"/>
              </a:spcBef>
            </a:pPr>
            <a:r>
              <a:rPr lang="en-US" dirty="0"/>
              <a:t>When comparing Tweens to Adults, we calculate the 95% confidence interval for the mean differences as</a:t>
            </a:r>
          </a:p>
          <a:p>
            <a:endParaRPr lang="en-US" dirty="0"/>
          </a:p>
        </p:txBody>
      </p:sp>
      <p:graphicFrame>
        <p:nvGraphicFramePr>
          <p:cNvPr id="4" name="Object 3">
            <a:extLst>
              <a:ext uri="{FF2B5EF4-FFF2-40B4-BE49-F238E27FC236}">
                <a16:creationId xmlns:a16="http://schemas.microsoft.com/office/drawing/2014/main" id="{1D960A04-54E4-725A-3FF1-EA1D6924118B}"/>
              </a:ext>
            </a:extLst>
          </p:cNvPr>
          <p:cNvGraphicFramePr>
            <a:graphicFrameLocks noChangeAspect="1"/>
          </p:cNvGraphicFramePr>
          <p:nvPr>
            <p:extLst>
              <p:ext uri="{D42A27DB-BD31-4B8C-83A1-F6EECF244321}">
                <p14:modId xmlns:p14="http://schemas.microsoft.com/office/powerpoint/2010/main" val="1515128981"/>
              </p:ext>
            </p:extLst>
          </p:nvPr>
        </p:nvGraphicFramePr>
        <p:xfrm>
          <a:off x="1970049" y="3698488"/>
          <a:ext cx="4610100" cy="1219200"/>
        </p:xfrm>
        <a:graphic>
          <a:graphicData uri="http://schemas.openxmlformats.org/presentationml/2006/ole">
            <mc:AlternateContent xmlns:mc="http://schemas.openxmlformats.org/markup-compatibility/2006">
              <mc:Choice xmlns:v="urn:schemas-microsoft-com:vml" Requires="v">
                <p:oleObj name="Equation" r:id="rId2" imgW="4609800" imgH="1218960" progId="Equation.DSMT4">
                  <p:embed/>
                </p:oleObj>
              </mc:Choice>
              <mc:Fallback>
                <p:oleObj name="Equation" r:id="rId2" imgW="4609800" imgH="1218960" progId="Equation.DSMT4">
                  <p:embed/>
                  <p:pic>
                    <p:nvPicPr>
                      <p:cNvPr id="0" name=""/>
                      <p:cNvPicPr/>
                      <p:nvPr/>
                    </p:nvPicPr>
                    <p:blipFill>
                      <a:blip r:embed="rId3"/>
                      <a:stretch>
                        <a:fillRect/>
                      </a:stretch>
                    </p:blipFill>
                    <p:spPr>
                      <a:xfrm>
                        <a:off x="1970049" y="3698488"/>
                        <a:ext cx="4610100" cy="12192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FEF01290-4951-D218-B8A0-81879682A711}"/>
              </a:ext>
            </a:extLst>
          </p:cNvPr>
          <p:cNvGraphicFramePr>
            <a:graphicFrameLocks noChangeAspect="1"/>
          </p:cNvGraphicFramePr>
          <p:nvPr>
            <p:extLst>
              <p:ext uri="{D42A27DB-BD31-4B8C-83A1-F6EECF244321}">
                <p14:modId xmlns:p14="http://schemas.microsoft.com/office/powerpoint/2010/main" val="3880431255"/>
              </p:ext>
            </p:extLst>
          </p:nvPr>
        </p:nvGraphicFramePr>
        <p:xfrm>
          <a:off x="1066180" y="4995746"/>
          <a:ext cx="5740400" cy="1041400"/>
        </p:xfrm>
        <a:graphic>
          <a:graphicData uri="http://schemas.openxmlformats.org/presentationml/2006/ole">
            <mc:AlternateContent xmlns:mc="http://schemas.openxmlformats.org/markup-compatibility/2006">
              <mc:Choice xmlns:v="urn:schemas-microsoft-com:vml" Requires="v">
                <p:oleObj name="Equation" r:id="rId4" imgW="5740200" imgH="1041120" progId="Equation.DSMT4">
                  <p:embed/>
                </p:oleObj>
              </mc:Choice>
              <mc:Fallback>
                <p:oleObj name="Equation" r:id="rId4" imgW="5740200" imgH="1041120" progId="Equation.DSMT4">
                  <p:embed/>
                  <p:pic>
                    <p:nvPicPr>
                      <p:cNvPr id="4" name="Object 3">
                        <a:extLst>
                          <a:ext uri="{FF2B5EF4-FFF2-40B4-BE49-F238E27FC236}">
                            <a16:creationId xmlns:a16="http://schemas.microsoft.com/office/drawing/2014/main" id="{1D960A04-54E4-725A-3FF1-EA1D6924118B}"/>
                          </a:ext>
                        </a:extLst>
                      </p:cNvPr>
                      <p:cNvPicPr/>
                      <p:nvPr/>
                    </p:nvPicPr>
                    <p:blipFill>
                      <a:blip r:embed="rId5"/>
                      <a:stretch>
                        <a:fillRect/>
                      </a:stretch>
                    </p:blipFill>
                    <p:spPr>
                      <a:xfrm>
                        <a:off x="1066180" y="4995746"/>
                        <a:ext cx="5740400" cy="1041400"/>
                      </a:xfrm>
                      <a:prstGeom prst="rect">
                        <a:avLst/>
                      </a:prstGeom>
                    </p:spPr>
                  </p:pic>
                </p:oleObj>
              </mc:Fallback>
            </mc:AlternateContent>
          </a:graphicData>
        </a:graphic>
      </p:graphicFrame>
    </p:spTree>
    <p:extLst>
      <p:ext uri="{BB962C8B-B14F-4D97-AF65-F5344CB8AC3E}">
        <p14:creationId xmlns:p14="http://schemas.microsoft.com/office/powerpoint/2010/main" val="3321071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p:txBody>
          <a:bodyPr/>
          <a:lstStyle/>
          <a:p>
            <a:r>
              <a:rPr lang="en-US" dirty="0"/>
              <a:t>Fisher’s Least Significant Difference (LSD) Method (cont.)</a:t>
            </a:r>
          </a:p>
        </p:txBody>
      </p:sp>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p:txBody>
          <a:bodyPr>
            <a:noAutofit/>
          </a:bodyPr>
          <a:lstStyle/>
          <a:p>
            <a:endParaRPr lang="en-US" dirty="0"/>
          </a:p>
          <a:p>
            <a:endParaRPr lang="en-US" dirty="0"/>
          </a:p>
          <a:p>
            <a:r>
              <a:rPr lang="en-US" dirty="0"/>
              <a:t>and when comparing Teens to Adults, we get</a:t>
            </a:r>
          </a:p>
        </p:txBody>
      </p:sp>
      <p:graphicFrame>
        <p:nvGraphicFramePr>
          <p:cNvPr id="5" name="Object 4">
            <a:extLst>
              <a:ext uri="{FF2B5EF4-FFF2-40B4-BE49-F238E27FC236}">
                <a16:creationId xmlns:a16="http://schemas.microsoft.com/office/drawing/2014/main" id="{B6BF66A8-C418-3D5C-B355-37DF113A00AD}"/>
              </a:ext>
            </a:extLst>
          </p:cNvPr>
          <p:cNvGraphicFramePr>
            <a:graphicFrameLocks noChangeAspect="1"/>
          </p:cNvGraphicFramePr>
          <p:nvPr>
            <p:extLst>
              <p:ext uri="{D42A27DB-BD31-4B8C-83A1-F6EECF244321}">
                <p14:modId xmlns:p14="http://schemas.microsoft.com/office/powerpoint/2010/main" val="4288490927"/>
              </p:ext>
            </p:extLst>
          </p:nvPr>
        </p:nvGraphicFramePr>
        <p:xfrm>
          <a:off x="2590800" y="1295028"/>
          <a:ext cx="2781300" cy="990600"/>
        </p:xfrm>
        <a:graphic>
          <a:graphicData uri="http://schemas.openxmlformats.org/presentationml/2006/ole">
            <mc:AlternateContent xmlns:mc="http://schemas.openxmlformats.org/markup-compatibility/2006">
              <mc:Choice xmlns:v="urn:schemas-microsoft-com:vml" Requires="v">
                <p:oleObj name="Equation" r:id="rId2" imgW="2781000" imgH="990360" progId="Equation.DSMT4">
                  <p:embed/>
                </p:oleObj>
              </mc:Choice>
              <mc:Fallback>
                <p:oleObj name="Equation" r:id="rId2" imgW="2781000" imgH="990360" progId="Equation.DSMT4">
                  <p:embed/>
                  <p:pic>
                    <p:nvPicPr>
                      <p:cNvPr id="4" name="Object 3">
                        <a:extLst>
                          <a:ext uri="{FF2B5EF4-FFF2-40B4-BE49-F238E27FC236}">
                            <a16:creationId xmlns:a16="http://schemas.microsoft.com/office/drawing/2014/main" id="{1D960A04-54E4-725A-3FF1-EA1D6924118B}"/>
                          </a:ext>
                        </a:extLst>
                      </p:cNvPr>
                      <p:cNvPicPr/>
                      <p:nvPr/>
                    </p:nvPicPr>
                    <p:blipFill>
                      <a:blip r:embed="rId3"/>
                      <a:stretch>
                        <a:fillRect/>
                      </a:stretch>
                    </p:blipFill>
                    <p:spPr>
                      <a:xfrm>
                        <a:off x="2590800" y="1295028"/>
                        <a:ext cx="2781300" cy="9906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B86115F-F330-BC54-3AE1-7A60EDE91590}"/>
              </a:ext>
            </a:extLst>
          </p:cNvPr>
          <p:cNvGraphicFramePr>
            <a:graphicFrameLocks noChangeAspect="1"/>
          </p:cNvGraphicFramePr>
          <p:nvPr>
            <p:extLst>
              <p:ext uri="{D42A27DB-BD31-4B8C-83A1-F6EECF244321}">
                <p14:modId xmlns:p14="http://schemas.microsoft.com/office/powerpoint/2010/main" val="1734379182"/>
              </p:ext>
            </p:extLst>
          </p:nvPr>
        </p:nvGraphicFramePr>
        <p:xfrm>
          <a:off x="2057400" y="2817232"/>
          <a:ext cx="4673600" cy="1143000"/>
        </p:xfrm>
        <a:graphic>
          <a:graphicData uri="http://schemas.openxmlformats.org/presentationml/2006/ole">
            <mc:AlternateContent xmlns:mc="http://schemas.openxmlformats.org/markup-compatibility/2006">
              <mc:Choice xmlns:v="urn:schemas-microsoft-com:vml" Requires="v">
                <p:oleObj name="Equation" r:id="rId4" imgW="4673520" imgH="1143000" progId="Equation.DSMT4">
                  <p:embed/>
                </p:oleObj>
              </mc:Choice>
              <mc:Fallback>
                <p:oleObj name="Equation" r:id="rId4" imgW="4673520" imgH="1143000" progId="Equation.DSMT4">
                  <p:embed/>
                  <p:pic>
                    <p:nvPicPr>
                      <p:cNvPr id="4" name="Object 3">
                        <a:extLst>
                          <a:ext uri="{FF2B5EF4-FFF2-40B4-BE49-F238E27FC236}">
                            <a16:creationId xmlns:a16="http://schemas.microsoft.com/office/drawing/2014/main" id="{1D960A04-54E4-725A-3FF1-EA1D6924118B}"/>
                          </a:ext>
                        </a:extLst>
                      </p:cNvPr>
                      <p:cNvPicPr/>
                      <p:nvPr/>
                    </p:nvPicPr>
                    <p:blipFill>
                      <a:blip r:embed="rId5"/>
                      <a:stretch>
                        <a:fillRect/>
                      </a:stretch>
                    </p:blipFill>
                    <p:spPr>
                      <a:xfrm>
                        <a:off x="2057400" y="2817232"/>
                        <a:ext cx="4673600" cy="1143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45FB6D4-917A-8474-117B-A4622306D40A}"/>
              </a:ext>
            </a:extLst>
          </p:cNvPr>
          <p:cNvGraphicFramePr>
            <a:graphicFrameLocks noChangeAspect="1"/>
          </p:cNvGraphicFramePr>
          <p:nvPr>
            <p:extLst>
              <p:ext uri="{D42A27DB-BD31-4B8C-83A1-F6EECF244321}">
                <p14:modId xmlns:p14="http://schemas.microsoft.com/office/powerpoint/2010/main" val="2283722711"/>
              </p:ext>
            </p:extLst>
          </p:nvPr>
        </p:nvGraphicFramePr>
        <p:xfrm>
          <a:off x="762000" y="4051672"/>
          <a:ext cx="6184900" cy="1041400"/>
        </p:xfrm>
        <a:graphic>
          <a:graphicData uri="http://schemas.openxmlformats.org/presentationml/2006/ole">
            <mc:AlternateContent xmlns:mc="http://schemas.openxmlformats.org/markup-compatibility/2006">
              <mc:Choice xmlns:v="urn:schemas-microsoft-com:vml" Requires="v">
                <p:oleObj name="Equation" r:id="rId6" imgW="6184800" imgH="1041120" progId="Equation.DSMT4">
                  <p:embed/>
                </p:oleObj>
              </mc:Choice>
              <mc:Fallback>
                <p:oleObj name="Equation" r:id="rId6" imgW="6184800" imgH="1041120" progId="Equation.DSMT4">
                  <p:embed/>
                  <p:pic>
                    <p:nvPicPr>
                      <p:cNvPr id="6" name="Object 5">
                        <a:extLst>
                          <a:ext uri="{FF2B5EF4-FFF2-40B4-BE49-F238E27FC236}">
                            <a16:creationId xmlns:a16="http://schemas.microsoft.com/office/drawing/2014/main" id="{EB86115F-F330-BC54-3AE1-7A60EDE91590}"/>
                          </a:ext>
                        </a:extLst>
                      </p:cNvPr>
                      <p:cNvPicPr/>
                      <p:nvPr/>
                    </p:nvPicPr>
                    <p:blipFill>
                      <a:blip r:embed="rId7"/>
                      <a:stretch>
                        <a:fillRect/>
                      </a:stretch>
                    </p:blipFill>
                    <p:spPr>
                      <a:xfrm>
                        <a:off x="762000" y="4051672"/>
                        <a:ext cx="6184900" cy="10414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C6880A3-4FAA-975C-802A-F0095932FC19}"/>
              </a:ext>
            </a:extLst>
          </p:cNvPr>
          <p:cNvGraphicFramePr>
            <a:graphicFrameLocks noChangeAspect="1"/>
          </p:cNvGraphicFramePr>
          <p:nvPr>
            <p:extLst>
              <p:ext uri="{D42A27DB-BD31-4B8C-83A1-F6EECF244321}">
                <p14:modId xmlns:p14="http://schemas.microsoft.com/office/powerpoint/2010/main" val="3538017964"/>
              </p:ext>
            </p:extLst>
          </p:nvPr>
        </p:nvGraphicFramePr>
        <p:xfrm>
          <a:off x="2822187" y="5148921"/>
          <a:ext cx="2095500" cy="292100"/>
        </p:xfrm>
        <a:graphic>
          <a:graphicData uri="http://schemas.openxmlformats.org/presentationml/2006/ole">
            <mc:AlternateContent xmlns:mc="http://schemas.openxmlformats.org/markup-compatibility/2006">
              <mc:Choice xmlns:v="urn:schemas-microsoft-com:vml" Requires="v">
                <p:oleObj name="Equation" r:id="rId8" imgW="2095200" imgH="291960" progId="Equation.DSMT4">
                  <p:embed/>
                </p:oleObj>
              </mc:Choice>
              <mc:Fallback>
                <p:oleObj name="Equation" r:id="rId8" imgW="2095200" imgH="291960" progId="Equation.DSMT4">
                  <p:embed/>
                  <p:pic>
                    <p:nvPicPr>
                      <p:cNvPr id="7" name="Object 6">
                        <a:extLst>
                          <a:ext uri="{FF2B5EF4-FFF2-40B4-BE49-F238E27FC236}">
                            <a16:creationId xmlns:a16="http://schemas.microsoft.com/office/drawing/2014/main" id="{445FB6D4-917A-8474-117B-A4622306D40A}"/>
                          </a:ext>
                        </a:extLst>
                      </p:cNvPr>
                      <p:cNvPicPr/>
                      <p:nvPr/>
                    </p:nvPicPr>
                    <p:blipFill>
                      <a:blip r:embed="rId9"/>
                      <a:stretch>
                        <a:fillRect/>
                      </a:stretch>
                    </p:blipFill>
                    <p:spPr>
                      <a:xfrm>
                        <a:off x="2822187" y="5148921"/>
                        <a:ext cx="2095500" cy="2921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B944FBCB-8CFA-322A-1A6B-473FDB89BBAF}"/>
              </a:ext>
            </a:extLst>
          </p:cNvPr>
          <p:cNvGraphicFramePr>
            <a:graphicFrameLocks noChangeAspect="1"/>
          </p:cNvGraphicFramePr>
          <p:nvPr>
            <p:extLst>
              <p:ext uri="{D42A27DB-BD31-4B8C-83A1-F6EECF244321}">
                <p14:modId xmlns:p14="http://schemas.microsoft.com/office/powerpoint/2010/main" val="3328507212"/>
              </p:ext>
            </p:extLst>
          </p:nvPr>
        </p:nvGraphicFramePr>
        <p:xfrm>
          <a:off x="2451062" y="5519429"/>
          <a:ext cx="2895600" cy="482600"/>
        </p:xfrm>
        <a:graphic>
          <a:graphicData uri="http://schemas.openxmlformats.org/presentationml/2006/ole">
            <mc:AlternateContent xmlns:mc="http://schemas.openxmlformats.org/markup-compatibility/2006">
              <mc:Choice xmlns:v="urn:schemas-microsoft-com:vml" Requires="v">
                <p:oleObj name="Equation" r:id="rId10" imgW="2895480" imgH="482400" progId="Equation.DSMT4">
                  <p:embed/>
                </p:oleObj>
              </mc:Choice>
              <mc:Fallback>
                <p:oleObj name="Equation" r:id="rId10" imgW="2895480" imgH="482400" progId="Equation.DSMT4">
                  <p:embed/>
                  <p:pic>
                    <p:nvPicPr>
                      <p:cNvPr id="8" name="Object 7">
                        <a:extLst>
                          <a:ext uri="{FF2B5EF4-FFF2-40B4-BE49-F238E27FC236}">
                            <a16:creationId xmlns:a16="http://schemas.microsoft.com/office/drawing/2014/main" id="{EC6880A3-4FAA-975C-802A-F0095932FC19}"/>
                          </a:ext>
                        </a:extLst>
                      </p:cNvPr>
                      <p:cNvPicPr/>
                      <p:nvPr/>
                    </p:nvPicPr>
                    <p:blipFill>
                      <a:blip r:embed="rId11"/>
                      <a:stretch>
                        <a:fillRect/>
                      </a:stretch>
                    </p:blipFill>
                    <p:spPr>
                      <a:xfrm>
                        <a:off x="2451062" y="5519429"/>
                        <a:ext cx="2895600" cy="482600"/>
                      </a:xfrm>
                      <a:prstGeom prst="rect">
                        <a:avLst/>
                      </a:prstGeom>
                    </p:spPr>
                  </p:pic>
                </p:oleObj>
              </mc:Fallback>
            </mc:AlternateContent>
          </a:graphicData>
        </a:graphic>
      </p:graphicFrame>
    </p:spTree>
    <p:extLst>
      <p:ext uri="{BB962C8B-B14F-4D97-AF65-F5344CB8AC3E}">
        <p14:creationId xmlns:p14="http://schemas.microsoft.com/office/powerpoint/2010/main" val="1426529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p:txBody>
          <a:bodyPr/>
          <a:lstStyle/>
          <a:p>
            <a:r>
              <a:rPr lang="en-US" dirty="0"/>
              <a:t>Multiple Comparison Procedures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p:txBody>
              <a:bodyPr>
                <a:normAutofit/>
              </a:bodyPr>
              <a:lstStyle/>
              <a:p>
                <a:r>
                  <a:rPr lang="en-US" dirty="0"/>
                  <a:t>Multiple comparison procedures present several options to the analyst when comparing means after finding significance when performing a one-way ANOVA. The ones we will consider are Fisher’s Least Significance Difference (LSD) Method, Tukey’s Honest Significant Difference (HSD), and performing </a:t>
                </a:r>
                <a14:m>
                  <m:oMath xmlns:m="http://schemas.openxmlformats.org/officeDocument/2006/math">
                    <m:r>
                      <a:rPr lang="en-US" i="1" dirty="0" smtClean="0">
                        <a:latin typeface="Cambria Math" panose="02040503050406030204" pitchFamily="18" charset="0"/>
                      </a:rPr>
                      <m:t>𝑡</m:t>
                    </m:r>
                  </m:oMath>
                </a14:m>
                <a:r>
                  <a:rPr lang="en-US" dirty="0"/>
                  <a:t>-tests to make pairwise comparisons between means. </a:t>
                </a:r>
              </a:p>
              <a:p>
                <a:r>
                  <a:rPr lang="en-US" dirty="0"/>
                  <a:t>Data were collected to study the use of media by three age groups—tweens (8–12 years old), teens (13–18 years old), and adults (over 18 years old).</a:t>
                </a:r>
              </a:p>
            </p:txBody>
          </p:sp>
        </mc:Choice>
        <mc:Fallback xmlns="">
          <p:sp>
            <p:nvSpPr>
              <p:cNvPr id="3" name="Content Placeholder 2">
                <a:extLst>
                  <a:ext uri="{FF2B5EF4-FFF2-40B4-BE49-F238E27FC236}">
                    <a16:creationId xmlns:a16="http://schemas.microsoft.com/office/drawing/2014/main" id="{9B215E12-81E0-4C43-866E-C4E50EA1CBD7}"/>
                  </a:ext>
                </a:extLst>
              </p:cNvPr>
              <p:cNvSpPr>
                <a:spLocks noGrp="1" noRot="1" noChangeAspect="1" noMove="1" noResize="1" noEditPoints="1" noAdjustHandles="1" noChangeArrowheads="1" noChangeShapeType="1" noTextEdit="1"/>
              </p:cNvSpPr>
              <p:nvPr>
                <p:ph idx="1"/>
              </p:nvPr>
            </p:nvSpPr>
            <p:spPr>
              <a:blipFill>
                <a:blip r:embed="rId2"/>
                <a:stretch>
                  <a:fillRect l="-1481" t="-1200" r="-667" b="-1067"/>
                </a:stretch>
              </a:blipFill>
            </p:spPr>
            <p:txBody>
              <a:bodyPr/>
              <a:lstStyle/>
              <a:p>
                <a:r>
                  <a:rPr lang="en-US">
                    <a:noFill/>
                  </a:rPr>
                  <a:t> </a:t>
                </a:r>
              </a:p>
            </p:txBody>
          </p:sp>
        </mc:Fallback>
      </mc:AlternateContent>
    </p:spTree>
    <p:extLst>
      <p:ext uri="{BB962C8B-B14F-4D97-AF65-F5344CB8AC3E}">
        <p14:creationId xmlns:p14="http://schemas.microsoft.com/office/powerpoint/2010/main" val="2264284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p:txBody>
          <a:bodyPr/>
          <a:lstStyle/>
          <a:p>
            <a:r>
              <a:rPr lang="en-US" dirty="0"/>
              <a:t>Fisher’s Least Significant Difference (LSD) Method (cont.)</a:t>
            </a:r>
          </a:p>
        </p:txBody>
      </p:sp>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p:txBody>
          <a:bodyPr>
            <a:noAutofit/>
          </a:bodyPr>
          <a:lstStyle/>
          <a:p>
            <a:r>
              <a:rPr lang="en-US" dirty="0"/>
              <a:t>Since neither of the last two intervals contain zero, we conclude that the average screen time between tweens and adults is significantly different, and that the average screen time between teens and adults is also significantly different.</a:t>
            </a:r>
          </a:p>
        </p:txBody>
      </p:sp>
    </p:spTree>
    <p:extLst>
      <p:ext uri="{BB962C8B-B14F-4D97-AF65-F5344CB8AC3E}">
        <p14:creationId xmlns:p14="http://schemas.microsoft.com/office/powerpoint/2010/main" val="1189598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p:txBody>
          <a:bodyPr/>
          <a:lstStyle/>
          <a:p>
            <a:r>
              <a:rPr lang="en-US" dirty="0"/>
              <a:t>Tukey’s Honest Significant Difference (HSD)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a:xfrm>
                <a:off x="457200" y="1143000"/>
                <a:ext cx="8229600" cy="4572000"/>
              </a:xfrm>
            </p:spPr>
            <p:txBody>
              <a:bodyPr>
                <a:noAutofit/>
              </a:bodyPr>
              <a:lstStyle/>
              <a:p>
                <a:r>
                  <a:rPr lang="en-US" dirty="0"/>
                  <a:t>Like Fisher’s LSD, Tukey’s HSD test is used to determine group differences when the ANOVA gives a significant result, indicating that at least one group mean differs from the other group means. Tukey’s HSD test is a pairwise comparison that is used to compute the honest significant difference between two means using a statistical distribution called the </a:t>
                </a:r>
                <a14:m>
                  <m:oMath xmlns:m="http://schemas.openxmlformats.org/officeDocument/2006/math">
                    <m:r>
                      <a:rPr lang="en-US" i="1" dirty="0" smtClean="0">
                        <a:latin typeface="Cambria Math" panose="02040503050406030204" pitchFamily="18" charset="0"/>
                      </a:rPr>
                      <m:t>𝑞</m:t>
                    </m:r>
                  </m:oMath>
                </a14:m>
                <a:r>
                  <a:rPr lang="en-US" dirty="0"/>
                  <a:t>-distribution (also known as the </a:t>
                </a:r>
                <a:r>
                  <a:rPr lang="en-US" b="1" dirty="0"/>
                  <a:t>studentized range distribution</a:t>
                </a:r>
                <a:r>
                  <a:rPr lang="en-US" dirty="0"/>
                  <a:t>). The </a:t>
                </a:r>
                <a14:m>
                  <m:oMath xmlns:m="http://schemas.openxmlformats.org/officeDocument/2006/math">
                    <m:r>
                      <a:rPr lang="en-US" b="1" i="1" dirty="0" smtClean="0">
                        <a:latin typeface="Cambria Math" panose="02040503050406030204" pitchFamily="18" charset="0"/>
                      </a:rPr>
                      <m:t>𝒒</m:t>
                    </m:r>
                  </m:oMath>
                </a14:m>
                <a:r>
                  <a:rPr lang="en-US" b="1" dirty="0"/>
                  <a:t>-distribution </a:t>
                </a:r>
                <a:r>
                  <a:rPr lang="en-US" dirty="0"/>
                  <a:t>is similar to the </a:t>
                </a:r>
                <a14:m>
                  <m:oMath xmlns:m="http://schemas.openxmlformats.org/officeDocument/2006/math">
                    <m:r>
                      <a:rPr lang="en-US" i="1" dirty="0" smtClean="0">
                        <a:latin typeface="Cambria Math" panose="02040503050406030204" pitchFamily="18" charset="0"/>
                      </a:rPr>
                      <m:t>𝑡</m:t>
                    </m:r>
                  </m:oMath>
                </a14:m>
                <a:r>
                  <a:rPr lang="en-US" dirty="0"/>
                  <a:t>-distribution but has more variability (i.e., thicker) in the tails, yielding a larger studentized range value, </a:t>
                </a:r>
                <a14:m>
                  <m:oMath xmlns:m="http://schemas.openxmlformats.org/officeDocument/2006/math">
                    <m:r>
                      <a:rPr lang="en-US" i="1" dirty="0" smtClean="0">
                        <a:latin typeface="Cambria Math" panose="02040503050406030204" pitchFamily="18" charset="0"/>
                      </a:rPr>
                      <m:t>𝑞</m:t>
                    </m:r>
                    <m:r>
                      <a:rPr lang="en-US" i="1" baseline="-25000" dirty="0" smtClean="0">
                        <a:latin typeface="Cambria Math" panose="02040503050406030204" pitchFamily="18" charset="0"/>
                        <a:ea typeface="Cambria Math" panose="02040503050406030204" pitchFamily="18" charset="0"/>
                      </a:rPr>
                      <m:t>𝛼</m:t>
                    </m:r>
                  </m:oMath>
                </a14:m>
                <a:r>
                  <a:rPr lang="en-US" dirty="0"/>
                  <a:t>, than </a:t>
                </a:r>
                <a14:m>
                  <m:oMath xmlns:m="http://schemas.openxmlformats.org/officeDocument/2006/math">
                    <m:r>
                      <a:rPr lang="en-US" b="0" i="1" dirty="0" smtClean="0">
                        <a:latin typeface="Cambria Math" panose="02040503050406030204" pitchFamily="18" charset="0"/>
                      </a:rPr>
                      <m:t>𝑡</m:t>
                    </m:r>
                    <m:r>
                      <a:rPr lang="en-US" i="1" baseline="-25000" dirty="0">
                        <a:latin typeface="Cambria Math" panose="02040503050406030204" pitchFamily="18" charset="0"/>
                        <a:ea typeface="Cambria Math" panose="02040503050406030204" pitchFamily="18" charset="0"/>
                      </a:rPr>
                      <m:t>𝛼</m:t>
                    </m:r>
                  </m:oMath>
                </a14:m>
                <a:r>
                  <a:rPr lang="en-US" dirty="0"/>
                  <a:t>.</a:t>
                </a:r>
              </a:p>
            </p:txBody>
          </p:sp>
        </mc:Choice>
        <mc:Fallback xmlns="">
          <p:sp>
            <p:nvSpPr>
              <p:cNvPr id="3" name="Content Placeholder 2">
                <a:extLst>
                  <a:ext uri="{FF2B5EF4-FFF2-40B4-BE49-F238E27FC236}">
                    <a16:creationId xmlns:a16="http://schemas.microsoft.com/office/drawing/2014/main" id="{9B215E12-81E0-4C43-866E-C4E50EA1CBD7}"/>
                  </a:ext>
                </a:extLst>
              </p:cNvPr>
              <p:cNvSpPr>
                <a:spLocks noGrp="1" noRot="1" noChangeAspect="1" noMove="1" noResize="1" noEditPoints="1" noAdjustHandles="1" noChangeArrowheads="1" noChangeShapeType="1" noTextEdit="1"/>
              </p:cNvSpPr>
              <p:nvPr>
                <p:ph idx="1"/>
              </p:nvPr>
            </p:nvSpPr>
            <p:spPr>
              <a:xfrm>
                <a:off x="457200" y="1143000"/>
                <a:ext cx="8229600" cy="4572000"/>
              </a:xfrm>
              <a:blipFill>
                <a:blip r:embed="rId2"/>
                <a:stretch>
                  <a:fillRect l="-1481" t="-1333" r="-2296" b="-8400"/>
                </a:stretch>
              </a:blipFill>
            </p:spPr>
            <p:txBody>
              <a:bodyPr/>
              <a:lstStyle/>
              <a:p>
                <a:r>
                  <a:rPr lang="en-IN">
                    <a:noFill/>
                  </a:rPr>
                  <a:t> </a:t>
                </a:r>
              </a:p>
            </p:txBody>
          </p:sp>
        </mc:Fallback>
      </mc:AlternateContent>
    </p:spTree>
    <p:extLst>
      <p:ext uri="{BB962C8B-B14F-4D97-AF65-F5344CB8AC3E}">
        <p14:creationId xmlns:p14="http://schemas.microsoft.com/office/powerpoint/2010/main" val="2040885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p:txBody>
          <a:bodyPr/>
          <a:lstStyle/>
          <a:p>
            <a:r>
              <a:rPr lang="en-US" dirty="0"/>
              <a:t>Tukey’s Honest Significant Difference (HSD) Method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a:xfrm>
                <a:off x="457200" y="1295400"/>
                <a:ext cx="8229600" cy="4572000"/>
              </a:xfrm>
            </p:spPr>
            <p:txBody>
              <a:bodyPr>
                <a:noAutofit/>
              </a:bodyPr>
              <a:lstStyle/>
              <a:p>
                <a:r>
                  <a:rPr lang="en-US" dirty="0"/>
                  <a:t>To ensure that all tests are compared using the same significance level, Tukey’s HSD keeps the likelihood of making at least one Type I Error constant (i.e., all tests are carried out using the significance level). Critical values of the </a:t>
                </a:r>
                <a14:m>
                  <m:oMath xmlns:m="http://schemas.openxmlformats.org/officeDocument/2006/math">
                    <m:r>
                      <a:rPr lang="en-US" i="1" dirty="0" smtClean="0">
                        <a:latin typeface="Cambria Math" panose="02040503050406030204" pitchFamily="18" charset="0"/>
                      </a:rPr>
                      <m:t>𝑞</m:t>
                    </m:r>
                  </m:oMath>
                </a14:m>
                <a:r>
                  <a:rPr lang="en-US" dirty="0"/>
                  <a:t>-distribution table can be found in Table N of Appendix A.</a:t>
                </a:r>
              </a:p>
              <a:p>
                <a:r>
                  <a:rPr lang="en-US" dirty="0"/>
                  <a:t>Please note that the hypotheses for all three pairwise comparisons are given by:</a:t>
                </a:r>
              </a:p>
            </p:txBody>
          </p:sp>
        </mc:Choice>
        <mc:Fallback xmlns="">
          <p:sp>
            <p:nvSpPr>
              <p:cNvPr id="3" name="Content Placeholder 2">
                <a:extLst>
                  <a:ext uri="{FF2B5EF4-FFF2-40B4-BE49-F238E27FC236}">
                    <a16:creationId xmlns:a16="http://schemas.microsoft.com/office/drawing/2014/main" id="{9B215E12-81E0-4C43-866E-C4E50EA1CBD7}"/>
                  </a:ext>
                </a:extLst>
              </p:cNvPr>
              <p:cNvSpPr>
                <a:spLocks noGrp="1" noRot="1" noChangeAspect="1" noMove="1" noResize="1" noEditPoints="1" noAdjustHandles="1" noChangeArrowheads="1" noChangeShapeType="1" noTextEdit="1"/>
              </p:cNvSpPr>
              <p:nvPr>
                <p:ph idx="1"/>
              </p:nvPr>
            </p:nvSpPr>
            <p:spPr>
              <a:xfrm>
                <a:off x="457200" y="1295400"/>
                <a:ext cx="8229600" cy="4572000"/>
              </a:xfrm>
              <a:blipFill>
                <a:blip r:embed="rId2"/>
                <a:stretch>
                  <a:fillRect l="-1481" t="-1333" r="-444"/>
                </a:stretch>
              </a:blipFill>
            </p:spPr>
            <p:txBody>
              <a:bodyPr/>
              <a:lstStyle/>
              <a:p>
                <a:r>
                  <a:rPr lang="en-IN">
                    <a:noFill/>
                  </a:rPr>
                  <a:t> </a:t>
                </a:r>
              </a:p>
            </p:txBody>
          </p:sp>
        </mc:Fallback>
      </mc:AlternateContent>
    </p:spTree>
    <p:extLst>
      <p:ext uri="{BB962C8B-B14F-4D97-AF65-F5344CB8AC3E}">
        <p14:creationId xmlns:p14="http://schemas.microsoft.com/office/powerpoint/2010/main" val="1067865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a:xfrm>
            <a:off x="451624" y="91440"/>
            <a:ext cx="8229600" cy="914400"/>
          </a:xfrm>
        </p:spPr>
        <p:txBody>
          <a:bodyPr/>
          <a:lstStyle/>
          <a:p>
            <a:r>
              <a:rPr lang="en-US" dirty="0"/>
              <a:t>Tukey’s Honest Significant Difference (HSD) Method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a:xfrm>
                <a:off x="446049" y="1112892"/>
                <a:ext cx="8229600" cy="4572000"/>
              </a:xfrm>
            </p:spPr>
            <p:txBody>
              <a:bodyPr>
                <a:normAutofit/>
              </a:bodyPr>
              <a:lstStyle/>
              <a:p>
                <a:pPr marL="514350" indent="-514350">
                  <a:buFont typeface="+mj-lt"/>
                  <a:buAutoNum type="arabicPeriod"/>
                </a:pPr>
                <a:r>
                  <a:rPr lang="en-US" dirty="0"/>
                  <a:t> </a:t>
                </a:r>
                <a:r>
                  <a:rPr kumimoji="0" lang="en-US" sz="2800" b="0" i="1" u="none" strike="noStrike" kern="1200" cap="none" spc="0" normalizeH="0" baseline="0" noProof="0" dirty="0">
                    <a:ln>
                      <a:noFill/>
                    </a:ln>
                    <a:effectLst/>
                    <a:uLnTx/>
                    <a:uFillTx/>
                    <a:latin typeface="+mn-lt"/>
                    <a:ea typeface="+mn-ea"/>
                    <a:cs typeface="+mn-cs"/>
                  </a:rPr>
                  <a:t>H</a:t>
                </a:r>
                <a:r>
                  <a:rPr kumimoji="0" lang="en-US" sz="2800" b="0" i="0" u="none" strike="noStrike" kern="1200" cap="none" spc="0" normalizeH="0" baseline="-25000" noProof="0" dirty="0">
                    <a:ln>
                      <a:noFill/>
                    </a:ln>
                    <a:effectLst/>
                    <a:uLnTx/>
                    <a:uFillTx/>
                    <a:latin typeface="+mn-lt"/>
                    <a:ea typeface="+mn-ea"/>
                    <a:cs typeface="+mn-cs"/>
                  </a:rPr>
                  <a:t>0</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1</a:t>
                </a:r>
                <a:r>
                  <a:rPr kumimoji="0" lang="en-US" sz="2800" b="0" i="0" u="none" strike="noStrike" kern="1200" cap="none" spc="0" normalizeH="0" baseline="0" noProof="0" dirty="0">
                    <a:ln>
                      <a:noFill/>
                    </a:ln>
                    <a:effectLst/>
                    <a:uLnTx/>
                    <a:uFillTx/>
                    <a:latin typeface="+mn-lt"/>
                    <a:ea typeface="+mn-ea"/>
                    <a:cs typeface="+mn-cs"/>
                  </a:rPr>
                  <a:t> </a:t>
                </a:r>
                <a:r>
                  <a:rPr kumimoji="0" lang="en-US" sz="2800" b="0" i="0" u="none" strike="noStrike" kern="1200" cap="none" spc="0" normalizeH="0" baseline="0" noProof="0" dirty="0">
                    <a:ln>
                      <a:noFill/>
                    </a:ln>
                    <a:effectLst/>
                    <a:uLnTx/>
                    <a:uFillTx/>
                    <a:latin typeface="Symbol" pitchFamily="98" charset="2"/>
                    <a:ea typeface="+mn-ea"/>
                    <a:cs typeface="+mn-cs"/>
                  </a:rPr>
                  <a:t>-</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2</a:t>
                </a:r>
                <a:r>
                  <a:rPr kumimoji="0" lang="en-US" sz="2800" b="0" i="0" u="none" strike="noStrike" kern="1200" cap="none" spc="0" normalizeH="0" baseline="0" noProof="0" dirty="0">
                    <a:ln>
                      <a:noFill/>
                    </a:ln>
                    <a:effectLst/>
                    <a:uLnTx/>
                    <a:uFillTx/>
                    <a:latin typeface="+mn-lt"/>
                    <a:ea typeface="+mn-ea"/>
                    <a:cs typeface="+mn-cs"/>
                  </a:rPr>
                  <a:t> </a:t>
                </a:r>
                <a:r>
                  <a:rPr kumimoji="0" lang="en-US" sz="2800" b="0" i="0" u="none" strike="noStrike" kern="1200" cap="none" spc="0" normalizeH="0" baseline="0" noProof="0" dirty="0">
                    <a:ln>
                      <a:noFill/>
                    </a:ln>
                    <a:effectLst/>
                    <a:uLnTx/>
                    <a:uFillTx/>
                    <a:latin typeface="Symbol" pitchFamily="98" charset="2"/>
                    <a:ea typeface="+mn-ea"/>
                    <a:cs typeface="+mn-cs"/>
                  </a:rPr>
                  <a:t>=</a:t>
                </a:r>
                <a:r>
                  <a:rPr kumimoji="0" lang="en-US" sz="2800" b="0" i="0" u="none" strike="noStrike" kern="1200" cap="none" spc="0" normalizeH="0" baseline="0" noProof="0" dirty="0">
                    <a:ln>
                      <a:noFill/>
                    </a:ln>
                    <a:effectLst/>
                    <a:uLnTx/>
                    <a:uFillTx/>
                    <a:latin typeface="+mn-lt"/>
                    <a:ea typeface="+mn-ea"/>
                    <a:cs typeface="+mn-cs"/>
                  </a:rPr>
                  <a:t> </a:t>
                </a:r>
                <a:r>
                  <a:rPr lang="en-US" sz="2800" dirty="0">
                    <a:latin typeface="Cambria Math" panose="02040503050406030204" pitchFamily="18" charset="0"/>
                    <a:ea typeface="Cambria Math" panose="02040503050406030204" pitchFamily="18" charset="0"/>
                  </a:rPr>
                  <a:t>0</a:t>
                </a:r>
              </a:p>
              <a:p>
                <a:r>
                  <a:rPr lang="en-US" dirty="0">
                    <a:latin typeface="Cambria Math" panose="02040503050406030204" pitchFamily="18" charset="0"/>
                    <a:ea typeface="Cambria Math" panose="02040503050406030204" pitchFamily="18" charset="0"/>
                  </a:rPr>
                  <a:t>        </a:t>
                </a:r>
                <a:r>
                  <a:rPr kumimoji="0" lang="en-US" sz="2800" b="0" i="1" u="none" strike="noStrike" kern="1200" cap="none" spc="0" normalizeH="0" baseline="0" noProof="0" dirty="0">
                    <a:ln>
                      <a:noFill/>
                    </a:ln>
                    <a:effectLst/>
                    <a:uLnTx/>
                    <a:uFillTx/>
                    <a:latin typeface="+mn-lt"/>
                    <a:ea typeface="+mn-ea"/>
                    <a:cs typeface="+mn-cs"/>
                  </a:rPr>
                  <a:t>H</a:t>
                </a:r>
                <a:r>
                  <a:rPr kumimoji="0" lang="en-US" sz="2800" b="0" i="0" u="none" strike="noStrike" kern="1200" cap="none" spc="0" normalizeH="0" baseline="-25000" noProof="0" dirty="0">
                    <a:ln>
                      <a:noFill/>
                    </a:ln>
                    <a:effectLst/>
                    <a:uLnTx/>
                    <a:uFillTx/>
                    <a:latin typeface="+mn-lt"/>
                    <a:ea typeface="+mn-ea"/>
                    <a:cs typeface="+mn-cs"/>
                  </a:rPr>
                  <a:t>a</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1</a:t>
                </a:r>
                <a:r>
                  <a:rPr kumimoji="0" lang="en-US" sz="2800" b="0" i="0" u="none" strike="noStrike" kern="1200" cap="none" spc="0" normalizeH="0" baseline="0" noProof="0" dirty="0">
                    <a:ln>
                      <a:noFill/>
                    </a:ln>
                    <a:effectLst/>
                    <a:uLnTx/>
                    <a:uFillTx/>
                    <a:latin typeface="+mn-lt"/>
                    <a:ea typeface="+mn-ea"/>
                    <a:cs typeface="+mn-cs"/>
                  </a:rPr>
                  <a:t> </a:t>
                </a:r>
                <a:r>
                  <a:rPr kumimoji="0" lang="en-US" sz="2800" b="0" i="0" u="none" strike="noStrike" kern="1200" cap="none" spc="0" normalizeH="0" baseline="0" noProof="0" dirty="0">
                    <a:ln>
                      <a:noFill/>
                    </a:ln>
                    <a:effectLst/>
                    <a:uLnTx/>
                    <a:uFillTx/>
                    <a:latin typeface="Symbol" pitchFamily="98" charset="2"/>
                    <a:ea typeface="+mn-ea"/>
                    <a:cs typeface="+mn-cs"/>
                  </a:rPr>
                  <a:t>-</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2</a:t>
                </a:r>
                <a:r>
                  <a:rPr kumimoji="0" lang="en-US" sz="2800" b="0" i="0" u="none" strike="noStrike" kern="1200" cap="none" spc="0" normalizeH="0" baseline="0" noProof="0" dirty="0">
                    <a:ln>
                      <a:noFill/>
                    </a:ln>
                    <a:effectLst/>
                    <a:uLnTx/>
                    <a:uFillTx/>
                    <a:latin typeface="+mn-lt"/>
                    <a:ea typeface="+mn-ea"/>
                    <a:cs typeface="+mn-cs"/>
                  </a:rPr>
                  <a:t> </a:t>
                </a:r>
                <a14:m>
                  <m:oMath xmlns:m="http://schemas.openxmlformats.org/officeDocument/2006/math">
                    <m:r>
                      <a:rPr kumimoji="0" lang="en-US" sz="2800" b="0" i="1" u="none" strike="noStrike" kern="1200" cap="none" spc="0" normalizeH="0" baseline="0" noProof="0" dirty="0" smtClean="0">
                        <a:ln>
                          <a:noFill/>
                        </a:ln>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effectLst/>
                    <a:uLnTx/>
                    <a:uFillTx/>
                    <a:latin typeface="+mn-lt"/>
                    <a:ea typeface="+mn-ea"/>
                    <a:cs typeface="+mn-cs"/>
                  </a:rPr>
                  <a:t> </a:t>
                </a:r>
                <a:r>
                  <a:rPr lang="en-US" sz="2800" dirty="0">
                    <a:latin typeface="Cambria Math" panose="02040503050406030204" pitchFamily="18" charset="0"/>
                    <a:ea typeface="Cambria Math" panose="02040503050406030204" pitchFamily="18" charset="0"/>
                  </a:rPr>
                  <a:t>0</a:t>
                </a:r>
              </a:p>
              <a:p>
                <a:pPr marL="514350" indent="-514350">
                  <a:buFont typeface="+mj-lt"/>
                  <a:buAutoNum type="arabicPeriod" startAt="2"/>
                </a:pPr>
                <a:r>
                  <a:rPr lang="en-US" dirty="0"/>
                  <a:t> </a:t>
                </a:r>
                <a:r>
                  <a:rPr kumimoji="0" lang="en-US" sz="2800" b="0" i="1" u="none" strike="noStrike" kern="1200" cap="none" spc="0" normalizeH="0" baseline="0" noProof="0" dirty="0">
                    <a:ln>
                      <a:noFill/>
                    </a:ln>
                    <a:effectLst/>
                    <a:uLnTx/>
                    <a:uFillTx/>
                    <a:latin typeface="+mn-lt"/>
                    <a:ea typeface="+mn-ea"/>
                    <a:cs typeface="+mn-cs"/>
                  </a:rPr>
                  <a:t>H</a:t>
                </a:r>
                <a:r>
                  <a:rPr kumimoji="0" lang="en-US" sz="2800" b="0" i="0" u="none" strike="noStrike" kern="1200" cap="none" spc="0" normalizeH="0" baseline="-25000" noProof="0" dirty="0">
                    <a:ln>
                      <a:noFill/>
                    </a:ln>
                    <a:effectLst/>
                    <a:uLnTx/>
                    <a:uFillTx/>
                    <a:latin typeface="+mn-lt"/>
                    <a:ea typeface="+mn-ea"/>
                    <a:cs typeface="+mn-cs"/>
                  </a:rPr>
                  <a:t>0</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1</a:t>
                </a:r>
                <a:r>
                  <a:rPr kumimoji="0" lang="en-US" sz="2800" b="0" i="0" u="none" strike="noStrike" kern="1200" cap="none" spc="0" normalizeH="0" baseline="0" noProof="0" dirty="0">
                    <a:ln>
                      <a:noFill/>
                    </a:ln>
                    <a:effectLst/>
                    <a:uLnTx/>
                    <a:uFillTx/>
                    <a:latin typeface="+mn-lt"/>
                    <a:ea typeface="+mn-ea"/>
                    <a:cs typeface="+mn-cs"/>
                  </a:rPr>
                  <a:t> </a:t>
                </a:r>
                <a:r>
                  <a:rPr kumimoji="0" lang="en-US" sz="2800" b="0" i="0" u="none" strike="noStrike" kern="1200" cap="none" spc="0" normalizeH="0" baseline="0" noProof="0" dirty="0">
                    <a:ln>
                      <a:noFill/>
                    </a:ln>
                    <a:effectLst/>
                    <a:uLnTx/>
                    <a:uFillTx/>
                    <a:latin typeface="Symbol" pitchFamily="98" charset="2"/>
                    <a:ea typeface="+mn-ea"/>
                    <a:cs typeface="+mn-cs"/>
                  </a:rPr>
                  <a:t>-</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3</a:t>
                </a:r>
                <a:r>
                  <a:rPr kumimoji="0" lang="en-US" sz="2800" b="0" i="0" u="none" strike="noStrike" kern="1200" cap="none" spc="0" normalizeH="0" baseline="0" noProof="0" dirty="0">
                    <a:ln>
                      <a:noFill/>
                    </a:ln>
                    <a:effectLst/>
                    <a:uLnTx/>
                    <a:uFillTx/>
                    <a:latin typeface="+mn-lt"/>
                    <a:ea typeface="+mn-ea"/>
                    <a:cs typeface="+mn-cs"/>
                  </a:rPr>
                  <a:t> </a:t>
                </a:r>
                <a:r>
                  <a:rPr kumimoji="0" lang="en-US" sz="2800" b="0" i="0" u="none" strike="noStrike" kern="1200" cap="none" spc="0" normalizeH="0" baseline="0" noProof="0" dirty="0">
                    <a:ln>
                      <a:noFill/>
                    </a:ln>
                    <a:effectLst/>
                    <a:uLnTx/>
                    <a:uFillTx/>
                    <a:latin typeface="Symbol" pitchFamily="98" charset="2"/>
                    <a:ea typeface="+mn-ea"/>
                    <a:cs typeface="+mn-cs"/>
                  </a:rPr>
                  <a:t>=</a:t>
                </a:r>
                <a:r>
                  <a:rPr kumimoji="0" lang="en-US" sz="2800" b="0" i="0" u="none" strike="noStrike" kern="1200" cap="none" spc="0" normalizeH="0" baseline="0" noProof="0" dirty="0">
                    <a:ln>
                      <a:noFill/>
                    </a:ln>
                    <a:effectLst/>
                    <a:uLnTx/>
                    <a:uFillTx/>
                    <a:latin typeface="+mn-lt"/>
                    <a:ea typeface="+mn-ea"/>
                    <a:cs typeface="+mn-cs"/>
                  </a:rPr>
                  <a:t> </a:t>
                </a:r>
                <a:r>
                  <a:rPr lang="en-US" sz="2800" dirty="0">
                    <a:latin typeface="Cambria Math" panose="02040503050406030204" pitchFamily="18" charset="0"/>
                    <a:ea typeface="Cambria Math" panose="02040503050406030204" pitchFamily="18" charset="0"/>
                  </a:rPr>
                  <a:t>0</a:t>
                </a:r>
              </a:p>
              <a:p>
                <a:r>
                  <a:rPr lang="en-US" dirty="0"/>
                  <a:t>       </a:t>
                </a:r>
                <a:r>
                  <a:rPr kumimoji="0" lang="en-US" sz="2800" b="0" i="1" u="none" strike="noStrike" kern="1200" cap="none" spc="0" normalizeH="0" baseline="0" noProof="0" dirty="0">
                    <a:ln>
                      <a:noFill/>
                    </a:ln>
                    <a:effectLst/>
                    <a:uLnTx/>
                    <a:uFillTx/>
                    <a:latin typeface="+mn-lt"/>
                    <a:ea typeface="+mn-ea"/>
                    <a:cs typeface="+mn-cs"/>
                  </a:rPr>
                  <a:t>H</a:t>
                </a:r>
                <a:r>
                  <a:rPr kumimoji="0" lang="en-US" sz="2800" b="0" i="0" u="none" strike="noStrike" kern="1200" cap="none" spc="0" normalizeH="0" baseline="-25000" noProof="0" dirty="0">
                    <a:ln>
                      <a:noFill/>
                    </a:ln>
                    <a:effectLst/>
                    <a:uLnTx/>
                    <a:uFillTx/>
                    <a:latin typeface="+mn-lt"/>
                    <a:ea typeface="+mn-ea"/>
                    <a:cs typeface="+mn-cs"/>
                  </a:rPr>
                  <a:t>a</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1</a:t>
                </a:r>
                <a:r>
                  <a:rPr kumimoji="0" lang="en-US" sz="2800" b="0" i="0" u="none" strike="noStrike" kern="1200" cap="none" spc="0" normalizeH="0" baseline="0" noProof="0" dirty="0">
                    <a:ln>
                      <a:noFill/>
                    </a:ln>
                    <a:effectLst/>
                    <a:uLnTx/>
                    <a:uFillTx/>
                    <a:latin typeface="+mn-lt"/>
                    <a:ea typeface="+mn-ea"/>
                    <a:cs typeface="+mn-cs"/>
                  </a:rPr>
                  <a:t> </a:t>
                </a:r>
                <a:r>
                  <a:rPr kumimoji="0" lang="en-US" sz="2800" b="0" i="0" u="none" strike="noStrike" kern="1200" cap="none" spc="0" normalizeH="0" baseline="0" noProof="0" dirty="0">
                    <a:ln>
                      <a:noFill/>
                    </a:ln>
                    <a:effectLst/>
                    <a:uLnTx/>
                    <a:uFillTx/>
                    <a:latin typeface="Symbol" pitchFamily="98" charset="2"/>
                    <a:ea typeface="+mn-ea"/>
                    <a:cs typeface="+mn-cs"/>
                  </a:rPr>
                  <a:t>-</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3</a:t>
                </a:r>
                <a:r>
                  <a:rPr kumimoji="0" lang="en-US" sz="2800" b="0" i="0" u="none" strike="noStrike" kern="1200" cap="none" spc="0" normalizeH="0" baseline="0" noProof="0" dirty="0">
                    <a:ln>
                      <a:noFill/>
                    </a:ln>
                    <a:effectLst/>
                    <a:uLnTx/>
                    <a:uFillTx/>
                    <a:latin typeface="+mn-lt"/>
                    <a:ea typeface="+mn-ea"/>
                    <a:cs typeface="+mn-cs"/>
                  </a:rPr>
                  <a:t> </a:t>
                </a:r>
                <a14:m>
                  <m:oMath xmlns:m="http://schemas.openxmlformats.org/officeDocument/2006/math">
                    <m:r>
                      <a:rPr kumimoji="0" lang="en-US" sz="2800" b="0" i="1" u="none" strike="noStrike" kern="1200" cap="none" spc="0" normalizeH="0" baseline="0" noProof="0" dirty="0" smtClean="0">
                        <a:ln>
                          <a:noFill/>
                        </a:ln>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effectLst/>
                    <a:uLnTx/>
                    <a:uFillTx/>
                    <a:latin typeface="+mn-lt"/>
                    <a:ea typeface="+mn-ea"/>
                    <a:cs typeface="+mn-cs"/>
                  </a:rPr>
                  <a:t> </a:t>
                </a:r>
                <a:r>
                  <a:rPr lang="en-US" sz="2800" dirty="0">
                    <a:latin typeface="Cambria Math" panose="02040503050406030204" pitchFamily="18" charset="0"/>
                    <a:ea typeface="Cambria Math" panose="02040503050406030204" pitchFamily="18" charset="0"/>
                  </a:rPr>
                  <a:t>0</a:t>
                </a:r>
              </a:p>
              <a:p>
                <a:pPr marL="514350" indent="-514350">
                  <a:buFont typeface="+mj-lt"/>
                  <a:buAutoNum type="arabicPeriod" startAt="3"/>
                </a:pPr>
                <a:r>
                  <a:rPr lang="en-US" dirty="0"/>
                  <a:t> </a:t>
                </a:r>
                <a:r>
                  <a:rPr kumimoji="0" lang="en-US" sz="2800" b="0" i="1" u="none" strike="noStrike" kern="1200" cap="none" spc="0" normalizeH="0" baseline="0" noProof="0" dirty="0">
                    <a:ln>
                      <a:noFill/>
                    </a:ln>
                    <a:effectLst/>
                    <a:uLnTx/>
                    <a:uFillTx/>
                    <a:latin typeface="+mn-lt"/>
                    <a:ea typeface="+mn-ea"/>
                    <a:cs typeface="+mn-cs"/>
                  </a:rPr>
                  <a:t>H</a:t>
                </a:r>
                <a:r>
                  <a:rPr kumimoji="0" lang="en-US" sz="2800" b="0" i="0" u="none" strike="noStrike" kern="1200" cap="none" spc="0" normalizeH="0" baseline="-25000" noProof="0" dirty="0">
                    <a:ln>
                      <a:noFill/>
                    </a:ln>
                    <a:effectLst/>
                    <a:uLnTx/>
                    <a:uFillTx/>
                    <a:latin typeface="+mn-lt"/>
                    <a:ea typeface="+mn-ea"/>
                    <a:cs typeface="+mn-cs"/>
                  </a:rPr>
                  <a:t>0</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2</a:t>
                </a:r>
                <a:r>
                  <a:rPr kumimoji="0" lang="en-US" sz="2800" b="0" i="0" u="none" strike="noStrike" kern="1200" cap="none" spc="0" normalizeH="0" baseline="0" noProof="0" dirty="0">
                    <a:ln>
                      <a:noFill/>
                    </a:ln>
                    <a:effectLst/>
                    <a:uLnTx/>
                    <a:uFillTx/>
                    <a:latin typeface="+mn-lt"/>
                    <a:ea typeface="+mn-ea"/>
                    <a:cs typeface="+mn-cs"/>
                  </a:rPr>
                  <a:t> </a:t>
                </a:r>
                <a:r>
                  <a:rPr kumimoji="0" lang="en-US" sz="2800" b="0" i="0" u="none" strike="noStrike" kern="1200" cap="none" spc="0" normalizeH="0" baseline="0" noProof="0" dirty="0">
                    <a:ln>
                      <a:noFill/>
                    </a:ln>
                    <a:effectLst/>
                    <a:uLnTx/>
                    <a:uFillTx/>
                    <a:latin typeface="Symbol" pitchFamily="98" charset="2"/>
                    <a:ea typeface="+mn-ea"/>
                    <a:cs typeface="+mn-cs"/>
                  </a:rPr>
                  <a:t>-</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3</a:t>
                </a:r>
                <a:r>
                  <a:rPr kumimoji="0" lang="en-US" sz="2800" b="0" i="0" u="none" strike="noStrike" kern="1200" cap="none" spc="0" normalizeH="0" baseline="0" noProof="0" dirty="0">
                    <a:ln>
                      <a:noFill/>
                    </a:ln>
                    <a:effectLst/>
                    <a:uLnTx/>
                    <a:uFillTx/>
                    <a:latin typeface="+mn-lt"/>
                    <a:ea typeface="+mn-ea"/>
                    <a:cs typeface="+mn-cs"/>
                  </a:rPr>
                  <a:t> </a:t>
                </a:r>
                <a:r>
                  <a:rPr kumimoji="0" lang="en-US" sz="2800" b="0" i="0" u="none" strike="noStrike" kern="1200" cap="none" spc="0" normalizeH="0" baseline="0" noProof="0" dirty="0">
                    <a:ln>
                      <a:noFill/>
                    </a:ln>
                    <a:effectLst/>
                    <a:uLnTx/>
                    <a:uFillTx/>
                    <a:latin typeface="Symbol" pitchFamily="98" charset="2"/>
                    <a:ea typeface="+mn-ea"/>
                    <a:cs typeface="+mn-cs"/>
                  </a:rPr>
                  <a:t>=</a:t>
                </a:r>
                <a:r>
                  <a:rPr kumimoji="0" lang="en-US" sz="2800" b="0" i="0" u="none" strike="noStrike" kern="1200" cap="none" spc="0" normalizeH="0" baseline="0" noProof="0" dirty="0">
                    <a:ln>
                      <a:noFill/>
                    </a:ln>
                    <a:effectLst/>
                    <a:uLnTx/>
                    <a:uFillTx/>
                    <a:latin typeface="+mn-lt"/>
                    <a:ea typeface="+mn-ea"/>
                    <a:cs typeface="+mn-cs"/>
                  </a:rPr>
                  <a:t> </a:t>
                </a:r>
                <a:r>
                  <a:rPr lang="en-US" sz="2800" dirty="0">
                    <a:latin typeface="Cambria Math" panose="02040503050406030204" pitchFamily="18" charset="0"/>
                    <a:ea typeface="Cambria Math" panose="02040503050406030204" pitchFamily="18" charset="0"/>
                  </a:rPr>
                  <a:t>0</a:t>
                </a:r>
              </a:p>
              <a:p>
                <a:r>
                  <a:rPr lang="en-US" dirty="0"/>
                  <a:t>       </a:t>
                </a:r>
                <a:r>
                  <a:rPr kumimoji="0" lang="en-US" sz="2800" b="0" i="1" u="none" strike="noStrike" kern="1200" cap="none" spc="0" normalizeH="0" baseline="0" noProof="0" dirty="0">
                    <a:ln>
                      <a:noFill/>
                    </a:ln>
                    <a:effectLst/>
                    <a:uLnTx/>
                    <a:uFillTx/>
                    <a:latin typeface="+mn-lt"/>
                    <a:ea typeface="+mn-ea"/>
                    <a:cs typeface="+mn-cs"/>
                  </a:rPr>
                  <a:t>H</a:t>
                </a:r>
                <a:r>
                  <a:rPr kumimoji="0" lang="en-US" sz="2800" b="0" i="0" u="none" strike="noStrike" kern="1200" cap="none" spc="0" normalizeH="0" baseline="-25000" noProof="0" dirty="0">
                    <a:ln>
                      <a:noFill/>
                    </a:ln>
                    <a:effectLst/>
                    <a:uLnTx/>
                    <a:uFillTx/>
                    <a:latin typeface="+mn-lt"/>
                    <a:ea typeface="+mn-ea"/>
                    <a:cs typeface="+mn-cs"/>
                  </a:rPr>
                  <a:t>a</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2</a:t>
                </a:r>
                <a:r>
                  <a:rPr kumimoji="0" lang="en-US" sz="2800" b="0" i="0" u="none" strike="noStrike" kern="1200" cap="none" spc="0" normalizeH="0" baseline="0" noProof="0" dirty="0">
                    <a:ln>
                      <a:noFill/>
                    </a:ln>
                    <a:effectLst/>
                    <a:uLnTx/>
                    <a:uFillTx/>
                    <a:latin typeface="+mn-lt"/>
                    <a:ea typeface="+mn-ea"/>
                    <a:cs typeface="+mn-cs"/>
                  </a:rPr>
                  <a:t> </a:t>
                </a:r>
                <a:r>
                  <a:rPr kumimoji="0" lang="en-US" sz="2800" b="0" i="0" u="none" strike="noStrike" kern="1200" cap="none" spc="0" normalizeH="0" baseline="0" noProof="0" dirty="0">
                    <a:ln>
                      <a:noFill/>
                    </a:ln>
                    <a:effectLst/>
                    <a:uLnTx/>
                    <a:uFillTx/>
                    <a:latin typeface="Symbol" pitchFamily="98" charset="2"/>
                    <a:ea typeface="+mn-ea"/>
                    <a:cs typeface="+mn-cs"/>
                  </a:rPr>
                  <a:t>-</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3</a:t>
                </a:r>
                <a:r>
                  <a:rPr kumimoji="0" lang="en-US" sz="2800" b="0" i="0" u="none" strike="noStrike" kern="1200" cap="none" spc="0" normalizeH="0" baseline="0" noProof="0" dirty="0">
                    <a:ln>
                      <a:noFill/>
                    </a:ln>
                    <a:effectLst/>
                    <a:uLnTx/>
                    <a:uFillTx/>
                    <a:latin typeface="+mn-lt"/>
                    <a:ea typeface="+mn-ea"/>
                    <a:cs typeface="+mn-cs"/>
                  </a:rPr>
                  <a:t> </a:t>
                </a:r>
                <a14:m>
                  <m:oMath xmlns:m="http://schemas.openxmlformats.org/officeDocument/2006/math">
                    <m:r>
                      <a:rPr kumimoji="0" lang="en-US" sz="2800" b="0" i="1" u="none" strike="noStrike" kern="1200" cap="none" spc="0" normalizeH="0" baseline="0" noProof="0" dirty="0" smtClean="0">
                        <a:ln>
                          <a:noFill/>
                        </a:ln>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effectLst/>
                    <a:uLnTx/>
                    <a:uFillTx/>
                    <a:latin typeface="+mn-lt"/>
                    <a:ea typeface="+mn-ea"/>
                    <a:cs typeface="+mn-cs"/>
                  </a:rPr>
                  <a:t> </a:t>
                </a:r>
                <a:r>
                  <a:rPr lang="en-US" sz="2800" dirty="0">
                    <a:latin typeface="Cambria Math" panose="02040503050406030204" pitchFamily="18" charset="0"/>
                    <a:ea typeface="Cambria Math" panose="02040503050406030204" pitchFamily="18" charset="0"/>
                  </a:rPr>
                  <a:t>0</a:t>
                </a:r>
              </a:p>
              <a:p>
                <a:r>
                  <a:rPr lang="en-US" dirty="0"/>
                  <a:t>The three hypotheses above are equivalent to </a:t>
                </a:r>
                <a:r>
                  <a:rPr kumimoji="0" lang="en-US" sz="2800" b="0" i="1" u="none" strike="noStrike" kern="1200" cap="none" spc="0" normalizeH="0" baseline="0" noProof="0" dirty="0">
                    <a:ln>
                      <a:noFill/>
                    </a:ln>
                    <a:effectLst/>
                    <a:uLnTx/>
                    <a:uFillTx/>
                    <a:latin typeface="+mn-lt"/>
                    <a:ea typeface="+mn-ea"/>
                    <a:cs typeface="+mn-cs"/>
                  </a:rPr>
                  <a:t>H</a:t>
                </a:r>
                <a:r>
                  <a:rPr kumimoji="0" lang="en-US" sz="2800" b="0" i="0" u="none" strike="noStrike" kern="1200" cap="none" spc="0" normalizeH="0" baseline="-25000" noProof="0" dirty="0">
                    <a:ln>
                      <a:noFill/>
                    </a:ln>
                    <a:effectLst/>
                    <a:uLnTx/>
                    <a:uFillTx/>
                    <a:latin typeface="+mn-lt"/>
                    <a:ea typeface="+mn-ea"/>
                    <a:cs typeface="+mn-cs"/>
                  </a:rPr>
                  <a:t>0</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err="1">
                    <a:ln>
                      <a:noFill/>
                    </a:ln>
                    <a:effectLst/>
                    <a:uLnTx/>
                    <a:uFillTx/>
                    <a:latin typeface="+mn-lt"/>
                    <a:ea typeface="+mn-ea"/>
                    <a:cs typeface="+mn-cs"/>
                  </a:rPr>
                  <a:t>i</a:t>
                </a:r>
                <a:r>
                  <a:rPr kumimoji="0" lang="en-US" sz="2800" b="0" i="0" u="none" strike="noStrike" kern="1200" cap="none" spc="0" normalizeH="0" baseline="0" noProof="0" dirty="0">
                    <a:ln>
                      <a:noFill/>
                    </a:ln>
                    <a:effectLst/>
                    <a:uLnTx/>
                    <a:uFillTx/>
                    <a:latin typeface="+mn-lt"/>
                    <a:ea typeface="+mn-ea"/>
                    <a:cs typeface="+mn-cs"/>
                  </a:rPr>
                  <a:t> </a:t>
                </a:r>
                <a:r>
                  <a:rPr kumimoji="0" lang="en-US" sz="2800" b="0" i="0" u="none" strike="noStrike" kern="1200" cap="none" spc="0" normalizeH="0" baseline="0" noProof="0" dirty="0">
                    <a:ln>
                      <a:noFill/>
                    </a:ln>
                    <a:effectLst/>
                    <a:uLnTx/>
                    <a:uFillTx/>
                    <a:latin typeface="Symbol" pitchFamily="98" charset="2"/>
                    <a:ea typeface="+mn-ea"/>
                    <a:cs typeface="+mn-cs"/>
                  </a:rPr>
                  <a:t>-</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j</a:t>
                </a:r>
                <a:r>
                  <a:rPr kumimoji="0" lang="en-US" sz="2800" b="0" i="0" u="none" strike="noStrike" kern="1200" cap="none" spc="0" normalizeH="0" baseline="0" noProof="0" dirty="0">
                    <a:ln>
                      <a:noFill/>
                    </a:ln>
                    <a:effectLst/>
                    <a:uLnTx/>
                    <a:uFillTx/>
                    <a:latin typeface="+mn-lt"/>
                    <a:ea typeface="+mn-ea"/>
                    <a:cs typeface="+mn-cs"/>
                  </a:rPr>
                  <a:t> </a:t>
                </a:r>
                <a:r>
                  <a:rPr kumimoji="0" lang="en-US" sz="2800" b="0" i="0" u="none" strike="noStrike" kern="1200" cap="none" spc="0" normalizeH="0" baseline="0" noProof="0" dirty="0">
                    <a:ln>
                      <a:noFill/>
                    </a:ln>
                    <a:effectLst/>
                    <a:uLnTx/>
                    <a:uFillTx/>
                    <a:latin typeface="Symbol" pitchFamily="98" charset="2"/>
                    <a:ea typeface="+mn-ea"/>
                    <a:cs typeface="+mn-cs"/>
                  </a:rPr>
                  <a:t>=</a:t>
                </a:r>
                <a:r>
                  <a:rPr kumimoji="0" lang="en-US" sz="2800" b="0" i="0" u="none" strike="noStrike" kern="1200" cap="none" spc="0" normalizeH="0" baseline="0" noProof="0" dirty="0">
                    <a:ln>
                      <a:noFill/>
                    </a:ln>
                    <a:effectLst/>
                    <a:uLnTx/>
                    <a:uFillTx/>
                    <a:latin typeface="+mn-lt"/>
                    <a:ea typeface="+mn-ea"/>
                    <a:cs typeface="+mn-cs"/>
                  </a:rPr>
                  <a:t> </a:t>
                </a:r>
                <a:r>
                  <a:rPr lang="en-US" sz="2800" dirty="0">
                    <a:latin typeface="Cambria Math" panose="02040503050406030204" pitchFamily="18" charset="0"/>
                    <a:ea typeface="Cambria Math" panose="02040503050406030204" pitchFamily="18" charset="0"/>
                  </a:rPr>
                  <a:t>0 </a:t>
                </a:r>
                <a:r>
                  <a:rPr lang="en-US" dirty="0"/>
                  <a:t>versus </a:t>
                </a:r>
                <a:r>
                  <a:rPr kumimoji="0" lang="en-US" sz="2800" b="0" i="1" u="none" strike="noStrike" kern="1200" cap="none" spc="0" normalizeH="0" baseline="0" noProof="0" dirty="0">
                    <a:ln>
                      <a:noFill/>
                    </a:ln>
                    <a:effectLst/>
                    <a:uLnTx/>
                    <a:uFillTx/>
                    <a:latin typeface="+mn-lt"/>
                    <a:ea typeface="+mn-ea"/>
                    <a:cs typeface="+mn-cs"/>
                  </a:rPr>
                  <a:t>H</a:t>
                </a:r>
                <a:r>
                  <a:rPr kumimoji="0" lang="en-US" sz="2800" b="0" i="0" u="none" strike="noStrike" kern="1200" cap="none" spc="0" normalizeH="0" baseline="-25000" noProof="0" dirty="0">
                    <a:ln>
                      <a:noFill/>
                    </a:ln>
                    <a:effectLst/>
                    <a:uLnTx/>
                    <a:uFillTx/>
                    <a:latin typeface="+mn-lt"/>
                    <a:ea typeface="+mn-ea"/>
                    <a:cs typeface="+mn-cs"/>
                  </a:rPr>
                  <a:t>a</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err="1">
                    <a:ln>
                      <a:noFill/>
                    </a:ln>
                    <a:effectLst/>
                    <a:uLnTx/>
                    <a:uFillTx/>
                    <a:latin typeface="+mn-lt"/>
                    <a:ea typeface="+mn-ea"/>
                    <a:cs typeface="+mn-cs"/>
                  </a:rPr>
                  <a:t>i</a:t>
                </a:r>
                <a:r>
                  <a:rPr kumimoji="0" lang="en-US" sz="2800" b="0" i="0" u="none" strike="noStrike" kern="1200" cap="none" spc="0" normalizeH="0" baseline="0" noProof="0" dirty="0">
                    <a:ln>
                      <a:noFill/>
                    </a:ln>
                    <a:effectLst/>
                    <a:uLnTx/>
                    <a:uFillTx/>
                    <a:latin typeface="+mn-lt"/>
                    <a:ea typeface="+mn-ea"/>
                    <a:cs typeface="+mn-cs"/>
                  </a:rPr>
                  <a:t> </a:t>
                </a:r>
                <a:r>
                  <a:rPr kumimoji="0" lang="en-US" sz="2800" b="0" i="0" u="none" strike="noStrike" kern="1200" cap="none" spc="0" normalizeH="0" baseline="0" noProof="0" dirty="0">
                    <a:ln>
                      <a:noFill/>
                    </a:ln>
                    <a:effectLst/>
                    <a:uLnTx/>
                    <a:uFillTx/>
                    <a:latin typeface="Symbol" pitchFamily="98" charset="2"/>
                    <a:ea typeface="+mn-ea"/>
                    <a:cs typeface="+mn-cs"/>
                  </a:rPr>
                  <a:t>-</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j</a:t>
                </a:r>
                <a:r>
                  <a:rPr kumimoji="0" lang="en-US" sz="2800" b="0" i="0" u="none" strike="noStrike" kern="1200" cap="none" spc="0" normalizeH="0" baseline="0" noProof="0" dirty="0">
                    <a:ln>
                      <a:noFill/>
                    </a:ln>
                    <a:effectLst/>
                    <a:uLnTx/>
                    <a:uFillTx/>
                    <a:latin typeface="+mn-lt"/>
                    <a:ea typeface="+mn-ea"/>
                    <a:cs typeface="+mn-cs"/>
                  </a:rPr>
                  <a:t> </a:t>
                </a:r>
                <a14:m>
                  <m:oMath xmlns:m="http://schemas.openxmlformats.org/officeDocument/2006/math">
                    <m:r>
                      <a:rPr kumimoji="0" lang="en-US" sz="2800" b="0" i="1" u="none" strike="noStrike" kern="1200" cap="none" spc="0" normalizeH="0" baseline="0" noProof="0" dirty="0" smtClean="0">
                        <a:ln>
                          <a:noFill/>
                        </a:ln>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effectLst/>
                    <a:uLnTx/>
                    <a:uFillTx/>
                    <a:latin typeface="+mn-lt"/>
                    <a:ea typeface="+mn-ea"/>
                    <a:cs typeface="+mn-cs"/>
                  </a:rPr>
                  <a:t> </a:t>
                </a:r>
                <a:r>
                  <a:rPr lang="en-US" sz="2800" dirty="0">
                    <a:latin typeface="Cambria Math" panose="02040503050406030204" pitchFamily="18" charset="0"/>
                    <a:ea typeface="Cambria Math" panose="02040503050406030204" pitchFamily="18" charset="0"/>
                  </a:rPr>
                  <a:t>0 </a:t>
                </a:r>
                <a:r>
                  <a:rPr lang="en-US" dirty="0"/>
                  <a:t>for </a:t>
                </a:r>
                <a:r>
                  <a:rPr lang="en-US" i="1" dirty="0" err="1">
                    <a:latin typeface="Cambria Math" panose="02040503050406030204" pitchFamily="18" charset="0"/>
                    <a:ea typeface="Cambria Math" panose="02040503050406030204" pitchFamily="18" charset="0"/>
                  </a:rPr>
                  <a:t>i</a:t>
                </a:r>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𝑗</m:t>
                    </m:r>
                  </m:oMath>
                </a14:m>
                <a:r>
                  <a:rPr lang="en-US" dirty="0">
                    <a:latin typeface="Cambria Math" panose="02040503050406030204" pitchFamily="18" charset="0"/>
                    <a:ea typeface="Cambria Math" panose="02040503050406030204" pitchFamily="18" charset="0"/>
                  </a:rPr>
                  <a:t> </a:t>
                </a:r>
                <a:r>
                  <a:rPr lang="en-US" dirty="0"/>
                  <a:t>with </a:t>
                </a:r>
                <a:r>
                  <a:rPr lang="en-US" i="1" dirty="0" err="1">
                    <a:latin typeface="Cambria Math" panose="02040503050406030204" pitchFamily="18" charset="0"/>
                    <a:ea typeface="Cambria Math" panose="02040503050406030204" pitchFamily="18" charset="0"/>
                  </a:rPr>
                  <a:t>i</a:t>
                </a:r>
                <a:r>
                  <a:rPr lang="en-US" dirty="0">
                    <a:latin typeface="Cambria Math" panose="02040503050406030204" pitchFamily="18" charset="0"/>
                    <a:ea typeface="Cambria Math" panose="02040503050406030204" pitchFamily="18" charset="0"/>
                  </a:rPr>
                  <a:t>, </a:t>
                </a:r>
                <a14:m>
                  <m:oMath xmlns:m="http://schemas.openxmlformats.org/officeDocument/2006/math">
                    <m:r>
                      <a:rPr lang="en-US" i="1" dirty="0">
                        <a:latin typeface="Cambria Math" panose="02040503050406030204" pitchFamily="18" charset="0"/>
                        <a:ea typeface="Cambria Math" panose="02040503050406030204" pitchFamily="18" charset="0"/>
                      </a:rPr>
                      <m:t>𝑗</m:t>
                    </m:r>
                    <m:r>
                      <a:rPr lang="en-US" b="0" i="1" dirty="0" smtClean="0">
                        <a:latin typeface="Cambria Math" panose="02040503050406030204" pitchFamily="18" charset="0"/>
                        <a:ea typeface="Cambria Math" panose="02040503050406030204" pitchFamily="18" charset="0"/>
                      </a:rPr>
                      <m:t>=1, 2, 3.</m:t>
                    </m:r>
                  </m:oMath>
                </a14:m>
                <a:r>
                  <a:rPr lang="en-US" dirty="0"/>
                  <a:t> </a:t>
                </a:r>
              </a:p>
            </p:txBody>
          </p:sp>
        </mc:Choice>
        <mc:Fallback xmlns="">
          <p:sp>
            <p:nvSpPr>
              <p:cNvPr id="3" name="Content Placeholder 2">
                <a:extLst>
                  <a:ext uri="{FF2B5EF4-FFF2-40B4-BE49-F238E27FC236}">
                    <a16:creationId xmlns:a16="http://schemas.microsoft.com/office/drawing/2014/main" id="{9B215E12-81E0-4C43-866E-C4E50EA1CBD7}"/>
                  </a:ext>
                </a:extLst>
              </p:cNvPr>
              <p:cNvSpPr>
                <a:spLocks noGrp="1" noRot="1" noChangeAspect="1" noMove="1" noResize="1" noEditPoints="1" noAdjustHandles="1" noChangeArrowheads="1" noChangeShapeType="1" noTextEdit="1"/>
              </p:cNvSpPr>
              <p:nvPr>
                <p:ph idx="1"/>
              </p:nvPr>
            </p:nvSpPr>
            <p:spPr>
              <a:xfrm>
                <a:off x="446049" y="1112892"/>
                <a:ext cx="8229600" cy="4572000"/>
              </a:xfrm>
              <a:blipFill>
                <a:blip r:embed="rId2"/>
                <a:stretch>
                  <a:fillRect l="-1556" t="-1733"/>
                </a:stretch>
              </a:blipFill>
            </p:spPr>
            <p:txBody>
              <a:bodyPr/>
              <a:lstStyle/>
              <a:p>
                <a:r>
                  <a:rPr lang="en-US">
                    <a:noFill/>
                  </a:rPr>
                  <a:t> </a:t>
                </a:r>
              </a:p>
            </p:txBody>
          </p:sp>
        </mc:Fallback>
      </mc:AlternateContent>
    </p:spTree>
    <p:extLst>
      <p:ext uri="{BB962C8B-B14F-4D97-AF65-F5344CB8AC3E}">
        <p14:creationId xmlns:p14="http://schemas.microsoft.com/office/powerpoint/2010/main" val="1431602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Tukey’s Honest Significant Difference Method</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80160"/>
                <a:ext cx="8229600" cy="4528997"/>
              </a:xfrm>
              <a:solidFill>
                <a:srgbClr val="FFFFCC"/>
              </a:solidFill>
              <a:ln w="28575">
                <a:solidFill>
                  <a:srgbClr val="000000"/>
                </a:solidFill>
              </a:ln>
            </p:spPr>
            <p:txBody>
              <a:bodyPr>
                <a:spAutoFit/>
              </a:bodyPr>
              <a:lstStyle/>
              <a:p>
                <a:r>
                  <a:rPr lang="en-US" dirty="0">
                    <a:solidFill>
                      <a:srgbClr val="000000"/>
                    </a:solidFill>
                  </a:rPr>
                  <a:t>Two means, </a:t>
                </a:r>
                <a14:m>
                  <m:oMath xmlns:m="http://schemas.openxmlformats.org/officeDocument/2006/math">
                    <m:r>
                      <a:rPr lang="en-US" i="1" dirty="0">
                        <a:solidFill>
                          <a:srgbClr val="000000"/>
                        </a:solidFill>
                        <a:latin typeface="Cambria Math" panose="02040503050406030204" pitchFamily="18" charset="0"/>
                        <a:ea typeface="Cambria Math" panose="02040503050406030204" pitchFamily="18" charset="0"/>
                      </a:rPr>
                      <m:t>𝜇</m:t>
                    </m:r>
                    <m:r>
                      <a:rPr lang="en-US" i="1" baseline="-25000" dirty="0">
                        <a:solidFill>
                          <a:srgbClr val="000000"/>
                        </a:solidFill>
                        <a:latin typeface="Cambria Math" panose="02040503050406030204" pitchFamily="18" charset="0"/>
                      </a:rPr>
                      <m:t>𝑖</m:t>
                    </m:r>
                  </m:oMath>
                </a14:m>
                <a:r>
                  <a:rPr lang="en-US" dirty="0">
                    <a:solidFill>
                      <a:srgbClr val="000000"/>
                    </a:solidFill>
                  </a:rPr>
                  <a:t> and </a:t>
                </a:r>
                <a14:m>
                  <m:oMath xmlns:m="http://schemas.openxmlformats.org/officeDocument/2006/math">
                    <m:r>
                      <a:rPr lang="en-US" i="1" dirty="0">
                        <a:solidFill>
                          <a:srgbClr val="000000"/>
                        </a:solidFill>
                        <a:latin typeface="Cambria Math" panose="02040503050406030204" pitchFamily="18" charset="0"/>
                        <a:ea typeface="Cambria Math" panose="02040503050406030204" pitchFamily="18" charset="0"/>
                      </a:rPr>
                      <m:t>𝜇</m:t>
                    </m:r>
                    <m:r>
                      <a:rPr lang="en-US" i="1" baseline="-25000" dirty="0" err="1">
                        <a:solidFill>
                          <a:srgbClr val="000000"/>
                        </a:solidFill>
                        <a:latin typeface="Cambria Math" panose="02040503050406030204" pitchFamily="18" charset="0"/>
                      </a:rPr>
                      <m:t>𝑗</m:t>
                    </m:r>
                  </m:oMath>
                </a14:m>
                <a:r>
                  <a:rPr lang="en-US" dirty="0">
                    <a:solidFill>
                      <a:srgbClr val="000000"/>
                    </a:solidFill>
                  </a:rPr>
                  <a:t>, are significantly different if</a:t>
                </a:r>
              </a:p>
              <a:p>
                <a:r>
                  <a:rPr lang="en-US" dirty="0">
                    <a:solidFill>
                      <a:srgbClr val="000000"/>
                    </a:solidFill>
                  </a:rPr>
                  <a:t> </a:t>
                </a:r>
              </a:p>
              <a:p>
                <a:endParaRPr lang="en-US" dirty="0">
                  <a:solidFill>
                    <a:srgbClr val="000000"/>
                  </a:solidFill>
                </a:endParaRPr>
              </a:p>
              <a:p>
                <a:r>
                  <a:rPr lang="en-US" dirty="0">
                    <a:solidFill>
                      <a:srgbClr val="000000"/>
                    </a:solidFill>
                  </a:rPr>
                  <a:t>where</a:t>
                </a:r>
              </a:p>
              <a:p>
                <a14:m>
                  <m:oMath xmlns:m="http://schemas.openxmlformats.org/officeDocument/2006/math">
                    <m:sSub>
                      <m:sSubPr>
                        <m:ctrlPr>
                          <a:rPr lang="en-US" i="1" smtClean="0">
                            <a:solidFill>
                              <a:srgbClr val="000000"/>
                            </a:solidFill>
                            <a:latin typeface="Cambria Math" panose="02040503050406030204" pitchFamily="18" charset="0"/>
                          </a:rPr>
                        </m:ctrlPr>
                      </m:sSubPr>
                      <m:e>
                        <m:acc>
                          <m:accPr>
                            <m:chr m:val="̅"/>
                            <m:ctrlPr>
                              <a:rPr lang="en-US"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𝑥</m:t>
                            </m:r>
                          </m:e>
                        </m:acc>
                      </m:e>
                      <m:sub>
                        <m:r>
                          <a:rPr lang="en-US" b="0" i="1" smtClean="0">
                            <a:solidFill>
                              <a:srgbClr val="000000"/>
                            </a:solidFill>
                            <a:latin typeface="Cambria Math" panose="02040503050406030204" pitchFamily="18" charset="0"/>
                          </a:rPr>
                          <m:t>𝑖</m:t>
                        </m:r>
                      </m:sub>
                    </m:sSub>
                  </m:oMath>
                </a14:m>
                <a:r>
                  <a:rPr lang="en-US" dirty="0">
                    <a:solidFill>
                      <a:srgbClr val="000000"/>
                    </a:solidFill>
                  </a:rPr>
                  <a:t> is the sample mean of the observations in the </a:t>
                </a:r>
                <a14:m>
                  <m:oMath xmlns:m="http://schemas.openxmlformats.org/officeDocument/2006/math">
                    <m:r>
                      <a:rPr lang="en-US" i="1" dirty="0" smtClean="0">
                        <a:solidFill>
                          <a:srgbClr val="000000"/>
                        </a:solidFill>
                        <a:latin typeface="Cambria Math" panose="02040503050406030204" pitchFamily="18" charset="0"/>
                      </a:rPr>
                      <m:t>𝑖</m:t>
                    </m:r>
                    <m:r>
                      <a:rPr lang="en-US" i="1" baseline="30000" dirty="0">
                        <a:solidFill>
                          <a:srgbClr val="000000"/>
                        </a:solidFill>
                        <a:latin typeface="Cambria Math" panose="02040503050406030204" pitchFamily="18" charset="0"/>
                      </a:rPr>
                      <m:t>𝑡h</m:t>
                    </m:r>
                  </m:oMath>
                </a14:m>
                <a:r>
                  <a:rPr lang="en-US" dirty="0">
                    <a:solidFill>
                      <a:srgbClr val="000000"/>
                    </a:solidFill>
                  </a:rPr>
                  <a:t>   	treatment,</a:t>
                </a:r>
              </a:p>
              <a:p>
                <a14:m>
                  <m:oMath xmlns:m="http://schemas.openxmlformats.org/officeDocument/2006/math">
                    <m:sSub>
                      <m:sSubPr>
                        <m:ctrlPr>
                          <a:rPr lang="en-US" i="1" smtClean="0">
                            <a:solidFill>
                              <a:srgbClr val="000000"/>
                            </a:solidFill>
                            <a:latin typeface="Cambria Math" panose="02040503050406030204" pitchFamily="18" charset="0"/>
                          </a:rPr>
                        </m:ctrlPr>
                      </m:sSubPr>
                      <m:e>
                        <m:acc>
                          <m:accPr>
                            <m:chr m:val="̅"/>
                            <m:ctrlPr>
                              <a:rPr lang="en-US"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𝑥</m:t>
                            </m:r>
                          </m:e>
                        </m:acc>
                      </m:e>
                      <m:sub>
                        <m:r>
                          <a:rPr lang="en-US" b="0" i="1" smtClean="0">
                            <a:solidFill>
                              <a:srgbClr val="000000"/>
                            </a:solidFill>
                            <a:latin typeface="Cambria Math" panose="02040503050406030204" pitchFamily="18" charset="0"/>
                          </a:rPr>
                          <m:t>𝑗</m:t>
                        </m:r>
                      </m:sub>
                    </m:sSub>
                  </m:oMath>
                </a14:m>
                <a:r>
                  <a:rPr lang="en-US" dirty="0">
                    <a:solidFill>
                      <a:srgbClr val="000000"/>
                    </a:solidFill>
                  </a:rPr>
                  <a:t> is the sample mean of the observations in the </a:t>
                </a:r>
                <a14:m>
                  <m:oMath xmlns:m="http://schemas.openxmlformats.org/officeDocument/2006/math">
                    <m:r>
                      <a:rPr lang="en-US" b="0" i="1" dirty="0" smtClean="0">
                        <a:solidFill>
                          <a:srgbClr val="000000"/>
                        </a:solidFill>
                        <a:latin typeface="Cambria Math" panose="02040503050406030204" pitchFamily="18" charset="0"/>
                      </a:rPr>
                      <m:t>𝑗</m:t>
                    </m:r>
                    <m:r>
                      <a:rPr lang="en-US" i="1" baseline="30000" dirty="0">
                        <a:solidFill>
                          <a:srgbClr val="000000"/>
                        </a:solidFill>
                        <a:latin typeface="Cambria Math" panose="02040503050406030204" pitchFamily="18" charset="0"/>
                      </a:rPr>
                      <m:t>𝑡h</m:t>
                    </m:r>
                  </m:oMath>
                </a14:m>
                <a:r>
                  <a:rPr lang="en-US" dirty="0">
                    <a:solidFill>
                      <a:srgbClr val="000000"/>
                    </a:solidFill>
                  </a:rPr>
                  <a:t> 	treatment</a:t>
                </a:r>
              </a:p>
              <a:p>
                <a:r>
                  <a:rPr lang="en-US" dirty="0">
                    <a:solidFill>
                      <a:srgbClr val="000000"/>
                    </a:solidFill>
                  </a:rPr>
                  <a:t> 	  is the studentized range value,</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80160"/>
                <a:ext cx="8229600" cy="4528997"/>
              </a:xfrm>
              <a:blipFill>
                <a:blip r:embed="rId2"/>
                <a:stretch>
                  <a:fillRect l="-1328" t="-936" b="-2406"/>
                </a:stretch>
              </a:blipFill>
              <a:ln w="28575">
                <a:solidFill>
                  <a:srgbClr val="000000"/>
                </a:solidFill>
              </a:ln>
            </p:spPr>
            <p:txBody>
              <a:bodyPr/>
              <a:lstStyle/>
              <a:p>
                <a:r>
                  <a:rPr lang="en-IN">
                    <a:noFill/>
                  </a:rPr>
                  <a:t> </a:t>
                </a:r>
              </a:p>
            </p:txBody>
          </p:sp>
        </mc:Fallback>
      </mc:AlternateContent>
      <p:graphicFrame>
        <p:nvGraphicFramePr>
          <p:cNvPr id="3" name="Object 2">
            <a:extLst>
              <a:ext uri="{FF2B5EF4-FFF2-40B4-BE49-F238E27FC236}">
                <a16:creationId xmlns:a16="http://schemas.microsoft.com/office/drawing/2014/main" id="{26139925-C25A-4760-2A39-F37F951E5672}"/>
              </a:ext>
            </a:extLst>
          </p:cNvPr>
          <p:cNvGraphicFramePr>
            <a:graphicFrameLocks noChangeAspect="1"/>
          </p:cNvGraphicFramePr>
          <p:nvPr>
            <p:extLst>
              <p:ext uri="{D42A27DB-BD31-4B8C-83A1-F6EECF244321}">
                <p14:modId xmlns:p14="http://schemas.microsoft.com/office/powerpoint/2010/main" val="1566506525"/>
              </p:ext>
            </p:extLst>
          </p:nvPr>
        </p:nvGraphicFramePr>
        <p:xfrm>
          <a:off x="1648057" y="1860396"/>
          <a:ext cx="4851400" cy="1219200"/>
        </p:xfrm>
        <a:graphic>
          <a:graphicData uri="http://schemas.openxmlformats.org/presentationml/2006/ole">
            <mc:AlternateContent xmlns:mc="http://schemas.openxmlformats.org/markup-compatibility/2006">
              <mc:Choice xmlns:v="urn:schemas-microsoft-com:vml" Requires="v">
                <p:oleObj name="Equation" r:id="rId3" imgW="4851360" imgH="1218960" progId="Equation.DSMT4">
                  <p:embed/>
                </p:oleObj>
              </mc:Choice>
              <mc:Fallback>
                <p:oleObj name="Equation" r:id="rId3" imgW="4851360" imgH="1218960" progId="Equation.DSMT4">
                  <p:embed/>
                  <p:pic>
                    <p:nvPicPr>
                      <p:cNvPr id="3" name="Object 2">
                        <a:extLst>
                          <a:ext uri="{FF2B5EF4-FFF2-40B4-BE49-F238E27FC236}">
                            <a16:creationId xmlns:a16="http://schemas.microsoft.com/office/drawing/2014/main" id="{26139925-C25A-4760-2A39-F37F951E5672}"/>
                          </a:ext>
                        </a:extLst>
                      </p:cNvPr>
                      <p:cNvPicPr/>
                      <p:nvPr/>
                    </p:nvPicPr>
                    <p:blipFill>
                      <a:blip r:embed="rId4"/>
                      <a:stretch>
                        <a:fillRect/>
                      </a:stretch>
                    </p:blipFill>
                    <p:spPr>
                      <a:xfrm>
                        <a:off x="1648057" y="1860396"/>
                        <a:ext cx="4851400" cy="12192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65D62F0E-CBC8-B0DA-3F73-5B492B937991}"/>
              </a:ext>
            </a:extLst>
          </p:cNvPr>
          <p:cNvGraphicFramePr>
            <a:graphicFrameLocks noChangeAspect="1"/>
          </p:cNvGraphicFramePr>
          <p:nvPr>
            <p:extLst>
              <p:ext uri="{D42A27DB-BD31-4B8C-83A1-F6EECF244321}">
                <p14:modId xmlns:p14="http://schemas.microsoft.com/office/powerpoint/2010/main" val="2010160267"/>
              </p:ext>
            </p:extLst>
          </p:nvPr>
        </p:nvGraphicFramePr>
        <p:xfrm>
          <a:off x="560658" y="5224618"/>
          <a:ext cx="990600" cy="482600"/>
        </p:xfrm>
        <a:graphic>
          <a:graphicData uri="http://schemas.openxmlformats.org/presentationml/2006/ole">
            <mc:AlternateContent xmlns:mc="http://schemas.openxmlformats.org/markup-compatibility/2006">
              <mc:Choice xmlns:v="urn:schemas-microsoft-com:vml" Requires="v">
                <p:oleObj name="Equation" r:id="rId5" imgW="990360" imgH="482400" progId="Equation.DSMT4">
                  <p:embed/>
                </p:oleObj>
              </mc:Choice>
              <mc:Fallback>
                <p:oleObj name="Equation" r:id="rId5" imgW="990360" imgH="482400" progId="Equation.DSMT4">
                  <p:embed/>
                  <p:pic>
                    <p:nvPicPr>
                      <p:cNvPr id="3" name="Object 2">
                        <a:extLst>
                          <a:ext uri="{FF2B5EF4-FFF2-40B4-BE49-F238E27FC236}">
                            <a16:creationId xmlns:a16="http://schemas.microsoft.com/office/drawing/2014/main" id="{26139925-C25A-4760-2A39-F37F951E5672}"/>
                          </a:ext>
                        </a:extLst>
                      </p:cNvPr>
                      <p:cNvPicPr/>
                      <p:nvPr/>
                    </p:nvPicPr>
                    <p:blipFill>
                      <a:blip r:embed="rId6"/>
                      <a:stretch>
                        <a:fillRect/>
                      </a:stretch>
                    </p:blipFill>
                    <p:spPr>
                      <a:xfrm>
                        <a:off x="560658" y="5224618"/>
                        <a:ext cx="990600" cy="482600"/>
                      </a:xfrm>
                      <a:prstGeom prst="rect">
                        <a:avLst/>
                      </a:prstGeom>
                    </p:spPr>
                  </p:pic>
                </p:oleObj>
              </mc:Fallback>
            </mc:AlternateContent>
          </a:graphicData>
        </a:graphic>
      </p:graphicFrame>
    </p:spTree>
    <p:extLst>
      <p:ext uri="{BB962C8B-B14F-4D97-AF65-F5344CB8AC3E}">
        <p14:creationId xmlns:p14="http://schemas.microsoft.com/office/powerpoint/2010/main" val="490047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Tukey’s Honest Significant Difference Method (cont.)</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80160"/>
                <a:ext cx="8229600" cy="3150158"/>
              </a:xfrm>
              <a:solidFill>
                <a:srgbClr val="FFFFCC"/>
              </a:solidFill>
              <a:ln w="28575">
                <a:solidFill>
                  <a:srgbClr val="000000"/>
                </a:solidFill>
              </a:ln>
            </p:spPr>
            <p:txBody>
              <a:bodyPr>
                <a:spAutoFit/>
              </a:bodyPr>
              <a:lstStyle/>
              <a:p>
                <a14:m>
                  <m:oMath xmlns:m="http://schemas.openxmlformats.org/officeDocument/2006/math">
                    <m:sSub>
                      <m:sSubPr>
                        <m:ctrlPr>
                          <a:rPr lang="en-US"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𝑛</m:t>
                        </m:r>
                      </m:e>
                      <m:sub>
                        <m:r>
                          <a:rPr lang="en-US" b="0" i="1" smtClean="0">
                            <a:solidFill>
                              <a:srgbClr val="000000"/>
                            </a:solidFill>
                            <a:latin typeface="Cambria Math" panose="02040503050406030204" pitchFamily="18" charset="0"/>
                          </a:rPr>
                          <m:t>𝑖</m:t>
                        </m:r>
                      </m:sub>
                    </m:sSub>
                  </m:oMath>
                </a14:m>
                <a:r>
                  <a:rPr lang="en-US" dirty="0">
                    <a:solidFill>
                      <a:srgbClr val="000000"/>
                    </a:solidFill>
                  </a:rPr>
                  <a:t> is the number of observations in the </a:t>
                </a:r>
                <a14:m>
                  <m:oMath xmlns:m="http://schemas.openxmlformats.org/officeDocument/2006/math">
                    <m:r>
                      <a:rPr lang="en-US" b="0" i="1" dirty="0" smtClean="0">
                        <a:solidFill>
                          <a:srgbClr val="000000"/>
                        </a:solidFill>
                        <a:latin typeface="Cambria Math" panose="02040503050406030204" pitchFamily="18" charset="0"/>
                      </a:rPr>
                      <m:t>𝑖</m:t>
                    </m:r>
                    <m:r>
                      <a:rPr lang="en-US" i="1" baseline="30000" dirty="0">
                        <a:solidFill>
                          <a:srgbClr val="000000"/>
                        </a:solidFill>
                        <a:latin typeface="Cambria Math" panose="02040503050406030204" pitchFamily="18" charset="0"/>
                      </a:rPr>
                      <m:t>𝑡h</m:t>
                    </m:r>
                  </m:oMath>
                </a14:m>
                <a:r>
                  <a:rPr lang="en-US" dirty="0">
                    <a:solidFill>
                      <a:srgbClr val="000000"/>
                    </a:solidFill>
                  </a:rPr>
                  <a:t> treatment,</a:t>
                </a:r>
              </a:p>
              <a:p>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b="0" i="1" smtClean="0">
                            <a:solidFill>
                              <a:srgbClr val="000000"/>
                            </a:solidFill>
                            <a:latin typeface="Cambria Math" panose="02040503050406030204" pitchFamily="18" charset="0"/>
                          </a:rPr>
                          <m:t>𝑗</m:t>
                        </m:r>
                      </m:sub>
                    </m:sSub>
                  </m:oMath>
                </a14:m>
                <a:r>
                  <a:rPr lang="en-US" dirty="0">
                    <a:solidFill>
                      <a:srgbClr val="000000"/>
                    </a:solidFill>
                  </a:rPr>
                  <a:t> is the number of observations in the</a:t>
                </a:r>
                <a14:m>
                  <m:oMath xmlns:m="http://schemas.openxmlformats.org/officeDocument/2006/math">
                    <m:r>
                      <a:rPr lang="en-US" b="0" i="0" dirty="0" smtClean="0">
                        <a:solidFill>
                          <a:srgbClr val="000000"/>
                        </a:solidFill>
                        <a:latin typeface="Cambria Math" panose="02040503050406030204" pitchFamily="18" charset="0"/>
                      </a:rPr>
                      <m:t> </m:t>
                    </m:r>
                    <m:r>
                      <a:rPr lang="en-US" b="0" i="1" dirty="0" smtClean="0">
                        <a:solidFill>
                          <a:srgbClr val="000000"/>
                        </a:solidFill>
                        <a:latin typeface="Cambria Math" panose="02040503050406030204" pitchFamily="18" charset="0"/>
                      </a:rPr>
                      <m:t>𝑗</m:t>
                    </m:r>
                    <m:r>
                      <a:rPr lang="en-US" i="1" baseline="30000" dirty="0">
                        <a:solidFill>
                          <a:srgbClr val="000000"/>
                        </a:solidFill>
                        <a:latin typeface="Cambria Math" panose="02040503050406030204" pitchFamily="18" charset="0"/>
                      </a:rPr>
                      <m:t>𝑡h</m:t>
                    </m:r>
                  </m:oMath>
                </a14:m>
                <a:r>
                  <a:rPr lang="en-US" dirty="0">
                    <a:solidFill>
                      <a:srgbClr val="000000"/>
                    </a:solidFill>
                  </a:rPr>
                  <a:t> treatment,</a:t>
                </a:r>
              </a:p>
              <a:p>
                <a14:m>
                  <m:oMath xmlns:m="http://schemas.openxmlformats.org/officeDocument/2006/math">
                    <m:r>
                      <a:rPr lang="en-US" b="0" i="1" smtClean="0">
                        <a:solidFill>
                          <a:srgbClr val="000000"/>
                        </a:solidFill>
                        <a:latin typeface="Cambria Math" panose="02040503050406030204" pitchFamily="18" charset="0"/>
                      </a:rPr>
                      <m:t>𝑘</m:t>
                    </m:r>
                  </m:oMath>
                </a14:m>
                <a:r>
                  <a:rPr lang="en-US" dirty="0">
                    <a:solidFill>
                      <a:srgbClr val="000000"/>
                    </a:solidFill>
                  </a:rPr>
                  <a:t> is the number of treatments,</a:t>
                </a:r>
              </a:p>
              <a:p>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b="0" i="1" smtClean="0">
                            <a:solidFill>
                              <a:srgbClr val="000000"/>
                            </a:solidFill>
                            <a:latin typeface="Cambria Math" panose="02040503050406030204" pitchFamily="18" charset="0"/>
                          </a:rPr>
                          <m:t>𝑇</m:t>
                        </m:r>
                      </m:sub>
                    </m:sSub>
                  </m:oMath>
                </a14:m>
                <a:r>
                  <a:rPr lang="en-US" dirty="0">
                    <a:solidFill>
                      <a:srgbClr val="000000"/>
                    </a:solidFill>
                  </a:rPr>
                  <a:t> is the total number of observations in all samples,</a:t>
                </a:r>
              </a:p>
              <a:p>
                <a:r>
                  <a:rPr lang="en-US" dirty="0">
                    <a:solidFill>
                      <a:srgbClr val="000000"/>
                    </a:solidFill>
                  </a:rPr>
                  <a:t>and</a:t>
                </a:r>
              </a:p>
              <a:p>
                <a:r>
                  <a:rPr lang="en-US" dirty="0">
                    <a:solidFill>
                      <a:srgbClr val="000000"/>
                    </a:solidFill>
                  </a:rPr>
                  <a:t>MSE is the mean squared error from the ANOVA table.</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80160"/>
                <a:ext cx="8229600" cy="3150158"/>
              </a:xfrm>
              <a:blipFill>
                <a:blip r:embed="rId2"/>
                <a:stretch>
                  <a:fillRect l="-1328" t="-1341" b="-3831"/>
                </a:stretch>
              </a:blipFill>
              <a:ln w="28575">
                <a:solidFill>
                  <a:srgbClr val="000000"/>
                </a:solidFill>
              </a:ln>
            </p:spPr>
            <p:txBody>
              <a:bodyPr/>
              <a:lstStyle/>
              <a:p>
                <a:r>
                  <a:rPr lang="en-IN">
                    <a:noFill/>
                  </a:rPr>
                  <a:t> </a:t>
                </a:r>
              </a:p>
            </p:txBody>
          </p:sp>
        </mc:Fallback>
      </mc:AlternateContent>
    </p:spTree>
    <p:extLst>
      <p:ext uri="{BB962C8B-B14F-4D97-AF65-F5344CB8AC3E}">
        <p14:creationId xmlns:p14="http://schemas.microsoft.com/office/powerpoint/2010/main" val="1028330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Tukey’s HSD Method, Confidence Interval Approach</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3483" y="1268440"/>
                <a:ext cx="8229600" cy="4401205"/>
              </a:xfrm>
              <a:solidFill>
                <a:srgbClr val="FFFFCC"/>
              </a:solidFill>
              <a:ln w="28575">
                <a:solidFill>
                  <a:srgbClr val="000000"/>
                </a:solidFill>
              </a:ln>
            </p:spPr>
            <p:txBody>
              <a:bodyPr>
                <a:spAutoFit/>
              </a:bodyPr>
              <a:lstStyle/>
              <a:p>
                <a:r>
                  <a:rPr lang="en-US" dirty="0">
                    <a:solidFill>
                      <a:srgbClr val="000000"/>
                    </a:solidFill>
                  </a:rPr>
                  <a:t>The </a:t>
                </a:r>
                <a14:m>
                  <m:oMath xmlns:m="http://schemas.openxmlformats.org/officeDocument/2006/math">
                    <m:r>
                      <a:rPr lang="en-US" i="1" dirty="0" smtClean="0">
                        <a:solidFill>
                          <a:srgbClr val="000000"/>
                        </a:solidFill>
                        <a:latin typeface="Cambria Math" panose="02040503050406030204" pitchFamily="18" charset="0"/>
                      </a:rPr>
                      <m:t>100(1−</m:t>
                    </m:r>
                    <m:r>
                      <a:rPr lang="en-US" i="1" dirty="0" smtClean="0">
                        <a:solidFill>
                          <a:srgbClr val="000000"/>
                        </a:solidFill>
                        <a:latin typeface="Cambria Math" panose="02040503050406030204" pitchFamily="18" charset="0"/>
                      </a:rPr>
                      <m:t>𝛼</m:t>
                    </m:r>
                    <m:r>
                      <a:rPr lang="en-US" i="1" dirty="0">
                        <a:solidFill>
                          <a:srgbClr val="000000"/>
                        </a:solidFill>
                        <a:latin typeface="Cambria Math" panose="02040503050406030204" pitchFamily="18" charset="0"/>
                      </a:rPr>
                      <m:t>)</m:t>
                    </m:r>
                  </m:oMath>
                </a14:m>
                <a:r>
                  <a:rPr lang="en-US" dirty="0">
                    <a:solidFill>
                      <a:srgbClr val="000000"/>
                    </a:solidFill>
                  </a:rPr>
                  <a:t>% confidence interval for the difference between two population means </a:t>
                </a:r>
                <a14:m>
                  <m:oMath xmlns:m="http://schemas.openxmlformats.org/officeDocument/2006/math">
                    <m:r>
                      <a:rPr lang="en-US" i="1" dirty="0" smtClean="0">
                        <a:solidFill>
                          <a:srgbClr val="000000"/>
                        </a:solidFill>
                        <a:latin typeface="Cambria Math" panose="02040503050406030204" pitchFamily="18" charset="0"/>
                        <a:ea typeface="Cambria Math" panose="02040503050406030204" pitchFamily="18" charset="0"/>
                      </a:rPr>
                      <m:t>𝜇</m:t>
                    </m:r>
                    <m:r>
                      <a:rPr lang="en-US" i="1" baseline="-25000" dirty="0" smtClean="0">
                        <a:solidFill>
                          <a:srgbClr val="000000"/>
                        </a:solidFill>
                        <a:latin typeface="Cambria Math" panose="02040503050406030204" pitchFamily="18" charset="0"/>
                      </a:rPr>
                      <m:t>𝑖</m:t>
                    </m:r>
                    <m:r>
                      <a:rPr lang="en-US" i="1" dirty="0" smtClean="0">
                        <a:solidFill>
                          <a:srgbClr val="000000"/>
                        </a:solidFill>
                        <a:latin typeface="Cambria Math" panose="02040503050406030204" pitchFamily="18" charset="0"/>
                      </a:rPr>
                      <m:t>−</m:t>
                    </m:r>
                    <m:r>
                      <a:rPr lang="en-US" i="1" dirty="0">
                        <a:solidFill>
                          <a:srgbClr val="000000"/>
                        </a:solidFill>
                        <a:latin typeface="Cambria Math" panose="02040503050406030204" pitchFamily="18" charset="0"/>
                        <a:ea typeface="Cambria Math" panose="02040503050406030204" pitchFamily="18" charset="0"/>
                      </a:rPr>
                      <m:t>𝜇</m:t>
                    </m:r>
                    <m:r>
                      <a:rPr lang="en-US" i="1" baseline="-25000" dirty="0" err="1" smtClean="0">
                        <a:solidFill>
                          <a:srgbClr val="000000"/>
                        </a:solidFill>
                        <a:latin typeface="Cambria Math" panose="02040503050406030204" pitchFamily="18" charset="0"/>
                      </a:rPr>
                      <m:t>𝑗</m:t>
                    </m:r>
                    <m:r>
                      <a:rPr lang="en-US" i="1" baseline="-25000" dirty="0" err="1" smtClean="0">
                        <a:solidFill>
                          <a:srgbClr val="000000"/>
                        </a:solidFill>
                        <a:latin typeface="Cambria Math" panose="02040503050406030204" pitchFamily="18" charset="0"/>
                      </a:rPr>
                      <m:t> </m:t>
                    </m:r>
                  </m:oMath>
                </a14:m>
                <a:r>
                  <a:rPr lang="en-US" dirty="0">
                    <a:solidFill>
                      <a:srgbClr val="000000"/>
                    </a:solidFill>
                  </a:rPr>
                  <a:t>given by</a:t>
                </a:r>
              </a:p>
              <a:p>
                <a:endParaRPr lang="en-US" dirty="0">
                  <a:solidFill>
                    <a:srgbClr val="000000"/>
                  </a:solidFill>
                </a:endParaRPr>
              </a:p>
              <a:p>
                <a:pPr>
                  <a:spcBef>
                    <a:spcPts val="0"/>
                  </a:spcBef>
                </a:pPr>
                <a:r>
                  <a:rPr lang="en-US" dirty="0">
                    <a:solidFill>
                      <a:srgbClr val="000000"/>
                    </a:solidFill>
                  </a:rPr>
                  <a:t> 	</a:t>
                </a:r>
              </a:p>
              <a:p>
                <a:pPr>
                  <a:spcBef>
                    <a:spcPts val="0"/>
                  </a:spcBef>
                </a:pPr>
                <a:r>
                  <a:rPr lang="en-US" dirty="0">
                    <a:solidFill>
                      <a:srgbClr val="000000"/>
                    </a:solidFill>
                  </a:rPr>
                  <a:t>				or</a:t>
                </a: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where</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3483" y="1268440"/>
                <a:ext cx="8229600" cy="4401205"/>
              </a:xfrm>
              <a:blipFill>
                <a:blip r:embed="rId2"/>
                <a:stretch>
                  <a:fillRect l="-1328" t="-963" r="-2214" b="-2613"/>
                </a:stretch>
              </a:blipFill>
              <a:ln w="28575">
                <a:solidFill>
                  <a:srgbClr val="000000"/>
                </a:solidFill>
              </a:ln>
            </p:spPr>
            <p:txBody>
              <a:bodyPr/>
              <a:lstStyle/>
              <a:p>
                <a:r>
                  <a:rPr lang="en-IN">
                    <a:noFill/>
                  </a:rPr>
                  <a:t> </a:t>
                </a:r>
              </a:p>
            </p:txBody>
          </p:sp>
        </mc:Fallback>
      </mc:AlternateContent>
      <p:graphicFrame>
        <p:nvGraphicFramePr>
          <p:cNvPr id="5" name="Object 4">
            <a:extLst>
              <a:ext uri="{FF2B5EF4-FFF2-40B4-BE49-F238E27FC236}">
                <a16:creationId xmlns:a16="http://schemas.microsoft.com/office/drawing/2014/main" id="{B66BEE44-B9CF-CE0A-30CE-B0C4BBF121DF}"/>
              </a:ext>
            </a:extLst>
          </p:cNvPr>
          <p:cNvGraphicFramePr>
            <a:graphicFrameLocks noChangeAspect="1"/>
          </p:cNvGraphicFramePr>
          <p:nvPr>
            <p:extLst>
              <p:ext uri="{D42A27DB-BD31-4B8C-83A1-F6EECF244321}">
                <p14:modId xmlns:p14="http://schemas.microsoft.com/office/powerpoint/2010/main" val="3646466566"/>
              </p:ext>
            </p:extLst>
          </p:nvPr>
        </p:nvGraphicFramePr>
        <p:xfrm>
          <a:off x="547378" y="2201592"/>
          <a:ext cx="7810500" cy="939800"/>
        </p:xfrm>
        <a:graphic>
          <a:graphicData uri="http://schemas.openxmlformats.org/presentationml/2006/ole">
            <mc:AlternateContent xmlns:mc="http://schemas.openxmlformats.org/markup-compatibility/2006">
              <mc:Choice xmlns:v="urn:schemas-microsoft-com:vml" Requires="v">
                <p:oleObj name="Equation" r:id="rId3" imgW="7810200" imgH="939600" progId="Equation.DSMT4">
                  <p:embed/>
                </p:oleObj>
              </mc:Choice>
              <mc:Fallback>
                <p:oleObj name="Equation" r:id="rId3" imgW="7810200" imgH="939600" progId="Equation.DSMT4">
                  <p:embed/>
                  <p:pic>
                    <p:nvPicPr>
                      <p:cNvPr id="3" name="Object 2">
                        <a:extLst>
                          <a:ext uri="{FF2B5EF4-FFF2-40B4-BE49-F238E27FC236}">
                            <a16:creationId xmlns:a16="http://schemas.microsoft.com/office/drawing/2014/main" id="{26139925-C25A-4760-2A39-F37F951E5672}"/>
                          </a:ext>
                        </a:extLst>
                      </p:cNvPr>
                      <p:cNvPicPr/>
                      <p:nvPr/>
                    </p:nvPicPr>
                    <p:blipFill>
                      <a:blip r:embed="rId4"/>
                      <a:stretch>
                        <a:fillRect/>
                      </a:stretch>
                    </p:blipFill>
                    <p:spPr>
                      <a:xfrm>
                        <a:off x="547378" y="2201592"/>
                        <a:ext cx="7810500" cy="9398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5A3DB8A8-959F-B351-C935-B65C2038A2EB}"/>
              </a:ext>
            </a:extLst>
          </p:cNvPr>
          <p:cNvGraphicFramePr>
            <a:graphicFrameLocks noChangeAspect="1"/>
          </p:cNvGraphicFramePr>
          <p:nvPr>
            <p:extLst>
              <p:ext uri="{D42A27DB-BD31-4B8C-83A1-F6EECF244321}">
                <p14:modId xmlns:p14="http://schemas.microsoft.com/office/powerpoint/2010/main" val="2675513076"/>
              </p:ext>
            </p:extLst>
          </p:nvPr>
        </p:nvGraphicFramePr>
        <p:xfrm>
          <a:off x="502773" y="3456878"/>
          <a:ext cx="7747000" cy="1651000"/>
        </p:xfrm>
        <a:graphic>
          <a:graphicData uri="http://schemas.openxmlformats.org/presentationml/2006/ole">
            <mc:AlternateContent xmlns:mc="http://schemas.openxmlformats.org/markup-compatibility/2006">
              <mc:Choice xmlns:v="urn:schemas-microsoft-com:vml" Requires="v">
                <p:oleObj name="Equation" r:id="rId5" imgW="7746840" imgH="1650960" progId="Equation.DSMT4">
                  <p:embed/>
                </p:oleObj>
              </mc:Choice>
              <mc:Fallback>
                <p:oleObj name="Equation" r:id="rId5" imgW="7746840" imgH="1650960" progId="Equation.DSMT4">
                  <p:embed/>
                  <p:pic>
                    <p:nvPicPr>
                      <p:cNvPr id="5" name="Object 4">
                        <a:extLst>
                          <a:ext uri="{FF2B5EF4-FFF2-40B4-BE49-F238E27FC236}">
                            <a16:creationId xmlns:a16="http://schemas.microsoft.com/office/drawing/2014/main" id="{B66BEE44-B9CF-CE0A-30CE-B0C4BBF121DF}"/>
                          </a:ext>
                        </a:extLst>
                      </p:cNvPr>
                      <p:cNvPicPr/>
                      <p:nvPr/>
                    </p:nvPicPr>
                    <p:blipFill>
                      <a:blip r:embed="rId6"/>
                      <a:stretch>
                        <a:fillRect/>
                      </a:stretch>
                    </p:blipFill>
                    <p:spPr>
                      <a:xfrm>
                        <a:off x="502773" y="3456878"/>
                        <a:ext cx="7747000" cy="1651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E6DDC79-2D00-911C-20F9-6CA1FAEBE098}"/>
              </a:ext>
            </a:extLst>
          </p:cNvPr>
          <p:cNvGraphicFramePr>
            <a:graphicFrameLocks noChangeAspect="1"/>
          </p:cNvGraphicFramePr>
          <p:nvPr>
            <p:extLst>
              <p:ext uri="{D42A27DB-BD31-4B8C-83A1-F6EECF244321}">
                <p14:modId xmlns:p14="http://schemas.microsoft.com/office/powerpoint/2010/main" val="3803832986"/>
              </p:ext>
            </p:extLst>
          </p:nvPr>
        </p:nvGraphicFramePr>
        <p:xfrm>
          <a:off x="516673" y="4515624"/>
          <a:ext cx="1181100" cy="558800"/>
        </p:xfrm>
        <a:graphic>
          <a:graphicData uri="http://schemas.openxmlformats.org/presentationml/2006/ole">
            <mc:AlternateContent xmlns:mc="http://schemas.openxmlformats.org/markup-compatibility/2006">
              <mc:Choice xmlns:v="urn:schemas-microsoft-com:vml" Requires="v">
                <p:oleObj name="Equation" r:id="rId7" imgW="1180800" imgH="558720" progId="Equation.DSMT4">
                  <p:embed/>
                </p:oleObj>
              </mc:Choice>
              <mc:Fallback>
                <p:oleObj name="Equation" r:id="rId7" imgW="1180800" imgH="558720" progId="Equation.DSMT4">
                  <p:embed/>
                  <p:pic>
                    <p:nvPicPr>
                      <p:cNvPr id="6" name="Object 5">
                        <a:extLst>
                          <a:ext uri="{FF2B5EF4-FFF2-40B4-BE49-F238E27FC236}">
                            <a16:creationId xmlns:a16="http://schemas.microsoft.com/office/drawing/2014/main" id="{5A3DB8A8-959F-B351-C935-B65C2038A2EB}"/>
                          </a:ext>
                        </a:extLst>
                      </p:cNvPr>
                      <p:cNvPicPr/>
                      <p:nvPr/>
                    </p:nvPicPr>
                    <p:blipFill>
                      <a:blip r:embed="rId8"/>
                      <a:stretch>
                        <a:fillRect/>
                      </a:stretch>
                    </p:blipFill>
                    <p:spPr>
                      <a:xfrm>
                        <a:off x="516673" y="4515624"/>
                        <a:ext cx="1181100" cy="558800"/>
                      </a:xfrm>
                      <a:prstGeom prst="rect">
                        <a:avLst/>
                      </a:prstGeom>
                    </p:spPr>
                  </p:pic>
                </p:oleObj>
              </mc:Fallback>
            </mc:AlternateContent>
          </a:graphicData>
        </a:graphic>
      </p:graphicFrame>
    </p:spTree>
    <p:extLst>
      <p:ext uri="{BB962C8B-B14F-4D97-AF65-F5344CB8AC3E}">
        <p14:creationId xmlns:p14="http://schemas.microsoft.com/office/powerpoint/2010/main" val="1915182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Tukey’s HSD Method, Confidence Interval Approach (cont.)</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072747"/>
                <a:ext cx="8229600" cy="4053546"/>
              </a:xfrm>
              <a:solidFill>
                <a:srgbClr val="FFFFCC"/>
              </a:solidFill>
              <a:ln w="28575">
                <a:solidFill>
                  <a:srgbClr val="000000"/>
                </a:solidFill>
              </a:ln>
            </p:spPr>
            <p:txBody>
              <a:bodyPr>
                <a:spAutoFit/>
              </a:bodyPr>
              <a:lstStyle/>
              <a:p>
                <a14:m>
                  <m:oMath xmlns:m="http://schemas.openxmlformats.org/officeDocument/2006/math">
                    <m:sSub>
                      <m:sSubPr>
                        <m:ctrlPr>
                          <a:rPr lang="en-US" i="1" smtClean="0">
                            <a:solidFill>
                              <a:srgbClr val="000000"/>
                            </a:solidFill>
                            <a:latin typeface="Cambria Math" panose="02040503050406030204" pitchFamily="18" charset="0"/>
                          </a:rPr>
                        </m:ctrlPr>
                      </m:sSubPr>
                      <m:e>
                        <m:acc>
                          <m:accPr>
                            <m:chr m:val="̅"/>
                            <m:ctrlPr>
                              <a:rPr lang="en-US"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𝑥</m:t>
                            </m:r>
                          </m:e>
                        </m:acc>
                      </m:e>
                      <m:sub>
                        <m:r>
                          <a:rPr lang="en-US" b="0" i="1" smtClean="0">
                            <a:solidFill>
                              <a:srgbClr val="000000"/>
                            </a:solidFill>
                            <a:latin typeface="Cambria Math" panose="02040503050406030204" pitchFamily="18" charset="0"/>
                          </a:rPr>
                          <m:t>𝑖</m:t>
                        </m:r>
                      </m:sub>
                    </m:sSub>
                  </m:oMath>
                </a14:m>
                <a:r>
                  <a:rPr lang="en-US" dirty="0">
                    <a:solidFill>
                      <a:srgbClr val="000000"/>
                    </a:solidFill>
                  </a:rPr>
                  <a:t> is the sample mean of the observations in the </a:t>
                </a:r>
                <a14:m>
                  <m:oMath xmlns:m="http://schemas.openxmlformats.org/officeDocument/2006/math">
                    <m:r>
                      <a:rPr lang="en-US" i="1" dirty="0" smtClean="0">
                        <a:solidFill>
                          <a:srgbClr val="000000"/>
                        </a:solidFill>
                        <a:latin typeface="Cambria Math" panose="02040503050406030204" pitchFamily="18" charset="0"/>
                      </a:rPr>
                      <m:t>𝑖</m:t>
                    </m:r>
                    <m:r>
                      <a:rPr lang="en-US" i="1" baseline="30000" dirty="0">
                        <a:solidFill>
                          <a:srgbClr val="000000"/>
                        </a:solidFill>
                        <a:latin typeface="Cambria Math" panose="02040503050406030204" pitchFamily="18" charset="0"/>
                      </a:rPr>
                      <m:t>𝑡h</m:t>
                    </m:r>
                  </m:oMath>
                </a14:m>
                <a:r>
                  <a:rPr lang="en-US" dirty="0">
                    <a:solidFill>
                      <a:srgbClr val="000000"/>
                    </a:solidFill>
                  </a:rPr>
                  <a:t>   	treatment,</a:t>
                </a:r>
              </a:p>
              <a:p>
                <a14:m>
                  <m:oMath xmlns:m="http://schemas.openxmlformats.org/officeDocument/2006/math">
                    <m:sSub>
                      <m:sSubPr>
                        <m:ctrlPr>
                          <a:rPr lang="en-US" i="1" smtClean="0">
                            <a:solidFill>
                              <a:srgbClr val="000000"/>
                            </a:solidFill>
                            <a:latin typeface="Cambria Math" panose="02040503050406030204" pitchFamily="18" charset="0"/>
                          </a:rPr>
                        </m:ctrlPr>
                      </m:sSubPr>
                      <m:e>
                        <m:acc>
                          <m:accPr>
                            <m:chr m:val="̅"/>
                            <m:ctrlPr>
                              <a:rPr lang="en-US"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𝑥</m:t>
                            </m:r>
                          </m:e>
                        </m:acc>
                      </m:e>
                      <m:sub>
                        <m:r>
                          <a:rPr lang="en-US" b="0" i="1" smtClean="0">
                            <a:solidFill>
                              <a:srgbClr val="000000"/>
                            </a:solidFill>
                            <a:latin typeface="Cambria Math" panose="02040503050406030204" pitchFamily="18" charset="0"/>
                          </a:rPr>
                          <m:t>𝑗</m:t>
                        </m:r>
                      </m:sub>
                    </m:sSub>
                  </m:oMath>
                </a14:m>
                <a:r>
                  <a:rPr lang="en-US" dirty="0">
                    <a:solidFill>
                      <a:srgbClr val="000000"/>
                    </a:solidFill>
                  </a:rPr>
                  <a:t> is the sample mean of the observations in the </a:t>
                </a:r>
                <a14:m>
                  <m:oMath xmlns:m="http://schemas.openxmlformats.org/officeDocument/2006/math">
                    <m:r>
                      <a:rPr lang="en-US" b="0" i="1" dirty="0" smtClean="0">
                        <a:solidFill>
                          <a:srgbClr val="000000"/>
                        </a:solidFill>
                        <a:latin typeface="Cambria Math" panose="02040503050406030204" pitchFamily="18" charset="0"/>
                      </a:rPr>
                      <m:t>𝑗</m:t>
                    </m:r>
                    <m:r>
                      <a:rPr lang="en-US" i="1" baseline="30000" dirty="0">
                        <a:solidFill>
                          <a:srgbClr val="000000"/>
                        </a:solidFill>
                        <a:latin typeface="Cambria Math" panose="02040503050406030204" pitchFamily="18" charset="0"/>
                      </a:rPr>
                      <m:t>𝑡h</m:t>
                    </m:r>
                  </m:oMath>
                </a14:m>
                <a:r>
                  <a:rPr lang="en-US" dirty="0">
                    <a:solidFill>
                      <a:srgbClr val="000000"/>
                    </a:solidFill>
                  </a:rPr>
                  <a:t> 	treatment,     	</a:t>
                </a:r>
              </a:p>
              <a:p>
                <a:r>
                  <a:rPr lang="en-US" dirty="0">
                    <a:solidFill>
                      <a:srgbClr val="000000"/>
                    </a:solidFill>
                  </a:rPr>
                  <a:t>	  is the studentized range value,</a:t>
                </a:r>
              </a:p>
              <a:p>
                <a14:m>
                  <m:oMath xmlns:m="http://schemas.openxmlformats.org/officeDocument/2006/math">
                    <m:sSub>
                      <m:sSubPr>
                        <m:ctrlPr>
                          <a:rPr lang="en-US"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𝑛</m:t>
                        </m:r>
                      </m:e>
                      <m:sub>
                        <m:r>
                          <a:rPr lang="en-US" b="0" i="1" smtClean="0">
                            <a:solidFill>
                              <a:srgbClr val="000000"/>
                            </a:solidFill>
                            <a:latin typeface="Cambria Math" panose="02040503050406030204" pitchFamily="18" charset="0"/>
                          </a:rPr>
                          <m:t>𝑖</m:t>
                        </m:r>
                      </m:sub>
                    </m:sSub>
                  </m:oMath>
                </a14:m>
                <a:r>
                  <a:rPr lang="en-US" dirty="0">
                    <a:solidFill>
                      <a:srgbClr val="000000"/>
                    </a:solidFill>
                  </a:rPr>
                  <a:t> is the number of observations in the </a:t>
                </a:r>
                <a14:m>
                  <m:oMath xmlns:m="http://schemas.openxmlformats.org/officeDocument/2006/math">
                    <m:r>
                      <a:rPr lang="en-US" b="0" i="1" dirty="0" smtClean="0">
                        <a:solidFill>
                          <a:srgbClr val="000000"/>
                        </a:solidFill>
                        <a:latin typeface="Cambria Math" panose="02040503050406030204" pitchFamily="18" charset="0"/>
                      </a:rPr>
                      <m:t>𝑖</m:t>
                    </m:r>
                    <m:r>
                      <a:rPr lang="en-US" i="1" baseline="30000" dirty="0">
                        <a:solidFill>
                          <a:srgbClr val="000000"/>
                        </a:solidFill>
                        <a:latin typeface="Cambria Math" panose="02040503050406030204" pitchFamily="18" charset="0"/>
                      </a:rPr>
                      <m:t>𝑡h</m:t>
                    </m:r>
                  </m:oMath>
                </a14:m>
                <a:r>
                  <a:rPr lang="en-US" dirty="0">
                    <a:solidFill>
                      <a:srgbClr val="000000"/>
                    </a:solidFill>
                  </a:rPr>
                  <a:t> treatment,</a:t>
                </a:r>
              </a:p>
              <a:p>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b="0" i="1" smtClean="0">
                            <a:solidFill>
                              <a:srgbClr val="000000"/>
                            </a:solidFill>
                            <a:latin typeface="Cambria Math" panose="02040503050406030204" pitchFamily="18" charset="0"/>
                          </a:rPr>
                          <m:t>𝑗</m:t>
                        </m:r>
                      </m:sub>
                    </m:sSub>
                  </m:oMath>
                </a14:m>
                <a:r>
                  <a:rPr lang="en-US" dirty="0">
                    <a:solidFill>
                      <a:srgbClr val="000000"/>
                    </a:solidFill>
                  </a:rPr>
                  <a:t> is the number of observations in the</a:t>
                </a:r>
                <a14:m>
                  <m:oMath xmlns:m="http://schemas.openxmlformats.org/officeDocument/2006/math">
                    <m:r>
                      <a:rPr lang="en-US" b="0" i="0" dirty="0" smtClean="0">
                        <a:solidFill>
                          <a:srgbClr val="000000"/>
                        </a:solidFill>
                        <a:latin typeface="Cambria Math" panose="02040503050406030204" pitchFamily="18" charset="0"/>
                      </a:rPr>
                      <m:t> </m:t>
                    </m:r>
                    <m:r>
                      <a:rPr lang="en-US" b="0" i="1" dirty="0" smtClean="0">
                        <a:solidFill>
                          <a:srgbClr val="000000"/>
                        </a:solidFill>
                        <a:latin typeface="Cambria Math" panose="02040503050406030204" pitchFamily="18" charset="0"/>
                      </a:rPr>
                      <m:t>𝑗</m:t>
                    </m:r>
                    <m:r>
                      <a:rPr lang="en-US" i="1" baseline="30000" dirty="0">
                        <a:solidFill>
                          <a:srgbClr val="000000"/>
                        </a:solidFill>
                        <a:latin typeface="Cambria Math" panose="02040503050406030204" pitchFamily="18" charset="0"/>
                      </a:rPr>
                      <m:t>𝑡h</m:t>
                    </m:r>
                  </m:oMath>
                </a14:m>
                <a:r>
                  <a:rPr lang="en-US" dirty="0">
                    <a:solidFill>
                      <a:srgbClr val="000000"/>
                    </a:solidFill>
                  </a:rPr>
                  <a:t> treatment,</a:t>
                </a:r>
              </a:p>
              <a:p>
                <a14:m>
                  <m:oMath xmlns:m="http://schemas.openxmlformats.org/officeDocument/2006/math">
                    <m:r>
                      <a:rPr lang="en-US" b="0" i="1" smtClean="0">
                        <a:solidFill>
                          <a:srgbClr val="000000"/>
                        </a:solidFill>
                        <a:latin typeface="Cambria Math" panose="02040503050406030204" pitchFamily="18" charset="0"/>
                      </a:rPr>
                      <m:t>𝑘</m:t>
                    </m:r>
                  </m:oMath>
                </a14:m>
                <a:r>
                  <a:rPr lang="en-US" dirty="0">
                    <a:solidFill>
                      <a:srgbClr val="000000"/>
                    </a:solidFill>
                  </a:rPr>
                  <a:t> is the number of treatments,</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072747"/>
                <a:ext cx="8229600" cy="4053546"/>
              </a:xfrm>
              <a:blipFill>
                <a:blip r:embed="rId2"/>
                <a:stretch>
                  <a:fillRect t="-1194" b="-2836"/>
                </a:stretch>
              </a:blipFill>
              <a:ln w="28575">
                <a:solidFill>
                  <a:srgbClr val="000000"/>
                </a:solidFill>
              </a:ln>
            </p:spPr>
            <p:txBody>
              <a:bodyPr/>
              <a:lstStyle/>
              <a:p>
                <a:r>
                  <a:rPr lang="en-US">
                    <a:noFill/>
                  </a:rPr>
                  <a:t> </a:t>
                </a:r>
              </a:p>
            </p:txBody>
          </p:sp>
        </mc:Fallback>
      </mc:AlternateContent>
      <p:graphicFrame>
        <p:nvGraphicFramePr>
          <p:cNvPr id="3" name="Object 2">
            <a:extLst>
              <a:ext uri="{FF2B5EF4-FFF2-40B4-BE49-F238E27FC236}">
                <a16:creationId xmlns:a16="http://schemas.microsoft.com/office/drawing/2014/main" id="{A067043E-B5E5-0E0C-8C9E-77C1BB6A3387}"/>
              </a:ext>
            </a:extLst>
          </p:cNvPr>
          <p:cNvGraphicFramePr>
            <a:graphicFrameLocks noChangeAspect="1"/>
          </p:cNvGraphicFramePr>
          <p:nvPr>
            <p:extLst>
              <p:ext uri="{D42A27DB-BD31-4B8C-83A1-F6EECF244321}">
                <p14:modId xmlns:p14="http://schemas.microsoft.com/office/powerpoint/2010/main" val="3243648901"/>
              </p:ext>
            </p:extLst>
          </p:nvPr>
        </p:nvGraphicFramePr>
        <p:xfrm>
          <a:off x="533400" y="2965091"/>
          <a:ext cx="990600" cy="482600"/>
        </p:xfrm>
        <a:graphic>
          <a:graphicData uri="http://schemas.openxmlformats.org/presentationml/2006/ole">
            <mc:AlternateContent xmlns:mc="http://schemas.openxmlformats.org/markup-compatibility/2006">
              <mc:Choice xmlns:v="urn:schemas-microsoft-com:vml" Requires="v">
                <p:oleObj name="Equation" r:id="rId3" imgW="990360" imgH="482400" progId="Equation.DSMT4">
                  <p:embed/>
                </p:oleObj>
              </mc:Choice>
              <mc:Fallback>
                <p:oleObj name="Equation" r:id="rId3" imgW="990360" imgH="482400" progId="Equation.DSMT4">
                  <p:embed/>
                  <p:pic>
                    <p:nvPicPr>
                      <p:cNvPr id="5" name="Object 4">
                        <a:extLst>
                          <a:ext uri="{FF2B5EF4-FFF2-40B4-BE49-F238E27FC236}">
                            <a16:creationId xmlns:a16="http://schemas.microsoft.com/office/drawing/2014/main" id="{65D62F0E-CBC8-B0DA-3F73-5B492B937991}"/>
                          </a:ext>
                        </a:extLst>
                      </p:cNvPr>
                      <p:cNvPicPr/>
                      <p:nvPr/>
                    </p:nvPicPr>
                    <p:blipFill>
                      <a:blip r:embed="rId4"/>
                      <a:stretch>
                        <a:fillRect/>
                      </a:stretch>
                    </p:blipFill>
                    <p:spPr>
                      <a:xfrm>
                        <a:off x="533400" y="2965091"/>
                        <a:ext cx="990600" cy="482600"/>
                      </a:xfrm>
                      <a:prstGeom prst="rect">
                        <a:avLst/>
                      </a:prstGeom>
                    </p:spPr>
                  </p:pic>
                </p:oleObj>
              </mc:Fallback>
            </mc:AlternateContent>
          </a:graphicData>
        </a:graphic>
      </p:graphicFrame>
    </p:spTree>
    <p:extLst>
      <p:ext uri="{BB962C8B-B14F-4D97-AF65-F5344CB8AC3E}">
        <p14:creationId xmlns:p14="http://schemas.microsoft.com/office/powerpoint/2010/main" val="4089245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Tukey’s HSD Method, Confidence Interval Approach (cont.)</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072747"/>
                <a:ext cx="8229600" cy="1471172"/>
              </a:xfrm>
              <a:solidFill>
                <a:srgbClr val="FFFFCC"/>
              </a:solidFill>
              <a:ln w="28575">
                <a:solidFill>
                  <a:srgbClr val="000000"/>
                </a:solidFill>
              </a:ln>
            </p:spPr>
            <p:txBody>
              <a:bodyPr>
                <a:spAutoFit/>
              </a:bodyPr>
              <a:lstStyle/>
              <a:p>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b="0" i="1" smtClean="0">
                            <a:solidFill>
                              <a:srgbClr val="000000"/>
                            </a:solidFill>
                            <a:latin typeface="Cambria Math" panose="02040503050406030204" pitchFamily="18" charset="0"/>
                          </a:rPr>
                          <m:t>𝑇</m:t>
                        </m:r>
                      </m:sub>
                    </m:sSub>
                  </m:oMath>
                </a14:m>
                <a:r>
                  <a:rPr lang="en-US" dirty="0">
                    <a:solidFill>
                      <a:srgbClr val="000000"/>
                    </a:solidFill>
                  </a:rPr>
                  <a:t> is the total number of observations in all samples, and </a:t>
                </a:r>
              </a:p>
              <a:p>
                <a:r>
                  <a:rPr lang="en-US" dirty="0">
                    <a:solidFill>
                      <a:srgbClr val="000000"/>
                    </a:solidFill>
                  </a:rPr>
                  <a:t>MSE is the mean squared error from the ANOVA table.</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072747"/>
                <a:ext cx="8229600" cy="1471172"/>
              </a:xfrm>
              <a:blipFill>
                <a:blip r:embed="rId2"/>
                <a:stretch>
                  <a:fillRect l="-1328" t="-3252" b="-9756"/>
                </a:stretch>
              </a:blipFill>
              <a:ln w="28575">
                <a:solidFill>
                  <a:srgbClr val="000000"/>
                </a:solidFill>
              </a:ln>
            </p:spPr>
            <p:txBody>
              <a:bodyPr/>
              <a:lstStyle/>
              <a:p>
                <a:r>
                  <a:rPr lang="en-US">
                    <a:noFill/>
                  </a:rPr>
                  <a:t> </a:t>
                </a:r>
              </a:p>
            </p:txBody>
          </p:sp>
        </mc:Fallback>
      </mc:AlternateContent>
    </p:spTree>
    <p:extLst>
      <p:ext uri="{BB962C8B-B14F-4D97-AF65-F5344CB8AC3E}">
        <p14:creationId xmlns:p14="http://schemas.microsoft.com/office/powerpoint/2010/main" val="1229103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a:xfrm>
            <a:off x="451624" y="91440"/>
            <a:ext cx="8229600" cy="914400"/>
          </a:xfrm>
        </p:spPr>
        <p:txBody>
          <a:bodyPr/>
          <a:lstStyle/>
          <a:p>
            <a:r>
              <a:rPr lang="en-US" dirty="0"/>
              <a:t>Tukey’s Honest Significant Difference (HSD) Method (cont.)</a:t>
            </a:r>
          </a:p>
        </p:txBody>
      </p:sp>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a:xfrm>
            <a:off x="479504" y="1371600"/>
            <a:ext cx="8229600" cy="4572000"/>
          </a:xfrm>
        </p:spPr>
        <p:txBody>
          <a:bodyPr>
            <a:normAutofit/>
          </a:bodyPr>
          <a:lstStyle/>
          <a:p>
            <a:r>
              <a:rPr lang="en-US" dirty="0"/>
              <a:t>To illustrate the use of Tukey’s HSD, we will use the Screen Time by Age Group data with which we performed a one-way ANOVA to compare average screen time between tweens, teens, and adults. The table below contains the summary statistics of the data which is a duplicate of the table at the beginning of this section.</a:t>
            </a:r>
          </a:p>
        </p:txBody>
      </p:sp>
    </p:spTree>
    <p:extLst>
      <p:ext uri="{BB962C8B-B14F-4D97-AF65-F5344CB8AC3E}">
        <p14:creationId xmlns:p14="http://schemas.microsoft.com/office/powerpoint/2010/main" val="747291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p:txBody>
          <a:bodyPr/>
          <a:lstStyle/>
          <a:p>
            <a:r>
              <a:rPr lang="en-US" dirty="0"/>
              <a:t>Multiple Comparison Procedures (cont.)</a:t>
            </a:r>
          </a:p>
        </p:txBody>
      </p:sp>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p:txBody>
          <a:bodyPr>
            <a:normAutofit/>
          </a:bodyPr>
          <a:lstStyle/>
          <a:p>
            <a:r>
              <a:rPr lang="en-US" dirty="0"/>
              <a:t>A sample of 50 participants in each age group was asked how frequently they engaged in activities such as time spent on cell phones, watching online videos, watching television, and playing mobile games. The table below presents some summary statistics from the data collected showing the sample size, the sample mean time spent on devices, and the sample standard deviation of the data by age group.</a:t>
            </a:r>
          </a:p>
        </p:txBody>
      </p:sp>
    </p:spTree>
    <p:extLst>
      <p:ext uri="{BB962C8B-B14F-4D97-AF65-F5344CB8AC3E}">
        <p14:creationId xmlns:p14="http://schemas.microsoft.com/office/powerpoint/2010/main" val="3187279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a:xfrm>
            <a:off x="451624" y="91440"/>
            <a:ext cx="8229600" cy="914400"/>
          </a:xfrm>
        </p:spPr>
        <p:txBody>
          <a:bodyPr/>
          <a:lstStyle/>
          <a:p>
            <a:r>
              <a:rPr lang="en-US" dirty="0"/>
              <a:t>Tukey’s Honest Significant Difference (HSD) Method (cont.)</a:t>
            </a:r>
          </a:p>
        </p:txBody>
      </p:sp>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a:xfrm>
            <a:off x="479504" y="1371600"/>
            <a:ext cx="8229600" cy="4572000"/>
          </a:xfrm>
        </p:spPr>
        <p:txBody>
          <a:bodyPr>
            <a:normAutofit/>
          </a:bodyPr>
          <a:lstStyle/>
          <a:p>
            <a:endParaRPr lang="en-US" dirty="0"/>
          </a:p>
          <a:p>
            <a:endParaRPr lang="en-US" dirty="0"/>
          </a:p>
          <a:p>
            <a:endParaRPr lang="en-US" dirty="0"/>
          </a:p>
          <a:p>
            <a:endParaRPr lang="en-US" dirty="0"/>
          </a:p>
          <a:p>
            <a:r>
              <a:rPr lang="en-US" dirty="0"/>
              <a:t>Using the confidence interval approach for Tukey’s HSD for the first hypothesis above, a 95% confidence interval for the mean differences between Tweens and Teens is given by</a:t>
            </a:r>
          </a:p>
        </p:txBody>
      </p:sp>
      <mc:AlternateContent xmlns:mc="http://schemas.openxmlformats.org/markup-compatibility/2006" xmlns:a14="http://schemas.microsoft.com/office/drawing/2010/main">
        <mc:Choice Requires="a14">
          <p:graphicFrame>
            <p:nvGraphicFramePr>
              <p:cNvPr id="4" name="Content Placeholder 6">
                <a:extLst>
                  <a:ext uri="{FF2B5EF4-FFF2-40B4-BE49-F238E27FC236}">
                    <a16:creationId xmlns:a16="http://schemas.microsoft.com/office/drawing/2014/main" id="{259F00CE-97C0-DFC4-F4FD-9833FE0A7BCE}"/>
                  </a:ext>
                </a:extLst>
              </p:cNvPr>
              <p:cNvGraphicFramePr>
                <a:graphicFrameLocks/>
              </p:cNvGraphicFramePr>
              <p:nvPr>
                <p:extLst>
                  <p:ext uri="{D42A27DB-BD31-4B8C-83A1-F6EECF244321}">
                    <p14:modId xmlns:p14="http://schemas.microsoft.com/office/powerpoint/2010/main" val="1624237104"/>
                  </p:ext>
                </p:extLst>
              </p:nvPr>
            </p:nvGraphicFramePr>
            <p:xfrm>
              <a:off x="479504" y="1182896"/>
              <a:ext cx="8229601" cy="2123440"/>
            </p:xfrm>
            <a:graphic>
              <a:graphicData uri="http://schemas.openxmlformats.org/drawingml/2006/table">
                <a:tbl>
                  <a:tblPr firstRow="1" bandRow="1">
                    <a:tableStyleId>{5C22544A-7EE6-4342-B048-85BDC9FD1C3A}</a:tableStyleId>
                  </a:tblPr>
                  <a:tblGrid>
                    <a:gridCol w="2525750">
                      <a:extLst>
                        <a:ext uri="{9D8B030D-6E8A-4147-A177-3AD203B41FA5}">
                          <a16:colId xmlns:a16="http://schemas.microsoft.com/office/drawing/2014/main" val="1512904110"/>
                        </a:ext>
                      </a:extLst>
                    </a:gridCol>
                    <a:gridCol w="1600200">
                      <a:extLst>
                        <a:ext uri="{9D8B030D-6E8A-4147-A177-3AD203B41FA5}">
                          <a16:colId xmlns:a16="http://schemas.microsoft.com/office/drawing/2014/main" val="3518793874"/>
                        </a:ext>
                      </a:extLst>
                    </a:gridCol>
                    <a:gridCol w="2209800">
                      <a:extLst>
                        <a:ext uri="{9D8B030D-6E8A-4147-A177-3AD203B41FA5}">
                          <a16:colId xmlns:a16="http://schemas.microsoft.com/office/drawing/2014/main" val="2920680144"/>
                        </a:ext>
                      </a:extLst>
                    </a:gridCol>
                    <a:gridCol w="1893851">
                      <a:extLst>
                        <a:ext uri="{9D8B030D-6E8A-4147-A177-3AD203B41FA5}">
                          <a16:colId xmlns:a16="http://schemas.microsoft.com/office/drawing/2014/main" val="3849950625"/>
                        </a:ext>
                      </a:extLst>
                    </a:gridCol>
                  </a:tblGrid>
                  <a:tr h="370840">
                    <a:tc gridSpan="4">
                      <a:txBody>
                        <a:bodyPr/>
                        <a:lstStyle/>
                        <a:p>
                          <a:pPr algn="ctr"/>
                          <a:r>
                            <a:rPr lang="en-US" dirty="0"/>
                            <a:t>Table 15.2.1 – Screen Time Summary Statistics by Age Group</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49926533"/>
                      </a:ext>
                    </a:extLst>
                  </a:tr>
                  <a:tr h="370840">
                    <a:tc>
                      <a:txBody>
                        <a:bodyPr/>
                        <a:lstStyle/>
                        <a:p>
                          <a:endParaRPr lang="en-IN"/>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rgbClr val="000000"/>
                              </a:solidFill>
                              <a:latin typeface="+mn-lt"/>
                              <a:ea typeface="+mn-ea"/>
                              <a:cs typeface="+mn-cs"/>
                            </a:rPr>
                            <a:t>Tweens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rgbClr val="000000"/>
                              </a:solidFill>
                              <a:latin typeface="+mn-lt"/>
                              <a:ea typeface="+mn-ea"/>
                              <a:cs typeface="+mn-cs"/>
                            </a:rPr>
                            <a:t>8–12 Years Old</a:t>
                          </a:r>
                          <a:endParaRPr lang="en-US" sz="1800" b="0" i="0" u="none" strike="noStrike" kern="1200" baseline="0" dirty="0">
                            <a:solidFill>
                              <a:srgbClr val="000000"/>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rgbClr val="000000"/>
                              </a:solidFill>
                              <a:latin typeface="+mn-lt"/>
                              <a:ea typeface="+mn-ea"/>
                              <a:cs typeface="+mn-cs"/>
                            </a:rPr>
                            <a:t>Teens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rgbClr val="000000"/>
                              </a:solidFill>
                              <a:latin typeface="+mn-lt"/>
                              <a:ea typeface="+mn-ea"/>
                              <a:cs typeface="+mn-cs"/>
                            </a:rPr>
                            <a:t>13–18 Years Old</a:t>
                          </a:r>
                          <a:endParaRPr lang="en-US" sz="1800" b="0" i="0" u="none" strike="noStrike" kern="1200" baseline="0" dirty="0">
                            <a:solidFill>
                              <a:srgbClr val="000000"/>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rgbClr val="000000"/>
                              </a:solidFill>
                              <a:latin typeface="+mn-lt"/>
                              <a:ea typeface="+mn-ea"/>
                              <a:cs typeface="+mn-cs"/>
                            </a:rPr>
                            <a:t>Adults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rgbClr val="000000"/>
                              </a:solidFill>
                              <a:latin typeface="+mn-lt"/>
                              <a:ea typeface="+mn-ea"/>
                              <a:cs typeface="+mn-cs"/>
                            </a:rPr>
                            <a:t>Over 18 Years Old</a:t>
                          </a:r>
                          <a:endParaRPr lang="en-US" sz="1800" b="0" i="0" u="none" strike="noStrike" kern="1200" baseline="0" dirty="0">
                            <a:solidFill>
                              <a:srgbClr val="000000"/>
                            </a:solidFill>
                            <a:latin typeface="+mn-lt"/>
                            <a:ea typeface="+mn-ea"/>
                            <a:cs typeface="+mn-cs"/>
                          </a:endParaRPr>
                        </a:p>
                      </a:txBody>
                      <a:tcPr/>
                    </a:tc>
                    <a:extLst>
                      <a:ext uri="{0D108BD9-81ED-4DB2-BD59-A6C34878D82A}">
                        <a16:rowId xmlns:a16="http://schemas.microsoft.com/office/drawing/2014/main" val="380539462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1" i="1" u="none" strike="noStrike" kern="1200" baseline="0" dirty="0" smtClean="0">
                                    <a:solidFill>
                                      <a:srgbClr val="000000"/>
                                    </a:solidFill>
                                    <a:latin typeface="Cambria Math" panose="02040503050406030204" pitchFamily="18" charset="0"/>
                                    <a:ea typeface="+mn-ea"/>
                                    <a:cs typeface="+mn-cs"/>
                                  </a:rPr>
                                  <m:t>𝒏</m:t>
                                </m:r>
                              </m:oMath>
                            </m:oMathPara>
                          </a14:m>
                          <a:endParaRPr lang="en-US" dirty="0">
                            <a:solidFill>
                              <a:srgbClr val="000000"/>
                            </a:solidFill>
                          </a:endParaRPr>
                        </a:p>
                      </a:txBody>
                      <a:tcPr/>
                    </a:tc>
                    <a:tc>
                      <a:txBody>
                        <a:bodyPr/>
                        <a:lstStyle/>
                        <a:p>
                          <a:pPr algn="ctr"/>
                          <a:r>
                            <a:rPr lang="en-US" dirty="0">
                              <a:solidFill>
                                <a:srgbClr val="000000"/>
                              </a:solidFill>
                            </a:rPr>
                            <a:t>50</a:t>
                          </a:r>
                        </a:p>
                      </a:txBody>
                      <a:tcPr/>
                    </a:tc>
                    <a:tc>
                      <a:txBody>
                        <a:bodyPr/>
                        <a:lstStyle/>
                        <a:p>
                          <a:pPr algn="ctr"/>
                          <a:r>
                            <a:rPr lang="en-US" dirty="0">
                              <a:solidFill>
                                <a:srgbClr val="000000"/>
                              </a:solidFill>
                            </a:rPr>
                            <a:t>50</a:t>
                          </a:r>
                        </a:p>
                      </a:txBody>
                      <a:tcPr/>
                    </a:tc>
                    <a:tc>
                      <a:txBody>
                        <a:bodyPr/>
                        <a:lstStyle/>
                        <a:p>
                          <a:pPr algn="ctr"/>
                          <a:r>
                            <a:rPr lang="en-US" dirty="0">
                              <a:solidFill>
                                <a:srgbClr val="000000"/>
                              </a:solidFill>
                            </a:rPr>
                            <a:t>50</a:t>
                          </a:r>
                        </a:p>
                      </a:txBody>
                      <a:tcPr/>
                    </a:tc>
                    <a:extLst>
                      <a:ext uri="{0D108BD9-81ED-4DB2-BD59-A6C34878D82A}">
                        <a16:rowId xmlns:a16="http://schemas.microsoft.com/office/drawing/2014/main" val="414319117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rgbClr val="000000"/>
                              </a:solidFill>
                              <a:latin typeface="+mn-lt"/>
                              <a:ea typeface="+mn-ea"/>
                              <a:cs typeface="+mn-cs"/>
                            </a:rPr>
                            <a:t>Mean</a:t>
                          </a:r>
                          <a:endParaRPr lang="en-US" sz="1800" b="0" i="0" u="none" strike="noStrike" kern="1200" baseline="0" dirty="0">
                            <a:solidFill>
                              <a:srgbClr val="000000"/>
                            </a:solidFill>
                            <a:latin typeface="+mn-lt"/>
                            <a:ea typeface="+mn-ea"/>
                            <a:cs typeface="+mn-cs"/>
                          </a:endParaRPr>
                        </a:p>
                      </a:txBody>
                      <a:tcPr/>
                    </a:tc>
                    <a:tc>
                      <a:txBody>
                        <a:bodyPr/>
                        <a:lstStyle/>
                        <a:p>
                          <a:pPr algn="ctr"/>
                          <a:r>
                            <a:rPr lang="en-US" dirty="0">
                              <a:solidFill>
                                <a:srgbClr val="000000"/>
                              </a:solidFill>
                            </a:rPr>
                            <a:t>128</a:t>
                          </a:r>
                        </a:p>
                      </a:txBody>
                      <a:tcPr/>
                    </a:tc>
                    <a:tc>
                      <a:txBody>
                        <a:bodyPr/>
                        <a:lstStyle/>
                        <a:p>
                          <a:pPr algn="ctr"/>
                          <a:r>
                            <a:rPr lang="en-US" dirty="0">
                              <a:solidFill>
                                <a:srgbClr val="000000"/>
                              </a:solidFill>
                            </a:rPr>
                            <a:t>137.48</a:t>
                          </a:r>
                        </a:p>
                      </a:txBody>
                      <a:tcPr/>
                    </a:tc>
                    <a:tc>
                      <a:txBody>
                        <a:bodyPr/>
                        <a:lstStyle/>
                        <a:p>
                          <a:pPr algn="ctr"/>
                          <a:r>
                            <a:rPr lang="en-US" dirty="0">
                              <a:solidFill>
                                <a:srgbClr val="000000"/>
                              </a:solidFill>
                            </a:rPr>
                            <a:t>100.12</a:t>
                          </a:r>
                        </a:p>
                      </a:txBody>
                      <a:tcPr/>
                    </a:tc>
                    <a:extLst>
                      <a:ext uri="{0D108BD9-81ED-4DB2-BD59-A6C34878D82A}">
                        <a16:rowId xmlns:a16="http://schemas.microsoft.com/office/drawing/2014/main" val="227191754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rgbClr val="000000"/>
                              </a:solidFill>
                              <a:latin typeface="+mn-lt"/>
                              <a:ea typeface="+mn-ea"/>
                              <a:cs typeface="+mn-cs"/>
                            </a:rPr>
                            <a:t>Standard Deviation</a:t>
                          </a:r>
                          <a:endParaRPr lang="en-US" sz="1800" b="0" i="0" u="none" strike="noStrike" kern="1200" baseline="0" dirty="0">
                            <a:solidFill>
                              <a:srgbClr val="000000"/>
                            </a:solidFill>
                            <a:latin typeface="+mn-lt"/>
                            <a:ea typeface="+mn-ea"/>
                            <a:cs typeface="+mn-cs"/>
                          </a:endParaRPr>
                        </a:p>
                      </a:txBody>
                      <a:tcPr/>
                    </a:tc>
                    <a:tc>
                      <a:txBody>
                        <a:bodyPr/>
                        <a:lstStyle/>
                        <a:p>
                          <a:pPr algn="ctr"/>
                          <a:r>
                            <a:rPr lang="en-US" dirty="0">
                              <a:solidFill>
                                <a:srgbClr val="000000"/>
                              </a:solidFill>
                            </a:rPr>
                            <a:t>20.90</a:t>
                          </a:r>
                        </a:p>
                      </a:txBody>
                      <a:tcPr/>
                    </a:tc>
                    <a:tc>
                      <a:txBody>
                        <a:bodyPr/>
                        <a:lstStyle/>
                        <a:p>
                          <a:pPr algn="ctr"/>
                          <a:r>
                            <a:rPr lang="en-US" dirty="0">
                              <a:solidFill>
                                <a:srgbClr val="000000"/>
                              </a:solidFill>
                            </a:rPr>
                            <a:t>25.57</a:t>
                          </a:r>
                        </a:p>
                      </a:txBody>
                      <a:tcPr/>
                    </a:tc>
                    <a:tc>
                      <a:txBody>
                        <a:bodyPr/>
                        <a:lstStyle/>
                        <a:p>
                          <a:pPr algn="ctr"/>
                          <a:r>
                            <a:rPr lang="en-US" dirty="0">
                              <a:solidFill>
                                <a:srgbClr val="000000"/>
                              </a:solidFill>
                            </a:rPr>
                            <a:t>20.32</a:t>
                          </a:r>
                        </a:p>
                      </a:txBody>
                      <a:tcPr/>
                    </a:tc>
                    <a:extLst>
                      <a:ext uri="{0D108BD9-81ED-4DB2-BD59-A6C34878D82A}">
                        <a16:rowId xmlns:a16="http://schemas.microsoft.com/office/drawing/2014/main" val="3897464395"/>
                      </a:ext>
                    </a:extLst>
                  </a:tr>
                </a:tbl>
              </a:graphicData>
            </a:graphic>
          </p:graphicFrame>
        </mc:Choice>
        <mc:Fallback xmlns="">
          <p:graphicFrame>
            <p:nvGraphicFramePr>
              <p:cNvPr id="4" name="Content Placeholder 6">
                <a:extLst>
                  <a:ext uri="{FF2B5EF4-FFF2-40B4-BE49-F238E27FC236}">
                    <a16:creationId xmlns:a16="http://schemas.microsoft.com/office/drawing/2014/main" id="{259F00CE-97C0-DFC4-F4FD-9833FE0A7BCE}"/>
                  </a:ext>
                </a:extLst>
              </p:cNvPr>
              <p:cNvGraphicFramePr>
                <a:graphicFrameLocks/>
              </p:cNvGraphicFramePr>
              <p:nvPr>
                <p:extLst>
                  <p:ext uri="{D42A27DB-BD31-4B8C-83A1-F6EECF244321}">
                    <p14:modId xmlns:p14="http://schemas.microsoft.com/office/powerpoint/2010/main" val="1624237104"/>
                  </p:ext>
                </p:extLst>
              </p:nvPr>
            </p:nvGraphicFramePr>
            <p:xfrm>
              <a:off x="479504" y="1182896"/>
              <a:ext cx="8229601" cy="2123440"/>
            </p:xfrm>
            <a:graphic>
              <a:graphicData uri="http://schemas.openxmlformats.org/drawingml/2006/table">
                <a:tbl>
                  <a:tblPr firstRow="1" bandRow="1">
                    <a:tableStyleId>{5C22544A-7EE6-4342-B048-85BDC9FD1C3A}</a:tableStyleId>
                  </a:tblPr>
                  <a:tblGrid>
                    <a:gridCol w="2525750">
                      <a:extLst>
                        <a:ext uri="{9D8B030D-6E8A-4147-A177-3AD203B41FA5}">
                          <a16:colId xmlns:a16="http://schemas.microsoft.com/office/drawing/2014/main" val="1512904110"/>
                        </a:ext>
                      </a:extLst>
                    </a:gridCol>
                    <a:gridCol w="1600200">
                      <a:extLst>
                        <a:ext uri="{9D8B030D-6E8A-4147-A177-3AD203B41FA5}">
                          <a16:colId xmlns:a16="http://schemas.microsoft.com/office/drawing/2014/main" val="3518793874"/>
                        </a:ext>
                      </a:extLst>
                    </a:gridCol>
                    <a:gridCol w="2209800">
                      <a:extLst>
                        <a:ext uri="{9D8B030D-6E8A-4147-A177-3AD203B41FA5}">
                          <a16:colId xmlns:a16="http://schemas.microsoft.com/office/drawing/2014/main" val="2920680144"/>
                        </a:ext>
                      </a:extLst>
                    </a:gridCol>
                    <a:gridCol w="1893851">
                      <a:extLst>
                        <a:ext uri="{9D8B030D-6E8A-4147-A177-3AD203B41FA5}">
                          <a16:colId xmlns:a16="http://schemas.microsoft.com/office/drawing/2014/main" val="3849950625"/>
                        </a:ext>
                      </a:extLst>
                    </a:gridCol>
                  </a:tblGrid>
                  <a:tr h="370840">
                    <a:tc gridSpan="4">
                      <a:txBody>
                        <a:bodyPr/>
                        <a:lstStyle/>
                        <a:p>
                          <a:pPr algn="ctr"/>
                          <a:r>
                            <a:rPr lang="en-US" dirty="0"/>
                            <a:t>Table 15.2.1 – Screen Time Summary Statistics by Age Group</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49926533"/>
                      </a:ext>
                    </a:extLst>
                  </a:tr>
                  <a:tr h="640080">
                    <a:tc>
                      <a:txBody>
                        <a:bodyPr/>
                        <a:lstStyle/>
                        <a:p>
                          <a:endParaRPr lang="en-IN"/>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rgbClr val="000000"/>
                              </a:solidFill>
                              <a:latin typeface="+mn-lt"/>
                              <a:ea typeface="+mn-ea"/>
                              <a:cs typeface="+mn-cs"/>
                            </a:rPr>
                            <a:t>Tweens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rgbClr val="000000"/>
                              </a:solidFill>
                              <a:latin typeface="+mn-lt"/>
                              <a:ea typeface="+mn-ea"/>
                              <a:cs typeface="+mn-cs"/>
                            </a:rPr>
                            <a:t>8–12 Years Old</a:t>
                          </a:r>
                          <a:endParaRPr lang="en-US" sz="1800" b="0" i="0" u="none" strike="noStrike" kern="1200" baseline="0" dirty="0">
                            <a:solidFill>
                              <a:srgbClr val="000000"/>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rgbClr val="000000"/>
                              </a:solidFill>
                              <a:latin typeface="+mn-lt"/>
                              <a:ea typeface="+mn-ea"/>
                              <a:cs typeface="+mn-cs"/>
                            </a:rPr>
                            <a:t>Teens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rgbClr val="000000"/>
                              </a:solidFill>
                              <a:latin typeface="+mn-lt"/>
                              <a:ea typeface="+mn-ea"/>
                              <a:cs typeface="+mn-cs"/>
                            </a:rPr>
                            <a:t>13–18 Years Old</a:t>
                          </a:r>
                          <a:endParaRPr lang="en-US" sz="1800" b="0" i="0" u="none" strike="noStrike" kern="1200" baseline="0" dirty="0">
                            <a:solidFill>
                              <a:srgbClr val="000000"/>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rgbClr val="000000"/>
                              </a:solidFill>
                              <a:latin typeface="+mn-lt"/>
                              <a:ea typeface="+mn-ea"/>
                              <a:cs typeface="+mn-cs"/>
                            </a:rPr>
                            <a:t>Adults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rgbClr val="000000"/>
                              </a:solidFill>
                              <a:latin typeface="+mn-lt"/>
                              <a:ea typeface="+mn-ea"/>
                              <a:cs typeface="+mn-cs"/>
                            </a:rPr>
                            <a:t>Over 18 Years Old</a:t>
                          </a:r>
                          <a:endParaRPr lang="en-US" sz="1800" b="0" i="0" u="none" strike="noStrike" kern="1200" baseline="0" dirty="0">
                            <a:solidFill>
                              <a:srgbClr val="000000"/>
                            </a:solidFill>
                            <a:latin typeface="+mn-lt"/>
                            <a:ea typeface="+mn-ea"/>
                            <a:cs typeface="+mn-cs"/>
                          </a:endParaRPr>
                        </a:p>
                      </a:txBody>
                      <a:tcPr/>
                    </a:tc>
                    <a:extLst>
                      <a:ext uri="{0D108BD9-81ED-4DB2-BD59-A6C34878D82A}">
                        <a16:rowId xmlns:a16="http://schemas.microsoft.com/office/drawing/2014/main" val="3805394620"/>
                      </a:ext>
                    </a:extLst>
                  </a:tr>
                  <a:tr h="370840">
                    <a:tc>
                      <a:txBody>
                        <a:bodyPr/>
                        <a:lstStyle/>
                        <a:p>
                          <a:endParaRPr lang="en-US"/>
                        </a:p>
                      </a:txBody>
                      <a:tcPr>
                        <a:blipFill>
                          <a:blip r:embed="rId2"/>
                          <a:stretch>
                            <a:fillRect l="-241" t="-280328" r="-226506" b="-224590"/>
                          </a:stretch>
                        </a:blipFill>
                      </a:tcPr>
                    </a:tc>
                    <a:tc>
                      <a:txBody>
                        <a:bodyPr/>
                        <a:lstStyle/>
                        <a:p>
                          <a:pPr algn="ctr"/>
                          <a:r>
                            <a:rPr lang="en-US" dirty="0">
                              <a:solidFill>
                                <a:srgbClr val="000000"/>
                              </a:solidFill>
                            </a:rPr>
                            <a:t>50</a:t>
                          </a:r>
                        </a:p>
                      </a:txBody>
                      <a:tcPr/>
                    </a:tc>
                    <a:tc>
                      <a:txBody>
                        <a:bodyPr/>
                        <a:lstStyle/>
                        <a:p>
                          <a:pPr algn="ctr"/>
                          <a:r>
                            <a:rPr lang="en-US" dirty="0">
                              <a:solidFill>
                                <a:srgbClr val="000000"/>
                              </a:solidFill>
                            </a:rPr>
                            <a:t>50</a:t>
                          </a:r>
                        </a:p>
                      </a:txBody>
                      <a:tcPr/>
                    </a:tc>
                    <a:tc>
                      <a:txBody>
                        <a:bodyPr/>
                        <a:lstStyle/>
                        <a:p>
                          <a:pPr algn="ctr"/>
                          <a:r>
                            <a:rPr lang="en-US" dirty="0">
                              <a:solidFill>
                                <a:srgbClr val="000000"/>
                              </a:solidFill>
                            </a:rPr>
                            <a:t>50</a:t>
                          </a:r>
                        </a:p>
                      </a:txBody>
                      <a:tcPr/>
                    </a:tc>
                    <a:extLst>
                      <a:ext uri="{0D108BD9-81ED-4DB2-BD59-A6C34878D82A}">
                        <a16:rowId xmlns:a16="http://schemas.microsoft.com/office/drawing/2014/main" val="414319117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rgbClr val="000000"/>
                              </a:solidFill>
                              <a:latin typeface="+mn-lt"/>
                              <a:ea typeface="+mn-ea"/>
                              <a:cs typeface="+mn-cs"/>
                            </a:rPr>
                            <a:t>Mean</a:t>
                          </a:r>
                          <a:endParaRPr lang="en-US" sz="1800" b="0" i="0" u="none" strike="noStrike" kern="1200" baseline="0" dirty="0">
                            <a:solidFill>
                              <a:srgbClr val="000000"/>
                            </a:solidFill>
                            <a:latin typeface="+mn-lt"/>
                            <a:ea typeface="+mn-ea"/>
                            <a:cs typeface="+mn-cs"/>
                          </a:endParaRPr>
                        </a:p>
                      </a:txBody>
                      <a:tcPr/>
                    </a:tc>
                    <a:tc>
                      <a:txBody>
                        <a:bodyPr/>
                        <a:lstStyle/>
                        <a:p>
                          <a:pPr algn="ctr"/>
                          <a:r>
                            <a:rPr lang="en-US" dirty="0">
                              <a:solidFill>
                                <a:srgbClr val="000000"/>
                              </a:solidFill>
                            </a:rPr>
                            <a:t>128</a:t>
                          </a:r>
                        </a:p>
                      </a:txBody>
                      <a:tcPr/>
                    </a:tc>
                    <a:tc>
                      <a:txBody>
                        <a:bodyPr/>
                        <a:lstStyle/>
                        <a:p>
                          <a:pPr algn="ctr"/>
                          <a:r>
                            <a:rPr lang="en-US" dirty="0">
                              <a:solidFill>
                                <a:srgbClr val="000000"/>
                              </a:solidFill>
                            </a:rPr>
                            <a:t>137.48</a:t>
                          </a:r>
                        </a:p>
                      </a:txBody>
                      <a:tcPr/>
                    </a:tc>
                    <a:tc>
                      <a:txBody>
                        <a:bodyPr/>
                        <a:lstStyle/>
                        <a:p>
                          <a:pPr algn="ctr"/>
                          <a:r>
                            <a:rPr lang="en-US" dirty="0">
                              <a:solidFill>
                                <a:srgbClr val="000000"/>
                              </a:solidFill>
                            </a:rPr>
                            <a:t>100.12</a:t>
                          </a:r>
                        </a:p>
                      </a:txBody>
                      <a:tcPr/>
                    </a:tc>
                    <a:extLst>
                      <a:ext uri="{0D108BD9-81ED-4DB2-BD59-A6C34878D82A}">
                        <a16:rowId xmlns:a16="http://schemas.microsoft.com/office/drawing/2014/main" val="227191754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rgbClr val="000000"/>
                              </a:solidFill>
                              <a:latin typeface="+mn-lt"/>
                              <a:ea typeface="+mn-ea"/>
                              <a:cs typeface="+mn-cs"/>
                            </a:rPr>
                            <a:t>Standard Deviation</a:t>
                          </a:r>
                          <a:endParaRPr lang="en-US" sz="1800" b="0" i="0" u="none" strike="noStrike" kern="1200" baseline="0" dirty="0">
                            <a:solidFill>
                              <a:srgbClr val="000000"/>
                            </a:solidFill>
                            <a:latin typeface="+mn-lt"/>
                            <a:ea typeface="+mn-ea"/>
                            <a:cs typeface="+mn-cs"/>
                          </a:endParaRPr>
                        </a:p>
                      </a:txBody>
                      <a:tcPr/>
                    </a:tc>
                    <a:tc>
                      <a:txBody>
                        <a:bodyPr/>
                        <a:lstStyle/>
                        <a:p>
                          <a:pPr algn="ctr"/>
                          <a:r>
                            <a:rPr lang="en-US" dirty="0">
                              <a:solidFill>
                                <a:srgbClr val="000000"/>
                              </a:solidFill>
                            </a:rPr>
                            <a:t>20.90</a:t>
                          </a:r>
                        </a:p>
                      </a:txBody>
                      <a:tcPr/>
                    </a:tc>
                    <a:tc>
                      <a:txBody>
                        <a:bodyPr/>
                        <a:lstStyle/>
                        <a:p>
                          <a:pPr algn="ctr"/>
                          <a:r>
                            <a:rPr lang="en-US" dirty="0">
                              <a:solidFill>
                                <a:srgbClr val="000000"/>
                              </a:solidFill>
                            </a:rPr>
                            <a:t>25.57</a:t>
                          </a:r>
                        </a:p>
                      </a:txBody>
                      <a:tcPr/>
                    </a:tc>
                    <a:tc>
                      <a:txBody>
                        <a:bodyPr/>
                        <a:lstStyle/>
                        <a:p>
                          <a:pPr algn="ctr"/>
                          <a:r>
                            <a:rPr lang="en-US" dirty="0">
                              <a:solidFill>
                                <a:srgbClr val="000000"/>
                              </a:solidFill>
                            </a:rPr>
                            <a:t>20.32</a:t>
                          </a:r>
                        </a:p>
                      </a:txBody>
                      <a:tcPr/>
                    </a:tc>
                    <a:extLst>
                      <a:ext uri="{0D108BD9-81ED-4DB2-BD59-A6C34878D82A}">
                        <a16:rowId xmlns:a16="http://schemas.microsoft.com/office/drawing/2014/main" val="3897464395"/>
                      </a:ext>
                    </a:extLst>
                  </a:tr>
                </a:tbl>
              </a:graphicData>
            </a:graphic>
          </p:graphicFrame>
        </mc:Fallback>
      </mc:AlternateContent>
    </p:spTree>
    <p:extLst>
      <p:ext uri="{BB962C8B-B14F-4D97-AF65-F5344CB8AC3E}">
        <p14:creationId xmlns:p14="http://schemas.microsoft.com/office/powerpoint/2010/main" val="1161710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a:xfrm>
            <a:off x="451624" y="91440"/>
            <a:ext cx="8229600" cy="914400"/>
          </a:xfrm>
        </p:spPr>
        <p:txBody>
          <a:bodyPr/>
          <a:lstStyle/>
          <a:p>
            <a:r>
              <a:rPr lang="en-US" dirty="0"/>
              <a:t>Tukey’s Honest Significant Difference (HSD) Method (cont.)</a:t>
            </a:r>
          </a:p>
        </p:txBody>
      </p:sp>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a:xfrm>
            <a:off x="479504" y="1371600"/>
            <a:ext cx="8229600" cy="4572000"/>
          </a:xfrm>
        </p:spPr>
        <p:txBody>
          <a:bodyPr>
            <a:normAutofit/>
          </a:bodyPr>
          <a:lstStyle/>
          <a:p>
            <a:r>
              <a:rPr lang="en-US" dirty="0"/>
              <a:t> </a:t>
            </a:r>
          </a:p>
        </p:txBody>
      </p:sp>
      <p:graphicFrame>
        <p:nvGraphicFramePr>
          <p:cNvPr id="6" name="Object 5">
            <a:extLst>
              <a:ext uri="{FF2B5EF4-FFF2-40B4-BE49-F238E27FC236}">
                <a16:creationId xmlns:a16="http://schemas.microsoft.com/office/drawing/2014/main" id="{2E273052-80A4-C6C8-0088-89691080102F}"/>
              </a:ext>
            </a:extLst>
          </p:cNvPr>
          <p:cNvGraphicFramePr>
            <a:graphicFrameLocks noChangeAspect="1"/>
          </p:cNvGraphicFramePr>
          <p:nvPr>
            <p:extLst>
              <p:ext uri="{D42A27DB-BD31-4B8C-83A1-F6EECF244321}">
                <p14:modId xmlns:p14="http://schemas.microsoft.com/office/powerpoint/2010/main" val="3063092003"/>
              </p:ext>
            </p:extLst>
          </p:nvPr>
        </p:nvGraphicFramePr>
        <p:xfrm>
          <a:off x="2705100" y="1219200"/>
          <a:ext cx="3416300" cy="939800"/>
        </p:xfrm>
        <a:graphic>
          <a:graphicData uri="http://schemas.openxmlformats.org/presentationml/2006/ole">
            <mc:AlternateContent xmlns:mc="http://schemas.openxmlformats.org/markup-compatibility/2006">
              <mc:Choice xmlns:v="urn:schemas-microsoft-com:vml" Requires="v">
                <p:oleObj name="Equation" r:id="rId2" imgW="3416040" imgH="939600" progId="Equation.DSMT4">
                  <p:embed/>
                </p:oleObj>
              </mc:Choice>
              <mc:Fallback>
                <p:oleObj name="Equation" r:id="rId2" imgW="3416040" imgH="939600" progId="Equation.DSMT4">
                  <p:embed/>
                  <p:pic>
                    <p:nvPicPr>
                      <p:cNvPr id="0" name=""/>
                      <p:cNvPicPr/>
                      <p:nvPr/>
                    </p:nvPicPr>
                    <p:blipFill>
                      <a:blip r:embed="rId3"/>
                      <a:stretch>
                        <a:fillRect/>
                      </a:stretch>
                    </p:blipFill>
                    <p:spPr>
                      <a:xfrm>
                        <a:off x="2705100" y="1219200"/>
                        <a:ext cx="3416300" cy="9398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537347A8-1091-B12F-F7DA-11005FDF1B06}"/>
              </a:ext>
            </a:extLst>
          </p:cNvPr>
          <p:cNvGraphicFramePr>
            <a:graphicFrameLocks noChangeAspect="1"/>
          </p:cNvGraphicFramePr>
          <p:nvPr>
            <p:extLst>
              <p:ext uri="{D42A27DB-BD31-4B8C-83A1-F6EECF244321}">
                <p14:modId xmlns:p14="http://schemas.microsoft.com/office/powerpoint/2010/main" val="1444270142"/>
              </p:ext>
            </p:extLst>
          </p:nvPr>
        </p:nvGraphicFramePr>
        <p:xfrm>
          <a:off x="2699524" y="2216537"/>
          <a:ext cx="3556000" cy="939800"/>
        </p:xfrm>
        <a:graphic>
          <a:graphicData uri="http://schemas.openxmlformats.org/presentationml/2006/ole">
            <mc:AlternateContent xmlns:mc="http://schemas.openxmlformats.org/markup-compatibility/2006">
              <mc:Choice xmlns:v="urn:schemas-microsoft-com:vml" Requires="v">
                <p:oleObj name="Equation" r:id="rId4" imgW="3555720" imgH="939600" progId="Equation.DSMT4">
                  <p:embed/>
                </p:oleObj>
              </mc:Choice>
              <mc:Fallback>
                <p:oleObj name="Equation" r:id="rId4" imgW="3555720" imgH="939600" progId="Equation.DSMT4">
                  <p:embed/>
                  <p:pic>
                    <p:nvPicPr>
                      <p:cNvPr id="6" name="Object 5">
                        <a:extLst>
                          <a:ext uri="{FF2B5EF4-FFF2-40B4-BE49-F238E27FC236}">
                            <a16:creationId xmlns:a16="http://schemas.microsoft.com/office/drawing/2014/main" id="{2E273052-80A4-C6C8-0088-89691080102F}"/>
                          </a:ext>
                        </a:extLst>
                      </p:cNvPr>
                      <p:cNvPicPr/>
                      <p:nvPr/>
                    </p:nvPicPr>
                    <p:blipFill>
                      <a:blip r:embed="rId5"/>
                      <a:stretch>
                        <a:fillRect/>
                      </a:stretch>
                    </p:blipFill>
                    <p:spPr>
                      <a:xfrm>
                        <a:off x="2699524" y="2216537"/>
                        <a:ext cx="3556000" cy="9398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6413543-33D2-6EC0-20E3-003DD67E8EE6}"/>
              </a:ext>
            </a:extLst>
          </p:cNvPr>
          <p:cNvGraphicFramePr>
            <a:graphicFrameLocks noChangeAspect="1"/>
          </p:cNvGraphicFramePr>
          <p:nvPr>
            <p:extLst>
              <p:ext uri="{D42A27DB-BD31-4B8C-83A1-F6EECF244321}">
                <p14:modId xmlns:p14="http://schemas.microsoft.com/office/powerpoint/2010/main" val="4082108379"/>
              </p:ext>
            </p:extLst>
          </p:nvPr>
        </p:nvGraphicFramePr>
        <p:xfrm>
          <a:off x="1952392" y="3316651"/>
          <a:ext cx="4318000" cy="952500"/>
        </p:xfrm>
        <a:graphic>
          <a:graphicData uri="http://schemas.openxmlformats.org/presentationml/2006/ole">
            <mc:AlternateContent xmlns:mc="http://schemas.openxmlformats.org/markup-compatibility/2006">
              <mc:Choice xmlns:v="urn:schemas-microsoft-com:vml" Requires="v">
                <p:oleObj name="Equation" r:id="rId6" imgW="4317840" imgH="952200" progId="Equation.DSMT4">
                  <p:embed/>
                </p:oleObj>
              </mc:Choice>
              <mc:Fallback>
                <p:oleObj name="Equation" r:id="rId6" imgW="4317840" imgH="952200" progId="Equation.DSMT4">
                  <p:embed/>
                  <p:pic>
                    <p:nvPicPr>
                      <p:cNvPr id="8" name="Object 7">
                        <a:extLst>
                          <a:ext uri="{FF2B5EF4-FFF2-40B4-BE49-F238E27FC236}">
                            <a16:creationId xmlns:a16="http://schemas.microsoft.com/office/drawing/2014/main" id="{537347A8-1091-B12F-F7DA-11005FDF1B06}"/>
                          </a:ext>
                        </a:extLst>
                      </p:cNvPr>
                      <p:cNvPicPr/>
                      <p:nvPr/>
                    </p:nvPicPr>
                    <p:blipFill>
                      <a:blip r:embed="rId7"/>
                      <a:stretch>
                        <a:fillRect/>
                      </a:stretch>
                    </p:blipFill>
                    <p:spPr>
                      <a:xfrm>
                        <a:off x="1952392" y="3316651"/>
                        <a:ext cx="4318000" cy="9525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AECB469-A8E7-E189-1309-72623C812C60}"/>
              </a:ext>
            </a:extLst>
          </p:cNvPr>
          <p:cNvGraphicFramePr>
            <a:graphicFrameLocks noChangeAspect="1"/>
          </p:cNvGraphicFramePr>
          <p:nvPr>
            <p:extLst>
              <p:ext uri="{D42A27DB-BD31-4B8C-83A1-F6EECF244321}">
                <p14:modId xmlns:p14="http://schemas.microsoft.com/office/powerpoint/2010/main" val="476839573"/>
              </p:ext>
            </p:extLst>
          </p:nvPr>
        </p:nvGraphicFramePr>
        <p:xfrm>
          <a:off x="3257550" y="4468200"/>
          <a:ext cx="2311400" cy="292100"/>
        </p:xfrm>
        <a:graphic>
          <a:graphicData uri="http://schemas.openxmlformats.org/presentationml/2006/ole">
            <mc:AlternateContent xmlns:mc="http://schemas.openxmlformats.org/markup-compatibility/2006">
              <mc:Choice xmlns:v="urn:schemas-microsoft-com:vml" Requires="v">
                <p:oleObj name="Equation" r:id="rId8" imgW="2311200" imgH="291960" progId="Equation.DSMT4">
                  <p:embed/>
                </p:oleObj>
              </mc:Choice>
              <mc:Fallback>
                <p:oleObj name="Equation" r:id="rId8" imgW="2311200" imgH="291960" progId="Equation.DSMT4">
                  <p:embed/>
                  <p:pic>
                    <p:nvPicPr>
                      <p:cNvPr id="9" name="Object 8">
                        <a:extLst>
                          <a:ext uri="{FF2B5EF4-FFF2-40B4-BE49-F238E27FC236}">
                            <a16:creationId xmlns:a16="http://schemas.microsoft.com/office/drawing/2014/main" id="{D6413543-33D2-6EC0-20E3-003DD67E8EE6}"/>
                          </a:ext>
                        </a:extLst>
                      </p:cNvPr>
                      <p:cNvPicPr/>
                      <p:nvPr/>
                    </p:nvPicPr>
                    <p:blipFill>
                      <a:blip r:embed="rId9"/>
                      <a:stretch>
                        <a:fillRect/>
                      </a:stretch>
                    </p:blipFill>
                    <p:spPr>
                      <a:xfrm>
                        <a:off x="3257550" y="4468200"/>
                        <a:ext cx="2311400" cy="2921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1CACB5D4-9A07-429E-7C58-3CF988B4ACAB}"/>
              </a:ext>
            </a:extLst>
          </p:cNvPr>
          <p:cNvGraphicFramePr>
            <a:graphicFrameLocks noChangeAspect="1"/>
          </p:cNvGraphicFramePr>
          <p:nvPr>
            <p:extLst>
              <p:ext uri="{D42A27DB-BD31-4B8C-83A1-F6EECF244321}">
                <p14:modId xmlns:p14="http://schemas.microsoft.com/office/powerpoint/2010/main" val="1253992544"/>
              </p:ext>
            </p:extLst>
          </p:nvPr>
        </p:nvGraphicFramePr>
        <p:xfrm>
          <a:off x="3143250" y="5156200"/>
          <a:ext cx="2844800" cy="482600"/>
        </p:xfrm>
        <a:graphic>
          <a:graphicData uri="http://schemas.openxmlformats.org/presentationml/2006/ole">
            <mc:AlternateContent xmlns:mc="http://schemas.openxmlformats.org/markup-compatibility/2006">
              <mc:Choice xmlns:v="urn:schemas-microsoft-com:vml" Requires="v">
                <p:oleObj name="Equation" r:id="rId10" imgW="2844720" imgH="482400" progId="Equation.DSMT4">
                  <p:embed/>
                </p:oleObj>
              </mc:Choice>
              <mc:Fallback>
                <p:oleObj name="Equation" r:id="rId10" imgW="2844720" imgH="482400" progId="Equation.DSMT4">
                  <p:embed/>
                  <p:pic>
                    <p:nvPicPr>
                      <p:cNvPr id="10" name="Object 9">
                        <a:extLst>
                          <a:ext uri="{FF2B5EF4-FFF2-40B4-BE49-F238E27FC236}">
                            <a16:creationId xmlns:a16="http://schemas.microsoft.com/office/drawing/2014/main" id="{BAECB469-A8E7-E189-1309-72623C812C60}"/>
                          </a:ext>
                        </a:extLst>
                      </p:cNvPr>
                      <p:cNvPicPr/>
                      <p:nvPr/>
                    </p:nvPicPr>
                    <p:blipFill>
                      <a:blip r:embed="rId11"/>
                      <a:stretch>
                        <a:fillRect/>
                      </a:stretch>
                    </p:blipFill>
                    <p:spPr>
                      <a:xfrm>
                        <a:off x="3143250" y="5156200"/>
                        <a:ext cx="2844800" cy="482600"/>
                      </a:xfrm>
                      <a:prstGeom prst="rect">
                        <a:avLst/>
                      </a:prstGeom>
                    </p:spPr>
                  </p:pic>
                </p:oleObj>
              </mc:Fallback>
            </mc:AlternateContent>
          </a:graphicData>
        </a:graphic>
      </p:graphicFrame>
    </p:spTree>
    <p:extLst>
      <p:ext uri="{BB962C8B-B14F-4D97-AF65-F5344CB8AC3E}">
        <p14:creationId xmlns:p14="http://schemas.microsoft.com/office/powerpoint/2010/main" val="1490329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3" name="Content Placeholder 2"/>
          <p:cNvSpPr>
            <a:spLocks noGrp="1"/>
          </p:cNvSpPr>
          <p:nvPr>
            <p:ph idx="1"/>
          </p:nvPr>
        </p:nvSpPr>
        <p:spPr/>
        <p:txBody>
          <a:bodyPr/>
          <a:lstStyle/>
          <a:p>
            <a:r>
              <a:rPr lang="en-US" dirty="0"/>
              <a:t> </a:t>
            </a:r>
          </a:p>
          <a:p>
            <a:endParaRPr lang="en-US" dirty="0"/>
          </a:p>
        </p:txBody>
      </p:sp>
      <mc:AlternateContent xmlns:mc="http://schemas.openxmlformats.org/markup-compatibility/2006" xmlns:a14="http://schemas.microsoft.com/office/drawing/2010/main">
        <mc:Choice Requires="a14">
          <p:sp>
            <p:nvSpPr>
              <p:cNvPr id="4" name="Content Placeholder 3"/>
              <p:cNvSpPr txBox="1">
                <a:spLocks/>
              </p:cNvSpPr>
              <p:nvPr/>
            </p:nvSpPr>
            <p:spPr>
              <a:xfrm>
                <a:off x="457200" y="1295400"/>
                <a:ext cx="8229600" cy="1040285"/>
              </a:xfrm>
              <a:prstGeom prst="rect">
                <a:avLst/>
              </a:prstGeom>
              <a:ln w="28575">
                <a:solidFill>
                  <a:srgbClr val="FF0000"/>
                </a:solidFill>
              </a:ln>
            </p:spPr>
            <p:txBody>
              <a:bodyPr>
                <a:spAutoFit/>
              </a:bodyPr>
              <a:lstStyle/>
              <a:p>
                <a:pPr lvl="0">
                  <a:spcBef>
                    <a:spcPct val="20000"/>
                  </a:spcBef>
                </a:pPr>
                <a:r>
                  <a:rPr lang="en-US" sz="2800" dirty="0">
                    <a:solidFill>
                      <a:srgbClr val="000000"/>
                    </a:solidFill>
                  </a:rPr>
                  <a:t>The critical value used for these calculations is the</a:t>
                </a:r>
              </a:p>
              <a:p>
                <a:pPr lvl="0">
                  <a:spcBef>
                    <a:spcPct val="20000"/>
                  </a:spcBef>
                </a:pPr>
                <a:r>
                  <a:rPr lang="en-US" sz="2800" dirty="0">
                    <a:solidFill>
                      <a:srgbClr val="000000"/>
                    </a:solidFill>
                  </a:rPr>
                  <a:t>value from Table N with</a:t>
                </a:r>
                <a14:m>
                  <m:oMath xmlns:m="http://schemas.openxmlformats.org/officeDocument/2006/math">
                    <m:r>
                      <a:rPr lang="en-US" sz="2800" b="0" i="0" dirty="0" smtClean="0">
                        <a:solidFill>
                          <a:srgbClr val="000000"/>
                        </a:solidFill>
                        <a:latin typeface="Cambria Math" panose="02040503050406030204" pitchFamily="18" charset="0"/>
                      </a:rPr>
                      <m:t> </m:t>
                    </m:r>
                    <m:r>
                      <a:rPr lang="en-US" sz="2800" b="0" i="1" dirty="0" smtClean="0">
                        <a:solidFill>
                          <a:srgbClr val="000000"/>
                        </a:solidFill>
                        <a:latin typeface="Cambria Math" panose="02040503050406030204" pitchFamily="18" charset="0"/>
                      </a:rPr>
                      <m:t>𝑘</m:t>
                    </m:r>
                    <m:r>
                      <a:rPr lang="en-US" sz="2800" b="0" i="0" dirty="0" smtClean="0">
                        <a:solidFill>
                          <a:srgbClr val="000000"/>
                        </a:solidFill>
                        <a:latin typeface="Cambria Math" panose="02040503050406030204" pitchFamily="18" charset="0"/>
                      </a:rPr>
                      <m:t>=3 </m:t>
                    </m:r>
                    <m:r>
                      <m:rPr>
                        <m:sty m:val="p"/>
                      </m:rPr>
                      <a:rPr lang="en-US" sz="2800" b="0" i="0" dirty="0" smtClean="0">
                        <a:solidFill>
                          <a:srgbClr val="000000"/>
                        </a:solidFill>
                        <a:latin typeface="Cambria Math" panose="02040503050406030204" pitchFamily="18" charset="0"/>
                      </a:rPr>
                      <m:t>and</m:t>
                    </m:r>
                    <m:r>
                      <a:rPr lang="en-US" sz="2800" b="0" i="0" dirty="0" smtClean="0">
                        <a:solidFill>
                          <a:srgbClr val="000000"/>
                        </a:solidFill>
                        <a:latin typeface="Cambria Math" panose="02040503050406030204" pitchFamily="18" charset="0"/>
                      </a:rPr>
                      <m:t> </m:t>
                    </m:r>
                    <m:r>
                      <m:rPr>
                        <m:sty m:val="p"/>
                      </m:rPr>
                      <a:rPr lang="en-US" sz="2800" b="0" i="0" dirty="0" smtClean="0">
                        <a:solidFill>
                          <a:srgbClr val="000000"/>
                        </a:solidFill>
                        <a:latin typeface="Cambria Math" panose="02040503050406030204" pitchFamily="18" charset="0"/>
                      </a:rPr>
                      <m:t>erro</m:t>
                    </m:r>
                    <m:r>
                      <a:rPr lang="en-US" sz="2800" b="0" i="1" dirty="0" smtClean="0">
                        <a:solidFill>
                          <a:srgbClr val="000000"/>
                        </a:solidFill>
                        <a:latin typeface="Cambria Math" panose="02040503050406030204" pitchFamily="18" charset="0"/>
                      </a:rPr>
                      <m:t>𝑟</m:t>
                    </m:r>
                    <m:r>
                      <a:rPr lang="en-US" sz="2800" b="0" i="1" dirty="0" smtClean="0">
                        <a:solidFill>
                          <a:srgbClr val="000000"/>
                        </a:solidFill>
                        <a:latin typeface="Cambria Math" panose="02040503050406030204" pitchFamily="18" charset="0"/>
                      </a:rPr>
                      <m:t> </m:t>
                    </m:r>
                    <m:r>
                      <a:rPr lang="en-US" sz="2800" i="1" dirty="0" smtClean="0">
                        <a:solidFill>
                          <a:srgbClr val="000000"/>
                        </a:solidFill>
                        <a:latin typeface="Cambria Math" panose="02040503050406030204" pitchFamily="18" charset="0"/>
                      </a:rPr>
                      <m:t>𝑑𝑓</m:t>
                    </m:r>
                    <m:r>
                      <a:rPr lang="en-US" sz="2800" i="1" dirty="0" smtClean="0">
                        <a:solidFill>
                          <a:srgbClr val="000000"/>
                        </a:solidFill>
                        <a:latin typeface="Cambria Math" panose="02040503050406030204" pitchFamily="18" charset="0"/>
                      </a:rPr>
                      <m:t>=∞</m:t>
                    </m:r>
                  </m:oMath>
                </a14:m>
                <a:r>
                  <a:rPr lang="en-US" sz="2800" dirty="0">
                    <a:solidFill>
                      <a:srgbClr val="000000"/>
                    </a:solidFill>
                  </a:rPr>
                  <a:t>.</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mc:Choice>
        <mc:Fallback xmlns="">
          <p:sp>
            <p:nvSpPr>
              <p:cNvPr id="4" name="Content Placeholder 3"/>
              <p:cNvSpPr txBox="1">
                <a:spLocks noRot="1" noChangeAspect="1" noMove="1" noResize="1" noEditPoints="1" noAdjustHandles="1" noChangeArrowheads="1" noChangeShapeType="1" noTextEdit="1"/>
              </p:cNvSpPr>
              <p:nvPr/>
            </p:nvSpPr>
            <p:spPr>
              <a:xfrm>
                <a:off x="457200" y="1295400"/>
                <a:ext cx="8229600" cy="1040285"/>
              </a:xfrm>
              <a:prstGeom prst="rect">
                <a:avLst/>
              </a:prstGeom>
              <a:blipFill>
                <a:blip r:embed="rId2"/>
                <a:stretch>
                  <a:fillRect l="-1328" t="-4571" b="-13714"/>
                </a:stretch>
              </a:blipFill>
              <a:ln w="28575">
                <a:solidFill>
                  <a:srgbClr val="FF0000"/>
                </a:solidFill>
              </a:ln>
            </p:spPr>
            <p:txBody>
              <a:bodyPr/>
              <a:lstStyle/>
              <a:p>
                <a:r>
                  <a:rPr lang="en-IN">
                    <a:noFill/>
                  </a:rPr>
                  <a:t> </a:t>
                </a:r>
              </a:p>
            </p:txBody>
          </p:sp>
        </mc:Fallback>
      </mc:AlternateContent>
    </p:spTree>
    <p:extLst>
      <p:ext uri="{BB962C8B-B14F-4D97-AF65-F5344CB8AC3E}">
        <p14:creationId xmlns:p14="http://schemas.microsoft.com/office/powerpoint/2010/main" val="603239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a:xfrm>
            <a:off x="451624" y="91440"/>
            <a:ext cx="8229600" cy="914400"/>
          </a:xfrm>
        </p:spPr>
        <p:txBody>
          <a:bodyPr/>
          <a:lstStyle/>
          <a:p>
            <a:r>
              <a:rPr lang="en-US" dirty="0"/>
              <a:t>Tukey’s Honest Significant Difference (HSD) Method (cont.)</a:t>
            </a:r>
          </a:p>
        </p:txBody>
      </p:sp>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a:xfrm>
            <a:off x="468351" y="1295400"/>
            <a:ext cx="8229600" cy="4572000"/>
          </a:xfrm>
        </p:spPr>
        <p:txBody>
          <a:bodyPr>
            <a:normAutofit/>
          </a:bodyPr>
          <a:lstStyle/>
          <a:p>
            <a:r>
              <a:rPr lang="en-US" dirty="0"/>
              <a:t>Since the interval above includes zero, we fail to reject the null hypothesis and conclude that there is not enough evidence to indicate that the amount of screen time for tweens is different from that of teens.</a:t>
            </a:r>
          </a:p>
          <a:p>
            <a:r>
              <a:rPr lang="en-US" dirty="0"/>
              <a:t>Note that the MSE is the mean squared error which comes from the ANOVA.</a:t>
            </a:r>
          </a:p>
          <a:p>
            <a:r>
              <a:rPr lang="en-US" dirty="0"/>
              <a:t>Similarly, comparing the average screen time for Tweens and Adults using Tukey’s HSD, a 95% confidence interval is given by</a:t>
            </a:r>
          </a:p>
        </p:txBody>
      </p:sp>
    </p:spTree>
    <p:extLst>
      <p:ext uri="{BB962C8B-B14F-4D97-AF65-F5344CB8AC3E}">
        <p14:creationId xmlns:p14="http://schemas.microsoft.com/office/powerpoint/2010/main" val="1365148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a:xfrm>
            <a:off x="451624" y="91440"/>
            <a:ext cx="8229600" cy="914400"/>
          </a:xfrm>
        </p:spPr>
        <p:txBody>
          <a:bodyPr/>
          <a:lstStyle/>
          <a:p>
            <a:r>
              <a:rPr lang="en-US" dirty="0"/>
              <a:t>Tukey’s Honest Significant Difference (HSD) Method (cont.)</a:t>
            </a:r>
          </a:p>
        </p:txBody>
      </p:sp>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a:xfrm>
            <a:off x="468351" y="1295400"/>
            <a:ext cx="8229600" cy="4572000"/>
          </a:xfrm>
        </p:spPr>
        <p:txBody>
          <a:bodyPr>
            <a:normAutofit/>
          </a:bodyPr>
          <a:lstStyle/>
          <a:p>
            <a:endParaRPr lang="en-US" dirty="0"/>
          </a:p>
          <a:p>
            <a:endParaRPr lang="en-US" dirty="0"/>
          </a:p>
          <a:p>
            <a:endParaRPr lang="en-US" dirty="0"/>
          </a:p>
          <a:p>
            <a:endParaRPr lang="en-US" dirty="0"/>
          </a:p>
          <a:p>
            <a:r>
              <a:rPr lang="en-US" dirty="0"/>
              <a:t>Since the interval does not include zero, we reject the null hypothesis and conclude that the average screen time between tweens and adults is significantly different.</a:t>
            </a:r>
          </a:p>
        </p:txBody>
      </p:sp>
      <p:graphicFrame>
        <p:nvGraphicFramePr>
          <p:cNvPr id="4" name="Object 3">
            <a:extLst>
              <a:ext uri="{FF2B5EF4-FFF2-40B4-BE49-F238E27FC236}">
                <a16:creationId xmlns:a16="http://schemas.microsoft.com/office/drawing/2014/main" id="{121C4E7A-07F7-26A2-5D86-93BC393BEBF4}"/>
              </a:ext>
            </a:extLst>
          </p:cNvPr>
          <p:cNvGraphicFramePr>
            <a:graphicFrameLocks noChangeAspect="1"/>
          </p:cNvGraphicFramePr>
          <p:nvPr>
            <p:extLst>
              <p:ext uri="{D42A27DB-BD31-4B8C-83A1-F6EECF244321}">
                <p14:modId xmlns:p14="http://schemas.microsoft.com/office/powerpoint/2010/main" val="2360103058"/>
              </p:ext>
            </p:extLst>
          </p:nvPr>
        </p:nvGraphicFramePr>
        <p:xfrm>
          <a:off x="2057400" y="1295400"/>
          <a:ext cx="4305300" cy="952500"/>
        </p:xfrm>
        <a:graphic>
          <a:graphicData uri="http://schemas.openxmlformats.org/presentationml/2006/ole">
            <mc:AlternateContent xmlns:mc="http://schemas.openxmlformats.org/markup-compatibility/2006">
              <mc:Choice xmlns:v="urn:schemas-microsoft-com:vml" Requires="v">
                <p:oleObj name="Equation" r:id="rId2" imgW="4305240" imgH="952200" progId="Equation.DSMT4">
                  <p:embed/>
                </p:oleObj>
              </mc:Choice>
              <mc:Fallback>
                <p:oleObj name="Equation" r:id="rId2" imgW="4305240" imgH="952200" progId="Equation.DSMT4">
                  <p:embed/>
                  <p:pic>
                    <p:nvPicPr>
                      <p:cNvPr id="9" name="Object 8">
                        <a:extLst>
                          <a:ext uri="{FF2B5EF4-FFF2-40B4-BE49-F238E27FC236}">
                            <a16:creationId xmlns:a16="http://schemas.microsoft.com/office/drawing/2014/main" id="{D6413543-33D2-6EC0-20E3-003DD67E8EE6}"/>
                          </a:ext>
                        </a:extLst>
                      </p:cNvPr>
                      <p:cNvPicPr/>
                      <p:nvPr/>
                    </p:nvPicPr>
                    <p:blipFill>
                      <a:blip r:embed="rId3"/>
                      <a:stretch>
                        <a:fillRect/>
                      </a:stretch>
                    </p:blipFill>
                    <p:spPr>
                      <a:xfrm>
                        <a:off x="2057400" y="1295400"/>
                        <a:ext cx="4305300" cy="9525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620CDF24-099C-D298-BE34-CD7FAA36C9C5}"/>
              </a:ext>
            </a:extLst>
          </p:cNvPr>
          <p:cNvGraphicFramePr>
            <a:graphicFrameLocks noChangeAspect="1"/>
          </p:cNvGraphicFramePr>
          <p:nvPr>
            <p:extLst>
              <p:ext uri="{D42A27DB-BD31-4B8C-83A1-F6EECF244321}">
                <p14:modId xmlns:p14="http://schemas.microsoft.com/office/powerpoint/2010/main" val="1008561949"/>
              </p:ext>
            </p:extLst>
          </p:nvPr>
        </p:nvGraphicFramePr>
        <p:xfrm>
          <a:off x="3073400" y="2268220"/>
          <a:ext cx="2273300" cy="292100"/>
        </p:xfrm>
        <a:graphic>
          <a:graphicData uri="http://schemas.openxmlformats.org/presentationml/2006/ole">
            <mc:AlternateContent xmlns:mc="http://schemas.openxmlformats.org/markup-compatibility/2006">
              <mc:Choice xmlns:v="urn:schemas-microsoft-com:vml" Requires="v">
                <p:oleObj name="Equation" r:id="rId4" imgW="2273040" imgH="291960" progId="Equation.DSMT4">
                  <p:embed/>
                </p:oleObj>
              </mc:Choice>
              <mc:Fallback>
                <p:oleObj name="Equation" r:id="rId4" imgW="2273040" imgH="291960" progId="Equation.DSMT4">
                  <p:embed/>
                  <p:pic>
                    <p:nvPicPr>
                      <p:cNvPr id="4" name="Object 3">
                        <a:extLst>
                          <a:ext uri="{FF2B5EF4-FFF2-40B4-BE49-F238E27FC236}">
                            <a16:creationId xmlns:a16="http://schemas.microsoft.com/office/drawing/2014/main" id="{121C4E7A-07F7-26A2-5D86-93BC393BEBF4}"/>
                          </a:ext>
                        </a:extLst>
                      </p:cNvPr>
                      <p:cNvPicPr/>
                      <p:nvPr/>
                    </p:nvPicPr>
                    <p:blipFill>
                      <a:blip r:embed="rId5"/>
                      <a:stretch>
                        <a:fillRect/>
                      </a:stretch>
                    </p:blipFill>
                    <p:spPr>
                      <a:xfrm>
                        <a:off x="3073400" y="2268220"/>
                        <a:ext cx="2273300" cy="2921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F3E4985C-D419-437F-381D-5CA0D0424AAF}"/>
              </a:ext>
            </a:extLst>
          </p:cNvPr>
          <p:cNvGraphicFramePr>
            <a:graphicFrameLocks noChangeAspect="1"/>
          </p:cNvGraphicFramePr>
          <p:nvPr>
            <p:extLst>
              <p:ext uri="{D42A27DB-BD31-4B8C-83A1-F6EECF244321}">
                <p14:modId xmlns:p14="http://schemas.microsoft.com/office/powerpoint/2010/main" val="2366065449"/>
              </p:ext>
            </p:extLst>
          </p:nvPr>
        </p:nvGraphicFramePr>
        <p:xfrm>
          <a:off x="2749550" y="2851150"/>
          <a:ext cx="2921000" cy="482600"/>
        </p:xfrm>
        <a:graphic>
          <a:graphicData uri="http://schemas.openxmlformats.org/presentationml/2006/ole">
            <mc:AlternateContent xmlns:mc="http://schemas.openxmlformats.org/markup-compatibility/2006">
              <mc:Choice xmlns:v="urn:schemas-microsoft-com:vml" Requires="v">
                <p:oleObj name="Equation" r:id="rId6" imgW="2920680" imgH="482400" progId="Equation.DSMT4">
                  <p:embed/>
                </p:oleObj>
              </mc:Choice>
              <mc:Fallback>
                <p:oleObj name="Equation" r:id="rId6" imgW="2920680" imgH="482400" progId="Equation.DSMT4">
                  <p:embed/>
                  <p:pic>
                    <p:nvPicPr>
                      <p:cNvPr id="5" name="Object 4">
                        <a:extLst>
                          <a:ext uri="{FF2B5EF4-FFF2-40B4-BE49-F238E27FC236}">
                            <a16:creationId xmlns:a16="http://schemas.microsoft.com/office/drawing/2014/main" id="{620CDF24-099C-D298-BE34-CD7FAA36C9C5}"/>
                          </a:ext>
                        </a:extLst>
                      </p:cNvPr>
                      <p:cNvPicPr/>
                      <p:nvPr/>
                    </p:nvPicPr>
                    <p:blipFill>
                      <a:blip r:embed="rId7"/>
                      <a:stretch>
                        <a:fillRect/>
                      </a:stretch>
                    </p:blipFill>
                    <p:spPr>
                      <a:xfrm>
                        <a:off x="2749550" y="2851150"/>
                        <a:ext cx="2921000" cy="482600"/>
                      </a:xfrm>
                      <a:prstGeom prst="rect">
                        <a:avLst/>
                      </a:prstGeom>
                    </p:spPr>
                  </p:pic>
                </p:oleObj>
              </mc:Fallback>
            </mc:AlternateContent>
          </a:graphicData>
        </a:graphic>
      </p:graphicFrame>
    </p:spTree>
    <p:extLst>
      <p:ext uri="{BB962C8B-B14F-4D97-AF65-F5344CB8AC3E}">
        <p14:creationId xmlns:p14="http://schemas.microsoft.com/office/powerpoint/2010/main" val="22305162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a:xfrm>
            <a:off x="451624" y="91440"/>
            <a:ext cx="8229600" cy="914400"/>
          </a:xfrm>
        </p:spPr>
        <p:txBody>
          <a:bodyPr/>
          <a:lstStyle/>
          <a:p>
            <a:r>
              <a:rPr lang="en-US" dirty="0"/>
              <a:t>Tukey’s Honest Significant Difference (HSD) Method (cont.)</a:t>
            </a:r>
          </a:p>
        </p:txBody>
      </p:sp>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a:xfrm>
            <a:off x="468351" y="1295400"/>
            <a:ext cx="8229600" cy="4572000"/>
          </a:xfrm>
        </p:spPr>
        <p:txBody>
          <a:bodyPr>
            <a:normAutofit lnSpcReduction="10000"/>
          </a:bodyPr>
          <a:lstStyle/>
          <a:p>
            <a:r>
              <a:rPr lang="en-US" dirty="0"/>
              <a:t>Lastly, when comparing Teens and Adults using Tukey’s HSD, a 95% confidence interval yields the following.</a:t>
            </a:r>
          </a:p>
          <a:p>
            <a:endParaRPr lang="en-US" dirty="0"/>
          </a:p>
          <a:p>
            <a:endParaRPr lang="en-US" dirty="0"/>
          </a:p>
          <a:p>
            <a:endParaRPr lang="en-US" dirty="0"/>
          </a:p>
          <a:p>
            <a:endParaRPr lang="en-US" dirty="0"/>
          </a:p>
          <a:p>
            <a:r>
              <a:rPr lang="en-US" dirty="0"/>
              <a:t>Again, the interval does not contain zero, thus we reject the null hypothesis and conclude that the average screen time between teens and adults is significantly different.</a:t>
            </a:r>
          </a:p>
        </p:txBody>
      </p:sp>
      <p:graphicFrame>
        <p:nvGraphicFramePr>
          <p:cNvPr id="4" name="Object 3">
            <a:extLst>
              <a:ext uri="{FF2B5EF4-FFF2-40B4-BE49-F238E27FC236}">
                <a16:creationId xmlns:a16="http://schemas.microsoft.com/office/drawing/2014/main" id="{121C4E7A-07F7-26A2-5D86-93BC393BEBF4}"/>
              </a:ext>
            </a:extLst>
          </p:cNvPr>
          <p:cNvGraphicFramePr>
            <a:graphicFrameLocks noChangeAspect="1"/>
          </p:cNvGraphicFramePr>
          <p:nvPr>
            <p:extLst>
              <p:ext uri="{D42A27DB-BD31-4B8C-83A1-F6EECF244321}">
                <p14:modId xmlns:p14="http://schemas.microsoft.com/office/powerpoint/2010/main" val="1824389484"/>
              </p:ext>
            </p:extLst>
          </p:nvPr>
        </p:nvGraphicFramePr>
        <p:xfrm>
          <a:off x="1654097" y="2150637"/>
          <a:ext cx="4749800" cy="952500"/>
        </p:xfrm>
        <a:graphic>
          <a:graphicData uri="http://schemas.openxmlformats.org/presentationml/2006/ole">
            <mc:AlternateContent xmlns:mc="http://schemas.openxmlformats.org/markup-compatibility/2006">
              <mc:Choice xmlns:v="urn:schemas-microsoft-com:vml" Requires="v">
                <p:oleObj name="Equation" r:id="rId2" imgW="4749480" imgH="952200" progId="Equation.DSMT4">
                  <p:embed/>
                </p:oleObj>
              </mc:Choice>
              <mc:Fallback>
                <p:oleObj name="Equation" r:id="rId2" imgW="4749480" imgH="952200" progId="Equation.DSMT4">
                  <p:embed/>
                  <p:pic>
                    <p:nvPicPr>
                      <p:cNvPr id="4" name="Object 3">
                        <a:extLst>
                          <a:ext uri="{FF2B5EF4-FFF2-40B4-BE49-F238E27FC236}">
                            <a16:creationId xmlns:a16="http://schemas.microsoft.com/office/drawing/2014/main" id="{121C4E7A-07F7-26A2-5D86-93BC393BEBF4}"/>
                          </a:ext>
                        </a:extLst>
                      </p:cNvPr>
                      <p:cNvPicPr/>
                      <p:nvPr/>
                    </p:nvPicPr>
                    <p:blipFill>
                      <a:blip r:embed="rId3"/>
                      <a:stretch>
                        <a:fillRect/>
                      </a:stretch>
                    </p:blipFill>
                    <p:spPr>
                      <a:xfrm>
                        <a:off x="1654097" y="2150637"/>
                        <a:ext cx="4749800" cy="9525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620CDF24-099C-D298-BE34-CD7FAA36C9C5}"/>
              </a:ext>
            </a:extLst>
          </p:cNvPr>
          <p:cNvGraphicFramePr>
            <a:graphicFrameLocks noChangeAspect="1"/>
          </p:cNvGraphicFramePr>
          <p:nvPr>
            <p:extLst>
              <p:ext uri="{D42A27DB-BD31-4B8C-83A1-F6EECF244321}">
                <p14:modId xmlns:p14="http://schemas.microsoft.com/office/powerpoint/2010/main" val="4189164012"/>
              </p:ext>
            </p:extLst>
          </p:nvPr>
        </p:nvGraphicFramePr>
        <p:xfrm>
          <a:off x="3307110" y="3136900"/>
          <a:ext cx="2273300" cy="292100"/>
        </p:xfrm>
        <a:graphic>
          <a:graphicData uri="http://schemas.openxmlformats.org/presentationml/2006/ole">
            <mc:AlternateContent xmlns:mc="http://schemas.openxmlformats.org/markup-compatibility/2006">
              <mc:Choice xmlns:v="urn:schemas-microsoft-com:vml" Requires="v">
                <p:oleObj name="Equation" r:id="rId4" imgW="2273040" imgH="291960" progId="Equation.DSMT4">
                  <p:embed/>
                </p:oleObj>
              </mc:Choice>
              <mc:Fallback>
                <p:oleObj name="Equation" r:id="rId4" imgW="2273040" imgH="291960" progId="Equation.DSMT4">
                  <p:embed/>
                  <p:pic>
                    <p:nvPicPr>
                      <p:cNvPr id="5" name="Object 4">
                        <a:extLst>
                          <a:ext uri="{FF2B5EF4-FFF2-40B4-BE49-F238E27FC236}">
                            <a16:creationId xmlns:a16="http://schemas.microsoft.com/office/drawing/2014/main" id="{620CDF24-099C-D298-BE34-CD7FAA36C9C5}"/>
                          </a:ext>
                        </a:extLst>
                      </p:cNvPr>
                      <p:cNvPicPr/>
                      <p:nvPr/>
                    </p:nvPicPr>
                    <p:blipFill>
                      <a:blip r:embed="rId5"/>
                      <a:stretch>
                        <a:fillRect/>
                      </a:stretch>
                    </p:blipFill>
                    <p:spPr>
                      <a:xfrm>
                        <a:off x="3307110" y="3136900"/>
                        <a:ext cx="2273300" cy="2921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F3E4985C-D419-437F-381D-5CA0D0424AAF}"/>
              </a:ext>
            </a:extLst>
          </p:cNvPr>
          <p:cNvGraphicFramePr>
            <a:graphicFrameLocks noChangeAspect="1"/>
          </p:cNvGraphicFramePr>
          <p:nvPr>
            <p:extLst>
              <p:ext uri="{D42A27DB-BD31-4B8C-83A1-F6EECF244321}">
                <p14:modId xmlns:p14="http://schemas.microsoft.com/office/powerpoint/2010/main" val="1910047322"/>
              </p:ext>
            </p:extLst>
          </p:nvPr>
        </p:nvGraphicFramePr>
        <p:xfrm>
          <a:off x="2982913" y="3522663"/>
          <a:ext cx="2832100" cy="482600"/>
        </p:xfrm>
        <a:graphic>
          <a:graphicData uri="http://schemas.openxmlformats.org/presentationml/2006/ole">
            <mc:AlternateContent xmlns:mc="http://schemas.openxmlformats.org/markup-compatibility/2006">
              <mc:Choice xmlns:v="urn:schemas-microsoft-com:vml" Requires="v">
                <p:oleObj name="Equation" r:id="rId6" imgW="2831760" imgH="482400" progId="Equation.DSMT4">
                  <p:embed/>
                </p:oleObj>
              </mc:Choice>
              <mc:Fallback>
                <p:oleObj name="Equation" r:id="rId6" imgW="2831760" imgH="482400" progId="Equation.DSMT4">
                  <p:embed/>
                  <p:pic>
                    <p:nvPicPr>
                      <p:cNvPr id="6" name="Object 5">
                        <a:extLst>
                          <a:ext uri="{FF2B5EF4-FFF2-40B4-BE49-F238E27FC236}">
                            <a16:creationId xmlns:a16="http://schemas.microsoft.com/office/drawing/2014/main" id="{F3E4985C-D419-437F-381D-5CA0D0424AAF}"/>
                          </a:ext>
                        </a:extLst>
                      </p:cNvPr>
                      <p:cNvPicPr/>
                      <p:nvPr/>
                    </p:nvPicPr>
                    <p:blipFill>
                      <a:blip r:embed="rId7"/>
                      <a:stretch>
                        <a:fillRect/>
                      </a:stretch>
                    </p:blipFill>
                    <p:spPr>
                      <a:xfrm>
                        <a:off x="2982913" y="3522663"/>
                        <a:ext cx="2832100" cy="482600"/>
                      </a:xfrm>
                      <a:prstGeom prst="rect">
                        <a:avLst/>
                      </a:prstGeom>
                    </p:spPr>
                  </p:pic>
                </p:oleObj>
              </mc:Fallback>
            </mc:AlternateContent>
          </a:graphicData>
        </a:graphic>
      </p:graphicFrame>
    </p:spTree>
    <p:extLst>
      <p:ext uri="{BB962C8B-B14F-4D97-AF65-F5344CB8AC3E}">
        <p14:creationId xmlns:p14="http://schemas.microsoft.com/office/powerpoint/2010/main" val="2634473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a:xfrm>
            <a:off x="451624" y="91440"/>
            <a:ext cx="8229600" cy="914400"/>
          </a:xfrm>
        </p:spPr>
        <p:txBody>
          <a:bodyPr/>
          <a:lstStyle/>
          <a:p>
            <a:r>
              <a:rPr lang="en-US" dirty="0"/>
              <a:t>Tukey’s Honest Significant Difference (HSD) Method (cont.)</a:t>
            </a:r>
          </a:p>
        </p:txBody>
      </p:sp>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a:xfrm>
            <a:off x="468351" y="1295400"/>
            <a:ext cx="8229600" cy="4572000"/>
          </a:xfrm>
        </p:spPr>
        <p:txBody>
          <a:bodyPr>
            <a:normAutofit/>
          </a:bodyPr>
          <a:lstStyle/>
          <a:p>
            <a:r>
              <a:rPr lang="en-US" dirty="0"/>
              <a:t>If we examine the “Connecting Letters Report” in the JMP output in the figure below, we can see that tweens and teens have the same letter (A) and adults have the letter B. As stated in the output, the levels that are not connected by the same letter are significantly different. Thus, the average screen times between tweens and teens are not significantly different, but the average screen time between tweens and adults are significantly different. Also, the average screen times between teens and adults are significantly different. </a:t>
            </a:r>
          </a:p>
        </p:txBody>
      </p:sp>
    </p:spTree>
    <p:extLst>
      <p:ext uri="{BB962C8B-B14F-4D97-AF65-F5344CB8AC3E}">
        <p14:creationId xmlns:p14="http://schemas.microsoft.com/office/powerpoint/2010/main" val="14034964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a:xfrm>
            <a:off x="451624" y="91440"/>
            <a:ext cx="8229600" cy="914400"/>
          </a:xfrm>
        </p:spPr>
        <p:txBody>
          <a:bodyPr/>
          <a:lstStyle/>
          <a:p>
            <a:r>
              <a:rPr lang="en-US" dirty="0"/>
              <a:t>Tukey’s Honest Significant Difference (HSD) Method (cont.)</a:t>
            </a:r>
          </a:p>
        </p:txBody>
      </p:sp>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a:xfrm>
            <a:off x="468351" y="1295400"/>
            <a:ext cx="8229600" cy="4572000"/>
          </a:xfrm>
        </p:spPr>
        <p:txBody>
          <a:bodyPr>
            <a:normAutofit/>
          </a:bodyPr>
          <a:lstStyle/>
          <a:p>
            <a:r>
              <a:rPr lang="en-US" dirty="0"/>
              <a:t>This was supported in the calculations presented above.</a:t>
            </a:r>
          </a:p>
        </p:txBody>
      </p:sp>
      <p:pic>
        <p:nvPicPr>
          <p:cNvPr id="5" name="Picture 4">
            <a:extLst>
              <a:ext uri="{FF2B5EF4-FFF2-40B4-BE49-F238E27FC236}">
                <a16:creationId xmlns:a16="http://schemas.microsoft.com/office/drawing/2014/main" id="{4CCDDF68-8A0A-05B9-BE53-0A034FF9B22D}"/>
              </a:ext>
            </a:extLst>
          </p:cNvPr>
          <p:cNvPicPr>
            <a:picLocks noChangeAspect="1"/>
          </p:cNvPicPr>
          <p:nvPr/>
        </p:nvPicPr>
        <p:blipFill>
          <a:blip r:embed="rId2"/>
          <a:stretch>
            <a:fillRect/>
          </a:stretch>
        </p:blipFill>
        <p:spPr>
          <a:xfrm>
            <a:off x="1229883" y="2263431"/>
            <a:ext cx="6706536" cy="3572374"/>
          </a:xfrm>
          <a:prstGeom prst="rect">
            <a:avLst/>
          </a:prstGeom>
        </p:spPr>
      </p:pic>
    </p:spTree>
    <p:extLst>
      <p:ext uri="{BB962C8B-B14F-4D97-AF65-F5344CB8AC3E}">
        <p14:creationId xmlns:p14="http://schemas.microsoft.com/office/powerpoint/2010/main" val="2683118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a:xfrm>
            <a:off x="451624" y="91440"/>
            <a:ext cx="8229600" cy="914400"/>
          </a:xfrm>
        </p:spPr>
        <p:txBody>
          <a:bodyPr/>
          <a:lstStyle/>
          <a:p>
            <a:r>
              <a:rPr lang="en-US" dirty="0"/>
              <a:t>Tukey’s Honest Significant Difference (HSD) Method (cont.)</a:t>
            </a:r>
          </a:p>
        </p:txBody>
      </p:sp>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a:xfrm>
            <a:off x="468351" y="1295400"/>
            <a:ext cx="8229600" cy="4572000"/>
          </a:xfrm>
        </p:spPr>
        <p:txBody>
          <a:bodyPr>
            <a:normAutofit/>
          </a:bodyPr>
          <a:lstStyle/>
          <a:p>
            <a:r>
              <a:rPr lang="en-US" dirty="0"/>
              <a:t> </a:t>
            </a:r>
          </a:p>
        </p:txBody>
      </p:sp>
      <p:pic>
        <p:nvPicPr>
          <p:cNvPr id="6" name="Picture 5">
            <a:extLst>
              <a:ext uri="{FF2B5EF4-FFF2-40B4-BE49-F238E27FC236}">
                <a16:creationId xmlns:a16="http://schemas.microsoft.com/office/drawing/2014/main" id="{1E6A8B73-F24F-6745-F046-582D56639EDB}"/>
              </a:ext>
            </a:extLst>
          </p:cNvPr>
          <p:cNvPicPr>
            <a:picLocks noChangeAspect="1"/>
          </p:cNvPicPr>
          <p:nvPr/>
        </p:nvPicPr>
        <p:blipFill>
          <a:blip r:embed="rId2"/>
          <a:stretch>
            <a:fillRect/>
          </a:stretch>
        </p:blipFill>
        <p:spPr>
          <a:xfrm>
            <a:off x="462776" y="1668848"/>
            <a:ext cx="8051473" cy="3520303"/>
          </a:xfrm>
          <a:prstGeom prst="rect">
            <a:avLst/>
          </a:prstGeom>
        </p:spPr>
      </p:pic>
    </p:spTree>
    <p:extLst>
      <p:ext uri="{BB962C8B-B14F-4D97-AF65-F5344CB8AC3E}">
        <p14:creationId xmlns:p14="http://schemas.microsoft.com/office/powerpoint/2010/main" val="3431505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3" name="Content Placeholder 2"/>
          <p:cNvSpPr>
            <a:spLocks noGrp="1"/>
          </p:cNvSpPr>
          <p:nvPr>
            <p:ph idx="1"/>
          </p:nvPr>
        </p:nvSpPr>
        <p:spPr/>
        <p:txBody>
          <a:bodyPr/>
          <a:lstStyle/>
          <a:p>
            <a:r>
              <a:rPr lang="en-US" dirty="0"/>
              <a:t> </a:t>
            </a:r>
          </a:p>
          <a:p>
            <a:endParaRPr lang="en-US" dirty="0"/>
          </a:p>
        </p:txBody>
      </p:sp>
      <mc:AlternateContent xmlns:mc="http://schemas.openxmlformats.org/markup-compatibility/2006" xmlns:a14="http://schemas.microsoft.com/office/drawing/2010/main">
        <mc:Choice Requires="a14">
          <p:sp>
            <p:nvSpPr>
              <p:cNvPr id="4" name="Content Placeholder 3"/>
              <p:cNvSpPr txBox="1">
                <a:spLocks/>
              </p:cNvSpPr>
              <p:nvPr/>
            </p:nvSpPr>
            <p:spPr>
              <a:xfrm>
                <a:off x="457200" y="1295400"/>
                <a:ext cx="8229600" cy="2332946"/>
              </a:xfrm>
              <a:prstGeom prst="rect">
                <a:avLst/>
              </a:prstGeom>
              <a:ln w="28575">
                <a:solidFill>
                  <a:srgbClr val="FF0000"/>
                </a:solidFill>
              </a:ln>
            </p:spPr>
            <p:txBody>
              <a:bodyPr>
                <a:spAutoFit/>
              </a:bodyPr>
              <a:lstStyle/>
              <a:p>
                <a:pPr lvl="0">
                  <a:spcBef>
                    <a:spcPct val="20000"/>
                  </a:spcBef>
                </a:pPr>
                <a:r>
                  <a:rPr lang="en-US" sz="2800" dirty="0">
                    <a:solidFill>
                      <a:srgbClr val="000000"/>
                    </a:solidFill>
                  </a:rPr>
                  <a:t>Note that the confidence intervals in the Ordered Differences Report vary slightly from our previous calculations due to the exact </a:t>
                </a:r>
                <a14:m>
                  <m:oMath xmlns:m="http://schemas.openxmlformats.org/officeDocument/2006/math">
                    <m:r>
                      <a:rPr lang="en-US" sz="2800" i="1" dirty="0" smtClean="0">
                        <a:solidFill>
                          <a:srgbClr val="000000"/>
                        </a:solidFill>
                        <a:latin typeface="Cambria Math" panose="02040503050406030204" pitchFamily="18" charset="0"/>
                      </a:rPr>
                      <m:t>𝑞</m:t>
                    </m:r>
                  </m:oMath>
                </a14:m>
                <a:r>
                  <a:rPr lang="en-US" sz="2800" dirty="0">
                    <a:solidFill>
                      <a:srgbClr val="000000"/>
                    </a:solidFill>
                  </a:rPr>
                  <a:t>-distribution critical value being used instead of the value from the table with error </a:t>
                </a:r>
                <a14:m>
                  <m:oMath xmlns:m="http://schemas.openxmlformats.org/officeDocument/2006/math">
                    <m:r>
                      <a:rPr lang="en-US" sz="2800" i="1" dirty="0" smtClean="0">
                        <a:solidFill>
                          <a:srgbClr val="000000"/>
                        </a:solidFill>
                        <a:latin typeface="Cambria Math" panose="02040503050406030204" pitchFamily="18" charset="0"/>
                      </a:rPr>
                      <m:t>𝑑𝑓</m:t>
                    </m:r>
                    <m:r>
                      <a:rPr lang="en-US" sz="2800" i="1" dirty="0" smtClean="0">
                        <a:solidFill>
                          <a:srgbClr val="000000"/>
                        </a:solidFill>
                        <a:latin typeface="Cambria Math" panose="02040503050406030204" pitchFamily="18" charset="0"/>
                      </a:rPr>
                      <m:t>=∞</m:t>
                    </m:r>
                  </m:oMath>
                </a14:m>
                <a:r>
                  <a:rPr lang="en-US" sz="2800" dirty="0">
                    <a:solidFill>
                      <a:srgbClr val="000000"/>
                    </a:solidFill>
                  </a:rPr>
                  <a:t>.</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mc:Choice>
        <mc:Fallback xmlns="">
          <p:sp>
            <p:nvSpPr>
              <p:cNvPr id="4" name="Content Placeholder 3"/>
              <p:cNvSpPr txBox="1">
                <a:spLocks noRot="1" noChangeAspect="1" noMove="1" noResize="1" noEditPoints="1" noAdjustHandles="1" noChangeArrowheads="1" noChangeShapeType="1" noTextEdit="1"/>
              </p:cNvSpPr>
              <p:nvPr/>
            </p:nvSpPr>
            <p:spPr>
              <a:xfrm>
                <a:off x="457200" y="1295400"/>
                <a:ext cx="8229600" cy="2332946"/>
              </a:xfrm>
              <a:prstGeom prst="rect">
                <a:avLst/>
              </a:prstGeom>
              <a:blipFill>
                <a:blip r:embed="rId2"/>
                <a:stretch>
                  <a:fillRect l="-1328" t="-2067" b="-2067"/>
                </a:stretch>
              </a:blipFill>
              <a:ln w="28575">
                <a:solidFill>
                  <a:srgbClr val="FF0000"/>
                </a:solidFill>
              </a:ln>
            </p:spPr>
            <p:txBody>
              <a:bodyPr/>
              <a:lstStyle/>
              <a:p>
                <a:r>
                  <a:rPr lang="en-IN">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p:txBody>
          <a:bodyPr/>
          <a:lstStyle/>
          <a:p>
            <a:r>
              <a:rPr lang="en-US" dirty="0"/>
              <a:t>Multiple Comparison Procedures (cont.)</a:t>
            </a:r>
          </a:p>
        </p:txBody>
      </p:sp>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r>
              <a:rPr lang="en-US" dirty="0"/>
              <a:t>Test to determine if there is a significant difference between average time spent on devices among the three age groups.</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58D492A1-5189-93C4-DD00-A0B8BE907F6F}"/>
                  </a:ext>
                </a:extLst>
              </p:cNvPr>
              <p:cNvGraphicFramePr>
                <a:graphicFrameLocks noGrp="1"/>
              </p:cNvGraphicFramePr>
              <p:nvPr>
                <p:extLst>
                  <p:ext uri="{D42A27DB-BD31-4B8C-83A1-F6EECF244321}">
                    <p14:modId xmlns:p14="http://schemas.microsoft.com/office/powerpoint/2010/main" val="164731942"/>
                  </p:ext>
                </p:extLst>
              </p:nvPr>
            </p:nvGraphicFramePr>
            <p:xfrm>
              <a:off x="457200" y="1397000"/>
              <a:ext cx="8229600" cy="21234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067519319"/>
                        </a:ext>
                      </a:extLst>
                    </a:gridCol>
                    <a:gridCol w="2057400">
                      <a:extLst>
                        <a:ext uri="{9D8B030D-6E8A-4147-A177-3AD203B41FA5}">
                          <a16:colId xmlns:a16="http://schemas.microsoft.com/office/drawing/2014/main" val="3441114685"/>
                        </a:ext>
                      </a:extLst>
                    </a:gridCol>
                    <a:gridCol w="2057400">
                      <a:extLst>
                        <a:ext uri="{9D8B030D-6E8A-4147-A177-3AD203B41FA5}">
                          <a16:colId xmlns:a16="http://schemas.microsoft.com/office/drawing/2014/main" val="3073025936"/>
                        </a:ext>
                      </a:extLst>
                    </a:gridCol>
                    <a:gridCol w="2057400">
                      <a:extLst>
                        <a:ext uri="{9D8B030D-6E8A-4147-A177-3AD203B41FA5}">
                          <a16:colId xmlns:a16="http://schemas.microsoft.com/office/drawing/2014/main" val="3883989930"/>
                        </a:ext>
                      </a:extLst>
                    </a:gridCol>
                  </a:tblGrid>
                  <a:tr h="370840">
                    <a:tc gridSpan="4">
                      <a:txBody>
                        <a:bodyPr/>
                        <a:lstStyle/>
                        <a:p>
                          <a:pPr algn="ctr"/>
                          <a:r>
                            <a:rPr lang="en-US" dirty="0"/>
                            <a:t>Table 15.2.1 – Screen Time Summary Statistics by Age Group</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945584039"/>
                      </a:ext>
                    </a:extLst>
                  </a:tr>
                  <a:tr h="370840">
                    <a:tc>
                      <a:txBody>
                        <a:bodyPr/>
                        <a:lstStyle/>
                        <a:p>
                          <a:pPr algn="ctr"/>
                          <a:endParaRPr lang="en-IN" dirty="0"/>
                        </a:p>
                      </a:txBody>
                      <a:tcPr/>
                    </a:tc>
                    <a:tc>
                      <a:txBody>
                        <a:bodyPr/>
                        <a:lstStyle/>
                        <a:p>
                          <a:pPr algn="ctr"/>
                          <a:r>
                            <a:rPr lang="en-IN" b="1" dirty="0"/>
                            <a:t>Tweens</a:t>
                          </a:r>
                        </a:p>
                        <a:p>
                          <a:pPr algn="ctr"/>
                          <a:r>
                            <a:rPr lang="en-IN" b="1" dirty="0"/>
                            <a:t>8–12 Years Old</a:t>
                          </a:r>
                        </a:p>
                      </a:txBody>
                      <a:tcPr/>
                    </a:tc>
                    <a:tc>
                      <a:txBody>
                        <a:bodyPr/>
                        <a:lstStyle/>
                        <a:p>
                          <a:pPr algn="ctr"/>
                          <a:r>
                            <a:rPr lang="en-IN" b="1" dirty="0"/>
                            <a:t>Teens</a:t>
                          </a:r>
                        </a:p>
                        <a:p>
                          <a:pPr algn="ctr"/>
                          <a:r>
                            <a:rPr lang="en-IN" b="1" dirty="0"/>
                            <a:t>13–18 Years Old</a:t>
                          </a:r>
                        </a:p>
                      </a:txBody>
                      <a:tcPr/>
                    </a:tc>
                    <a:tc>
                      <a:txBody>
                        <a:bodyPr/>
                        <a:lstStyle/>
                        <a:p>
                          <a:pPr algn="ctr"/>
                          <a:r>
                            <a:rPr lang="en-US" b="1" dirty="0"/>
                            <a:t>Adults</a:t>
                          </a:r>
                        </a:p>
                        <a:p>
                          <a:pPr algn="ctr"/>
                          <a:r>
                            <a:rPr lang="en-US" b="1" dirty="0"/>
                            <a:t>Over 18 Years Old</a:t>
                          </a:r>
                          <a:endParaRPr lang="en-IN" b="1" dirty="0"/>
                        </a:p>
                      </a:txBody>
                      <a:tcPr/>
                    </a:tc>
                    <a:extLst>
                      <a:ext uri="{0D108BD9-81ED-4DB2-BD59-A6C34878D82A}">
                        <a16:rowId xmlns:a16="http://schemas.microsoft.com/office/drawing/2014/main" val="2562664267"/>
                      </a:ext>
                    </a:extLst>
                  </a:tr>
                  <a:tr h="370840">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𝒏</m:t>
                                </m:r>
                              </m:oMath>
                            </m:oMathPara>
                          </a14:m>
                          <a:endParaRPr lang="en-IN" b="1" dirty="0"/>
                        </a:p>
                      </a:txBody>
                      <a:tcPr/>
                    </a:tc>
                    <a:tc>
                      <a:txBody>
                        <a:bodyPr/>
                        <a:lstStyle/>
                        <a:p>
                          <a:pPr algn="ctr"/>
                          <a:r>
                            <a:rPr lang="en-US" dirty="0"/>
                            <a:t>50</a:t>
                          </a:r>
                          <a:endParaRPr lang="en-IN" dirty="0"/>
                        </a:p>
                      </a:txBody>
                      <a:tcPr/>
                    </a:tc>
                    <a:tc>
                      <a:txBody>
                        <a:bodyPr/>
                        <a:lstStyle/>
                        <a:p>
                          <a:pPr algn="ctr"/>
                          <a:r>
                            <a:rPr lang="en-US" dirty="0"/>
                            <a:t>50</a:t>
                          </a:r>
                          <a:endParaRPr lang="en-IN" dirty="0"/>
                        </a:p>
                      </a:txBody>
                      <a:tcPr/>
                    </a:tc>
                    <a:tc>
                      <a:txBody>
                        <a:bodyPr/>
                        <a:lstStyle/>
                        <a:p>
                          <a:pPr algn="ctr"/>
                          <a:r>
                            <a:rPr lang="en-US" dirty="0"/>
                            <a:t>50</a:t>
                          </a:r>
                          <a:endParaRPr lang="en-IN" dirty="0"/>
                        </a:p>
                      </a:txBody>
                      <a:tcPr/>
                    </a:tc>
                    <a:extLst>
                      <a:ext uri="{0D108BD9-81ED-4DB2-BD59-A6C34878D82A}">
                        <a16:rowId xmlns:a16="http://schemas.microsoft.com/office/drawing/2014/main" val="2528987735"/>
                      </a:ext>
                    </a:extLst>
                  </a:tr>
                  <a:tr h="370840">
                    <a:tc>
                      <a:txBody>
                        <a:bodyPr/>
                        <a:lstStyle/>
                        <a:p>
                          <a:pPr algn="ctr"/>
                          <a:r>
                            <a:rPr lang="en-US" b="1" dirty="0"/>
                            <a:t>Mean</a:t>
                          </a:r>
                          <a:endParaRPr lang="en-IN" b="1" dirty="0"/>
                        </a:p>
                      </a:txBody>
                      <a:tcPr/>
                    </a:tc>
                    <a:tc>
                      <a:txBody>
                        <a:bodyPr/>
                        <a:lstStyle/>
                        <a:p>
                          <a:pPr algn="ctr"/>
                          <a:r>
                            <a:rPr lang="en-US" dirty="0"/>
                            <a:t>128</a:t>
                          </a:r>
                          <a:endParaRPr lang="en-IN" dirty="0"/>
                        </a:p>
                      </a:txBody>
                      <a:tcPr/>
                    </a:tc>
                    <a:tc>
                      <a:txBody>
                        <a:bodyPr/>
                        <a:lstStyle/>
                        <a:p>
                          <a:pPr algn="ctr"/>
                          <a:r>
                            <a:rPr lang="en-US" dirty="0"/>
                            <a:t>137.48</a:t>
                          </a:r>
                          <a:endParaRPr lang="en-IN" dirty="0"/>
                        </a:p>
                      </a:txBody>
                      <a:tcPr/>
                    </a:tc>
                    <a:tc>
                      <a:txBody>
                        <a:bodyPr/>
                        <a:lstStyle/>
                        <a:p>
                          <a:pPr algn="ctr"/>
                          <a:r>
                            <a:rPr lang="en-US" dirty="0"/>
                            <a:t>100.12</a:t>
                          </a:r>
                          <a:endParaRPr lang="en-IN" dirty="0"/>
                        </a:p>
                      </a:txBody>
                      <a:tcPr/>
                    </a:tc>
                    <a:extLst>
                      <a:ext uri="{0D108BD9-81ED-4DB2-BD59-A6C34878D82A}">
                        <a16:rowId xmlns:a16="http://schemas.microsoft.com/office/drawing/2014/main" val="59946360"/>
                      </a:ext>
                    </a:extLst>
                  </a:tr>
                  <a:tr h="370840">
                    <a:tc>
                      <a:txBody>
                        <a:bodyPr/>
                        <a:lstStyle/>
                        <a:p>
                          <a:pPr algn="ctr"/>
                          <a:r>
                            <a:rPr lang="en-IN" b="1" dirty="0"/>
                            <a:t>Standard Deviation</a:t>
                          </a:r>
                        </a:p>
                      </a:txBody>
                      <a:tcPr/>
                    </a:tc>
                    <a:tc>
                      <a:txBody>
                        <a:bodyPr/>
                        <a:lstStyle/>
                        <a:p>
                          <a:pPr algn="ctr"/>
                          <a:r>
                            <a:rPr lang="en-US" dirty="0"/>
                            <a:t>20.90</a:t>
                          </a:r>
                          <a:endParaRPr lang="en-IN" dirty="0"/>
                        </a:p>
                      </a:txBody>
                      <a:tcPr/>
                    </a:tc>
                    <a:tc>
                      <a:txBody>
                        <a:bodyPr/>
                        <a:lstStyle/>
                        <a:p>
                          <a:pPr algn="ctr"/>
                          <a:r>
                            <a:rPr lang="en-US" dirty="0"/>
                            <a:t>25.57</a:t>
                          </a:r>
                          <a:endParaRPr lang="en-IN" dirty="0"/>
                        </a:p>
                      </a:txBody>
                      <a:tcPr/>
                    </a:tc>
                    <a:tc>
                      <a:txBody>
                        <a:bodyPr/>
                        <a:lstStyle/>
                        <a:p>
                          <a:pPr algn="ctr"/>
                          <a:r>
                            <a:rPr lang="en-US" dirty="0"/>
                            <a:t>20.32</a:t>
                          </a:r>
                          <a:endParaRPr lang="en-IN" dirty="0"/>
                        </a:p>
                      </a:txBody>
                      <a:tcPr/>
                    </a:tc>
                    <a:extLst>
                      <a:ext uri="{0D108BD9-81ED-4DB2-BD59-A6C34878D82A}">
                        <a16:rowId xmlns:a16="http://schemas.microsoft.com/office/drawing/2014/main" val="1369496726"/>
                      </a:ext>
                    </a:extLst>
                  </a:tr>
                </a:tbl>
              </a:graphicData>
            </a:graphic>
          </p:graphicFrame>
        </mc:Choice>
        <mc:Fallback xmlns="">
          <p:graphicFrame>
            <p:nvGraphicFramePr>
              <p:cNvPr id="4" name="Table 3">
                <a:extLst>
                  <a:ext uri="{FF2B5EF4-FFF2-40B4-BE49-F238E27FC236}">
                    <a16:creationId xmlns:a16="http://schemas.microsoft.com/office/drawing/2014/main" id="{58D492A1-5189-93C4-DD00-A0B8BE907F6F}"/>
                  </a:ext>
                </a:extLst>
              </p:cNvPr>
              <p:cNvGraphicFramePr>
                <a:graphicFrameLocks noGrp="1"/>
              </p:cNvGraphicFramePr>
              <p:nvPr>
                <p:extLst>
                  <p:ext uri="{D42A27DB-BD31-4B8C-83A1-F6EECF244321}">
                    <p14:modId xmlns:p14="http://schemas.microsoft.com/office/powerpoint/2010/main" val="164731942"/>
                  </p:ext>
                </p:extLst>
              </p:nvPr>
            </p:nvGraphicFramePr>
            <p:xfrm>
              <a:off x="457200" y="1397000"/>
              <a:ext cx="8229600" cy="21234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067519319"/>
                        </a:ext>
                      </a:extLst>
                    </a:gridCol>
                    <a:gridCol w="2057400">
                      <a:extLst>
                        <a:ext uri="{9D8B030D-6E8A-4147-A177-3AD203B41FA5}">
                          <a16:colId xmlns:a16="http://schemas.microsoft.com/office/drawing/2014/main" val="3441114685"/>
                        </a:ext>
                      </a:extLst>
                    </a:gridCol>
                    <a:gridCol w="2057400">
                      <a:extLst>
                        <a:ext uri="{9D8B030D-6E8A-4147-A177-3AD203B41FA5}">
                          <a16:colId xmlns:a16="http://schemas.microsoft.com/office/drawing/2014/main" val="3073025936"/>
                        </a:ext>
                      </a:extLst>
                    </a:gridCol>
                    <a:gridCol w="2057400">
                      <a:extLst>
                        <a:ext uri="{9D8B030D-6E8A-4147-A177-3AD203B41FA5}">
                          <a16:colId xmlns:a16="http://schemas.microsoft.com/office/drawing/2014/main" val="3883989930"/>
                        </a:ext>
                      </a:extLst>
                    </a:gridCol>
                  </a:tblGrid>
                  <a:tr h="370840">
                    <a:tc gridSpan="4">
                      <a:txBody>
                        <a:bodyPr/>
                        <a:lstStyle/>
                        <a:p>
                          <a:pPr algn="ctr"/>
                          <a:r>
                            <a:rPr lang="en-US" dirty="0"/>
                            <a:t>Table 15.2.1 – Screen Time Summary Statistics by Age Group</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945584039"/>
                      </a:ext>
                    </a:extLst>
                  </a:tr>
                  <a:tr h="640080">
                    <a:tc>
                      <a:txBody>
                        <a:bodyPr/>
                        <a:lstStyle/>
                        <a:p>
                          <a:pPr algn="ctr"/>
                          <a:endParaRPr lang="en-IN" dirty="0"/>
                        </a:p>
                      </a:txBody>
                      <a:tcPr/>
                    </a:tc>
                    <a:tc>
                      <a:txBody>
                        <a:bodyPr/>
                        <a:lstStyle/>
                        <a:p>
                          <a:pPr algn="ctr"/>
                          <a:r>
                            <a:rPr lang="en-IN" b="1" dirty="0"/>
                            <a:t>Tweens</a:t>
                          </a:r>
                        </a:p>
                        <a:p>
                          <a:pPr algn="ctr"/>
                          <a:r>
                            <a:rPr lang="en-IN" b="1" dirty="0"/>
                            <a:t>8–12 Years Old</a:t>
                          </a:r>
                        </a:p>
                      </a:txBody>
                      <a:tcPr/>
                    </a:tc>
                    <a:tc>
                      <a:txBody>
                        <a:bodyPr/>
                        <a:lstStyle/>
                        <a:p>
                          <a:pPr algn="ctr"/>
                          <a:r>
                            <a:rPr lang="en-IN" b="1" dirty="0"/>
                            <a:t>Teens</a:t>
                          </a:r>
                        </a:p>
                        <a:p>
                          <a:pPr algn="ctr"/>
                          <a:r>
                            <a:rPr lang="en-IN" b="1" dirty="0"/>
                            <a:t>13–18 Years Old</a:t>
                          </a:r>
                        </a:p>
                      </a:txBody>
                      <a:tcPr/>
                    </a:tc>
                    <a:tc>
                      <a:txBody>
                        <a:bodyPr/>
                        <a:lstStyle/>
                        <a:p>
                          <a:pPr algn="ctr"/>
                          <a:r>
                            <a:rPr lang="en-US" b="1" dirty="0"/>
                            <a:t>Adults</a:t>
                          </a:r>
                        </a:p>
                        <a:p>
                          <a:pPr algn="ctr"/>
                          <a:r>
                            <a:rPr lang="en-US" b="1" dirty="0"/>
                            <a:t>Over 18 Years Old</a:t>
                          </a:r>
                          <a:endParaRPr lang="en-IN" b="1" dirty="0"/>
                        </a:p>
                      </a:txBody>
                      <a:tcPr/>
                    </a:tc>
                    <a:extLst>
                      <a:ext uri="{0D108BD9-81ED-4DB2-BD59-A6C34878D82A}">
                        <a16:rowId xmlns:a16="http://schemas.microsoft.com/office/drawing/2014/main" val="2562664267"/>
                      </a:ext>
                    </a:extLst>
                  </a:tr>
                  <a:tr h="370840">
                    <a:tc>
                      <a:txBody>
                        <a:bodyPr/>
                        <a:lstStyle/>
                        <a:p>
                          <a:endParaRPr lang="en-US"/>
                        </a:p>
                      </a:txBody>
                      <a:tcPr>
                        <a:blipFill>
                          <a:blip r:embed="rId2"/>
                          <a:stretch>
                            <a:fillRect l="-592" t="-280328" r="-300888" b="-224590"/>
                          </a:stretch>
                        </a:blipFill>
                      </a:tcPr>
                    </a:tc>
                    <a:tc>
                      <a:txBody>
                        <a:bodyPr/>
                        <a:lstStyle/>
                        <a:p>
                          <a:pPr algn="ctr"/>
                          <a:r>
                            <a:rPr lang="en-US" dirty="0"/>
                            <a:t>50</a:t>
                          </a:r>
                          <a:endParaRPr lang="en-IN" dirty="0"/>
                        </a:p>
                      </a:txBody>
                      <a:tcPr/>
                    </a:tc>
                    <a:tc>
                      <a:txBody>
                        <a:bodyPr/>
                        <a:lstStyle/>
                        <a:p>
                          <a:pPr algn="ctr"/>
                          <a:r>
                            <a:rPr lang="en-US" dirty="0"/>
                            <a:t>50</a:t>
                          </a:r>
                          <a:endParaRPr lang="en-IN" dirty="0"/>
                        </a:p>
                      </a:txBody>
                      <a:tcPr/>
                    </a:tc>
                    <a:tc>
                      <a:txBody>
                        <a:bodyPr/>
                        <a:lstStyle/>
                        <a:p>
                          <a:pPr algn="ctr"/>
                          <a:r>
                            <a:rPr lang="en-US" dirty="0"/>
                            <a:t>50</a:t>
                          </a:r>
                          <a:endParaRPr lang="en-IN" dirty="0"/>
                        </a:p>
                      </a:txBody>
                      <a:tcPr/>
                    </a:tc>
                    <a:extLst>
                      <a:ext uri="{0D108BD9-81ED-4DB2-BD59-A6C34878D82A}">
                        <a16:rowId xmlns:a16="http://schemas.microsoft.com/office/drawing/2014/main" val="2528987735"/>
                      </a:ext>
                    </a:extLst>
                  </a:tr>
                  <a:tr h="370840">
                    <a:tc>
                      <a:txBody>
                        <a:bodyPr/>
                        <a:lstStyle/>
                        <a:p>
                          <a:pPr algn="ctr"/>
                          <a:r>
                            <a:rPr lang="en-US" b="1" dirty="0"/>
                            <a:t>Mean</a:t>
                          </a:r>
                          <a:endParaRPr lang="en-IN" b="1" dirty="0"/>
                        </a:p>
                      </a:txBody>
                      <a:tcPr/>
                    </a:tc>
                    <a:tc>
                      <a:txBody>
                        <a:bodyPr/>
                        <a:lstStyle/>
                        <a:p>
                          <a:pPr algn="ctr"/>
                          <a:r>
                            <a:rPr lang="en-US" dirty="0"/>
                            <a:t>128</a:t>
                          </a:r>
                          <a:endParaRPr lang="en-IN" dirty="0"/>
                        </a:p>
                      </a:txBody>
                      <a:tcPr/>
                    </a:tc>
                    <a:tc>
                      <a:txBody>
                        <a:bodyPr/>
                        <a:lstStyle/>
                        <a:p>
                          <a:pPr algn="ctr"/>
                          <a:r>
                            <a:rPr lang="en-US" dirty="0"/>
                            <a:t>137.48</a:t>
                          </a:r>
                          <a:endParaRPr lang="en-IN" dirty="0"/>
                        </a:p>
                      </a:txBody>
                      <a:tcPr/>
                    </a:tc>
                    <a:tc>
                      <a:txBody>
                        <a:bodyPr/>
                        <a:lstStyle/>
                        <a:p>
                          <a:pPr algn="ctr"/>
                          <a:r>
                            <a:rPr lang="en-US" dirty="0"/>
                            <a:t>100.12</a:t>
                          </a:r>
                          <a:endParaRPr lang="en-IN" dirty="0"/>
                        </a:p>
                      </a:txBody>
                      <a:tcPr/>
                    </a:tc>
                    <a:extLst>
                      <a:ext uri="{0D108BD9-81ED-4DB2-BD59-A6C34878D82A}">
                        <a16:rowId xmlns:a16="http://schemas.microsoft.com/office/drawing/2014/main" val="59946360"/>
                      </a:ext>
                    </a:extLst>
                  </a:tr>
                  <a:tr h="370840">
                    <a:tc>
                      <a:txBody>
                        <a:bodyPr/>
                        <a:lstStyle/>
                        <a:p>
                          <a:pPr algn="ctr"/>
                          <a:r>
                            <a:rPr lang="en-IN" b="1" dirty="0"/>
                            <a:t>Standard Deviation</a:t>
                          </a:r>
                        </a:p>
                      </a:txBody>
                      <a:tcPr/>
                    </a:tc>
                    <a:tc>
                      <a:txBody>
                        <a:bodyPr/>
                        <a:lstStyle/>
                        <a:p>
                          <a:pPr algn="ctr"/>
                          <a:r>
                            <a:rPr lang="en-US" dirty="0"/>
                            <a:t>20.90</a:t>
                          </a:r>
                          <a:endParaRPr lang="en-IN" dirty="0"/>
                        </a:p>
                      </a:txBody>
                      <a:tcPr/>
                    </a:tc>
                    <a:tc>
                      <a:txBody>
                        <a:bodyPr/>
                        <a:lstStyle/>
                        <a:p>
                          <a:pPr algn="ctr"/>
                          <a:r>
                            <a:rPr lang="en-US" dirty="0"/>
                            <a:t>25.57</a:t>
                          </a:r>
                          <a:endParaRPr lang="en-IN" dirty="0"/>
                        </a:p>
                      </a:txBody>
                      <a:tcPr/>
                    </a:tc>
                    <a:tc>
                      <a:txBody>
                        <a:bodyPr/>
                        <a:lstStyle/>
                        <a:p>
                          <a:pPr algn="ctr"/>
                          <a:r>
                            <a:rPr lang="en-US" dirty="0"/>
                            <a:t>20.32</a:t>
                          </a:r>
                          <a:endParaRPr lang="en-IN" dirty="0"/>
                        </a:p>
                      </a:txBody>
                      <a:tcPr/>
                    </a:tc>
                    <a:extLst>
                      <a:ext uri="{0D108BD9-81ED-4DB2-BD59-A6C34878D82A}">
                        <a16:rowId xmlns:a16="http://schemas.microsoft.com/office/drawing/2014/main" val="1369496726"/>
                      </a:ext>
                    </a:extLst>
                  </a:tr>
                </a:tbl>
              </a:graphicData>
            </a:graphic>
          </p:graphicFrame>
        </mc:Fallback>
      </mc:AlternateContent>
    </p:spTree>
    <p:extLst>
      <p:ext uri="{BB962C8B-B14F-4D97-AF65-F5344CB8AC3E}">
        <p14:creationId xmlns:p14="http://schemas.microsoft.com/office/powerpoint/2010/main" val="90514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a:xfrm>
            <a:off x="451624" y="91440"/>
            <a:ext cx="8229600" cy="914400"/>
          </a:xfrm>
        </p:spPr>
        <p:txBody>
          <a:bodyPr/>
          <a:lstStyle/>
          <a:p>
            <a:r>
              <a:rPr lang="en-US" dirty="0"/>
              <a:t>Tukey’s Honest Significant Difference (HSD) Method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a:xfrm>
                <a:off x="468351" y="1295400"/>
                <a:ext cx="8229600" cy="4572000"/>
              </a:xfrm>
            </p:spPr>
            <p:txBody>
              <a:bodyPr>
                <a:normAutofit/>
              </a:bodyPr>
              <a:lstStyle/>
              <a:p>
                <a:r>
                  <a:rPr lang="en-US" dirty="0"/>
                  <a:t>It is interesting to note that the two multiple comparison procedures (Fisher’s LSD and Tukey’s HSD) in the aforementioned example do not produce the same results. This is not uncommon. Specifically, as the number of comparisons increases, the probability of committing a Type I Error increases when using Fisher’s LSD. However, regardless of the number of comparisons being made, the probability of committing a Type I Error remains the same (i.e.,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 when using Tukey’s HSD. </a:t>
                </a:r>
              </a:p>
            </p:txBody>
          </p:sp>
        </mc:Choice>
        <mc:Fallback xmlns="">
          <p:sp>
            <p:nvSpPr>
              <p:cNvPr id="3" name="Content Placeholder 2">
                <a:extLst>
                  <a:ext uri="{FF2B5EF4-FFF2-40B4-BE49-F238E27FC236}">
                    <a16:creationId xmlns:a16="http://schemas.microsoft.com/office/drawing/2014/main" id="{9B215E12-81E0-4C43-866E-C4E50EA1CBD7}"/>
                  </a:ext>
                </a:extLst>
              </p:cNvPr>
              <p:cNvSpPr>
                <a:spLocks noGrp="1" noRot="1" noChangeAspect="1" noMove="1" noResize="1" noEditPoints="1" noAdjustHandles="1" noChangeArrowheads="1" noChangeShapeType="1" noTextEdit="1"/>
              </p:cNvSpPr>
              <p:nvPr>
                <p:ph idx="1"/>
              </p:nvPr>
            </p:nvSpPr>
            <p:spPr>
              <a:xfrm>
                <a:off x="468351" y="1295400"/>
                <a:ext cx="8229600" cy="4572000"/>
              </a:xfrm>
              <a:blipFill>
                <a:blip r:embed="rId2"/>
                <a:stretch>
                  <a:fillRect l="-1556" t="-1333" r="-2074"/>
                </a:stretch>
              </a:blipFill>
            </p:spPr>
            <p:txBody>
              <a:bodyPr/>
              <a:lstStyle/>
              <a:p>
                <a:r>
                  <a:rPr lang="en-IN">
                    <a:noFill/>
                  </a:rPr>
                  <a:t> </a:t>
                </a:r>
              </a:p>
            </p:txBody>
          </p:sp>
        </mc:Fallback>
      </mc:AlternateContent>
    </p:spTree>
    <p:extLst>
      <p:ext uri="{BB962C8B-B14F-4D97-AF65-F5344CB8AC3E}">
        <p14:creationId xmlns:p14="http://schemas.microsoft.com/office/powerpoint/2010/main" val="3952152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a:xfrm>
            <a:off x="451624" y="91440"/>
            <a:ext cx="8229600" cy="914400"/>
          </a:xfrm>
        </p:spPr>
        <p:txBody>
          <a:bodyPr/>
          <a:lstStyle/>
          <a:p>
            <a:r>
              <a:rPr lang="en-US" dirty="0"/>
              <a:t>Multiple Comparison Procedures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p:txBody>
              <a:bodyPr>
                <a:normAutofit/>
              </a:bodyPr>
              <a:lstStyle/>
              <a:p>
                <a:r>
                  <a:rPr lang="en-US" dirty="0"/>
                  <a:t>Let </a:t>
                </a:r>
              </a:p>
              <a:p>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baseline="-25000"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oMath>
                </a14:m>
                <a:r>
                  <a:rPr lang="en-US" dirty="0"/>
                  <a:t> population mean time spent on devices for 	participants 8–12 years old,</a:t>
                </a:r>
              </a:p>
              <a:p>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baseline="-25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oMath>
                </a14:m>
                <a:r>
                  <a:rPr lang="en-US" dirty="0"/>
                  <a:t> population mean time spent on devices for 	participants 13–18 years old, and</a:t>
                </a:r>
              </a:p>
              <a:p>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baseline="-25000"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oMath>
                </a14:m>
                <a:r>
                  <a:rPr lang="en-US" dirty="0"/>
                  <a:t> population mean time spent on devices for 	participants over 18 years old.</a:t>
                </a:r>
              </a:p>
              <a:p>
                <a:r>
                  <a:rPr lang="en-US" dirty="0"/>
                  <a:t>Thus, the null and alternative hypotheses for this scenario should be written as</a:t>
                </a:r>
              </a:p>
              <a:p>
                <a:endParaRPr lang="en-US" dirty="0"/>
              </a:p>
            </p:txBody>
          </p:sp>
        </mc:Choice>
        <mc:Fallback xmlns="">
          <p:sp>
            <p:nvSpPr>
              <p:cNvPr id="3" name="Content Placeholder 2">
                <a:extLst>
                  <a:ext uri="{FF2B5EF4-FFF2-40B4-BE49-F238E27FC236}">
                    <a16:creationId xmlns:a16="http://schemas.microsoft.com/office/drawing/2014/main" id="{9B215E12-81E0-4C43-866E-C4E50EA1CBD7}"/>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US">
                    <a:noFill/>
                  </a:rPr>
                  <a:t> </a:t>
                </a:r>
              </a:p>
            </p:txBody>
          </p:sp>
        </mc:Fallback>
      </mc:AlternateContent>
    </p:spTree>
    <p:extLst>
      <p:ext uri="{BB962C8B-B14F-4D97-AF65-F5344CB8AC3E}">
        <p14:creationId xmlns:p14="http://schemas.microsoft.com/office/powerpoint/2010/main" val="3574677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a:xfrm>
            <a:off x="451624" y="91440"/>
            <a:ext cx="8229600" cy="914400"/>
          </a:xfrm>
        </p:spPr>
        <p:txBody>
          <a:bodyPr/>
          <a:lstStyle/>
          <a:p>
            <a:r>
              <a:rPr lang="en-US" dirty="0"/>
              <a:t>Multiple Comparison Procedures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p:txBody>
              <a:bodyPr>
                <a:normAutofit/>
              </a:bodyPr>
              <a:lstStyle/>
              <a:p>
                <a:r>
                  <a:rPr kumimoji="0" lang="en-US" sz="2800" b="0" i="1" u="none" strike="noStrike" kern="1200" cap="none" spc="0" normalizeH="0" baseline="0" noProof="0" dirty="0">
                    <a:ln>
                      <a:noFill/>
                    </a:ln>
                    <a:effectLst/>
                    <a:uLnTx/>
                    <a:uFillTx/>
                    <a:latin typeface="+mn-lt"/>
                    <a:ea typeface="+mn-ea"/>
                    <a:cs typeface="+mn-cs"/>
                  </a:rPr>
                  <a:t>H</a:t>
                </a:r>
                <a:r>
                  <a:rPr kumimoji="0" lang="en-US" sz="2800" b="0" i="0" u="none" strike="noStrike" kern="1200" cap="none" spc="0" normalizeH="0" baseline="-25000" noProof="0" dirty="0">
                    <a:ln>
                      <a:noFill/>
                    </a:ln>
                    <a:effectLst/>
                    <a:uLnTx/>
                    <a:uFillTx/>
                    <a:latin typeface="+mn-lt"/>
                    <a:ea typeface="+mn-ea"/>
                    <a:cs typeface="+mn-cs"/>
                  </a:rPr>
                  <a:t>0</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1</a:t>
                </a:r>
                <a:r>
                  <a:rPr kumimoji="0" lang="en-US" sz="2800" b="0" i="0" u="none" strike="noStrike" kern="1200" cap="none" spc="0" normalizeH="0" baseline="0" noProof="0" dirty="0">
                    <a:ln>
                      <a:noFill/>
                    </a:ln>
                    <a:effectLst/>
                    <a:uLnTx/>
                    <a:uFillTx/>
                    <a:latin typeface="+mn-lt"/>
                    <a:ea typeface="+mn-ea"/>
                    <a:cs typeface="+mn-cs"/>
                  </a:rPr>
                  <a:t> </a:t>
                </a:r>
                <a:r>
                  <a:rPr kumimoji="0" lang="en-US" sz="2800" b="0" i="0" u="none" strike="noStrike" kern="1200" cap="none" spc="0" normalizeH="0" baseline="0" noProof="0" dirty="0">
                    <a:ln>
                      <a:noFill/>
                    </a:ln>
                    <a:effectLst/>
                    <a:uLnTx/>
                    <a:uFillTx/>
                    <a:latin typeface="Symbol" pitchFamily="98" charset="2"/>
                    <a:ea typeface="+mn-ea"/>
                    <a:cs typeface="+mn-cs"/>
                  </a:rPr>
                  <a:t>=</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2</a:t>
                </a:r>
                <a:r>
                  <a:rPr kumimoji="0" lang="en-US" sz="2800" b="0" i="0" u="none" strike="noStrike" kern="1200" cap="none" spc="0" normalizeH="0" baseline="0" noProof="0" dirty="0">
                    <a:ln>
                      <a:noFill/>
                    </a:ln>
                    <a:effectLst/>
                    <a:uLnTx/>
                    <a:uFillTx/>
                    <a:latin typeface="+mn-lt"/>
                    <a:ea typeface="+mn-ea"/>
                    <a:cs typeface="+mn-cs"/>
                  </a:rPr>
                  <a:t> </a:t>
                </a:r>
                <a:r>
                  <a:rPr kumimoji="0" lang="en-US" sz="2800" b="0" i="0" u="none" strike="noStrike" kern="1200" cap="none" spc="0" normalizeH="0" baseline="0" noProof="0" dirty="0">
                    <a:ln>
                      <a:noFill/>
                    </a:ln>
                    <a:effectLst/>
                    <a:uLnTx/>
                    <a:uFillTx/>
                    <a:latin typeface="Symbol" pitchFamily="98" charset="2"/>
                    <a:ea typeface="+mn-ea"/>
                    <a:cs typeface="+mn-cs"/>
                  </a:rPr>
                  <a:t>=</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u="none" strike="noStrike" kern="1200" cap="none" spc="0" normalizeH="0" baseline="-25000" noProof="0" dirty="0">
                    <a:ln>
                      <a:noFill/>
                    </a:ln>
                    <a:effectLst/>
                    <a:uLnTx/>
                    <a:uFillTx/>
                    <a:latin typeface="+mn-lt"/>
                    <a:ea typeface="+mn-ea"/>
                    <a:cs typeface="+mn-cs"/>
                  </a:rPr>
                  <a:t>3</a:t>
                </a:r>
                <a:r>
                  <a:rPr kumimoji="0" lang="en-US" sz="2800" b="0" i="1" u="none" strike="noStrike" kern="1200" cap="none" spc="0" normalizeH="0" noProof="0" dirty="0">
                    <a:ln>
                      <a:noFill/>
                    </a:ln>
                    <a:effectLst/>
                    <a:uLnTx/>
                    <a:uFillTx/>
                    <a:latin typeface="+mn-lt"/>
                    <a:ea typeface="+mn-ea"/>
                    <a:cs typeface="+mn-cs"/>
                  </a:rPr>
                  <a:t>.</a:t>
                </a:r>
                <a:r>
                  <a:rPr kumimoji="0" lang="en-US" sz="2800" b="0" i="0" u="none" strike="noStrike" kern="1200" cap="none" spc="0" normalizeH="0" baseline="0" noProof="0" dirty="0">
                    <a:ln>
                      <a:noFill/>
                    </a:ln>
                    <a:effectLst/>
                    <a:uLnTx/>
                    <a:uFillTx/>
                    <a:latin typeface="+mn-lt"/>
                    <a:ea typeface="+mn-ea"/>
                    <a:cs typeface="+mn-cs"/>
                  </a:rPr>
                  <a:t> The screen time is the same for all three age groups.</a:t>
                </a:r>
              </a:p>
              <a:p>
                <a:r>
                  <a:rPr kumimoji="0" lang="en-US" sz="2800" b="0" i="1" u="none" strike="noStrike" kern="1200" cap="none" spc="0" normalizeH="0" baseline="0" noProof="0" dirty="0">
                    <a:ln>
                      <a:noFill/>
                    </a:ln>
                    <a:effectLst/>
                    <a:uLnTx/>
                    <a:uFillTx/>
                    <a:latin typeface="+mn-lt"/>
                    <a:ea typeface="+mn-ea"/>
                    <a:cs typeface="+mn-cs"/>
                  </a:rPr>
                  <a:t>H</a:t>
                </a:r>
                <a:r>
                  <a:rPr kumimoji="0" lang="en-US" sz="2800" b="0" i="1" u="none" strike="noStrike" kern="1200" cap="none" spc="0" normalizeH="0" baseline="-25000" noProof="0" dirty="0">
                    <a:ln>
                      <a:noFill/>
                    </a:ln>
                    <a:effectLst/>
                    <a:uLnTx/>
                    <a:uFillTx/>
                    <a:latin typeface="+mn-lt"/>
                    <a:ea typeface="+mn-ea"/>
                    <a:cs typeface="+mn-cs"/>
                  </a:rPr>
                  <a:t>a</a:t>
                </a:r>
                <a:r>
                  <a:rPr kumimoji="0" lang="en-US" sz="2800" b="0" i="0" u="none" strike="noStrike" kern="1200" cap="none" spc="0" normalizeH="0" baseline="0" noProof="0" dirty="0">
                    <a:ln>
                      <a:noFill/>
                    </a:ln>
                    <a:effectLst/>
                    <a:uLnTx/>
                    <a:uFillTx/>
                    <a:latin typeface="+mn-lt"/>
                    <a:ea typeface="+mn-ea"/>
                    <a:cs typeface="+mn-cs"/>
                  </a:rPr>
                  <a:t>: At least one </a:t>
                </a:r>
                <a:r>
                  <a:rPr lang="el-GR" sz="2800" i="1" dirty="0">
                    <a:latin typeface="Cambria Math" panose="02040503050406030204" pitchFamily="18" charset="0"/>
                    <a:ea typeface="Cambria Math" panose="02040503050406030204" pitchFamily="18" charset="0"/>
                  </a:rPr>
                  <a:t>μ</a:t>
                </a:r>
                <a:r>
                  <a:rPr kumimoji="0" lang="en-US" sz="2800" b="0" i="1" u="none" strike="noStrike" kern="1200" cap="none" spc="0" normalizeH="0" baseline="-25000" noProof="0" dirty="0" err="1">
                    <a:ln>
                      <a:noFill/>
                    </a:ln>
                    <a:effectLst/>
                    <a:uLnTx/>
                    <a:uFillTx/>
                    <a:latin typeface="+mn-lt"/>
                    <a:ea typeface="+mn-ea"/>
                    <a:cs typeface="+mn-cs"/>
                  </a:rPr>
                  <a:t>i</a:t>
                </a:r>
                <a:r>
                  <a:rPr kumimoji="0" lang="en-US" sz="2800" b="0" i="0" u="none" strike="noStrike" kern="1200" cap="none" spc="0" normalizeH="0" baseline="0" noProof="0" dirty="0">
                    <a:ln>
                      <a:noFill/>
                    </a:ln>
                    <a:effectLst/>
                    <a:uLnTx/>
                    <a:uFillTx/>
                    <a:latin typeface="+mn-lt"/>
                    <a:ea typeface="+mn-ea"/>
                    <a:cs typeface="+mn-cs"/>
                  </a:rPr>
                  <a:t> is different for </a:t>
                </a:r>
                <a14:m>
                  <m:oMath xmlns:m="http://schemas.openxmlformats.org/officeDocument/2006/math">
                    <m:r>
                      <a:rPr kumimoji="0" lang="en-US" sz="2800" b="0" i="1" u="none" strike="noStrike" kern="1200" cap="none" spc="0" normalizeH="0" baseline="0" noProof="0" smtClean="0">
                        <a:ln>
                          <a:noFill/>
                        </a:ln>
                        <a:effectLst/>
                        <a:uLnTx/>
                        <a:uFillTx/>
                        <a:latin typeface="Cambria Math" panose="02040503050406030204" pitchFamily="18" charset="0"/>
                        <a:ea typeface="+mn-ea"/>
                        <a:cs typeface="+mn-cs"/>
                      </a:rPr>
                      <m:t>𝑖</m:t>
                    </m:r>
                    <m:r>
                      <a:rPr kumimoji="0" lang="en-US" sz="2800" b="0" i="1" u="none" strike="noStrike" kern="1200" cap="none" spc="0" normalizeH="0" baseline="0" noProof="0" smtClean="0">
                        <a:ln>
                          <a:noFill/>
                        </a:ln>
                        <a:effectLst/>
                        <a:uLnTx/>
                        <a:uFillTx/>
                        <a:latin typeface="Cambria Math" panose="02040503050406030204" pitchFamily="18" charset="0"/>
                        <a:ea typeface="+mn-ea"/>
                        <a:cs typeface="+mn-cs"/>
                      </a:rPr>
                      <m:t>=1, 2, 3.</m:t>
                    </m:r>
                  </m:oMath>
                </a14:m>
                <a:endParaRPr kumimoji="0" lang="en-US" sz="2800" b="0" i="0" u="none" strike="noStrike" kern="1200" cap="none" spc="0" normalizeH="0" baseline="0" noProof="0" dirty="0">
                  <a:ln>
                    <a:noFill/>
                  </a:ln>
                  <a:effectLst/>
                  <a:uLnTx/>
                  <a:uFillTx/>
                  <a:latin typeface="+mn-lt"/>
                  <a:ea typeface="+mn-ea"/>
                  <a:cs typeface="+mn-cs"/>
                </a:endParaRPr>
              </a:p>
              <a:p>
                <a:r>
                  <a:rPr kumimoji="0" lang="en-US" sz="2800" b="0" i="0" u="none" strike="noStrike" kern="1200" cap="none" spc="0" normalizeH="0" baseline="0" noProof="0" dirty="0">
                    <a:ln>
                      <a:noFill/>
                    </a:ln>
                    <a:effectLst/>
                    <a:uLnTx/>
                    <a:uFillTx/>
                    <a:latin typeface="+mn-lt"/>
                    <a:ea typeface="+mn-ea"/>
                    <a:cs typeface="+mn-cs"/>
                  </a:rPr>
                  <a:t>The results from the one-way ANOVA yielded a </a:t>
                </a:r>
                <a14:m>
                  <m:oMath xmlns:m="http://schemas.openxmlformats.org/officeDocument/2006/math">
                    <m:r>
                      <a:rPr kumimoji="0" lang="en-US" sz="2800" b="0" i="1" u="none" strike="noStrike" kern="1200" cap="none" spc="0" normalizeH="0" baseline="0" noProof="0" dirty="0" smtClean="0">
                        <a:ln>
                          <a:noFill/>
                        </a:ln>
                        <a:effectLst/>
                        <a:uLnTx/>
                        <a:uFillTx/>
                        <a:latin typeface="Cambria Math" panose="02040503050406030204" pitchFamily="18" charset="0"/>
                        <a:ea typeface="+mn-ea"/>
                        <a:cs typeface="+mn-cs"/>
                      </a:rPr>
                      <m:t>𝑃</m:t>
                    </m:r>
                  </m:oMath>
                </a14:m>
                <a:r>
                  <a:rPr kumimoji="0" lang="en-US" sz="2800" b="0" i="0" u="none" strike="noStrike" kern="1200" cap="none" spc="0" normalizeH="0" baseline="0" noProof="0" dirty="0">
                    <a:ln>
                      <a:noFill/>
                    </a:ln>
                    <a:effectLst/>
                    <a:uLnTx/>
                    <a:uFillTx/>
                    <a:latin typeface="+mn-lt"/>
                    <a:ea typeface="+mn-ea"/>
                    <a:cs typeface="+mn-cs"/>
                  </a:rPr>
                  <a:t>-value less than 0.0001 (see the JMP output below), which indicated that we would reject the null hypothesis and conclude that at least one of the means is different.</a:t>
                </a:r>
              </a:p>
              <a:p>
                <a:endParaRPr kumimoji="0" lang="en-US" sz="2800" b="0" i="0" u="none" strike="noStrike" kern="1200" cap="none" spc="0" normalizeH="0" baseline="0" noProof="0" dirty="0">
                  <a:ln>
                    <a:noFill/>
                  </a:ln>
                  <a:effectLst/>
                  <a:uLnTx/>
                  <a:uFillTx/>
                  <a:latin typeface="+mn-lt"/>
                  <a:ea typeface="+mn-ea"/>
                  <a:cs typeface="+mn-cs"/>
                </a:endParaRPr>
              </a:p>
              <a:p>
                <a:endParaRPr lang="en-US" dirty="0"/>
              </a:p>
            </p:txBody>
          </p:sp>
        </mc:Choice>
        <mc:Fallback xmlns="">
          <p:sp>
            <p:nvSpPr>
              <p:cNvPr id="3" name="Content Placeholder 2">
                <a:extLst>
                  <a:ext uri="{FF2B5EF4-FFF2-40B4-BE49-F238E27FC236}">
                    <a16:creationId xmlns:a16="http://schemas.microsoft.com/office/drawing/2014/main" id="{9B215E12-81E0-4C43-866E-C4E50EA1CBD7}"/>
                  </a:ext>
                </a:extLst>
              </p:cNvPr>
              <p:cNvSpPr>
                <a:spLocks noGrp="1" noRot="1" noChangeAspect="1" noMove="1" noResize="1" noEditPoints="1" noAdjustHandles="1" noChangeArrowheads="1" noChangeShapeType="1" noTextEdit="1"/>
              </p:cNvSpPr>
              <p:nvPr>
                <p:ph idx="1"/>
              </p:nvPr>
            </p:nvSpPr>
            <p:spPr>
              <a:blipFill>
                <a:blip r:embed="rId2"/>
                <a:stretch>
                  <a:fillRect l="-1481" t="-1600" r="-1259"/>
                </a:stretch>
              </a:blipFill>
            </p:spPr>
            <p:txBody>
              <a:bodyPr/>
              <a:lstStyle/>
              <a:p>
                <a:r>
                  <a:rPr lang="en-US">
                    <a:noFill/>
                  </a:rPr>
                  <a:t> </a:t>
                </a:r>
              </a:p>
            </p:txBody>
          </p:sp>
        </mc:Fallback>
      </mc:AlternateContent>
    </p:spTree>
    <p:extLst>
      <p:ext uri="{BB962C8B-B14F-4D97-AF65-F5344CB8AC3E}">
        <p14:creationId xmlns:p14="http://schemas.microsoft.com/office/powerpoint/2010/main" val="1536220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a:xfrm>
            <a:off x="451624" y="91440"/>
            <a:ext cx="8229600" cy="914400"/>
          </a:xfrm>
        </p:spPr>
        <p:txBody>
          <a:bodyPr/>
          <a:lstStyle/>
          <a:p>
            <a:r>
              <a:rPr lang="en-US" dirty="0"/>
              <a:t>Multiple Comparison Procedures (cont.)</a:t>
            </a:r>
          </a:p>
        </p:txBody>
      </p:sp>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p:txBody>
          <a:bodyPr>
            <a:normAutofit/>
          </a:bodyPr>
          <a:lstStyle/>
          <a:p>
            <a:r>
              <a:rPr kumimoji="0" lang="en-US" sz="2800" b="0" i="1" u="none" strike="noStrike" kern="1200" cap="none" spc="0" normalizeH="0" baseline="0" noProof="0" dirty="0">
                <a:ln>
                  <a:noFill/>
                </a:ln>
                <a:effectLst/>
                <a:uLnTx/>
                <a:uFillTx/>
                <a:latin typeface="+mn-lt"/>
                <a:ea typeface="+mn-ea"/>
                <a:cs typeface="+mn-cs"/>
              </a:rPr>
              <a:t> </a:t>
            </a:r>
            <a:endParaRPr kumimoji="0" lang="en-US" sz="2800" b="0" i="0" u="none" strike="noStrike" kern="1200" cap="none" spc="0" normalizeH="0" baseline="0" noProof="0" dirty="0">
              <a:ln>
                <a:noFill/>
              </a:ln>
              <a:effectLst/>
              <a:uLnTx/>
              <a:uFillTx/>
              <a:latin typeface="+mn-lt"/>
              <a:ea typeface="+mn-ea"/>
              <a:cs typeface="+mn-cs"/>
            </a:endParaRPr>
          </a:p>
          <a:p>
            <a:endParaRPr kumimoji="0" lang="en-US" sz="2800" b="0" i="0" u="none" strike="noStrike" kern="1200" cap="none" spc="0" normalizeH="0" baseline="0" noProof="0" dirty="0">
              <a:ln>
                <a:noFill/>
              </a:ln>
              <a:effectLst/>
              <a:uLnTx/>
              <a:uFillTx/>
              <a:latin typeface="+mn-lt"/>
              <a:ea typeface="+mn-ea"/>
              <a:cs typeface="+mn-cs"/>
            </a:endParaRPr>
          </a:p>
          <a:p>
            <a:endParaRPr lang="en-US" dirty="0"/>
          </a:p>
        </p:txBody>
      </p:sp>
      <p:pic>
        <p:nvPicPr>
          <p:cNvPr id="5" name="Picture 4">
            <a:extLst>
              <a:ext uri="{FF2B5EF4-FFF2-40B4-BE49-F238E27FC236}">
                <a16:creationId xmlns:a16="http://schemas.microsoft.com/office/drawing/2014/main" id="{1ED4EB27-CF68-6D5A-7875-2787C85D6DB1}"/>
              </a:ext>
            </a:extLst>
          </p:cNvPr>
          <p:cNvPicPr>
            <a:picLocks noChangeAspect="1"/>
          </p:cNvPicPr>
          <p:nvPr/>
        </p:nvPicPr>
        <p:blipFill>
          <a:blip r:embed="rId2"/>
          <a:stretch>
            <a:fillRect/>
          </a:stretch>
        </p:blipFill>
        <p:spPr>
          <a:xfrm>
            <a:off x="609600" y="1124786"/>
            <a:ext cx="3639058" cy="2333951"/>
          </a:xfrm>
          <a:prstGeom prst="rect">
            <a:avLst/>
          </a:prstGeom>
        </p:spPr>
      </p:pic>
      <p:pic>
        <p:nvPicPr>
          <p:cNvPr id="7" name="Picture 6">
            <a:extLst>
              <a:ext uri="{FF2B5EF4-FFF2-40B4-BE49-F238E27FC236}">
                <a16:creationId xmlns:a16="http://schemas.microsoft.com/office/drawing/2014/main" id="{271ABB8C-52E3-DED0-DE3D-FA4B548E4DC0}"/>
              </a:ext>
            </a:extLst>
          </p:cNvPr>
          <p:cNvPicPr>
            <a:picLocks noChangeAspect="1"/>
          </p:cNvPicPr>
          <p:nvPr/>
        </p:nvPicPr>
        <p:blipFill>
          <a:blip r:embed="rId3"/>
          <a:stretch>
            <a:fillRect/>
          </a:stretch>
        </p:blipFill>
        <p:spPr>
          <a:xfrm>
            <a:off x="609600" y="3614111"/>
            <a:ext cx="6849431" cy="1581371"/>
          </a:xfrm>
          <a:prstGeom prst="rect">
            <a:avLst/>
          </a:prstGeom>
        </p:spPr>
      </p:pic>
    </p:spTree>
    <p:extLst>
      <p:ext uri="{BB962C8B-B14F-4D97-AF65-F5344CB8AC3E}">
        <p14:creationId xmlns:p14="http://schemas.microsoft.com/office/powerpoint/2010/main" val="1857984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51B0-EE81-4685-9B8A-398E35E3E0F7}"/>
              </a:ext>
            </a:extLst>
          </p:cNvPr>
          <p:cNvSpPr>
            <a:spLocks noGrp="1"/>
          </p:cNvSpPr>
          <p:nvPr>
            <p:ph type="title"/>
          </p:nvPr>
        </p:nvSpPr>
        <p:spPr>
          <a:xfrm>
            <a:off x="451624" y="91440"/>
            <a:ext cx="8229600" cy="914400"/>
          </a:xfrm>
        </p:spPr>
        <p:txBody>
          <a:bodyPr/>
          <a:lstStyle/>
          <a:p>
            <a:r>
              <a:rPr lang="en-US" dirty="0"/>
              <a:t>Multiple Comparison Procedures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15E12-81E0-4C43-866E-C4E50EA1CBD7}"/>
                  </a:ext>
                </a:extLst>
              </p:cNvPr>
              <p:cNvSpPr>
                <a:spLocks noGrp="1"/>
              </p:cNvSpPr>
              <p:nvPr>
                <p:ph idx="1"/>
              </p:nvPr>
            </p:nvSpPr>
            <p:spPr/>
            <p:txBody>
              <a:bodyPr>
                <a:normAutofit lnSpcReduction="10000"/>
              </a:bodyPr>
              <a:lstStyle/>
              <a:p>
                <a:endParaRPr kumimoji="0" lang="en-US" sz="2800" b="0" i="1" u="none" strike="noStrike" kern="1200" cap="none" spc="0" normalizeH="0" baseline="0" noProof="0" dirty="0">
                  <a:ln>
                    <a:noFill/>
                  </a:ln>
                  <a:effectLst/>
                  <a:uLnTx/>
                  <a:uFillTx/>
                  <a:latin typeface="+mn-lt"/>
                  <a:ea typeface="+mn-ea"/>
                  <a:cs typeface="+mn-cs"/>
                </a:endParaRPr>
              </a:p>
              <a:p>
                <a:endParaRPr lang="en-US" i="1" dirty="0"/>
              </a:p>
              <a:p>
                <a:endParaRPr lang="en-US" i="1" dirty="0"/>
              </a:p>
              <a:p>
                <a:endParaRPr lang="en-US" i="1" dirty="0"/>
              </a:p>
              <a:p>
                <a:endParaRPr lang="en-US" i="1" dirty="0"/>
              </a:p>
              <a:p>
                <a:r>
                  <a:rPr lang="en-US" dirty="0"/>
                  <a:t>We can now answer the natural question, </a:t>
                </a:r>
                <a:r>
                  <a:rPr lang="en-US" i="1" dirty="0"/>
                  <a:t>Which of these means is different? </a:t>
                </a:r>
                <a:r>
                  <a:rPr lang="en-US" dirty="0"/>
                  <a:t>One method that was introduced in Chapter 12 would be the two-sample </a:t>
                </a:r>
                <a14:m>
                  <m:oMath xmlns:m="http://schemas.openxmlformats.org/officeDocument/2006/math">
                    <m:r>
                      <a:rPr lang="en-US" i="1" dirty="0" smtClean="0">
                        <a:latin typeface="Cambria Math" panose="02040503050406030204" pitchFamily="18" charset="0"/>
                      </a:rPr>
                      <m:t>𝑡</m:t>
                    </m:r>
                  </m:oMath>
                </a14:m>
                <a:r>
                  <a:rPr lang="en-US" dirty="0"/>
                  <a:t>-test. Using a series of two-sample </a:t>
                </a:r>
                <a14:m>
                  <m:oMath xmlns:m="http://schemas.openxmlformats.org/officeDocument/2006/math">
                    <m:r>
                      <a:rPr lang="en-US" i="1" dirty="0" smtClean="0">
                        <a:latin typeface="Cambria Math" panose="02040503050406030204" pitchFamily="18" charset="0"/>
                      </a:rPr>
                      <m:t>𝑡</m:t>
                    </m:r>
                  </m:oMath>
                </a14:m>
                <a:r>
                  <a:rPr lang="en-US" dirty="0"/>
                  <a:t>-tests, we would have the following hypotheses.</a:t>
                </a:r>
              </a:p>
            </p:txBody>
          </p:sp>
        </mc:Choice>
        <mc:Fallback xmlns="">
          <p:sp>
            <p:nvSpPr>
              <p:cNvPr id="3" name="Content Placeholder 2">
                <a:extLst>
                  <a:ext uri="{FF2B5EF4-FFF2-40B4-BE49-F238E27FC236}">
                    <a16:creationId xmlns:a16="http://schemas.microsoft.com/office/drawing/2014/main" id="{9B215E12-81E0-4C43-866E-C4E50EA1CBD7}"/>
                  </a:ext>
                </a:extLst>
              </p:cNvPr>
              <p:cNvSpPr>
                <a:spLocks noGrp="1" noRot="1" noChangeAspect="1" noMove="1" noResize="1" noEditPoints="1" noAdjustHandles="1" noChangeArrowheads="1" noChangeShapeType="1" noTextEdit="1"/>
              </p:cNvSpPr>
              <p:nvPr>
                <p:ph idx="1"/>
              </p:nvPr>
            </p:nvSpPr>
            <p:spPr>
              <a:blipFill>
                <a:blip r:embed="rId2"/>
                <a:stretch>
                  <a:fillRect l="-1481"/>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2905ADD7-C14A-310B-CEDA-B2FC5AA5FCDB}"/>
              </a:ext>
            </a:extLst>
          </p:cNvPr>
          <p:cNvPicPr>
            <a:picLocks noChangeAspect="1"/>
          </p:cNvPicPr>
          <p:nvPr/>
        </p:nvPicPr>
        <p:blipFill>
          <a:blip r:embed="rId3"/>
          <a:stretch>
            <a:fillRect/>
          </a:stretch>
        </p:blipFill>
        <p:spPr>
          <a:xfrm>
            <a:off x="451624" y="1378120"/>
            <a:ext cx="6801799" cy="2219635"/>
          </a:xfrm>
          <a:prstGeom prst="rect">
            <a:avLst/>
          </a:prstGeom>
        </p:spPr>
      </p:pic>
    </p:spTree>
    <p:extLst>
      <p:ext uri="{BB962C8B-B14F-4D97-AF65-F5344CB8AC3E}">
        <p14:creationId xmlns:p14="http://schemas.microsoft.com/office/powerpoint/2010/main" val="3607050428"/>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4023</TotalTime>
  <Words>3244</Words>
  <Application>Microsoft Office PowerPoint</Application>
  <PresentationFormat>On-screen Show (4:3)</PresentationFormat>
  <Paragraphs>265</Paragraphs>
  <Slides>50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7" baseType="lpstr">
      <vt:lpstr>Cambria Math</vt:lpstr>
      <vt:lpstr>Symbol</vt:lpstr>
      <vt:lpstr>Arial</vt:lpstr>
      <vt:lpstr>Calibri</vt:lpstr>
      <vt:lpstr>Office Theme</vt:lpstr>
      <vt:lpstr>Equation</vt:lpstr>
      <vt:lpstr>MathType 6.0 Equation</vt:lpstr>
      <vt:lpstr>Section 15.2</vt:lpstr>
      <vt:lpstr>Multiple Comparison Procedures</vt:lpstr>
      <vt:lpstr>Multiple Comparison Procedures (cont.)</vt:lpstr>
      <vt:lpstr>Multiple Comparison Procedures (cont.)</vt:lpstr>
      <vt:lpstr>Multiple Comparison Procedures (cont.)</vt:lpstr>
      <vt:lpstr>Multiple Comparison Procedures (cont.)</vt:lpstr>
      <vt:lpstr>Multiple Comparison Procedures (cont.)</vt:lpstr>
      <vt:lpstr>Multiple Comparison Procedures (cont.)</vt:lpstr>
      <vt:lpstr>Multiple Comparison Procedures (cont.)</vt:lpstr>
      <vt:lpstr>Multiple Comparison Procedures (cont.)</vt:lpstr>
      <vt:lpstr>Multiple Comparison Procedures (cont.)</vt:lpstr>
      <vt:lpstr>Multiple Comparison Procedures (cont.)</vt:lpstr>
      <vt:lpstr>Multiple Comparison Procedures (cont.)</vt:lpstr>
      <vt:lpstr>Multiple Comparison Procedures (cont.)</vt:lpstr>
      <vt:lpstr>Multiple Comparison Procedures (cont.)</vt:lpstr>
      <vt:lpstr>Multiple Comparison Procedures (cont.)</vt:lpstr>
      <vt:lpstr>Fisher’s Least Significant Difference (LSD) Method</vt:lpstr>
      <vt:lpstr>Formula: Fisher’s Least Significant Difference Method</vt:lpstr>
      <vt:lpstr>Formula: Fisher’s Least Significant Difference Method (cont.)</vt:lpstr>
      <vt:lpstr>Fisher’s Least Significant Difference (LSD) Method (cont.)</vt:lpstr>
      <vt:lpstr>Fisher’s Least Significant Difference (LSD) Method (cont.)</vt:lpstr>
      <vt:lpstr>Fisher’s Least Significant Difference (LSD) Method (cont.)</vt:lpstr>
      <vt:lpstr>Fisher’s Least Significant Difference (LSD) Method (cont.)</vt:lpstr>
      <vt:lpstr>Formula: Fisher’s LSD Method, Confidence Interval Approach</vt:lpstr>
      <vt:lpstr>Formula: Fisher’s LSD Method, Confidence Interval Approach (cont.)</vt:lpstr>
      <vt:lpstr>Fisher’s Least Significant Difference (LSD) Method (cont.)</vt:lpstr>
      <vt:lpstr>Fisher’s Least Significant Difference (LSD) Method (cont.)</vt:lpstr>
      <vt:lpstr>Fisher’s Least Significant Difference (LSD) Method (cont.)</vt:lpstr>
      <vt:lpstr>Fisher’s Least Significant Difference (LSD) Method (cont.)</vt:lpstr>
      <vt:lpstr>Fisher’s Least Significant Difference (LSD) Method (cont.)</vt:lpstr>
      <vt:lpstr>Tukey’s Honest Significant Difference (HSD) Method</vt:lpstr>
      <vt:lpstr>Tukey’s Honest Significant Difference (HSD) Method (cont.)</vt:lpstr>
      <vt:lpstr>Tukey’s Honest Significant Difference (HSD) Method (cont.)</vt:lpstr>
      <vt:lpstr>Formula: Tukey’s Honest Significant Difference Method</vt:lpstr>
      <vt:lpstr>Formula: Tukey’s Honest Significant Difference Method (cont.)</vt:lpstr>
      <vt:lpstr>Formula: Tukey’s HSD Method, Confidence Interval Approach</vt:lpstr>
      <vt:lpstr>Formula: Tukey’s HSD Method, Confidence Interval Approach (cont.)</vt:lpstr>
      <vt:lpstr>Formula: Tukey’s HSD Method, Confidence Interval Approach (cont.)</vt:lpstr>
      <vt:lpstr>Tukey’s Honest Significant Difference (HSD) Method (cont.)</vt:lpstr>
      <vt:lpstr>Tukey’s Honest Significant Difference (HSD) Method (cont.)</vt:lpstr>
      <vt:lpstr>Tukey’s Honest Significant Difference (HSD) Method (cont.)</vt:lpstr>
      <vt:lpstr>Note</vt:lpstr>
      <vt:lpstr>Tukey’s Honest Significant Difference (HSD) Method (cont.)</vt:lpstr>
      <vt:lpstr>Tukey’s Honest Significant Difference (HSD) Method (cont.)</vt:lpstr>
      <vt:lpstr>Tukey’s Honest Significant Difference (HSD) Method (cont.)</vt:lpstr>
      <vt:lpstr>Tukey’s Honest Significant Difference (HSD) Method (cont.)</vt:lpstr>
      <vt:lpstr>Tukey’s Honest Significant Difference (HSD) Method (cont.)</vt:lpstr>
      <vt:lpstr>Tukey’s Honest Significant Difference (HSD) Method (cont.)</vt:lpstr>
      <vt:lpstr>Note</vt:lpstr>
      <vt:lpstr>Tukey’s Honest Significant Difference (HSD) Method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Allison Conger</cp:lastModifiedBy>
  <cp:revision>523</cp:revision>
  <dcterms:created xsi:type="dcterms:W3CDTF">2013-04-26T14:43:13Z</dcterms:created>
  <dcterms:modified xsi:type="dcterms:W3CDTF">2024-04-10T13:55:15Z</dcterms:modified>
</cp:coreProperties>
</file>