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0"/>
  </p:notesMasterIdLst>
  <p:handoutMasterIdLst>
    <p:handoutMasterId r:id="rId81"/>
  </p:handoutMasterIdLst>
  <p:sldIdLst>
    <p:sldId id="256" r:id="rId2"/>
    <p:sldId id="535" r:id="rId3"/>
    <p:sldId id="536" r:id="rId4"/>
    <p:sldId id="338" r:id="rId5"/>
    <p:sldId id="491" r:id="rId6"/>
    <p:sldId id="538" r:id="rId7"/>
    <p:sldId id="595" r:id="rId8"/>
    <p:sldId id="597" r:id="rId9"/>
    <p:sldId id="596" r:id="rId10"/>
    <p:sldId id="540" r:id="rId11"/>
    <p:sldId id="541" r:id="rId12"/>
    <p:sldId id="542" r:id="rId13"/>
    <p:sldId id="543" r:id="rId14"/>
    <p:sldId id="544" r:id="rId15"/>
    <p:sldId id="545" r:id="rId16"/>
    <p:sldId id="483" r:id="rId17"/>
    <p:sldId id="546" r:id="rId18"/>
    <p:sldId id="485" r:id="rId19"/>
    <p:sldId id="547" r:id="rId20"/>
    <p:sldId id="486" r:id="rId21"/>
    <p:sldId id="548" r:id="rId22"/>
    <p:sldId id="549" r:id="rId23"/>
    <p:sldId id="550" r:id="rId24"/>
    <p:sldId id="493" r:id="rId25"/>
    <p:sldId id="551" r:id="rId26"/>
    <p:sldId id="552" r:id="rId27"/>
    <p:sldId id="553" r:id="rId28"/>
    <p:sldId id="554" r:id="rId29"/>
    <p:sldId id="555" r:id="rId30"/>
    <p:sldId id="556" r:id="rId31"/>
    <p:sldId id="557" r:id="rId32"/>
    <p:sldId id="558" r:id="rId33"/>
    <p:sldId id="494" r:id="rId34"/>
    <p:sldId id="495" r:id="rId35"/>
    <p:sldId id="559" r:id="rId36"/>
    <p:sldId id="561" r:id="rId37"/>
    <p:sldId id="560" r:id="rId38"/>
    <p:sldId id="562" r:id="rId39"/>
    <p:sldId id="563" r:id="rId40"/>
    <p:sldId id="564" r:id="rId41"/>
    <p:sldId id="565" r:id="rId42"/>
    <p:sldId id="566" r:id="rId43"/>
    <p:sldId id="567" r:id="rId44"/>
    <p:sldId id="568" r:id="rId45"/>
    <p:sldId id="569" r:id="rId46"/>
    <p:sldId id="498" r:id="rId47"/>
    <p:sldId id="499" r:id="rId48"/>
    <p:sldId id="570" r:id="rId49"/>
    <p:sldId id="571" r:id="rId50"/>
    <p:sldId id="572" r:id="rId51"/>
    <p:sldId id="573" r:id="rId52"/>
    <p:sldId id="574" r:id="rId53"/>
    <p:sldId id="502" r:id="rId54"/>
    <p:sldId id="503" r:id="rId55"/>
    <p:sldId id="504" r:id="rId56"/>
    <p:sldId id="505" r:id="rId57"/>
    <p:sldId id="598" r:id="rId58"/>
    <p:sldId id="508" r:id="rId59"/>
    <p:sldId id="575" r:id="rId60"/>
    <p:sldId id="576" r:id="rId61"/>
    <p:sldId id="577" r:id="rId62"/>
    <p:sldId id="578" r:id="rId63"/>
    <p:sldId id="579" r:id="rId64"/>
    <p:sldId id="580" r:id="rId65"/>
    <p:sldId id="581" r:id="rId66"/>
    <p:sldId id="582" r:id="rId67"/>
    <p:sldId id="584" r:id="rId68"/>
    <p:sldId id="585" r:id="rId69"/>
    <p:sldId id="586" r:id="rId70"/>
    <p:sldId id="583" r:id="rId71"/>
    <p:sldId id="587" r:id="rId72"/>
    <p:sldId id="588" r:id="rId73"/>
    <p:sldId id="589" r:id="rId74"/>
    <p:sldId id="590" r:id="rId75"/>
    <p:sldId id="591" r:id="rId76"/>
    <p:sldId id="592" r:id="rId77"/>
    <p:sldId id="593" r:id="rId78"/>
    <p:sldId id="594" r:id="rId79"/>
  </p:sldIdLst>
  <p:sldSz cx="9144000" cy="6858000" type="screen4x3"/>
  <p:notesSz cx="6858000" cy="9144000"/>
  <p:embeddedFontLst>
    <p:embeddedFont>
      <p:font typeface="Cambria Math" panose="02040503050406030204" pitchFamily="18" charset="0"/>
      <p:regular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77D73-9C0F-800B-0F43-FAAFFC8EA440}" name="Casey Luquet" initials="CL" userId="S::cluquet@hawkeslearning.com::d0c6d703-2144-47b7-a589-485ad8d212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5" clrIdx="0">
    <p:extLst>
      <p:ext uri="{19B8F6BF-5375-455C-9EA6-DF929625EA0E}">
        <p15:presenceInfo xmlns:p15="http://schemas.microsoft.com/office/powerpoint/2012/main" userId="Rebecca Lebeaux" providerId="None"/>
      </p:ext>
    </p:extLst>
  </p:cmAuthor>
  <p:cmAuthor id="2" name="Robin Hendrix" initials="RH" lastIdx="2" clrIdx="1">
    <p:extLst>
      <p:ext uri="{19B8F6BF-5375-455C-9EA6-DF929625EA0E}">
        <p15:presenceInfo xmlns:p15="http://schemas.microsoft.com/office/powerpoint/2012/main" userId="S-1-5-21-1482476501-413027322-842925246-109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FF"/>
    <a:srgbClr val="1F497D"/>
    <a:srgbClr val="000000"/>
    <a:srgbClr val="2D7D9F"/>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108" d="100"/>
          <a:sy n="108" d="100"/>
        </p:scale>
        <p:origin x="10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88"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4/10/2024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4/10/2024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image" Target="../media/image16.wmf"/><Relationship Id="rId4"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13.bin"/><Relationship Id="rId5" Type="http://schemas.openxmlformats.org/officeDocument/2006/relationships/image" Target="../media/image19.wmf"/><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oleObject" Target="../embeddings/oleObject16.bin"/></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15.1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One-Way ANOVA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The box plots in Figure 15.1.1 can give some insight into this question. The box plot for Fertilizer A is centered around 17 pounds, has a range of 4 pounds, and a majority of the yields are between 16 and 18 pounds. The box plot for Fertilizer B is centered around 20 pounds, has a range of 4 pounds, and the majority of the observed yields are between 19 and 21 pounds. The box plot for Fertilizer C is centered around 18 pounds, has a range of 5 pounds, and the majority of the observed yields are between 16.5 and 19 pounds.</a:t>
            </a:r>
          </a:p>
        </p:txBody>
      </p:sp>
    </p:spTree>
    <p:extLst>
      <p:ext uri="{BB962C8B-B14F-4D97-AF65-F5344CB8AC3E}">
        <p14:creationId xmlns:p14="http://schemas.microsoft.com/office/powerpoint/2010/main" val="302435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lnSpcReduction="10000"/>
          </a:bodyPr>
          <a:lstStyle/>
          <a:p>
            <a:r>
              <a:rPr lang="en-US" dirty="0"/>
              <a:t>Although there are a few observed yields that are the same for all the fertilizers, the majority of the observed yields are higher for Fertilizer B than for Fertilizers A and C. Thus, it seems unlikely that the difference we have observed in the sample average yields is due to sample variation. Another way of expressing this concept is that the difference between the sample average yields is large when compared with the variability within the observed yields for each sample. It seems that there is a difference in average yields between the fertilizers. </a:t>
            </a:r>
          </a:p>
        </p:txBody>
      </p:sp>
    </p:spTree>
    <p:extLst>
      <p:ext uri="{BB962C8B-B14F-4D97-AF65-F5344CB8AC3E}">
        <p14:creationId xmlns:p14="http://schemas.microsoft.com/office/powerpoint/2010/main" val="591925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In fact, it appears that Fertilizer B has higher yields than Fertilizer A or C.</a:t>
            </a:r>
          </a:p>
          <a:p>
            <a:r>
              <a:rPr lang="en-US" dirty="0"/>
              <a:t>Although box plots can provide a sense of whether or not there is a difference among the means, they cannot help us evaluate how likely it is that the observed difference is due to ordinary sampling variation. The following sections will develop measures which will help assess how likely it is that the observed differences among the sample means are due to sampling variation.</a:t>
            </a:r>
          </a:p>
        </p:txBody>
      </p:sp>
    </p:spTree>
    <p:extLst>
      <p:ext uri="{BB962C8B-B14F-4D97-AF65-F5344CB8AC3E}">
        <p14:creationId xmlns:p14="http://schemas.microsoft.com/office/powerpoint/2010/main" val="202940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In the realm of statistical analysis, the concept of breaking apart total variation into different components is not new. We previously employed a similar method when studying regression analysis, where we divided the total variation in the dependent variable into two parts: SSR and SSE. Similarly, when exploring differences in means, we will use a similar approach. </a:t>
            </a:r>
          </a:p>
        </p:txBody>
      </p:sp>
    </p:spTree>
    <p:extLst>
      <p:ext uri="{BB962C8B-B14F-4D97-AF65-F5344CB8AC3E}">
        <p14:creationId xmlns:p14="http://schemas.microsoft.com/office/powerpoint/2010/main" val="4155550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We will begin by examining the total variation in the data and breaking it down into two components—the sum of squares for treatments, SST, which accounts for the variation that can be attributed to the treatments, and the sum of squares for error, SSE, which represents the unexplained variation.</a:t>
            </a:r>
          </a:p>
          <a:p>
            <a:r>
              <a:rPr lang="en-US" dirty="0"/>
              <a:t>When conducting a one-way ANOVA analysis, the agricultural researcher is trying to determine if there is a statistically significant difference between the mean yield of each fertilizer treatment.</a:t>
            </a:r>
          </a:p>
        </p:txBody>
      </p:sp>
    </p:spTree>
    <p:extLst>
      <p:ext uri="{BB962C8B-B14F-4D97-AF65-F5344CB8AC3E}">
        <p14:creationId xmlns:p14="http://schemas.microsoft.com/office/powerpoint/2010/main" val="387717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lnSpcReduction="10000"/>
              </a:bodyPr>
              <a:lstStyle/>
              <a:p>
                <a:r>
                  <a:rPr lang="en-US" dirty="0"/>
                  <a:t>The total variation in the yield data is broken down into two parts: the variation between the group means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baseline="-25000" dirty="0"/>
                  <a:t>1</a:t>
                </a:r>
                <a:r>
                  <a:rPr lang="en-US"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baseline="-25000" dirty="0"/>
                  <a:t>2</a:t>
                </a:r>
                <a:r>
                  <a:rPr lang="en-US" dirty="0"/>
                  <a:t>, 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baseline="-25000" dirty="0"/>
                  <a:t>3</a:t>
                </a:r>
                <a:r>
                  <a:rPr lang="en-US" dirty="0"/>
                  <a:t>, (SST) and the variation within each differently fertilized group (SSE). SST represents the variation that can be attributed to the differences between the three fertilizers, while SSE represents the variation that cannot be explained by these differences.</a:t>
                </a:r>
              </a:p>
              <a:p>
                <a:r>
                  <a:rPr lang="en-US" dirty="0"/>
                  <a:t>The variation among all the sample observations, without regard to which treatment or population they are from, can be summarized by the sample variance which is given by the following formula.</a:t>
                </a:r>
              </a:p>
            </p:txBody>
          </p:sp>
        </mc:Choice>
        <mc:Fallback xmlns="">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t="-2133" r="-1556" b="-133"/>
                </a:stretch>
              </a:blipFill>
            </p:spPr>
            <p:txBody>
              <a:bodyPr/>
              <a:lstStyle/>
              <a:p>
                <a:r>
                  <a:rPr lang="en-IN">
                    <a:noFill/>
                  </a:rPr>
                  <a:t> </a:t>
                </a:r>
              </a:p>
            </p:txBody>
          </p:sp>
        </mc:Fallback>
      </mc:AlternateContent>
    </p:spTree>
    <p:extLst>
      <p:ext uri="{BB962C8B-B14F-4D97-AF65-F5344CB8AC3E}">
        <p14:creationId xmlns:p14="http://schemas.microsoft.com/office/powerpoint/2010/main" val="285610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Sample Variance </a:t>
            </a:r>
          </a:p>
        </p:txBody>
      </p:sp>
      <p:sp>
        <p:nvSpPr>
          <p:cNvPr id="4" name="Content Placeholder 2"/>
          <p:cNvSpPr>
            <a:spLocks noGrp="1"/>
          </p:cNvSpPr>
          <p:nvPr>
            <p:ph idx="1"/>
          </p:nvPr>
        </p:nvSpPr>
        <p:spPr>
          <a:xfrm>
            <a:off x="457200" y="1280160"/>
            <a:ext cx="8229600" cy="4097532"/>
          </a:xfrm>
          <a:solidFill>
            <a:srgbClr val="FFFFCC"/>
          </a:solidFill>
          <a:ln w="28575">
            <a:solidFill>
              <a:srgbClr val="000000"/>
            </a:solidFill>
          </a:ln>
        </p:spPr>
        <p:txBody>
          <a:bodyPr>
            <a:spAutoFit/>
          </a:bodyPr>
          <a:lstStyle/>
          <a:p>
            <a:pPr marL="3175" indent="-3175"/>
            <a:endParaRPr lang="en-US" dirty="0">
              <a:solidFill>
                <a:srgbClr val="000000"/>
              </a:solidFill>
            </a:endParaRPr>
          </a:p>
          <a:p>
            <a:pPr marL="3175" indent="-3175"/>
            <a:endParaRPr lang="en-US" dirty="0">
              <a:solidFill>
                <a:srgbClr val="000000"/>
              </a:solidFill>
            </a:endParaRPr>
          </a:p>
          <a:p>
            <a:pPr marL="3175" indent="-3175">
              <a:spcBef>
                <a:spcPts val="400"/>
              </a:spcBef>
            </a:pPr>
            <a:r>
              <a:rPr lang="en-US" sz="2600" dirty="0">
                <a:solidFill>
                  <a:srgbClr val="000000"/>
                </a:solidFill>
              </a:rPr>
              <a:t>where </a:t>
            </a:r>
          </a:p>
          <a:p>
            <a:pPr marL="3175" indent="-3175">
              <a:spcBef>
                <a:spcPts val="400"/>
              </a:spcBef>
            </a:pPr>
            <a:r>
              <a:rPr lang="en-US" sz="2600" dirty="0">
                <a:solidFill>
                  <a:srgbClr val="000000"/>
                </a:solidFill>
              </a:rPr>
              <a:t>    is the sample mean of all of the observations, and is called the </a:t>
            </a:r>
            <a:r>
              <a:rPr lang="en-US" sz="2600" b="1" dirty="0">
                <a:solidFill>
                  <a:srgbClr val="000000"/>
                </a:solidFill>
              </a:rPr>
              <a:t>grand mean</a:t>
            </a:r>
            <a:r>
              <a:rPr lang="en-US" sz="2600" dirty="0">
                <a:solidFill>
                  <a:srgbClr val="000000"/>
                </a:solidFill>
              </a:rPr>
              <a:t>, </a:t>
            </a:r>
          </a:p>
          <a:p>
            <a:pPr marL="3175" indent="-3175">
              <a:spcBef>
                <a:spcPts val="400"/>
              </a:spcBef>
            </a:pPr>
            <a:r>
              <a:rPr lang="en-US" sz="2600" i="1" dirty="0" err="1">
                <a:solidFill>
                  <a:srgbClr val="000000"/>
                </a:solidFill>
              </a:rPr>
              <a:t>n</a:t>
            </a:r>
            <a:r>
              <a:rPr lang="en-US" sz="2600" i="1" baseline="-25000" dirty="0" err="1">
                <a:solidFill>
                  <a:srgbClr val="000000"/>
                </a:solidFill>
              </a:rPr>
              <a:t>j</a:t>
            </a:r>
            <a:r>
              <a:rPr lang="en-US" sz="2600" dirty="0">
                <a:solidFill>
                  <a:srgbClr val="000000"/>
                </a:solidFill>
              </a:rPr>
              <a:t> is the number of observations in the  </a:t>
            </a:r>
            <a:r>
              <a:rPr lang="en-US" sz="2600" i="1" dirty="0" err="1">
                <a:solidFill>
                  <a:srgbClr val="000000"/>
                </a:solidFill>
              </a:rPr>
              <a:t>j</a:t>
            </a:r>
            <a:r>
              <a:rPr lang="en-US" sz="2600" baseline="30000" dirty="0" err="1">
                <a:solidFill>
                  <a:srgbClr val="000000"/>
                </a:solidFill>
              </a:rPr>
              <a:t>th</a:t>
            </a:r>
            <a:r>
              <a:rPr lang="en-US" sz="2600" baseline="30000" dirty="0">
                <a:solidFill>
                  <a:srgbClr val="000000"/>
                </a:solidFill>
              </a:rPr>
              <a:t> </a:t>
            </a:r>
            <a:r>
              <a:rPr lang="en-US" sz="2600" dirty="0">
                <a:solidFill>
                  <a:srgbClr val="000000"/>
                </a:solidFill>
              </a:rPr>
              <a:t>treatment, </a:t>
            </a:r>
            <a:br>
              <a:rPr lang="en-US" sz="2600" dirty="0">
                <a:solidFill>
                  <a:srgbClr val="000000"/>
                </a:solidFill>
              </a:rPr>
            </a:br>
            <a:r>
              <a:rPr lang="en-US" sz="2600" i="1" dirty="0" err="1">
                <a:solidFill>
                  <a:srgbClr val="000000"/>
                </a:solidFill>
              </a:rPr>
              <a:t>x</a:t>
            </a:r>
            <a:r>
              <a:rPr lang="en-US" sz="2600" i="1" baseline="-25000" dirty="0" err="1">
                <a:solidFill>
                  <a:srgbClr val="000000"/>
                </a:solidFill>
              </a:rPr>
              <a:t>ij</a:t>
            </a:r>
            <a:r>
              <a:rPr lang="en-US" sz="2600" i="1" baseline="-25000" dirty="0">
                <a:solidFill>
                  <a:srgbClr val="000000"/>
                </a:solidFill>
              </a:rPr>
              <a:t> </a:t>
            </a:r>
            <a:r>
              <a:rPr lang="en-US" sz="2600" dirty="0">
                <a:solidFill>
                  <a:srgbClr val="000000"/>
                </a:solidFill>
              </a:rPr>
              <a:t>is the </a:t>
            </a:r>
            <a:r>
              <a:rPr lang="en-US" sz="2600" i="1" dirty="0" err="1">
                <a:solidFill>
                  <a:srgbClr val="000000"/>
                </a:solidFill>
              </a:rPr>
              <a:t>i</a:t>
            </a:r>
            <a:r>
              <a:rPr lang="en-US" sz="2600" baseline="30000" dirty="0" err="1">
                <a:solidFill>
                  <a:srgbClr val="000000"/>
                </a:solidFill>
              </a:rPr>
              <a:t>th</a:t>
            </a:r>
            <a:r>
              <a:rPr lang="en-US" sz="2600" dirty="0">
                <a:solidFill>
                  <a:srgbClr val="000000"/>
                </a:solidFill>
              </a:rPr>
              <a:t> data value from the </a:t>
            </a:r>
            <a:r>
              <a:rPr lang="en-US" sz="2600" i="1" dirty="0" err="1">
                <a:solidFill>
                  <a:srgbClr val="000000"/>
                </a:solidFill>
              </a:rPr>
              <a:t>j</a:t>
            </a:r>
            <a:r>
              <a:rPr lang="en-US" sz="2600" baseline="30000" dirty="0" err="1">
                <a:solidFill>
                  <a:srgbClr val="000000"/>
                </a:solidFill>
              </a:rPr>
              <a:t>th</a:t>
            </a:r>
            <a:r>
              <a:rPr lang="en-US" sz="2600" dirty="0">
                <a:solidFill>
                  <a:srgbClr val="000000"/>
                </a:solidFill>
              </a:rPr>
              <a:t> sample, </a:t>
            </a:r>
          </a:p>
          <a:p>
            <a:pPr marL="3175" indent="-3175">
              <a:spcBef>
                <a:spcPts val="400"/>
              </a:spcBef>
            </a:pPr>
            <a:r>
              <a:rPr lang="en-US" sz="2600" i="1" dirty="0">
                <a:solidFill>
                  <a:srgbClr val="000000"/>
                </a:solidFill>
              </a:rPr>
              <a:t>k</a:t>
            </a:r>
            <a:r>
              <a:rPr lang="en-US" sz="2600" dirty="0">
                <a:solidFill>
                  <a:srgbClr val="000000"/>
                </a:solidFill>
              </a:rPr>
              <a:t> is the number of treatments, and </a:t>
            </a:r>
          </a:p>
          <a:p>
            <a:pPr marL="3175" indent="-3175">
              <a:spcBef>
                <a:spcPts val="400"/>
              </a:spcBef>
            </a:pPr>
            <a:r>
              <a:rPr lang="en-US" sz="2600" i="1" dirty="0">
                <a:solidFill>
                  <a:srgbClr val="000000"/>
                </a:solidFill>
              </a:rPr>
              <a:t>N</a:t>
            </a:r>
            <a:r>
              <a:rPr lang="en-US" sz="2600" dirty="0">
                <a:solidFill>
                  <a:srgbClr val="000000"/>
                </a:solidFill>
              </a:rPr>
              <a:t> is the total number of observations in all samples.</a:t>
            </a:r>
          </a:p>
        </p:txBody>
      </p:sp>
      <p:graphicFrame>
        <p:nvGraphicFramePr>
          <p:cNvPr id="282626" name="Object 2"/>
          <p:cNvGraphicFramePr>
            <a:graphicFrameLocks noChangeAspect="1"/>
          </p:cNvGraphicFramePr>
          <p:nvPr>
            <p:extLst>
              <p:ext uri="{D42A27DB-BD31-4B8C-83A1-F6EECF244321}">
                <p14:modId xmlns:p14="http://schemas.microsoft.com/office/powerpoint/2010/main" val="1995509338"/>
              </p:ext>
            </p:extLst>
          </p:nvPr>
        </p:nvGraphicFramePr>
        <p:xfrm>
          <a:off x="2971800" y="1293170"/>
          <a:ext cx="2476500" cy="1295400"/>
        </p:xfrm>
        <a:graphic>
          <a:graphicData uri="http://schemas.openxmlformats.org/presentationml/2006/ole">
            <mc:AlternateContent xmlns:mc="http://schemas.openxmlformats.org/markup-compatibility/2006">
              <mc:Choice xmlns:v="urn:schemas-microsoft-com:vml" Requires="v">
                <p:oleObj name="Equation" r:id="rId2" imgW="2476440" imgH="1295280" progId="Equation.DSMT4">
                  <p:embed/>
                </p:oleObj>
              </mc:Choice>
              <mc:Fallback>
                <p:oleObj name="Equation" r:id="rId2" imgW="2476440" imgH="1295280" progId="Equation.DSMT4">
                  <p:embed/>
                  <p:pic>
                    <p:nvPicPr>
                      <p:cNvPr id="0" name="Picture 2"/>
                      <p:cNvPicPr>
                        <a:picLocks noChangeAspect="1" noChangeArrowheads="1"/>
                      </p:cNvPicPr>
                      <p:nvPr/>
                    </p:nvPicPr>
                    <p:blipFill>
                      <a:blip r:embed="rId3"/>
                      <a:srcRect/>
                      <a:stretch>
                        <a:fillRect/>
                      </a:stretch>
                    </p:blipFill>
                    <p:spPr bwMode="auto">
                      <a:xfrm>
                        <a:off x="2971800" y="1293170"/>
                        <a:ext cx="24765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2627" name="Object 3"/>
          <p:cNvGraphicFramePr>
            <a:graphicFrameLocks noChangeAspect="1"/>
          </p:cNvGraphicFramePr>
          <p:nvPr>
            <p:extLst>
              <p:ext uri="{D42A27DB-BD31-4B8C-83A1-F6EECF244321}">
                <p14:modId xmlns:p14="http://schemas.microsoft.com/office/powerpoint/2010/main" val="4016720674"/>
              </p:ext>
            </p:extLst>
          </p:nvPr>
        </p:nvGraphicFramePr>
        <p:xfrm>
          <a:off x="564193" y="2759977"/>
          <a:ext cx="241300" cy="355600"/>
        </p:xfrm>
        <a:graphic>
          <a:graphicData uri="http://schemas.openxmlformats.org/presentationml/2006/ole">
            <mc:AlternateContent xmlns:mc="http://schemas.openxmlformats.org/markup-compatibility/2006">
              <mc:Choice xmlns:v="urn:schemas-microsoft-com:vml" Requires="v">
                <p:oleObj name="Equation" r:id="rId4" imgW="241200" imgH="355320" progId="Equation.DSMT4">
                  <p:embed/>
                </p:oleObj>
              </mc:Choice>
              <mc:Fallback>
                <p:oleObj name="Equation" r:id="rId4" imgW="241200" imgH="3553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193" y="2759977"/>
                        <a:ext cx="241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The numerator of </a:t>
                </a:r>
                <a14:m>
                  <m:oMath xmlns:m="http://schemas.openxmlformats.org/officeDocument/2006/math">
                    <m:r>
                      <a:rPr lang="en-US" i="1" dirty="0" smtClean="0">
                        <a:latin typeface="Cambria Math" panose="02040503050406030204" pitchFamily="18" charset="0"/>
                      </a:rPr>
                      <m:t>𝑠</m:t>
                    </m:r>
                  </m:oMath>
                </a14:m>
                <a:r>
                  <a:rPr lang="en-US" baseline="30000" dirty="0"/>
                  <a:t>2 </a:t>
                </a:r>
                <a:r>
                  <a:rPr lang="en-US" dirty="0"/>
                  <a:t>is called the </a:t>
                </a:r>
                <a:r>
                  <a:rPr lang="en-US" b="1" dirty="0"/>
                  <a:t>total sum of squares </a:t>
                </a:r>
                <a:r>
                  <a:rPr lang="en-US" dirty="0"/>
                  <a:t>since it describes the total variation among all of the sample observations. The denominator of </a:t>
                </a:r>
                <a14:m>
                  <m:oMath xmlns:m="http://schemas.openxmlformats.org/officeDocument/2006/math">
                    <m:r>
                      <a:rPr lang="en-US" i="1" dirty="0">
                        <a:latin typeface="Cambria Math" panose="02040503050406030204" pitchFamily="18" charset="0"/>
                      </a:rPr>
                      <m:t>𝑠</m:t>
                    </m:r>
                  </m:oMath>
                </a14:m>
                <a:r>
                  <a:rPr lang="en-US" baseline="30000" dirty="0"/>
                  <a:t>2</a:t>
                </a:r>
                <a:r>
                  <a:rPr lang="en-US" dirty="0"/>
                  <a:t> gives the degrees of freedom associated with the total sum of squares, </a:t>
                </a:r>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3666367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Total Sum of Squares </a:t>
            </a:r>
          </a:p>
        </p:txBody>
      </p:sp>
      <p:sp>
        <p:nvSpPr>
          <p:cNvPr id="4" name="Content Placeholder 2"/>
          <p:cNvSpPr>
            <a:spLocks noGrp="1"/>
          </p:cNvSpPr>
          <p:nvPr>
            <p:ph idx="1"/>
          </p:nvPr>
        </p:nvSpPr>
        <p:spPr>
          <a:xfrm>
            <a:off x="457200" y="1280160"/>
            <a:ext cx="8229600" cy="1557349"/>
          </a:xfrm>
          <a:solidFill>
            <a:srgbClr val="FFFFCC"/>
          </a:solidFill>
          <a:ln w="28575">
            <a:solidFill>
              <a:srgbClr val="000000"/>
            </a:solidFill>
          </a:ln>
        </p:spPr>
        <p:txBody>
          <a:bodyPr>
            <a:spAutoFit/>
          </a:bodyPr>
          <a:lstStyle/>
          <a:p>
            <a:pPr marL="3175" indent="-3175"/>
            <a:endParaRPr lang="en-US" dirty="0">
              <a:solidFill>
                <a:srgbClr val="000000"/>
              </a:solidFill>
            </a:endParaRPr>
          </a:p>
          <a:p>
            <a:pPr marL="3175" indent="-3175"/>
            <a:r>
              <a:rPr lang="en-US" dirty="0">
                <a:solidFill>
                  <a:srgbClr val="000000"/>
                </a:solidFill>
              </a:rPr>
              <a:t>Total Sum of Squares </a:t>
            </a:r>
          </a:p>
          <a:p>
            <a:pPr marL="3175" indent="-3175"/>
            <a:endParaRPr lang="en-US" dirty="0">
              <a:solidFill>
                <a:srgbClr val="000000"/>
              </a:solidFill>
            </a:endParaRPr>
          </a:p>
        </p:txBody>
      </p:sp>
      <p:graphicFrame>
        <p:nvGraphicFramePr>
          <p:cNvPr id="292865" name="Object 1"/>
          <p:cNvGraphicFramePr>
            <a:graphicFrameLocks noChangeAspect="1"/>
          </p:cNvGraphicFramePr>
          <p:nvPr>
            <p:extLst>
              <p:ext uri="{D42A27DB-BD31-4B8C-83A1-F6EECF244321}">
                <p14:modId xmlns:p14="http://schemas.microsoft.com/office/powerpoint/2010/main" val="1056895441"/>
              </p:ext>
            </p:extLst>
          </p:nvPr>
        </p:nvGraphicFramePr>
        <p:xfrm>
          <a:off x="3733800" y="1538134"/>
          <a:ext cx="3987800" cy="1041400"/>
        </p:xfrm>
        <a:graphic>
          <a:graphicData uri="http://schemas.openxmlformats.org/presentationml/2006/ole">
            <mc:AlternateContent xmlns:mc="http://schemas.openxmlformats.org/markup-compatibility/2006">
              <mc:Choice xmlns:v="urn:schemas-microsoft-com:vml" Requires="v">
                <p:oleObj name="Equation" r:id="rId2" imgW="3987720" imgH="1041120" progId="Equation.DSMT4">
                  <p:embed/>
                </p:oleObj>
              </mc:Choice>
              <mc:Fallback>
                <p:oleObj name="Equation" r:id="rId2" imgW="3987720" imgH="104112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38134"/>
                        <a:ext cx="39878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The total variation in the sample measurements can be partially attributed to the treatments from which they came and partially attributed to random variation inherent in sampling. Thus, the total sum of squares can be divided into two components. The first component measures the variation which can be attributed to the treatments and is called the </a:t>
            </a:r>
            <a:r>
              <a:rPr lang="en-US" b="1" dirty="0"/>
              <a:t>sum of squares for treatments </a:t>
            </a:r>
            <a:r>
              <a:rPr lang="en-US" dirty="0"/>
              <a:t>or </a:t>
            </a:r>
            <a:r>
              <a:rPr lang="en-US" b="1" dirty="0"/>
              <a:t>SST.</a:t>
            </a:r>
          </a:p>
        </p:txBody>
      </p:sp>
    </p:spTree>
    <p:extLst>
      <p:ext uri="{BB962C8B-B14F-4D97-AF65-F5344CB8AC3E}">
        <p14:creationId xmlns:p14="http://schemas.microsoft.com/office/powerpoint/2010/main" val="68150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Before we discuss a particular experimental design, lets discuss a method of comparing more than two means. In comparing population means a natural question arises: </a:t>
            </a:r>
            <a:r>
              <a:rPr lang="en-US" i="1" dirty="0"/>
              <a:t>Is there a significant difference between the means</a:t>
            </a:r>
            <a:r>
              <a:rPr lang="en-US" dirty="0"/>
              <a:t>? A preliminary answer to this question can be obtained by drawing a random sample from each of the populations of interest and computing the sample mean. The larger the differences between the sample means, the more likely it would seem that there is a difference among the population means. </a:t>
            </a:r>
          </a:p>
        </p:txBody>
      </p:sp>
    </p:spTree>
    <p:extLst>
      <p:ext uri="{BB962C8B-B14F-4D97-AF65-F5344CB8AC3E}">
        <p14:creationId xmlns:p14="http://schemas.microsoft.com/office/powerpoint/2010/main" val="4212415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Sum of Squares for Treatments </a:t>
            </a:r>
          </a:p>
        </p:txBody>
      </p:sp>
      <p:sp>
        <p:nvSpPr>
          <p:cNvPr id="4" name="Content Placeholder 2"/>
          <p:cNvSpPr>
            <a:spLocks noGrp="1"/>
          </p:cNvSpPr>
          <p:nvPr>
            <p:ph idx="1"/>
          </p:nvPr>
        </p:nvSpPr>
        <p:spPr>
          <a:xfrm>
            <a:off x="457200" y="1280160"/>
            <a:ext cx="8229600" cy="3970318"/>
          </a:xfrm>
          <a:solidFill>
            <a:srgbClr val="FFFFCC"/>
          </a:solidFill>
          <a:ln w="28575">
            <a:solidFill>
              <a:srgbClr val="000000"/>
            </a:solidFill>
          </a:ln>
        </p:spPr>
        <p:txBody>
          <a:bodyPr>
            <a:spAutoFit/>
          </a:bodyPr>
          <a:lstStyle/>
          <a:p>
            <a:pPr marL="3175" indent="-3175"/>
            <a:r>
              <a:rPr lang="en-US" dirty="0">
                <a:solidFill>
                  <a:srgbClr val="000000"/>
                </a:solidFill>
              </a:rPr>
              <a:t>The mathematical expression for the </a:t>
            </a:r>
            <a:r>
              <a:rPr lang="en-US" b="1" dirty="0">
                <a:solidFill>
                  <a:srgbClr val="C00000"/>
                </a:solidFill>
              </a:rPr>
              <a:t>sum of squares for treatments</a:t>
            </a:r>
            <a:r>
              <a:rPr lang="en-US" b="1" dirty="0">
                <a:solidFill>
                  <a:srgbClr val="000000"/>
                </a:solidFill>
              </a:rPr>
              <a:t> </a:t>
            </a:r>
            <a:r>
              <a:rPr lang="en-US" dirty="0">
                <a:solidFill>
                  <a:srgbClr val="000000"/>
                </a:solidFill>
              </a:rPr>
              <a:t>is given by </a:t>
            </a:r>
          </a:p>
          <a:p>
            <a:pPr marL="3175" indent="-3175"/>
            <a:endParaRPr lang="en-US" dirty="0">
              <a:solidFill>
                <a:srgbClr val="000000"/>
              </a:solidFill>
            </a:endParaRPr>
          </a:p>
          <a:p>
            <a:pPr marL="3175" indent="-3175"/>
            <a:r>
              <a:rPr lang="en-US" dirty="0">
                <a:solidFill>
                  <a:srgbClr val="000000"/>
                </a:solidFill>
              </a:rPr>
              <a:t>where </a:t>
            </a:r>
          </a:p>
          <a:p>
            <a:pPr marL="3175" indent="-3175"/>
            <a:r>
              <a:rPr lang="en-US" i="1" dirty="0" err="1">
                <a:solidFill>
                  <a:srgbClr val="000000"/>
                </a:solidFill>
              </a:rPr>
              <a:t>n</a:t>
            </a:r>
            <a:r>
              <a:rPr lang="en-US" i="1" baseline="-25000" dirty="0" err="1">
                <a:solidFill>
                  <a:srgbClr val="000000"/>
                </a:solidFill>
              </a:rPr>
              <a:t>j</a:t>
            </a:r>
            <a:r>
              <a:rPr lang="en-US" dirty="0">
                <a:solidFill>
                  <a:srgbClr val="000000"/>
                </a:solidFill>
              </a:rPr>
              <a:t> is the number of observations in the </a:t>
            </a:r>
            <a:r>
              <a:rPr lang="en-US" i="1" dirty="0" err="1">
                <a:solidFill>
                  <a:srgbClr val="000000"/>
                </a:solidFill>
              </a:rPr>
              <a:t>j</a:t>
            </a:r>
            <a:r>
              <a:rPr lang="en-US" baseline="30000" dirty="0" err="1">
                <a:solidFill>
                  <a:srgbClr val="000000"/>
                </a:solidFill>
              </a:rPr>
              <a:t>th</a:t>
            </a:r>
            <a:r>
              <a:rPr lang="en-US" dirty="0">
                <a:solidFill>
                  <a:srgbClr val="000000"/>
                </a:solidFill>
              </a:rPr>
              <a:t> treatment, </a:t>
            </a:r>
          </a:p>
          <a:p>
            <a:pPr marL="3175" indent="-3175"/>
            <a:r>
              <a:rPr lang="en-US" dirty="0">
                <a:solidFill>
                  <a:srgbClr val="000000"/>
                </a:solidFill>
              </a:rPr>
              <a:t>	    is the sample mean of the observations in the </a:t>
            </a:r>
            <a:r>
              <a:rPr lang="en-US" i="1" dirty="0" err="1">
                <a:solidFill>
                  <a:srgbClr val="000000"/>
                </a:solidFill>
              </a:rPr>
              <a:t>j</a:t>
            </a:r>
            <a:r>
              <a:rPr lang="en-US" baseline="30000" dirty="0" err="1">
                <a:solidFill>
                  <a:srgbClr val="000000"/>
                </a:solidFill>
              </a:rPr>
              <a:t>th</a:t>
            </a:r>
            <a:r>
              <a:rPr lang="en-US" dirty="0">
                <a:solidFill>
                  <a:srgbClr val="000000"/>
                </a:solidFill>
              </a:rPr>
              <a:t> treatment, and </a:t>
            </a:r>
          </a:p>
          <a:p>
            <a:pPr marL="3175" indent="-3175"/>
            <a:r>
              <a:rPr lang="en-US" dirty="0">
                <a:solidFill>
                  <a:srgbClr val="000000"/>
                </a:solidFill>
              </a:rPr>
              <a:t>    is the </a:t>
            </a:r>
            <a:r>
              <a:rPr lang="en-US" b="1" dirty="0">
                <a:solidFill>
                  <a:srgbClr val="000000"/>
                </a:solidFill>
              </a:rPr>
              <a:t>grand mean. </a:t>
            </a:r>
            <a:endParaRPr lang="en-US" dirty="0">
              <a:solidFill>
                <a:srgbClr val="000000"/>
              </a:solidFill>
            </a:endParaRPr>
          </a:p>
        </p:txBody>
      </p:sp>
      <p:graphicFrame>
        <p:nvGraphicFramePr>
          <p:cNvPr id="291841" name="Object 1"/>
          <p:cNvGraphicFramePr>
            <a:graphicFrameLocks noChangeAspect="1"/>
          </p:cNvGraphicFramePr>
          <p:nvPr>
            <p:extLst>
              <p:ext uri="{D42A27DB-BD31-4B8C-83A1-F6EECF244321}">
                <p14:modId xmlns:p14="http://schemas.microsoft.com/office/powerpoint/2010/main" val="1200979990"/>
              </p:ext>
            </p:extLst>
          </p:nvPr>
        </p:nvGraphicFramePr>
        <p:xfrm>
          <a:off x="2971800" y="2300119"/>
          <a:ext cx="2794000" cy="965200"/>
        </p:xfrm>
        <a:graphic>
          <a:graphicData uri="http://schemas.openxmlformats.org/presentationml/2006/ole">
            <mc:AlternateContent xmlns:mc="http://schemas.openxmlformats.org/markup-compatibility/2006">
              <mc:Choice xmlns:v="urn:schemas-microsoft-com:vml" Requires="v">
                <p:oleObj name="Equation" r:id="rId2" imgW="2793960" imgH="965160" progId="Equation.DSMT4">
                  <p:embed/>
                </p:oleObj>
              </mc:Choice>
              <mc:Fallback>
                <p:oleObj name="Equation" r:id="rId2" imgW="2793960" imgH="965160" progId="Equation.DSMT4">
                  <p:embed/>
                  <p:pic>
                    <p:nvPicPr>
                      <p:cNvPr id="0" name="Picture 1"/>
                      <p:cNvPicPr>
                        <a:picLocks noChangeAspect="1" noChangeArrowheads="1"/>
                      </p:cNvPicPr>
                      <p:nvPr/>
                    </p:nvPicPr>
                    <p:blipFill>
                      <a:blip r:embed="rId3"/>
                      <a:srcRect/>
                      <a:stretch>
                        <a:fillRect/>
                      </a:stretch>
                    </p:blipFill>
                    <p:spPr bwMode="auto">
                      <a:xfrm>
                        <a:off x="2971800" y="2300119"/>
                        <a:ext cx="27940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42" name="Object 2"/>
          <p:cNvGraphicFramePr>
            <a:graphicFrameLocks noChangeAspect="1"/>
          </p:cNvGraphicFramePr>
          <p:nvPr>
            <p:extLst>
              <p:ext uri="{D42A27DB-BD31-4B8C-83A1-F6EECF244321}">
                <p14:modId xmlns:p14="http://schemas.microsoft.com/office/powerpoint/2010/main" val="2984446787"/>
              </p:ext>
            </p:extLst>
          </p:nvPr>
        </p:nvGraphicFramePr>
        <p:xfrm>
          <a:off x="533400" y="3831760"/>
          <a:ext cx="292100" cy="469900"/>
        </p:xfrm>
        <a:graphic>
          <a:graphicData uri="http://schemas.openxmlformats.org/presentationml/2006/ole">
            <mc:AlternateContent xmlns:mc="http://schemas.openxmlformats.org/markup-compatibility/2006">
              <mc:Choice xmlns:v="urn:schemas-microsoft-com:vml" Requires="v">
                <p:oleObj name="Equation" r:id="rId4" imgW="291960" imgH="469800" progId="Equation.DSMT4">
                  <p:embed/>
                </p:oleObj>
              </mc:Choice>
              <mc:Fallback>
                <p:oleObj name="Equation" r:id="rId4" imgW="291960" imgH="469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31760"/>
                        <a:ext cx="292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1843" name="Object 3"/>
          <p:cNvGraphicFramePr>
            <a:graphicFrameLocks noChangeAspect="1"/>
          </p:cNvGraphicFramePr>
          <p:nvPr>
            <p:extLst>
              <p:ext uri="{D42A27DB-BD31-4B8C-83A1-F6EECF244321}">
                <p14:modId xmlns:p14="http://schemas.microsoft.com/office/powerpoint/2010/main" val="729072715"/>
              </p:ext>
            </p:extLst>
          </p:nvPr>
        </p:nvGraphicFramePr>
        <p:xfrm>
          <a:off x="555703" y="4767147"/>
          <a:ext cx="241300" cy="355600"/>
        </p:xfrm>
        <a:graphic>
          <a:graphicData uri="http://schemas.openxmlformats.org/presentationml/2006/ole">
            <mc:AlternateContent xmlns:mc="http://schemas.openxmlformats.org/markup-compatibility/2006">
              <mc:Choice xmlns:v="urn:schemas-microsoft-com:vml" Requires="v">
                <p:oleObj name="Equation" r:id="rId6" imgW="241200" imgH="355320" progId="Equation.DSMT4">
                  <p:embed/>
                </p:oleObj>
              </mc:Choice>
              <mc:Fallback>
                <p:oleObj name="Equation" r:id="rId6" imgW="241200" imgH="35532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703" y="4767147"/>
                        <a:ext cx="241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SST is a summary measure of how far each treatment or population mean differs from the </a:t>
                </a:r>
                <a:r>
                  <a:rPr lang="en-US" b="1" dirty="0"/>
                  <a:t>grand mean</a:t>
                </a:r>
                <a:r>
                  <a:rPr lang="en-US" dirty="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dirty="0"/>
                  <a:t>, which is the mean of all of the sample observations. The larger the difference between the treatment means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𝑥</m:t>
                        </m:r>
                      </m:e>
                    </m:acc>
                  </m:oMath>
                </a14:m>
                <a:r>
                  <a:rPr lang="en-US" baseline="-25000" dirty="0"/>
                  <a:t>j</a:t>
                </a:r>
                <a:r>
                  <a:rPr lang="en-US" dirty="0"/>
                  <a:t>) and the grand mean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the more likely the variation in sample observations is due to the treatments rather than to ordinary sampling variation. Thus, SST measures the variation between the treatments.</a:t>
                </a:r>
                <a:endParaRPr lang="en-US" b="1" dirty="0"/>
              </a:p>
            </p:txBody>
          </p:sp>
        </mc:Choice>
        <mc:Fallback xmlns="">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t="-1200" r="-444"/>
                </a:stretch>
              </a:blipFill>
            </p:spPr>
            <p:txBody>
              <a:bodyPr/>
              <a:lstStyle/>
              <a:p>
                <a:r>
                  <a:rPr lang="en-IN">
                    <a:noFill/>
                  </a:rPr>
                  <a:t> </a:t>
                </a:r>
              </a:p>
            </p:txBody>
          </p:sp>
        </mc:Fallback>
      </mc:AlternateContent>
    </p:spTree>
    <p:extLst>
      <p:ext uri="{BB962C8B-B14F-4D97-AF65-F5344CB8AC3E}">
        <p14:creationId xmlns:p14="http://schemas.microsoft.com/office/powerpoint/2010/main" val="177798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If using statistical software to perform ANOVA, the variation between treatments may also be referred to as “Among” variation or “Between” variation. In Microsoft Excel, the source of variation associated with treatments is called “Between Groups” variation. In Minitab, the output yields an ANOVA table that refers to treatment variation as “Factor” variation.</a:t>
                </a:r>
              </a:p>
              <a:p>
                <a:r>
                  <a:rPr lang="en-US" dirty="0"/>
                  <a:t>The degrees of freedom associated with SST is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−1</m:t>
                    </m:r>
                  </m:oMath>
                </a14:m>
                <a:r>
                  <a:rPr lang="en-US" dirty="0"/>
                  <a:t>, where </a:t>
                </a:r>
                <a14:m>
                  <m:oMath xmlns:m="http://schemas.openxmlformats.org/officeDocument/2006/math">
                    <m:r>
                      <a:rPr lang="en-US" i="1" dirty="0" smtClean="0">
                        <a:latin typeface="Cambria Math" panose="02040503050406030204" pitchFamily="18" charset="0"/>
                      </a:rPr>
                      <m:t>𝑘</m:t>
                    </m:r>
                  </m:oMath>
                </a14:m>
                <a:r>
                  <a:rPr lang="en-US" dirty="0"/>
                  <a:t> is the number of treatments.</a:t>
                </a:r>
              </a:p>
            </p:txBody>
          </p:sp>
        </mc:Choice>
        <mc:Fallback xmlns="">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t="-1200" r="-1185"/>
                </a:stretch>
              </a:blipFill>
            </p:spPr>
            <p:txBody>
              <a:bodyPr/>
              <a:lstStyle/>
              <a:p>
                <a:r>
                  <a:rPr lang="en-IN">
                    <a:noFill/>
                  </a:rPr>
                  <a:t> </a:t>
                </a:r>
              </a:p>
            </p:txBody>
          </p:sp>
        </mc:Fallback>
      </mc:AlternateContent>
    </p:spTree>
    <p:extLst>
      <p:ext uri="{BB962C8B-B14F-4D97-AF65-F5344CB8AC3E}">
        <p14:creationId xmlns:p14="http://schemas.microsoft.com/office/powerpoint/2010/main" val="4062269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lnSpcReduction="10000"/>
              </a:bodyPr>
              <a:lstStyle/>
              <a:p>
                <a:r>
                  <a:rPr lang="en-US" dirty="0"/>
                  <a:t>The </a:t>
                </a:r>
                <a:r>
                  <a:rPr lang="en-US" b="1" dirty="0"/>
                  <a:t>mean square for treatments</a:t>
                </a:r>
                <a:r>
                  <a:rPr lang="en-US" dirty="0"/>
                  <a:t>, </a:t>
                </a:r>
                <a:r>
                  <a:rPr lang="en-US" b="1" dirty="0"/>
                  <a:t>MST</a:t>
                </a:r>
                <a:r>
                  <a:rPr lang="en-US" dirty="0"/>
                  <a:t>, is the sum of squares for treatments divided by its degrees of freedom.		</a:t>
                </a:r>
                <a14:m>
                  <m:oMath xmlns:m="http://schemas.openxmlformats.org/officeDocument/2006/math">
                    <m:r>
                      <m:rPr>
                        <m:sty m:val="p"/>
                      </m:rPr>
                      <a:rPr lang="en-US" b="0" i="0" smtClean="0">
                        <a:latin typeface="Cambria Math" panose="02040503050406030204" pitchFamily="18" charset="0"/>
                      </a:rPr>
                      <m:t>MST</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SST</m:t>
                        </m:r>
                      </m:num>
                      <m:den>
                        <m:r>
                          <a:rPr lang="en-US" b="0" i="1" smtClean="0">
                            <a:latin typeface="Cambria Math" panose="02040503050406030204" pitchFamily="18" charset="0"/>
                          </a:rPr>
                          <m:t>𝑘</m:t>
                        </m:r>
                        <m:r>
                          <a:rPr lang="en-US" b="0" i="1" smtClean="0">
                            <a:latin typeface="Cambria Math" panose="02040503050406030204" pitchFamily="18" charset="0"/>
                          </a:rPr>
                          <m:t>−1</m:t>
                        </m:r>
                      </m:den>
                    </m:f>
                  </m:oMath>
                </a14:m>
                <a:endParaRPr lang="en-US" dirty="0"/>
              </a:p>
              <a:p>
                <a:r>
                  <a:rPr lang="en-US" dirty="0"/>
                  <a:t>The MST represents the average weighted squared deviation of the sample treatment means from the grand mean. The MST is basically the variance of the weighted sample means.</a:t>
                </a:r>
              </a:p>
              <a:p>
                <a:r>
                  <a:rPr lang="en-US" dirty="0"/>
                  <a:t>The second component measures the random variation attributable to sampling and is called the </a:t>
                </a:r>
                <a:r>
                  <a:rPr lang="en-US" b="1" dirty="0"/>
                  <a:t>sum of squares for error</a:t>
                </a:r>
                <a:r>
                  <a:rPr lang="en-US" dirty="0"/>
                  <a:t>, or </a:t>
                </a:r>
                <a:r>
                  <a:rPr lang="en-US" b="1" dirty="0"/>
                  <a:t>SSE</a:t>
                </a:r>
                <a:r>
                  <a:rPr lang="en-US" dirty="0"/>
                  <a:t>.</a:t>
                </a:r>
              </a:p>
            </p:txBody>
          </p:sp>
        </mc:Choice>
        <mc:Fallback xmlns="">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t="-2133" r="-1778"/>
                </a:stretch>
              </a:blipFill>
            </p:spPr>
            <p:txBody>
              <a:bodyPr/>
              <a:lstStyle/>
              <a:p>
                <a:r>
                  <a:rPr lang="en-IN">
                    <a:noFill/>
                  </a:rPr>
                  <a:t> </a:t>
                </a:r>
              </a:p>
            </p:txBody>
          </p:sp>
        </mc:Fallback>
      </mc:AlternateContent>
    </p:spTree>
    <p:extLst>
      <p:ext uri="{BB962C8B-B14F-4D97-AF65-F5344CB8AC3E}">
        <p14:creationId xmlns:p14="http://schemas.microsoft.com/office/powerpoint/2010/main" val="1288472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Sum of Squares for Error</a:t>
            </a:r>
          </a:p>
        </p:txBody>
      </p:sp>
      <p:sp>
        <p:nvSpPr>
          <p:cNvPr id="4"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pPr marL="3175" indent="-3175"/>
            <a:r>
              <a:rPr lang="en-US" dirty="0">
                <a:solidFill>
                  <a:srgbClr val="000000"/>
                </a:solidFill>
              </a:rPr>
              <a:t>The mathematical expression for the sum of squares for error is given by the following formula.</a:t>
            </a:r>
          </a:p>
          <a:p>
            <a:pPr marL="3175" indent="-3175"/>
            <a:endParaRPr lang="en-US" dirty="0">
              <a:solidFill>
                <a:srgbClr val="000000"/>
              </a:solidFill>
            </a:endParaRPr>
          </a:p>
          <a:p>
            <a:pPr marL="3175" indent="-3175"/>
            <a:endParaRPr lang="en-US" dirty="0">
              <a:solidFill>
                <a:srgbClr val="000000"/>
              </a:solidFill>
            </a:endParaRPr>
          </a:p>
          <a:p>
            <a:pPr marL="3175" indent="-3175"/>
            <a:endParaRPr lang="en-US" dirty="0">
              <a:solidFill>
                <a:srgbClr val="000000"/>
              </a:solidFill>
            </a:endParaRPr>
          </a:p>
          <a:p>
            <a:pPr marL="3175" indent="-3175"/>
            <a:endParaRPr lang="en-US" dirty="0">
              <a:solidFill>
                <a:srgbClr val="000000"/>
              </a:solidFill>
            </a:endParaRPr>
          </a:p>
        </p:txBody>
      </p:sp>
      <p:graphicFrame>
        <p:nvGraphicFramePr>
          <p:cNvPr id="296962" name="Object 2"/>
          <p:cNvGraphicFramePr>
            <a:graphicFrameLocks noChangeAspect="1"/>
          </p:cNvGraphicFramePr>
          <p:nvPr>
            <p:extLst>
              <p:ext uri="{D42A27DB-BD31-4B8C-83A1-F6EECF244321}">
                <p14:modId xmlns:p14="http://schemas.microsoft.com/office/powerpoint/2010/main" val="1606649442"/>
              </p:ext>
            </p:extLst>
          </p:nvPr>
        </p:nvGraphicFramePr>
        <p:xfrm>
          <a:off x="603250" y="2286000"/>
          <a:ext cx="7937500" cy="1790700"/>
        </p:xfrm>
        <a:graphic>
          <a:graphicData uri="http://schemas.openxmlformats.org/presentationml/2006/ole">
            <mc:AlternateContent xmlns:mc="http://schemas.openxmlformats.org/markup-compatibility/2006">
              <mc:Choice xmlns:v="urn:schemas-microsoft-com:vml" Requires="v">
                <p:oleObj name="Equation" r:id="rId2" imgW="7937280" imgH="1790640" progId="Equation.DSMT4">
                  <p:embed/>
                </p:oleObj>
              </mc:Choice>
              <mc:Fallback>
                <p:oleObj name="Equation" r:id="rId2" imgW="7937280" imgH="1790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2286000"/>
                        <a:ext cx="79375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The SSE is a summary measure of how much of the total variation in the sample data is not explained by SST. The previous expression is a direct calculation of SSE which shows that the SSE summarizes how much the sample observations within each treatment vary from the treatment mean. In other words, SSE is a measure of the variation within the treatments. In practice, it is much easier to calculate SSE as the total variation in the sample minus the variation explained by the treatments, SST.</a:t>
            </a:r>
          </a:p>
        </p:txBody>
      </p:sp>
    </p:spTree>
    <p:extLst>
      <p:ext uri="{BB962C8B-B14F-4D97-AF65-F5344CB8AC3E}">
        <p14:creationId xmlns:p14="http://schemas.microsoft.com/office/powerpoint/2010/main" val="2877167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lnSpcReduction="10000"/>
              </a:bodyPr>
              <a:lstStyle/>
              <a:p>
                <a:r>
                  <a:rPr lang="en-US" dirty="0"/>
                  <a:t>The variation associated with the error term is often called “Within Groups” variation or simply “Error” variation.</a:t>
                </a:r>
              </a:p>
              <a:p>
                <a:r>
                  <a:rPr lang="en-US" dirty="0"/>
                  <a:t>The degrees of freedom associated with SSE are </a:t>
                </a:r>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m:t>
                    </m:r>
                    <m:r>
                      <a:rPr lang="en-US" i="1" dirty="0" smtClean="0">
                        <a:latin typeface="Cambria Math" panose="02040503050406030204" pitchFamily="18" charset="0"/>
                      </a:rPr>
                      <m:t>𝑘</m:t>
                    </m:r>
                  </m:oMath>
                </a14:m>
                <a:r>
                  <a:rPr lang="en-US" dirty="0"/>
                  <a:t>. The </a:t>
                </a:r>
                <a:r>
                  <a:rPr lang="en-US" b="1" dirty="0"/>
                  <a:t>mean square for error</a:t>
                </a:r>
                <a:r>
                  <a:rPr lang="en-US" dirty="0"/>
                  <a:t>, </a:t>
                </a:r>
                <a:r>
                  <a:rPr lang="en-US" b="1" dirty="0"/>
                  <a:t>MSE</a:t>
                </a:r>
                <a:r>
                  <a:rPr lang="en-US" dirty="0"/>
                  <a:t>, is the SSE divided by its degrees of freedom. The MSE represents the total variance (or common variance) of the model. That is, the estimate of </a:t>
                </a:r>
                <a14:m>
                  <m:oMath xmlns:m="http://schemas.openxmlformats.org/officeDocument/2006/math">
                    <m:r>
                      <a:rPr lang="en-US" i="1" dirty="0" smtClean="0">
                        <a:latin typeface="Cambria Math" panose="02040503050406030204" pitchFamily="18" charset="0"/>
                        <a:ea typeface="Cambria Math" panose="02040503050406030204" pitchFamily="18" charset="0"/>
                      </a:rPr>
                      <m:t>𝜎</m:t>
                    </m:r>
                  </m:oMath>
                </a14:m>
                <a:r>
                  <a:rPr lang="en-US" baseline="30000" dirty="0"/>
                  <a:t>2</a:t>
                </a:r>
                <a:r>
                  <a:rPr lang="en-US" dirty="0"/>
                  <a:t> is </a:t>
                </a:r>
                <a14:m>
                  <m:oMath xmlns:m="http://schemas.openxmlformats.org/officeDocument/2006/math">
                    <m:r>
                      <a:rPr lang="en-US" i="1" dirty="0">
                        <a:latin typeface="Cambria Math" panose="02040503050406030204" pitchFamily="18" charset="0"/>
                      </a:rPr>
                      <m:t>𝑠</m:t>
                    </m:r>
                  </m:oMath>
                </a14:m>
                <a:r>
                  <a:rPr lang="en-US" baseline="30000" dirty="0"/>
                  <a:t>2</a:t>
                </a:r>
                <a:r>
                  <a:rPr lang="en-US" dirty="0"/>
                  <a:t>, which is given by the MSE of the ANOVA model. </a:t>
                </a:r>
              </a:p>
              <a:p>
                <a:r>
                  <a:rPr lang="en-US" dirty="0"/>
                  <a:t>			</a:t>
                </a:r>
                <a14:m>
                  <m:oMath xmlns:m="http://schemas.openxmlformats.org/officeDocument/2006/math">
                    <m:r>
                      <m:rPr>
                        <m:sty m:val="p"/>
                      </m:rPr>
                      <a:rPr lang="en-US">
                        <a:latin typeface="Cambria Math" panose="02040503050406030204" pitchFamily="18" charset="0"/>
                      </a:rPr>
                      <m:t>MS</m:t>
                    </m:r>
                    <m:r>
                      <m:rPr>
                        <m:sty m:val="p"/>
                      </m:rPr>
                      <a:rPr lang="en-US" b="0" i="0" smtClean="0">
                        <a:latin typeface="Cambria Math" panose="02040503050406030204" pitchFamily="18" charset="0"/>
                      </a:rPr>
                      <m:t>E</m:t>
                    </m:r>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SS</m:t>
                        </m:r>
                        <m:r>
                          <m:rPr>
                            <m:sty m:val="p"/>
                          </m:rPr>
                          <a:rPr lang="en-US" b="0" i="0" smtClean="0">
                            <a:latin typeface="Cambria Math" panose="02040503050406030204" pitchFamily="18" charset="0"/>
                          </a:rPr>
                          <m:t>E</m:t>
                        </m:r>
                      </m:num>
                      <m:den>
                        <m:r>
                          <a:rPr lang="en-US" b="0" i="1" smtClean="0">
                            <a:latin typeface="Cambria Math" panose="02040503050406030204" pitchFamily="18" charset="0"/>
                          </a:rPr>
                          <m:t>𝑁</m:t>
                        </m:r>
                        <m:r>
                          <a:rPr lang="en-US" i="1">
                            <a:latin typeface="Cambria Math" panose="02040503050406030204" pitchFamily="18" charset="0"/>
                          </a:rPr>
                          <m:t>−</m:t>
                        </m:r>
                        <m:r>
                          <a:rPr lang="en-US" b="0" i="1" smtClean="0">
                            <a:latin typeface="Cambria Math" panose="02040503050406030204" pitchFamily="18" charset="0"/>
                          </a:rPr>
                          <m:t>𝑘</m:t>
                        </m:r>
                      </m:den>
                    </m:f>
                  </m:oMath>
                </a14:m>
                <a:endParaRPr lang="en-US" dirty="0"/>
              </a:p>
            </p:txBody>
          </p:sp>
        </mc:Choice>
        <mc:Fallback xmlns="">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t="-2133" r="-1556"/>
                </a:stretch>
              </a:blipFill>
            </p:spPr>
            <p:txBody>
              <a:bodyPr/>
              <a:lstStyle/>
              <a:p>
                <a:r>
                  <a:rPr lang="en-IN">
                    <a:noFill/>
                  </a:rPr>
                  <a:t> </a:t>
                </a:r>
              </a:p>
            </p:txBody>
          </p:sp>
        </mc:Fallback>
      </mc:AlternateContent>
    </p:spTree>
    <p:extLst>
      <p:ext uri="{BB962C8B-B14F-4D97-AF65-F5344CB8AC3E}">
        <p14:creationId xmlns:p14="http://schemas.microsoft.com/office/powerpoint/2010/main" val="953588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Thus, we have the following results.</a:t>
                </a:r>
              </a:p>
              <a:p>
                <a:r>
                  <a:rPr lang="en-US" dirty="0"/>
                  <a:t>			</a:t>
                </a:r>
                <a:r>
                  <a:rPr lang="en-US" b="1" dirty="0"/>
                  <a:t>Sums of Squares</a:t>
                </a:r>
              </a:p>
              <a:p>
                <a:r>
                  <a:rPr lang="en-US" dirty="0"/>
                  <a:t>Total Sum of Squares = Sum of Squares for Treatments + Sum of Squares for Error</a:t>
                </a:r>
              </a:p>
              <a:p>
                <a:pPr algn="ctr"/>
                <a:r>
                  <a:rPr lang="en-US" dirty="0"/>
                  <a:t>Or</a:t>
                </a:r>
              </a:p>
              <a:p>
                <a:r>
                  <a:rPr lang="en-US" dirty="0"/>
                  <a:t>			</a:t>
                </a:r>
                <a14:m>
                  <m:oMath xmlns:m="http://schemas.openxmlformats.org/officeDocument/2006/math">
                    <m:r>
                      <m:rPr>
                        <m:sty m:val="p"/>
                      </m:rPr>
                      <a:rPr lang="en-US" b="0" i="0" smtClean="0">
                        <a:latin typeface="Cambria Math" panose="02040503050406030204" pitchFamily="18" charset="0"/>
                      </a:rPr>
                      <m:t>Total</m:t>
                    </m:r>
                    <m:r>
                      <a:rPr lang="en-US" b="0" i="0" smtClean="0">
                        <a:latin typeface="Cambria Math" panose="02040503050406030204" pitchFamily="18" charset="0"/>
                      </a:rPr>
                      <m:t> </m:t>
                    </m:r>
                    <m:r>
                      <m:rPr>
                        <m:sty m:val="p"/>
                      </m:rPr>
                      <a:rPr lang="en-US" b="0" i="0" smtClean="0">
                        <a:latin typeface="Cambria Math" panose="02040503050406030204" pitchFamily="18" charset="0"/>
                      </a:rPr>
                      <m:t>SS</m:t>
                    </m:r>
                    <m:r>
                      <a:rPr lang="en-US" i="1">
                        <a:latin typeface="Cambria Math" panose="02040503050406030204" pitchFamily="18" charset="0"/>
                      </a:rPr>
                      <m:t>=</m:t>
                    </m:r>
                    <m:r>
                      <m:rPr>
                        <m:sty m:val="p"/>
                      </m:rPr>
                      <a:rPr lang="en-US" b="0" i="0" smtClean="0">
                        <a:latin typeface="Cambria Math" panose="02040503050406030204" pitchFamily="18" charset="0"/>
                      </a:rPr>
                      <m:t>SST</m:t>
                    </m:r>
                    <m:r>
                      <a:rPr lang="en-US" b="0" i="0" smtClean="0">
                        <a:latin typeface="Cambria Math" panose="02040503050406030204" pitchFamily="18" charset="0"/>
                      </a:rPr>
                      <m:t>+</m:t>
                    </m:r>
                    <m:r>
                      <m:rPr>
                        <m:sty m:val="p"/>
                      </m:rPr>
                      <a:rPr lang="en-US" b="0" i="0" smtClean="0">
                        <a:latin typeface="Cambria Math" panose="02040503050406030204" pitchFamily="18" charset="0"/>
                      </a:rPr>
                      <m:t>SSE</m:t>
                    </m:r>
                  </m:oMath>
                </a14:m>
                <a:endParaRPr lang="en-US" dirty="0"/>
              </a:p>
            </p:txBody>
          </p:sp>
        </mc:Choice>
        <mc:Fallback xmlns="">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2554116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pPr/>
                <a14:m>
                  <m:oMathPara xmlns:m="http://schemas.openxmlformats.org/officeDocument/2006/math">
                    <m:oMathParaPr>
                      <m:jc m:val="left"/>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 </m:t>
                          </m:r>
                        </m:e>
                      </m:nary>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r>
                            <a:rPr lang="en-US" b="0" i="1" baseline="-25000" smtClean="0">
                              <a:latin typeface="Cambria Math" panose="02040503050406030204" pitchFamily="18" charset="0"/>
                            </a:rPr>
                            <m:t>𝑗</m:t>
                          </m:r>
                        </m:sup>
                        <m:e>
                          <m:d>
                            <m:dPr>
                              <m:ctrlPr>
                                <a:rPr lang="en-US" i="1" smtClean="0">
                                  <a:latin typeface="Cambria Math" panose="02040503050406030204" pitchFamily="18" charset="0"/>
                                </a:rPr>
                              </m:ctrlPr>
                            </m:dPr>
                            <m:e>
                              <m:r>
                                <a:rPr lang="en-US" b="0" i="1" smtClean="0">
                                  <a:latin typeface="Cambria Math" panose="02040503050406030204" pitchFamily="18" charset="0"/>
                                </a:rPr>
                                <m:t>𝑥</m:t>
                              </m:r>
                              <m:r>
                                <a:rPr lang="en-US" b="0" i="1" baseline="-25000" smtClean="0">
                                  <a:latin typeface="Cambria Math" panose="02040503050406030204" pitchFamily="18" charset="0"/>
                                </a:rPr>
                                <m:t>𝑖𝑗</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d>
                        </m:e>
                      </m:nary>
                      <m:r>
                        <a:rPr lang="en-US" b="0" i="1" baseline="30000" smtClean="0">
                          <a:latin typeface="Cambria Math" panose="02040503050406030204" pitchFamily="18" charset="0"/>
                        </a:rPr>
                        <m:t>2</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𝑘</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𝑗</m:t>
                              </m:r>
                            </m:sub>
                          </m:sSub>
                        </m:e>
                      </m:nary>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𝑗</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e>
                      </m:d>
                      <m:r>
                        <a:rPr lang="en-US" b="0" i="1" baseline="30000" smtClean="0">
                          <a:latin typeface="Cambria Math" panose="02040503050406030204" pitchFamily="18" charset="0"/>
                        </a:rPr>
                        <m:t>2</m:t>
                      </m:r>
                      <m:r>
                        <a:rPr lang="en-US" b="0" i="1" smtClean="0">
                          <a:latin typeface="Cambria Math" panose="02040503050406030204" pitchFamily="18" charset="0"/>
                        </a:rPr>
                        <m:t>+ </m:t>
                      </m:r>
                    </m:oMath>
                  </m:oMathPara>
                </a14:m>
                <a:endParaRPr lang="en-US" dirty="0"/>
              </a:p>
              <a:p>
                <a:pPr/>
                <a14:m>
                  <m:oMathPara xmlns:m="http://schemas.openxmlformats.org/officeDocument/2006/math">
                    <m:oMathParaPr>
                      <m:jc m:val="left"/>
                    </m:oMathParaPr>
                    <m:oMath xmlns:m="http://schemas.openxmlformats.org/officeDocument/2006/math">
                      <m:d>
                        <m:dPr>
                          <m:begChr m:val="{"/>
                          <m:endChr m:val="}"/>
                          <m:ctrlPr>
                            <a:rPr lang="en-US" i="1" smtClean="0">
                              <a:latin typeface="Cambria Math" panose="02040503050406030204" pitchFamily="18" charset="0"/>
                            </a:rPr>
                          </m:ctrlPr>
                        </m:dPr>
                        <m:e>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r>
                                <a:rPr lang="en-US" b="0" i="1" baseline="-25000" smtClean="0">
                                  <a:latin typeface="Cambria Math" panose="02040503050406030204" pitchFamily="18" charset="0"/>
                                </a:rPr>
                                <m:t>1</m:t>
                              </m:r>
                            </m:sup>
                            <m:e>
                              <m:d>
                                <m:dPr>
                                  <m:ctrlPr>
                                    <a:rPr lang="en-US" i="1" smtClean="0">
                                      <a:latin typeface="Cambria Math" panose="02040503050406030204" pitchFamily="18" charset="0"/>
                                    </a:rPr>
                                  </m:ctrlPr>
                                </m:dPr>
                                <m:e>
                                  <m:r>
                                    <a:rPr lang="en-US" b="0" i="1" smtClean="0">
                                      <a:latin typeface="Cambria Math" panose="02040503050406030204" pitchFamily="18" charset="0"/>
                                    </a:rPr>
                                    <m:t>𝑥</m:t>
                                  </m:r>
                                  <m:r>
                                    <a:rPr lang="en-US" b="0" i="1" baseline="-25000" smtClean="0">
                                      <a:latin typeface="Cambria Math" panose="02040503050406030204" pitchFamily="18" charset="0"/>
                                    </a:rPr>
                                    <m:t>𝑖</m:t>
                                  </m:r>
                                  <m:r>
                                    <a:rPr lang="en-US" b="0" i="1" baseline="-25000" smtClean="0">
                                      <a:latin typeface="Cambria Math" panose="02040503050406030204" pitchFamily="18" charset="0"/>
                                    </a:rPr>
                                    <m:t>1−</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1</m:t>
                                      </m:r>
                                    </m:sub>
                                  </m:sSub>
                                </m:e>
                              </m:d>
                              <m:r>
                                <a:rPr lang="en-US" b="0" i="1" baseline="30000" smtClean="0">
                                  <a:latin typeface="Cambria Math" panose="02040503050406030204" pitchFamily="18" charset="0"/>
                                </a:rPr>
                                <m:t>2</m:t>
                              </m:r>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r>
                                    <a:rPr lang="en-US" b="0" i="1" baseline="-25000" smtClean="0">
                                      <a:latin typeface="Cambria Math" panose="02040503050406030204" pitchFamily="18" charset="0"/>
                                    </a:rPr>
                                    <m:t>2</m:t>
                                  </m:r>
                                </m:sup>
                                <m:e>
                                  <m:d>
                                    <m:dPr>
                                      <m:ctrlPr>
                                        <a:rPr lang="en-US" i="1">
                                          <a:latin typeface="Cambria Math" panose="02040503050406030204" pitchFamily="18" charset="0"/>
                                        </a:rPr>
                                      </m:ctrlPr>
                                    </m:dPr>
                                    <m:e>
                                      <m:r>
                                        <a:rPr lang="en-US" i="1">
                                          <a:latin typeface="Cambria Math" panose="02040503050406030204" pitchFamily="18" charset="0"/>
                                        </a:rPr>
                                        <m:t>𝑥</m:t>
                                      </m:r>
                                      <m:r>
                                        <a:rPr lang="en-US" i="1" baseline="-25000">
                                          <a:latin typeface="Cambria Math" panose="02040503050406030204" pitchFamily="18" charset="0"/>
                                        </a:rPr>
                                        <m:t>𝑖</m:t>
                                      </m:r>
                                      <m:r>
                                        <a:rPr lang="en-US" b="0" i="1" baseline="-25000" smtClean="0">
                                          <a:latin typeface="Cambria Math" panose="02040503050406030204" pitchFamily="18" charset="0"/>
                                        </a:rPr>
                                        <m:t>2</m:t>
                                      </m:r>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2</m:t>
                                          </m:r>
                                        </m:sub>
                                      </m:sSub>
                                    </m:e>
                                  </m:d>
                                  <m:r>
                                    <a:rPr lang="en-US" i="1" baseline="3000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r>
                                        <a:rPr lang="en-US" b="0" i="1" baseline="-25000" smtClean="0">
                                          <a:latin typeface="Cambria Math" panose="02040503050406030204" pitchFamily="18" charset="0"/>
                                        </a:rPr>
                                        <m:t>𝑘</m:t>
                                      </m:r>
                                    </m:sup>
                                    <m:e>
                                      <m:d>
                                        <m:dPr>
                                          <m:ctrlPr>
                                            <a:rPr lang="en-US" i="1">
                                              <a:latin typeface="Cambria Math" panose="02040503050406030204" pitchFamily="18" charset="0"/>
                                            </a:rPr>
                                          </m:ctrlPr>
                                        </m:dPr>
                                        <m:e>
                                          <m:r>
                                            <a:rPr lang="en-US" i="1">
                                              <a:latin typeface="Cambria Math" panose="02040503050406030204" pitchFamily="18" charset="0"/>
                                            </a:rPr>
                                            <m:t>𝑥</m:t>
                                          </m:r>
                                          <m:r>
                                            <a:rPr lang="en-US" i="1" baseline="-25000">
                                              <a:latin typeface="Cambria Math" panose="02040503050406030204" pitchFamily="18" charset="0"/>
                                            </a:rPr>
                                            <m:t>𝑖</m:t>
                                          </m:r>
                                          <m:r>
                                            <a:rPr lang="en-US" b="0" i="1" baseline="-25000" smtClean="0">
                                              <a:latin typeface="Cambria Math" panose="02040503050406030204" pitchFamily="18" charset="0"/>
                                            </a:rPr>
                                            <m:t>𝑘</m:t>
                                          </m:r>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𝑘</m:t>
                                              </m:r>
                                            </m:sub>
                                          </m:sSub>
                                        </m:e>
                                      </m:d>
                                      <m:r>
                                        <a:rPr lang="en-US" i="1" baseline="30000">
                                          <a:latin typeface="Cambria Math" panose="02040503050406030204" pitchFamily="18" charset="0"/>
                                        </a:rPr>
                                        <m:t>2</m:t>
                                      </m:r>
                                    </m:e>
                                  </m:nary>
                                </m:e>
                              </m:nary>
                            </m:e>
                          </m:nary>
                        </m:e>
                      </m:d>
                      <m:r>
                        <a:rPr lang="en-US" b="0" i="1" smtClean="0">
                          <a:latin typeface="Cambria Math" panose="02040503050406030204" pitchFamily="18" charset="0"/>
                        </a:rPr>
                        <m:t> </m:t>
                      </m:r>
                    </m:oMath>
                  </m:oMathPara>
                </a14:m>
                <a:endParaRPr lang="en-US" b="0" dirty="0"/>
              </a:p>
              <a:p>
                <a:pPr>
                  <a:spcBef>
                    <a:spcPts val="0"/>
                  </a:spcBef>
                </a:pPr>
                <a:r>
                  <a:rPr lang="en-US" dirty="0"/>
                  <a:t>			</a:t>
                </a:r>
              </a:p>
              <a:p>
                <a:pPr algn="ctr">
                  <a:spcBef>
                    <a:spcPts val="0"/>
                  </a:spcBef>
                </a:pPr>
                <a:r>
                  <a:rPr lang="en-US" b="1" dirty="0"/>
                  <a:t>Degrees of Freedom</a:t>
                </a:r>
              </a:p>
              <a:p>
                <a:pPr algn="ctr">
                  <a:spcBef>
                    <a:spcPts val="0"/>
                  </a:spcBef>
                </a:pPr>
                <a:r>
                  <a:rPr lang="en-US" dirty="0"/>
                  <a:t>         Total  </a:t>
                </a:r>
                <a14:m>
                  <m:oMath xmlns:m="http://schemas.openxmlformats.org/officeDocument/2006/math">
                    <m:r>
                      <a:rPr lang="en-US" i="1" dirty="0" smtClean="0">
                        <a:latin typeface="Cambria Math" panose="02040503050406030204" pitchFamily="18" charset="0"/>
                      </a:rPr>
                      <m:t>=</m:t>
                    </m:r>
                  </m:oMath>
                </a14:m>
                <a:r>
                  <a:rPr lang="en-US" dirty="0"/>
                  <a:t>  Treatment    +    Error</a:t>
                </a:r>
              </a:p>
              <a:p>
                <a:pPr algn="ctr">
                  <a:spcBef>
                    <a:spcPts val="0"/>
                  </a:spcBef>
                </a:pPr>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−1=      </m:t>
                    </m:r>
                    <m:r>
                      <a:rPr lang="en-US" b="0" i="1" smtClean="0">
                        <a:latin typeface="Cambria Math" panose="02040503050406030204" pitchFamily="18" charset="0"/>
                      </a:rPr>
                      <m:t>𝑘</m:t>
                    </m:r>
                    <m:r>
                      <a:rPr lang="en-US" b="0" i="1" smtClean="0">
                        <a:latin typeface="Cambria Math" panose="02040503050406030204" pitchFamily="18" charset="0"/>
                      </a:rPr>
                      <m:t>−1      +   </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endParaRPr lang="en-US" dirty="0"/>
              </a:p>
              <a:p>
                <a:endParaRPr lang="en-US" dirty="0"/>
              </a:p>
            </p:txBody>
          </p:sp>
        </mc:Choice>
        <mc:Fallback>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11559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pPr>
              <a:spcBef>
                <a:spcPts val="0"/>
              </a:spcBef>
            </a:pPr>
            <a:r>
              <a:rPr lang="en-US" dirty="0"/>
              <a:t>As you might expect, these measures of variability are the fundamental pieces which will be used to develop a hypothesis test for determining whether or not there is a significant difference among the population means. This is precisely the reason that the test which we will use to make this decision is often called an </a:t>
            </a:r>
            <a:r>
              <a:rPr lang="en-US" b="1" dirty="0"/>
              <a:t>Analysis of Variance</a:t>
            </a:r>
            <a:r>
              <a:rPr lang="en-US" dirty="0"/>
              <a:t>, or </a:t>
            </a:r>
            <a:r>
              <a:rPr lang="en-US" b="1" dirty="0"/>
              <a:t>ANOVA</a:t>
            </a:r>
            <a:r>
              <a:rPr lang="en-US" dirty="0"/>
              <a:t>. The expressions are complicated. Fortunately, most statistical analysis programs will compute these quantities.</a:t>
            </a:r>
          </a:p>
        </p:txBody>
      </p:sp>
    </p:spTree>
    <p:extLst>
      <p:ext uri="{BB962C8B-B14F-4D97-AF65-F5344CB8AC3E}">
        <p14:creationId xmlns:p14="http://schemas.microsoft.com/office/powerpoint/2010/main" val="2552749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How large is large enough to conclude a difference? Since samples have been drawn from each of the populations, we must decide whether or not the observed differences between the sample means are simply due to random variation among the sample observations or to a real difference in the means. </a:t>
            </a:r>
          </a:p>
        </p:txBody>
      </p:sp>
    </p:spTree>
    <p:extLst>
      <p:ext uri="{BB962C8B-B14F-4D97-AF65-F5344CB8AC3E}">
        <p14:creationId xmlns:p14="http://schemas.microsoft.com/office/powerpoint/2010/main" val="1017317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lnSpcReduction="10000"/>
          </a:bodyPr>
          <a:lstStyle/>
          <a:p>
            <a:pPr>
              <a:spcBef>
                <a:spcPts val="0"/>
              </a:spcBef>
            </a:pPr>
            <a:r>
              <a:rPr lang="en-US" dirty="0"/>
              <a:t>When the agricultural researcher evaluated the sample data to determine if there was a difference in average yield between the three fertilizers, there were two overriding factors which contributed to the analysis. The first factor which he considered was whether or not there was a difference between the sample average yields for the fertilizers, which is summarized by SST. The second factor he considered was whether or not that difference was larger than the differences among the observed yields for the samples from each of the fertilizers, which is summarized by SSE.</a:t>
            </a:r>
          </a:p>
        </p:txBody>
      </p:sp>
    </p:spTree>
    <p:extLst>
      <p:ext uri="{BB962C8B-B14F-4D97-AF65-F5344CB8AC3E}">
        <p14:creationId xmlns:p14="http://schemas.microsoft.com/office/powerpoint/2010/main" val="788254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pPr>
              <a:spcBef>
                <a:spcPts val="0"/>
              </a:spcBef>
            </a:pPr>
            <a:r>
              <a:rPr lang="en-US" dirty="0"/>
              <a:t>These sources of variation can be generalized to the situation of comparing many population means, and they will be the basis for answering the question of whether or not we can conclude that there is a difference among the population means.</a:t>
            </a:r>
          </a:p>
        </p:txBody>
      </p:sp>
    </p:spTree>
    <p:extLst>
      <p:ext uri="{BB962C8B-B14F-4D97-AF65-F5344CB8AC3E}">
        <p14:creationId xmlns:p14="http://schemas.microsoft.com/office/powerpoint/2010/main" val="321219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pPr>
              <a:spcBef>
                <a:spcPts val="0"/>
              </a:spcBef>
            </a:pPr>
            <a:r>
              <a:rPr lang="en-US" dirty="0"/>
              <a:t> </a:t>
            </a:r>
          </a:p>
        </p:txBody>
      </p:sp>
      <p:pic>
        <p:nvPicPr>
          <p:cNvPr id="5" name="Picture 4">
            <a:extLst>
              <a:ext uri="{FF2B5EF4-FFF2-40B4-BE49-F238E27FC236}">
                <a16:creationId xmlns:a16="http://schemas.microsoft.com/office/drawing/2014/main" id="{53EF0B87-371A-B7E9-FD8A-112F16178934}"/>
              </a:ext>
            </a:extLst>
          </p:cNvPr>
          <p:cNvPicPr>
            <a:picLocks noChangeAspect="1"/>
          </p:cNvPicPr>
          <p:nvPr/>
        </p:nvPicPr>
        <p:blipFill>
          <a:blip r:embed="rId2"/>
          <a:stretch>
            <a:fillRect/>
          </a:stretch>
        </p:blipFill>
        <p:spPr>
          <a:xfrm>
            <a:off x="1447800" y="1638300"/>
            <a:ext cx="5929410" cy="3581400"/>
          </a:xfrm>
          <a:prstGeom prst="rect">
            <a:avLst/>
          </a:prstGeom>
        </p:spPr>
      </p:pic>
    </p:spTree>
    <p:extLst>
      <p:ext uri="{BB962C8B-B14F-4D97-AF65-F5344CB8AC3E}">
        <p14:creationId xmlns:p14="http://schemas.microsoft.com/office/powerpoint/2010/main" val="1637170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ANOVA Formulas</a:t>
            </a:r>
          </a:p>
        </p:txBody>
      </p:sp>
      <p:sp>
        <p:nvSpPr>
          <p:cNvPr id="4" name="Content Placeholder 2"/>
          <p:cNvSpPr>
            <a:spLocks noGrp="1"/>
          </p:cNvSpPr>
          <p:nvPr>
            <p:ph idx="1"/>
          </p:nvPr>
        </p:nvSpPr>
        <p:spPr>
          <a:xfrm>
            <a:off x="457200" y="1280160"/>
            <a:ext cx="8229600" cy="4440234"/>
          </a:xfrm>
          <a:solidFill>
            <a:srgbClr val="FFFFCC"/>
          </a:solidFill>
          <a:ln w="28575">
            <a:solidFill>
              <a:srgbClr val="000000"/>
            </a:solidFill>
          </a:ln>
        </p:spPr>
        <p:txBody>
          <a:bodyPr wrap="square">
            <a:noAutofit/>
          </a:bodyPr>
          <a:lstStyle/>
          <a:p>
            <a:pPr marL="3175" indent="-3175"/>
            <a:r>
              <a:rPr lang="en-US" b="1" dirty="0">
                <a:solidFill>
                  <a:srgbClr val="000000"/>
                </a:solidFill>
              </a:rPr>
              <a:t>Grand Mean:</a:t>
            </a:r>
          </a:p>
          <a:p>
            <a:pPr marL="3175" indent="-3175"/>
            <a:endParaRPr lang="en-US" b="1" dirty="0">
              <a:solidFill>
                <a:srgbClr val="000000"/>
              </a:solidFill>
            </a:endParaRPr>
          </a:p>
          <a:p>
            <a:pPr marL="3175" indent="-3175"/>
            <a:endParaRPr lang="en-US" b="1" dirty="0">
              <a:solidFill>
                <a:srgbClr val="000000"/>
              </a:solidFill>
            </a:endParaRPr>
          </a:p>
          <a:p>
            <a:pPr marL="3175" indent="-3175"/>
            <a:r>
              <a:rPr lang="en-US" b="1" dirty="0">
                <a:solidFill>
                  <a:srgbClr val="000000"/>
                </a:solidFill>
              </a:rPr>
              <a:t>Sum of Squares for Treatments: </a:t>
            </a:r>
            <a:endParaRPr lang="en-US" dirty="0">
              <a:solidFill>
                <a:srgbClr val="000000"/>
              </a:solidFill>
            </a:endParaRPr>
          </a:p>
          <a:p>
            <a:pPr marL="3175" indent="-3175"/>
            <a:endParaRPr lang="en-US" dirty="0">
              <a:solidFill>
                <a:srgbClr val="000000"/>
              </a:solidFill>
            </a:endParaRPr>
          </a:p>
          <a:p>
            <a:pPr marL="3175" indent="-3175"/>
            <a:endParaRPr lang="en-US" b="1" dirty="0">
              <a:solidFill>
                <a:srgbClr val="000000"/>
              </a:solidFill>
            </a:endParaRPr>
          </a:p>
          <a:p>
            <a:pPr marL="3175" indent="-3175">
              <a:spcBef>
                <a:spcPts val="1200"/>
              </a:spcBef>
            </a:pPr>
            <a:r>
              <a:rPr lang="en-US" b="1" dirty="0">
                <a:solidFill>
                  <a:srgbClr val="000000"/>
                </a:solidFill>
              </a:rPr>
              <a:t>Mean Square for Treatments: </a:t>
            </a:r>
            <a:endParaRPr lang="en-US" dirty="0">
              <a:solidFill>
                <a:srgbClr val="000000"/>
              </a:solidFill>
            </a:endParaRPr>
          </a:p>
        </p:txBody>
      </p:sp>
      <p:graphicFrame>
        <p:nvGraphicFramePr>
          <p:cNvPr id="297986" name="Object 2"/>
          <p:cNvGraphicFramePr>
            <a:graphicFrameLocks noChangeAspect="1"/>
          </p:cNvGraphicFramePr>
          <p:nvPr>
            <p:extLst>
              <p:ext uri="{D42A27DB-BD31-4B8C-83A1-F6EECF244321}">
                <p14:modId xmlns:p14="http://schemas.microsoft.com/office/powerpoint/2010/main" val="1046932033"/>
              </p:ext>
            </p:extLst>
          </p:nvPr>
        </p:nvGraphicFramePr>
        <p:xfrm>
          <a:off x="3102233" y="1438012"/>
          <a:ext cx="1803400" cy="1435100"/>
        </p:xfrm>
        <a:graphic>
          <a:graphicData uri="http://schemas.openxmlformats.org/presentationml/2006/ole">
            <mc:AlternateContent xmlns:mc="http://schemas.openxmlformats.org/markup-compatibility/2006">
              <mc:Choice xmlns:v="urn:schemas-microsoft-com:vml" Requires="v">
                <p:oleObj name="Equation" r:id="rId2" imgW="1803240" imgH="1434960" progId="Equation.DSMT4">
                  <p:embed/>
                </p:oleObj>
              </mc:Choice>
              <mc:Fallback>
                <p:oleObj name="Equation" r:id="rId2" imgW="1803240" imgH="1434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233" y="1438012"/>
                        <a:ext cx="18034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987" name="Object 3"/>
          <p:cNvGraphicFramePr>
            <a:graphicFrameLocks noChangeAspect="1"/>
          </p:cNvGraphicFramePr>
          <p:nvPr>
            <p:extLst>
              <p:ext uri="{D42A27DB-BD31-4B8C-83A1-F6EECF244321}">
                <p14:modId xmlns:p14="http://schemas.microsoft.com/office/powerpoint/2010/main" val="2652449450"/>
              </p:ext>
            </p:extLst>
          </p:nvPr>
        </p:nvGraphicFramePr>
        <p:xfrm>
          <a:off x="3252594" y="3399264"/>
          <a:ext cx="2806700" cy="965200"/>
        </p:xfrm>
        <a:graphic>
          <a:graphicData uri="http://schemas.openxmlformats.org/presentationml/2006/ole">
            <mc:AlternateContent xmlns:mc="http://schemas.openxmlformats.org/markup-compatibility/2006">
              <mc:Choice xmlns:v="urn:schemas-microsoft-com:vml" Requires="v">
                <p:oleObj name="Equation" r:id="rId4" imgW="2806560" imgH="965160" progId="Equation.DSMT4">
                  <p:embed/>
                </p:oleObj>
              </mc:Choice>
              <mc:Fallback>
                <p:oleObj name="Equation" r:id="rId4" imgW="2806560" imgH="965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594" y="3399264"/>
                        <a:ext cx="28067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988" name="Object 4"/>
          <p:cNvGraphicFramePr>
            <a:graphicFrameLocks noChangeAspect="1"/>
          </p:cNvGraphicFramePr>
          <p:nvPr>
            <p:extLst>
              <p:ext uri="{D42A27DB-BD31-4B8C-83A1-F6EECF244321}">
                <p14:modId xmlns:p14="http://schemas.microsoft.com/office/powerpoint/2010/main" val="32444967"/>
              </p:ext>
            </p:extLst>
          </p:nvPr>
        </p:nvGraphicFramePr>
        <p:xfrm>
          <a:off x="4920501" y="4630950"/>
          <a:ext cx="1701800" cy="838200"/>
        </p:xfrm>
        <a:graphic>
          <a:graphicData uri="http://schemas.openxmlformats.org/presentationml/2006/ole">
            <mc:AlternateContent xmlns:mc="http://schemas.openxmlformats.org/markup-compatibility/2006">
              <mc:Choice xmlns:v="urn:schemas-microsoft-com:vml" Requires="v">
                <p:oleObj name="Equation" r:id="rId6" imgW="1701720" imgH="838080" progId="Equation.DSMT4">
                  <p:embed/>
                </p:oleObj>
              </mc:Choice>
              <mc:Fallback>
                <p:oleObj name="Equation" r:id="rId6" imgW="170172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0501" y="4630950"/>
                        <a:ext cx="170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ANOVA Formulas (cont.)</a:t>
            </a:r>
          </a:p>
        </p:txBody>
      </p:sp>
      <p:sp>
        <p:nvSpPr>
          <p:cNvPr id="4" name="Content Placeholder 2"/>
          <p:cNvSpPr>
            <a:spLocks noGrp="1"/>
          </p:cNvSpPr>
          <p:nvPr>
            <p:ph idx="1"/>
          </p:nvPr>
        </p:nvSpPr>
        <p:spPr>
          <a:xfrm>
            <a:off x="457200" y="1280160"/>
            <a:ext cx="8229600" cy="4287834"/>
          </a:xfrm>
          <a:solidFill>
            <a:srgbClr val="FFFFCC"/>
          </a:solidFill>
          <a:ln w="28575">
            <a:solidFill>
              <a:srgbClr val="000000"/>
            </a:solidFill>
          </a:ln>
        </p:spPr>
        <p:txBody>
          <a:bodyPr>
            <a:noAutofit/>
          </a:bodyPr>
          <a:lstStyle/>
          <a:p>
            <a:pPr marL="3175" indent="-3175"/>
            <a:r>
              <a:rPr lang="en-US" b="1" dirty="0">
                <a:solidFill>
                  <a:srgbClr val="000000"/>
                </a:solidFill>
              </a:rPr>
              <a:t>Sum of Squares for Error: </a:t>
            </a:r>
          </a:p>
          <a:p>
            <a:pPr marL="3175" indent="-3175"/>
            <a:endParaRPr lang="en-US" b="1" dirty="0">
              <a:solidFill>
                <a:srgbClr val="000000"/>
              </a:solidFill>
            </a:endParaRPr>
          </a:p>
          <a:p>
            <a:pPr marL="3175" indent="-3175"/>
            <a:endParaRPr lang="en-US" b="1" dirty="0">
              <a:solidFill>
                <a:srgbClr val="000000"/>
              </a:solidFill>
            </a:endParaRPr>
          </a:p>
          <a:p>
            <a:pPr marL="3175" indent="-3175"/>
            <a:r>
              <a:rPr lang="en-US" b="1" dirty="0">
                <a:solidFill>
                  <a:srgbClr val="000000"/>
                </a:solidFill>
              </a:rPr>
              <a:t>Mean Square for Error:</a:t>
            </a:r>
          </a:p>
          <a:p>
            <a:pPr marL="3175" indent="-3175">
              <a:spcBef>
                <a:spcPts val="1800"/>
              </a:spcBef>
            </a:pPr>
            <a:r>
              <a:rPr lang="en-US" b="1" dirty="0">
                <a:solidFill>
                  <a:srgbClr val="000000"/>
                </a:solidFill>
              </a:rPr>
              <a:t>Total Sum of Squares: </a:t>
            </a:r>
          </a:p>
          <a:p>
            <a:pPr marL="347663" indent="-3175">
              <a:spcBef>
                <a:spcPts val="2000"/>
              </a:spcBef>
            </a:pPr>
            <a:r>
              <a:rPr lang="en-US" dirty="0">
                <a:solidFill>
                  <a:srgbClr val="000000"/>
                </a:solidFill>
              </a:rPr>
              <a:t>Total Sum of Squares</a:t>
            </a:r>
            <a:endParaRPr lang="en-US" b="1" dirty="0">
              <a:solidFill>
                <a:srgbClr val="000000"/>
              </a:solidFill>
            </a:endParaRPr>
          </a:p>
        </p:txBody>
      </p:sp>
      <p:graphicFrame>
        <p:nvGraphicFramePr>
          <p:cNvPr id="299014" name="Object 6"/>
          <p:cNvGraphicFramePr>
            <a:graphicFrameLocks noChangeAspect="1"/>
          </p:cNvGraphicFramePr>
          <p:nvPr>
            <p:extLst>
              <p:ext uri="{D42A27DB-BD31-4B8C-83A1-F6EECF244321}">
                <p14:modId xmlns:p14="http://schemas.microsoft.com/office/powerpoint/2010/main" val="2775683546"/>
              </p:ext>
            </p:extLst>
          </p:nvPr>
        </p:nvGraphicFramePr>
        <p:xfrm>
          <a:off x="857250" y="1797927"/>
          <a:ext cx="7429500" cy="965200"/>
        </p:xfrm>
        <a:graphic>
          <a:graphicData uri="http://schemas.openxmlformats.org/presentationml/2006/ole">
            <mc:AlternateContent xmlns:mc="http://schemas.openxmlformats.org/markup-compatibility/2006">
              <mc:Choice xmlns:v="urn:schemas-microsoft-com:vml" Requires="v">
                <p:oleObj name="Equation" r:id="rId2" imgW="7429320" imgH="965160" progId="Equation.DSMT4">
                  <p:embed/>
                </p:oleObj>
              </mc:Choice>
              <mc:Fallback>
                <p:oleObj name="Equation" r:id="rId2" imgW="7429320" imgH="96516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797927"/>
                        <a:ext cx="74295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9015" name="Object 7"/>
          <p:cNvGraphicFramePr>
            <a:graphicFrameLocks noChangeAspect="1"/>
          </p:cNvGraphicFramePr>
          <p:nvPr>
            <p:extLst>
              <p:ext uri="{D42A27DB-BD31-4B8C-83A1-F6EECF244321}">
                <p14:modId xmlns:p14="http://schemas.microsoft.com/office/powerpoint/2010/main" val="2188285640"/>
              </p:ext>
            </p:extLst>
          </p:nvPr>
        </p:nvGraphicFramePr>
        <p:xfrm>
          <a:off x="4111935" y="2953694"/>
          <a:ext cx="1765300" cy="838200"/>
        </p:xfrm>
        <a:graphic>
          <a:graphicData uri="http://schemas.openxmlformats.org/presentationml/2006/ole">
            <mc:AlternateContent xmlns:mc="http://schemas.openxmlformats.org/markup-compatibility/2006">
              <mc:Choice xmlns:v="urn:schemas-microsoft-com:vml" Requires="v">
                <p:oleObj name="Equation" r:id="rId4" imgW="1765080" imgH="838080" progId="Equation.DSMT4">
                  <p:embed/>
                </p:oleObj>
              </mc:Choice>
              <mc:Fallback>
                <p:oleObj name="Equation" r:id="rId4" imgW="1765080" imgH="83808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935" y="2953694"/>
                        <a:ext cx="176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9016" name="Object 8"/>
          <p:cNvGraphicFramePr>
            <a:graphicFrameLocks noChangeAspect="1"/>
          </p:cNvGraphicFramePr>
          <p:nvPr>
            <p:extLst>
              <p:ext uri="{D42A27DB-BD31-4B8C-83A1-F6EECF244321}">
                <p14:modId xmlns:p14="http://schemas.microsoft.com/office/powerpoint/2010/main" val="3619201444"/>
              </p:ext>
            </p:extLst>
          </p:nvPr>
        </p:nvGraphicFramePr>
        <p:xfrm>
          <a:off x="3984702" y="4171744"/>
          <a:ext cx="3962400" cy="1041400"/>
        </p:xfrm>
        <a:graphic>
          <a:graphicData uri="http://schemas.openxmlformats.org/presentationml/2006/ole">
            <mc:AlternateContent xmlns:mc="http://schemas.openxmlformats.org/markup-compatibility/2006">
              <mc:Choice xmlns:v="urn:schemas-microsoft-com:vml" Requires="v">
                <p:oleObj name="Equation" r:id="rId6" imgW="3962160" imgH="1041120" progId="Equation.DSMT4">
                  <p:embed/>
                </p:oleObj>
              </mc:Choice>
              <mc:Fallback>
                <p:oleObj name="Equation" r:id="rId6" imgW="3962160" imgH="104112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702" y="4171744"/>
                        <a:ext cx="39624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pPr>
                  <a:spcBef>
                    <a:spcPts val="0"/>
                  </a:spcBef>
                </a:pPr>
                <a:r>
                  <a:rPr lang="en-US" dirty="0"/>
                  <a:t>Having calculated the sum of squares for each element for analysis of variance, the data can be summarized in the following table. This is the table often used when performing the one-way ANOVA </a:t>
                </a:r>
                <a14:m>
                  <m:oMath xmlns:m="http://schemas.openxmlformats.org/officeDocument/2006/math">
                    <m:r>
                      <a:rPr lang="en-US" i="1" dirty="0" smtClean="0">
                        <a:latin typeface="Cambria Math" panose="02040503050406030204" pitchFamily="18" charset="0"/>
                      </a:rPr>
                      <m:t>𝐹</m:t>
                    </m:r>
                  </m:oMath>
                </a14:m>
                <a:r>
                  <a:rPr lang="en-US" dirty="0"/>
                  <a:t>-test.</a:t>
                </a:r>
              </a:p>
            </p:txBody>
          </p:sp>
        </mc:Choice>
        <mc:Fallback xmlns="">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t="-1200" r="-59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73D77A2-F276-855A-E39B-E98E1B0333AE}"/>
                  </a:ext>
                </a:extLst>
              </p:cNvPr>
              <p:cNvGraphicFramePr>
                <a:graphicFrameLocks noGrp="1"/>
              </p:cNvGraphicFramePr>
              <p:nvPr>
                <p:extLst>
                  <p:ext uri="{D42A27DB-BD31-4B8C-83A1-F6EECF244321}">
                    <p14:modId xmlns:p14="http://schemas.microsoft.com/office/powerpoint/2010/main" val="1729623539"/>
                  </p:ext>
                </p:extLst>
              </p:nvPr>
            </p:nvGraphicFramePr>
            <p:xfrm>
              <a:off x="479502" y="3111190"/>
              <a:ext cx="8229600" cy="2673096"/>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774751596"/>
                        </a:ext>
                      </a:extLst>
                    </a:gridCol>
                    <a:gridCol w="1645920">
                      <a:extLst>
                        <a:ext uri="{9D8B030D-6E8A-4147-A177-3AD203B41FA5}">
                          <a16:colId xmlns:a16="http://schemas.microsoft.com/office/drawing/2014/main" val="1211761557"/>
                        </a:ext>
                      </a:extLst>
                    </a:gridCol>
                    <a:gridCol w="1645920">
                      <a:extLst>
                        <a:ext uri="{9D8B030D-6E8A-4147-A177-3AD203B41FA5}">
                          <a16:colId xmlns:a16="http://schemas.microsoft.com/office/drawing/2014/main" val="2953048274"/>
                        </a:ext>
                      </a:extLst>
                    </a:gridCol>
                    <a:gridCol w="1645920">
                      <a:extLst>
                        <a:ext uri="{9D8B030D-6E8A-4147-A177-3AD203B41FA5}">
                          <a16:colId xmlns:a16="http://schemas.microsoft.com/office/drawing/2014/main" val="2538125725"/>
                        </a:ext>
                      </a:extLst>
                    </a:gridCol>
                    <a:gridCol w="1645920">
                      <a:extLst>
                        <a:ext uri="{9D8B030D-6E8A-4147-A177-3AD203B41FA5}">
                          <a16:colId xmlns:a16="http://schemas.microsoft.com/office/drawing/2014/main" val="1813468917"/>
                        </a:ext>
                      </a:extLst>
                    </a:gridCol>
                  </a:tblGrid>
                  <a:tr h="370840">
                    <a:tc gridSpan="5">
                      <a:txBody>
                        <a:bodyPr/>
                        <a:lstStyle/>
                        <a:p>
                          <a:pPr algn="ctr"/>
                          <a:r>
                            <a:rPr lang="en-US" dirty="0"/>
                            <a:t>Table 15.1.1 – One-Way ANOVA Table</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612531870"/>
                      </a:ext>
                    </a:extLst>
                  </a:tr>
                  <a:tr h="370840">
                    <a:tc>
                      <a:txBody>
                        <a:bodyPr/>
                        <a:lstStyle/>
                        <a:p>
                          <a:pPr algn="ctr"/>
                          <a:r>
                            <a:rPr lang="en-IN" b="1" dirty="0"/>
                            <a:t>Source of</a:t>
                          </a:r>
                        </a:p>
                        <a:p>
                          <a:pPr algn="ctr"/>
                          <a:r>
                            <a:rPr lang="en-IN" b="1" dirty="0"/>
                            <a:t>Variation</a:t>
                          </a:r>
                        </a:p>
                      </a:txBody>
                      <a:tcPr/>
                    </a:tc>
                    <a:tc>
                      <a:txBody>
                        <a:bodyPr/>
                        <a:lstStyle/>
                        <a:p>
                          <a:pPr algn="ctr"/>
                          <a:r>
                            <a:rPr lang="en-IN" b="1" dirty="0"/>
                            <a:t>Sum of</a:t>
                          </a:r>
                        </a:p>
                        <a:p>
                          <a:pPr algn="ctr"/>
                          <a:r>
                            <a:rPr lang="en-IN" b="1" dirty="0"/>
                            <a:t>Squares</a:t>
                          </a:r>
                        </a:p>
                      </a:txBody>
                      <a:tcPr/>
                    </a:tc>
                    <a:tc>
                      <a:txBody>
                        <a:bodyPr/>
                        <a:lstStyle/>
                        <a:p>
                          <a:pPr algn="ctr"/>
                          <a:r>
                            <a:rPr lang="en-IN" b="1" dirty="0"/>
                            <a:t>Degrees of</a:t>
                          </a:r>
                        </a:p>
                        <a:p>
                          <a:pPr algn="ctr"/>
                          <a:r>
                            <a:rPr lang="en-IN" b="1" dirty="0"/>
                            <a:t>Freedom</a:t>
                          </a:r>
                        </a:p>
                      </a:txBody>
                      <a:tcPr/>
                    </a:tc>
                    <a:tc>
                      <a:txBody>
                        <a:bodyPr/>
                        <a:lstStyle/>
                        <a:p>
                          <a:pPr algn="ctr"/>
                          <a:r>
                            <a:rPr lang="en-IN" b="1" dirty="0"/>
                            <a:t>Mean Square</a:t>
                          </a:r>
                        </a:p>
                      </a:txBody>
                      <a:tcPr/>
                    </a:tc>
                    <a:tc>
                      <a:txBody>
                        <a:bodyPr/>
                        <a:lstStyle/>
                        <a:p>
                          <a:pPr algn="ctr"/>
                          <a14:m>
                            <m:oMath xmlns:m="http://schemas.openxmlformats.org/officeDocument/2006/math">
                              <m:r>
                                <a:rPr lang="en-IN" b="1" i="1" dirty="0" smtClean="0">
                                  <a:latin typeface="Cambria Math" panose="02040503050406030204" pitchFamily="18" charset="0"/>
                                </a:rPr>
                                <m:t>𝑭</m:t>
                              </m:r>
                            </m:oMath>
                          </a14:m>
                          <a:r>
                            <a:rPr lang="en-IN" b="1" dirty="0"/>
                            <a:t>-Statistic</a:t>
                          </a:r>
                        </a:p>
                      </a:txBody>
                      <a:tcPr/>
                    </a:tc>
                    <a:extLst>
                      <a:ext uri="{0D108BD9-81ED-4DB2-BD59-A6C34878D82A}">
                        <a16:rowId xmlns:a16="http://schemas.microsoft.com/office/drawing/2014/main" val="2985155671"/>
                      </a:ext>
                    </a:extLst>
                  </a:tr>
                  <a:tr h="370840">
                    <a:tc>
                      <a:txBody>
                        <a:bodyPr/>
                        <a:lstStyle/>
                        <a:p>
                          <a:pPr algn="ctr"/>
                          <a:r>
                            <a:rPr lang="en-IN" b="1" dirty="0"/>
                            <a:t>Between Groups</a:t>
                          </a:r>
                        </a:p>
                      </a:txBody>
                      <a:tcPr/>
                    </a:tc>
                    <a:tc>
                      <a:txBody>
                        <a:bodyPr/>
                        <a:lstStyle/>
                        <a:p>
                          <a:pPr algn="ctr"/>
                          <a:r>
                            <a:rPr lang="en-US" dirty="0"/>
                            <a:t>SST</a:t>
                          </a: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IN" i="1" smtClean="0">
                                        <a:latin typeface="Cambria Math" panose="02040503050406030204" pitchFamily="18" charset="0"/>
                                      </a:rPr>
                                    </m:ctrlPr>
                                  </m:fPr>
                                  <m:num>
                                    <m:r>
                                      <m:rPr>
                                        <m:sty m:val="p"/>
                                      </m:rPr>
                                      <a:rPr lang="en-US" b="0" i="0" smtClean="0">
                                        <a:latin typeface="Cambria Math" panose="02040503050406030204" pitchFamily="18" charset="0"/>
                                      </a:rPr>
                                      <m:t>SST</m:t>
                                    </m:r>
                                  </m:num>
                                  <m:den>
                                    <m:d>
                                      <m:dPr>
                                        <m:ctrlPr>
                                          <a:rPr lang="en-IN"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den>
                                </m:f>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IN" i="1" smtClean="0">
                                        <a:latin typeface="Cambria Math" panose="02040503050406030204" pitchFamily="18" charset="0"/>
                                      </a:rPr>
                                    </m:ctrlPr>
                                  </m:fPr>
                                  <m:num>
                                    <m:r>
                                      <m:rPr>
                                        <m:sty m:val="p"/>
                                      </m:rPr>
                                      <a:rPr lang="en-US" b="0" i="0" smtClean="0">
                                        <a:latin typeface="Cambria Math" panose="02040503050406030204" pitchFamily="18" charset="0"/>
                                      </a:rPr>
                                      <m:t>MST</m:t>
                                    </m:r>
                                  </m:num>
                                  <m:den>
                                    <m:r>
                                      <m:rPr>
                                        <m:sty m:val="p"/>
                                      </m:rPr>
                                      <a:rPr lang="en-US" i="0" smtClean="0">
                                        <a:latin typeface="Cambria Math" panose="02040503050406030204" pitchFamily="18" charset="0"/>
                                      </a:rPr>
                                      <m:t>M</m:t>
                                    </m:r>
                                    <m:r>
                                      <m:rPr>
                                        <m:sty m:val="p"/>
                                      </m:rPr>
                                      <a:rPr lang="en-US" b="0" i="0" smtClean="0">
                                        <a:latin typeface="Cambria Math" panose="02040503050406030204" pitchFamily="18" charset="0"/>
                                      </a:rPr>
                                      <m:t>SE</m:t>
                                    </m:r>
                                  </m:den>
                                </m:f>
                              </m:oMath>
                            </m:oMathPara>
                          </a14:m>
                          <a:endParaRPr lang="en-IN" dirty="0"/>
                        </a:p>
                      </a:txBody>
                      <a:tcPr/>
                    </a:tc>
                    <a:extLst>
                      <a:ext uri="{0D108BD9-81ED-4DB2-BD59-A6C34878D82A}">
                        <a16:rowId xmlns:a16="http://schemas.microsoft.com/office/drawing/2014/main" val="2376950078"/>
                      </a:ext>
                    </a:extLst>
                  </a:tr>
                  <a:tr h="370840">
                    <a:tc>
                      <a:txBody>
                        <a:bodyPr/>
                        <a:lstStyle/>
                        <a:p>
                          <a:pPr algn="ctr"/>
                          <a:r>
                            <a:rPr lang="en-IN" b="1" dirty="0"/>
                            <a:t>Within Groups</a:t>
                          </a:r>
                        </a:p>
                      </a:txBody>
                      <a:tcPr/>
                    </a:tc>
                    <a:tc>
                      <a:txBody>
                        <a:bodyPr/>
                        <a:lstStyle/>
                        <a:p>
                          <a:pPr algn="ctr"/>
                          <a:r>
                            <a:rPr lang="en-US" dirty="0"/>
                            <a:t>SSE</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𝑘</m:t>
                                </m:r>
                              </m:oMath>
                            </m:oMathPara>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IN" i="1" smtClean="0">
                                        <a:latin typeface="Cambria Math" panose="02040503050406030204" pitchFamily="18" charset="0"/>
                                      </a:rPr>
                                    </m:ctrlPr>
                                  </m:fPr>
                                  <m:num>
                                    <m:r>
                                      <m:rPr>
                                        <m:sty m:val="p"/>
                                      </m:rPr>
                                      <a:rPr lang="en-US" b="0" i="0" smtClean="0">
                                        <a:latin typeface="Cambria Math" panose="02040503050406030204" pitchFamily="18" charset="0"/>
                                      </a:rPr>
                                      <m:t>SSE</m:t>
                                    </m:r>
                                  </m:num>
                                  <m:den>
                                    <m:d>
                                      <m:dPr>
                                        <m:ctrlPr>
                                          <a:rPr lang="en-IN" i="1" smtClean="0">
                                            <a:latin typeface="Cambria Math" panose="02040503050406030204" pitchFamily="18" charset="0"/>
                                          </a:rPr>
                                        </m:ctrlPr>
                                      </m:dPr>
                                      <m:e>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𝐾</m:t>
                                        </m:r>
                                      </m:e>
                                    </m:d>
                                  </m:den>
                                </m:f>
                              </m:oMath>
                            </m:oMathPara>
                          </a14:m>
                          <a:endParaRPr lang="en-IN" dirty="0"/>
                        </a:p>
                      </a:txBody>
                      <a:tcPr/>
                    </a:tc>
                    <a:tc>
                      <a:txBody>
                        <a:bodyPr/>
                        <a:lstStyle/>
                        <a:p>
                          <a:pPr algn="ctr"/>
                          <a:endParaRPr lang="en-IN"/>
                        </a:p>
                      </a:txBody>
                      <a:tcPr/>
                    </a:tc>
                    <a:extLst>
                      <a:ext uri="{0D108BD9-81ED-4DB2-BD59-A6C34878D82A}">
                        <a16:rowId xmlns:a16="http://schemas.microsoft.com/office/drawing/2014/main" val="1464445871"/>
                      </a:ext>
                    </a:extLst>
                  </a:tr>
                  <a:tr h="370840">
                    <a:tc>
                      <a:txBody>
                        <a:bodyPr/>
                        <a:lstStyle/>
                        <a:p>
                          <a:pPr algn="ctr"/>
                          <a:r>
                            <a:rPr lang="en-IN" b="1" dirty="0"/>
                            <a:t>Total</a:t>
                          </a:r>
                        </a:p>
                      </a:txBody>
                      <a:tcPr/>
                    </a:tc>
                    <a:tc>
                      <a:txBody>
                        <a:bodyPr/>
                        <a:lstStyle/>
                        <a:p>
                          <a:pPr algn="ctr"/>
                          <a:r>
                            <a:rPr lang="en-US" dirty="0"/>
                            <a:t>Total SS</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−1</m:t>
                                </m:r>
                              </m:oMath>
                            </m:oMathPara>
                          </a14:m>
                          <a:endParaRPr lang="en-IN" dirty="0"/>
                        </a:p>
                      </a:txBody>
                      <a:tcPr/>
                    </a:tc>
                    <a:tc gridSpan="2">
                      <a:txBody>
                        <a:bodyPr/>
                        <a:lstStyle/>
                        <a:p>
                          <a:pPr algn="ctr"/>
                          <a:r>
                            <a:rPr lang="en-US" b="1" dirty="0"/>
                            <a:t>Note</a:t>
                          </a:r>
                          <a:r>
                            <a:rPr lang="en-US" dirty="0"/>
                            <a:t>: Reject </a:t>
                          </a:r>
                          <a14:m>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0</m:t>
                              </m:r>
                            </m:oMath>
                          </a14:m>
                          <a:r>
                            <a:rPr lang="en-IN" baseline="-25000" dirty="0"/>
                            <a:t> </a:t>
                          </a:r>
                          <a:r>
                            <a:rPr lang="en-IN" baseline="0" dirty="0"/>
                            <a:t>if </a:t>
                          </a:r>
                          <a14:m>
                            <m:oMath xmlns:m="http://schemas.openxmlformats.org/officeDocument/2006/math">
                              <m:r>
                                <a:rPr lang="en-US" b="0" i="1" baseline="0" smtClean="0">
                                  <a:latin typeface="Cambria Math" panose="02040503050406030204" pitchFamily="18" charset="0"/>
                                </a:rPr>
                                <m:t>𝐹</m:t>
                              </m:r>
                              <m:r>
                                <a:rPr lang="en-US" b="0" i="1" baseline="0" smtClean="0">
                                  <a:latin typeface="Cambria Math" panose="02040503050406030204" pitchFamily="18" charset="0"/>
                                  <a:ea typeface="Cambria Math" panose="02040503050406030204" pitchFamily="18" charset="0"/>
                                </a:rPr>
                                <m:t>&gt;</m:t>
                              </m:r>
                              <m:r>
                                <a:rPr lang="en-US" b="0" i="1" baseline="0" smtClean="0">
                                  <a:latin typeface="Cambria Math" panose="02040503050406030204" pitchFamily="18" charset="0"/>
                                  <a:ea typeface="Cambria Math" panose="02040503050406030204" pitchFamily="18" charset="0"/>
                                </a:rPr>
                                <m:t>𝐹</m:t>
                              </m:r>
                              <m:r>
                                <a:rPr lang="en-US" b="0" i="1" baseline="-25000" smtClean="0">
                                  <a:latin typeface="Cambria Math" panose="02040503050406030204" pitchFamily="18" charset="0"/>
                                  <a:ea typeface="Cambria Math" panose="02040503050406030204" pitchFamily="18" charset="0"/>
                                </a:rPr>
                                <m:t>𝛼</m:t>
                              </m:r>
                            </m:oMath>
                          </a14:m>
                          <a:endParaRPr lang="en-IN" baseline="-25000" dirty="0"/>
                        </a:p>
                      </a:txBody>
                      <a:tcPr/>
                    </a:tc>
                    <a:tc hMerge="1">
                      <a:txBody>
                        <a:bodyPr/>
                        <a:lstStyle/>
                        <a:p>
                          <a:pPr algn="ctr"/>
                          <a:endParaRPr lang="en-IN" dirty="0"/>
                        </a:p>
                      </a:txBody>
                      <a:tcPr/>
                    </a:tc>
                    <a:extLst>
                      <a:ext uri="{0D108BD9-81ED-4DB2-BD59-A6C34878D82A}">
                        <a16:rowId xmlns:a16="http://schemas.microsoft.com/office/drawing/2014/main" val="1192332394"/>
                      </a:ext>
                    </a:extLst>
                  </a:tr>
                </a:tbl>
              </a:graphicData>
            </a:graphic>
          </p:graphicFrame>
        </mc:Choice>
        <mc:Fallback xmlns="">
          <p:graphicFrame>
            <p:nvGraphicFramePr>
              <p:cNvPr id="4" name="Table 3">
                <a:extLst>
                  <a:ext uri="{FF2B5EF4-FFF2-40B4-BE49-F238E27FC236}">
                    <a16:creationId xmlns:a16="http://schemas.microsoft.com/office/drawing/2014/main" id="{C73D77A2-F276-855A-E39B-E98E1B0333AE}"/>
                  </a:ext>
                </a:extLst>
              </p:cNvPr>
              <p:cNvGraphicFramePr>
                <a:graphicFrameLocks noGrp="1"/>
              </p:cNvGraphicFramePr>
              <p:nvPr>
                <p:extLst>
                  <p:ext uri="{D42A27DB-BD31-4B8C-83A1-F6EECF244321}">
                    <p14:modId xmlns:p14="http://schemas.microsoft.com/office/powerpoint/2010/main" val="1729623539"/>
                  </p:ext>
                </p:extLst>
              </p:nvPr>
            </p:nvGraphicFramePr>
            <p:xfrm>
              <a:off x="479502" y="3111190"/>
              <a:ext cx="8229600" cy="2673096"/>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774751596"/>
                        </a:ext>
                      </a:extLst>
                    </a:gridCol>
                    <a:gridCol w="1645920">
                      <a:extLst>
                        <a:ext uri="{9D8B030D-6E8A-4147-A177-3AD203B41FA5}">
                          <a16:colId xmlns:a16="http://schemas.microsoft.com/office/drawing/2014/main" val="1211761557"/>
                        </a:ext>
                      </a:extLst>
                    </a:gridCol>
                    <a:gridCol w="1645920">
                      <a:extLst>
                        <a:ext uri="{9D8B030D-6E8A-4147-A177-3AD203B41FA5}">
                          <a16:colId xmlns:a16="http://schemas.microsoft.com/office/drawing/2014/main" val="2953048274"/>
                        </a:ext>
                      </a:extLst>
                    </a:gridCol>
                    <a:gridCol w="1645920">
                      <a:extLst>
                        <a:ext uri="{9D8B030D-6E8A-4147-A177-3AD203B41FA5}">
                          <a16:colId xmlns:a16="http://schemas.microsoft.com/office/drawing/2014/main" val="2538125725"/>
                        </a:ext>
                      </a:extLst>
                    </a:gridCol>
                    <a:gridCol w="1645920">
                      <a:extLst>
                        <a:ext uri="{9D8B030D-6E8A-4147-A177-3AD203B41FA5}">
                          <a16:colId xmlns:a16="http://schemas.microsoft.com/office/drawing/2014/main" val="1813468917"/>
                        </a:ext>
                      </a:extLst>
                    </a:gridCol>
                  </a:tblGrid>
                  <a:tr h="370840">
                    <a:tc gridSpan="5">
                      <a:txBody>
                        <a:bodyPr/>
                        <a:lstStyle/>
                        <a:p>
                          <a:pPr algn="ctr"/>
                          <a:r>
                            <a:rPr lang="en-US" dirty="0"/>
                            <a:t>Table 15.1.1 – One-Way ANOVA Table</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1612531870"/>
                      </a:ext>
                    </a:extLst>
                  </a:tr>
                  <a:tr h="640080">
                    <a:tc>
                      <a:txBody>
                        <a:bodyPr/>
                        <a:lstStyle/>
                        <a:p>
                          <a:pPr algn="ctr"/>
                          <a:r>
                            <a:rPr lang="en-IN" b="1" dirty="0"/>
                            <a:t>Source of</a:t>
                          </a:r>
                        </a:p>
                        <a:p>
                          <a:pPr algn="ctr"/>
                          <a:r>
                            <a:rPr lang="en-IN" b="1" dirty="0"/>
                            <a:t>Variation</a:t>
                          </a:r>
                        </a:p>
                      </a:txBody>
                      <a:tcPr/>
                    </a:tc>
                    <a:tc>
                      <a:txBody>
                        <a:bodyPr/>
                        <a:lstStyle/>
                        <a:p>
                          <a:pPr algn="ctr"/>
                          <a:r>
                            <a:rPr lang="en-IN" b="1" dirty="0"/>
                            <a:t>Sum of</a:t>
                          </a:r>
                        </a:p>
                        <a:p>
                          <a:pPr algn="ctr"/>
                          <a:r>
                            <a:rPr lang="en-IN" b="1" dirty="0"/>
                            <a:t>Squares</a:t>
                          </a:r>
                        </a:p>
                      </a:txBody>
                      <a:tcPr/>
                    </a:tc>
                    <a:tc>
                      <a:txBody>
                        <a:bodyPr/>
                        <a:lstStyle/>
                        <a:p>
                          <a:pPr algn="ctr"/>
                          <a:r>
                            <a:rPr lang="en-IN" b="1" dirty="0"/>
                            <a:t>Degrees of</a:t>
                          </a:r>
                        </a:p>
                        <a:p>
                          <a:pPr algn="ctr"/>
                          <a:r>
                            <a:rPr lang="en-IN" b="1" dirty="0"/>
                            <a:t>Freedom</a:t>
                          </a:r>
                        </a:p>
                      </a:txBody>
                      <a:tcPr/>
                    </a:tc>
                    <a:tc>
                      <a:txBody>
                        <a:bodyPr/>
                        <a:lstStyle/>
                        <a:p>
                          <a:pPr algn="ctr"/>
                          <a:r>
                            <a:rPr lang="en-IN" b="1" dirty="0"/>
                            <a:t>Mean Square</a:t>
                          </a:r>
                        </a:p>
                      </a:txBody>
                      <a:tcPr/>
                    </a:tc>
                    <a:tc>
                      <a:txBody>
                        <a:bodyPr/>
                        <a:lstStyle/>
                        <a:p>
                          <a:endParaRPr lang="en-US"/>
                        </a:p>
                      </a:txBody>
                      <a:tcPr>
                        <a:blipFill>
                          <a:blip r:embed="rId3"/>
                          <a:stretch>
                            <a:fillRect l="-400741" t="-62857" r="-1481" b="-274286"/>
                          </a:stretch>
                        </a:blipFill>
                      </a:tcPr>
                    </a:tc>
                    <a:extLst>
                      <a:ext uri="{0D108BD9-81ED-4DB2-BD59-A6C34878D82A}">
                        <a16:rowId xmlns:a16="http://schemas.microsoft.com/office/drawing/2014/main" val="2985155671"/>
                      </a:ext>
                    </a:extLst>
                  </a:tr>
                  <a:tr h="645668">
                    <a:tc>
                      <a:txBody>
                        <a:bodyPr/>
                        <a:lstStyle/>
                        <a:p>
                          <a:pPr algn="ctr"/>
                          <a:r>
                            <a:rPr lang="en-IN" b="1" dirty="0"/>
                            <a:t>Between Groups</a:t>
                          </a:r>
                        </a:p>
                      </a:txBody>
                      <a:tcPr/>
                    </a:tc>
                    <a:tc>
                      <a:txBody>
                        <a:bodyPr/>
                        <a:lstStyle/>
                        <a:p>
                          <a:pPr algn="ctr"/>
                          <a:r>
                            <a:rPr lang="en-US" dirty="0"/>
                            <a:t>SST</a:t>
                          </a:r>
                          <a:endParaRPr lang="en-IN" dirty="0"/>
                        </a:p>
                      </a:txBody>
                      <a:tcPr/>
                    </a:tc>
                    <a:tc>
                      <a:txBody>
                        <a:bodyPr/>
                        <a:lstStyle/>
                        <a:p>
                          <a:endParaRPr lang="en-US"/>
                        </a:p>
                      </a:txBody>
                      <a:tcPr>
                        <a:blipFill>
                          <a:blip r:embed="rId3"/>
                          <a:stretch>
                            <a:fillRect l="-199631" t="-161321" r="-200738" b="-171698"/>
                          </a:stretch>
                        </a:blipFill>
                      </a:tcPr>
                    </a:tc>
                    <a:tc>
                      <a:txBody>
                        <a:bodyPr/>
                        <a:lstStyle/>
                        <a:p>
                          <a:endParaRPr lang="en-US"/>
                        </a:p>
                      </a:txBody>
                      <a:tcPr>
                        <a:blipFill>
                          <a:blip r:embed="rId3"/>
                          <a:stretch>
                            <a:fillRect l="-300741" t="-161321" r="-101481" b="-171698"/>
                          </a:stretch>
                        </a:blipFill>
                      </a:tcPr>
                    </a:tc>
                    <a:tc>
                      <a:txBody>
                        <a:bodyPr/>
                        <a:lstStyle/>
                        <a:p>
                          <a:endParaRPr lang="en-US"/>
                        </a:p>
                      </a:txBody>
                      <a:tcPr>
                        <a:blipFill>
                          <a:blip r:embed="rId3"/>
                          <a:stretch>
                            <a:fillRect l="-400741" t="-161321" r="-1481" b="-171698"/>
                          </a:stretch>
                        </a:blipFill>
                      </a:tcPr>
                    </a:tc>
                    <a:extLst>
                      <a:ext uri="{0D108BD9-81ED-4DB2-BD59-A6C34878D82A}">
                        <a16:rowId xmlns:a16="http://schemas.microsoft.com/office/drawing/2014/main" val="2376950078"/>
                      </a:ext>
                    </a:extLst>
                  </a:tr>
                  <a:tr h="645668">
                    <a:tc>
                      <a:txBody>
                        <a:bodyPr/>
                        <a:lstStyle/>
                        <a:p>
                          <a:pPr algn="ctr"/>
                          <a:r>
                            <a:rPr lang="en-IN" b="1" dirty="0"/>
                            <a:t>Within Groups</a:t>
                          </a:r>
                        </a:p>
                      </a:txBody>
                      <a:tcPr/>
                    </a:tc>
                    <a:tc>
                      <a:txBody>
                        <a:bodyPr/>
                        <a:lstStyle/>
                        <a:p>
                          <a:pPr algn="ctr"/>
                          <a:r>
                            <a:rPr lang="en-US" dirty="0"/>
                            <a:t>SSE</a:t>
                          </a:r>
                          <a:endParaRPr lang="en-IN" dirty="0"/>
                        </a:p>
                      </a:txBody>
                      <a:tcPr/>
                    </a:tc>
                    <a:tc>
                      <a:txBody>
                        <a:bodyPr/>
                        <a:lstStyle/>
                        <a:p>
                          <a:endParaRPr lang="en-US"/>
                        </a:p>
                      </a:txBody>
                      <a:tcPr>
                        <a:blipFill>
                          <a:blip r:embed="rId3"/>
                          <a:stretch>
                            <a:fillRect l="-199631" t="-261321" r="-200738" b="-71698"/>
                          </a:stretch>
                        </a:blipFill>
                      </a:tcPr>
                    </a:tc>
                    <a:tc>
                      <a:txBody>
                        <a:bodyPr/>
                        <a:lstStyle/>
                        <a:p>
                          <a:endParaRPr lang="en-US"/>
                        </a:p>
                      </a:txBody>
                      <a:tcPr>
                        <a:blipFill>
                          <a:blip r:embed="rId3"/>
                          <a:stretch>
                            <a:fillRect l="-300741" t="-261321" r="-101481" b="-71698"/>
                          </a:stretch>
                        </a:blipFill>
                      </a:tcPr>
                    </a:tc>
                    <a:tc>
                      <a:txBody>
                        <a:bodyPr/>
                        <a:lstStyle/>
                        <a:p>
                          <a:pPr algn="ctr"/>
                          <a:endParaRPr lang="en-IN"/>
                        </a:p>
                      </a:txBody>
                      <a:tcPr/>
                    </a:tc>
                    <a:extLst>
                      <a:ext uri="{0D108BD9-81ED-4DB2-BD59-A6C34878D82A}">
                        <a16:rowId xmlns:a16="http://schemas.microsoft.com/office/drawing/2014/main" val="1464445871"/>
                      </a:ext>
                    </a:extLst>
                  </a:tr>
                  <a:tr h="370840">
                    <a:tc>
                      <a:txBody>
                        <a:bodyPr/>
                        <a:lstStyle/>
                        <a:p>
                          <a:pPr algn="ctr"/>
                          <a:r>
                            <a:rPr lang="en-IN" b="1" dirty="0"/>
                            <a:t>Total</a:t>
                          </a:r>
                        </a:p>
                      </a:txBody>
                      <a:tcPr/>
                    </a:tc>
                    <a:tc>
                      <a:txBody>
                        <a:bodyPr/>
                        <a:lstStyle/>
                        <a:p>
                          <a:pPr algn="ctr"/>
                          <a:r>
                            <a:rPr lang="en-US" dirty="0"/>
                            <a:t>Total SS</a:t>
                          </a:r>
                          <a:endParaRPr lang="en-IN" dirty="0"/>
                        </a:p>
                      </a:txBody>
                      <a:tcPr/>
                    </a:tc>
                    <a:tc>
                      <a:txBody>
                        <a:bodyPr/>
                        <a:lstStyle/>
                        <a:p>
                          <a:endParaRPr lang="en-US"/>
                        </a:p>
                      </a:txBody>
                      <a:tcPr>
                        <a:blipFill>
                          <a:blip r:embed="rId3"/>
                          <a:stretch>
                            <a:fillRect l="-199631" t="-627869" r="-200738" b="-24590"/>
                          </a:stretch>
                        </a:blipFill>
                      </a:tcPr>
                    </a:tc>
                    <a:tc gridSpan="2">
                      <a:txBody>
                        <a:bodyPr/>
                        <a:lstStyle/>
                        <a:p>
                          <a:endParaRPr lang="en-US"/>
                        </a:p>
                      </a:txBody>
                      <a:tcPr>
                        <a:blipFill>
                          <a:blip r:embed="rId3"/>
                          <a:stretch>
                            <a:fillRect l="-150370" t="-627869" r="-741" b="-24590"/>
                          </a:stretch>
                        </a:blipFill>
                      </a:tcPr>
                    </a:tc>
                    <a:tc hMerge="1">
                      <a:txBody>
                        <a:bodyPr/>
                        <a:lstStyle/>
                        <a:p>
                          <a:pPr algn="ctr"/>
                          <a:endParaRPr lang="en-IN" dirty="0"/>
                        </a:p>
                      </a:txBody>
                      <a:tcPr/>
                    </a:tc>
                    <a:extLst>
                      <a:ext uri="{0D108BD9-81ED-4DB2-BD59-A6C34878D82A}">
                        <a16:rowId xmlns:a16="http://schemas.microsoft.com/office/drawing/2014/main" val="1192332394"/>
                      </a:ext>
                    </a:extLst>
                  </a:tr>
                </a:tbl>
              </a:graphicData>
            </a:graphic>
          </p:graphicFrame>
        </mc:Fallback>
      </mc:AlternateContent>
    </p:spTree>
    <p:extLst>
      <p:ext uri="{BB962C8B-B14F-4D97-AF65-F5344CB8AC3E}">
        <p14:creationId xmlns:p14="http://schemas.microsoft.com/office/powerpoint/2010/main" val="2584588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txBox="1">
            <a:spLocks/>
          </p:cNvSpPr>
          <p:nvPr/>
        </p:nvSpPr>
        <p:spPr>
          <a:xfrm>
            <a:off x="457200" y="1280160"/>
            <a:ext cx="8229600" cy="1815882"/>
          </a:xfrm>
          <a:prstGeom prst="rect">
            <a:avLst/>
          </a:prstGeom>
          <a:ln w="28575">
            <a:solidFill>
              <a:srgbClr val="FF0000"/>
            </a:solidFill>
          </a:ln>
        </p:spPr>
        <p:txBody>
          <a:bodyPr>
            <a:spAutoFit/>
          </a:bodyPr>
          <a:lstStyle/>
          <a:p>
            <a:pPr lvl="0">
              <a:spcBef>
                <a:spcPct val="20000"/>
              </a:spcBef>
            </a:pPr>
            <a:r>
              <a:rPr lang="en-US" sz="2800" dirty="0">
                <a:solidFill>
                  <a:srgbClr val="000000"/>
                </a:solidFill>
              </a:rPr>
              <a:t>The lesson “Name that Distribution” provides practice in recognizing distributions of histograms of sample data drawn from various distributions including the normal distribution.</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286999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Assumptions of the Test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pPr>
              <a:spcBef>
                <a:spcPts val="0"/>
              </a:spcBef>
            </a:pPr>
            <a:r>
              <a:rPr lang="en-US" dirty="0"/>
              <a:t>Before proceeding with a description of the hypothesis testing procedure for determining whether or not there is a significant difference among several population means, it is important to point out the assumptions upon which the test is based. If the data does not appear to conform to these assumptions, the hypothesis testing procedures described in the subsequent sections will not be valid inferential techniques.</a:t>
            </a:r>
          </a:p>
        </p:txBody>
      </p:sp>
    </p:spTree>
    <p:extLst>
      <p:ext uri="{BB962C8B-B14F-4D97-AF65-F5344CB8AC3E}">
        <p14:creationId xmlns:p14="http://schemas.microsoft.com/office/powerpoint/2010/main" val="4239058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Assumptions of the Test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lnSpcReduction="10000"/>
              </a:bodyPr>
              <a:lstStyle/>
              <a:p>
                <a:pPr>
                  <a:spcBef>
                    <a:spcPts val="0"/>
                  </a:spcBef>
                </a:pPr>
                <a:r>
                  <a:rPr lang="en-US" dirty="0"/>
                  <a:t>The first assumption is that the distributions of all </a:t>
                </a:r>
                <a14:m>
                  <m:oMath xmlns:m="http://schemas.openxmlformats.org/officeDocument/2006/math">
                    <m:r>
                      <a:rPr lang="en-US" i="1" dirty="0" smtClean="0">
                        <a:latin typeface="Cambria Math" panose="02040503050406030204" pitchFamily="18" charset="0"/>
                      </a:rPr>
                      <m:t>𝑘</m:t>
                    </m:r>
                  </m:oMath>
                </a14:m>
                <a:r>
                  <a:rPr lang="en-US" dirty="0"/>
                  <a:t> populations of interest are approximately normal. The best way to determine whether or not this assumption is satisfied is to construct a histogram or normal probability plot of the sample data for each of the </a:t>
                </a:r>
                <a14:m>
                  <m:oMath xmlns:m="http://schemas.openxmlformats.org/officeDocument/2006/math">
                    <m:r>
                      <a:rPr lang="en-US" i="1" dirty="0" smtClean="0">
                        <a:latin typeface="Cambria Math" panose="02040503050406030204" pitchFamily="18" charset="0"/>
                      </a:rPr>
                      <m:t>𝑘</m:t>
                    </m:r>
                  </m:oMath>
                </a14:m>
                <a:r>
                  <a:rPr lang="en-US" dirty="0"/>
                  <a:t> populations of interest.</a:t>
                </a:r>
              </a:p>
              <a:p>
                <a:pPr>
                  <a:spcBef>
                    <a:spcPts val="0"/>
                  </a:spcBef>
                </a:pPr>
                <a:r>
                  <a:rPr lang="en-US" dirty="0"/>
                  <a:t>If the histograms or normal probability plots suggest that the data comes from a normal distribution, then it is reasonable to proceed. Figure 15.1.3 gives examples of histograms of sample data drawn from normal populations.</a:t>
                </a:r>
              </a:p>
            </p:txBody>
          </p:sp>
        </mc:Choice>
        <mc:Fallback xmlns="">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t="-2133" r="-889"/>
                </a:stretch>
              </a:blipFill>
            </p:spPr>
            <p:txBody>
              <a:bodyPr/>
              <a:lstStyle/>
              <a:p>
                <a:r>
                  <a:rPr lang="en-IN">
                    <a:noFill/>
                  </a:rPr>
                  <a:t> </a:t>
                </a:r>
              </a:p>
            </p:txBody>
          </p:sp>
        </mc:Fallback>
      </mc:AlternateContent>
    </p:spTree>
    <p:extLst>
      <p:ext uri="{BB962C8B-B14F-4D97-AF65-F5344CB8AC3E}">
        <p14:creationId xmlns:p14="http://schemas.microsoft.com/office/powerpoint/2010/main" val="1898260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Assumptions of the Test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pPr>
              <a:spcBef>
                <a:spcPts val="0"/>
              </a:spcBef>
            </a:pPr>
            <a:r>
              <a:rPr lang="en-US" dirty="0"/>
              <a:t>If one or more of the populations have a distribution that is definitely not normal, then the Kruskal-Wallis test described in Section 17.6 should be used (a nonparametric test). The ANOVA test has been shown</a:t>
            </a:r>
          </a:p>
          <a:p>
            <a:pPr>
              <a:spcBef>
                <a:spcPts val="0"/>
              </a:spcBef>
            </a:pPr>
            <a:r>
              <a:rPr lang="en-US" dirty="0"/>
              <a:t>to be very robust even with significant departures from normality.</a:t>
            </a:r>
          </a:p>
        </p:txBody>
      </p:sp>
    </p:spTree>
    <p:extLst>
      <p:ext uri="{BB962C8B-B14F-4D97-AF65-F5344CB8AC3E}">
        <p14:creationId xmlns:p14="http://schemas.microsoft.com/office/powerpoint/2010/main" val="2940628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Experimental Units </a:t>
            </a:r>
          </a:p>
        </p:txBody>
      </p:sp>
      <p:sp>
        <p:nvSpPr>
          <p:cNvPr id="4" name="Content Placeholder 2"/>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pPr marL="3175" indent="-3175"/>
            <a:r>
              <a:rPr lang="en-US" dirty="0">
                <a:solidFill>
                  <a:srgbClr val="000000"/>
                </a:solidFill>
              </a:rPr>
              <a:t>Individuals or objects on which the experiment is performed are called </a:t>
            </a:r>
            <a:r>
              <a:rPr lang="en-US" b="1" dirty="0">
                <a:solidFill>
                  <a:srgbClr val="C00000"/>
                </a:solidFill>
              </a:rPr>
              <a:t>experimental units</a:t>
            </a:r>
            <a:r>
              <a:rPr lang="en-US" dirty="0">
                <a:solidFill>
                  <a:srgbClr val="000000"/>
                </a:solidFill>
              </a:rPr>
              <a:t>.</a:t>
            </a:r>
            <a:r>
              <a:rPr lang="en-US" b="1" dirty="0">
                <a:solidFill>
                  <a:srgbClr val="000000"/>
                </a:solidFill>
              </a:rPr>
              <a:t> </a:t>
            </a:r>
            <a:endParaRPr lang="en-US" dirty="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Assumptions of the Test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pPr>
              <a:spcBef>
                <a:spcPts val="0"/>
              </a:spcBef>
            </a:pPr>
            <a:r>
              <a:rPr lang="en-US" dirty="0"/>
              <a:t> </a:t>
            </a:r>
          </a:p>
        </p:txBody>
      </p:sp>
      <p:pic>
        <p:nvPicPr>
          <p:cNvPr id="5" name="Picture 4">
            <a:extLst>
              <a:ext uri="{FF2B5EF4-FFF2-40B4-BE49-F238E27FC236}">
                <a16:creationId xmlns:a16="http://schemas.microsoft.com/office/drawing/2014/main" id="{E4C0A140-0C0D-A900-835F-29F5596AC2AC}"/>
              </a:ext>
            </a:extLst>
          </p:cNvPr>
          <p:cNvPicPr>
            <a:picLocks noChangeAspect="1"/>
          </p:cNvPicPr>
          <p:nvPr/>
        </p:nvPicPr>
        <p:blipFill>
          <a:blip r:embed="rId2"/>
          <a:stretch>
            <a:fillRect/>
          </a:stretch>
        </p:blipFill>
        <p:spPr>
          <a:xfrm>
            <a:off x="457201" y="1905000"/>
            <a:ext cx="8229600" cy="3003503"/>
          </a:xfrm>
          <a:prstGeom prst="rect">
            <a:avLst/>
          </a:prstGeom>
        </p:spPr>
      </p:pic>
    </p:spTree>
    <p:extLst>
      <p:ext uri="{BB962C8B-B14F-4D97-AF65-F5344CB8AC3E}">
        <p14:creationId xmlns:p14="http://schemas.microsoft.com/office/powerpoint/2010/main" val="573992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Assumptions of the Test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pPr>
                  <a:spcBef>
                    <a:spcPts val="0"/>
                  </a:spcBef>
                </a:pPr>
                <a:r>
                  <a:rPr lang="en-US" dirty="0"/>
                  <a:t>The second assumption is that the variances of the </a:t>
                </a:r>
                <a14:m>
                  <m:oMath xmlns:m="http://schemas.openxmlformats.org/officeDocument/2006/math">
                    <m:r>
                      <a:rPr lang="en-US" i="1" dirty="0" smtClean="0">
                        <a:latin typeface="Cambria Math" panose="02040503050406030204" pitchFamily="18" charset="0"/>
                      </a:rPr>
                      <m:t>𝑘</m:t>
                    </m:r>
                  </m:oMath>
                </a14:m>
                <a:r>
                  <a:rPr lang="en-US" dirty="0"/>
                  <a:t> populations of interest are equal. We can determine if this assumption is reasonable by drawing box plots of the </a:t>
                </a:r>
                <a14:m>
                  <m:oMath xmlns:m="http://schemas.openxmlformats.org/officeDocument/2006/math">
                    <m:r>
                      <a:rPr lang="en-US" i="1" dirty="0" smtClean="0">
                        <a:latin typeface="Cambria Math" panose="02040503050406030204" pitchFamily="18" charset="0"/>
                      </a:rPr>
                      <m:t>𝑘</m:t>
                    </m:r>
                  </m:oMath>
                </a14:m>
                <a:r>
                  <a:rPr lang="en-US" dirty="0"/>
                  <a:t> samples of data and comparing the spread of the data for each sample. If the spread or variability of</a:t>
                </a:r>
              </a:p>
              <a:p>
                <a:pPr>
                  <a:spcBef>
                    <a:spcPts val="0"/>
                  </a:spcBef>
                </a:pPr>
                <a:r>
                  <a:rPr lang="en-US" dirty="0"/>
                  <a:t>the data is approximately the same for each of the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 </m:t>
                    </m:r>
                  </m:oMath>
                </a14:m>
                <a:r>
                  <a:rPr lang="en-US" dirty="0"/>
                  <a:t>samples, it is reasonable to proceed. For example, consider the box plots for three samples from three populations of interest shown in Figure 15.1.4.</a:t>
                </a:r>
              </a:p>
            </p:txBody>
          </p:sp>
        </mc:Choice>
        <mc:Fallback xmlns="">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t="-1200" r="-1037"/>
                </a:stretch>
              </a:blipFill>
            </p:spPr>
            <p:txBody>
              <a:bodyPr/>
              <a:lstStyle/>
              <a:p>
                <a:r>
                  <a:rPr lang="en-IN">
                    <a:noFill/>
                  </a:rPr>
                  <a:t> </a:t>
                </a:r>
              </a:p>
            </p:txBody>
          </p:sp>
        </mc:Fallback>
      </mc:AlternateContent>
    </p:spTree>
    <p:extLst>
      <p:ext uri="{BB962C8B-B14F-4D97-AF65-F5344CB8AC3E}">
        <p14:creationId xmlns:p14="http://schemas.microsoft.com/office/powerpoint/2010/main" val="1990307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Assumptions of the Test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pPr>
              <a:spcBef>
                <a:spcPts val="0"/>
              </a:spcBef>
            </a:pPr>
            <a:r>
              <a:rPr lang="en-US" dirty="0"/>
              <a:t>Although the spread of the box plots is not exactly the same for each of the samples, they are similar enough that it is likely that the observed difference in spread is due to sample variation, and it is safe to proceed. There is a hypothesis test which can be used to determine if there is a significant difference among the variances,</a:t>
            </a:r>
          </a:p>
          <a:p>
            <a:pPr>
              <a:spcBef>
                <a:spcPts val="0"/>
              </a:spcBef>
            </a:pPr>
            <a:r>
              <a:rPr lang="en-US" dirty="0"/>
              <a:t>but that testing procedure is beyond the scope of this textbook.</a:t>
            </a:r>
          </a:p>
        </p:txBody>
      </p:sp>
    </p:spTree>
    <p:extLst>
      <p:ext uri="{BB962C8B-B14F-4D97-AF65-F5344CB8AC3E}">
        <p14:creationId xmlns:p14="http://schemas.microsoft.com/office/powerpoint/2010/main" val="3485215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Assumptions of the Test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pPr>
                  <a:spcBef>
                    <a:spcPts val="0"/>
                  </a:spcBef>
                </a:pPr>
                <a:r>
                  <a:rPr lang="en-US" dirty="0"/>
                  <a:t>There has to be very large differences in the variances, especially when the sample sizes are equal (or almost equal), before we need to worry about the robustness of the ANOVA test. If the sample sizes for the </a:t>
                </a:r>
                <a14:m>
                  <m:oMath xmlns:m="http://schemas.openxmlformats.org/officeDocument/2006/math">
                    <m:r>
                      <a:rPr lang="en-US" i="1" dirty="0" smtClean="0">
                        <a:latin typeface="Cambria Math" panose="02040503050406030204" pitchFamily="18" charset="0"/>
                      </a:rPr>
                      <m:t>𝑘</m:t>
                    </m:r>
                  </m:oMath>
                </a14:m>
                <a:r>
                  <a:rPr lang="en-US" dirty="0"/>
                  <a:t> populations are very different, then the assumption of</a:t>
                </a:r>
              </a:p>
              <a:p>
                <a:pPr>
                  <a:spcBef>
                    <a:spcPts val="0"/>
                  </a:spcBef>
                </a:pPr>
                <a:r>
                  <a:rPr lang="en-US" dirty="0"/>
                  <a:t>equal variances should be verified.</a:t>
                </a:r>
              </a:p>
            </p:txBody>
          </p:sp>
        </mc:Choice>
        <mc:Fallback xmlns="">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496671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Assumptions of the Test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pPr>
              <a:spcBef>
                <a:spcPts val="0"/>
              </a:spcBef>
            </a:pPr>
            <a:r>
              <a:rPr lang="en-US" dirty="0"/>
              <a:t> </a:t>
            </a:r>
          </a:p>
        </p:txBody>
      </p:sp>
      <p:pic>
        <p:nvPicPr>
          <p:cNvPr id="5" name="Picture 4">
            <a:extLst>
              <a:ext uri="{FF2B5EF4-FFF2-40B4-BE49-F238E27FC236}">
                <a16:creationId xmlns:a16="http://schemas.microsoft.com/office/drawing/2014/main" id="{1660C54B-9C4C-9A37-964E-78F383B8B078}"/>
              </a:ext>
            </a:extLst>
          </p:cNvPr>
          <p:cNvPicPr>
            <a:picLocks noChangeAspect="1"/>
          </p:cNvPicPr>
          <p:nvPr/>
        </p:nvPicPr>
        <p:blipFill>
          <a:blip r:embed="rId2"/>
          <a:stretch>
            <a:fillRect/>
          </a:stretch>
        </p:blipFill>
        <p:spPr>
          <a:xfrm>
            <a:off x="1219200" y="1352578"/>
            <a:ext cx="6400800" cy="4521283"/>
          </a:xfrm>
          <a:prstGeom prst="rect">
            <a:avLst/>
          </a:prstGeom>
        </p:spPr>
      </p:pic>
    </p:spTree>
    <p:extLst>
      <p:ext uri="{BB962C8B-B14F-4D97-AF65-F5344CB8AC3E}">
        <p14:creationId xmlns:p14="http://schemas.microsoft.com/office/powerpoint/2010/main" val="3975967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Assumptions of the Test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pPr>
                  <a:spcBef>
                    <a:spcPts val="0"/>
                  </a:spcBef>
                </a:pPr>
                <a:r>
                  <a:rPr lang="en-US" dirty="0"/>
                  <a:t>The third assumption that must be met is that each of the </a:t>
                </a:r>
                <a14:m>
                  <m:oMath xmlns:m="http://schemas.openxmlformats.org/officeDocument/2006/math">
                    <m:r>
                      <a:rPr lang="en-US" i="1" dirty="0" smtClean="0">
                        <a:latin typeface="Cambria Math" panose="02040503050406030204" pitchFamily="18" charset="0"/>
                      </a:rPr>
                      <m:t>𝑘</m:t>
                    </m:r>
                  </m:oMath>
                </a14:m>
                <a:r>
                  <a:rPr lang="en-US" dirty="0"/>
                  <a:t> samples must be selected independently from each other and in a random fashion from each of the respective populations. According to George E. P. Box, this is the most important assumption of ANOVA and should be met before conducting an analysis of variance test.</a:t>
                </a:r>
              </a:p>
            </p:txBody>
          </p:sp>
        </mc:Choice>
        <mc:Fallback xmlns="">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3193710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txBox="1">
            <a:spLocks/>
          </p:cNvSpPr>
          <p:nvPr/>
        </p:nvSpPr>
        <p:spPr>
          <a:xfrm>
            <a:off x="457200" y="1280160"/>
            <a:ext cx="8229600" cy="1815882"/>
          </a:xfrm>
          <a:prstGeom prst="rect">
            <a:avLst/>
          </a:prstGeom>
          <a:ln w="28575">
            <a:solidFill>
              <a:srgbClr val="FF0000"/>
            </a:solidFill>
          </a:ln>
        </p:spPr>
        <p:txBody>
          <a:bodyPr>
            <a:spAutoFit/>
          </a:bodyPr>
          <a:lstStyle/>
          <a:p>
            <a:pPr lvl="0">
              <a:spcBef>
                <a:spcPct val="20000"/>
              </a:spcBef>
            </a:pPr>
            <a:r>
              <a:rPr lang="en-US" sz="2800" dirty="0">
                <a:solidFill>
                  <a:srgbClr val="000000"/>
                </a:solidFill>
              </a:rPr>
              <a:t>There is a simple “rule of thumb’ that you can use to check the variance assumption. If the largest standard deviation is no more than twice the smallest, then the presumption is that the assumption holds.</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 ANOVA Assumptions </a:t>
            </a:r>
          </a:p>
        </p:txBody>
      </p:sp>
      <p:sp>
        <p:nvSpPr>
          <p:cNvPr id="4" name="Content Placeholder 2"/>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r>
              <a:rPr lang="en-US" dirty="0">
                <a:solidFill>
                  <a:srgbClr val="000000"/>
                </a:solidFill>
              </a:rPr>
              <a:t>In order for an analysis of variance to be valid, the following three assumptions must hold. </a:t>
            </a:r>
          </a:p>
          <a:p>
            <a:pPr marL="514350" indent="-514350">
              <a:buFont typeface="+mj-lt"/>
              <a:buAutoNum type="arabicPeriod"/>
            </a:pPr>
            <a:r>
              <a:rPr lang="en-US" dirty="0">
                <a:solidFill>
                  <a:srgbClr val="000000"/>
                </a:solidFill>
              </a:rPr>
              <a:t>The sample observations are randomly selected and the samples are independent of one another. </a:t>
            </a:r>
          </a:p>
          <a:p>
            <a:pPr marL="514350" indent="-514350">
              <a:buFont typeface="+mj-lt"/>
              <a:buAutoNum type="arabicPeriod"/>
            </a:pPr>
            <a:r>
              <a:rPr lang="en-US" dirty="0">
                <a:solidFill>
                  <a:srgbClr val="000000"/>
                </a:solidFill>
              </a:rPr>
              <a:t>The distributions of all </a:t>
            </a:r>
            <a:r>
              <a:rPr lang="en-US" i="1" dirty="0">
                <a:solidFill>
                  <a:srgbClr val="000000"/>
                </a:solidFill>
              </a:rPr>
              <a:t>k</a:t>
            </a:r>
            <a:r>
              <a:rPr lang="en-US" dirty="0">
                <a:solidFill>
                  <a:srgbClr val="000000"/>
                </a:solidFill>
              </a:rPr>
              <a:t> populations of interest are approximately normal. </a:t>
            </a:r>
          </a:p>
          <a:p>
            <a:pPr marL="514350" indent="-514350">
              <a:buFont typeface="+mj-lt"/>
              <a:buAutoNum type="arabicPeriod"/>
            </a:pPr>
            <a:r>
              <a:rPr lang="en-US" dirty="0">
                <a:solidFill>
                  <a:srgbClr val="000000"/>
                </a:solidFill>
              </a:rPr>
              <a:t>The variances of the </a:t>
            </a:r>
            <a:r>
              <a:rPr lang="en-US" i="1" dirty="0">
                <a:solidFill>
                  <a:srgbClr val="000000"/>
                </a:solidFill>
              </a:rPr>
              <a:t>k</a:t>
            </a:r>
            <a:r>
              <a:rPr lang="en-US" dirty="0">
                <a:solidFill>
                  <a:srgbClr val="000000"/>
                </a:solidFill>
              </a:rPr>
              <a:t> populations are equal.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611F-22EC-41E3-A856-36D253FFE652}"/>
              </a:ext>
            </a:extLst>
          </p:cNvPr>
          <p:cNvSpPr>
            <a:spLocks noGrp="1"/>
          </p:cNvSpPr>
          <p:nvPr>
            <p:ph type="title"/>
          </p:nvPr>
        </p:nvSpPr>
        <p:spPr/>
        <p:txBody>
          <a:bodyPr/>
          <a:lstStyle/>
          <a:p>
            <a:r>
              <a:rPr lang="en-US" dirty="0"/>
              <a:t>The </a:t>
            </a:r>
            <a:r>
              <a:rPr lang="en-US" i="1" dirty="0"/>
              <a:t>F</a:t>
            </a:r>
            <a:r>
              <a:rPr lang="en-US" dirty="0"/>
              <a:t>-Test</a:t>
            </a:r>
          </a:p>
        </p:txBody>
      </p:sp>
      <p:sp>
        <p:nvSpPr>
          <p:cNvPr id="3" name="Content Placeholder 2">
            <a:extLst>
              <a:ext uri="{FF2B5EF4-FFF2-40B4-BE49-F238E27FC236}">
                <a16:creationId xmlns:a16="http://schemas.microsoft.com/office/drawing/2014/main" id="{62701D79-AB3A-4D6C-B846-AB211952FA00}"/>
              </a:ext>
            </a:extLst>
          </p:cNvPr>
          <p:cNvSpPr>
            <a:spLocks noGrp="1"/>
          </p:cNvSpPr>
          <p:nvPr>
            <p:ph idx="1"/>
          </p:nvPr>
        </p:nvSpPr>
        <p:spPr/>
        <p:txBody>
          <a:bodyPr>
            <a:normAutofit lnSpcReduction="10000"/>
          </a:bodyPr>
          <a:lstStyle/>
          <a:p>
            <a:pPr>
              <a:spcBef>
                <a:spcPts val="672"/>
              </a:spcBef>
            </a:pPr>
            <a:r>
              <a:rPr lang="en-US" dirty="0"/>
              <a:t>To this point we have set forth most of the analytical tools required to determine the appropriate measure for deciding whether or not there is a difference among population means. We developed MST, a measure for summarizing the variability among the sample means, and MSE, a measure for summarizing the variability within the samples themselves. If the variability among the sample means is much larger than the variability within the sample observations, this will cause us to doubt the hypothesis that the population means are the same.</a:t>
            </a:r>
          </a:p>
        </p:txBody>
      </p:sp>
    </p:spTree>
    <p:extLst>
      <p:ext uri="{BB962C8B-B14F-4D97-AF65-F5344CB8AC3E}">
        <p14:creationId xmlns:p14="http://schemas.microsoft.com/office/powerpoint/2010/main" val="1689312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611F-22EC-41E3-A856-36D253FFE652}"/>
              </a:ext>
            </a:extLst>
          </p:cNvPr>
          <p:cNvSpPr>
            <a:spLocks noGrp="1"/>
          </p:cNvSpPr>
          <p:nvPr>
            <p:ph type="title"/>
          </p:nvPr>
        </p:nvSpPr>
        <p:spPr/>
        <p:txBody>
          <a:bodyPr/>
          <a:lstStyle/>
          <a:p>
            <a:r>
              <a:rPr lang="en-US" dirty="0"/>
              <a:t>The </a:t>
            </a:r>
            <a:r>
              <a:rPr lang="en-US" i="1" dirty="0"/>
              <a:t>F</a:t>
            </a:r>
            <a:r>
              <a:rPr lang="en-US" dirty="0"/>
              <a:t>-Test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701D79-AB3A-4D6C-B846-AB211952FA00}"/>
                  </a:ext>
                </a:extLst>
              </p:cNvPr>
              <p:cNvSpPr>
                <a:spLocks noGrp="1"/>
              </p:cNvSpPr>
              <p:nvPr>
                <p:ph idx="1"/>
              </p:nvPr>
            </p:nvSpPr>
            <p:spPr/>
            <p:txBody>
              <a:bodyPr>
                <a:normAutofit/>
              </a:bodyPr>
              <a:lstStyle/>
              <a:p>
                <a:r>
                  <a:rPr lang="en-US" dirty="0"/>
                  <a:t>Alternatively, if the variability among the sample means is small when compared to the variability within the sample observations, it is not likely that the population means are significantly different. Again the question arises, </a:t>
                </a:r>
                <a:r>
                  <a:rPr lang="en-US" i="1" dirty="0"/>
                  <a:t>How large is large enough</a:t>
                </a:r>
                <a:r>
                  <a:rPr lang="en-US" dirty="0"/>
                  <a:t>?</a:t>
                </a:r>
              </a:p>
              <a:p>
                <a:r>
                  <a:rPr lang="en-US" dirty="0"/>
                  <a:t>Consider the ratio of the MST, the summary measure of the variability among sample means, to the MSE, the summary measure of the variability within the samples,</a:t>
                </a: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𝐹</m:t>
                      </m:r>
                      <m:r>
                        <a:rPr lang="en-US" i="1">
                          <a:latin typeface="Cambria Math" panose="02040503050406030204" pitchFamily="18" charset="0"/>
                        </a:rPr>
                        <m:t>=</m:t>
                      </m:r>
                      <m:f>
                        <m:fPr>
                          <m:ctrlPr>
                            <a:rPr lang="en-US" i="1" smtClean="0">
                              <a:latin typeface="Cambria Math" panose="02040503050406030204" pitchFamily="18" charset="0"/>
                            </a:rPr>
                          </m:ctrlPr>
                        </m:fPr>
                        <m:num>
                          <m:r>
                            <m:rPr>
                              <m:sty m:val="p"/>
                            </m:rPr>
                            <a:rPr lang="en-US" b="0" i="0" smtClean="0">
                              <a:latin typeface="Cambria Math" panose="02040503050406030204" pitchFamily="18" charset="0"/>
                            </a:rPr>
                            <m:t>MST</m:t>
                          </m:r>
                        </m:num>
                        <m:den>
                          <m:r>
                            <m:rPr>
                              <m:sty m:val="p"/>
                            </m:rPr>
                            <a:rPr lang="en-US" b="0" i="0" smtClean="0">
                              <a:latin typeface="Cambria Math" panose="02040503050406030204" pitchFamily="18" charset="0"/>
                            </a:rPr>
                            <m:t>MSE</m:t>
                          </m:r>
                        </m:den>
                      </m:f>
                      <m:r>
                        <a:rPr lang="en-US" b="0" i="0" smtClean="0">
                          <a:latin typeface="Cambria Math" panose="02040503050406030204" pitchFamily="18" charset="0"/>
                        </a:rPr>
                        <m:t> .</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62701D79-AB3A-4D6C-B846-AB211952FA00}"/>
                  </a:ext>
                </a:extLst>
              </p:cNvPr>
              <p:cNvSpPr>
                <a:spLocks noGrp="1" noRot="1" noChangeAspect="1" noMove="1" noResize="1" noEditPoints="1" noAdjustHandles="1" noChangeArrowheads="1" noChangeShapeType="1" noTextEdit="1"/>
              </p:cNvSpPr>
              <p:nvPr>
                <p:ph idx="1"/>
              </p:nvPr>
            </p:nvSpPr>
            <p:spPr>
              <a:blipFill>
                <a:blip r:embed="rId2"/>
                <a:stretch>
                  <a:fillRect l="-1481" t="-1200" r="-2074"/>
                </a:stretch>
              </a:blipFill>
            </p:spPr>
            <p:txBody>
              <a:bodyPr/>
              <a:lstStyle/>
              <a:p>
                <a:r>
                  <a:rPr lang="en-IN">
                    <a:noFill/>
                  </a:rPr>
                  <a:t> </a:t>
                </a:r>
              </a:p>
            </p:txBody>
          </p:sp>
        </mc:Fallback>
      </mc:AlternateContent>
    </p:spTree>
    <p:extLst>
      <p:ext uri="{BB962C8B-B14F-4D97-AF65-F5344CB8AC3E}">
        <p14:creationId xmlns:p14="http://schemas.microsoft.com/office/powerpoint/2010/main" val="223281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Treatment </a:t>
            </a:r>
          </a:p>
        </p:txBody>
      </p:sp>
      <p:sp>
        <p:nvSpPr>
          <p:cNvPr id="4" name="Content Placeholder 2"/>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r>
              <a:rPr lang="en-US" dirty="0">
                <a:solidFill>
                  <a:srgbClr val="000000"/>
                </a:solidFill>
              </a:rPr>
              <a:t>An experimental condition applied to the units is called a </a:t>
            </a:r>
            <a:r>
              <a:rPr lang="en-US" b="1" dirty="0">
                <a:solidFill>
                  <a:srgbClr val="C00000"/>
                </a:solidFill>
              </a:rPr>
              <a:t>treatment</a:t>
            </a:r>
            <a:r>
              <a:rPr lang="en-US" dirty="0">
                <a:solidFill>
                  <a:srgbClr val="000000"/>
                </a:solidFill>
              </a:rPr>
              <a:t>.</a:t>
            </a:r>
            <a:r>
              <a:rPr lang="en-US" b="1" dirty="0">
                <a:solidFill>
                  <a:srgbClr val="000000"/>
                </a:solidFill>
              </a:rPr>
              <a:t> </a:t>
            </a:r>
            <a:endParaRPr lang="en-US" dirty="0">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611F-22EC-41E3-A856-36D253FFE652}"/>
              </a:ext>
            </a:extLst>
          </p:cNvPr>
          <p:cNvSpPr>
            <a:spLocks noGrp="1"/>
          </p:cNvSpPr>
          <p:nvPr>
            <p:ph type="title"/>
          </p:nvPr>
        </p:nvSpPr>
        <p:spPr/>
        <p:txBody>
          <a:bodyPr/>
          <a:lstStyle/>
          <a:p>
            <a:r>
              <a:rPr lang="en-US" dirty="0"/>
              <a:t>The </a:t>
            </a:r>
            <a:r>
              <a:rPr lang="en-US" i="1" dirty="0"/>
              <a:t>F</a:t>
            </a:r>
            <a:r>
              <a:rPr lang="en-US" dirty="0"/>
              <a:t>-Test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701D79-AB3A-4D6C-B846-AB211952FA00}"/>
                  </a:ext>
                </a:extLst>
              </p:cNvPr>
              <p:cNvSpPr>
                <a:spLocks noGrp="1"/>
              </p:cNvSpPr>
              <p:nvPr>
                <p:ph idx="1"/>
              </p:nvPr>
            </p:nvSpPr>
            <p:spPr/>
            <p:txBody>
              <a:bodyPr>
                <a:normAutofit/>
              </a:bodyPr>
              <a:lstStyle/>
              <a:p>
                <a:r>
                  <a:rPr lang="en-US" dirty="0"/>
                  <a:t>If the assumptions of the test are met and we assume that the population means are equal, this quantity will have an </a:t>
                </a:r>
                <a14:m>
                  <m:oMath xmlns:m="http://schemas.openxmlformats.org/officeDocument/2006/math">
                    <m:r>
                      <a:rPr lang="en-US" i="1" dirty="0" smtClean="0">
                        <a:latin typeface="Cambria Math" panose="02040503050406030204" pitchFamily="18" charset="0"/>
                      </a:rPr>
                      <m:t>𝐹</m:t>
                    </m:r>
                  </m:oMath>
                </a14:m>
                <a:r>
                  <a:rPr lang="en-US" dirty="0"/>
                  <a:t>-distribution with </a:t>
                </a:r>
                <a14:m>
                  <m:oMath xmlns:m="http://schemas.openxmlformats.org/officeDocument/2006/math">
                    <m:r>
                      <a:rPr lang="en-US" i="1" dirty="0" smtClean="0">
                        <a:latin typeface="Cambria Math" panose="02040503050406030204" pitchFamily="18" charset="0"/>
                      </a:rPr>
                      <m:t>𝑘</m:t>
                    </m:r>
                    <m:r>
                      <a:rPr lang="en-US" i="1" dirty="0" smtClean="0">
                        <a:latin typeface="Cambria Math" panose="02040503050406030204" pitchFamily="18" charset="0"/>
                      </a:rPr>
                      <m:t>−1</m:t>
                    </m:r>
                  </m:oMath>
                </a14:m>
                <a:r>
                  <a:rPr lang="en-US" dirty="0"/>
                  <a:t> (numerator) degrees of freedom (associated with MST) and </a:t>
                </a:r>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m:t>
                    </m:r>
                    <m:r>
                      <a:rPr lang="en-US" i="1" dirty="0" smtClean="0">
                        <a:latin typeface="Cambria Math" panose="02040503050406030204" pitchFamily="18" charset="0"/>
                      </a:rPr>
                      <m:t>𝑘</m:t>
                    </m:r>
                  </m:oMath>
                </a14:m>
                <a:r>
                  <a:rPr lang="en-US" dirty="0"/>
                  <a:t> (denominator) degrees of freedom (associated with MSE). If the variability among the sample means is close to the variability within the sample observations, </a:t>
                </a:r>
                <a14:m>
                  <m:oMath xmlns:m="http://schemas.openxmlformats.org/officeDocument/2006/math">
                    <m:r>
                      <a:rPr lang="en-US" i="1" dirty="0" smtClean="0">
                        <a:latin typeface="Cambria Math" panose="02040503050406030204" pitchFamily="18" charset="0"/>
                      </a:rPr>
                      <m:t>𝐹</m:t>
                    </m:r>
                  </m:oMath>
                </a14:m>
                <a:r>
                  <a:rPr lang="en-US" dirty="0"/>
                  <a:t> will be close to 1. </a:t>
                </a:r>
              </a:p>
            </p:txBody>
          </p:sp>
        </mc:Choice>
        <mc:Fallback xmlns="">
          <p:sp>
            <p:nvSpPr>
              <p:cNvPr id="3" name="Content Placeholder 2">
                <a:extLst>
                  <a:ext uri="{FF2B5EF4-FFF2-40B4-BE49-F238E27FC236}">
                    <a16:creationId xmlns:a16="http://schemas.microsoft.com/office/drawing/2014/main" id="{62701D79-AB3A-4D6C-B846-AB211952FA00}"/>
                  </a:ext>
                </a:extLst>
              </p:cNvPr>
              <p:cNvSpPr>
                <a:spLocks noGrp="1" noRot="1" noChangeAspect="1" noMove="1" noResize="1" noEditPoints="1" noAdjustHandles="1" noChangeArrowheads="1" noChangeShapeType="1" noTextEdit="1"/>
              </p:cNvSpPr>
              <p:nvPr>
                <p:ph idx="1"/>
              </p:nvPr>
            </p:nvSpPr>
            <p:spPr>
              <a:blipFill>
                <a:blip r:embed="rId2"/>
                <a:stretch>
                  <a:fillRect l="-1481" t="-1200" r="-889"/>
                </a:stretch>
              </a:blipFill>
            </p:spPr>
            <p:txBody>
              <a:bodyPr/>
              <a:lstStyle/>
              <a:p>
                <a:r>
                  <a:rPr lang="en-IN">
                    <a:noFill/>
                  </a:rPr>
                  <a:t> </a:t>
                </a:r>
              </a:p>
            </p:txBody>
          </p:sp>
        </mc:Fallback>
      </mc:AlternateContent>
    </p:spTree>
    <p:extLst>
      <p:ext uri="{BB962C8B-B14F-4D97-AF65-F5344CB8AC3E}">
        <p14:creationId xmlns:p14="http://schemas.microsoft.com/office/powerpoint/2010/main" val="2679093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611F-22EC-41E3-A856-36D253FFE652}"/>
              </a:ext>
            </a:extLst>
          </p:cNvPr>
          <p:cNvSpPr>
            <a:spLocks noGrp="1"/>
          </p:cNvSpPr>
          <p:nvPr>
            <p:ph type="title"/>
          </p:nvPr>
        </p:nvSpPr>
        <p:spPr/>
        <p:txBody>
          <a:bodyPr/>
          <a:lstStyle/>
          <a:p>
            <a:r>
              <a:rPr lang="en-US" dirty="0"/>
              <a:t>The </a:t>
            </a:r>
            <a:r>
              <a:rPr lang="en-US" i="1" dirty="0"/>
              <a:t>F</a:t>
            </a:r>
            <a:r>
              <a:rPr lang="en-US" dirty="0"/>
              <a:t>-Test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701D79-AB3A-4D6C-B846-AB211952FA00}"/>
                  </a:ext>
                </a:extLst>
              </p:cNvPr>
              <p:cNvSpPr>
                <a:spLocks noGrp="1"/>
              </p:cNvSpPr>
              <p:nvPr>
                <p:ph idx="1"/>
              </p:nvPr>
            </p:nvSpPr>
            <p:spPr/>
            <p:txBody>
              <a:bodyPr>
                <a:normAutofit lnSpcReduction="10000"/>
              </a:bodyPr>
              <a:lstStyle/>
              <a:p>
                <a:r>
                  <a:rPr lang="en-US" dirty="0"/>
                  <a:t>However, as the variability among the sample means increases relative to the variability within the sample observations, the value of </a:t>
                </a:r>
                <a14:m>
                  <m:oMath xmlns:m="http://schemas.openxmlformats.org/officeDocument/2006/math">
                    <m:r>
                      <a:rPr lang="en-US" i="1" dirty="0" smtClean="0">
                        <a:latin typeface="Cambria Math" panose="02040503050406030204" pitchFamily="18" charset="0"/>
                      </a:rPr>
                      <m:t>𝐹</m:t>
                    </m:r>
                  </m:oMath>
                </a14:m>
                <a:r>
                  <a:rPr lang="en-US" dirty="0"/>
                  <a:t> will become large, causing us to doubt the assumption that the population means are the same.</a:t>
                </a:r>
              </a:p>
              <a:p>
                <a:r>
                  <a:rPr lang="en-US" dirty="0"/>
                  <a:t>Thus </a:t>
                </a:r>
                <a14:m>
                  <m:oMath xmlns:m="http://schemas.openxmlformats.org/officeDocument/2006/math">
                    <m:r>
                      <a:rPr lang="en-US" i="1" dirty="0">
                        <a:latin typeface="Cambria Math" panose="02040503050406030204" pitchFamily="18" charset="0"/>
                      </a:rPr>
                      <m:t>𝐹</m:t>
                    </m:r>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MST</m:t>
                        </m:r>
                      </m:num>
                      <m:den>
                        <m:r>
                          <m:rPr>
                            <m:sty m:val="p"/>
                          </m:rPr>
                          <a:rPr lang="en-US">
                            <a:latin typeface="Cambria Math" panose="02040503050406030204" pitchFamily="18" charset="0"/>
                          </a:rPr>
                          <m:t>MSE</m:t>
                        </m:r>
                      </m:den>
                    </m:f>
                  </m:oMath>
                </a14:m>
                <a:r>
                  <a:rPr lang="en-US" dirty="0"/>
                  <a:t> is a natural test statistic to use in determining whether or not a difference exists among the population means. We will reject the null hypothesis that the population means are equal for large values of the </a:t>
                </a:r>
                <a14:m>
                  <m:oMath xmlns:m="http://schemas.openxmlformats.org/officeDocument/2006/math">
                    <m:r>
                      <a:rPr lang="en-US" i="1" dirty="0" smtClean="0">
                        <a:latin typeface="Cambria Math" panose="02040503050406030204" pitchFamily="18" charset="0"/>
                      </a:rPr>
                      <m:t>𝐹</m:t>
                    </m:r>
                  </m:oMath>
                </a14:m>
                <a:r>
                  <a:rPr lang="en-US" dirty="0"/>
                  <a:t>-test statistic. </a:t>
                </a:r>
              </a:p>
            </p:txBody>
          </p:sp>
        </mc:Choice>
        <mc:Fallback xmlns="">
          <p:sp>
            <p:nvSpPr>
              <p:cNvPr id="3" name="Content Placeholder 2">
                <a:extLst>
                  <a:ext uri="{FF2B5EF4-FFF2-40B4-BE49-F238E27FC236}">
                    <a16:creationId xmlns:a16="http://schemas.microsoft.com/office/drawing/2014/main" id="{62701D79-AB3A-4D6C-B846-AB211952FA00}"/>
                  </a:ext>
                </a:extLst>
              </p:cNvPr>
              <p:cNvSpPr>
                <a:spLocks noGrp="1" noRot="1" noChangeAspect="1" noMove="1" noResize="1" noEditPoints="1" noAdjustHandles="1" noChangeArrowheads="1" noChangeShapeType="1" noTextEdit="1"/>
              </p:cNvSpPr>
              <p:nvPr>
                <p:ph idx="1"/>
              </p:nvPr>
            </p:nvSpPr>
            <p:spPr>
              <a:blipFill>
                <a:blip r:embed="rId2"/>
                <a:stretch>
                  <a:fillRect l="-1481" t="-2133" r="-815"/>
                </a:stretch>
              </a:blipFill>
            </p:spPr>
            <p:txBody>
              <a:bodyPr/>
              <a:lstStyle/>
              <a:p>
                <a:r>
                  <a:rPr lang="en-IN">
                    <a:noFill/>
                  </a:rPr>
                  <a:t> </a:t>
                </a:r>
              </a:p>
            </p:txBody>
          </p:sp>
        </mc:Fallback>
      </mc:AlternateContent>
    </p:spTree>
    <p:extLst>
      <p:ext uri="{BB962C8B-B14F-4D97-AF65-F5344CB8AC3E}">
        <p14:creationId xmlns:p14="http://schemas.microsoft.com/office/powerpoint/2010/main" val="37380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611F-22EC-41E3-A856-36D253FFE652}"/>
              </a:ext>
            </a:extLst>
          </p:cNvPr>
          <p:cNvSpPr>
            <a:spLocks noGrp="1"/>
          </p:cNvSpPr>
          <p:nvPr>
            <p:ph type="title"/>
          </p:nvPr>
        </p:nvSpPr>
        <p:spPr/>
        <p:txBody>
          <a:bodyPr/>
          <a:lstStyle/>
          <a:p>
            <a:r>
              <a:rPr lang="en-US" dirty="0"/>
              <a:t>The </a:t>
            </a:r>
            <a:r>
              <a:rPr lang="en-US" i="1" dirty="0"/>
              <a:t>F</a:t>
            </a:r>
            <a:r>
              <a:rPr lang="en-US" dirty="0"/>
              <a:t>-Test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701D79-AB3A-4D6C-B846-AB211952FA00}"/>
                  </a:ext>
                </a:extLst>
              </p:cNvPr>
              <p:cNvSpPr>
                <a:spLocks noGrp="1"/>
              </p:cNvSpPr>
              <p:nvPr>
                <p:ph idx="1"/>
              </p:nvPr>
            </p:nvSpPr>
            <p:spPr/>
            <p:txBody>
              <a:bodyPr>
                <a:normAutofit/>
              </a:bodyPr>
              <a:lstStyle/>
              <a:p>
                <a:r>
                  <a:rPr lang="en-US" dirty="0"/>
                  <a:t>This is why the test for differences among population means is often referred to as the </a:t>
                </a:r>
                <a14:m>
                  <m:oMath xmlns:m="http://schemas.openxmlformats.org/officeDocument/2006/math">
                    <m:r>
                      <a:rPr lang="en-US" i="1" dirty="0" smtClean="0">
                        <a:latin typeface="Cambria Math" panose="02040503050406030204" pitchFamily="18" charset="0"/>
                      </a:rPr>
                      <m:t>𝐹</m:t>
                    </m:r>
                  </m:oMath>
                </a14:m>
                <a:r>
                  <a:rPr lang="en-US" dirty="0"/>
                  <a:t>-test. A summary of the </a:t>
                </a:r>
                <a14:m>
                  <m:oMath xmlns:m="http://schemas.openxmlformats.org/officeDocument/2006/math">
                    <m:r>
                      <a:rPr lang="en-US" i="1" dirty="0" smtClean="0">
                        <a:latin typeface="Cambria Math" panose="02040503050406030204" pitchFamily="18" charset="0"/>
                      </a:rPr>
                      <m:t>𝐹</m:t>
                    </m:r>
                  </m:oMath>
                </a14:m>
                <a:r>
                  <a:rPr lang="en-US" dirty="0"/>
                  <a:t>-test is given below.</a:t>
                </a:r>
              </a:p>
              <a:p>
                <a:endParaRPr lang="en-US" dirty="0"/>
              </a:p>
            </p:txBody>
          </p:sp>
        </mc:Choice>
        <mc:Fallback xmlns="">
          <p:sp>
            <p:nvSpPr>
              <p:cNvPr id="3" name="Content Placeholder 2">
                <a:extLst>
                  <a:ext uri="{FF2B5EF4-FFF2-40B4-BE49-F238E27FC236}">
                    <a16:creationId xmlns:a16="http://schemas.microsoft.com/office/drawing/2014/main" id="{62701D79-AB3A-4D6C-B846-AB211952FA00}"/>
                  </a:ext>
                </a:extLst>
              </p:cNvPr>
              <p:cNvSpPr>
                <a:spLocks noGrp="1" noRot="1" noChangeAspect="1" noMove="1" noResize="1" noEditPoints="1" noAdjustHandles="1" noChangeArrowheads="1" noChangeShapeType="1" noTextEdit="1"/>
              </p:cNvSpPr>
              <p:nvPr>
                <p:ph idx="1"/>
              </p:nvPr>
            </p:nvSpPr>
            <p:spPr>
              <a:blipFill>
                <a:blip r:embed="rId2"/>
                <a:stretch>
                  <a:fillRect l="-1481" t="-1200" r="-222"/>
                </a:stretch>
              </a:blipFill>
            </p:spPr>
            <p:txBody>
              <a:bodyPr/>
              <a:lstStyle/>
              <a:p>
                <a:r>
                  <a:rPr lang="en-IN">
                    <a:noFill/>
                  </a:rPr>
                  <a:t> </a:t>
                </a:r>
              </a:p>
            </p:txBody>
          </p:sp>
        </mc:Fallback>
      </mc:AlternateContent>
    </p:spTree>
    <p:extLst>
      <p:ext uri="{BB962C8B-B14F-4D97-AF65-F5344CB8AC3E}">
        <p14:creationId xmlns:p14="http://schemas.microsoft.com/office/powerpoint/2010/main" val="18736172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ANOVA </a:t>
            </a:r>
            <a:r>
              <a:rPr lang="en-US" i="1" dirty="0"/>
              <a:t>F</a:t>
            </a:r>
            <a:r>
              <a:rPr lang="en-US" dirty="0"/>
              <a:t>-Test </a:t>
            </a:r>
          </a:p>
        </p:txBody>
      </p:sp>
      <p:sp>
        <p:nvSpPr>
          <p:cNvPr id="4" name="Content Placeholder 2"/>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r>
              <a:rPr lang="en-US" b="1" dirty="0">
                <a:solidFill>
                  <a:srgbClr val="000000"/>
                </a:solidFill>
              </a:rPr>
              <a:t>Assumptions:</a:t>
            </a:r>
          </a:p>
          <a:p>
            <a:pPr marL="514350" indent="-514350">
              <a:buFont typeface="+mj-lt"/>
              <a:buAutoNum type="arabicPeriod"/>
            </a:pPr>
            <a:r>
              <a:rPr lang="en-US" dirty="0">
                <a:solidFill>
                  <a:srgbClr val="000000"/>
                </a:solidFill>
              </a:rPr>
              <a:t>The observations from each sample are randomly selected and the samples are independent of one another. </a:t>
            </a:r>
          </a:p>
          <a:p>
            <a:pPr marL="514350" indent="-514350">
              <a:buFont typeface="+mj-lt"/>
              <a:buAutoNum type="arabicPeriod"/>
            </a:pPr>
            <a:r>
              <a:rPr lang="en-US" dirty="0">
                <a:solidFill>
                  <a:srgbClr val="000000"/>
                </a:solidFill>
              </a:rPr>
              <a:t>The distributions of the </a:t>
            </a:r>
            <a:r>
              <a:rPr lang="en-US" i="1" dirty="0">
                <a:solidFill>
                  <a:srgbClr val="000000"/>
                </a:solidFill>
              </a:rPr>
              <a:t>k</a:t>
            </a:r>
            <a:r>
              <a:rPr lang="en-US" dirty="0">
                <a:solidFill>
                  <a:srgbClr val="000000"/>
                </a:solidFill>
              </a:rPr>
              <a:t> populations of interest are approximately normally distributed. </a:t>
            </a:r>
          </a:p>
          <a:p>
            <a:pPr marL="514350" indent="-514350">
              <a:buFont typeface="+mj-lt"/>
              <a:buAutoNum type="arabicPeriod"/>
            </a:pPr>
            <a:r>
              <a:rPr lang="en-US" dirty="0">
                <a:solidFill>
                  <a:srgbClr val="000000"/>
                </a:solidFill>
              </a:rPr>
              <a:t>The variances of the </a:t>
            </a:r>
            <a:r>
              <a:rPr lang="en-US" i="1" dirty="0">
                <a:solidFill>
                  <a:srgbClr val="000000"/>
                </a:solidFill>
              </a:rPr>
              <a:t>k</a:t>
            </a:r>
            <a:r>
              <a:rPr lang="en-US" dirty="0">
                <a:solidFill>
                  <a:srgbClr val="000000"/>
                </a:solidFill>
              </a:rPr>
              <a:t> populations are equal.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ANOVA </a:t>
            </a:r>
            <a:r>
              <a:rPr lang="en-US" i="1" dirty="0"/>
              <a:t>F</a:t>
            </a:r>
            <a:r>
              <a:rPr lang="en-US" dirty="0"/>
              <a:t>-Test (cont.)</a:t>
            </a:r>
          </a:p>
        </p:txBody>
      </p:sp>
      <p:sp>
        <p:nvSpPr>
          <p:cNvPr id="5" name="Content Placeholder 2"/>
          <p:cNvSpPr txBox="1">
            <a:spLocks/>
          </p:cNvSpPr>
          <p:nvPr/>
        </p:nvSpPr>
        <p:spPr>
          <a:xfrm>
            <a:off x="457200" y="1280161"/>
            <a:ext cx="8229600" cy="4587240"/>
          </a:xfrm>
          <a:prstGeom prst="rect">
            <a:avLst/>
          </a:prstGeom>
          <a:solidFill>
            <a:srgbClr val="FFFFCC"/>
          </a:solidFill>
          <a:ln w="28575">
            <a:solidFill>
              <a:srgbClr val="000000"/>
            </a:solidFill>
          </a:ln>
        </p:spPr>
        <p:txBody>
          <a:bodyPr wrap="square">
            <a:no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Hypotheses:</a:t>
            </a:r>
          </a:p>
          <a:p>
            <a:pPr lvl="0">
              <a:spcBef>
                <a:spcPct val="20000"/>
              </a:spcBef>
              <a:defRPr/>
            </a:pPr>
            <a:r>
              <a:rPr kumimoji="0" lang="en-US" sz="2800" b="0" i="1" u="none" strike="noStrike" kern="1200" cap="none" spc="0" normalizeH="0" baseline="0" noProof="0" dirty="0">
                <a:ln>
                  <a:noFill/>
                </a:ln>
                <a:solidFill>
                  <a:srgbClr val="000000"/>
                </a:solidFill>
                <a:effectLst/>
                <a:uLnTx/>
                <a:uFillTx/>
                <a:latin typeface="+mn-lt"/>
                <a:ea typeface="+mn-ea"/>
                <a:cs typeface="+mn-cs"/>
              </a:rPr>
              <a:t>H</a:t>
            </a:r>
            <a:r>
              <a:rPr kumimoji="0" lang="en-US" sz="2800" b="0" i="0" u="none" strike="noStrike" kern="1200" cap="none" spc="0" normalizeH="0" baseline="-25000" noProof="0" dirty="0">
                <a:ln>
                  <a:noFill/>
                </a:ln>
                <a:solidFill>
                  <a:srgbClr val="000000"/>
                </a:solidFill>
                <a:effectLst/>
                <a:uLnTx/>
                <a:uFillTx/>
                <a:latin typeface="+mn-lt"/>
                <a:ea typeface="+mn-ea"/>
                <a:cs typeface="+mn-cs"/>
              </a:rPr>
              <a:t>0</a:t>
            </a:r>
            <a:r>
              <a:rPr kumimoji="0" lang="en-US" sz="2800" b="0" i="0" u="none" strike="noStrike" kern="1200" cap="none" spc="0" normalizeH="0" baseline="0" noProof="0" dirty="0">
                <a:ln>
                  <a:noFill/>
                </a:ln>
                <a:solidFill>
                  <a:srgbClr val="000000"/>
                </a:solidFill>
                <a:effectLst/>
                <a:uLnTx/>
                <a:uFillTx/>
                <a:latin typeface="+mn-lt"/>
                <a:ea typeface="+mn-ea"/>
                <a:cs typeface="+mn-cs"/>
              </a:rPr>
              <a:t>: </a:t>
            </a:r>
            <a:r>
              <a:rPr lang="el-GR" sz="2800" i="1" dirty="0">
                <a:solidFill>
                  <a:srgbClr val="000000"/>
                </a:solidFill>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solidFill>
                  <a:srgbClr val="000000"/>
                </a:solidFill>
                <a:effectLst/>
                <a:uLnTx/>
                <a:uFillTx/>
                <a:latin typeface="+mn-lt"/>
                <a:ea typeface="+mn-ea"/>
                <a:cs typeface="+mn-cs"/>
              </a:rPr>
              <a:t>1</a:t>
            </a:r>
            <a:r>
              <a:rPr kumimoji="0" lang="en-US" sz="2800" b="0" i="0" u="none" strike="noStrike" kern="1200" cap="none" spc="0" normalizeH="0" baseline="0" noProof="0" dirty="0">
                <a:ln>
                  <a:noFill/>
                </a:ln>
                <a:solidFill>
                  <a:srgbClr val="000000"/>
                </a:solidFill>
                <a:effectLst/>
                <a:uLnTx/>
                <a:uFillTx/>
                <a:latin typeface="+mn-lt"/>
                <a:ea typeface="+mn-ea"/>
                <a:cs typeface="+mn-cs"/>
              </a:rPr>
              <a:t> </a:t>
            </a:r>
            <a:r>
              <a:rPr kumimoji="0" lang="en-US" sz="2800" b="0" i="0" u="none" strike="noStrike" kern="1200" cap="none" spc="0" normalizeH="0" baseline="0" noProof="0" dirty="0">
                <a:ln>
                  <a:noFill/>
                </a:ln>
                <a:solidFill>
                  <a:srgbClr val="000000"/>
                </a:solidFill>
                <a:effectLst/>
                <a:uLnTx/>
                <a:uFillTx/>
                <a:latin typeface="Symbol" pitchFamily="98" charset="2"/>
                <a:ea typeface="+mn-ea"/>
                <a:cs typeface="+mn-cs"/>
              </a:rPr>
              <a:t>=</a:t>
            </a:r>
            <a:r>
              <a:rPr kumimoji="0" lang="en-US" sz="2800" b="0" i="0" u="none" strike="noStrike" kern="1200" cap="none" spc="0" normalizeH="0" baseline="0" noProof="0" dirty="0">
                <a:ln>
                  <a:noFill/>
                </a:ln>
                <a:solidFill>
                  <a:srgbClr val="000000"/>
                </a:solidFill>
                <a:effectLst/>
                <a:uLnTx/>
                <a:uFillTx/>
                <a:latin typeface="+mn-lt"/>
                <a:ea typeface="+mn-ea"/>
                <a:cs typeface="+mn-cs"/>
              </a:rPr>
              <a:t> </a:t>
            </a:r>
            <a:r>
              <a:rPr lang="el-GR" sz="2800" i="1" dirty="0">
                <a:solidFill>
                  <a:srgbClr val="000000"/>
                </a:solidFill>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solidFill>
                  <a:srgbClr val="000000"/>
                </a:solidFill>
                <a:effectLst/>
                <a:uLnTx/>
                <a:uFillTx/>
                <a:latin typeface="+mn-lt"/>
                <a:ea typeface="+mn-ea"/>
                <a:cs typeface="+mn-cs"/>
              </a:rPr>
              <a:t>2</a:t>
            </a:r>
            <a:r>
              <a:rPr kumimoji="0" lang="en-US" sz="2800" b="0" i="0" u="none" strike="noStrike" kern="1200" cap="none" spc="0" normalizeH="0" baseline="0" noProof="0" dirty="0">
                <a:ln>
                  <a:noFill/>
                </a:ln>
                <a:solidFill>
                  <a:srgbClr val="000000"/>
                </a:solidFill>
                <a:effectLst/>
                <a:uLnTx/>
                <a:uFillTx/>
                <a:latin typeface="+mn-lt"/>
                <a:ea typeface="+mn-ea"/>
                <a:cs typeface="+mn-cs"/>
              </a:rPr>
              <a:t> </a:t>
            </a:r>
            <a:r>
              <a:rPr kumimoji="0" lang="en-US" sz="2800" b="0" i="0" u="none" strike="noStrike" kern="1200" cap="none" spc="0" normalizeH="0" baseline="0" noProof="0" dirty="0">
                <a:ln>
                  <a:noFill/>
                </a:ln>
                <a:solidFill>
                  <a:srgbClr val="000000"/>
                </a:solidFill>
                <a:effectLst/>
                <a:uLnTx/>
                <a:uFillTx/>
                <a:latin typeface="Symbol" pitchFamily="98" charset="2"/>
                <a:ea typeface="+mn-ea"/>
                <a:cs typeface="+mn-cs"/>
              </a:rPr>
              <a:t>=</a:t>
            </a:r>
            <a:r>
              <a:rPr kumimoji="0" lang="en-US" sz="2800" b="0" i="0" u="none" strike="noStrike" kern="1200" cap="none" spc="0" normalizeH="0" baseline="0" noProof="0" dirty="0">
                <a:ln>
                  <a:noFill/>
                </a:ln>
                <a:solidFill>
                  <a:srgbClr val="000000"/>
                </a:solidFill>
                <a:effectLst/>
                <a:uLnTx/>
                <a:uFillTx/>
                <a:latin typeface="+mn-lt"/>
                <a:ea typeface="+mn-ea"/>
                <a:cs typeface="+mn-cs"/>
              </a:rPr>
              <a:t> … </a:t>
            </a:r>
            <a:r>
              <a:rPr kumimoji="0" lang="en-US" sz="2800" b="0" i="0" u="none" strike="noStrike" kern="1200" cap="none" spc="0" normalizeH="0" baseline="0" noProof="0" dirty="0">
                <a:ln>
                  <a:noFill/>
                </a:ln>
                <a:solidFill>
                  <a:srgbClr val="000000"/>
                </a:solidFill>
                <a:effectLst/>
                <a:uLnTx/>
                <a:uFillTx/>
                <a:latin typeface="Symbol" pitchFamily="98" charset="2"/>
                <a:ea typeface="+mn-ea"/>
                <a:cs typeface="+mn-cs"/>
              </a:rPr>
              <a:t>=</a:t>
            </a:r>
            <a:r>
              <a:rPr kumimoji="0" lang="en-US" sz="2800" b="0" i="0" u="none" strike="noStrike" kern="1200" cap="none" spc="0" normalizeH="0" baseline="0" noProof="0" dirty="0">
                <a:ln>
                  <a:noFill/>
                </a:ln>
                <a:solidFill>
                  <a:srgbClr val="000000"/>
                </a:solidFill>
                <a:effectLst/>
                <a:uLnTx/>
                <a:uFillTx/>
                <a:latin typeface="+mn-lt"/>
                <a:ea typeface="+mn-ea"/>
                <a:cs typeface="+mn-cs"/>
              </a:rPr>
              <a:t> </a:t>
            </a:r>
            <a:r>
              <a:rPr lang="el-GR" sz="2800" i="1" dirty="0">
                <a:solidFill>
                  <a:srgbClr val="000000"/>
                </a:solidFill>
                <a:latin typeface="Cambria Math" panose="02040503050406030204" pitchFamily="18" charset="0"/>
                <a:ea typeface="Cambria Math" panose="02040503050406030204" pitchFamily="18" charset="0"/>
              </a:rPr>
              <a:t>μ</a:t>
            </a:r>
            <a:r>
              <a:rPr kumimoji="0" lang="en-US" sz="2800" b="0" i="1" u="none" strike="noStrike" kern="1200" cap="none" spc="0" normalizeH="0" baseline="-25000" noProof="0" dirty="0">
                <a:ln>
                  <a:noFill/>
                </a:ln>
                <a:solidFill>
                  <a:srgbClr val="000000"/>
                </a:solidFill>
                <a:effectLst/>
                <a:uLnTx/>
                <a:uFillTx/>
                <a:latin typeface="+mn-lt"/>
                <a:ea typeface="+mn-ea"/>
                <a:cs typeface="+mn-cs"/>
              </a:rPr>
              <a:t>k</a:t>
            </a:r>
            <a:r>
              <a:rPr kumimoji="0" lang="en-US" sz="2800" b="0" i="1" u="none" strike="noStrike" kern="1200" cap="none" spc="0" normalizeH="0" noProof="0" dirty="0">
                <a:ln>
                  <a:noFill/>
                </a:ln>
                <a:solidFill>
                  <a:srgbClr val="000000"/>
                </a:solidFill>
                <a:effectLst/>
                <a:uLnTx/>
                <a:uFillTx/>
                <a:latin typeface="+mn-lt"/>
                <a:ea typeface="+mn-ea"/>
                <a:cs typeface="+mn-cs"/>
              </a:rPr>
              <a:t>.</a:t>
            </a:r>
            <a:r>
              <a:rPr kumimoji="0" lang="en-US" sz="2800" b="0" i="0" u="none" strike="noStrike" kern="1200" cap="none" spc="0" normalizeH="0" baseline="0" noProof="0" dirty="0">
                <a:ln>
                  <a:noFill/>
                </a:ln>
                <a:solidFill>
                  <a:srgbClr val="000000"/>
                </a:solidFill>
                <a:effectLst/>
                <a:uLnTx/>
                <a:uFillTx/>
                <a:latin typeface="+mn-lt"/>
                <a:ea typeface="+mn-ea"/>
                <a:cs typeface="+mn-cs"/>
              </a:rPr>
              <a:t> The </a:t>
            </a:r>
            <a:r>
              <a:rPr kumimoji="0" lang="en-US" sz="2800" b="0" i="1" u="none" strike="noStrike" kern="1200" cap="none" spc="0" normalizeH="0" baseline="0" noProof="0" dirty="0">
                <a:ln>
                  <a:noFill/>
                </a:ln>
                <a:solidFill>
                  <a:srgbClr val="000000"/>
                </a:solidFill>
                <a:effectLst/>
                <a:uLnTx/>
                <a:uFillTx/>
                <a:latin typeface="+mn-lt"/>
                <a:ea typeface="+mn-ea"/>
                <a:cs typeface="+mn-cs"/>
              </a:rPr>
              <a:t>k</a:t>
            </a:r>
            <a:r>
              <a:rPr kumimoji="0" lang="en-US" sz="2800" b="0" i="0" u="none" strike="noStrike" kern="1200" cap="none" spc="0" normalizeH="0" baseline="0" noProof="0" dirty="0">
                <a:ln>
                  <a:noFill/>
                </a:ln>
                <a:solidFill>
                  <a:srgbClr val="000000"/>
                </a:solidFill>
                <a:effectLst/>
                <a:uLnTx/>
                <a:uFillTx/>
                <a:latin typeface="+mn-lt"/>
                <a:ea typeface="+mn-ea"/>
                <a:cs typeface="+mn-cs"/>
              </a:rPr>
              <a:t> population means are equal. </a:t>
            </a:r>
            <a:r>
              <a:rPr kumimoji="0" lang="en-US" sz="2800" b="0" i="1" u="none" strike="noStrike" kern="1200" cap="none" spc="0" normalizeH="0" baseline="0" noProof="0" dirty="0">
                <a:ln>
                  <a:noFill/>
                </a:ln>
                <a:solidFill>
                  <a:srgbClr val="000000"/>
                </a:solidFill>
                <a:effectLst/>
                <a:uLnTx/>
                <a:uFillTx/>
                <a:latin typeface="+mn-lt"/>
                <a:ea typeface="+mn-ea"/>
                <a:cs typeface="+mn-cs"/>
              </a:rPr>
              <a:t>H</a:t>
            </a:r>
            <a:r>
              <a:rPr kumimoji="0" lang="en-US" sz="2800" b="0" i="1" u="none" strike="noStrike" kern="1200" cap="none" spc="0" normalizeH="0" baseline="-25000" noProof="0" dirty="0">
                <a:ln>
                  <a:noFill/>
                </a:ln>
                <a:solidFill>
                  <a:srgbClr val="000000"/>
                </a:solidFill>
                <a:effectLst/>
                <a:uLnTx/>
                <a:uFillTx/>
                <a:latin typeface="+mn-lt"/>
                <a:ea typeface="+mn-ea"/>
                <a:cs typeface="+mn-cs"/>
              </a:rPr>
              <a:t>a</a:t>
            </a:r>
            <a:r>
              <a:rPr kumimoji="0" lang="en-US" sz="2800" b="0" i="0" u="none" strike="noStrike" kern="1200" cap="none" spc="0" normalizeH="0" baseline="0" noProof="0" dirty="0">
                <a:ln>
                  <a:noFill/>
                </a:ln>
                <a:solidFill>
                  <a:srgbClr val="000000"/>
                </a:solidFill>
                <a:effectLst/>
                <a:uLnTx/>
                <a:uFillTx/>
                <a:latin typeface="+mn-lt"/>
                <a:ea typeface="+mn-ea"/>
                <a:cs typeface="+mn-cs"/>
              </a:rPr>
              <a:t>: At least one </a:t>
            </a:r>
            <a:r>
              <a:rPr lang="el-GR" sz="2800" i="1" dirty="0">
                <a:solidFill>
                  <a:srgbClr val="000000"/>
                </a:solidFill>
                <a:latin typeface="Cambria Math" panose="02040503050406030204" pitchFamily="18" charset="0"/>
                <a:ea typeface="Cambria Math" panose="02040503050406030204" pitchFamily="18" charset="0"/>
              </a:rPr>
              <a:t>μ</a:t>
            </a:r>
            <a:r>
              <a:rPr kumimoji="0" lang="en-US" sz="2800" b="0" i="1" u="none" strike="noStrike" kern="1200" cap="none" spc="0" normalizeH="0" baseline="-25000" noProof="0" dirty="0" err="1">
                <a:ln>
                  <a:noFill/>
                </a:ln>
                <a:solidFill>
                  <a:srgbClr val="000000"/>
                </a:solidFill>
                <a:effectLst/>
                <a:uLnTx/>
                <a:uFillTx/>
                <a:latin typeface="+mn-lt"/>
                <a:ea typeface="+mn-ea"/>
                <a:cs typeface="+mn-cs"/>
              </a:rPr>
              <a:t>i</a:t>
            </a:r>
            <a:r>
              <a:rPr kumimoji="0" lang="en-US" sz="2800" b="0" i="0" u="none" strike="noStrike" kern="1200" cap="none" spc="0" normalizeH="0" baseline="0" noProof="0" dirty="0">
                <a:ln>
                  <a:noFill/>
                </a:ln>
                <a:solidFill>
                  <a:srgbClr val="000000"/>
                </a:solidFill>
                <a:effectLst/>
                <a:uLnTx/>
                <a:uFillTx/>
                <a:latin typeface="+mn-lt"/>
                <a:ea typeface="+mn-ea"/>
                <a:cs typeface="+mn-cs"/>
              </a:rPr>
              <a:t> is different.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mn-lt"/>
                <a:ea typeface="+mn-ea"/>
                <a:cs typeface="+mn-cs"/>
              </a:rPr>
              <a:t>Test Statistic:</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50000"/>
              </a:lnSpc>
              <a:spcBef>
                <a:spcPct val="2000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mn-lt"/>
              <a:ea typeface="+mn-ea"/>
              <a:cs typeface="+mn-cs"/>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2804688789"/>
              </p:ext>
            </p:extLst>
          </p:nvPr>
        </p:nvGraphicFramePr>
        <p:xfrm>
          <a:off x="838200" y="3253739"/>
          <a:ext cx="7124700" cy="2324100"/>
        </p:xfrm>
        <a:graphic>
          <a:graphicData uri="http://schemas.openxmlformats.org/presentationml/2006/ole">
            <mc:AlternateContent xmlns:mc="http://schemas.openxmlformats.org/markup-compatibility/2006">
              <mc:Choice xmlns:v="urn:schemas-microsoft-com:vml" Requires="v">
                <p:oleObj name="Equation" r:id="rId2" imgW="7124400" imgH="2323800" progId="Equation.DSMT4">
                  <p:embed/>
                </p:oleObj>
              </mc:Choice>
              <mc:Fallback>
                <p:oleObj name="Equation" r:id="rId2" imgW="7124400" imgH="2323800" progId="Equation.DSMT4">
                  <p:embed/>
                  <p:pic>
                    <p:nvPicPr>
                      <p:cNvPr id="0" name="Picture 2"/>
                      <p:cNvPicPr>
                        <a:picLocks noChangeAspect="1" noChangeArrowheads="1"/>
                      </p:cNvPicPr>
                      <p:nvPr/>
                    </p:nvPicPr>
                    <p:blipFill>
                      <a:blip r:embed="rId3"/>
                      <a:srcRect/>
                      <a:stretch>
                        <a:fillRect/>
                      </a:stretch>
                    </p:blipFill>
                    <p:spPr bwMode="auto">
                      <a:xfrm>
                        <a:off x="838200" y="3253739"/>
                        <a:ext cx="71247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ANOVA </a:t>
            </a:r>
            <a:r>
              <a:rPr lang="en-US" i="1" dirty="0"/>
              <a:t>F</a:t>
            </a:r>
            <a:r>
              <a:rPr lang="en-US" dirty="0"/>
              <a:t>-Test (cont.)</a:t>
            </a:r>
          </a:p>
        </p:txBody>
      </p:sp>
      <p:sp>
        <p:nvSpPr>
          <p:cNvPr id="5" name="Content Placeholder 2"/>
          <p:cNvSpPr txBox="1">
            <a:spLocks/>
          </p:cNvSpPr>
          <p:nvPr/>
        </p:nvSpPr>
        <p:spPr>
          <a:xfrm>
            <a:off x="457200" y="1280160"/>
            <a:ext cx="8229600" cy="2720745"/>
          </a:xfrm>
          <a:prstGeom prst="rect">
            <a:avLst/>
          </a:prstGeom>
          <a:solidFill>
            <a:srgbClr val="FFFFCC"/>
          </a:solidFill>
          <a:ln w="28575">
            <a:solidFill>
              <a:srgbClr val="000000"/>
            </a:solidFill>
          </a:ln>
        </p:spPr>
        <p:txBody>
          <a:bodyPr>
            <a:spAutoFit/>
          </a:bodyPr>
          <a:lstStyle/>
          <a:p>
            <a:pPr lvl="0">
              <a:spcBef>
                <a:spcPct val="20000"/>
              </a:spcBef>
            </a:pPr>
            <a:r>
              <a:rPr lang="en-US" sz="2800" b="1" dirty="0">
                <a:solidFill>
                  <a:srgbClr val="000000"/>
                </a:solidFill>
              </a:rPr>
              <a:t>Rejection Region:</a:t>
            </a:r>
          </a:p>
          <a:p>
            <a:pPr lvl="0">
              <a:spcBef>
                <a:spcPct val="20000"/>
              </a:spcBef>
            </a:pPr>
            <a:r>
              <a:rPr lang="en-US" sz="2800" i="1" dirty="0">
                <a:solidFill>
                  <a:srgbClr val="000000"/>
                </a:solidFill>
              </a:rPr>
              <a:t>H</a:t>
            </a:r>
            <a:r>
              <a:rPr lang="en-US" sz="2800" baseline="-25000" dirty="0">
                <a:solidFill>
                  <a:srgbClr val="000000"/>
                </a:solidFill>
              </a:rPr>
              <a:t>0</a:t>
            </a:r>
            <a:r>
              <a:rPr lang="en-US" sz="2800" dirty="0">
                <a:solidFill>
                  <a:srgbClr val="000000"/>
                </a:solidFill>
              </a:rPr>
              <a:t> will be rejected for large values of 		     In </a:t>
            </a:r>
          </a:p>
          <a:p>
            <a:pPr lvl="0">
              <a:lnSpc>
                <a:spcPct val="150000"/>
              </a:lnSpc>
              <a:spcBef>
                <a:spcPct val="20000"/>
              </a:spcBef>
            </a:pPr>
            <a:r>
              <a:rPr lang="en-US" sz="2800" dirty="0">
                <a:solidFill>
                  <a:srgbClr val="000000"/>
                </a:solidFill>
              </a:rPr>
              <a:t>particular, we will reject </a:t>
            </a:r>
            <a:r>
              <a:rPr lang="en-US" sz="2800" i="1" dirty="0">
                <a:solidFill>
                  <a:srgbClr val="000000"/>
                </a:solidFill>
              </a:rPr>
              <a:t>H</a:t>
            </a:r>
            <a:r>
              <a:rPr lang="en-US" sz="2800" baseline="-25000" dirty="0">
                <a:solidFill>
                  <a:srgbClr val="000000"/>
                </a:solidFill>
              </a:rPr>
              <a:t>0</a:t>
            </a:r>
            <a:r>
              <a:rPr lang="en-US" sz="2800" dirty="0">
                <a:solidFill>
                  <a:srgbClr val="000000"/>
                </a:solidFill>
              </a:rPr>
              <a:t> if </a:t>
            </a:r>
            <a:r>
              <a:rPr lang="en-US" sz="2800" i="1" dirty="0">
                <a:solidFill>
                  <a:srgbClr val="000000"/>
                </a:solidFill>
              </a:rPr>
              <a:t>F</a:t>
            </a:r>
            <a:r>
              <a:rPr lang="en-US" sz="2800" dirty="0">
                <a:solidFill>
                  <a:srgbClr val="000000"/>
                </a:solidFill>
              </a:rPr>
              <a:t> &gt; </a:t>
            </a:r>
            <a:r>
              <a:rPr lang="en-US" sz="2800" i="1" dirty="0">
                <a:solidFill>
                  <a:srgbClr val="000000"/>
                </a:solidFill>
              </a:rPr>
              <a:t>F</a:t>
            </a:r>
            <a:r>
              <a:rPr lang="el-GR" sz="2800" i="1" baseline="-25000" dirty="0">
                <a:solidFill>
                  <a:srgbClr val="000000"/>
                </a:solidFill>
                <a:latin typeface="Cambria Math" panose="02040503050406030204" pitchFamily="18" charset="0"/>
                <a:ea typeface="Cambria Math" panose="02040503050406030204" pitchFamily="18" charset="0"/>
              </a:rPr>
              <a:t>α</a:t>
            </a:r>
            <a:r>
              <a:rPr lang="en-US" sz="2800" dirty="0">
                <a:solidFill>
                  <a:srgbClr val="000000"/>
                </a:solidFill>
              </a:rPr>
              <a:t>  with (</a:t>
            </a:r>
            <a:r>
              <a:rPr lang="en-US" sz="2800" i="1" dirty="0">
                <a:solidFill>
                  <a:srgbClr val="000000"/>
                </a:solidFill>
              </a:rPr>
              <a:t>k</a:t>
            </a:r>
            <a:r>
              <a:rPr lang="en-US" sz="2800" dirty="0">
                <a:solidFill>
                  <a:srgbClr val="000000"/>
                </a:solidFill>
              </a:rPr>
              <a:t> − 1) </a:t>
            </a:r>
          </a:p>
          <a:p>
            <a:pPr lvl="0">
              <a:spcBef>
                <a:spcPct val="20000"/>
              </a:spcBef>
            </a:pPr>
            <a:r>
              <a:rPr lang="en-US" sz="2800" dirty="0">
                <a:solidFill>
                  <a:srgbClr val="000000"/>
                </a:solidFill>
              </a:rPr>
              <a:t>numerator degrees of freedom and (</a:t>
            </a:r>
            <a:r>
              <a:rPr lang="en-US" sz="2800" i="1" dirty="0">
                <a:solidFill>
                  <a:srgbClr val="000000"/>
                </a:solidFill>
              </a:rPr>
              <a:t>N</a:t>
            </a:r>
            <a:r>
              <a:rPr lang="en-US" sz="2800" dirty="0">
                <a:solidFill>
                  <a:srgbClr val="000000"/>
                </a:solidFill>
              </a:rPr>
              <a:t> − </a:t>
            </a:r>
            <a:r>
              <a:rPr lang="en-US" sz="2800" i="1" dirty="0">
                <a:solidFill>
                  <a:srgbClr val="000000"/>
                </a:solidFill>
              </a:rPr>
              <a:t>k</a:t>
            </a:r>
            <a:r>
              <a:rPr lang="en-US" sz="2800" dirty="0">
                <a:solidFill>
                  <a:srgbClr val="000000"/>
                </a:solidFill>
              </a:rPr>
              <a:t>) denominator degrees of freedom.</a:t>
            </a:r>
          </a:p>
        </p:txBody>
      </p:sp>
      <p:graphicFrame>
        <p:nvGraphicFramePr>
          <p:cNvPr id="304131" name="Object 3"/>
          <p:cNvGraphicFramePr>
            <a:graphicFrameLocks noChangeAspect="1"/>
          </p:cNvGraphicFramePr>
          <p:nvPr>
            <p:extLst>
              <p:ext uri="{D42A27DB-BD31-4B8C-83A1-F6EECF244321}">
                <p14:modId xmlns:p14="http://schemas.microsoft.com/office/powerpoint/2010/main" val="1561527222"/>
              </p:ext>
            </p:extLst>
          </p:nvPr>
        </p:nvGraphicFramePr>
        <p:xfrm>
          <a:off x="5954649" y="1637422"/>
          <a:ext cx="1333500" cy="838200"/>
        </p:xfrm>
        <a:graphic>
          <a:graphicData uri="http://schemas.openxmlformats.org/presentationml/2006/ole">
            <mc:AlternateContent xmlns:mc="http://schemas.openxmlformats.org/markup-compatibility/2006">
              <mc:Choice xmlns:v="urn:schemas-microsoft-com:vml" Requires="v">
                <p:oleObj name="Equation" r:id="rId2" imgW="1333440" imgH="838080" progId="Equation.DSMT4">
                  <p:embed/>
                </p:oleObj>
              </mc:Choice>
              <mc:Fallback>
                <p:oleObj name="Equation" r:id="rId2" imgW="133344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649" y="1637422"/>
                        <a:ext cx="133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ANOVA </a:t>
            </a:r>
            <a:r>
              <a:rPr lang="en-US" i="1" dirty="0"/>
              <a:t>F</a:t>
            </a:r>
            <a:r>
              <a:rPr lang="en-US" dirty="0"/>
              <a:t>-Test (cont.)</a:t>
            </a:r>
          </a:p>
        </p:txBody>
      </p:sp>
      <p:sp>
        <p:nvSpPr>
          <p:cNvPr id="4" name="Content Placeholder 2"/>
          <p:cNvSpPr>
            <a:spLocks noGrp="1"/>
          </p:cNvSpPr>
          <p:nvPr>
            <p:ph idx="1"/>
          </p:nvPr>
        </p:nvSpPr>
        <p:spPr>
          <a:xfrm>
            <a:off x="457200" y="1280160"/>
            <a:ext cx="8229600" cy="3785652"/>
          </a:xfrm>
          <a:solidFill>
            <a:srgbClr val="FFFFCC"/>
          </a:solidFill>
          <a:ln w="28575">
            <a:solidFill>
              <a:srgbClr val="000000"/>
            </a:solidFill>
          </a:ln>
        </p:spPr>
        <p:txBody>
          <a:bodyPr>
            <a:spAutoFit/>
          </a:bodyPr>
          <a:lstStyle/>
          <a:p>
            <a:pPr lvl="0"/>
            <a:r>
              <a:rPr lang="en-US" sz="2500" b="1" i="1" dirty="0">
                <a:solidFill>
                  <a:srgbClr val="000000"/>
                </a:solidFill>
              </a:rPr>
              <a:t>P</a:t>
            </a:r>
            <a:r>
              <a:rPr lang="en-US" sz="2500" b="1" dirty="0">
                <a:solidFill>
                  <a:srgbClr val="000000"/>
                </a:solidFill>
              </a:rPr>
              <a:t>-value: </a:t>
            </a:r>
          </a:p>
          <a:p>
            <a:pPr lvl="0"/>
            <a:r>
              <a:rPr lang="en-US" sz="2500" dirty="0">
                <a:solidFill>
                  <a:srgbClr val="000000"/>
                </a:solidFill>
              </a:rPr>
              <a:t>The </a:t>
            </a:r>
            <a:r>
              <a:rPr lang="en-US" sz="2500" i="1" dirty="0">
                <a:solidFill>
                  <a:srgbClr val="000000"/>
                </a:solidFill>
              </a:rPr>
              <a:t>P</a:t>
            </a:r>
            <a:r>
              <a:rPr lang="en-US" sz="2500" dirty="0">
                <a:solidFill>
                  <a:srgbClr val="000000"/>
                </a:solidFill>
              </a:rPr>
              <a:t>-value should be available from the output of an ANOVA test performed using technology. The ANOVA test will always be a right-tailed test since large values of the test statistic cause us to reject equality of the population means. </a:t>
            </a:r>
          </a:p>
          <a:p>
            <a:r>
              <a:rPr lang="en-US" sz="2500" dirty="0">
                <a:solidFill>
                  <a:srgbClr val="000000"/>
                </a:solidFill>
              </a:rPr>
              <a:t>If the computed </a:t>
            </a:r>
            <a:r>
              <a:rPr lang="en-US" sz="2500" i="1" dirty="0">
                <a:solidFill>
                  <a:srgbClr val="000000"/>
                </a:solidFill>
              </a:rPr>
              <a:t>P</a:t>
            </a:r>
            <a:r>
              <a:rPr lang="en-US" sz="2500" dirty="0">
                <a:solidFill>
                  <a:srgbClr val="000000"/>
                </a:solidFill>
              </a:rPr>
              <a:t>-value is less than </a:t>
            </a:r>
            <a:r>
              <a:rPr lang="el-GR" sz="2500" i="1" dirty="0">
                <a:solidFill>
                  <a:srgbClr val="000000"/>
                </a:solidFill>
                <a:latin typeface="Cambria Math" panose="02040503050406030204" pitchFamily="18" charset="0"/>
                <a:ea typeface="Cambria Math" panose="02040503050406030204" pitchFamily="18" charset="0"/>
              </a:rPr>
              <a:t>α</a:t>
            </a:r>
            <a:r>
              <a:rPr lang="en-US" sz="2500" dirty="0">
                <a:solidFill>
                  <a:srgbClr val="000000"/>
                </a:solidFill>
              </a:rPr>
              <a:t>, reject the null hypothesis in favor of the alternative. </a:t>
            </a:r>
          </a:p>
          <a:p>
            <a:r>
              <a:rPr lang="en-US" sz="2500" dirty="0">
                <a:solidFill>
                  <a:srgbClr val="000000"/>
                </a:solidFill>
              </a:rPr>
              <a:t>If the computed </a:t>
            </a:r>
            <a:r>
              <a:rPr lang="en-US" sz="2500" i="1" dirty="0">
                <a:solidFill>
                  <a:srgbClr val="000000"/>
                </a:solidFill>
              </a:rPr>
              <a:t>P</a:t>
            </a:r>
            <a:r>
              <a:rPr lang="en-US" sz="2500" dirty="0">
                <a:solidFill>
                  <a:srgbClr val="000000"/>
                </a:solidFill>
              </a:rPr>
              <a:t>-value is greater than or equal to </a:t>
            </a:r>
            <a:r>
              <a:rPr lang="el-GR" sz="2500" i="1" dirty="0">
                <a:solidFill>
                  <a:srgbClr val="000000"/>
                </a:solidFill>
                <a:latin typeface="Cambria Math" panose="02040503050406030204" pitchFamily="18" charset="0"/>
                <a:ea typeface="Cambria Math" panose="02040503050406030204" pitchFamily="18" charset="0"/>
              </a:rPr>
              <a:t>α</a:t>
            </a:r>
            <a:r>
              <a:rPr lang="en-US" sz="2500" dirty="0">
                <a:solidFill>
                  <a:srgbClr val="000000"/>
                </a:solidFill>
              </a:rPr>
              <a:t>, fail to reject the null hypothesis.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txBox="1">
            <a:spLocks/>
          </p:cNvSpPr>
          <p:nvPr/>
        </p:nvSpPr>
        <p:spPr>
          <a:xfrm>
            <a:off x="457200" y="1280160"/>
            <a:ext cx="8229600" cy="2246769"/>
          </a:xfrm>
          <a:prstGeom prst="rect">
            <a:avLst/>
          </a:prstGeom>
          <a:ln w="28575">
            <a:solidFill>
              <a:srgbClr val="FF0000"/>
            </a:solidFill>
          </a:ln>
        </p:spPr>
        <p:txBody>
          <a:bodyPr>
            <a:spAutoFit/>
          </a:bodyPr>
          <a:lstStyle/>
          <a:p>
            <a:pPr lvl="0">
              <a:spcBef>
                <a:spcPct val="20000"/>
              </a:spcBef>
            </a:pPr>
            <a:r>
              <a:rPr lang="en-US" sz="2800" dirty="0">
                <a:solidFill>
                  <a:srgbClr val="000000"/>
                </a:solidFill>
              </a:rPr>
              <a:t>Like developing and analyzing multiple regression models, learning to use statistical software packages to perform ANOVA is critical for real-world problem solving. All statistical analysis software, including Excel, perform ANOVA.</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262734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a:t>
            </a:r>
          </a:p>
        </p:txBody>
      </p:sp>
      <p:sp>
        <p:nvSpPr>
          <p:cNvPr id="3" name="Content Placeholder 2"/>
          <p:cNvSpPr>
            <a:spLocks noGrp="1"/>
          </p:cNvSpPr>
          <p:nvPr>
            <p:ph idx="1"/>
          </p:nvPr>
        </p:nvSpPr>
        <p:spPr>
          <a:xfrm>
            <a:off x="457200" y="1280160"/>
            <a:ext cx="8229600" cy="3539430"/>
          </a:xfrm>
        </p:spPr>
        <p:txBody>
          <a:bodyPr>
            <a:spAutoFit/>
          </a:bodyPr>
          <a:lstStyle/>
          <a:p>
            <a:r>
              <a:rPr lang="en-US" dirty="0"/>
              <a:t>You have just been promoted to sales manager of a company manufacturing robots used to assemble automobiles. Although your sales force is given a suggested price at which to sell the robots, they have considerable leeway in negotiating the final price. Past sales records indicate that sometimes there is a large difference in the sales price of identical robots which different sales representatives are able to negotiate.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p:sp>
        <p:nvSpPr>
          <p:cNvPr id="3" name="Content Placeholder 2"/>
          <p:cNvSpPr>
            <a:spLocks noGrp="1"/>
          </p:cNvSpPr>
          <p:nvPr>
            <p:ph idx="1"/>
          </p:nvPr>
        </p:nvSpPr>
        <p:spPr>
          <a:xfrm>
            <a:off x="457200" y="1280160"/>
            <a:ext cx="8229600" cy="3970318"/>
          </a:xfrm>
        </p:spPr>
        <p:txBody>
          <a:bodyPr>
            <a:spAutoFit/>
          </a:bodyPr>
          <a:lstStyle/>
          <a:p>
            <a:r>
              <a:rPr lang="en-US" dirty="0"/>
              <a:t>You are interested in knowing if this difference is significant, possibly because of a more effective negotiating strategy or exceptional interpersonal skills, or whether this observed difference in sales price is just due to random variation. You decide to randomly select four sales over the last year for each of your three sales representatives and observe the actual selling price of the robot. The table below shows the amounts at which the robots sold in thousands of dollars. </a:t>
            </a:r>
          </a:p>
        </p:txBody>
      </p:sp>
    </p:spTree>
    <p:extLst>
      <p:ext uri="{BB962C8B-B14F-4D97-AF65-F5344CB8AC3E}">
        <p14:creationId xmlns:p14="http://schemas.microsoft.com/office/powerpoint/2010/main" val="2056092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An agricultural researcher is interested in knowing whether or not the average yield of his tomato plants is different for three different types of fertilizer: Fertilizer A, which is rich in phosphate, Fertilizer B, which is rich in nitrogen, and Fertilizer C, which is a mixture of A and B. He controls the soil factor, precipitation factor, and sunlight availability by planting the same species of tomato plant in a field that has a consistent soil type. </a:t>
            </a:r>
          </a:p>
        </p:txBody>
      </p:sp>
    </p:spTree>
    <p:extLst>
      <p:ext uri="{BB962C8B-B14F-4D97-AF65-F5344CB8AC3E}">
        <p14:creationId xmlns:p14="http://schemas.microsoft.com/office/powerpoint/2010/main" val="2339147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p:graphicFrame>
        <p:nvGraphicFramePr>
          <p:cNvPr id="4" name="Table 3">
            <a:extLst>
              <a:ext uri="{FF2B5EF4-FFF2-40B4-BE49-F238E27FC236}">
                <a16:creationId xmlns:a16="http://schemas.microsoft.com/office/drawing/2014/main" id="{C987B62F-A49C-873C-DC2A-74E8744D2BEB}"/>
              </a:ext>
            </a:extLst>
          </p:cNvPr>
          <p:cNvGraphicFramePr>
            <a:graphicFrameLocks noGrp="1"/>
          </p:cNvGraphicFramePr>
          <p:nvPr>
            <p:extLst>
              <p:ext uri="{D42A27DB-BD31-4B8C-83A1-F6EECF244321}">
                <p14:modId xmlns:p14="http://schemas.microsoft.com/office/powerpoint/2010/main" val="1982944501"/>
              </p:ext>
            </p:extLst>
          </p:nvPr>
        </p:nvGraphicFramePr>
        <p:xfrm>
          <a:off x="468351" y="1394574"/>
          <a:ext cx="8229600" cy="32918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710814966"/>
                    </a:ext>
                  </a:extLst>
                </a:gridCol>
                <a:gridCol w="2057400">
                  <a:extLst>
                    <a:ext uri="{9D8B030D-6E8A-4147-A177-3AD203B41FA5}">
                      <a16:colId xmlns:a16="http://schemas.microsoft.com/office/drawing/2014/main" val="3989231476"/>
                    </a:ext>
                  </a:extLst>
                </a:gridCol>
                <a:gridCol w="2057400">
                  <a:extLst>
                    <a:ext uri="{9D8B030D-6E8A-4147-A177-3AD203B41FA5}">
                      <a16:colId xmlns:a16="http://schemas.microsoft.com/office/drawing/2014/main" val="3717316406"/>
                    </a:ext>
                  </a:extLst>
                </a:gridCol>
                <a:gridCol w="2057400">
                  <a:extLst>
                    <a:ext uri="{9D8B030D-6E8A-4147-A177-3AD203B41FA5}">
                      <a16:colId xmlns:a16="http://schemas.microsoft.com/office/drawing/2014/main" val="817079010"/>
                    </a:ext>
                  </a:extLst>
                </a:gridCol>
              </a:tblGrid>
              <a:tr h="322278">
                <a:tc gridSpan="4">
                  <a:txBody>
                    <a:bodyPr/>
                    <a:lstStyle/>
                    <a:p>
                      <a:pPr algn="ctr"/>
                      <a:r>
                        <a:rPr lang="en-US" dirty="0"/>
                        <a:t>Selling Prices (Thousands of Dollars)</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867388625"/>
                  </a:ext>
                </a:extLst>
              </a:tr>
              <a:tr h="322278">
                <a:tc>
                  <a:txBody>
                    <a:bodyPr/>
                    <a:lstStyle/>
                    <a:p>
                      <a:pPr algn="ctr"/>
                      <a:endParaRPr lang="en-IN" dirty="0"/>
                    </a:p>
                  </a:txBody>
                  <a:tcPr/>
                </a:tc>
                <a:tc>
                  <a:txBody>
                    <a:bodyPr/>
                    <a:lstStyle/>
                    <a:p>
                      <a:pPr algn="ctr"/>
                      <a:r>
                        <a:rPr lang="en-IN" b="1" dirty="0"/>
                        <a:t>Salesperson 1</a:t>
                      </a:r>
                    </a:p>
                  </a:txBody>
                  <a:tcPr/>
                </a:tc>
                <a:tc>
                  <a:txBody>
                    <a:bodyPr/>
                    <a:lstStyle/>
                    <a:p>
                      <a:pPr algn="ctr"/>
                      <a:r>
                        <a:rPr lang="en-IN" b="1" dirty="0"/>
                        <a:t>Salesperson 2</a:t>
                      </a:r>
                    </a:p>
                  </a:txBody>
                  <a:tcPr/>
                </a:tc>
                <a:tc>
                  <a:txBody>
                    <a:bodyPr/>
                    <a:lstStyle/>
                    <a:p>
                      <a:pPr algn="ctr"/>
                      <a:r>
                        <a:rPr lang="en-IN" b="1" dirty="0"/>
                        <a:t>Salesperson 3</a:t>
                      </a:r>
                    </a:p>
                  </a:txBody>
                  <a:tcPr/>
                </a:tc>
                <a:extLst>
                  <a:ext uri="{0D108BD9-81ED-4DB2-BD59-A6C34878D82A}">
                    <a16:rowId xmlns:a16="http://schemas.microsoft.com/office/drawing/2014/main" val="3861166610"/>
                  </a:ext>
                </a:extLst>
              </a:tr>
              <a:tr h="322278">
                <a:tc>
                  <a:txBody>
                    <a:bodyPr/>
                    <a:lstStyle/>
                    <a:p>
                      <a:pPr algn="ctr"/>
                      <a:endParaRPr lang="en-IN"/>
                    </a:p>
                  </a:txBody>
                  <a:tcPr/>
                </a:tc>
                <a:tc>
                  <a:txBody>
                    <a:bodyPr/>
                    <a:lstStyle/>
                    <a:p>
                      <a:pPr algn="ctr"/>
                      <a:r>
                        <a:rPr lang="en-US" dirty="0"/>
                        <a:t>110</a:t>
                      </a:r>
                      <a:endParaRPr lang="en-IN" dirty="0"/>
                    </a:p>
                  </a:txBody>
                  <a:tcPr/>
                </a:tc>
                <a:tc>
                  <a:txBody>
                    <a:bodyPr/>
                    <a:lstStyle/>
                    <a:p>
                      <a:pPr algn="ctr"/>
                      <a:r>
                        <a:rPr lang="en-US" dirty="0"/>
                        <a:t>111</a:t>
                      </a:r>
                      <a:endParaRPr lang="en-IN" dirty="0"/>
                    </a:p>
                  </a:txBody>
                  <a:tcPr/>
                </a:tc>
                <a:tc>
                  <a:txBody>
                    <a:bodyPr/>
                    <a:lstStyle/>
                    <a:p>
                      <a:pPr algn="ctr"/>
                      <a:r>
                        <a:rPr lang="en-US" dirty="0"/>
                        <a:t>61</a:t>
                      </a:r>
                      <a:endParaRPr lang="en-IN" dirty="0"/>
                    </a:p>
                  </a:txBody>
                  <a:tcPr/>
                </a:tc>
                <a:extLst>
                  <a:ext uri="{0D108BD9-81ED-4DB2-BD59-A6C34878D82A}">
                    <a16:rowId xmlns:a16="http://schemas.microsoft.com/office/drawing/2014/main" val="878080915"/>
                  </a:ext>
                </a:extLst>
              </a:tr>
              <a:tr h="322278">
                <a:tc>
                  <a:txBody>
                    <a:bodyPr/>
                    <a:lstStyle/>
                    <a:p>
                      <a:pPr algn="ctr"/>
                      <a:endParaRPr lang="en-IN" dirty="0"/>
                    </a:p>
                  </a:txBody>
                  <a:tcPr/>
                </a:tc>
                <a:tc>
                  <a:txBody>
                    <a:bodyPr/>
                    <a:lstStyle/>
                    <a:p>
                      <a:pPr algn="ctr"/>
                      <a:r>
                        <a:rPr lang="en-US" dirty="0"/>
                        <a:t>114</a:t>
                      </a:r>
                      <a:endParaRPr lang="en-IN" dirty="0"/>
                    </a:p>
                  </a:txBody>
                  <a:tcPr/>
                </a:tc>
                <a:tc>
                  <a:txBody>
                    <a:bodyPr/>
                    <a:lstStyle/>
                    <a:p>
                      <a:pPr algn="ctr"/>
                      <a:r>
                        <a:rPr lang="en-US" dirty="0"/>
                        <a:t>96</a:t>
                      </a:r>
                      <a:endParaRPr lang="en-IN" dirty="0"/>
                    </a:p>
                  </a:txBody>
                  <a:tcPr/>
                </a:tc>
                <a:tc>
                  <a:txBody>
                    <a:bodyPr/>
                    <a:lstStyle/>
                    <a:p>
                      <a:pPr algn="ctr"/>
                      <a:r>
                        <a:rPr lang="en-US" dirty="0"/>
                        <a:t>83</a:t>
                      </a:r>
                      <a:endParaRPr lang="en-IN" dirty="0"/>
                    </a:p>
                  </a:txBody>
                  <a:tcPr/>
                </a:tc>
                <a:extLst>
                  <a:ext uri="{0D108BD9-81ED-4DB2-BD59-A6C34878D82A}">
                    <a16:rowId xmlns:a16="http://schemas.microsoft.com/office/drawing/2014/main" val="188642625"/>
                  </a:ext>
                </a:extLst>
              </a:tr>
              <a:tr h="322278">
                <a:tc>
                  <a:txBody>
                    <a:bodyPr/>
                    <a:lstStyle/>
                    <a:p>
                      <a:pPr algn="ctr"/>
                      <a:endParaRPr lang="en-IN" dirty="0"/>
                    </a:p>
                  </a:txBody>
                  <a:tcPr/>
                </a:tc>
                <a:tc>
                  <a:txBody>
                    <a:bodyPr/>
                    <a:lstStyle/>
                    <a:p>
                      <a:pPr algn="ctr"/>
                      <a:r>
                        <a:rPr lang="en-US" dirty="0"/>
                        <a:t>130</a:t>
                      </a:r>
                      <a:endParaRPr lang="en-IN" dirty="0"/>
                    </a:p>
                  </a:txBody>
                  <a:tcPr/>
                </a:tc>
                <a:tc>
                  <a:txBody>
                    <a:bodyPr/>
                    <a:lstStyle/>
                    <a:p>
                      <a:pPr algn="ctr"/>
                      <a:r>
                        <a:rPr lang="en-US" dirty="0"/>
                        <a:t>114</a:t>
                      </a:r>
                      <a:endParaRPr lang="en-IN" dirty="0"/>
                    </a:p>
                  </a:txBody>
                  <a:tcPr/>
                </a:tc>
                <a:tc>
                  <a:txBody>
                    <a:bodyPr/>
                    <a:lstStyle/>
                    <a:p>
                      <a:pPr algn="ctr"/>
                      <a:r>
                        <a:rPr lang="en-US" dirty="0"/>
                        <a:t>120</a:t>
                      </a:r>
                      <a:endParaRPr lang="en-IN" dirty="0"/>
                    </a:p>
                  </a:txBody>
                  <a:tcPr/>
                </a:tc>
                <a:extLst>
                  <a:ext uri="{0D108BD9-81ED-4DB2-BD59-A6C34878D82A}">
                    <a16:rowId xmlns:a16="http://schemas.microsoft.com/office/drawing/2014/main" val="54096806"/>
                  </a:ext>
                </a:extLst>
              </a:tr>
              <a:tr h="322278">
                <a:tc>
                  <a:txBody>
                    <a:bodyPr/>
                    <a:lstStyle/>
                    <a:p>
                      <a:pPr algn="ctr"/>
                      <a:endParaRPr lang="en-IN" dirty="0"/>
                    </a:p>
                  </a:txBody>
                  <a:tcPr/>
                </a:tc>
                <a:tc>
                  <a:txBody>
                    <a:bodyPr/>
                    <a:lstStyle/>
                    <a:p>
                      <a:pPr algn="ctr"/>
                      <a:r>
                        <a:rPr lang="en-US" dirty="0"/>
                        <a:t>72</a:t>
                      </a:r>
                      <a:endParaRPr lang="en-IN" dirty="0"/>
                    </a:p>
                  </a:txBody>
                  <a:tcPr/>
                </a:tc>
                <a:tc>
                  <a:txBody>
                    <a:bodyPr/>
                    <a:lstStyle/>
                    <a:p>
                      <a:pPr algn="ctr"/>
                      <a:r>
                        <a:rPr lang="en-US" dirty="0"/>
                        <a:t>150</a:t>
                      </a:r>
                      <a:endParaRPr lang="en-IN" dirty="0"/>
                    </a:p>
                  </a:txBody>
                  <a:tcPr/>
                </a:tc>
                <a:tc>
                  <a:txBody>
                    <a:bodyPr/>
                    <a:lstStyle/>
                    <a:p>
                      <a:pPr algn="ctr"/>
                      <a:r>
                        <a:rPr lang="en-US" dirty="0"/>
                        <a:t>115</a:t>
                      </a:r>
                      <a:endParaRPr lang="en-IN" dirty="0"/>
                    </a:p>
                  </a:txBody>
                  <a:tcPr/>
                </a:tc>
                <a:extLst>
                  <a:ext uri="{0D108BD9-81ED-4DB2-BD59-A6C34878D82A}">
                    <a16:rowId xmlns:a16="http://schemas.microsoft.com/office/drawing/2014/main" val="768513747"/>
                  </a:ext>
                </a:extLst>
              </a:tr>
              <a:tr h="322278">
                <a:tc>
                  <a:txBody>
                    <a:bodyPr/>
                    <a:lstStyle/>
                    <a:p>
                      <a:pPr algn="ctr"/>
                      <a:r>
                        <a:rPr lang="en-IN" b="1" dirty="0"/>
                        <a:t>Total</a:t>
                      </a:r>
                    </a:p>
                  </a:txBody>
                  <a:tcPr/>
                </a:tc>
                <a:tc>
                  <a:txBody>
                    <a:bodyPr/>
                    <a:lstStyle/>
                    <a:p>
                      <a:pPr algn="ctr"/>
                      <a:r>
                        <a:rPr lang="en-US" dirty="0"/>
                        <a:t>426</a:t>
                      </a:r>
                      <a:endParaRPr lang="en-IN" dirty="0"/>
                    </a:p>
                  </a:txBody>
                  <a:tcPr/>
                </a:tc>
                <a:tc>
                  <a:txBody>
                    <a:bodyPr/>
                    <a:lstStyle/>
                    <a:p>
                      <a:pPr algn="ctr"/>
                      <a:r>
                        <a:rPr lang="en-US" dirty="0"/>
                        <a:t>471</a:t>
                      </a:r>
                      <a:endParaRPr lang="en-IN" dirty="0"/>
                    </a:p>
                  </a:txBody>
                  <a:tcPr/>
                </a:tc>
                <a:tc>
                  <a:txBody>
                    <a:bodyPr/>
                    <a:lstStyle/>
                    <a:p>
                      <a:pPr algn="ctr"/>
                      <a:r>
                        <a:rPr lang="en-US" dirty="0"/>
                        <a:t>379</a:t>
                      </a:r>
                      <a:endParaRPr lang="en-IN" dirty="0"/>
                    </a:p>
                  </a:txBody>
                  <a:tcPr/>
                </a:tc>
                <a:extLst>
                  <a:ext uri="{0D108BD9-81ED-4DB2-BD59-A6C34878D82A}">
                    <a16:rowId xmlns:a16="http://schemas.microsoft.com/office/drawing/2014/main" val="823485998"/>
                  </a:ext>
                </a:extLst>
              </a:tr>
              <a:tr h="322278">
                <a:tc>
                  <a:txBody>
                    <a:bodyPr/>
                    <a:lstStyle/>
                    <a:p>
                      <a:pPr algn="ctr"/>
                      <a:r>
                        <a:rPr lang="en-IN" b="1" dirty="0"/>
                        <a:t>Average</a:t>
                      </a:r>
                    </a:p>
                  </a:txBody>
                  <a:tcPr/>
                </a:tc>
                <a:tc>
                  <a:txBody>
                    <a:bodyPr/>
                    <a:lstStyle/>
                    <a:p>
                      <a:pPr algn="ctr"/>
                      <a:r>
                        <a:rPr lang="en-US" dirty="0"/>
                        <a:t>106.50</a:t>
                      </a:r>
                      <a:endParaRPr lang="en-IN" dirty="0"/>
                    </a:p>
                  </a:txBody>
                  <a:tcPr/>
                </a:tc>
                <a:tc>
                  <a:txBody>
                    <a:bodyPr/>
                    <a:lstStyle/>
                    <a:p>
                      <a:pPr algn="ctr"/>
                      <a:r>
                        <a:rPr lang="en-US" dirty="0"/>
                        <a:t>117.75</a:t>
                      </a:r>
                      <a:endParaRPr lang="en-IN" dirty="0"/>
                    </a:p>
                  </a:txBody>
                  <a:tcPr/>
                </a:tc>
                <a:tc>
                  <a:txBody>
                    <a:bodyPr/>
                    <a:lstStyle/>
                    <a:p>
                      <a:pPr algn="ctr"/>
                      <a:r>
                        <a:rPr lang="en-US" dirty="0"/>
                        <a:t>94.75</a:t>
                      </a:r>
                      <a:endParaRPr lang="en-IN" dirty="0"/>
                    </a:p>
                  </a:txBody>
                  <a:tcPr/>
                </a:tc>
                <a:extLst>
                  <a:ext uri="{0D108BD9-81ED-4DB2-BD59-A6C34878D82A}">
                    <a16:rowId xmlns:a16="http://schemas.microsoft.com/office/drawing/2014/main" val="3675788852"/>
                  </a:ext>
                </a:extLst>
              </a:tr>
              <a:tr h="322278">
                <a:tc>
                  <a:txBody>
                    <a:bodyPr/>
                    <a:lstStyle/>
                    <a:p>
                      <a:pPr algn="ctr"/>
                      <a:r>
                        <a:rPr lang="en-IN" b="1" dirty="0"/>
                        <a:t>Standard Deviation</a:t>
                      </a:r>
                    </a:p>
                  </a:txBody>
                  <a:tcPr/>
                </a:tc>
                <a:tc>
                  <a:txBody>
                    <a:bodyPr/>
                    <a:lstStyle/>
                    <a:p>
                      <a:pPr algn="ctr"/>
                      <a:r>
                        <a:rPr lang="en-US" dirty="0"/>
                        <a:t>24.570</a:t>
                      </a:r>
                      <a:endParaRPr lang="en-IN" dirty="0"/>
                    </a:p>
                  </a:txBody>
                  <a:tcPr/>
                </a:tc>
                <a:tc>
                  <a:txBody>
                    <a:bodyPr/>
                    <a:lstStyle/>
                    <a:p>
                      <a:pPr algn="ctr"/>
                      <a:r>
                        <a:rPr lang="en-US" dirty="0"/>
                        <a:t>22.897</a:t>
                      </a:r>
                      <a:endParaRPr lang="en-IN" dirty="0"/>
                    </a:p>
                  </a:txBody>
                  <a:tcPr/>
                </a:tc>
                <a:tc>
                  <a:txBody>
                    <a:bodyPr/>
                    <a:lstStyle/>
                    <a:p>
                      <a:pPr algn="ctr"/>
                      <a:r>
                        <a:rPr lang="en-US" dirty="0"/>
                        <a:t>27.837</a:t>
                      </a:r>
                      <a:endParaRPr lang="en-IN" dirty="0"/>
                    </a:p>
                  </a:txBody>
                  <a:tcPr/>
                </a:tc>
                <a:extLst>
                  <a:ext uri="{0D108BD9-81ED-4DB2-BD59-A6C34878D82A}">
                    <a16:rowId xmlns:a16="http://schemas.microsoft.com/office/drawing/2014/main" val="2953923575"/>
                  </a:ext>
                </a:extLst>
              </a:tr>
            </a:tbl>
          </a:graphicData>
        </a:graphic>
      </p:graphicFrame>
      <p:sp>
        <p:nvSpPr>
          <p:cNvPr id="6" name="Content Placeholder 5">
            <a:extLst>
              <a:ext uri="{FF2B5EF4-FFF2-40B4-BE49-F238E27FC236}">
                <a16:creationId xmlns:a16="http://schemas.microsoft.com/office/drawing/2014/main" id="{BB64379F-0F6E-4984-AAD9-6EEC65E2C75A}"/>
              </a:ext>
            </a:extLst>
          </p:cNvPr>
          <p:cNvSpPr>
            <a:spLocks noGrp="1"/>
          </p:cNvSpPr>
          <p:nvPr>
            <p:ph idx="1"/>
          </p:nvPr>
        </p:nvSpPr>
        <p:spPr/>
        <p:txBody>
          <a:bodyPr/>
          <a:lstStyle/>
          <a:p>
            <a:r>
              <a:rPr lang="en-US" dirty="0"/>
              <a:t> </a:t>
            </a:r>
            <a:endParaRPr lang="en-IN" dirty="0"/>
          </a:p>
        </p:txBody>
      </p:sp>
    </p:spTree>
    <p:extLst>
      <p:ext uri="{BB962C8B-B14F-4D97-AF65-F5344CB8AC3E}">
        <p14:creationId xmlns:p14="http://schemas.microsoft.com/office/powerpoint/2010/main" val="3747559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57496"/>
                <a:ext cx="8229600" cy="4745915"/>
              </a:xfrm>
            </p:spPr>
            <p:txBody>
              <a:bodyPr>
                <a:spAutoFit/>
              </a:bodyPr>
              <a:lstStyle/>
              <a:p>
                <a:r>
                  <a:rPr lang="en-US" dirty="0"/>
                  <a:t>Based on the results of your survey, can you conclude that there is a significant difference in the average sale price which the three sales reps have been able to negotiate? Use </a:t>
                </a:r>
                <a14:m>
                  <m:oMath xmlns:m="http://schemas.openxmlformats.org/officeDocument/2006/math">
                    <m:r>
                      <a:rPr lang="en-US" i="1" dirty="0">
                        <a:latin typeface="Cambria Math" panose="02040503050406030204" pitchFamily="18" charset="0"/>
                        <a:ea typeface="Cambria Math" panose="02040503050406030204" pitchFamily="18" charset="0"/>
                      </a:rPr>
                      <m:t>𝛼</m:t>
                    </m:r>
                    <m:r>
                      <a:rPr lang="en-US" i="1" dirty="0">
                        <a:latin typeface="Cambria Math" panose="02040503050406030204" pitchFamily="18" charset="0"/>
                      </a:rPr>
                      <m:t>=0.05</m:t>
                    </m:r>
                  </m:oMath>
                </a14:m>
                <a:r>
                  <a:rPr lang="en-US" dirty="0"/>
                  <a:t>.</a:t>
                </a:r>
              </a:p>
              <a:p>
                <a:r>
                  <a:rPr lang="en-US" b="1" dirty="0"/>
                  <a:t>Solution</a:t>
                </a:r>
              </a:p>
              <a:p>
                <a:r>
                  <a:rPr lang="en-US" b="1" dirty="0"/>
                  <a:t>Step 1: Determine the population parameter to be used and develop the null and alternative hypotheses.</a:t>
                </a:r>
              </a:p>
              <a:p>
                <a:r>
                  <a:rPr lang="en-US" dirty="0"/>
                  <a:t>In plain English we can write the hypotheses as follows.</a:t>
                </a:r>
              </a:p>
              <a:p>
                <a:r>
                  <a:rPr lang="en-US" b="1" dirty="0"/>
                  <a:t>Null Hypothesis</a:t>
                </a:r>
                <a:r>
                  <a:rPr lang="en-US" dirty="0"/>
                  <a:t>: There is no difference in average sale price among the three sales reps.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57496"/>
                <a:ext cx="8229600" cy="4745915"/>
              </a:xfrm>
              <a:blipFill>
                <a:blip r:embed="rId2"/>
                <a:stretch>
                  <a:fillRect l="-1481" t="-1285" r="-741" b="-2828"/>
                </a:stretch>
              </a:blipFill>
            </p:spPr>
            <p:txBody>
              <a:bodyPr/>
              <a:lstStyle/>
              <a:p>
                <a:r>
                  <a:rPr lang="en-US">
                    <a:noFill/>
                  </a:rPr>
                  <a:t> </a:t>
                </a:r>
              </a:p>
            </p:txBody>
          </p:sp>
        </mc:Fallback>
      </mc:AlternateContent>
    </p:spTree>
    <p:extLst>
      <p:ext uri="{BB962C8B-B14F-4D97-AF65-F5344CB8AC3E}">
        <p14:creationId xmlns:p14="http://schemas.microsoft.com/office/powerpoint/2010/main" val="3499120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57496"/>
                <a:ext cx="8229600" cy="4315027"/>
              </a:xfrm>
            </p:spPr>
            <p:txBody>
              <a:bodyPr>
                <a:spAutoFit/>
              </a:bodyPr>
              <a:lstStyle/>
              <a:p>
                <a:r>
                  <a:rPr lang="en-US" b="1" dirty="0"/>
                  <a:t>Alternative Hypothesis</a:t>
                </a:r>
                <a:r>
                  <a:rPr lang="en-US" dirty="0"/>
                  <a:t>: There is a difference in average sale price among the three sales reps.</a:t>
                </a:r>
              </a:p>
              <a:p>
                <a:r>
                  <a:rPr lang="en-US" dirty="0"/>
                  <a:t>Since the sales manager is interested in comparing the average sale price of the three sales reps, the population parameters of interest are the true average sale price for each salesperson.</a:t>
                </a:r>
              </a:p>
              <a:p>
                <a14:m>
                  <m:oMath xmlns:m="http://schemas.openxmlformats.org/officeDocument/2006/math">
                    <m:r>
                      <a:rPr lang="en-US" i="1" dirty="0" smtClean="0">
                        <a:latin typeface="Cambria Math" panose="02040503050406030204" pitchFamily="18" charset="0"/>
                        <a:ea typeface="Cambria Math" panose="02040503050406030204" pitchFamily="18" charset="0"/>
                      </a:rPr>
                      <m:t>𝜇</m:t>
                    </m:r>
                    <m:r>
                      <a:rPr lang="en-US" i="0" baseline="-25000" dirty="0" smtClean="0">
                        <a:latin typeface="Cambria Math" panose="02040503050406030204" pitchFamily="18" charset="0"/>
                      </a:rPr>
                      <m:t>1</m:t>
                    </m:r>
                    <m:r>
                      <a:rPr lang="en-US" i="1" dirty="0" smtClean="0">
                        <a:latin typeface="Cambria Math" panose="02040503050406030204" pitchFamily="18" charset="0"/>
                      </a:rPr>
                      <m:t>= </m:t>
                    </m:r>
                  </m:oMath>
                </a14:m>
                <a:r>
                  <a:rPr lang="en-US" dirty="0"/>
                  <a:t>the true average sale price for sales rep #1</a:t>
                </a:r>
              </a:p>
              <a:p>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b="0" i="1" baseline="-25000" dirty="0" smtClean="0">
                        <a:latin typeface="Cambria Math" panose="02040503050406030204" pitchFamily="18" charset="0"/>
                      </a:rPr>
                      <m:t>2</m:t>
                    </m:r>
                    <m:r>
                      <a:rPr lang="en-US" i="1" dirty="0" smtClean="0">
                        <a:latin typeface="Cambria Math" panose="02040503050406030204" pitchFamily="18" charset="0"/>
                      </a:rPr>
                      <m:t>= </m:t>
                    </m:r>
                  </m:oMath>
                </a14:m>
                <a:r>
                  <a:rPr lang="en-US" dirty="0"/>
                  <a:t>the true average sale price for sales rep #2</a:t>
                </a:r>
              </a:p>
              <a:p>
                <a14:m>
                  <m:oMath xmlns:m="http://schemas.openxmlformats.org/officeDocument/2006/math">
                    <m:r>
                      <a:rPr lang="en-US" i="1" dirty="0">
                        <a:latin typeface="Cambria Math" panose="02040503050406030204" pitchFamily="18" charset="0"/>
                        <a:ea typeface="Cambria Math" panose="02040503050406030204" pitchFamily="18" charset="0"/>
                      </a:rPr>
                      <m:t>𝜇</m:t>
                    </m:r>
                    <m:r>
                      <a:rPr lang="en-US" b="0" i="1" baseline="-25000" dirty="0" smtClean="0">
                        <a:latin typeface="Cambria Math" panose="02040503050406030204" pitchFamily="18" charset="0"/>
                      </a:rPr>
                      <m:t>3</m:t>
                    </m:r>
                    <m:r>
                      <a:rPr lang="en-US" i="1" dirty="0" smtClean="0">
                        <a:latin typeface="Cambria Math" panose="02040503050406030204" pitchFamily="18" charset="0"/>
                      </a:rPr>
                      <m:t>= </m:t>
                    </m:r>
                  </m:oMath>
                </a14:m>
                <a:r>
                  <a:rPr lang="en-US" dirty="0"/>
                  <a:t>the true average sale price for sales rep #3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57496"/>
                <a:ext cx="8229600" cy="4315027"/>
              </a:xfrm>
              <a:blipFill>
                <a:blip r:embed="rId2"/>
                <a:stretch>
                  <a:fillRect l="-1481" t="-1412" r="-2148" b="-3107"/>
                </a:stretch>
              </a:blipFill>
            </p:spPr>
            <p:txBody>
              <a:bodyPr/>
              <a:lstStyle/>
              <a:p>
                <a:r>
                  <a:rPr lang="en-IN">
                    <a:noFill/>
                  </a:rPr>
                  <a:t> </a:t>
                </a:r>
              </a:p>
            </p:txBody>
          </p:sp>
        </mc:Fallback>
      </mc:AlternateContent>
    </p:spTree>
    <p:extLst>
      <p:ext uri="{BB962C8B-B14F-4D97-AF65-F5344CB8AC3E}">
        <p14:creationId xmlns:p14="http://schemas.microsoft.com/office/powerpoint/2010/main" val="1316984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0950"/>
                <a:ext cx="8229600" cy="4659737"/>
              </a:xfrm>
            </p:spPr>
            <p:txBody>
              <a:bodyPr>
                <a:spAutoFit/>
              </a:bodyPr>
              <a:lstStyle/>
              <a:p>
                <a:r>
                  <a:rPr lang="en-US" dirty="0"/>
                  <a:t>Based on the way the test statistic is constructed, we will reject the null hypothesis for large values of the test statistic, meaning that the variability among the sample means is much larger than the variability within the sample observations. Thus, the </a:t>
                </a:r>
                <a14:m>
                  <m:oMath xmlns:m="http://schemas.openxmlformats.org/officeDocument/2006/math">
                    <m:r>
                      <a:rPr lang="en-US" i="1" dirty="0" smtClean="0">
                        <a:latin typeface="Cambria Math" panose="02040503050406030204" pitchFamily="18" charset="0"/>
                      </a:rPr>
                      <m:t>𝐹</m:t>
                    </m:r>
                  </m:oMath>
                </a14:m>
                <a:r>
                  <a:rPr lang="en-US" dirty="0"/>
                  <a:t>-test is always a one-sided test. </a:t>
                </a:r>
              </a:p>
              <a:p>
                <a:r>
                  <a:rPr lang="en-US" dirty="0"/>
                  <a:t>Therefore, in symbols the hypotheses can be written as</a:t>
                </a:r>
              </a:p>
              <a:p>
                <a:r>
                  <a:rPr kumimoji="0" lang="en-US" sz="2800" b="0" i="1" u="none" strike="noStrike" kern="1200" cap="none" spc="0" normalizeH="0" baseline="0" noProof="0" dirty="0">
                    <a:ln>
                      <a:noFill/>
                    </a:ln>
                    <a:effectLst/>
                    <a:uLnTx/>
                    <a:uFillTx/>
                    <a:latin typeface="+mn-lt"/>
                    <a:ea typeface="+mn-ea"/>
                    <a:cs typeface="+mn-cs"/>
                  </a:rPr>
                  <a:t>H</a:t>
                </a:r>
                <a:r>
                  <a:rPr kumimoji="0" lang="en-US" sz="2800" b="0" i="0" u="none" strike="noStrike" kern="1200" cap="none" spc="0" normalizeH="0" baseline="-25000" noProof="0" dirty="0">
                    <a:ln>
                      <a:noFill/>
                    </a:ln>
                    <a:effectLst/>
                    <a:uLnTx/>
                    <a:uFillTx/>
                    <a:latin typeface="+mn-lt"/>
                    <a:ea typeface="+mn-ea"/>
                    <a:cs typeface="+mn-cs"/>
                  </a:rPr>
                  <a:t>0</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1</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i="0" u="none" strike="noStrike" kern="1200" cap="none" spc="0" normalizeH="0" baseline="-25000" noProof="0" dirty="0">
                    <a:ln>
                      <a:noFill/>
                    </a:ln>
                    <a:effectLst/>
                    <a:uLnTx/>
                    <a:uFillTx/>
                    <a:latin typeface="+mn-lt"/>
                    <a:ea typeface="+mn-ea"/>
                    <a:cs typeface="+mn-cs"/>
                  </a:rPr>
                  <a:t>2</a:t>
                </a:r>
                <a:r>
                  <a:rPr kumimoji="0" lang="en-US" sz="2800" b="0" i="0" u="none" strike="noStrike" kern="1200" cap="none" spc="0" normalizeH="0" baseline="0" noProof="0" dirty="0">
                    <a:ln>
                      <a:noFill/>
                    </a:ln>
                    <a:effectLst/>
                    <a:uLnTx/>
                    <a:uFillTx/>
                    <a:latin typeface="+mn-lt"/>
                    <a:ea typeface="+mn-ea"/>
                    <a:cs typeface="+mn-cs"/>
                  </a:rPr>
                  <a:t> </a:t>
                </a:r>
                <a:r>
                  <a:rPr kumimoji="0" lang="en-US" sz="2800" b="0" i="0" u="none" strike="noStrike" kern="1200" cap="none" spc="0" normalizeH="0" baseline="0" noProof="0" dirty="0">
                    <a:ln>
                      <a:noFill/>
                    </a:ln>
                    <a:effectLst/>
                    <a:uLnTx/>
                    <a:uFillTx/>
                    <a:latin typeface="Symbol" pitchFamily="98" charset="2"/>
                    <a:ea typeface="+mn-ea"/>
                    <a:cs typeface="+mn-cs"/>
                  </a:rPr>
                  <a:t>=</a:t>
                </a:r>
                <a:r>
                  <a:rPr kumimoji="0" lang="en-US" sz="2800" b="0" i="0" u="none" strike="noStrike" kern="1200" cap="none" spc="0" normalizeH="0" baseline="0" noProof="0" dirty="0">
                    <a:ln>
                      <a:noFill/>
                    </a:ln>
                    <a:effectLst/>
                    <a:uLnTx/>
                    <a:uFillTx/>
                    <a:latin typeface="+mn-lt"/>
                    <a:ea typeface="+mn-ea"/>
                    <a:cs typeface="+mn-cs"/>
                  </a:rPr>
                  <a:t> </a:t>
                </a:r>
                <a:r>
                  <a:rPr lang="el-GR" sz="2800" i="1" dirty="0">
                    <a:latin typeface="Cambria Math" panose="02040503050406030204" pitchFamily="18" charset="0"/>
                    <a:ea typeface="Cambria Math" panose="02040503050406030204" pitchFamily="18" charset="0"/>
                  </a:rPr>
                  <a:t>μ</a:t>
                </a:r>
                <a:r>
                  <a:rPr kumimoji="0" lang="en-US" sz="2800" b="0" u="none" strike="noStrike" kern="1200" cap="none" spc="0" normalizeH="0" baseline="-25000" noProof="0" dirty="0">
                    <a:ln>
                      <a:noFill/>
                    </a:ln>
                    <a:effectLst/>
                    <a:uLnTx/>
                    <a:uFillTx/>
                    <a:latin typeface="+mn-lt"/>
                    <a:ea typeface="+mn-ea"/>
                    <a:cs typeface="+mn-cs"/>
                  </a:rPr>
                  <a:t>3</a:t>
                </a:r>
                <a:r>
                  <a:rPr kumimoji="0" lang="en-US" sz="2800" b="0" i="1" u="none" strike="noStrike" kern="1200" cap="none" spc="0" normalizeH="0" noProof="0" dirty="0">
                    <a:ln>
                      <a:noFill/>
                    </a:ln>
                    <a:effectLst/>
                    <a:uLnTx/>
                    <a:uFillTx/>
                    <a:latin typeface="+mn-lt"/>
                    <a:ea typeface="+mn-ea"/>
                    <a:cs typeface="+mn-cs"/>
                  </a:rPr>
                  <a:t>.</a:t>
                </a:r>
                <a:r>
                  <a:rPr kumimoji="0" lang="en-US" sz="2800" b="0" i="0" u="none" strike="noStrike" kern="1200" cap="none" spc="0" normalizeH="0" baseline="0" noProof="0" dirty="0">
                    <a:ln>
                      <a:noFill/>
                    </a:ln>
                    <a:effectLst/>
                    <a:uLnTx/>
                    <a:uFillTx/>
                    <a:latin typeface="+mn-lt"/>
                    <a:ea typeface="+mn-ea"/>
                    <a:cs typeface="+mn-cs"/>
                  </a:rPr>
                  <a:t> The average sale price is the same for 		       all three sales reps.</a:t>
                </a:r>
              </a:p>
              <a:p>
                <a:r>
                  <a:rPr kumimoji="0" lang="en-US" sz="2800" b="0" i="1" u="none" strike="noStrike" kern="1200" cap="none" spc="0" normalizeH="0" baseline="0" noProof="0" dirty="0">
                    <a:ln>
                      <a:noFill/>
                    </a:ln>
                    <a:effectLst/>
                    <a:uLnTx/>
                    <a:uFillTx/>
                    <a:latin typeface="+mn-lt"/>
                    <a:ea typeface="+mn-ea"/>
                    <a:cs typeface="+mn-cs"/>
                  </a:rPr>
                  <a:t>H</a:t>
                </a:r>
                <a:r>
                  <a:rPr kumimoji="0" lang="en-US" sz="2800" b="0" i="1" u="none" strike="noStrike" kern="1200" cap="none" spc="0" normalizeH="0" baseline="-25000" noProof="0" dirty="0">
                    <a:ln>
                      <a:noFill/>
                    </a:ln>
                    <a:effectLst/>
                    <a:uLnTx/>
                    <a:uFillTx/>
                    <a:latin typeface="+mn-lt"/>
                    <a:ea typeface="+mn-ea"/>
                    <a:cs typeface="+mn-cs"/>
                  </a:rPr>
                  <a:t>a</a:t>
                </a:r>
                <a:r>
                  <a:rPr kumimoji="0" lang="en-US" sz="2800" b="0" i="0" u="none" strike="noStrike" kern="1200" cap="none" spc="0" normalizeH="0" baseline="0" noProof="0" dirty="0">
                    <a:ln>
                      <a:noFill/>
                    </a:ln>
                    <a:effectLst/>
                    <a:uLnTx/>
                    <a:uFillTx/>
                    <a:latin typeface="+mn-lt"/>
                    <a:ea typeface="+mn-ea"/>
                    <a:cs typeface="+mn-cs"/>
                  </a:rPr>
                  <a:t>: At least one </a:t>
                </a:r>
                <a:r>
                  <a:rPr lang="el-GR" sz="2800" i="1" dirty="0">
                    <a:latin typeface="Cambria Math" panose="02040503050406030204" pitchFamily="18" charset="0"/>
                    <a:ea typeface="Cambria Math" panose="02040503050406030204" pitchFamily="18" charset="0"/>
                  </a:rPr>
                  <a:t>μ</a:t>
                </a:r>
                <a:r>
                  <a:rPr kumimoji="0" lang="en-US" sz="2800" b="0" i="1" u="none" strike="noStrike" kern="1200" cap="none" spc="0" normalizeH="0" baseline="-25000" noProof="0" dirty="0" err="1">
                    <a:ln>
                      <a:noFill/>
                    </a:ln>
                    <a:effectLst/>
                    <a:uLnTx/>
                    <a:uFillTx/>
                    <a:latin typeface="+mn-lt"/>
                    <a:ea typeface="+mn-ea"/>
                    <a:cs typeface="+mn-cs"/>
                  </a:rPr>
                  <a:t>i</a:t>
                </a:r>
                <a:r>
                  <a:rPr kumimoji="0" lang="en-US" sz="2800" b="0" i="0" u="none" strike="noStrike" kern="1200" cap="none" spc="0" normalizeH="0" baseline="0" noProof="0" dirty="0">
                    <a:ln>
                      <a:noFill/>
                    </a:ln>
                    <a:effectLst/>
                    <a:uLnTx/>
                    <a:uFillTx/>
                    <a:latin typeface="+mn-lt"/>
                    <a:ea typeface="+mn-ea"/>
                    <a:cs typeface="+mn-cs"/>
                  </a:rPr>
                  <a:t> is different.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0950"/>
                <a:ext cx="8229600" cy="4659737"/>
              </a:xfrm>
              <a:blipFill>
                <a:blip r:embed="rId2"/>
                <a:stretch>
                  <a:fillRect l="-1481" t="-1176" r="-1556" b="-2745"/>
                </a:stretch>
              </a:blipFill>
            </p:spPr>
            <p:txBody>
              <a:bodyPr/>
              <a:lstStyle/>
              <a:p>
                <a:r>
                  <a:rPr lang="en-IN">
                    <a:noFill/>
                  </a:rPr>
                  <a:t> </a:t>
                </a:r>
              </a:p>
            </p:txBody>
          </p:sp>
        </mc:Fallback>
      </mc:AlternateContent>
    </p:spTree>
    <p:extLst>
      <p:ext uri="{BB962C8B-B14F-4D97-AF65-F5344CB8AC3E}">
        <p14:creationId xmlns:p14="http://schemas.microsoft.com/office/powerpoint/2010/main" val="6316749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0950"/>
                <a:ext cx="8229600" cy="5780044"/>
              </a:xfrm>
            </p:spPr>
            <p:txBody>
              <a:bodyPr>
                <a:spAutoFit/>
              </a:bodyPr>
              <a:lstStyle/>
              <a:p>
                <a:r>
                  <a:rPr lang="en-US" b="1" dirty="0"/>
                  <a:t>Step 2: Specify the significance level </a:t>
                </a:r>
                <a14:m>
                  <m:oMath xmlns:m="http://schemas.openxmlformats.org/officeDocument/2006/math">
                    <m:r>
                      <a:rPr lang="en-US" b="1" i="1" dirty="0" smtClean="0">
                        <a:latin typeface="Cambria Math" panose="02040503050406030204" pitchFamily="18" charset="0"/>
                        <a:ea typeface="Cambria Math" panose="02040503050406030204" pitchFamily="18" charset="0"/>
                      </a:rPr>
                      <m:t>𝜶</m:t>
                    </m:r>
                  </m:oMath>
                </a14:m>
                <a:r>
                  <a:rPr lang="en-US" b="1" dirty="0"/>
                  <a:t>. </a:t>
                </a:r>
              </a:p>
              <a:p>
                <a:r>
                  <a:rPr lang="en-US" dirty="0"/>
                  <a:t>The level of the test is specified in the problem as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a:t>
                </a:r>
              </a:p>
              <a:p>
                <a:r>
                  <a:rPr kumimoji="0" lang="en-US" sz="2800" b="1" i="0" u="none" strike="noStrike" kern="1200" cap="none" spc="0" normalizeH="0" baseline="0" noProof="0" dirty="0">
                    <a:ln>
                      <a:noFill/>
                    </a:ln>
                    <a:effectLst/>
                    <a:uLnTx/>
                    <a:uFillTx/>
                    <a:latin typeface="+mn-lt"/>
                    <a:ea typeface="+mn-ea"/>
                    <a:cs typeface="+mn-cs"/>
                  </a:rPr>
                  <a:t>Step 3: Validate the assumptions of the hypothesis testing model, identify the appropriate test statistic, and compute its value.</a:t>
                </a:r>
              </a:p>
              <a:p>
                <a:r>
                  <a:rPr kumimoji="0" lang="en-US" sz="2800" b="0" i="0" u="none" strike="noStrike" kern="1200" cap="none" spc="0" normalizeH="0" baseline="0" noProof="0" dirty="0">
                    <a:ln>
                      <a:noFill/>
                    </a:ln>
                    <a:effectLst/>
                    <a:uLnTx/>
                    <a:uFillTx/>
                    <a:latin typeface="+mn-lt"/>
                    <a:ea typeface="+mn-ea"/>
                    <a:cs typeface="+mn-cs"/>
                  </a:rPr>
                  <a:t>There are three key questions which we must ask.</a:t>
                </a:r>
              </a:p>
              <a:p>
                <a:pPr marL="514350" indent="-514350">
                  <a:buFont typeface="+mj-lt"/>
                  <a:buAutoNum type="arabicPeriod"/>
                </a:pPr>
                <a:r>
                  <a:rPr kumimoji="0" lang="en-US" sz="2800" b="0" i="0" u="none" strike="noStrike" kern="1200" cap="none" spc="0" normalizeH="0" baseline="0" noProof="0" dirty="0">
                    <a:ln>
                      <a:noFill/>
                    </a:ln>
                    <a:effectLst/>
                    <a:uLnTx/>
                    <a:uFillTx/>
                    <a:latin typeface="+mn-lt"/>
                    <a:ea typeface="+mn-ea"/>
                    <a:cs typeface="+mn-cs"/>
                  </a:rPr>
                  <a:t>Were the sample sale prices for each of the sales reps collected in an independent and random fashion?</a:t>
                </a:r>
              </a:p>
              <a:p>
                <a:endParaRPr kumimoji="0" lang="en-US" sz="2800" b="0" i="0" u="none" strike="noStrike" kern="1200" cap="none" spc="0" normalizeH="0" baseline="0" noProof="0" dirty="0">
                  <a:ln>
                    <a:noFill/>
                  </a:ln>
                  <a:effectLst/>
                  <a:uLnTx/>
                  <a:uFillTx/>
                  <a:latin typeface="+mn-lt"/>
                  <a:ea typeface="+mn-ea"/>
                  <a:cs typeface="+mn-cs"/>
                </a:endParaRPr>
              </a:p>
              <a:p>
                <a:endParaRPr kumimoji="0" lang="en-US" sz="2800" b="0" i="0" u="none" strike="noStrike" kern="1200" cap="none" spc="0" normalizeH="0" baseline="0" noProof="0" dirty="0">
                  <a:ln>
                    <a:noFill/>
                  </a:ln>
                  <a:effectLst/>
                  <a:uLnTx/>
                  <a:uFillTx/>
                  <a:latin typeface="+mn-lt"/>
                  <a:ea typeface="+mn-ea"/>
                  <a:cs typeface="+mn-cs"/>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0950"/>
                <a:ext cx="8229600" cy="5780044"/>
              </a:xfrm>
              <a:blipFill>
                <a:blip r:embed="rId2"/>
                <a:stretch>
                  <a:fillRect l="-1556" t="-948"/>
                </a:stretch>
              </a:blipFill>
            </p:spPr>
            <p:txBody>
              <a:bodyPr/>
              <a:lstStyle/>
              <a:p>
                <a:r>
                  <a:rPr lang="en-IN">
                    <a:noFill/>
                  </a:rPr>
                  <a:t> </a:t>
                </a:r>
              </a:p>
            </p:txBody>
          </p:sp>
        </mc:Fallback>
      </mc:AlternateContent>
    </p:spTree>
    <p:extLst>
      <p:ext uri="{BB962C8B-B14F-4D97-AF65-F5344CB8AC3E}">
        <p14:creationId xmlns:p14="http://schemas.microsoft.com/office/powerpoint/2010/main" val="2667841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p:sp>
        <p:nvSpPr>
          <p:cNvPr id="3" name="Content Placeholder 2"/>
          <p:cNvSpPr>
            <a:spLocks noGrp="1"/>
          </p:cNvSpPr>
          <p:nvPr>
            <p:ph idx="1"/>
          </p:nvPr>
        </p:nvSpPr>
        <p:spPr>
          <a:xfrm>
            <a:off x="457200" y="1190950"/>
            <a:ext cx="8229600" cy="4142673"/>
          </a:xfrm>
        </p:spPr>
        <p:txBody>
          <a:bodyPr>
            <a:spAutoFit/>
          </a:bodyPr>
          <a:lstStyle/>
          <a:p>
            <a:pPr marL="514350" indent="-514350">
              <a:buFont typeface="+mj-lt"/>
              <a:buAutoNum type="arabicPeriod" startAt="2"/>
            </a:pPr>
            <a:r>
              <a:rPr lang="en-US" dirty="0"/>
              <a:t>Are the sale prices for each of the sales reps normally distributed?</a:t>
            </a:r>
          </a:p>
          <a:p>
            <a:pPr marL="514350" indent="-514350">
              <a:buFont typeface="+mj-lt"/>
              <a:buAutoNum type="arabicPeriod" startAt="2"/>
            </a:pPr>
            <a:r>
              <a:rPr kumimoji="0" lang="en-US" sz="2800" b="0" i="0" u="none" strike="noStrike" kern="1200" cap="none" spc="0" normalizeH="0" baseline="0" noProof="0" dirty="0">
                <a:ln>
                  <a:noFill/>
                </a:ln>
                <a:effectLst/>
                <a:uLnTx/>
                <a:uFillTx/>
                <a:latin typeface="+mn-lt"/>
                <a:ea typeface="+mn-ea"/>
                <a:cs typeface="+mn-cs"/>
              </a:rPr>
              <a:t>Do the sale prices for each of the sales reps have essentially the same variance?</a:t>
            </a:r>
          </a:p>
          <a:p>
            <a:r>
              <a:rPr kumimoji="0" lang="en-US" sz="2800" b="0" i="0" u="none" strike="noStrike" kern="1200" cap="none" spc="0" normalizeH="0" baseline="0" noProof="0" dirty="0">
                <a:ln>
                  <a:noFill/>
                </a:ln>
                <a:effectLst/>
                <a:uLnTx/>
                <a:uFillTx/>
                <a:latin typeface="+mn-lt"/>
                <a:ea typeface="+mn-ea"/>
                <a:cs typeface="+mn-cs"/>
              </a:rPr>
              <a:t>Based on prior studies and normal probability plots of each salesperson’s sales (only the plot for Salesperson 1 is shown), you have reason to believe that the sale prices of the robots for each of the sales reps has an approximately normal distribution.</a:t>
            </a:r>
          </a:p>
        </p:txBody>
      </p:sp>
    </p:spTree>
    <p:extLst>
      <p:ext uri="{BB962C8B-B14F-4D97-AF65-F5344CB8AC3E}">
        <p14:creationId xmlns:p14="http://schemas.microsoft.com/office/powerpoint/2010/main" val="32793545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p:sp>
        <p:nvSpPr>
          <p:cNvPr id="3" name="Content Placeholder 2"/>
          <p:cNvSpPr>
            <a:spLocks noGrp="1"/>
          </p:cNvSpPr>
          <p:nvPr>
            <p:ph idx="1"/>
          </p:nvPr>
        </p:nvSpPr>
        <p:spPr>
          <a:xfrm>
            <a:off x="457200" y="1190950"/>
            <a:ext cx="8229600" cy="4142673"/>
          </a:xfrm>
        </p:spPr>
        <p:txBody>
          <a:bodyPr>
            <a:spAutoFit/>
          </a:bodyPr>
          <a:lstStyle/>
          <a:p>
            <a:r>
              <a:rPr kumimoji="0" lang="en-US" sz="2800" b="0" i="0" u="none" strike="noStrike" kern="1200" cap="none" spc="0" normalizeH="0" baseline="0" noProof="0" dirty="0">
                <a:ln>
                  <a:noFill/>
                </a:ln>
                <a:effectLst/>
                <a:uLnTx/>
                <a:uFillTx/>
                <a:latin typeface="+mn-lt"/>
                <a:ea typeface="+mn-ea"/>
                <a:cs typeface="+mn-cs"/>
              </a:rPr>
              <a:t>The standard deviation of the selling prices for each salesperson, shown at the bottom of the table, are reasonably similar. Therefore, we can assume that the variances of the three distributions are approximately equal. Also, you used random sampling to collect your data.</a:t>
            </a:r>
          </a:p>
          <a:p>
            <a:pPr marL="457200" indent="-457200">
              <a:buFont typeface="Wingdings" panose="05000000000000000000" pitchFamily="2" charset="2"/>
              <a:buChar char="þ"/>
            </a:pPr>
            <a:r>
              <a:rPr kumimoji="0" lang="en-US" sz="2800" b="0" i="0" u="none" strike="noStrike" kern="1200" cap="none" spc="0" normalizeH="0" baseline="0" noProof="0" dirty="0">
                <a:ln>
                  <a:noFill/>
                </a:ln>
                <a:effectLst/>
                <a:uLnTx/>
                <a:uFillTx/>
                <a:latin typeface="+mn-lt"/>
                <a:ea typeface="+mn-ea"/>
                <a:cs typeface="+mn-cs"/>
              </a:rPr>
              <a:t>Independent random samples for each salesperson</a:t>
            </a:r>
            <a:endParaRPr lang="en-US" dirty="0"/>
          </a:p>
          <a:p>
            <a:pPr marL="457200" indent="-457200">
              <a:buFont typeface="Wingdings" panose="05000000000000000000" pitchFamily="2" charset="2"/>
              <a:buChar char="þ"/>
            </a:pPr>
            <a:r>
              <a:rPr kumimoji="0" lang="en-US" sz="2800" b="0" i="0" u="none" strike="noStrike" kern="1200" cap="none" spc="0" normalizeH="0" baseline="0" noProof="0" dirty="0">
                <a:ln>
                  <a:noFill/>
                </a:ln>
                <a:effectLst/>
                <a:uLnTx/>
                <a:uFillTx/>
                <a:latin typeface="+mn-lt"/>
                <a:ea typeface="+mn-ea"/>
                <a:cs typeface="+mn-cs"/>
              </a:rPr>
              <a:t>The distribution of selling prices is approximately normally distributed for each salesperson.</a:t>
            </a:r>
          </a:p>
        </p:txBody>
      </p:sp>
    </p:spTree>
    <p:extLst>
      <p:ext uri="{BB962C8B-B14F-4D97-AF65-F5344CB8AC3E}">
        <p14:creationId xmlns:p14="http://schemas.microsoft.com/office/powerpoint/2010/main" val="39071268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p:sp>
        <p:nvSpPr>
          <p:cNvPr id="3" name="Content Placeholder 2"/>
          <p:cNvSpPr>
            <a:spLocks noGrp="1"/>
          </p:cNvSpPr>
          <p:nvPr>
            <p:ph idx="1"/>
          </p:nvPr>
        </p:nvSpPr>
        <p:spPr>
          <a:xfrm>
            <a:off x="457200" y="1190950"/>
            <a:ext cx="8229600" cy="954107"/>
          </a:xfrm>
        </p:spPr>
        <p:txBody>
          <a:bodyPr>
            <a:spAutoFit/>
          </a:bodyPr>
          <a:lstStyle/>
          <a:p>
            <a:pPr marL="457200" indent="-457200">
              <a:buFont typeface="Wingdings" panose="05000000000000000000" pitchFamily="2" charset="2"/>
              <a:buChar char="þ"/>
            </a:pPr>
            <a:r>
              <a:rPr kumimoji="0" lang="en-US" sz="2800" b="0" i="0" u="none" strike="noStrike" kern="1200" cap="none" spc="0" normalizeH="0" baseline="0" noProof="0" dirty="0">
                <a:ln>
                  <a:noFill/>
                </a:ln>
                <a:effectLst/>
                <a:uLnTx/>
                <a:uFillTx/>
                <a:latin typeface="+mn-lt"/>
                <a:ea typeface="+mn-ea"/>
                <a:cs typeface="+mn-cs"/>
              </a:rPr>
              <a:t>The variances in selling price for each salesperson are approximately equal.</a:t>
            </a:r>
          </a:p>
        </p:txBody>
      </p:sp>
      <p:pic>
        <p:nvPicPr>
          <p:cNvPr id="5" name="Picture 4">
            <a:extLst>
              <a:ext uri="{FF2B5EF4-FFF2-40B4-BE49-F238E27FC236}">
                <a16:creationId xmlns:a16="http://schemas.microsoft.com/office/drawing/2014/main" id="{832FACBB-2A63-6573-2AFC-0A69D3BB7BA0}"/>
              </a:ext>
            </a:extLst>
          </p:cNvPr>
          <p:cNvPicPr>
            <a:picLocks noChangeAspect="1"/>
          </p:cNvPicPr>
          <p:nvPr/>
        </p:nvPicPr>
        <p:blipFill>
          <a:blip r:embed="rId2"/>
          <a:stretch>
            <a:fillRect/>
          </a:stretch>
        </p:blipFill>
        <p:spPr>
          <a:xfrm>
            <a:off x="1275205" y="2133907"/>
            <a:ext cx="6138497" cy="3766970"/>
          </a:xfrm>
          <a:prstGeom prst="rect">
            <a:avLst/>
          </a:prstGeom>
        </p:spPr>
      </p:pic>
    </p:spTree>
    <p:extLst>
      <p:ext uri="{BB962C8B-B14F-4D97-AF65-F5344CB8AC3E}">
        <p14:creationId xmlns:p14="http://schemas.microsoft.com/office/powerpoint/2010/main" val="41024433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0950"/>
                <a:ext cx="8229600" cy="3745641"/>
              </a:xfrm>
            </p:spPr>
            <p:txBody>
              <a:bodyPr>
                <a:spAutoFit/>
              </a:bodyPr>
              <a:lstStyle/>
              <a:p>
                <a:r>
                  <a:rPr kumimoji="0" lang="en-US" sz="2800" b="0" i="0" u="none" strike="noStrike" kern="1200" cap="none" spc="0" normalizeH="0" baseline="0" noProof="0" dirty="0">
                    <a:ln>
                      <a:noFill/>
                    </a:ln>
                    <a:effectLst/>
                    <a:uLnTx/>
                    <a:uFillTx/>
                    <a:latin typeface="+mn-lt"/>
                    <a:ea typeface="+mn-ea"/>
                    <a:cs typeface="+mn-cs"/>
                  </a:rPr>
                  <a:t>Since the assumptions for the ANOVA test have been met, the appropriate test statistic is</a:t>
                </a: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𝐹</m:t>
                      </m:r>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MST</m:t>
                          </m:r>
                        </m:num>
                        <m:den>
                          <m:r>
                            <m:rPr>
                              <m:sty m:val="p"/>
                            </m:rPr>
                            <a:rPr lang="en-US">
                              <a:latin typeface="Cambria Math" panose="02040503050406030204" pitchFamily="18" charset="0"/>
                            </a:rPr>
                            <m:t>MSE</m:t>
                          </m:r>
                        </m:den>
                      </m:f>
                      <m:r>
                        <a:rPr lang="en-US" b="0" i="1" smtClean="0">
                          <a:latin typeface="Cambria Math" panose="02040503050406030204" pitchFamily="18" charset="0"/>
                        </a:rPr>
                        <m:t>.</m:t>
                      </m:r>
                    </m:oMath>
                  </m:oMathPara>
                </a14:m>
                <a:endParaRPr kumimoji="0" lang="en-US" sz="2800" b="0" i="0" u="none" strike="noStrike" kern="1200" cap="none" spc="0" normalizeH="0" baseline="0" noProof="0" dirty="0">
                  <a:ln>
                    <a:noFill/>
                  </a:ln>
                  <a:effectLst/>
                  <a:uLnTx/>
                  <a:uFillTx/>
                  <a:latin typeface="+mn-lt"/>
                  <a:ea typeface="+mn-ea"/>
                  <a:cs typeface="+mn-cs"/>
                </a:endParaRPr>
              </a:p>
              <a:p>
                <a:r>
                  <a:rPr kumimoji="0" lang="en-US" sz="2800" b="0" i="0" u="none" strike="noStrike" kern="1200" cap="none" spc="0" normalizeH="0" baseline="0" noProof="0" dirty="0">
                    <a:ln>
                      <a:noFill/>
                    </a:ln>
                    <a:effectLst/>
                    <a:uLnTx/>
                    <a:uFillTx/>
                    <a:latin typeface="+mn-lt"/>
                    <a:ea typeface="+mn-ea"/>
                    <a:cs typeface="+mn-cs"/>
                  </a:rPr>
                  <a:t>Using the computational formulas presented previously,</a:t>
                </a:r>
              </a:p>
              <a:p>
                <a:endParaRPr kumimoji="0" lang="en-US" sz="2800" b="0" i="0" u="none" strike="noStrike" kern="1200" cap="none" spc="0" normalizeH="0" baseline="0" noProof="0" dirty="0">
                  <a:ln>
                    <a:noFill/>
                  </a:ln>
                  <a:effectLst/>
                  <a:uLnTx/>
                  <a:uFillTx/>
                  <a:latin typeface="+mn-lt"/>
                  <a:ea typeface="+mn-ea"/>
                  <a:cs typeface="+mn-cs"/>
                </a:endParaRPr>
              </a:p>
              <a:p>
                <a:endParaRPr kumimoji="0" lang="en-US" sz="2800" b="0" i="0" u="none" strike="noStrike" kern="1200" cap="none" spc="0" normalizeH="0" baseline="0" noProof="0" dirty="0">
                  <a:ln>
                    <a:noFill/>
                  </a:ln>
                  <a:effectLst/>
                  <a:uLnTx/>
                  <a:uFillTx/>
                  <a:latin typeface="+mn-lt"/>
                  <a:ea typeface="+mn-ea"/>
                  <a:cs typeface="+mn-cs"/>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0950"/>
                <a:ext cx="8229600" cy="3745641"/>
              </a:xfrm>
              <a:blipFill>
                <a:blip r:embed="rId2"/>
                <a:stretch>
                  <a:fillRect l="-1481" t="-1463"/>
                </a:stretch>
              </a:blipFill>
            </p:spPr>
            <p:txBody>
              <a:bodyPr/>
              <a:lstStyle/>
              <a:p>
                <a:r>
                  <a:rPr lang="en-IN">
                    <a:noFill/>
                  </a:rPr>
                  <a:t> </a:t>
                </a:r>
              </a:p>
            </p:txBody>
          </p:sp>
        </mc:Fallback>
      </mc:AlternateContent>
      <p:pic>
        <p:nvPicPr>
          <p:cNvPr id="7" name="Picture 6">
            <a:extLst>
              <a:ext uri="{FF2B5EF4-FFF2-40B4-BE49-F238E27FC236}">
                <a16:creationId xmlns:a16="http://schemas.microsoft.com/office/drawing/2014/main" id="{98EAD0A0-35B7-D031-9FDE-4CBA01E7EB03}"/>
              </a:ext>
            </a:extLst>
          </p:cNvPr>
          <p:cNvPicPr>
            <a:picLocks noChangeAspect="1"/>
          </p:cNvPicPr>
          <p:nvPr/>
        </p:nvPicPr>
        <p:blipFill>
          <a:blip r:embed="rId3"/>
          <a:stretch>
            <a:fillRect/>
          </a:stretch>
        </p:blipFill>
        <p:spPr>
          <a:xfrm>
            <a:off x="2154043" y="3712043"/>
            <a:ext cx="5715000" cy="2269723"/>
          </a:xfrm>
          <a:prstGeom prst="rect">
            <a:avLst/>
          </a:prstGeom>
        </p:spPr>
      </p:pic>
    </p:spTree>
    <p:extLst>
      <p:ext uri="{BB962C8B-B14F-4D97-AF65-F5344CB8AC3E}">
        <p14:creationId xmlns:p14="http://schemas.microsoft.com/office/powerpoint/2010/main" val="16761677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0950"/>
                <a:ext cx="8229600" cy="4805033"/>
              </a:xfrm>
            </p:spPr>
            <p:txBody>
              <a:bodyPr>
                <a:spAutoFit/>
              </a:bodyPr>
              <a:lstStyle/>
              <a:p>
                <a:endParaRPr kumimoji="0" lang="en-US" sz="2800" b="0" i="0" u="none" strike="noStrike" kern="1200" cap="none" spc="0" normalizeH="0" baseline="0" noProof="0" dirty="0">
                  <a:ln>
                    <a:noFill/>
                  </a:ln>
                  <a:effectLst/>
                  <a:uLnTx/>
                  <a:uFillTx/>
                  <a:latin typeface="+mn-lt"/>
                  <a:ea typeface="+mn-ea"/>
                  <a:cs typeface="+mn-cs"/>
                </a:endParaRPr>
              </a:p>
              <a:p>
                <a:endParaRPr kumimoji="0" lang="en-US" sz="2800" b="0" i="0" u="none" strike="noStrike" kern="1200" cap="none" spc="0" normalizeH="0" baseline="0" noProof="0" dirty="0">
                  <a:ln>
                    <a:noFill/>
                  </a:ln>
                  <a:effectLst/>
                  <a:uLnTx/>
                  <a:uFillTx/>
                  <a:latin typeface="+mn-lt"/>
                  <a:ea typeface="+mn-ea"/>
                  <a:cs typeface="+mn-cs"/>
                </a:endParaRPr>
              </a:p>
              <a:p>
                <a:endParaRPr lang="en-US" dirty="0"/>
              </a:p>
              <a:p>
                <a:endParaRPr kumimoji="0" lang="en-US" sz="2800" b="0" i="0" u="none" strike="noStrike" kern="1200" cap="none" spc="0" normalizeH="0" baseline="0" noProof="0" dirty="0">
                  <a:ln>
                    <a:noFill/>
                  </a:ln>
                  <a:effectLst/>
                  <a:uLnTx/>
                  <a:uFillTx/>
                  <a:latin typeface="+mn-lt"/>
                  <a:ea typeface="+mn-ea"/>
                  <a:cs typeface="+mn-cs"/>
                </a:endParaRPr>
              </a:p>
              <a:p>
                <a:r>
                  <a:rPr kumimoji="0" lang="en-US" sz="2800" b="0" i="0" u="none" strike="noStrike" kern="1200" cap="none" spc="0" normalizeH="0" baseline="0" noProof="0" dirty="0">
                    <a:ln>
                      <a:noFill/>
                    </a:ln>
                    <a:effectLst/>
                    <a:uLnTx/>
                    <a:uFillTx/>
                    <a:latin typeface="+mn-lt"/>
                    <a:ea typeface="+mn-ea"/>
                    <a:cs typeface="+mn-cs"/>
                  </a:rPr>
                  <a:t>The resulting value of the test statistic is</a:t>
                </a:r>
              </a:p>
              <a:p>
                <a14:m>
                  <m:oMath xmlns:m="http://schemas.openxmlformats.org/officeDocument/2006/math">
                    <m:r>
                      <a:rPr lang="en-US" i="1" dirty="0" smtClean="0">
                        <a:latin typeface="Cambria Math" panose="02040503050406030204" pitchFamily="18" charset="0"/>
                      </a:rPr>
                      <m:t>𝐹</m:t>
                    </m:r>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MST</m:t>
                        </m:r>
                      </m:num>
                      <m:den>
                        <m:r>
                          <m:rPr>
                            <m:sty m:val="p"/>
                          </m:rPr>
                          <a:rPr lang="en-US">
                            <a:latin typeface="Cambria Math" panose="02040503050406030204" pitchFamily="18" charset="0"/>
                          </a:rPr>
                          <m:t>MSE</m:t>
                        </m:r>
                      </m:den>
                    </m:f>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529.083</m:t>
                        </m:r>
                      </m:num>
                      <m:den>
                        <m:r>
                          <a:rPr lang="en-US" b="0" i="1" smtClean="0">
                            <a:latin typeface="Cambria Math" panose="02040503050406030204" pitchFamily="18" charset="0"/>
                            <a:ea typeface="Cambria Math" panose="02040503050406030204" pitchFamily="18" charset="0"/>
                          </a:rPr>
                          <m:t>634.278</m:t>
                        </m:r>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0.8342.</m:t>
                    </m:r>
                  </m:oMath>
                </a14:m>
                <a:r>
                  <a:rPr kumimoji="0" lang="en-US" sz="2800" b="0" i="0" u="none" strike="noStrike" kern="1200" cap="none" spc="0" normalizeH="0" baseline="0" noProof="0" dirty="0">
                    <a:ln>
                      <a:noFill/>
                    </a:ln>
                    <a:effectLst/>
                    <a:uLnTx/>
                    <a:uFillTx/>
                    <a:latin typeface="+mn-lt"/>
                    <a:ea typeface="+mn-ea"/>
                    <a:cs typeface="+mn-cs"/>
                  </a:rPr>
                  <a:t>  </a:t>
                </a:r>
              </a:p>
              <a:p>
                <a:r>
                  <a:rPr kumimoji="0" lang="en-US" sz="2800" b="0" i="0" u="none" strike="noStrike" kern="1200" cap="none" spc="0" normalizeH="0" baseline="0" noProof="0" dirty="0">
                    <a:ln>
                      <a:noFill/>
                    </a:ln>
                    <a:effectLst/>
                    <a:uLnTx/>
                    <a:uFillTx/>
                    <a:latin typeface="+mn-lt"/>
                    <a:ea typeface="+mn-ea"/>
                    <a:cs typeface="+mn-cs"/>
                  </a:rPr>
                  <a:t>MST is “Between Groups” in the output, and MSE is “Within Groups” in the output under the column MS.</a:t>
                </a:r>
              </a:p>
              <a:p>
                <a:endParaRPr kumimoji="0" lang="en-US" sz="2800" b="0" i="0" u="none" strike="noStrike" kern="1200" cap="none" spc="0" normalizeH="0" baseline="0" noProof="0" dirty="0">
                  <a:ln>
                    <a:noFill/>
                  </a:ln>
                  <a:effectLst/>
                  <a:uLnTx/>
                  <a:uFillTx/>
                  <a:latin typeface="+mn-lt"/>
                  <a:ea typeface="+mn-ea"/>
                  <a:cs typeface="+mn-cs"/>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0950"/>
                <a:ext cx="8229600" cy="4805033"/>
              </a:xfrm>
              <a:blipFill>
                <a:blip r:embed="rId2"/>
                <a:stretch>
                  <a:fillRect l="-1481"/>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D909680E-F912-C218-7870-563BBF90BE15}"/>
              </a:ext>
            </a:extLst>
          </p:cNvPr>
          <p:cNvPicPr>
            <a:picLocks noChangeAspect="1"/>
          </p:cNvPicPr>
          <p:nvPr/>
        </p:nvPicPr>
        <p:blipFill>
          <a:blip r:embed="rId3"/>
          <a:stretch>
            <a:fillRect/>
          </a:stretch>
        </p:blipFill>
        <p:spPr>
          <a:xfrm>
            <a:off x="325899" y="1202101"/>
            <a:ext cx="8513301" cy="1998299"/>
          </a:xfrm>
          <a:prstGeom prst="rect">
            <a:avLst/>
          </a:prstGeom>
        </p:spPr>
      </p:pic>
    </p:spTree>
    <p:extLst>
      <p:ext uri="{BB962C8B-B14F-4D97-AF65-F5344CB8AC3E}">
        <p14:creationId xmlns:p14="http://schemas.microsoft.com/office/powerpoint/2010/main" val="852883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lnSpcReduction="10000"/>
          </a:bodyPr>
          <a:lstStyle/>
          <a:p>
            <a:r>
              <a:rPr lang="en-US" dirty="0"/>
              <a:t>He randomly selects several tomato plants which have been grown with each of the fertilizers and computes the summary measures for yield which result in the box plots in Figure 15.1.1. He finds that the sample average yield for plants treated with Fertilizer A is 17 pounds per plant, the sample average yield for plants treated with Fertilizer B is 20 pounds, and the sample average yield for Fertilizer C is 18 pounds. Is the difference in sample averages large enough to conclude that the average yield for the tomato plants is different between the three fertilizers? </a:t>
            </a:r>
          </a:p>
        </p:txBody>
      </p:sp>
    </p:spTree>
    <p:extLst>
      <p:ext uri="{BB962C8B-B14F-4D97-AF65-F5344CB8AC3E}">
        <p14:creationId xmlns:p14="http://schemas.microsoft.com/office/powerpoint/2010/main" val="33018920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b="1" dirty="0"/>
                  <a:t>Step 4: Determine the critical value or </a:t>
                </a:r>
                <a14:m>
                  <m:oMath xmlns:m="http://schemas.openxmlformats.org/officeDocument/2006/math">
                    <m:r>
                      <a:rPr lang="en-US" b="1" i="1" dirty="0" smtClean="0">
                        <a:latin typeface="Cambria Math" panose="02040503050406030204" pitchFamily="18" charset="0"/>
                      </a:rPr>
                      <m:t>𝑷</m:t>
                    </m:r>
                  </m:oMath>
                </a14:m>
                <a:r>
                  <a:rPr lang="en-US" b="1" dirty="0"/>
                  <a:t>-value</a:t>
                </a:r>
                <a:r>
                  <a:rPr lang="en-US" dirty="0"/>
                  <a:t>.</a:t>
                </a:r>
              </a:p>
              <a:p>
                <a:r>
                  <a:rPr lang="en-US" dirty="0"/>
                  <a:t>The level of the test is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 and there are </a:t>
                </a:r>
                <a:br>
                  <a:rPr lang="en-US" dirty="0"/>
                </a:b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−1)=(3−1)=2 </m:t>
                    </m:r>
                  </m:oMath>
                </a14:m>
                <a:r>
                  <a:rPr lang="en-US" dirty="0"/>
                  <a:t>(numerator) degrees of freedom and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𝑁</m:t>
                    </m:r>
                    <m:r>
                      <a:rPr lang="en-US" i="1" dirty="0" smtClean="0">
                        <a:latin typeface="Cambria Math" panose="02040503050406030204" pitchFamily="18" charset="0"/>
                      </a:rPr>
                      <m:t>− </m:t>
                    </m:r>
                    <m:r>
                      <a:rPr lang="en-US" i="1" dirty="0" smtClean="0">
                        <a:latin typeface="Cambria Math" panose="02040503050406030204" pitchFamily="18" charset="0"/>
                      </a:rPr>
                      <m:t>𝑘</m:t>
                    </m:r>
                    <m:r>
                      <a:rPr lang="en-US" i="1" dirty="0" smtClean="0">
                        <a:latin typeface="Cambria Math" panose="02040503050406030204" pitchFamily="18" charset="0"/>
                      </a:rPr>
                      <m:t>)=(12−3)=9 </m:t>
                    </m:r>
                  </m:oMath>
                </a14:m>
                <a:r>
                  <a:rPr lang="en-US" dirty="0"/>
                  <a:t>(denominator) degrees of freedom.</a:t>
                </a:r>
              </a:p>
              <a:p>
                <a:r>
                  <a:rPr lang="en-US" dirty="0"/>
                  <a:t>Thus, the critical value is </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𝐹</m:t>
                        </m:r>
                      </m:e>
                      <m:sub>
                        <m:r>
                          <a:rPr lang="en-US" b="0" i="1" dirty="0" smtClean="0">
                            <a:latin typeface="Cambria Math" panose="02040503050406030204" pitchFamily="18" charset="0"/>
                          </a:rPr>
                          <m:t>0.05</m:t>
                        </m:r>
                      </m:sub>
                    </m:sSub>
                    <m:r>
                      <a:rPr lang="en-US" i="1" dirty="0" smtClean="0">
                        <a:latin typeface="Cambria Math" panose="02040503050406030204" pitchFamily="18" charset="0"/>
                      </a:rPr>
                      <m:t>=4.2565</m:t>
                    </m:r>
                  </m:oMath>
                </a14:m>
                <a:r>
                  <a:rPr lang="en-US" dirty="0"/>
                  <a:t>. We will reject </a:t>
                </a:r>
                <a14:m>
                  <m:oMath xmlns:m="http://schemas.openxmlformats.org/officeDocument/2006/math">
                    <m:r>
                      <a:rPr lang="en-US" i="1" dirty="0" smtClean="0">
                        <a:latin typeface="Cambria Math" panose="02040503050406030204" pitchFamily="18" charset="0"/>
                      </a:rPr>
                      <m:t>𝐻</m:t>
                    </m:r>
                    <m:r>
                      <a:rPr lang="en-US" i="1" baseline="-25000" dirty="0" smtClean="0">
                        <a:latin typeface="Cambria Math" panose="02040503050406030204" pitchFamily="18" charset="0"/>
                      </a:rPr>
                      <m:t>0</m:t>
                    </m:r>
                  </m:oMath>
                </a14:m>
                <a:r>
                  <a:rPr lang="en-US" dirty="0"/>
                  <a:t> if the computed value of the test statistic is larger than 4.2565. The following figure displays the rejection region.</a:t>
                </a:r>
              </a:p>
            </p:txBody>
          </p:sp>
        </mc:Choice>
        <mc:Fallback>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t="-1200" r="-1481"/>
                </a:stretch>
              </a:blipFill>
            </p:spPr>
            <p:txBody>
              <a:bodyPr/>
              <a:lstStyle/>
              <a:p>
                <a:r>
                  <a:rPr lang="en-US">
                    <a:noFill/>
                  </a:rPr>
                  <a:t> </a:t>
                </a:r>
              </a:p>
            </p:txBody>
          </p:sp>
        </mc:Fallback>
      </mc:AlternateContent>
    </p:spTree>
    <p:extLst>
      <p:ext uri="{BB962C8B-B14F-4D97-AF65-F5344CB8AC3E}">
        <p14:creationId xmlns:p14="http://schemas.microsoft.com/office/powerpoint/2010/main" val="538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The </a:t>
                </a:r>
                <a14:m>
                  <m:oMath xmlns:m="http://schemas.openxmlformats.org/officeDocument/2006/math">
                    <m:r>
                      <a:rPr lang="en-US" i="1" dirty="0" smtClean="0">
                        <a:latin typeface="Cambria Math" panose="02040503050406030204" pitchFamily="18" charset="0"/>
                      </a:rPr>
                      <m:t>𝑃</m:t>
                    </m:r>
                  </m:oMath>
                </a14:m>
                <a:r>
                  <a:rPr lang="en-US" dirty="0"/>
                  <a:t>-value can be obtained through technology,</a:t>
                </a:r>
              </a:p>
            </p:txBody>
          </p:sp>
        </mc:Choice>
        <mc:Fallback xmlns="">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B704FD9E-914F-0D8D-F2A3-E76BD4181933}"/>
              </a:ext>
            </a:extLst>
          </p:cNvPr>
          <p:cNvPicPr>
            <a:picLocks noChangeAspect="1"/>
          </p:cNvPicPr>
          <p:nvPr/>
        </p:nvPicPr>
        <p:blipFill>
          <a:blip r:embed="rId3"/>
          <a:stretch>
            <a:fillRect/>
          </a:stretch>
        </p:blipFill>
        <p:spPr>
          <a:xfrm>
            <a:off x="1828800" y="1280160"/>
            <a:ext cx="4920725" cy="3477041"/>
          </a:xfrm>
          <a:prstGeom prst="rect">
            <a:avLst/>
          </a:prstGeom>
        </p:spPr>
      </p:pic>
      <p:graphicFrame>
        <p:nvGraphicFramePr>
          <p:cNvPr id="7" name="Object 6">
            <a:extLst>
              <a:ext uri="{FF2B5EF4-FFF2-40B4-BE49-F238E27FC236}">
                <a16:creationId xmlns:a16="http://schemas.microsoft.com/office/drawing/2014/main" id="{DCDC116F-707F-5EE0-91D3-44380604B69B}"/>
              </a:ext>
            </a:extLst>
          </p:cNvPr>
          <p:cNvGraphicFramePr>
            <a:graphicFrameLocks noChangeAspect="1"/>
          </p:cNvGraphicFramePr>
          <p:nvPr>
            <p:extLst>
              <p:ext uri="{D42A27DB-BD31-4B8C-83A1-F6EECF244321}">
                <p14:modId xmlns:p14="http://schemas.microsoft.com/office/powerpoint/2010/main" val="2077243245"/>
              </p:ext>
            </p:extLst>
          </p:nvPr>
        </p:nvGraphicFramePr>
        <p:xfrm>
          <a:off x="2419350" y="5445388"/>
          <a:ext cx="3390900" cy="482600"/>
        </p:xfrm>
        <a:graphic>
          <a:graphicData uri="http://schemas.openxmlformats.org/presentationml/2006/ole">
            <mc:AlternateContent xmlns:mc="http://schemas.openxmlformats.org/markup-compatibility/2006">
              <mc:Choice xmlns:v="urn:schemas-microsoft-com:vml" Requires="v">
                <p:oleObj name="Equation" r:id="rId4" imgW="3390840" imgH="482400" progId="Equation.DSMT4">
                  <p:embed/>
                </p:oleObj>
              </mc:Choice>
              <mc:Fallback>
                <p:oleObj name="Equation" r:id="rId4" imgW="3390840" imgH="482400" progId="Equation.DSMT4">
                  <p:embed/>
                  <p:pic>
                    <p:nvPicPr>
                      <p:cNvPr id="0" name=""/>
                      <p:cNvPicPr/>
                      <p:nvPr/>
                    </p:nvPicPr>
                    <p:blipFill>
                      <a:blip r:embed="rId5"/>
                      <a:stretch>
                        <a:fillRect/>
                      </a:stretch>
                    </p:blipFill>
                    <p:spPr>
                      <a:xfrm>
                        <a:off x="2419350" y="5445388"/>
                        <a:ext cx="3390900" cy="482600"/>
                      </a:xfrm>
                      <a:prstGeom prst="rect">
                        <a:avLst/>
                      </a:prstGeom>
                    </p:spPr>
                  </p:pic>
                </p:oleObj>
              </mc:Fallback>
            </mc:AlternateContent>
          </a:graphicData>
        </a:graphic>
      </p:graphicFrame>
    </p:spTree>
    <p:extLst>
      <p:ext uri="{BB962C8B-B14F-4D97-AF65-F5344CB8AC3E}">
        <p14:creationId xmlns:p14="http://schemas.microsoft.com/office/powerpoint/2010/main" val="1490259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b="1" dirty="0"/>
                  <a:t>Step 5: Choose between the null and alternative hypotheses.</a:t>
                </a:r>
                <a:endParaRPr lang="en-US" dirty="0"/>
              </a:p>
              <a:p>
                <a:r>
                  <a:rPr lang="en-US" dirty="0"/>
                  <a:t>Since the resulting value of the test statistic, 0.8342, is less than the critical value of 4.2565, we fail to reject the null hypothesis. Likewise, the </a:t>
                </a:r>
                <a14:m>
                  <m:oMath xmlns:m="http://schemas.openxmlformats.org/officeDocument/2006/math">
                    <m:r>
                      <a:rPr lang="en-US" i="1" dirty="0" smtClean="0">
                        <a:latin typeface="Cambria Math" panose="02040503050406030204" pitchFamily="18" charset="0"/>
                      </a:rPr>
                      <m:t>𝑃</m:t>
                    </m:r>
                  </m:oMath>
                </a14:m>
                <a:r>
                  <a:rPr lang="en-US" dirty="0"/>
                  <a:t>-value, 0.4652, is greater than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 so we also fail to reject the null hypothesis using the </a:t>
                </a:r>
                <a14:m>
                  <m:oMath xmlns:m="http://schemas.openxmlformats.org/officeDocument/2006/math">
                    <m:r>
                      <a:rPr lang="en-US" i="1" dirty="0" smtClean="0">
                        <a:latin typeface="Cambria Math" panose="02040503050406030204" pitchFamily="18" charset="0"/>
                      </a:rPr>
                      <m:t>𝑃</m:t>
                    </m:r>
                  </m:oMath>
                </a14:m>
                <a:r>
                  <a:rPr lang="en-US" dirty="0"/>
                  <a:t>-value method.</a:t>
                </a:r>
              </a:p>
            </p:txBody>
          </p:sp>
        </mc:Choice>
        <mc:Fallback xmlns="">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1D8753F1-C5A8-A6E7-0BAA-E03F2041FD46}"/>
              </a:ext>
            </a:extLst>
          </p:cNvPr>
          <p:cNvPicPr>
            <a:picLocks noChangeAspect="1"/>
          </p:cNvPicPr>
          <p:nvPr/>
        </p:nvPicPr>
        <p:blipFill>
          <a:blip r:embed="rId3"/>
          <a:stretch>
            <a:fillRect/>
          </a:stretch>
        </p:blipFill>
        <p:spPr>
          <a:xfrm>
            <a:off x="1252654" y="4392482"/>
            <a:ext cx="6400800" cy="1497601"/>
          </a:xfrm>
          <a:prstGeom prst="rect">
            <a:avLst/>
          </a:prstGeom>
        </p:spPr>
      </p:pic>
    </p:spTree>
    <p:extLst>
      <p:ext uri="{BB962C8B-B14F-4D97-AF65-F5344CB8AC3E}">
        <p14:creationId xmlns:p14="http://schemas.microsoft.com/office/powerpoint/2010/main" val="981681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b="1" dirty="0"/>
                  <a:t>Step 6: State the conclusion in terms of the original problem.</a:t>
                </a:r>
                <a:endParaRPr lang="en-US" dirty="0"/>
              </a:p>
              <a:p>
                <a:r>
                  <a:rPr lang="en-US" dirty="0"/>
                  <a:t>There is not sufficient evidence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 </m:t>
                    </m:r>
                  </m:oMath>
                </a14:m>
                <a:r>
                  <a:rPr lang="en-US" dirty="0"/>
                  <a:t>to reject the null hypothesis. Thus, we cannot conclude that there is a difference in average sale price among the three sales reps.</a:t>
                </a:r>
              </a:p>
              <a:p>
                <a:r>
                  <a:rPr lang="en-US" dirty="0"/>
                  <a:t>It is recommended to use statistical software (rather than computational formulas) to perform an ANOVA. The summary output from Microsoft Excel for this example is as follows.</a:t>
                </a:r>
              </a:p>
            </p:txBody>
          </p:sp>
        </mc:Choice>
        <mc:Fallback xmlns="">
          <p:sp>
            <p:nvSpPr>
              <p:cNvPr id="3" name="Content Placeholder 2">
                <a:extLst>
                  <a:ext uri="{FF2B5EF4-FFF2-40B4-BE49-F238E27FC236}">
                    <a16:creationId xmlns:a16="http://schemas.microsoft.com/office/drawing/2014/main" id="{6EFF9F87-6155-4465-86FB-5930605DA8E8}"/>
                  </a:ext>
                </a:extLst>
              </p:cNvPr>
              <p:cNvSpPr>
                <a:spLocks noGrp="1" noRot="1" noChangeAspect="1" noMove="1" noResize="1" noEditPoints="1" noAdjustHandles="1" noChangeArrowheads="1" noChangeShapeType="1" noTextEdit="1"/>
              </p:cNvSpPr>
              <p:nvPr>
                <p:ph idx="1"/>
              </p:nvPr>
            </p:nvSpPr>
            <p:spPr>
              <a:blipFill>
                <a:blip r:embed="rId2"/>
                <a:stretch>
                  <a:fillRect l="-1481" t="-1200" b="-2933"/>
                </a:stretch>
              </a:blipFill>
            </p:spPr>
            <p:txBody>
              <a:bodyPr/>
              <a:lstStyle/>
              <a:p>
                <a:r>
                  <a:rPr lang="en-IN">
                    <a:noFill/>
                  </a:rPr>
                  <a:t> </a:t>
                </a:r>
              </a:p>
            </p:txBody>
          </p:sp>
        </mc:Fallback>
      </mc:AlternateContent>
    </p:spTree>
    <p:extLst>
      <p:ext uri="{BB962C8B-B14F-4D97-AF65-F5344CB8AC3E}">
        <p14:creationId xmlns:p14="http://schemas.microsoft.com/office/powerpoint/2010/main" val="9685162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b="1" dirty="0"/>
              <a:t> </a:t>
            </a:r>
            <a:endParaRPr lang="en-US" dirty="0"/>
          </a:p>
        </p:txBody>
      </p:sp>
      <p:pic>
        <p:nvPicPr>
          <p:cNvPr id="5" name="Picture 4">
            <a:extLst>
              <a:ext uri="{FF2B5EF4-FFF2-40B4-BE49-F238E27FC236}">
                <a16:creationId xmlns:a16="http://schemas.microsoft.com/office/drawing/2014/main" id="{BD684280-0FAA-A685-D84C-4742A7B56A8B}"/>
              </a:ext>
            </a:extLst>
          </p:cNvPr>
          <p:cNvPicPr>
            <a:picLocks noChangeAspect="1"/>
          </p:cNvPicPr>
          <p:nvPr/>
        </p:nvPicPr>
        <p:blipFill>
          <a:blip r:embed="rId2"/>
          <a:stretch>
            <a:fillRect/>
          </a:stretch>
        </p:blipFill>
        <p:spPr>
          <a:xfrm>
            <a:off x="415096" y="1422752"/>
            <a:ext cx="8038424" cy="3872219"/>
          </a:xfrm>
          <a:prstGeom prst="rect">
            <a:avLst/>
          </a:prstGeom>
        </p:spPr>
      </p:pic>
    </p:spTree>
    <p:extLst>
      <p:ext uri="{BB962C8B-B14F-4D97-AF65-F5344CB8AC3E}">
        <p14:creationId xmlns:p14="http://schemas.microsoft.com/office/powerpoint/2010/main" val="3417019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normAutofit fontScale="90000"/>
          </a:bodyPr>
          <a:lstStyle/>
          <a:p>
            <a:r>
              <a:rPr lang="en-US" dirty="0"/>
              <a:t>Example 15.1.1: Using a One-Way ANOVA to Compare</a:t>
            </a:r>
            <a:br>
              <a:rPr lang="en-US" dirty="0"/>
            </a:br>
            <a:r>
              <a:rPr lang="en-US" dirty="0"/>
              <a:t>Selling Prices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If the null hypothesis that all population means are equal is rejected, the ANOVA procedure does not tell you which means are not equal. There are procedures, called </a:t>
            </a:r>
            <a:r>
              <a:rPr lang="en-US" b="1" dirty="0"/>
              <a:t>multiple comparison procedures</a:t>
            </a:r>
            <a:r>
              <a:rPr lang="en-US" dirty="0"/>
              <a:t>, that allow us to determine which means are different. Some of the more popular multiple comparisons procedures are the Fisher method and the Tukey method. These procedures will be discussed in the next section.</a:t>
            </a:r>
          </a:p>
        </p:txBody>
      </p:sp>
    </p:spTree>
    <p:extLst>
      <p:ext uri="{BB962C8B-B14F-4D97-AF65-F5344CB8AC3E}">
        <p14:creationId xmlns:p14="http://schemas.microsoft.com/office/powerpoint/2010/main" val="30608620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normAutofit/>
          </a:bodyPr>
          <a:lstStyle/>
          <a:p>
            <a:r>
              <a:rPr lang="en-US" dirty="0"/>
              <a:t>The Completely Randomized Design</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The ANOVA procedure described in 15.1 is a commonly used method for testing differences in means between two or more groups. It can be applied to both experimental and non-experimental designs, although the most well-established experimental design that utilizes ANOVA is the </a:t>
            </a:r>
            <a:r>
              <a:rPr lang="en-US" b="1" dirty="0"/>
              <a:t>completely randomized design</a:t>
            </a:r>
            <a:r>
              <a:rPr lang="en-US" dirty="0"/>
              <a:t>. This design involves randomly assigning subjects to different treatment groups, allowing for causal inferences to be made about the effects of different treatments.</a:t>
            </a:r>
          </a:p>
        </p:txBody>
      </p:sp>
    </p:spTree>
    <p:extLst>
      <p:ext uri="{BB962C8B-B14F-4D97-AF65-F5344CB8AC3E}">
        <p14:creationId xmlns:p14="http://schemas.microsoft.com/office/powerpoint/2010/main" val="21652674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normAutofit/>
          </a:bodyPr>
          <a:lstStyle/>
          <a:p>
            <a:r>
              <a:rPr lang="en-US" dirty="0"/>
              <a:t>The Completely Randomized Design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In contrast, non-experimental ANOVA may be limited in its ability to draw such inferences. If there are potentially confounding factors that need to be considered in the experiment you may be able to use the experimental designs in sections 15.3 and 15.4.</a:t>
            </a:r>
          </a:p>
          <a:p>
            <a:r>
              <a:rPr lang="en-US" dirty="0"/>
              <a:t>Data derived from experimental designs is often deemed more valuable than that from observational studies. This is due to the superior degree of control experimental designs offer, as well as their potential to determine cause-and-effect links between variables.</a:t>
            </a:r>
          </a:p>
        </p:txBody>
      </p:sp>
    </p:spTree>
    <p:extLst>
      <p:ext uri="{BB962C8B-B14F-4D97-AF65-F5344CB8AC3E}">
        <p14:creationId xmlns:p14="http://schemas.microsoft.com/office/powerpoint/2010/main" val="23857782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normAutofit/>
          </a:bodyPr>
          <a:lstStyle/>
          <a:p>
            <a:r>
              <a:rPr lang="en-US" dirty="0"/>
              <a:t>The Completely Randomized Design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The practice of randomly assigning participants to various conditions in experimental designs ensures that observed differences in results can be attributed to the variable being manipulated, rather than to unrelated confounding factors.</a:t>
            </a:r>
          </a:p>
        </p:txBody>
      </p:sp>
    </p:spTree>
    <p:extLst>
      <p:ext uri="{BB962C8B-B14F-4D97-AF65-F5344CB8AC3E}">
        <p14:creationId xmlns:p14="http://schemas.microsoft.com/office/powerpoint/2010/main" val="925977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Content Placeholder 3"/>
          <p:cNvSpPr txBox="1">
            <a:spLocks/>
          </p:cNvSpPr>
          <p:nvPr/>
        </p:nvSpPr>
        <p:spPr>
          <a:xfrm>
            <a:off x="457200" y="1280160"/>
            <a:ext cx="8229600" cy="954107"/>
          </a:xfrm>
          <a:prstGeom prst="rect">
            <a:avLst/>
          </a:prstGeom>
          <a:ln w="28575">
            <a:solidFill>
              <a:srgbClr val="FF0000"/>
            </a:solidFill>
          </a:ln>
        </p:spPr>
        <p:txBody>
          <a:bodyPr>
            <a:spAutoFit/>
          </a:bodyPr>
          <a:lstStyle/>
          <a:p>
            <a:pPr lvl="0">
              <a:spcBef>
                <a:spcPct val="20000"/>
              </a:spcBef>
            </a:pPr>
            <a:r>
              <a:rPr lang="en-US" sz="2800" dirty="0">
                <a:solidFill>
                  <a:srgbClr val="000000"/>
                </a:solidFill>
              </a:rPr>
              <a:t>The tomato plants are called experimental units and the fertilizer is the treatment.</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4002918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8DF9-DDAA-40E1-AACE-0436E7676545}"/>
              </a:ext>
            </a:extLst>
          </p:cNvPr>
          <p:cNvSpPr>
            <a:spLocks noGrp="1"/>
          </p:cNvSpPr>
          <p:nvPr>
            <p:ph type="title"/>
          </p:nvPr>
        </p:nvSpPr>
        <p:spPr/>
        <p:txBody>
          <a:bodyPr/>
          <a:lstStyle/>
          <a:p>
            <a:r>
              <a:rPr lang="en-US" dirty="0"/>
              <a:t>One-Way ANOVA (cont.)</a:t>
            </a:r>
          </a:p>
        </p:txBody>
      </p:sp>
      <p:sp>
        <p:nvSpPr>
          <p:cNvPr id="3" name="Content Placeholder 2">
            <a:extLst>
              <a:ext uri="{FF2B5EF4-FFF2-40B4-BE49-F238E27FC236}">
                <a16:creationId xmlns:a16="http://schemas.microsoft.com/office/drawing/2014/main" id="{6EFF9F87-6155-4465-86FB-5930605DA8E8}"/>
              </a:ext>
            </a:extLst>
          </p:cNvPr>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6C0BE439-944F-29F6-4D26-B703A5269A26}"/>
              </a:ext>
            </a:extLst>
          </p:cNvPr>
          <p:cNvPicPr>
            <a:picLocks noChangeAspect="1"/>
          </p:cNvPicPr>
          <p:nvPr/>
        </p:nvPicPr>
        <p:blipFill>
          <a:blip r:embed="rId2"/>
          <a:stretch>
            <a:fillRect/>
          </a:stretch>
        </p:blipFill>
        <p:spPr>
          <a:xfrm>
            <a:off x="1094889" y="1371600"/>
            <a:ext cx="7330559" cy="3886200"/>
          </a:xfrm>
          <a:prstGeom prst="rect">
            <a:avLst/>
          </a:prstGeom>
        </p:spPr>
      </p:pic>
    </p:spTree>
    <p:extLst>
      <p:ext uri="{BB962C8B-B14F-4D97-AF65-F5344CB8AC3E}">
        <p14:creationId xmlns:p14="http://schemas.microsoft.com/office/powerpoint/2010/main" val="2418243078"/>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4753</TotalTime>
  <Words>5111</Words>
  <Application>Microsoft Office PowerPoint</Application>
  <PresentationFormat>On-screen Show (4:3)</PresentationFormat>
  <Paragraphs>312</Paragraphs>
  <Slides>78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6" baseType="lpstr">
      <vt:lpstr>Wingdings</vt:lpstr>
      <vt:lpstr>Cambria Math</vt:lpstr>
      <vt:lpstr>Symbol</vt:lpstr>
      <vt:lpstr>Arial</vt:lpstr>
      <vt:lpstr>Calibri</vt:lpstr>
      <vt:lpstr>Office Theme</vt:lpstr>
      <vt:lpstr>Equation</vt:lpstr>
      <vt:lpstr>MathType 6.0 Equation</vt:lpstr>
      <vt:lpstr>Section 15.1</vt:lpstr>
      <vt:lpstr>One-Way ANOVA</vt:lpstr>
      <vt:lpstr>One-Way ANOVA (cont.)</vt:lpstr>
      <vt:lpstr>Definition: Experimental Units </vt:lpstr>
      <vt:lpstr>Definition: Treatment </vt:lpstr>
      <vt:lpstr>One-Way ANOVA (cont.)</vt:lpstr>
      <vt:lpstr>One-Way ANOVA (cont.)</vt:lpstr>
      <vt:lpstr>Note</vt:lpstr>
      <vt:lpstr>One-Way ANOVA (cont.)</vt:lpstr>
      <vt:lpstr>One-Way ANOVA (cont.)</vt:lpstr>
      <vt:lpstr>One-Way ANOVA (cont.)</vt:lpstr>
      <vt:lpstr>One-Way ANOVA (cont.)</vt:lpstr>
      <vt:lpstr>One-Way ANOVA (cont.)</vt:lpstr>
      <vt:lpstr>One-Way ANOVA (cont.)</vt:lpstr>
      <vt:lpstr>One-Way ANOVA (cont.)</vt:lpstr>
      <vt:lpstr>Formula: Sample Variance </vt:lpstr>
      <vt:lpstr>One-Way ANOVA (cont.)</vt:lpstr>
      <vt:lpstr>Formula: Total Sum of Squares </vt:lpstr>
      <vt:lpstr>One-Way ANOVA (cont.)</vt:lpstr>
      <vt:lpstr>Formula: Sum of Squares for Treatments </vt:lpstr>
      <vt:lpstr>One-Way ANOVA (cont.)</vt:lpstr>
      <vt:lpstr>One-Way ANOVA (cont.)</vt:lpstr>
      <vt:lpstr>One-Way ANOVA (cont.)</vt:lpstr>
      <vt:lpstr>Formula: Sum of Squares for Error</vt:lpstr>
      <vt:lpstr>One-Way ANOVA (cont.)</vt:lpstr>
      <vt:lpstr>One-Way ANOVA (cont.)</vt:lpstr>
      <vt:lpstr>One-Way ANOVA (cont.)</vt:lpstr>
      <vt:lpstr>One-Way ANOVA (cont.)</vt:lpstr>
      <vt:lpstr>One-Way ANOVA (cont.)</vt:lpstr>
      <vt:lpstr>One-Way ANOVA (cont.)</vt:lpstr>
      <vt:lpstr>One-Way ANOVA (cont.)</vt:lpstr>
      <vt:lpstr>One-Way ANOVA (cont.)</vt:lpstr>
      <vt:lpstr>Formula: ANOVA Formulas</vt:lpstr>
      <vt:lpstr>Formula: ANOVA Formulas (cont.)</vt:lpstr>
      <vt:lpstr>One-Way ANOVA (cont.)</vt:lpstr>
      <vt:lpstr>Note</vt:lpstr>
      <vt:lpstr>Assumptions of the Test</vt:lpstr>
      <vt:lpstr>Assumptions of the Test (cont.)</vt:lpstr>
      <vt:lpstr>Assumptions of the Test (cont.)</vt:lpstr>
      <vt:lpstr>Assumptions of the Test (cont.)</vt:lpstr>
      <vt:lpstr>Assumptions of the Test (cont.)</vt:lpstr>
      <vt:lpstr>Assumptions of the Test (cont.)</vt:lpstr>
      <vt:lpstr>Assumptions of the Test (cont.)</vt:lpstr>
      <vt:lpstr>Assumptions of the Test (cont.)</vt:lpstr>
      <vt:lpstr>Assumptions of the Test (cont.)</vt:lpstr>
      <vt:lpstr>Note</vt:lpstr>
      <vt:lpstr>Assumptions: ANOVA Assumptions </vt:lpstr>
      <vt:lpstr>The F-Test</vt:lpstr>
      <vt:lpstr>The F-Test (cont.)</vt:lpstr>
      <vt:lpstr>The F-Test (cont.)</vt:lpstr>
      <vt:lpstr>The F-Test (cont.)</vt:lpstr>
      <vt:lpstr>The F-Test (cont.)</vt:lpstr>
      <vt:lpstr>Procedure: ANOVA F-Test </vt:lpstr>
      <vt:lpstr>Procedure: ANOVA F-Test (cont.)</vt:lpstr>
      <vt:lpstr>Procedure: ANOVA F-Test (cont.)</vt:lpstr>
      <vt:lpstr>Procedure: ANOVA F-Test (cont.)</vt:lpstr>
      <vt:lpstr>Note</vt:lpstr>
      <vt:lpstr>Example 15.1.1: Using a One-Way ANOVA to Compare Selling Prices</vt:lpstr>
      <vt:lpstr>Example 15.1.1: Using a One-Way ANOVA to Compare Selling Prices (cont.)</vt:lpstr>
      <vt:lpstr>Example 15.1.1: Using a One-Way ANOVA to Compare Selling Prices (cont.)</vt:lpstr>
      <vt:lpstr>Example 15.1.1: Using a One-Way ANOVA to Compare Selling Prices (cont.)</vt:lpstr>
      <vt:lpstr>Example 15.1.1: Using a One-Way ANOVA to Compare Selling Prices (cont.)</vt:lpstr>
      <vt:lpstr>Example 15.1.1: Using a One-Way ANOVA to Compare Selling Prices (cont.)</vt:lpstr>
      <vt:lpstr>Example 15.1.1: Using a One-Way ANOVA to Compare Selling Prices (cont.)</vt:lpstr>
      <vt:lpstr>Example 15.1.1: Using a One-Way ANOVA to Compare Selling Prices (cont.)</vt:lpstr>
      <vt:lpstr>Example 15.1.1: Using a One-Way ANOVA to Compare Selling Prices (cont.)</vt:lpstr>
      <vt:lpstr>Example 15.1.1: Using a One-Way ANOVA to Compare Selling Prices (cont.)</vt:lpstr>
      <vt:lpstr>Example 15.1.1: Using a One-Way ANOVA to Compare Selling Prices (cont.)</vt:lpstr>
      <vt:lpstr>Example 15.1.1: Using a One-Way ANOVA to Compare Selling Prices (cont.)</vt:lpstr>
      <vt:lpstr>Example 15.1.1: Using a One-Way ANOVA to Compare Selling Prices (cont.)</vt:lpstr>
      <vt:lpstr>Example 15.1.1: Using a One-Way ANOVA to Compare Selling Prices (cont.)</vt:lpstr>
      <vt:lpstr>Example 15.1.1: Using a One-Way ANOVA to Compare Selling Prices (cont.)</vt:lpstr>
      <vt:lpstr>Example 15.1.1: Using a One-Way ANOVA to Compare Selling Prices (cont.)</vt:lpstr>
      <vt:lpstr>Example 15.1.1: Using a One-Way ANOVA to Compare Selling Prices (cont.)</vt:lpstr>
      <vt:lpstr>Example 15.1.1: Using a One-Way ANOVA to Compare Selling Prices (cont.)</vt:lpstr>
      <vt:lpstr>The Completely Randomized Design</vt:lpstr>
      <vt:lpstr>The Completely Randomized Design (cont.)</vt:lpstr>
      <vt:lpstr>The Completely Randomized Design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558</cp:revision>
  <dcterms:created xsi:type="dcterms:W3CDTF">2013-04-26T14:43:13Z</dcterms:created>
  <dcterms:modified xsi:type="dcterms:W3CDTF">2024-04-10T13:34:50Z</dcterms:modified>
</cp:coreProperties>
</file>