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handoutMasterIdLst>
    <p:handoutMasterId r:id="rId39"/>
  </p:handoutMasterIdLst>
  <p:sldIdLst>
    <p:sldId id="256" r:id="rId2"/>
    <p:sldId id="364" r:id="rId3"/>
    <p:sldId id="361" r:id="rId4"/>
    <p:sldId id="365" r:id="rId5"/>
    <p:sldId id="366" r:id="rId6"/>
    <p:sldId id="367" r:id="rId7"/>
    <p:sldId id="373" r:id="rId8"/>
    <p:sldId id="339" r:id="rId9"/>
    <p:sldId id="340" r:id="rId10"/>
    <p:sldId id="341" r:id="rId11"/>
    <p:sldId id="342" r:id="rId12"/>
    <p:sldId id="343" r:id="rId13"/>
    <p:sldId id="344" r:id="rId14"/>
    <p:sldId id="345" r:id="rId15"/>
    <p:sldId id="346" r:id="rId16"/>
    <p:sldId id="368" r:id="rId17"/>
    <p:sldId id="347" r:id="rId18"/>
    <p:sldId id="369" r:id="rId19"/>
    <p:sldId id="513" r:id="rId20"/>
    <p:sldId id="348" r:id="rId21"/>
    <p:sldId id="349" r:id="rId22"/>
    <p:sldId id="350" r:id="rId23"/>
    <p:sldId id="351" r:id="rId24"/>
    <p:sldId id="352" r:id="rId25"/>
    <p:sldId id="370" r:id="rId26"/>
    <p:sldId id="371" r:id="rId27"/>
    <p:sldId id="354" r:id="rId28"/>
    <p:sldId id="355" r:id="rId29"/>
    <p:sldId id="356" r:id="rId30"/>
    <p:sldId id="357" r:id="rId31"/>
    <p:sldId id="358" r:id="rId32"/>
    <p:sldId id="359" r:id="rId33"/>
    <p:sldId id="360" r:id="rId34"/>
    <p:sldId id="362" r:id="rId35"/>
    <p:sldId id="363" r:id="rId36"/>
    <p:sldId id="372" r:id="rId37"/>
  </p:sldIdLst>
  <p:sldSz cx="9144000" cy="6858000" type="screen4x3"/>
  <p:notesSz cx="6858000" cy="9144000"/>
  <p:embeddedFontLst>
    <p:embeddedFont>
      <p:font typeface="Cambria Math" panose="02040503050406030204" pitchFamily="18" charset="0"/>
      <p:regular r:id="rId40"/>
    </p:embeddedFont>
    <p:embeddedFont>
      <p:font typeface="Roboto Condensed" panose="02000000000000000000" pitchFamily="2"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2"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F497D"/>
    <a:srgbClr val="0000FF"/>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p:cViewPr varScale="1">
        <p:scale>
          <a:sx n="111" d="100"/>
          <a:sy n="111" d="100"/>
        </p:scale>
        <p:origin x="1938"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4/2/2024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4/2/2024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oleObject" Target="../embeddings/oleObject4.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14.5</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Multiple Regression Models with Qualitative Independent Variables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a:t>Example 14.5.1: Determining the Significance of a Qualitative Variable in a Multiple Regression Model (cont.)</a:t>
            </a:r>
          </a:p>
        </p:txBody>
      </p:sp>
      <p:sp>
        <p:nvSpPr>
          <p:cNvPr id="3" name="Content Placeholder 2"/>
          <p:cNvSpPr>
            <a:spLocks noGrp="1"/>
          </p:cNvSpPr>
          <p:nvPr>
            <p:ph idx="1"/>
          </p:nvPr>
        </p:nvSpPr>
        <p:spPr/>
        <p:txBody>
          <a:bodyPr/>
          <a:lstStyle/>
          <a:p>
            <a:r>
              <a:rPr lang="en-US" dirty="0"/>
              <a:t>The fitted regression model is as follows. </a:t>
            </a:r>
          </a:p>
          <a:p>
            <a:r>
              <a:rPr lang="en-US" i="1" dirty="0"/>
              <a:t>List Price </a:t>
            </a:r>
            <a:r>
              <a:rPr lang="en-US" dirty="0">
                <a:latin typeface="Symbol" pitchFamily="98" charset="2"/>
              </a:rPr>
              <a:t>=</a:t>
            </a:r>
            <a:r>
              <a:rPr lang="en-US" dirty="0"/>
              <a:t> 16,3626.79 + 114.95 </a:t>
            </a:r>
            <a:r>
              <a:rPr lang="en-US" i="1" dirty="0"/>
              <a:t>Square Footage </a:t>
            </a:r>
            <a:r>
              <a:rPr lang="en-US" dirty="0">
                <a:latin typeface="Symbol" pitchFamily="98" charset="2"/>
              </a:rPr>
              <a:t>-</a:t>
            </a:r>
            <a:r>
              <a:rPr lang="en-US" dirty="0"/>
              <a:t> 6152.36 </a:t>
            </a:r>
            <a:r>
              <a:rPr lang="en-US" i="1" dirty="0"/>
              <a:t>Age</a:t>
            </a:r>
            <a:r>
              <a:rPr lang="en-US" dirty="0"/>
              <a:t> </a:t>
            </a:r>
            <a:r>
              <a:rPr lang="en-US" dirty="0">
                <a:latin typeface="Symbol" pitchFamily="98" charset="2"/>
              </a:rPr>
              <a:t>- 1</a:t>
            </a:r>
            <a:r>
              <a:rPr lang="en-US" dirty="0"/>
              <a:t>358.31 </a:t>
            </a:r>
            <a:r>
              <a:rPr lang="en-US" i="1" dirty="0"/>
              <a:t>Bedrooms</a:t>
            </a:r>
            <a:r>
              <a:rPr lang="en-US" dirty="0"/>
              <a:t> </a:t>
            </a:r>
            <a:r>
              <a:rPr lang="en-US" dirty="0">
                <a:latin typeface="Symbol" pitchFamily="98" charset="2"/>
              </a:rPr>
              <a:t>- </a:t>
            </a:r>
            <a:r>
              <a:rPr lang="en-US" dirty="0"/>
              <a:t>13,506.64 </a:t>
            </a:r>
            <a:r>
              <a:rPr lang="en-US" i="1" dirty="0"/>
              <a:t>Porch</a:t>
            </a:r>
          </a:p>
        </p:txBody>
      </p:sp>
      <p:graphicFrame>
        <p:nvGraphicFramePr>
          <p:cNvPr id="4" name="object 4"/>
          <p:cNvGraphicFramePr>
            <a:graphicFrameLocks noGrp="1"/>
          </p:cNvGraphicFramePr>
          <p:nvPr>
            <p:extLst>
              <p:ext uri="{D42A27DB-BD31-4B8C-83A1-F6EECF244321}">
                <p14:modId xmlns:p14="http://schemas.microsoft.com/office/powerpoint/2010/main" val="2116221399"/>
              </p:ext>
            </p:extLst>
          </p:nvPr>
        </p:nvGraphicFramePr>
        <p:xfrm>
          <a:off x="1447800" y="3124200"/>
          <a:ext cx="5105400" cy="2179320"/>
        </p:xfrm>
        <a:graphic>
          <a:graphicData uri="http://schemas.openxmlformats.org/drawingml/2006/table">
            <a:tbl>
              <a:tblPr firstRow="1" bandRow="1">
                <a:tableStyleId>{5C22544A-7EE6-4342-B048-85BDC9FD1C3A}</a:tableStyleId>
              </a:tblPr>
              <a:tblGrid>
                <a:gridCol w="2879474">
                  <a:extLst>
                    <a:ext uri="{9D8B030D-6E8A-4147-A177-3AD203B41FA5}">
                      <a16:colId xmlns:a16="http://schemas.microsoft.com/office/drawing/2014/main" val="20000"/>
                    </a:ext>
                  </a:extLst>
                </a:gridCol>
                <a:gridCol w="2225926">
                  <a:extLst>
                    <a:ext uri="{9D8B030D-6E8A-4147-A177-3AD203B41FA5}">
                      <a16:colId xmlns:a16="http://schemas.microsoft.com/office/drawing/2014/main" val="20001"/>
                    </a:ext>
                  </a:extLst>
                </a:gridCol>
              </a:tblGrid>
              <a:tr h="301108">
                <a:tc gridSpan="2">
                  <a:txBody>
                    <a:bodyPr/>
                    <a:lstStyle/>
                    <a:p>
                      <a:pPr marL="24765">
                        <a:lnSpc>
                          <a:spcPct val="100000"/>
                        </a:lnSpc>
                        <a:spcBef>
                          <a:spcPts val="120"/>
                        </a:spcBef>
                      </a:pPr>
                      <a:r>
                        <a:rPr lang="en-US" sz="2000" dirty="0">
                          <a:latin typeface="Calibri"/>
                          <a:cs typeface="Calibri"/>
                        </a:rPr>
                        <a:t>SUMMARY</a:t>
                      </a:r>
                      <a:r>
                        <a:rPr lang="en-US" sz="2000" baseline="0" dirty="0">
                          <a:latin typeface="Calibri"/>
                          <a:cs typeface="Calibri"/>
                        </a:rPr>
                        <a:t> OUTPUT</a:t>
                      </a:r>
                      <a:endParaRPr sz="2000" dirty="0">
                        <a:latin typeface="Calibri"/>
                        <a:cs typeface="Calibri"/>
                      </a:endParaRPr>
                    </a:p>
                  </a:txBody>
                  <a:tcPr marL="0" marR="0" marT="15240" marB="0"/>
                </a:tc>
                <a:tc hMerge="1">
                  <a:txBody>
                    <a:bodyPr/>
                    <a:lstStyle/>
                    <a:p>
                      <a:endParaRPr lang="en-US"/>
                    </a:p>
                  </a:txBody>
                  <a:tcPr/>
                </a:tc>
                <a:extLst>
                  <a:ext uri="{0D108BD9-81ED-4DB2-BD59-A6C34878D82A}">
                    <a16:rowId xmlns:a16="http://schemas.microsoft.com/office/drawing/2014/main" val="10000"/>
                  </a:ext>
                </a:extLst>
              </a:tr>
              <a:tr h="301108">
                <a:tc gridSpan="2">
                  <a:txBody>
                    <a:bodyPr/>
                    <a:lstStyle/>
                    <a:p>
                      <a:pPr marL="24765" algn="ctr">
                        <a:lnSpc>
                          <a:spcPct val="100000"/>
                        </a:lnSpc>
                        <a:spcBef>
                          <a:spcPts val="120"/>
                        </a:spcBef>
                      </a:pPr>
                      <a:r>
                        <a:rPr lang="en-US" sz="2000" i="1">
                          <a:solidFill>
                            <a:srgbClr val="000000"/>
                          </a:solidFill>
                          <a:latin typeface="Calibri"/>
                          <a:cs typeface="Calibri"/>
                        </a:rPr>
                        <a:t>Regression Statistics</a:t>
                      </a:r>
                      <a:endParaRPr sz="2000" i="1" dirty="0">
                        <a:solidFill>
                          <a:srgbClr val="000000"/>
                        </a:solidFill>
                        <a:latin typeface="Calibri"/>
                        <a:cs typeface="Calibri"/>
                      </a:endParaRPr>
                    </a:p>
                  </a:txBody>
                  <a:tcPr marL="0" marR="0" marT="15240" marB="0"/>
                </a:tc>
                <a:tc hMerge="1">
                  <a:txBody>
                    <a:bodyPr/>
                    <a:lstStyle/>
                    <a:p>
                      <a:pPr marR="67310" algn="r">
                        <a:lnSpc>
                          <a:spcPct val="100000"/>
                        </a:lnSpc>
                        <a:spcBef>
                          <a:spcPts val="120"/>
                        </a:spcBef>
                      </a:pPr>
                      <a:endParaRPr sz="900" dirty="0">
                        <a:latin typeface="Calibri"/>
                        <a:cs typeface="Calibri"/>
                      </a:endParaRPr>
                    </a:p>
                  </a:txBody>
                  <a:tcPr marL="0" marR="0" marT="15240" marB="0"/>
                </a:tc>
                <a:extLst>
                  <a:ext uri="{0D108BD9-81ED-4DB2-BD59-A6C34878D82A}">
                    <a16:rowId xmlns:a16="http://schemas.microsoft.com/office/drawing/2014/main" val="10001"/>
                  </a:ext>
                </a:extLst>
              </a:tr>
              <a:tr h="301108">
                <a:tc>
                  <a:txBody>
                    <a:bodyPr/>
                    <a:lstStyle/>
                    <a:p>
                      <a:pPr marL="24765">
                        <a:lnSpc>
                          <a:spcPct val="100000"/>
                        </a:lnSpc>
                        <a:spcBef>
                          <a:spcPts val="120"/>
                        </a:spcBef>
                      </a:pPr>
                      <a:r>
                        <a:rPr sz="2000" spc="10" dirty="0">
                          <a:solidFill>
                            <a:srgbClr val="000000"/>
                          </a:solidFill>
                        </a:rPr>
                        <a:t>Mul</a:t>
                      </a:r>
                      <a:r>
                        <a:rPr lang="en-US" sz="2000" spc="10" dirty="0">
                          <a:solidFill>
                            <a:srgbClr val="000000"/>
                          </a:solidFill>
                        </a:rPr>
                        <a:t>ti</a:t>
                      </a:r>
                      <a:r>
                        <a:rPr sz="2000" spc="10" dirty="0">
                          <a:solidFill>
                            <a:srgbClr val="000000"/>
                          </a:solidFill>
                        </a:rPr>
                        <a:t>ple</a:t>
                      </a:r>
                      <a:r>
                        <a:rPr sz="2000" dirty="0">
                          <a:solidFill>
                            <a:srgbClr val="000000"/>
                          </a:solidFill>
                        </a:rPr>
                        <a:t> </a:t>
                      </a:r>
                      <a:r>
                        <a:rPr sz="2000" spc="-5" dirty="0">
                          <a:solidFill>
                            <a:srgbClr val="000000"/>
                          </a:solidFill>
                        </a:rPr>
                        <a:t>R</a:t>
                      </a:r>
                      <a:endParaRPr sz="2000" dirty="0">
                        <a:solidFill>
                          <a:srgbClr val="000000"/>
                        </a:solidFill>
                        <a:latin typeface="Calibri"/>
                        <a:cs typeface="Calibri"/>
                      </a:endParaRPr>
                    </a:p>
                  </a:txBody>
                  <a:tcPr marL="0" marR="0" marT="15240" marB="0"/>
                </a:tc>
                <a:tc>
                  <a:txBody>
                    <a:bodyPr/>
                    <a:lstStyle/>
                    <a:p>
                      <a:pPr marR="67310" algn="r">
                        <a:lnSpc>
                          <a:spcPct val="100000"/>
                        </a:lnSpc>
                        <a:spcBef>
                          <a:spcPts val="120"/>
                        </a:spcBef>
                      </a:pPr>
                      <a:r>
                        <a:rPr sz="2000" spc="-40" dirty="0">
                          <a:solidFill>
                            <a:srgbClr val="000000"/>
                          </a:solidFill>
                        </a:rPr>
                        <a:t>0</a:t>
                      </a:r>
                      <a:r>
                        <a:rPr sz="2000" spc="5" dirty="0">
                          <a:solidFill>
                            <a:srgbClr val="000000"/>
                          </a:solidFill>
                        </a:rPr>
                        <a:t>.</a:t>
                      </a:r>
                      <a:r>
                        <a:rPr sz="2000" spc="-40" dirty="0">
                          <a:solidFill>
                            <a:srgbClr val="000000"/>
                          </a:solidFill>
                        </a:rPr>
                        <a:t>98315394</a:t>
                      </a:r>
                      <a:r>
                        <a:rPr sz="2000" dirty="0">
                          <a:solidFill>
                            <a:srgbClr val="000000"/>
                          </a:solidFill>
                        </a:rPr>
                        <a:t>5</a:t>
                      </a:r>
                      <a:endParaRPr sz="2000" dirty="0">
                        <a:solidFill>
                          <a:srgbClr val="000000"/>
                        </a:solidFill>
                        <a:latin typeface="Calibri"/>
                        <a:cs typeface="Calibri"/>
                      </a:endParaRPr>
                    </a:p>
                  </a:txBody>
                  <a:tcPr marL="0" marR="0" marT="15240" marB="0"/>
                </a:tc>
                <a:extLst>
                  <a:ext uri="{0D108BD9-81ED-4DB2-BD59-A6C34878D82A}">
                    <a16:rowId xmlns:a16="http://schemas.microsoft.com/office/drawing/2014/main" val="10002"/>
                  </a:ext>
                </a:extLst>
              </a:tr>
              <a:tr h="273074">
                <a:tc>
                  <a:txBody>
                    <a:bodyPr/>
                    <a:lstStyle/>
                    <a:p>
                      <a:pPr marL="24130">
                        <a:lnSpc>
                          <a:spcPct val="100000"/>
                        </a:lnSpc>
                      </a:pPr>
                      <a:r>
                        <a:rPr sz="2000" spc="-5" dirty="0">
                          <a:solidFill>
                            <a:srgbClr val="000000"/>
                          </a:solidFill>
                        </a:rPr>
                        <a:t>R</a:t>
                      </a:r>
                      <a:r>
                        <a:rPr sz="2000" spc="-40" dirty="0">
                          <a:solidFill>
                            <a:srgbClr val="000000"/>
                          </a:solidFill>
                        </a:rPr>
                        <a:t> </a:t>
                      </a:r>
                      <a:r>
                        <a:rPr sz="2000" spc="-10" dirty="0">
                          <a:solidFill>
                            <a:srgbClr val="000000"/>
                          </a:solidFill>
                        </a:rPr>
                        <a:t>Square</a:t>
                      </a:r>
                      <a:endParaRPr sz="2000" dirty="0">
                        <a:solidFill>
                          <a:srgbClr val="000000"/>
                        </a:solidFill>
                        <a:latin typeface="Calibri"/>
                        <a:cs typeface="Calibri"/>
                      </a:endParaRPr>
                    </a:p>
                  </a:txBody>
                  <a:tcPr marL="0" marR="0" marT="0" marB="0"/>
                </a:tc>
                <a:tc>
                  <a:txBody>
                    <a:bodyPr/>
                    <a:lstStyle/>
                    <a:p>
                      <a:pPr marR="62230" algn="r">
                        <a:lnSpc>
                          <a:spcPct val="100000"/>
                        </a:lnSpc>
                      </a:pPr>
                      <a:r>
                        <a:rPr sz="2000" spc="-40" dirty="0">
                          <a:solidFill>
                            <a:srgbClr val="000000"/>
                          </a:solidFill>
                        </a:rPr>
                        <a:t>0</a:t>
                      </a:r>
                      <a:r>
                        <a:rPr sz="2000" spc="5" dirty="0">
                          <a:solidFill>
                            <a:srgbClr val="000000"/>
                          </a:solidFill>
                        </a:rPr>
                        <a:t>.</a:t>
                      </a:r>
                      <a:r>
                        <a:rPr sz="2000" spc="-40" dirty="0">
                          <a:solidFill>
                            <a:srgbClr val="000000"/>
                          </a:solidFill>
                        </a:rPr>
                        <a:t>9665916</a:t>
                      </a:r>
                      <a:r>
                        <a:rPr sz="2000" dirty="0">
                          <a:solidFill>
                            <a:srgbClr val="000000"/>
                          </a:solidFill>
                        </a:rPr>
                        <a:t>8</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3"/>
                  </a:ext>
                </a:extLst>
              </a:tr>
              <a:tr h="273074">
                <a:tc>
                  <a:txBody>
                    <a:bodyPr/>
                    <a:lstStyle/>
                    <a:p>
                      <a:pPr marL="24130">
                        <a:lnSpc>
                          <a:spcPct val="100000"/>
                        </a:lnSpc>
                      </a:pPr>
                      <a:r>
                        <a:rPr sz="2000" spc="0" dirty="0">
                          <a:solidFill>
                            <a:srgbClr val="000000"/>
                          </a:solidFill>
                        </a:rPr>
                        <a:t>Adjusted </a:t>
                      </a:r>
                      <a:r>
                        <a:rPr sz="2000" spc="-5" dirty="0">
                          <a:solidFill>
                            <a:srgbClr val="000000"/>
                          </a:solidFill>
                        </a:rPr>
                        <a:t>R</a:t>
                      </a:r>
                      <a:r>
                        <a:rPr sz="2000" spc="-65" dirty="0">
                          <a:solidFill>
                            <a:srgbClr val="000000"/>
                          </a:solidFill>
                        </a:rPr>
                        <a:t> </a:t>
                      </a:r>
                      <a:r>
                        <a:rPr sz="2000" spc="-10" dirty="0">
                          <a:solidFill>
                            <a:srgbClr val="000000"/>
                          </a:solidFill>
                        </a:rPr>
                        <a:t>Square</a:t>
                      </a:r>
                      <a:endParaRPr sz="2000" dirty="0">
                        <a:solidFill>
                          <a:srgbClr val="000000"/>
                        </a:solidFill>
                        <a:latin typeface="Calibri"/>
                        <a:cs typeface="Calibri"/>
                      </a:endParaRPr>
                    </a:p>
                  </a:txBody>
                  <a:tcPr marL="0" marR="0" marT="0" marB="0"/>
                </a:tc>
                <a:tc>
                  <a:txBody>
                    <a:bodyPr/>
                    <a:lstStyle/>
                    <a:p>
                      <a:pPr marR="67310" algn="r">
                        <a:lnSpc>
                          <a:spcPct val="100000"/>
                        </a:lnSpc>
                      </a:pPr>
                      <a:r>
                        <a:rPr sz="2000" spc="-40" dirty="0">
                          <a:solidFill>
                            <a:srgbClr val="000000"/>
                          </a:solidFill>
                        </a:rPr>
                        <a:t>0</a:t>
                      </a:r>
                      <a:r>
                        <a:rPr sz="2000" spc="5" dirty="0">
                          <a:solidFill>
                            <a:srgbClr val="000000"/>
                          </a:solidFill>
                        </a:rPr>
                        <a:t>.</a:t>
                      </a:r>
                      <a:r>
                        <a:rPr sz="2000" spc="-40" dirty="0">
                          <a:solidFill>
                            <a:srgbClr val="000000"/>
                          </a:solidFill>
                        </a:rPr>
                        <a:t>96198363</a:t>
                      </a:r>
                      <a:r>
                        <a:rPr sz="2000" dirty="0">
                          <a:solidFill>
                            <a:srgbClr val="000000"/>
                          </a:solidFill>
                        </a:rPr>
                        <a:t>6</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4"/>
                  </a:ext>
                </a:extLst>
              </a:tr>
              <a:tr h="273074">
                <a:tc>
                  <a:txBody>
                    <a:bodyPr/>
                    <a:lstStyle/>
                    <a:p>
                      <a:pPr marL="24130">
                        <a:lnSpc>
                          <a:spcPct val="100000"/>
                        </a:lnSpc>
                      </a:pPr>
                      <a:r>
                        <a:rPr sz="2000" spc="-10" dirty="0">
                          <a:solidFill>
                            <a:srgbClr val="000000"/>
                          </a:solidFill>
                        </a:rPr>
                        <a:t>Standard</a:t>
                      </a:r>
                      <a:r>
                        <a:rPr sz="2000" spc="-25" dirty="0">
                          <a:solidFill>
                            <a:srgbClr val="000000"/>
                          </a:solidFill>
                        </a:rPr>
                        <a:t> </a:t>
                      </a:r>
                      <a:r>
                        <a:rPr sz="2000" spc="-15" dirty="0">
                          <a:solidFill>
                            <a:srgbClr val="000000"/>
                          </a:solidFill>
                        </a:rPr>
                        <a:t>Error</a:t>
                      </a:r>
                      <a:endParaRPr sz="2000" dirty="0">
                        <a:solidFill>
                          <a:srgbClr val="000000"/>
                        </a:solidFill>
                        <a:latin typeface="Calibri"/>
                        <a:cs typeface="Calibri"/>
                      </a:endParaRPr>
                    </a:p>
                  </a:txBody>
                  <a:tcPr marL="0" marR="0" marT="0" marB="0"/>
                </a:tc>
                <a:tc>
                  <a:txBody>
                    <a:bodyPr/>
                    <a:lstStyle/>
                    <a:p>
                      <a:pPr marR="67310" algn="r">
                        <a:lnSpc>
                          <a:spcPct val="100000"/>
                        </a:lnSpc>
                      </a:pPr>
                      <a:r>
                        <a:rPr sz="2000" spc="-40" dirty="0">
                          <a:solidFill>
                            <a:srgbClr val="000000"/>
                          </a:solidFill>
                        </a:rPr>
                        <a:t>21275</a:t>
                      </a:r>
                      <a:r>
                        <a:rPr sz="2000" spc="5" dirty="0">
                          <a:solidFill>
                            <a:srgbClr val="000000"/>
                          </a:solidFill>
                        </a:rPr>
                        <a:t>.</a:t>
                      </a:r>
                      <a:r>
                        <a:rPr sz="2000" spc="-40" dirty="0">
                          <a:solidFill>
                            <a:srgbClr val="000000"/>
                          </a:solidFill>
                        </a:rPr>
                        <a:t>0742</a:t>
                      </a:r>
                      <a:r>
                        <a:rPr sz="2000" dirty="0">
                          <a:solidFill>
                            <a:srgbClr val="000000"/>
                          </a:solidFill>
                        </a:rPr>
                        <a:t>1</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5"/>
                  </a:ext>
                </a:extLst>
              </a:tr>
              <a:tr h="251270">
                <a:tc>
                  <a:txBody>
                    <a:bodyPr/>
                    <a:lstStyle/>
                    <a:p>
                      <a:pPr marL="24130">
                        <a:lnSpc>
                          <a:spcPct val="100000"/>
                        </a:lnSpc>
                      </a:pPr>
                      <a:r>
                        <a:rPr sz="2000" spc="0" dirty="0">
                          <a:solidFill>
                            <a:srgbClr val="000000"/>
                          </a:solidFill>
                        </a:rPr>
                        <a:t>Observa</a:t>
                      </a:r>
                      <a:r>
                        <a:rPr lang="en-US" sz="2000" spc="0" dirty="0">
                          <a:solidFill>
                            <a:srgbClr val="000000"/>
                          </a:solidFill>
                        </a:rPr>
                        <a:t>ti</a:t>
                      </a:r>
                      <a:r>
                        <a:rPr sz="2000" spc="0" dirty="0">
                          <a:solidFill>
                            <a:srgbClr val="000000"/>
                          </a:solidFill>
                        </a:rPr>
                        <a:t>ons</a:t>
                      </a:r>
                      <a:endParaRPr sz="2000" dirty="0">
                        <a:solidFill>
                          <a:srgbClr val="000000"/>
                        </a:solidFill>
                        <a:latin typeface="Calibri"/>
                        <a:cs typeface="Calibri"/>
                      </a:endParaRPr>
                    </a:p>
                  </a:txBody>
                  <a:tcPr marL="0" marR="0" marT="0" marB="0"/>
                </a:tc>
                <a:tc>
                  <a:txBody>
                    <a:bodyPr/>
                    <a:lstStyle/>
                    <a:p>
                      <a:pPr marR="22860" algn="r">
                        <a:lnSpc>
                          <a:spcPct val="100000"/>
                        </a:lnSpc>
                      </a:pPr>
                      <a:r>
                        <a:rPr sz="2000" spc="-40" dirty="0">
                          <a:solidFill>
                            <a:srgbClr val="000000"/>
                          </a:solidFill>
                        </a:rPr>
                        <a:t>3</a:t>
                      </a:r>
                      <a:r>
                        <a:rPr sz="2000" dirty="0">
                          <a:solidFill>
                            <a:srgbClr val="000000"/>
                          </a:solidFill>
                        </a:rPr>
                        <a:t>4</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Example 14.5.1: Determining the Significance of a Qualitative Variable in a Multiple Regression Model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 name="object 2"/>
          <p:cNvGraphicFramePr>
            <a:graphicFrameLocks noGrp="1"/>
          </p:cNvGraphicFramePr>
          <p:nvPr/>
        </p:nvGraphicFramePr>
        <p:xfrm>
          <a:off x="533400" y="1295400"/>
          <a:ext cx="8000998" cy="1802835"/>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3998">
                  <a:extLst>
                    <a:ext uri="{9D8B030D-6E8A-4147-A177-3AD203B41FA5}">
                      <a16:colId xmlns:a16="http://schemas.microsoft.com/office/drawing/2014/main" val="20005"/>
                    </a:ext>
                  </a:extLst>
                </a:gridCol>
              </a:tblGrid>
              <a:tr h="304800">
                <a:tc gridSpan="6">
                  <a:txBody>
                    <a:bodyPr/>
                    <a:lstStyle/>
                    <a:p>
                      <a:pPr>
                        <a:lnSpc>
                          <a:spcPct val="100000"/>
                        </a:lnSpc>
                      </a:pPr>
                      <a:r>
                        <a:rPr lang="en-US" sz="2000" dirty="0">
                          <a:latin typeface="+mj-lt"/>
                          <a:cs typeface="Times New Roman"/>
                        </a:rPr>
                        <a:t>ANOVA</a:t>
                      </a:r>
                      <a:endParaRPr sz="2000" dirty="0">
                        <a:latin typeface="+mj-lt"/>
                        <a:cs typeface="Times New Roman"/>
                      </a:endParaRPr>
                    </a:p>
                  </a:txBody>
                  <a:tcPr marL="0" marR="0" marT="0" marB="0"/>
                </a:tc>
                <a:tc hMerge="1">
                  <a:txBody>
                    <a:bodyPr/>
                    <a:lstStyle/>
                    <a:p>
                      <a:pPr marR="59690" algn="r">
                        <a:lnSpc>
                          <a:spcPct val="100000"/>
                        </a:lnSpc>
                        <a:spcBef>
                          <a:spcPts val="150"/>
                        </a:spcBef>
                      </a:pPr>
                      <a:endParaRPr sz="2000" dirty="0">
                        <a:latin typeface="Calibri"/>
                        <a:cs typeface="Calibri"/>
                      </a:endParaRPr>
                    </a:p>
                  </a:txBody>
                  <a:tcPr marL="0" marR="0" marT="19050" marB="0"/>
                </a:tc>
                <a:tc hMerge="1">
                  <a:txBody>
                    <a:bodyPr/>
                    <a:lstStyle/>
                    <a:p>
                      <a:pPr marR="70485" algn="ctr">
                        <a:lnSpc>
                          <a:spcPct val="100000"/>
                        </a:lnSpc>
                        <a:spcBef>
                          <a:spcPts val="150"/>
                        </a:spcBef>
                      </a:pPr>
                      <a:endParaRPr sz="2000">
                        <a:latin typeface="Calibri"/>
                        <a:cs typeface="Calibri"/>
                      </a:endParaRPr>
                    </a:p>
                  </a:txBody>
                  <a:tcPr marL="0" marR="0" marT="19050" marB="0"/>
                </a:tc>
                <a:tc hMerge="1">
                  <a:txBody>
                    <a:bodyPr/>
                    <a:lstStyle/>
                    <a:p>
                      <a:pPr marL="274955">
                        <a:lnSpc>
                          <a:spcPct val="100000"/>
                        </a:lnSpc>
                        <a:spcBef>
                          <a:spcPts val="150"/>
                        </a:spcBef>
                        <a:tabLst>
                          <a:tab pos="1051560" algn="l"/>
                        </a:tabLst>
                      </a:pPr>
                      <a:endParaRPr sz="2000">
                        <a:latin typeface="Calibri"/>
                        <a:cs typeface="Calibri"/>
                      </a:endParaRPr>
                    </a:p>
                  </a:txBody>
                  <a:tcPr marL="0" marR="0" marT="19050" marB="0"/>
                </a:tc>
                <a:tc hMerge="1">
                  <a:txBody>
                    <a:bodyPr/>
                    <a:lstStyle/>
                    <a:p>
                      <a:endParaRPr lang="en-US"/>
                    </a:p>
                  </a:txBody>
                  <a:tcPr/>
                </a:tc>
                <a:tc hMerge="1">
                  <a:txBody>
                    <a:bodyPr/>
                    <a:lstStyle/>
                    <a:p>
                      <a:pPr marR="109855" algn="r">
                        <a:lnSpc>
                          <a:spcPct val="100000"/>
                        </a:lnSpc>
                        <a:spcBef>
                          <a:spcPts val="150"/>
                        </a:spcBef>
                      </a:pPr>
                      <a:endParaRPr sz="2000" dirty="0">
                        <a:latin typeface="Calibri"/>
                        <a:cs typeface="Calibri"/>
                      </a:endParaRPr>
                    </a:p>
                  </a:txBody>
                  <a:tcPr marL="0" marR="0" marT="19050" marB="0"/>
                </a:tc>
                <a:extLst>
                  <a:ext uri="{0D108BD9-81ED-4DB2-BD59-A6C34878D82A}">
                    <a16:rowId xmlns:a16="http://schemas.microsoft.com/office/drawing/2014/main" val="10000"/>
                  </a:ext>
                </a:extLst>
              </a:tr>
              <a:tr h="378733">
                <a:tc>
                  <a:txBody>
                    <a:bodyPr/>
                    <a:lstStyle/>
                    <a:p>
                      <a:pPr algn="ctr">
                        <a:lnSpc>
                          <a:spcPct val="100000"/>
                        </a:lnSpc>
                      </a:pPr>
                      <a:endParaRPr sz="2000" b="1" i="1" dirty="0">
                        <a:solidFill>
                          <a:srgbClr val="000000"/>
                        </a:solidFill>
                        <a:latin typeface="Times New Roman"/>
                        <a:cs typeface="Times New Roman"/>
                      </a:endParaRPr>
                    </a:p>
                  </a:txBody>
                  <a:tcPr marL="0" marR="0" marT="0" marB="0"/>
                </a:tc>
                <a:tc>
                  <a:txBody>
                    <a:bodyPr/>
                    <a:lstStyle/>
                    <a:p>
                      <a:pPr marR="59690" algn="ctr">
                        <a:lnSpc>
                          <a:spcPct val="100000"/>
                        </a:lnSpc>
                        <a:spcBef>
                          <a:spcPts val="150"/>
                        </a:spcBef>
                      </a:pPr>
                      <a:r>
                        <a:rPr sz="2000" b="1" i="1" spc="10" dirty="0">
                          <a:solidFill>
                            <a:srgbClr val="000000"/>
                          </a:solidFill>
                        </a:rPr>
                        <a:t>d</a:t>
                      </a:r>
                      <a:r>
                        <a:rPr sz="2000" b="1" i="1" dirty="0">
                          <a:solidFill>
                            <a:srgbClr val="000000"/>
                          </a:solidFill>
                        </a:rPr>
                        <a:t>f</a:t>
                      </a:r>
                      <a:endParaRPr sz="2000" b="1" i="1" dirty="0">
                        <a:solidFill>
                          <a:srgbClr val="000000"/>
                        </a:solidFill>
                        <a:latin typeface="Calibri"/>
                        <a:cs typeface="Calibri"/>
                      </a:endParaRPr>
                    </a:p>
                  </a:txBody>
                  <a:tcPr marL="0" marR="0" marT="19050" marB="0"/>
                </a:tc>
                <a:tc>
                  <a:txBody>
                    <a:bodyPr/>
                    <a:lstStyle/>
                    <a:p>
                      <a:pPr marR="70485" algn="ctr">
                        <a:lnSpc>
                          <a:spcPct val="100000"/>
                        </a:lnSpc>
                        <a:spcBef>
                          <a:spcPts val="150"/>
                        </a:spcBef>
                      </a:pPr>
                      <a:r>
                        <a:rPr sz="2000" b="1" i="1" dirty="0">
                          <a:solidFill>
                            <a:srgbClr val="000000"/>
                          </a:solidFill>
                        </a:rPr>
                        <a:t>SS</a:t>
                      </a:r>
                      <a:endParaRPr sz="2000" b="1" i="1">
                        <a:solidFill>
                          <a:srgbClr val="000000"/>
                        </a:solidFill>
                        <a:latin typeface="Calibri"/>
                        <a:cs typeface="Calibri"/>
                      </a:endParaRPr>
                    </a:p>
                  </a:txBody>
                  <a:tcPr marL="0" marR="0" marT="19050" marB="0"/>
                </a:tc>
                <a:tc>
                  <a:txBody>
                    <a:bodyPr/>
                    <a:lstStyle/>
                    <a:p>
                      <a:pPr marL="274955" algn="ctr">
                        <a:lnSpc>
                          <a:spcPct val="100000"/>
                        </a:lnSpc>
                        <a:spcBef>
                          <a:spcPts val="150"/>
                        </a:spcBef>
                        <a:tabLst>
                          <a:tab pos="1051560" algn="l"/>
                        </a:tabLst>
                      </a:pPr>
                      <a:r>
                        <a:rPr sz="2000" b="1" i="1" spc="-5" dirty="0">
                          <a:solidFill>
                            <a:srgbClr val="000000"/>
                          </a:solidFill>
                        </a:rPr>
                        <a:t>MS</a:t>
                      </a:r>
                      <a:endParaRPr sz="2000" b="1" i="1" dirty="0">
                        <a:solidFill>
                          <a:srgbClr val="000000"/>
                        </a:solidFill>
                        <a:latin typeface="Calibri"/>
                        <a:cs typeface="Calibri"/>
                      </a:endParaRPr>
                    </a:p>
                  </a:txBody>
                  <a:tcPr marL="0" marR="0" marT="19050" marB="0"/>
                </a:tc>
                <a:tc>
                  <a:txBody>
                    <a:bodyPr/>
                    <a:lstStyle/>
                    <a:p>
                      <a:pPr marR="109855" algn="ctr">
                        <a:lnSpc>
                          <a:spcPct val="100000"/>
                        </a:lnSpc>
                        <a:spcBef>
                          <a:spcPts val="150"/>
                        </a:spcBef>
                      </a:pPr>
                      <a:r>
                        <a:rPr lang="en-US" sz="2000" b="1" i="1" spc="-5" dirty="0">
                          <a:solidFill>
                            <a:srgbClr val="000000"/>
                          </a:solidFill>
                        </a:rPr>
                        <a:t>F</a:t>
                      </a:r>
                      <a:endParaRPr sz="2000" b="1" i="1" dirty="0">
                        <a:solidFill>
                          <a:srgbClr val="000000"/>
                        </a:solidFill>
                        <a:latin typeface="Calibri"/>
                        <a:cs typeface="Calibri"/>
                      </a:endParaRPr>
                    </a:p>
                  </a:txBody>
                  <a:tcPr marL="0" marR="0" marT="19050" marB="0"/>
                </a:tc>
                <a:tc>
                  <a:txBody>
                    <a:bodyPr/>
                    <a:lstStyle/>
                    <a:p>
                      <a:pPr marR="109855" algn="ctr">
                        <a:lnSpc>
                          <a:spcPct val="100000"/>
                        </a:lnSpc>
                        <a:spcBef>
                          <a:spcPts val="150"/>
                        </a:spcBef>
                      </a:pPr>
                      <a:r>
                        <a:rPr sz="2000" b="1" i="1" spc="-10" dirty="0">
                          <a:solidFill>
                            <a:srgbClr val="000000"/>
                          </a:solidFill>
                        </a:rPr>
                        <a:t>Signiﬁcance</a:t>
                      </a:r>
                      <a:r>
                        <a:rPr sz="2000" b="1" i="1" spc="-80" dirty="0">
                          <a:solidFill>
                            <a:srgbClr val="000000"/>
                          </a:solidFill>
                        </a:rPr>
                        <a:t> </a:t>
                      </a:r>
                      <a:r>
                        <a:rPr sz="2000" b="1" i="1" spc="-5" dirty="0">
                          <a:solidFill>
                            <a:srgbClr val="000000"/>
                          </a:solidFill>
                        </a:rPr>
                        <a:t>F</a:t>
                      </a:r>
                      <a:endParaRPr sz="2000" b="1" i="1" dirty="0">
                        <a:solidFill>
                          <a:srgbClr val="000000"/>
                        </a:solidFill>
                        <a:latin typeface="Calibri"/>
                        <a:cs typeface="Calibri"/>
                      </a:endParaRPr>
                    </a:p>
                  </a:txBody>
                  <a:tcPr marL="0" marR="0" marT="19050" marB="0"/>
                </a:tc>
                <a:extLst>
                  <a:ext uri="{0D108BD9-81ED-4DB2-BD59-A6C34878D82A}">
                    <a16:rowId xmlns:a16="http://schemas.microsoft.com/office/drawing/2014/main" val="10001"/>
                  </a:ext>
                </a:extLst>
              </a:tr>
              <a:tr h="408299">
                <a:tc>
                  <a:txBody>
                    <a:bodyPr/>
                    <a:lstStyle/>
                    <a:p>
                      <a:pPr marL="24130" algn="l">
                        <a:lnSpc>
                          <a:spcPct val="100000"/>
                        </a:lnSpc>
                        <a:spcBef>
                          <a:spcPts val="120"/>
                        </a:spcBef>
                      </a:pPr>
                      <a:r>
                        <a:rPr sz="2000" dirty="0">
                          <a:solidFill>
                            <a:srgbClr val="000000"/>
                          </a:solidFill>
                        </a:rPr>
                        <a:t>Regression</a:t>
                      </a:r>
                      <a:endParaRPr sz="2000" dirty="0">
                        <a:solidFill>
                          <a:srgbClr val="000000"/>
                        </a:solidFill>
                        <a:latin typeface="Calibri"/>
                        <a:cs typeface="Calibri"/>
                      </a:endParaRPr>
                    </a:p>
                  </a:txBody>
                  <a:tcPr marL="0" marR="0" marT="15240" marB="0"/>
                </a:tc>
                <a:tc>
                  <a:txBody>
                    <a:bodyPr/>
                    <a:lstStyle/>
                    <a:p>
                      <a:pPr marR="66675" algn="ctr">
                        <a:lnSpc>
                          <a:spcPct val="100000"/>
                        </a:lnSpc>
                        <a:spcBef>
                          <a:spcPts val="120"/>
                        </a:spcBef>
                      </a:pPr>
                      <a:r>
                        <a:rPr sz="2000" dirty="0">
                          <a:solidFill>
                            <a:srgbClr val="000000"/>
                          </a:solidFill>
                        </a:rPr>
                        <a:t>4</a:t>
                      </a:r>
                      <a:endParaRPr sz="2000" dirty="0">
                        <a:solidFill>
                          <a:srgbClr val="000000"/>
                        </a:solidFill>
                        <a:latin typeface="Calibri"/>
                        <a:cs typeface="Calibri"/>
                      </a:endParaRPr>
                    </a:p>
                  </a:txBody>
                  <a:tcPr marL="0" marR="0" marT="15240" marB="0"/>
                </a:tc>
                <a:tc>
                  <a:txBody>
                    <a:bodyPr/>
                    <a:lstStyle/>
                    <a:p>
                      <a:pPr marL="92710" algn="l">
                        <a:lnSpc>
                          <a:spcPct val="100000"/>
                        </a:lnSpc>
                        <a:spcBef>
                          <a:spcPts val="120"/>
                        </a:spcBef>
                      </a:pPr>
                      <a:r>
                        <a:rPr sz="2000" spc="-35" dirty="0">
                          <a:solidFill>
                            <a:srgbClr val="000000"/>
                          </a:solidFill>
                        </a:rPr>
                        <a:t>3.79777E+11</a:t>
                      </a:r>
                      <a:endParaRPr sz="2000" dirty="0">
                        <a:solidFill>
                          <a:srgbClr val="000000"/>
                        </a:solidFill>
                        <a:latin typeface="Calibri"/>
                        <a:cs typeface="Calibri"/>
                      </a:endParaRPr>
                    </a:p>
                  </a:txBody>
                  <a:tcPr marL="0" marR="0" marT="15240" marB="0"/>
                </a:tc>
                <a:tc>
                  <a:txBody>
                    <a:bodyPr/>
                    <a:lstStyle/>
                    <a:p>
                      <a:pPr marL="74930" algn="l">
                        <a:lnSpc>
                          <a:spcPct val="100000"/>
                        </a:lnSpc>
                        <a:spcBef>
                          <a:spcPts val="120"/>
                        </a:spcBef>
                        <a:tabLst>
                          <a:tab pos="801370" algn="l"/>
                        </a:tabLst>
                      </a:pPr>
                      <a:r>
                        <a:rPr sz="2000" spc="-40" dirty="0">
                          <a:solidFill>
                            <a:srgbClr val="000000"/>
                          </a:solidFill>
                        </a:rPr>
                        <a:t>94944231937</a:t>
                      </a:r>
                      <a:endParaRPr sz="2000" dirty="0">
                        <a:solidFill>
                          <a:srgbClr val="000000"/>
                        </a:solidFill>
                        <a:latin typeface="Calibri"/>
                        <a:cs typeface="Calibri"/>
                      </a:endParaRPr>
                    </a:p>
                  </a:txBody>
                  <a:tcPr marL="0" marR="0" marT="15240" marB="0"/>
                </a:tc>
                <a:tc>
                  <a:txBody>
                    <a:bodyPr/>
                    <a:lstStyle/>
                    <a:p>
                      <a:pPr marR="75565" algn="ctr">
                        <a:lnSpc>
                          <a:spcPct val="100000"/>
                        </a:lnSpc>
                        <a:spcBef>
                          <a:spcPts val="120"/>
                        </a:spcBef>
                      </a:pPr>
                      <a:r>
                        <a:rPr lang="en-US" sz="2000" spc="-35" dirty="0">
                          <a:solidFill>
                            <a:srgbClr val="000000"/>
                          </a:solidFill>
                        </a:rPr>
                        <a:t>209.7618082</a:t>
                      </a:r>
                      <a:endParaRPr sz="2000" dirty="0">
                        <a:solidFill>
                          <a:srgbClr val="000000"/>
                        </a:solidFill>
                        <a:latin typeface="Calibri"/>
                        <a:cs typeface="Calibri"/>
                      </a:endParaRPr>
                    </a:p>
                  </a:txBody>
                  <a:tcPr marL="0" marR="0" marT="15240" marB="0"/>
                </a:tc>
                <a:tc>
                  <a:txBody>
                    <a:bodyPr/>
                    <a:lstStyle/>
                    <a:p>
                      <a:pPr marR="75565" algn="ctr">
                        <a:lnSpc>
                          <a:spcPct val="100000"/>
                        </a:lnSpc>
                        <a:spcBef>
                          <a:spcPts val="120"/>
                        </a:spcBef>
                      </a:pPr>
                      <a:r>
                        <a:rPr sz="2000" spc="-40" dirty="0">
                          <a:solidFill>
                            <a:srgbClr val="000000"/>
                          </a:solidFill>
                        </a:rPr>
                        <a:t>5</a:t>
                      </a:r>
                      <a:r>
                        <a:rPr sz="2000" spc="5" dirty="0">
                          <a:solidFill>
                            <a:srgbClr val="000000"/>
                          </a:solidFill>
                        </a:rPr>
                        <a:t>.</a:t>
                      </a:r>
                      <a:r>
                        <a:rPr sz="2000" spc="-40" dirty="0">
                          <a:solidFill>
                            <a:srgbClr val="000000"/>
                          </a:solidFill>
                        </a:rPr>
                        <a:t>92154</a:t>
                      </a:r>
                      <a:r>
                        <a:rPr sz="2000" spc="-20" dirty="0">
                          <a:solidFill>
                            <a:srgbClr val="000000"/>
                          </a:solidFill>
                        </a:rPr>
                        <a:t>E</a:t>
                      </a:r>
                      <a:r>
                        <a:rPr sz="2000" spc="15" dirty="0">
                          <a:solidFill>
                            <a:srgbClr val="000000"/>
                          </a:solidFill>
                        </a:rPr>
                        <a:t>-</a:t>
                      </a:r>
                      <a:r>
                        <a:rPr sz="2000" spc="-40" dirty="0">
                          <a:solidFill>
                            <a:srgbClr val="000000"/>
                          </a:solidFill>
                        </a:rPr>
                        <a:t>2</a:t>
                      </a:r>
                      <a:r>
                        <a:rPr sz="2000" dirty="0">
                          <a:solidFill>
                            <a:srgbClr val="000000"/>
                          </a:solidFill>
                        </a:rPr>
                        <a:t>1</a:t>
                      </a:r>
                      <a:endParaRPr sz="2000">
                        <a:solidFill>
                          <a:srgbClr val="000000"/>
                        </a:solidFill>
                        <a:latin typeface="Calibri"/>
                        <a:cs typeface="Calibri"/>
                      </a:endParaRPr>
                    </a:p>
                  </a:txBody>
                  <a:tcPr marL="0" marR="0" marT="15240" marB="0"/>
                </a:tc>
                <a:extLst>
                  <a:ext uri="{0D108BD9-81ED-4DB2-BD59-A6C34878D82A}">
                    <a16:rowId xmlns:a16="http://schemas.microsoft.com/office/drawing/2014/main" val="10002"/>
                  </a:ext>
                </a:extLst>
              </a:tr>
              <a:tr h="370285">
                <a:tc>
                  <a:txBody>
                    <a:bodyPr/>
                    <a:lstStyle/>
                    <a:p>
                      <a:pPr marL="24765" algn="l">
                        <a:lnSpc>
                          <a:spcPct val="100000"/>
                        </a:lnSpc>
                      </a:pPr>
                      <a:r>
                        <a:rPr sz="2000" dirty="0">
                          <a:solidFill>
                            <a:srgbClr val="000000"/>
                          </a:solidFill>
                        </a:rPr>
                        <a:t>Residual</a:t>
                      </a:r>
                      <a:endParaRPr sz="2000" dirty="0">
                        <a:solidFill>
                          <a:srgbClr val="000000"/>
                        </a:solidFill>
                        <a:latin typeface="Calibri"/>
                        <a:cs typeface="Calibri"/>
                      </a:endParaRPr>
                    </a:p>
                  </a:txBody>
                  <a:tcPr marL="0" marR="0" marT="0" marB="0"/>
                </a:tc>
                <a:tc>
                  <a:txBody>
                    <a:bodyPr/>
                    <a:lstStyle/>
                    <a:p>
                      <a:pPr marR="71120" algn="ctr">
                        <a:lnSpc>
                          <a:spcPct val="100000"/>
                        </a:lnSpc>
                      </a:pPr>
                      <a:r>
                        <a:rPr sz="2000" spc="-40" dirty="0">
                          <a:solidFill>
                            <a:srgbClr val="000000"/>
                          </a:solidFill>
                        </a:rPr>
                        <a:t>2</a:t>
                      </a:r>
                      <a:r>
                        <a:rPr sz="2000" dirty="0">
                          <a:solidFill>
                            <a:srgbClr val="000000"/>
                          </a:solidFill>
                        </a:rPr>
                        <a:t>9</a:t>
                      </a:r>
                      <a:endParaRPr sz="2000" dirty="0">
                        <a:solidFill>
                          <a:srgbClr val="000000"/>
                        </a:solidFill>
                        <a:latin typeface="Calibri"/>
                        <a:cs typeface="Calibri"/>
                      </a:endParaRPr>
                    </a:p>
                  </a:txBody>
                  <a:tcPr marL="0" marR="0" marT="0" marB="0"/>
                </a:tc>
                <a:tc>
                  <a:txBody>
                    <a:bodyPr/>
                    <a:lstStyle/>
                    <a:p>
                      <a:pPr marL="67945" algn="l">
                        <a:lnSpc>
                          <a:spcPct val="100000"/>
                        </a:lnSpc>
                      </a:pPr>
                      <a:r>
                        <a:rPr sz="2000" spc="-40" dirty="0">
                          <a:solidFill>
                            <a:srgbClr val="000000"/>
                          </a:solidFill>
                        </a:rPr>
                        <a:t>13126234702</a:t>
                      </a:r>
                      <a:endParaRPr sz="2000" dirty="0">
                        <a:solidFill>
                          <a:srgbClr val="000000"/>
                        </a:solidFill>
                        <a:latin typeface="Calibri"/>
                        <a:cs typeface="Calibri"/>
                      </a:endParaRPr>
                    </a:p>
                  </a:txBody>
                  <a:tcPr marL="0" marR="0" marT="0" marB="0"/>
                </a:tc>
                <a:tc>
                  <a:txBody>
                    <a:bodyPr/>
                    <a:lstStyle/>
                    <a:p>
                      <a:pPr marL="100965" algn="l">
                        <a:lnSpc>
                          <a:spcPct val="100000"/>
                        </a:lnSpc>
                      </a:pPr>
                      <a:r>
                        <a:rPr sz="2000" spc="-35" dirty="0">
                          <a:solidFill>
                            <a:srgbClr val="000000"/>
                          </a:solidFill>
                        </a:rPr>
                        <a:t>452628782.8</a:t>
                      </a:r>
                      <a:endParaRPr sz="2000" dirty="0">
                        <a:solidFill>
                          <a:srgbClr val="000000"/>
                        </a:solidFill>
                        <a:latin typeface="Calibri"/>
                        <a:cs typeface="Calibri"/>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extLst>
                  <a:ext uri="{0D108BD9-81ED-4DB2-BD59-A6C34878D82A}">
                    <a16:rowId xmlns:a16="http://schemas.microsoft.com/office/drawing/2014/main" val="10003"/>
                  </a:ext>
                </a:extLst>
              </a:tr>
              <a:tr h="340718">
                <a:tc>
                  <a:txBody>
                    <a:bodyPr/>
                    <a:lstStyle/>
                    <a:p>
                      <a:pPr marL="25400" algn="l">
                        <a:lnSpc>
                          <a:spcPct val="100000"/>
                        </a:lnSpc>
                      </a:pPr>
                      <a:r>
                        <a:rPr sz="2000" spc="-10" dirty="0">
                          <a:solidFill>
                            <a:srgbClr val="000000"/>
                          </a:solidFill>
                        </a:rPr>
                        <a:t>Total</a:t>
                      </a:r>
                      <a:endParaRPr sz="2000" dirty="0">
                        <a:solidFill>
                          <a:srgbClr val="000000"/>
                        </a:solidFill>
                        <a:latin typeface="Calibri"/>
                        <a:cs typeface="Calibri"/>
                      </a:endParaRPr>
                    </a:p>
                  </a:txBody>
                  <a:tcPr marL="0" marR="0" marT="0" marB="0"/>
                </a:tc>
                <a:tc>
                  <a:txBody>
                    <a:bodyPr/>
                    <a:lstStyle/>
                    <a:p>
                      <a:pPr marR="71120" algn="ctr">
                        <a:lnSpc>
                          <a:spcPct val="100000"/>
                        </a:lnSpc>
                      </a:pPr>
                      <a:r>
                        <a:rPr sz="2000" spc="-40" dirty="0">
                          <a:solidFill>
                            <a:srgbClr val="000000"/>
                          </a:solidFill>
                        </a:rPr>
                        <a:t>3</a:t>
                      </a:r>
                      <a:r>
                        <a:rPr sz="2000" dirty="0">
                          <a:solidFill>
                            <a:srgbClr val="000000"/>
                          </a:solidFill>
                        </a:rPr>
                        <a:t>3</a:t>
                      </a:r>
                      <a:endParaRPr sz="2000">
                        <a:solidFill>
                          <a:srgbClr val="000000"/>
                        </a:solidFill>
                        <a:latin typeface="Calibri"/>
                        <a:cs typeface="Calibri"/>
                      </a:endParaRPr>
                    </a:p>
                  </a:txBody>
                  <a:tcPr marL="0" marR="0" marT="0" marB="0"/>
                </a:tc>
                <a:tc>
                  <a:txBody>
                    <a:bodyPr/>
                    <a:lstStyle/>
                    <a:p>
                      <a:pPr marL="93345" algn="l">
                        <a:lnSpc>
                          <a:spcPct val="100000"/>
                        </a:lnSpc>
                      </a:pPr>
                      <a:r>
                        <a:rPr sz="2000" spc="-35" dirty="0">
                          <a:solidFill>
                            <a:srgbClr val="000000"/>
                          </a:solidFill>
                        </a:rPr>
                        <a:t>3.92903E+11</a:t>
                      </a:r>
                      <a:endParaRPr sz="2000" dirty="0">
                        <a:solidFill>
                          <a:srgbClr val="000000"/>
                        </a:solidFill>
                        <a:latin typeface="Calibri"/>
                        <a:cs typeface="Calibri"/>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extLst>
                  <a:ext uri="{0D108BD9-81ED-4DB2-BD59-A6C34878D82A}">
                    <a16:rowId xmlns:a16="http://schemas.microsoft.com/office/drawing/2014/main" val="10004"/>
                  </a:ext>
                </a:extLst>
              </a:tr>
            </a:tbl>
          </a:graphicData>
        </a:graphic>
      </p:graphicFrame>
      <p:graphicFrame>
        <p:nvGraphicFramePr>
          <p:cNvPr id="5" name="object 2"/>
          <p:cNvGraphicFramePr>
            <a:graphicFrameLocks noGrp="1"/>
          </p:cNvGraphicFramePr>
          <p:nvPr/>
        </p:nvGraphicFramePr>
        <p:xfrm>
          <a:off x="313189" y="3429000"/>
          <a:ext cx="8458200" cy="181737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tblGrid>
              <a:tr h="339090">
                <a:tc>
                  <a:txBody>
                    <a:bodyPr/>
                    <a:lstStyle/>
                    <a:p>
                      <a:pPr>
                        <a:lnSpc>
                          <a:spcPct val="100000"/>
                        </a:lnSpc>
                      </a:pPr>
                      <a:endParaRPr sz="1600" i="1" dirty="0">
                        <a:latin typeface="Times New Roman"/>
                        <a:cs typeface="Times New Roman"/>
                      </a:endParaRPr>
                    </a:p>
                  </a:txBody>
                  <a:tcPr marL="0" marR="0" marT="0" marB="0"/>
                </a:tc>
                <a:tc>
                  <a:txBody>
                    <a:bodyPr/>
                    <a:lstStyle/>
                    <a:p>
                      <a:pPr marR="41910" algn="ctr">
                        <a:lnSpc>
                          <a:spcPct val="100000"/>
                        </a:lnSpc>
                        <a:spcBef>
                          <a:spcPts val="150"/>
                        </a:spcBef>
                      </a:pPr>
                      <a:r>
                        <a:rPr sz="1600" i="1" spc="-10" dirty="0"/>
                        <a:t>Coeﬃcients</a:t>
                      </a:r>
                      <a:endParaRPr sz="1600" i="1" dirty="0">
                        <a:latin typeface="Calibri"/>
                        <a:cs typeface="Calibri"/>
                      </a:endParaRPr>
                    </a:p>
                  </a:txBody>
                  <a:tcPr marL="0" marR="0" marT="19050" marB="0"/>
                </a:tc>
                <a:tc>
                  <a:txBody>
                    <a:bodyPr/>
                    <a:lstStyle/>
                    <a:p>
                      <a:pPr marR="76835" algn="ctr">
                        <a:lnSpc>
                          <a:spcPct val="100000"/>
                        </a:lnSpc>
                        <a:spcBef>
                          <a:spcPts val="150"/>
                        </a:spcBef>
                      </a:pPr>
                      <a:r>
                        <a:rPr sz="1600" i="1" dirty="0"/>
                        <a:t>Standard</a:t>
                      </a:r>
                      <a:r>
                        <a:rPr sz="1600" i="1" spc="-40" dirty="0"/>
                        <a:t> </a:t>
                      </a:r>
                      <a:r>
                        <a:rPr sz="1600" i="1" spc="-10" dirty="0"/>
                        <a:t>Error</a:t>
                      </a:r>
                      <a:endParaRPr sz="1600" i="1" dirty="0">
                        <a:latin typeface="Calibri"/>
                        <a:cs typeface="Calibri"/>
                      </a:endParaRPr>
                    </a:p>
                  </a:txBody>
                  <a:tcPr marL="0" marR="0" marT="19050" marB="0"/>
                </a:tc>
                <a:tc>
                  <a:txBody>
                    <a:bodyPr/>
                    <a:lstStyle/>
                    <a:p>
                      <a:pPr marL="231140" algn="ctr">
                        <a:lnSpc>
                          <a:spcPct val="100000"/>
                        </a:lnSpc>
                        <a:spcBef>
                          <a:spcPts val="150"/>
                        </a:spcBef>
                      </a:pPr>
                      <a:r>
                        <a:rPr sz="1600" i="1" spc="-5" dirty="0"/>
                        <a:t>t</a:t>
                      </a:r>
                      <a:r>
                        <a:rPr sz="1600" i="1" spc="-35" dirty="0"/>
                        <a:t> </a:t>
                      </a:r>
                      <a:r>
                        <a:rPr sz="1600" i="1" dirty="0"/>
                        <a:t>Stat</a:t>
                      </a:r>
                      <a:endParaRPr sz="1600" i="1" dirty="0">
                        <a:latin typeface="Calibri"/>
                        <a:cs typeface="Calibri"/>
                      </a:endParaRPr>
                    </a:p>
                  </a:txBody>
                  <a:tcPr marL="0" marR="0" marT="19050" marB="0"/>
                </a:tc>
                <a:tc>
                  <a:txBody>
                    <a:bodyPr/>
                    <a:lstStyle/>
                    <a:p>
                      <a:pPr marR="27305" algn="ctr">
                        <a:lnSpc>
                          <a:spcPct val="100000"/>
                        </a:lnSpc>
                        <a:spcBef>
                          <a:spcPts val="150"/>
                        </a:spcBef>
                      </a:pPr>
                      <a:r>
                        <a:rPr sz="1600" i="1" dirty="0"/>
                        <a:t>P-value</a:t>
                      </a:r>
                      <a:endParaRPr sz="1600" i="1">
                        <a:latin typeface="Calibri"/>
                        <a:cs typeface="Calibri"/>
                      </a:endParaRPr>
                    </a:p>
                  </a:txBody>
                  <a:tcPr marL="0" marR="0" marT="19050" marB="0"/>
                </a:tc>
                <a:tc>
                  <a:txBody>
                    <a:bodyPr/>
                    <a:lstStyle/>
                    <a:p>
                      <a:pPr marL="98425" algn="ctr">
                        <a:lnSpc>
                          <a:spcPct val="100000"/>
                        </a:lnSpc>
                        <a:spcBef>
                          <a:spcPts val="150"/>
                        </a:spcBef>
                      </a:pPr>
                      <a:r>
                        <a:rPr sz="1600" i="1" spc="-5" dirty="0"/>
                        <a:t>Lower</a:t>
                      </a:r>
                      <a:r>
                        <a:rPr sz="1600" i="1" spc="-45" dirty="0"/>
                        <a:t> </a:t>
                      </a:r>
                      <a:r>
                        <a:rPr sz="1600" i="1" spc="-30" dirty="0"/>
                        <a:t>95%</a:t>
                      </a:r>
                      <a:endParaRPr sz="1600" i="1">
                        <a:latin typeface="Calibri"/>
                        <a:cs typeface="Calibri"/>
                      </a:endParaRPr>
                    </a:p>
                  </a:txBody>
                  <a:tcPr marL="0" marR="0" marT="19050" marB="0"/>
                </a:tc>
                <a:tc>
                  <a:txBody>
                    <a:bodyPr/>
                    <a:lstStyle/>
                    <a:p>
                      <a:pPr marR="81915" algn="ctr">
                        <a:lnSpc>
                          <a:spcPct val="100000"/>
                        </a:lnSpc>
                        <a:spcBef>
                          <a:spcPts val="150"/>
                        </a:spcBef>
                      </a:pPr>
                      <a:r>
                        <a:rPr sz="1600" i="1" dirty="0"/>
                        <a:t>Upper</a:t>
                      </a:r>
                      <a:r>
                        <a:rPr sz="1600" i="1" spc="-50" dirty="0"/>
                        <a:t> </a:t>
                      </a:r>
                      <a:r>
                        <a:rPr sz="1600" i="1" spc="-30" dirty="0"/>
                        <a:t>95%</a:t>
                      </a:r>
                      <a:endParaRPr sz="1600" i="1" dirty="0">
                        <a:latin typeface="Calibri"/>
                        <a:cs typeface="Calibri"/>
                      </a:endParaRPr>
                    </a:p>
                  </a:txBody>
                  <a:tcPr marL="0" marR="0" marT="19050" marB="0"/>
                </a:tc>
                <a:extLst>
                  <a:ext uri="{0D108BD9-81ED-4DB2-BD59-A6C34878D82A}">
                    <a16:rowId xmlns:a16="http://schemas.microsoft.com/office/drawing/2014/main" val="10000"/>
                  </a:ext>
                </a:extLst>
              </a:tr>
              <a:tr h="184150">
                <a:tc>
                  <a:txBody>
                    <a:bodyPr/>
                    <a:lstStyle/>
                    <a:p>
                      <a:pPr marL="25400">
                        <a:lnSpc>
                          <a:spcPct val="100000"/>
                        </a:lnSpc>
                        <a:spcBef>
                          <a:spcPts val="120"/>
                        </a:spcBef>
                      </a:pPr>
                      <a:r>
                        <a:rPr sz="1600" dirty="0">
                          <a:solidFill>
                            <a:srgbClr val="000000"/>
                          </a:solidFill>
                        </a:rPr>
                        <a:t>Intercept</a:t>
                      </a:r>
                      <a:endParaRPr sz="1600" dirty="0">
                        <a:solidFill>
                          <a:srgbClr val="000000"/>
                        </a:solidFill>
                        <a:latin typeface="Calibri"/>
                        <a:cs typeface="Calibri"/>
                      </a:endParaRPr>
                    </a:p>
                  </a:txBody>
                  <a:tcPr marL="0" marR="0" marT="15240" marB="0"/>
                </a:tc>
                <a:tc>
                  <a:txBody>
                    <a:bodyPr/>
                    <a:lstStyle/>
                    <a:p>
                      <a:pPr marL="55880" algn="ctr">
                        <a:lnSpc>
                          <a:spcPct val="100000"/>
                        </a:lnSpc>
                        <a:spcBef>
                          <a:spcPts val="120"/>
                        </a:spcBef>
                      </a:pPr>
                      <a:r>
                        <a:rPr sz="1600" spc="-35" dirty="0">
                          <a:solidFill>
                            <a:srgbClr val="000000"/>
                          </a:solidFill>
                        </a:rPr>
                        <a:t>163626.7916</a:t>
                      </a:r>
                      <a:endParaRPr sz="1600" dirty="0">
                        <a:solidFill>
                          <a:srgbClr val="000000"/>
                        </a:solidFill>
                        <a:latin typeface="Calibri"/>
                        <a:cs typeface="Calibri"/>
                      </a:endParaRPr>
                    </a:p>
                  </a:txBody>
                  <a:tcPr marL="0" marR="0" marT="15240" marB="0"/>
                </a:tc>
                <a:tc>
                  <a:txBody>
                    <a:bodyPr/>
                    <a:lstStyle/>
                    <a:p>
                      <a:pPr marR="60960" algn="ctr">
                        <a:lnSpc>
                          <a:spcPct val="100000"/>
                        </a:lnSpc>
                        <a:spcBef>
                          <a:spcPts val="120"/>
                        </a:spcBef>
                      </a:pPr>
                      <a:r>
                        <a:rPr sz="1600" spc="-40" dirty="0">
                          <a:solidFill>
                            <a:srgbClr val="000000"/>
                          </a:solidFill>
                        </a:rPr>
                        <a:t>20421</a:t>
                      </a:r>
                      <a:r>
                        <a:rPr sz="1600" spc="5" dirty="0">
                          <a:solidFill>
                            <a:srgbClr val="000000"/>
                          </a:solidFill>
                        </a:rPr>
                        <a:t>.</a:t>
                      </a:r>
                      <a:r>
                        <a:rPr sz="1600" spc="-40" dirty="0">
                          <a:solidFill>
                            <a:srgbClr val="000000"/>
                          </a:solidFill>
                        </a:rPr>
                        <a:t>3007</a:t>
                      </a:r>
                      <a:r>
                        <a:rPr sz="1600" dirty="0">
                          <a:solidFill>
                            <a:srgbClr val="000000"/>
                          </a:solidFill>
                        </a:rPr>
                        <a:t>9</a:t>
                      </a:r>
                      <a:endParaRPr sz="1600">
                        <a:solidFill>
                          <a:srgbClr val="000000"/>
                        </a:solidFill>
                        <a:latin typeface="Calibri"/>
                        <a:cs typeface="Calibri"/>
                      </a:endParaRPr>
                    </a:p>
                  </a:txBody>
                  <a:tcPr marL="0" marR="0" marT="15240" marB="0"/>
                </a:tc>
                <a:tc>
                  <a:txBody>
                    <a:bodyPr/>
                    <a:lstStyle/>
                    <a:p>
                      <a:pPr marR="59055" algn="ctr">
                        <a:lnSpc>
                          <a:spcPct val="100000"/>
                        </a:lnSpc>
                        <a:spcBef>
                          <a:spcPts val="120"/>
                        </a:spcBef>
                      </a:pPr>
                      <a:r>
                        <a:rPr sz="1600" spc="-40" dirty="0">
                          <a:solidFill>
                            <a:srgbClr val="000000"/>
                          </a:solidFill>
                        </a:rPr>
                        <a:t>8</a:t>
                      </a:r>
                      <a:r>
                        <a:rPr sz="1600" spc="5" dirty="0">
                          <a:solidFill>
                            <a:srgbClr val="000000"/>
                          </a:solidFill>
                        </a:rPr>
                        <a:t>.</a:t>
                      </a:r>
                      <a:r>
                        <a:rPr sz="1600" spc="-40" dirty="0">
                          <a:solidFill>
                            <a:srgbClr val="000000"/>
                          </a:solidFill>
                        </a:rPr>
                        <a:t>01255479</a:t>
                      </a:r>
                      <a:r>
                        <a:rPr sz="1600" dirty="0">
                          <a:solidFill>
                            <a:srgbClr val="000000"/>
                          </a:solidFill>
                        </a:rPr>
                        <a:t>8</a:t>
                      </a:r>
                      <a:endParaRPr sz="1600">
                        <a:solidFill>
                          <a:srgbClr val="000000"/>
                        </a:solidFill>
                        <a:latin typeface="Calibri"/>
                        <a:cs typeface="Calibri"/>
                      </a:endParaRPr>
                    </a:p>
                  </a:txBody>
                  <a:tcPr marL="0" marR="0" marT="15240" marB="0"/>
                </a:tc>
                <a:tc>
                  <a:txBody>
                    <a:bodyPr/>
                    <a:lstStyle/>
                    <a:p>
                      <a:pPr marL="16510" algn="ctr">
                        <a:lnSpc>
                          <a:spcPct val="100000"/>
                        </a:lnSpc>
                        <a:spcBef>
                          <a:spcPts val="120"/>
                        </a:spcBef>
                      </a:pPr>
                      <a:r>
                        <a:rPr sz="1600" spc="-30" dirty="0">
                          <a:solidFill>
                            <a:srgbClr val="000000"/>
                          </a:solidFill>
                        </a:rPr>
                        <a:t>7.76213E-09</a:t>
                      </a:r>
                      <a:endParaRPr sz="1600">
                        <a:solidFill>
                          <a:srgbClr val="000000"/>
                        </a:solidFill>
                        <a:latin typeface="Calibri"/>
                        <a:cs typeface="Calibri"/>
                      </a:endParaRPr>
                    </a:p>
                  </a:txBody>
                  <a:tcPr marL="0" marR="0" marT="15240" marB="0"/>
                </a:tc>
                <a:tc>
                  <a:txBody>
                    <a:bodyPr/>
                    <a:lstStyle/>
                    <a:p>
                      <a:pPr marR="59690" algn="ctr">
                        <a:lnSpc>
                          <a:spcPct val="100000"/>
                        </a:lnSpc>
                        <a:spcBef>
                          <a:spcPts val="120"/>
                        </a:spcBef>
                      </a:pPr>
                      <a:r>
                        <a:rPr sz="1600" spc="-40" dirty="0">
                          <a:solidFill>
                            <a:srgbClr val="000000"/>
                          </a:solidFill>
                        </a:rPr>
                        <a:t>121860</a:t>
                      </a:r>
                      <a:r>
                        <a:rPr sz="1600" spc="5" dirty="0">
                          <a:solidFill>
                            <a:srgbClr val="000000"/>
                          </a:solidFill>
                        </a:rPr>
                        <a:t>.</a:t>
                      </a:r>
                      <a:r>
                        <a:rPr sz="1600" spc="-40" dirty="0">
                          <a:solidFill>
                            <a:srgbClr val="000000"/>
                          </a:solidFill>
                        </a:rPr>
                        <a:t>541</a:t>
                      </a:r>
                      <a:r>
                        <a:rPr sz="1600" dirty="0">
                          <a:solidFill>
                            <a:srgbClr val="000000"/>
                          </a:solidFill>
                        </a:rPr>
                        <a:t>9</a:t>
                      </a:r>
                      <a:endParaRPr sz="1600">
                        <a:solidFill>
                          <a:srgbClr val="000000"/>
                        </a:solidFill>
                        <a:latin typeface="Calibri"/>
                        <a:cs typeface="Calibri"/>
                      </a:endParaRPr>
                    </a:p>
                  </a:txBody>
                  <a:tcPr marL="0" marR="0" marT="15240" marB="0"/>
                </a:tc>
                <a:tc>
                  <a:txBody>
                    <a:bodyPr/>
                    <a:lstStyle/>
                    <a:p>
                      <a:pPr marR="29209" algn="ctr">
                        <a:lnSpc>
                          <a:spcPct val="100000"/>
                        </a:lnSpc>
                        <a:spcBef>
                          <a:spcPts val="120"/>
                        </a:spcBef>
                      </a:pPr>
                      <a:r>
                        <a:rPr sz="1600" spc="-35" dirty="0">
                          <a:solidFill>
                            <a:srgbClr val="000000"/>
                          </a:solidFill>
                        </a:rPr>
                        <a:t>205393.0413</a:t>
                      </a:r>
                      <a:endParaRPr sz="1600">
                        <a:solidFill>
                          <a:srgbClr val="000000"/>
                        </a:solidFill>
                        <a:latin typeface="Calibri"/>
                        <a:cs typeface="Calibri"/>
                      </a:endParaRPr>
                    </a:p>
                  </a:txBody>
                  <a:tcPr marL="0" marR="0" marT="15240" marB="0"/>
                </a:tc>
                <a:extLst>
                  <a:ext uri="{0D108BD9-81ED-4DB2-BD59-A6C34878D82A}">
                    <a16:rowId xmlns:a16="http://schemas.microsoft.com/office/drawing/2014/main" val="10001"/>
                  </a:ext>
                </a:extLst>
              </a:tr>
              <a:tr h="167005">
                <a:tc>
                  <a:txBody>
                    <a:bodyPr/>
                    <a:lstStyle/>
                    <a:p>
                      <a:pPr marL="26670">
                        <a:lnSpc>
                          <a:spcPct val="100000"/>
                        </a:lnSpc>
                      </a:pPr>
                      <a:r>
                        <a:rPr sz="1600" spc="-10" dirty="0">
                          <a:solidFill>
                            <a:srgbClr val="000000"/>
                          </a:solidFill>
                        </a:rPr>
                        <a:t>Square</a:t>
                      </a:r>
                      <a:r>
                        <a:rPr sz="1600" dirty="0">
                          <a:solidFill>
                            <a:srgbClr val="000000"/>
                          </a:solidFill>
                        </a:rPr>
                        <a:t> </a:t>
                      </a:r>
                      <a:r>
                        <a:rPr sz="1600" spc="5" dirty="0">
                          <a:solidFill>
                            <a:srgbClr val="000000"/>
                          </a:solidFill>
                        </a:rPr>
                        <a:t>Feet</a:t>
                      </a:r>
                      <a:endParaRPr sz="1600" dirty="0">
                        <a:solidFill>
                          <a:srgbClr val="000000"/>
                        </a:solidFill>
                        <a:latin typeface="Calibri"/>
                        <a:cs typeface="Calibri"/>
                      </a:endParaRPr>
                    </a:p>
                  </a:txBody>
                  <a:tcPr marL="0" marR="0" marT="0" marB="0"/>
                </a:tc>
                <a:tc>
                  <a:txBody>
                    <a:bodyPr/>
                    <a:lstStyle/>
                    <a:p>
                      <a:pPr marL="55880" algn="ctr">
                        <a:lnSpc>
                          <a:spcPct val="100000"/>
                        </a:lnSpc>
                      </a:pPr>
                      <a:r>
                        <a:rPr sz="1600" spc="-35" dirty="0">
                          <a:solidFill>
                            <a:srgbClr val="000000"/>
                          </a:solidFill>
                        </a:rPr>
                        <a:t>114.9454965</a:t>
                      </a:r>
                      <a:endParaRPr sz="1600" dirty="0">
                        <a:solidFill>
                          <a:srgbClr val="000000"/>
                        </a:solidFill>
                        <a:latin typeface="Calibri"/>
                        <a:cs typeface="Calibri"/>
                      </a:endParaRPr>
                    </a:p>
                  </a:txBody>
                  <a:tcPr marL="0" marR="0" marT="0" marB="0"/>
                </a:tc>
                <a:tc>
                  <a:txBody>
                    <a:bodyPr/>
                    <a:lstStyle/>
                    <a:p>
                      <a:pPr marR="56515" algn="ctr">
                        <a:lnSpc>
                          <a:spcPct val="100000"/>
                        </a:lnSpc>
                      </a:pPr>
                      <a:r>
                        <a:rPr sz="1600" spc="-40" dirty="0">
                          <a:solidFill>
                            <a:srgbClr val="000000"/>
                          </a:solidFill>
                        </a:rPr>
                        <a:t>9</a:t>
                      </a:r>
                      <a:r>
                        <a:rPr sz="1600" spc="5" dirty="0">
                          <a:solidFill>
                            <a:srgbClr val="000000"/>
                          </a:solidFill>
                        </a:rPr>
                        <a:t>.</a:t>
                      </a:r>
                      <a:r>
                        <a:rPr sz="1600" spc="-40" dirty="0">
                          <a:solidFill>
                            <a:srgbClr val="000000"/>
                          </a:solidFill>
                        </a:rPr>
                        <a:t>8847469</a:t>
                      </a:r>
                      <a:r>
                        <a:rPr sz="1600" dirty="0">
                          <a:solidFill>
                            <a:srgbClr val="000000"/>
                          </a:solidFill>
                        </a:rPr>
                        <a:t>8</a:t>
                      </a:r>
                      <a:endParaRPr sz="1600" dirty="0">
                        <a:solidFill>
                          <a:srgbClr val="000000"/>
                        </a:solidFill>
                        <a:latin typeface="Calibri"/>
                        <a:cs typeface="Calibri"/>
                      </a:endParaRPr>
                    </a:p>
                  </a:txBody>
                  <a:tcPr marL="0" marR="0" marT="0" marB="0"/>
                </a:tc>
                <a:tc>
                  <a:txBody>
                    <a:bodyPr/>
                    <a:lstStyle/>
                    <a:p>
                      <a:pPr marR="60325" algn="ctr">
                        <a:lnSpc>
                          <a:spcPct val="100000"/>
                        </a:lnSpc>
                      </a:pPr>
                      <a:r>
                        <a:rPr sz="1600" spc="-40" dirty="0">
                          <a:solidFill>
                            <a:srgbClr val="000000"/>
                          </a:solidFill>
                        </a:rPr>
                        <a:t>11</a:t>
                      </a:r>
                      <a:r>
                        <a:rPr sz="1600" spc="5" dirty="0">
                          <a:solidFill>
                            <a:srgbClr val="000000"/>
                          </a:solidFill>
                        </a:rPr>
                        <a:t>.</a:t>
                      </a:r>
                      <a:r>
                        <a:rPr sz="1600" spc="-40" dirty="0">
                          <a:solidFill>
                            <a:srgbClr val="000000"/>
                          </a:solidFill>
                        </a:rPr>
                        <a:t>6285724</a:t>
                      </a:r>
                      <a:r>
                        <a:rPr sz="1600" dirty="0">
                          <a:solidFill>
                            <a:srgbClr val="000000"/>
                          </a:solidFill>
                        </a:rPr>
                        <a:t>6</a:t>
                      </a:r>
                      <a:endParaRPr sz="1600">
                        <a:solidFill>
                          <a:srgbClr val="000000"/>
                        </a:solidFill>
                        <a:latin typeface="Calibri"/>
                        <a:cs typeface="Calibri"/>
                      </a:endParaRPr>
                    </a:p>
                  </a:txBody>
                  <a:tcPr marL="0" marR="0" marT="0" marB="0"/>
                </a:tc>
                <a:tc>
                  <a:txBody>
                    <a:bodyPr/>
                    <a:lstStyle/>
                    <a:p>
                      <a:pPr marL="14604" algn="ctr">
                        <a:lnSpc>
                          <a:spcPct val="100000"/>
                        </a:lnSpc>
                      </a:pPr>
                      <a:r>
                        <a:rPr sz="1600" spc="-30" dirty="0">
                          <a:solidFill>
                            <a:srgbClr val="000000"/>
                          </a:solidFill>
                        </a:rPr>
                        <a:t>1.93724E-12</a:t>
                      </a:r>
                      <a:endParaRPr sz="1600">
                        <a:solidFill>
                          <a:srgbClr val="000000"/>
                        </a:solidFill>
                        <a:latin typeface="Calibri"/>
                        <a:cs typeface="Calibri"/>
                      </a:endParaRPr>
                    </a:p>
                  </a:txBody>
                  <a:tcPr marL="0" marR="0" marT="0" marB="0"/>
                </a:tc>
                <a:tc>
                  <a:txBody>
                    <a:bodyPr/>
                    <a:lstStyle/>
                    <a:p>
                      <a:pPr marR="60325" algn="ctr">
                        <a:lnSpc>
                          <a:spcPct val="100000"/>
                        </a:lnSpc>
                      </a:pPr>
                      <a:r>
                        <a:rPr sz="1600" spc="-40" dirty="0">
                          <a:solidFill>
                            <a:srgbClr val="000000"/>
                          </a:solidFill>
                        </a:rPr>
                        <a:t>94</a:t>
                      </a:r>
                      <a:r>
                        <a:rPr sz="1600" spc="5" dirty="0">
                          <a:solidFill>
                            <a:srgbClr val="000000"/>
                          </a:solidFill>
                        </a:rPr>
                        <a:t>.</a:t>
                      </a:r>
                      <a:r>
                        <a:rPr sz="1600" spc="-40" dirty="0">
                          <a:solidFill>
                            <a:srgbClr val="000000"/>
                          </a:solidFill>
                        </a:rPr>
                        <a:t>7289189</a:t>
                      </a:r>
                      <a:r>
                        <a:rPr sz="1600" dirty="0">
                          <a:solidFill>
                            <a:srgbClr val="000000"/>
                          </a:solidFill>
                        </a:rPr>
                        <a:t>6</a:t>
                      </a:r>
                      <a:endParaRPr sz="1600">
                        <a:solidFill>
                          <a:srgbClr val="000000"/>
                        </a:solidFill>
                        <a:latin typeface="Calibri"/>
                        <a:cs typeface="Calibri"/>
                      </a:endParaRPr>
                    </a:p>
                  </a:txBody>
                  <a:tcPr marL="0" marR="0" marT="0" marB="0"/>
                </a:tc>
                <a:tc>
                  <a:txBody>
                    <a:bodyPr/>
                    <a:lstStyle/>
                    <a:p>
                      <a:pPr marL="24130" algn="ctr">
                        <a:lnSpc>
                          <a:spcPct val="100000"/>
                        </a:lnSpc>
                      </a:pPr>
                      <a:r>
                        <a:rPr sz="1600" spc="-35" dirty="0">
                          <a:solidFill>
                            <a:srgbClr val="000000"/>
                          </a:solidFill>
                        </a:rPr>
                        <a:t>135.162074</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2"/>
                  </a:ext>
                </a:extLst>
              </a:tr>
              <a:tr h="167005">
                <a:tc>
                  <a:txBody>
                    <a:bodyPr/>
                    <a:lstStyle/>
                    <a:p>
                      <a:pPr marL="25400">
                        <a:lnSpc>
                          <a:spcPct val="100000"/>
                        </a:lnSpc>
                      </a:pPr>
                      <a:r>
                        <a:rPr sz="1600" dirty="0">
                          <a:solidFill>
                            <a:srgbClr val="000000"/>
                          </a:solidFill>
                        </a:rPr>
                        <a:t>Age</a:t>
                      </a:r>
                      <a:endParaRPr sz="1600" dirty="0">
                        <a:solidFill>
                          <a:srgbClr val="000000"/>
                        </a:solidFill>
                        <a:latin typeface="Calibri"/>
                        <a:cs typeface="Calibri"/>
                      </a:endParaRPr>
                    </a:p>
                  </a:txBody>
                  <a:tcPr marL="0" marR="0" marT="0" marB="0"/>
                </a:tc>
                <a:tc>
                  <a:txBody>
                    <a:bodyPr/>
                    <a:lstStyle/>
                    <a:p>
                      <a:pPr marL="10160" algn="ctr">
                        <a:lnSpc>
                          <a:spcPct val="100000"/>
                        </a:lnSpc>
                      </a:pPr>
                      <a:r>
                        <a:rPr sz="1600" spc="-30" dirty="0">
                          <a:solidFill>
                            <a:srgbClr val="000000"/>
                          </a:solidFill>
                          <a:latin typeface="Symbol" pitchFamily="98" charset="2"/>
                        </a:rPr>
                        <a:t>-</a:t>
                      </a:r>
                      <a:r>
                        <a:rPr sz="1600" spc="-30" dirty="0">
                          <a:solidFill>
                            <a:srgbClr val="000000"/>
                          </a:solidFill>
                        </a:rPr>
                        <a:t>6152.363638</a:t>
                      </a:r>
                      <a:endParaRPr sz="1600" dirty="0">
                        <a:solidFill>
                          <a:srgbClr val="000000"/>
                        </a:solidFill>
                        <a:latin typeface="Calibri"/>
                        <a:cs typeface="Calibri"/>
                      </a:endParaRPr>
                    </a:p>
                  </a:txBody>
                  <a:tcPr marL="0" marR="0" marT="0" marB="0"/>
                </a:tc>
                <a:tc>
                  <a:txBody>
                    <a:bodyPr/>
                    <a:lstStyle/>
                    <a:p>
                      <a:pPr marR="60960" algn="ctr">
                        <a:lnSpc>
                          <a:spcPct val="100000"/>
                        </a:lnSpc>
                      </a:pPr>
                      <a:r>
                        <a:rPr sz="1600" spc="-40" dirty="0">
                          <a:solidFill>
                            <a:srgbClr val="000000"/>
                          </a:solidFill>
                        </a:rPr>
                        <a:t>750</a:t>
                      </a:r>
                      <a:r>
                        <a:rPr sz="1600" spc="5" dirty="0">
                          <a:solidFill>
                            <a:srgbClr val="000000"/>
                          </a:solidFill>
                        </a:rPr>
                        <a:t>.</a:t>
                      </a:r>
                      <a:r>
                        <a:rPr sz="1600" spc="-40" dirty="0">
                          <a:solidFill>
                            <a:srgbClr val="000000"/>
                          </a:solidFill>
                        </a:rPr>
                        <a:t>648443</a:t>
                      </a:r>
                      <a:r>
                        <a:rPr sz="1600" dirty="0">
                          <a:solidFill>
                            <a:srgbClr val="000000"/>
                          </a:solidFill>
                        </a:rPr>
                        <a:t>7</a:t>
                      </a:r>
                      <a:endParaRPr sz="1600" dirty="0">
                        <a:solidFill>
                          <a:srgbClr val="000000"/>
                        </a:solidFill>
                        <a:latin typeface="Calibri"/>
                        <a:cs typeface="Calibri"/>
                      </a:endParaRPr>
                    </a:p>
                  </a:txBody>
                  <a:tcPr marL="0" marR="0" marT="0" marB="0"/>
                </a:tc>
                <a:tc>
                  <a:txBody>
                    <a:bodyPr/>
                    <a:lstStyle/>
                    <a:p>
                      <a:pPr marR="62865" algn="ctr">
                        <a:lnSpc>
                          <a:spcPct val="100000"/>
                        </a:lnSpc>
                      </a:pPr>
                      <a:r>
                        <a:rPr lang="en-US" sz="1600" spc="-30" dirty="0">
                          <a:solidFill>
                            <a:srgbClr val="000000"/>
                          </a:solidFill>
                          <a:latin typeface="Symbol" pitchFamily="98" charset="2"/>
                        </a:rPr>
                        <a:t>-</a:t>
                      </a:r>
                      <a:r>
                        <a:rPr sz="1600" spc="-40" dirty="0">
                          <a:solidFill>
                            <a:srgbClr val="000000"/>
                          </a:solidFill>
                        </a:rPr>
                        <a:t>8</a:t>
                      </a:r>
                      <a:r>
                        <a:rPr sz="1600" spc="5" dirty="0">
                          <a:solidFill>
                            <a:srgbClr val="000000"/>
                          </a:solidFill>
                        </a:rPr>
                        <a:t>.</a:t>
                      </a:r>
                      <a:r>
                        <a:rPr sz="1600" spc="-40" dirty="0">
                          <a:solidFill>
                            <a:srgbClr val="000000"/>
                          </a:solidFill>
                        </a:rPr>
                        <a:t>19606526</a:t>
                      </a:r>
                      <a:r>
                        <a:rPr sz="1600" dirty="0">
                          <a:solidFill>
                            <a:srgbClr val="000000"/>
                          </a:solidFill>
                        </a:rPr>
                        <a:t>8</a:t>
                      </a:r>
                      <a:endParaRPr sz="1600" dirty="0">
                        <a:solidFill>
                          <a:srgbClr val="000000"/>
                        </a:solidFill>
                        <a:latin typeface="Calibri"/>
                        <a:cs typeface="Calibri"/>
                      </a:endParaRPr>
                    </a:p>
                  </a:txBody>
                  <a:tcPr marL="0" marR="0" marT="0" marB="0"/>
                </a:tc>
                <a:tc>
                  <a:txBody>
                    <a:bodyPr/>
                    <a:lstStyle/>
                    <a:p>
                      <a:pPr marL="16510" algn="ctr">
                        <a:lnSpc>
                          <a:spcPct val="100000"/>
                        </a:lnSpc>
                      </a:pPr>
                      <a:r>
                        <a:rPr sz="1600" spc="-30" dirty="0">
                          <a:solidFill>
                            <a:srgbClr val="000000"/>
                          </a:solidFill>
                        </a:rPr>
                        <a:t>4.89101E-09</a:t>
                      </a:r>
                      <a:endParaRPr sz="1600">
                        <a:solidFill>
                          <a:srgbClr val="000000"/>
                        </a:solidFill>
                        <a:latin typeface="Calibri"/>
                        <a:cs typeface="Calibri"/>
                      </a:endParaRPr>
                    </a:p>
                  </a:txBody>
                  <a:tcPr marL="0" marR="0" marT="0" marB="0"/>
                </a:tc>
                <a:tc>
                  <a:txBody>
                    <a:bodyPr/>
                    <a:lstStyle/>
                    <a:p>
                      <a:pPr marR="63500" algn="ctr">
                        <a:lnSpc>
                          <a:spcPct val="100000"/>
                        </a:lnSpc>
                      </a:pPr>
                      <a:r>
                        <a:rPr lang="en-US" sz="1600" spc="-30" dirty="0">
                          <a:solidFill>
                            <a:srgbClr val="000000"/>
                          </a:solidFill>
                          <a:latin typeface="Symbol" pitchFamily="98" charset="2"/>
                        </a:rPr>
                        <a:t>-</a:t>
                      </a:r>
                      <a:r>
                        <a:rPr sz="1600" spc="-40" dirty="0">
                          <a:solidFill>
                            <a:srgbClr val="000000"/>
                          </a:solidFill>
                        </a:rPr>
                        <a:t>7687</a:t>
                      </a:r>
                      <a:r>
                        <a:rPr sz="1600" spc="5" dirty="0">
                          <a:solidFill>
                            <a:srgbClr val="000000"/>
                          </a:solidFill>
                        </a:rPr>
                        <a:t>.</a:t>
                      </a:r>
                      <a:r>
                        <a:rPr sz="1600" spc="-40" dirty="0">
                          <a:solidFill>
                            <a:srgbClr val="000000"/>
                          </a:solidFill>
                        </a:rPr>
                        <a:t>61208</a:t>
                      </a:r>
                      <a:r>
                        <a:rPr sz="1600" dirty="0">
                          <a:solidFill>
                            <a:srgbClr val="000000"/>
                          </a:solidFill>
                        </a:rPr>
                        <a:t>6</a:t>
                      </a:r>
                      <a:endParaRPr sz="1600" dirty="0">
                        <a:solidFill>
                          <a:srgbClr val="000000"/>
                        </a:solidFill>
                        <a:latin typeface="Calibri"/>
                        <a:cs typeface="Calibri"/>
                      </a:endParaRPr>
                    </a:p>
                  </a:txBody>
                  <a:tcPr marL="0" marR="0" marT="0" marB="0"/>
                </a:tc>
                <a:tc>
                  <a:txBody>
                    <a:bodyPr/>
                    <a:lstStyle/>
                    <a:p>
                      <a:pPr marR="11430" algn="ctr">
                        <a:lnSpc>
                          <a:spcPct val="100000"/>
                        </a:lnSpc>
                      </a:pPr>
                      <a:r>
                        <a:rPr lang="en-US" sz="1600" spc="-30" dirty="0">
                          <a:solidFill>
                            <a:srgbClr val="000000"/>
                          </a:solidFill>
                          <a:latin typeface="Symbol" pitchFamily="98" charset="2"/>
                        </a:rPr>
                        <a:t>-</a:t>
                      </a:r>
                      <a:r>
                        <a:rPr sz="1600" spc="-30" dirty="0">
                          <a:solidFill>
                            <a:srgbClr val="000000"/>
                          </a:solidFill>
                        </a:rPr>
                        <a:t>4617.11519</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3"/>
                  </a:ext>
                </a:extLst>
              </a:tr>
              <a:tr h="167005">
                <a:tc>
                  <a:txBody>
                    <a:bodyPr/>
                    <a:lstStyle/>
                    <a:p>
                      <a:pPr marL="26034">
                        <a:lnSpc>
                          <a:spcPct val="100000"/>
                        </a:lnSpc>
                      </a:pPr>
                      <a:r>
                        <a:rPr sz="1600" spc="0" dirty="0">
                          <a:solidFill>
                            <a:srgbClr val="000000"/>
                          </a:solidFill>
                        </a:rPr>
                        <a:t>Number </a:t>
                      </a:r>
                      <a:r>
                        <a:rPr sz="1600" spc="-5" dirty="0">
                          <a:solidFill>
                            <a:srgbClr val="000000"/>
                          </a:solidFill>
                        </a:rPr>
                        <a:t>of</a:t>
                      </a:r>
                      <a:r>
                        <a:rPr sz="1600" spc="-60" dirty="0">
                          <a:solidFill>
                            <a:srgbClr val="000000"/>
                          </a:solidFill>
                        </a:rPr>
                        <a:t> </a:t>
                      </a:r>
                      <a:r>
                        <a:rPr sz="1600" spc="-5" dirty="0">
                          <a:solidFill>
                            <a:srgbClr val="000000"/>
                          </a:solidFill>
                        </a:rPr>
                        <a:t>Bedrooms</a:t>
                      </a:r>
                      <a:endParaRPr sz="1600">
                        <a:solidFill>
                          <a:srgbClr val="000000"/>
                        </a:solidFill>
                        <a:latin typeface="Calibri"/>
                        <a:cs typeface="Calibri"/>
                      </a:endParaRPr>
                    </a:p>
                  </a:txBody>
                  <a:tcPr marL="0" marR="0" marT="0" marB="0"/>
                </a:tc>
                <a:tc>
                  <a:txBody>
                    <a:bodyPr/>
                    <a:lstStyle/>
                    <a:p>
                      <a:pPr marL="11430" algn="ctr">
                        <a:lnSpc>
                          <a:spcPct val="100000"/>
                        </a:lnSpc>
                      </a:pPr>
                      <a:r>
                        <a:rPr lang="en-US" sz="1600" spc="-30" dirty="0">
                          <a:solidFill>
                            <a:srgbClr val="000000"/>
                          </a:solidFill>
                          <a:latin typeface="Symbol" pitchFamily="98" charset="2"/>
                        </a:rPr>
                        <a:t>-</a:t>
                      </a:r>
                      <a:r>
                        <a:rPr sz="1600" spc="-30" dirty="0">
                          <a:solidFill>
                            <a:srgbClr val="000000"/>
                          </a:solidFill>
                        </a:rPr>
                        <a:t>1358.306077</a:t>
                      </a:r>
                      <a:endParaRPr sz="1600" dirty="0">
                        <a:solidFill>
                          <a:srgbClr val="000000"/>
                        </a:solidFill>
                        <a:latin typeface="Calibri"/>
                        <a:cs typeface="Calibri"/>
                      </a:endParaRPr>
                    </a:p>
                  </a:txBody>
                  <a:tcPr marL="0" marR="0" marT="0" marB="0"/>
                </a:tc>
                <a:tc>
                  <a:txBody>
                    <a:bodyPr/>
                    <a:lstStyle/>
                    <a:p>
                      <a:pPr marR="60325" algn="ctr">
                        <a:lnSpc>
                          <a:spcPct val="100000"/>
                        </a:lnSpc>
                      </a:pPr>
                      <a:r>
                        <a:rPr sz="1600" spc="-40" dirty="0">
                          <a:solidFill>
                            <a:srgbClr val="000000"/>
                          </a:solidFill>
                        </a:rPr>
                        <a:t>7327</a:t>
                      </a:r>
                      <a:r>
                        <a:rPr sz="1600" spc="5" dirty="0">
                          <a:solidFill>
                            <a:srgbClr val="000000"/>
                          </a:solidFill>
                        </a:rPr>
                        <a:t>.</a:t>
                      </a:r>
                      <a:r>
                        <a:rPr sz="1600" spc="-40" dirty="0">
                          <a:solidFill>
                            <a:srgbClr val="000000"/>
                          </a:solidFill>
                        </a:rPr>
                        <a:t>91462</a:t>
                      </a:r>
                      <a:r>
                        <a:rPr sz="1600" dirty="0">
                          <a:solidFill>
                            <a:srgbClr val="000000"/>
                          </a:solidFill>
                        </a:rPr>
                        <a:t>4</a:t>
                      </a:r>
                      <a:endParaRPr sz="1600" dirty="0">
                        <a:solidFill>
                          <a:srgbClr val="000000"/>
                        </a:solidFill>
                        <a:latin typeface="Calibri"/>
                        <a:cs typeface="Calibri"/>
                      </a:endParaRPr>
                    </a:p>
                  </a:txBody>
                  <a:tcPr marL="0" marR="0" marT="0" marB="0"/>
                </a:tc>
                <a:tc>
                  <a:txBody>
                    <a:bodyPr/>
                    <a:lstStyle/>
                    <a:p>
                      <a:pPr marR="62230" algn="ctr">
                        <a:lnSpc>
                          <a:spcPct val="100000"/>
                        </a:lnSpc>
                      </a:pPr>
                      <a:r>
                        <a:rPr lang="en-US" sz="1600" spc="-30" dirty="0">
                          <a:solidFill>
                            <a:srgbClr val="000000"/>
                          </a:solidFill>
                          <a:latin typeface="Symbol" pitchFamily="98" charset="2"/>
                        </a:rPr>
                        <a:t>-</a:t>
                      </a:r>
                      <a:r>
                        <a:rPr sz="1600" spc="-40" dirty="0">
                          <a:solidFill>
                            <a:srgbClr val="000000"/>
                          </a:solidFill>
                        </a:rPr>
                        <a:t>0</a:t>
                      </a:r>
                      <a:r>
                        <a:rPr sz="1600" spc="5" dirty="0">
                          <a:solidFill>
                            <a:srgbClr val="000000"/>
                          </a:solidFill>
                        </a:rPr>
                        <a:t>.</a:t>
                      </a:r>
                      <a:r>
                        <a:rPr sz="1600" spc="-40" dirty="0">
                          <a:solidFill>
                            <a:srgbClr val="000000"/>
                          </a:solidFill>
                        </a:rPr>
                        <a:t>18536052</a:t>
                      </a:r>
                      <a:r>
                        <a:rPr sz="1600" dirty="0">
                          <a:solidFill>
                            <a:srgbClr val="000000"/>
                          </a:solidFill>
                        </a:rPr>
                        <a:t>2</a:t>
                      </a:r>
                      <a:endParaRPr sz="1600" dirty="0">
                        <a:solidFill>
                          <a:srgbClr val="000000"/>
                        </a:solidFill>
                        <a:latin typeface="Calibri"/>
                        <a:cs typeface="Calibri"/>
                      </a:endParaRPr>
                    </a:p>
                  </a:txBody>
                  <a:tcPr marL="0" marR="0" marT="0" marB="0"/>
                </a:tc>
                <a:tc>
                  <a:txBody>
                    <a:bodyPr/>
                    <a:lstStyle/>
                    <a:p>
                      <a:pPr algn="ctr">
                        <a:lnSpc>
                          <a:spcPct val="100000"/>
                        </a:lnSpc>
                      </a:pPr>
                      <a:r>
                        <a:rPr sz="1600" spc="-35" dirty="0">
                          <a:solidFill>
                            <a:srgbClr val="000000"/>
                          </a:solidFill>
                        </a:rPr>
                        <a:t>0.854236625</a:t>
                      </a:r>
                      <a:endParaRPr sz="1600" dirty="0">
                        <a:solidFill>
                          <a:srgbClr val="000000"/>
                        </a:solidFill>
                        <a:latin typeface="Calibri"/>
                        <a:cs typeface="Calibri"/>
                      </a:endParaRPr>
                    </a:p>
                  </a:txBody>
                  <a:tcPr marL="0" marR="0" marT="0" marB="0"/>
                </a:tc>
                <a:tc>
                  <a:txBody>
                    <a:bodyPr/>
                    <a:lstStyle/>
                    <a:p>
                      <a:pPr marR="62865" algn="ctr">
                        <a:lnSpc>
                          <a:spcPct val="100000"/>
                        </a:lnSpc>
                      </a:pPr>
                      <a:r>
                        <a:rPr lang="en-US" sz="1600" spc="-30" dirty="0">
                          <a:solidFill>
                            <a:srgbClr val="000000"/>
                          </a:solidFill>
                          <a:latin typeface="Symbol" pitchFamily="98" charset="2"/>
                        </a:rPr>
                        <a:t>-</a:t>
                      </a:r>
                      <a:r>
                        <a:rPr sz="1600" spc="-40" dirty="0">
                          <a:solidFill>
                            <a:srgbClr val="000000"/>
                          </a:solidFill>
                        </a:rPr>
                        <a:t>16345</a:t>
                      </a:r>
                      <a:r>
                        <a:rPr sz="1600" spc="5" dirty="0">
                          <a:solidFill>
                            <a:srgbClr val="000000"/>
                          </a:solidFill>
                        </a:rPr>
                        <a:t>.</a:t>
                      </a:r>
                      <a:r>
                        <a:rPr sz="1600" spc="-40" dirty="0">
                          <a:solidFill>
                            <a:srgbClr val="000000"/>
                          </a:solidFill>
                        </a:rPr>
                        <a:t>5742</a:t>
                      </a:r>
                      <a:r>
                        <a:rPr sz="1600" dirty="0">
                          <a:solidFill>
                            <a:srgbClr val="000000"/>
                          </a:solidFill>
                        </a:rPr>
                        <a:t>8</a:t>
                      </a:r>
                      <a:endParaRPr sz="1600" dirty="0">
                        <a:solidFill>
                          <a:srgbClr val="000000"/>
                        </a:solidFill>
                        <a:latin typeface="Calibri"/>
                        <a:cs typeface="Calibri"/>
                      </a:endParaRPr>
                    </a:p>
                  </a:txBody>
                  <a:tcPr marL="0" marR="0" marT="0" marB="0"/>
                </a:tc>
                <a:tc>
                  <a:txBody>
                    <a:bodyPr/>
                    <a:lstStyle/>
                    <a:p>
                      <a:pPr marR="28575" algn="ctr">
                        <a:lnSpc>
                          <a:spcPct val="100000"/>
                        </a:lnSpc>
                      </a:pPr>
                      <a:r>
                        <a:rPr sz="1600" spc="-35" dirty="0">
                          <a:solidFill>
                            <a:srgbClr val="000000"/>
                          </a:solidFill>
                        </a:rPr>
                        <a:t>13628.96213</a:t>
                      </a:r>
                      <a:endParaRPr sz="1600">
                        <a:solidFill>
                          <a:srgbClr val="000000"/>
                        </a:solidFill>
                        <a:latin typeface="Calibri"/>
                        <a:cs typeface="Calibri"/>
                      </a:endParaRPr>
                    </a:p>
                  </a:txBody>
                  <a:tcPr marL="0" marR="0" marT="0" marB="0"/>
                </a:tc>
                <a:extLst>
                  <a:ext uri="{0D108BD9-81ED-4DB2-BD59-A6C34878D82A}">
                    <a16:rowId xmlns:a16="http://schemas.microsoft.com/office/drawing/2014/main" val="10004"/>
                  </a:ext>
                </a:extLst>
              </a:tr>
              <a:tr h="153670">
                <a:tc>
                  <a:txBody>
                    <a:bodyPr/>
                    <a:lstStyle/>
                    <a:p>
                      <a:pPr marL="26670">
                        <a:lnSpc>
                          <a:spcPct val="100000"/>
                        </a:lnSpc>
                      </a:pPr>
                      <a:r>
                        <a:rPr sz="1600" spc="-10" dirty="0">
                          <a:solidFill>
                            <a:srgbClr val="000000"/>
                          </a:solidFill>
                        </a:rPr>
                        <a:t>Porch</a:t>
                      </a:r>
                      <a:endParaRPr sz="1600">
                        <a:solidFill>
                          <a:srgbClr val="000000"/>
                        </a:solidFill>
                        <a:latin typeface="Calibri"/>
                        <a:cs typeface="Calibri"/>
                      </a:endParaRPr>
                    </a:p>
                  </a:txBody>
                  <a:tcPr marL="0" marR="0" marT="0" marB="0"/>
                </a:tc>
                <a:tc>
                  <a:txBody>
                    <a:bodyPr/>
                    <a:lstStyle/>
                    <a:p>
                      <a:pPr marL="13335" algn="ctr">
                        <a:lnSpc>
                          <a:spcPct val="100000"/>
                        </a:lnSpc>
                      </a:pPr>
                      <a:r>
                        <a:rPr lang="en-US" sz="1600" spc="-30" dirty="0">
                          <a:solidFill>
                            <a:srgbClr val="000000"/>
                          </a:solidFill>
                          <a:latin typeface="Symbol" pitchFamily="98" charset="2"/>
                        </a:rPr>
                        <a:t>-</a:t>
                      </a:r>
                      <a:r>
                        <a:rPr sz="1600" spc="-30" dirty="0">
                          <a:solidFill>
                            <a:srgbClr val="000000"/>
                          </a:solidFill>
                        </a:rPr>
                        <a:t>13506.63879</a:t>
                      </a:r>
                      <a:endParaRPr sz="1600" dirty="0">
                        <a:solidFill>
                          <a:srgbClr val="000000"/>
                        </a:solidFill>
                        <a:latin typeface="Calibri"/>
                        <a:cs typeface="Calibri"/>
                      </a:endParaRPr>
                    </a:p>
                  </a:txBody>
                  <a:tcPr marL="0" marR="0" marT="0" marB="0"/>
                </a:tc>
                <a:tc>
                  <a:txBody>
                    <a:bodyPr/>
                    <a:lstStyle/>
                    <a:p>
                      <a:pPr marR="59690" algn="ctr">
                        <a:lnSpc>
                          <a:spcPct val="100000"/>
                        </a:lnSpc>
                      </a:pPr>
                      <a:r>
                        <a:rPr sz="1600" spc="-40" dirty="0">
                          <a:solidFill>
                            <a:srgbClr val="000000"/>
                          </a:solidFill>
                        </a:rPr>
                        <a:t>8148</a:t>
                      </a:r>
                      <a:r>
                        <a:rPr sz="1600" spc="5" dirty="0">
                          <a:solidFill>
                            <a:srgbClr val="000000"/>
                          </a:solidFill>
                        </a:rPr>
                        <a:t>.</a:t>
                      </a:r>
                      <a:r>
                        <a:rPr sz="1600" spc="-40" dirty="0">
                          <a:solidFill>
                            <a:srgbClr val="000000"/>
                          </a:solidFill>
                        </a:rPr>
                        <a:t>53844</a:t>
                      </a:r>
                      <a:r>
                        <a:rPr sz="1600" dirty="0">
                          <a:solidFill>
                            <a:srgbClr val="000000"/>
                          </a:solidFill>
                        </a:rPr>
                        <a:t>7</a:t>
                      </a:r>
                      <a:endParaRPr sz="1600">
                        <a:solidFill>
                          <a:srgbClr val="000000"/>
                        </a:solidFill>
                        <a:latin typeface="Calibri"/>
                        <a:cs typeface="Calibri"/>
                      </a:endParaRPr>
                    </a:p>
                  </a:txBody>
                  <a:tcPr marL="0" marR="0" marT="0" marB="0"/>
                </a:tc>
                <a:tc>
                  <a:txBody>
                    <a:bodyPr/>
                    <a:lstStyle/>
                    <a:p>
                      <a:pPr marR="61594" algn="ctr">
                        <a:lnSpc>
                          <a:spcPct val="100000"/>
                        </a:lnSpc>
                      </a:pPr>
                      <a:r>
                        <a:rPr lang="en-US" sz="1600" spc="-30" dirty="0">
                          <a:solidFill>
                            <a:srgbClr val="000000"/>
                          </a:solidFill>
                          <a:latin typeface="Symbol" pitchFamily="98" charset="2"/>
                        </a:rPr>
                        <a:t>-</a:t>
                      </a:r>
                      <a:r>
                        <a:rPr sz="1600" spc="-40" dirty="0">
                          <a:solidFill>
                            <a:srgbClr val="000000"/>
                          </a:solidFill>
                        </a:rPr>
                        <a:t>1</a:t>
                      </a:r>
                      <a:r>
                        <a:rPr sz="1600" spc="5" dirty="0">
                          <a:solidFill>
                            <a:srgbClr val="000000"/>
                          </a:solidFill>
                        </a:rPr>
                        <a:t>.</a:t>
                      </a:r>
                      <a:r>
                        <a:rPr sz="1600" spc="-40" dirty="0">
                          <a:solidFill>
                            <a:srgbClr val="000000"/>
                          </a:solidFill>
                        </a:rPr>
                        <a:t>65755354</a:t>
                      </a:r>
                      <a:r>
                        <a:rPr sz="1600" dirty="0">
                          <a:solidFill>
                            <a:srgbClr val="000000"/>
                          </a:solidFill>
                        </a:rPr>
                        <a:t>5</a:t>
                      </a:r>
                      <a:endParaRPr sz="1600" dirty="0">
                        <a:solidFill>
                          <a:srgbClr val="000000"/>
                        </a:solidFill>
                        <a:latin typeface="Calibri"/>
                        <a:cs typeface="Calibri"/>
                      </a:endParaRPr>
                    </a:p>
                  </a:txBody>
                  <a:tcPr marL="0" marR="0" marT="0" marB="0"/>
                </a:tc>
                <a:tc>
                  <a:txBody>
                    <a:bodyPr/>
                    <a:lstStyle/>
                    <a:p>
                      <a:pPr marL="1270" algn="ctr">
                        <a:lnSpc>
                          <a:spcPct val="100000"/>
                        </a:lnSpc>
                      </a:pPr>
                      <a:r>
                        <a:rPr sz="1600" spc="-35" dirty="0">
                          <a:solidFill>
                            <a:srgbClr val="000000"/>
                          </a:solidFill>
                        </a:rPr>
                        <a:t>0.108188125</a:t>
                      </a:r>
                      <a:endParaRPr sz="1600" dirty="0">
                        <a:solidFill>
                          <a:srgbClr val="000000"/>
                        </a:solidFill>
                        <a:latin typeface="Calibri"/>
                        <a:cs typeface="Calibri"/>
                      </a:endParaRPr>
                    </a:p>
                  </a:txBody>
                  <a:tcPr marL="0" marR="0" marT="0" marB="0"/>
                </a:tc>
                <a:tc>
                  <a:txBody>
                    <a:bodyPr/>
                    <a:lstStyle/>
                    <a:p>
                      <a:pPr marR="61594" algn="ctr">
                        <a:lnSpc>
                          <a:spcPct val="100000"/>
                        </a:lnSpc>
                      </a:pPr>
                      <a:r>
                        <a:rPr lang="en-US" sz="1600" spc="-30" dirty="0">
                          <a:solidFill>
                            <a:srgbClr val="000000"/>
                          </a:solidFill>
                          <a:latin typeface="Symbol" pitchFamily="98" charset="2"/>
                        </a:rPr>
                        <a:t>-</a:t>
                      </a:r>
                      <a:r>
                        <a:rPr sz="1600" spc="-40" dirty="0">
                          <a:solidFill>
                            <a:srgbClr val="000000"/>
                          </a:solidFill>
                        </a:rPr>
                        <a:t>30172</a:t>
                      </a:r>
                      <a:r>
                        <a:rPr sz="1600" spc="5" dirty="0">
                          <a:solidFill>
                            <a:srgbClr val="000000"/>
                          </a:solidFill>
                        </a:rPr>
                        <a:t>.</a:t>
                      </a:r>
                      <a:r>
                        <a:rPr sz="1600" spc="-40" dirty="0">
                          <a:solidFill>
                            <a:srgbClr val="000000"/>
                          </a:solidFill>
                        </a:rPr>
                        <a:t>2711</a:t>
                      </a:r>
                      <a:r>
                        <a:rPr sz="1600" dirty="0">
                          <a:solidFill>
                            <a:srgbClr val="000000"/>
                          </a:solidFill>
                        </a:rPr>
                        <a:t>6</a:t>
                      </a:r>
                      <a:endParaRPr sz="1600" dirty="0">
                        <a:solidFill>
                          <a:srgbClr val="000000"/>
                        </a:solidFill>
                        <a:latin typeface="Calibri"/>
                        <a:cs typeface="Calibri"/>
                      </a:endParaRPr>
                    </a:p>
                  </a:txBody>
                  <a:tcPr marL="0" marR="0" marT="0" marB="0"/>
                </a:tc>
                <a:tc>
                  <a:txBody>
                    <a:bodyPr/>
                    <a:lstStyle/>
                    <a:p>
                      <a:pPr marR="26670" algn="ctr">
                        <a:lnSpc>
                          <a:spcPct val="100000"/>
                        </a:lnSpc>
                      </a:pPr>
                      <a:r>
                        <a:rPr sz="1600" spc="-35" dirty="0">
                          <a:solidFill>
                            <a:srgbClr val="000000"/>
                          </a:solidFill>
                        </a:rPr>
                        <a:t>3158.993583</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Example 14.5.1: Determining the Significance of a Qualitative Variable in a Multiple Regression Model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Now that we are fitting the model with </a:t>
                </a:r>
                <a:r>
                  <a:rPr lang="en-US" i="1" dirty="0"/>
                  <a:t>Porch</a:t>
                </a:r>
                <a:r>
                  <a:rPr lang="en-US" dirty="0"/>
                  <a:t> as the indicator variable, we are interested in the effect that having a screened porch or not has on the average home price. The estimate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4</m:t>
                        </m:r>
                      </m:sub>
                    </m:sSub>
                  </m:oMath>
                </a14:m>
                <a:r>
                  <a:rPr lang="en-US" dirty="0"/>
                  <a:t> is −13506.64. This means that the difference in average home price is approximately $13,506.64. Specifically, the average home price with a porch is about $13,506.64 less. Intuitively, this doesn’t make sense.</a:t>
                </a:r>
              </a:p>
              <a:p>
                <a:r>
                  <a:rPr lang="en-US" dirty="0"/>
                  <a:t>The important question would be, </a:t>
                </a:r>
                <a:r>
                  <a:rPr lang="en-US" i="1" dirty="0"/>
                  <a:t>Is the slope associated with the porch variable significant</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b="-1067"/>
                </a:stretch>
              </a:blipFill>
            </p:spPr>
            <p:txBody>
              <a:bodyPr/>
              <a:lstStyle/>
              <a:p>
                <a:r>
                  <a:rPr lang="en-IN">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Example 14.5.1: Determining the Significance of a Qualitative Variable in a Multiple Regression Model (cont.)</a:t>
            </a:r>
          </a:p>
        </p:txBody>
      </p:sp>
      <p:sp>
        <p:nvSpPr>
          <p:cNvPr id="3" name="Content Placeholder 2"/>
          <p:cNvSpPr>
            <a:spLocks noGrp="1"/>
          </p:cNvSpPr>
          <p:nvPr>
            <p:ph idx="1"/>
          </p:nvPr>
        </p:nvSpPr>
        <p:spPr>
          <a:xfrm>
            <a:off x="457200" y="1280160"/>
            <a:ext cx="8229600" cy="4815840"/>
          </a:xfrm>
        </p:spPr>
        <p:txBody>
          <a:bodyPr>
            <a:normAutofit lnSpcReduction="10000"/>
          </a:bodyPr>
          <a:lstStyle/>
          <a:p>
            <a:r>
              <a:rPr lang="en-US" dirty="0"/>
              <a:t>The formal test can be carried out just as we did in Section 14.3. That is, our hypotheses are the following. </a:t>
            </a:r>
          </a:p>
          <a:p>
            <a:r>
              <a:rPr lang="en-US" i="1" dirty="0"/>
              <a:t>H</a:t>
            </a:r>
            <a:r>
              <a:rPr lang="en-US" baseline="-25000" dirty="0"/>
              <a:t>0</a:t>
            </a:r>
            <a:r>
              <a:rPr lang="en-US" dirty="0"/>
              <a:t>: </a:t>
            </a:r>
            <a:r>
              <a:rPr lang="el-GR" i="1" dirty="0">
                <a:latin typeface="Cambria Math" panose="02040503050406030204" pitchFamily="18" charset="0"/>
                <a:ea typeface="Cambria Math" panose="02040503050406030204" pitchFamily="18" charset="0"/>
                <a:cs typeface="Calibri" panose="020F0502020204030204" pitchFamily="34" charset="0"/>
              </a:rPr>
              <a:t>β</a:t>
            </a:r>
            <a:r>
              <a:rPr lang="en-US" baseline="-25000" dirty="0"/>
              <a:t>4</a:t>
            </a:r>
            <a:r>
              <a:rPr lang="en-US" dirty="0"/>
              <a:t> </a:t>
            </a:r>
            <a:r>
              <a:rPr lang="en-US" dirty="0">
                <a:latin typeface="Symbol" pitchFamily="98" charset="2"/>
              </a:rPr>
              <a:t>=</a:t>
            </a:r>
            <a:r>
              <a:rPr lang="en-US" dirty="0"/>
              <a:t> 0 Implies </a:t>
            </a:r>
            <a:r>
              <a:rPr lang="en-US" i="1" dirty="0"/>
              <a:t>Porch</a:t>
            </a:r>
            <a:r>
              <a:rPr lang="en-US" dirty="0"/>
              <a:t> is </a:t>
            </a:r>
            <a:r>
              <a:rPr lang="en-US" b="1" dirty="0"/>
              <a:t>not</a:t>
            </a:r>
            <a:r>
              <a:rPr lang="en-US" dirty="0"/>
              <a:t> a useful predictor of </a:t>
            </a:r>
            <a:r>
              <a:rPr lang="en-US" i="1" dirty="0"/>
              <a:t>List Price</a:t>
            </a:r>
            <a:r>
              <a:rPr lang="en-US" dirty="0"/>
              <a:t>.</a:t>
            </a:r>
          </a:p>
          <a:p>
            <a:r>
              <a:rPr lang="en-US" i="1" dirty="0"/>
              <a:t>H</a:t>
            </a:r>
            <a:r>
              <a:rPr lang="en-US" i="1" baseline="-25000" dirty="0"/>
              <a:t>a</a:t>
            </a:r>
            <a:r>
              <a:rPr lang="en-US" dirty="0"/>
              <a:t>: </a:t>
            </a:r>
            <a:r>
              <a:rPr lang="el-GR" i="1" dirty="0">
                <a:latin typeface="Cambria Math" panose="02040503050406030204" pitchFamily="18" charset="0"/>
                <a:ea typeface="Cambria Math" panose="02040503050406030204" pitchFamily="18" charset="0"/>
                <a:cs typeface="Calibri" panose="020F0502020204030204" pitchFamily="34" charset="0"/>
              </a:rPr>
              <a:t>β</a:t>
            </a:r>
            <a:r>
              <a:rPr lang="en-US" baseline="-25000" dirty="0"/>
              <a:t>4</a:t>
            </a:r>
            <a:r>
              <a:rPr lang="en-US" dirty="0"/>
              <a:t> </a:t>
            </a:r>
            <a:r>
              <a:rPr lang="en-US" dirty="0">
                <a:latin typeface="Times New Roman"/>
              </a:rPr>
              <a:t>≠</a:t>
            </a:r>
            <a:r>
              <a:rPr lang="en-US" dirty="0"/>
              <a:t> 0 Implies </a:t>
            </a:r>
            <a:r>
              <a:rPr lang="en-US" i="1" dirty="0"/>
              <a:t>Porch</a:t>
            </a:r>
            <a:r>
              <a:rPr lang="en-US" dirty="0"/>
              <a:t> is a useful predictor of </a:t>
            </a:r>
            <a:r>
              <a:rPr lang="en-US" i="1" dirty="0"/>
              <a:t>List price</a:t>
            </a:r>
            <a:r>
              <a:rPr lang="en-US" dirty="0"/>
              <a:t>. </a:t>
            </a:r>
          </a:p>
          <a:p>
            <a:r>
              <a:rPr lang="en-US" dirty="0"/>
              <a:t>According to the Excel output, we have a </a:t>
            </a:r>
            <a:r>
              <a:rPr lang="en-US" i="1" dirty="0"/>
              <a:t>t</a:t>
            </a:r>
            <a:r>
              <a:rPr lang="en-US" dirty="0"/>
              <a:t>-statistic of −1.658 with a </a:t>
            </a:r>
            <a:r>
              <a:rPr lang="en-US" i="1" dirty="0"/>
              <a:t>P</a:t>
            </a:r>
            <a:r>
              <a:rPr lang="en-US" dirty="0"/>
              <a:t>-value of 0.1082. Given the large </a:t>
            </a:r>
            <a:br>
              <a:rPr lang="en-US" dirty="0"/>
            </a:br>
            <a:r>
              <a:rPr lang="en-US" i="1" dirty="0"/>
              <a:t>P</a:t>
            </a:r>
            <a:r>
              <a:rPr lang="en-US" dirty="0"/>
              <a:t>-value associated with this test statistic, we would fail to reject the null hypothesis and conclude that the </a:t>
            </a:r>
            <a:r>
              <a:rPr lang="en-US" i="1" dirty="0"/>
              <a:t>Porch</a:t>
            </a:r>
            <a:r>
              <a:rPr lang="en-US" dirty="0"/>
              <a:t> variable is not a useful predictor of</a:t>
            </a:r>
            <a:r>
              <a:rPr lang="en-US" i="1" dirty="0"/>
              <a:t> List Price</a:t>
            </a:r>
            <a:r>
              <a:rPr lang="en-US" dirty="0"/>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14.5.2: Determining a Multiple Regression Model with Qualitative Variables </a:t>
            </a:r>
          </a:p>
        </p:txBody>
      </p:sp>
      <p:sp>
        <p:nvSpPr>
          <p:cNvPr id="3" name="Content Placeholder 2"/>
          <p:cNvSpPr>
            <a:spLocks noGrp="1"/>
          </p:cNvSpPr>
          <p:nvPr>
            <p:ph idx="1"/>
          </p:nvPr>
        </p:nvSpPr>
        <p:spPr/>
        <p:txBody>
          <a:bodyPr>
            <a:normAutofit/>
          </a:bodyPr>
          <a:lstStyle/>
          <a:p>
            <a:r>
              <a:rPr lang="en-US" dirty="0"/>
              <a:t>A real estate investor wants to study the relationship between annual return on his commercial retail shops (measured in thousands of dollars) as it relates to their location and the number of homes near the shops. Specifically, the investor has collected data on the annual return of the shops, the number of households within 15 miles of the shops (measured in thousands), and the location of the shops (whether the shops are in a suburban area, near a shopping mall, or downtown). The annual return data are given in the following table.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14.5.2: Determining a Multiple Regression Model with Qualitative Variables (cont.)</a:t>
            </a:r>
          </a:p>
        </p:txBody>
      </p:sp>
      <p:sp>
        <p:nvSpPr>
          <p:cNvPr id="3" name="Content Placeholder 2"/>
          <p:cNvSpPr>
            <a:spLocks noGrp="1"/>
          </p:cNvSpPr>
          <p:nvPr>
            <p:ph idx="1"/>
          </p:nvPr>
        </p:nvSpPr>
        <p:spPr>
          <a:xfrm>
            <a:off x="457200" y="1280160"/>
            <a:ext cx="8229600" cy="4815840"/>
          </a:xfrm>
        </p:spPr>
        <p:txBody>
          <a:bodyPr>
            <a:normAutofit lnSpcReduction="10000"/>
          </a:bodyPr>
          <a:lstStyle/>
          <a:p>
            <a:endParaRPr lang="en-US" i="1" dirty="0"/>
          </a:p>
          <a:p>
            <a:endParaRPr lang="en-US" i="1" dirty="0"/>
          </a:p>
          <a:p>
            <a:endParaRPr lang="en-US" i="1" dirty="0"/>
          </a:p>
          <a:p>
            <a:endParaRPr lang="en-US" i="1" dirty="0"/>
          </a:p>
          <a:p>
            <a:endParaRPr lang="en-US" i="1" dirty="0"/>
          </a:p>
          <a:p>
            <a:endParaRPr lang="en-US" i="1" dirty="0"/>
          </a:p>
          <a:p>
            <a:endParaRPr lang="en-US" b="1" dirty="0"/>
          </a:p>
          <a:p>
            <a:r>
              <a:rPr lang="en-US" b="1" dirty="0"/>
              <a:t>Solution </a:t>
            </a:r>
          </a:p>
          <a:p>
            <a:r>
              <a:rPr lang="en-US" dirty="0"/>
              <a:t>Given the data, we can define our variables as follows. </a:t>
            </a:r>
            <a:endParaRPr lang="en-US" i="1" dirty="0"/>
          </a:p>
          <a:p>
            <a:pPr algn="ctr"/>
            <a:r>
              <a:rPr lang="en-US" i="1" dirty="0"/>
              <a:t>x</a:t>
            </a:r>
            <a:r>
              <a:rPr lang="en-US" baseline="-25000" dirty="0"/>
              <a:t>1</a:t>
            </a:r>
            <a:r>
              <a:rPr lang="en-US" dirty="0"/>
              <a:t> </a:t>
            </a:r>
            <a:r>
              <a:rPr lang="en-US" dirty="0">
                <a:latin typeface="Symbol" pitchFamily="98" charset="2"/>
              </a:rPr>
              <a:t>=</a:t>
            </a:r>
            <a:r>
              <a:rPr lang="en-US" i="1" dirty="0"/>
              <a:t> Number of Households 	</a:t>
            </a:r>
          </a:p>
        </p:txBody>
      </p:sp>
      <p:graphicFrame>
        <p:nvGraphicFramePr>
          <p:cNvPr id="4" name="object 3"/>
          <p:cNvGraphicFramePr>
            <a:graphicFrameLocks noGrp="1"/>
          </p:cNvGraphicFramePr>
          <p:nvPr>
            <p:extLst>
              <p:ext uri="{D42A27DB-BD31-4B8C-83A1-F6EECF244321}">
                <p14:modId xmlns:p14="http://schemas.microsoft.com/office/powerpoint/2010/main" val="3845640735"/>
              </p:ext>
            </p:extLst>
          </p:nvPr>
        </p:nvGraphicFramePr>
        <p:xfrm>
          <a:off x="685800" y="1106201"/>
          <a:ext cx="7543800" cy="3475113"/>
        </p:xfrm>
        <a:graphic>
          <a:graphicData uri="http://schemas.openxmlformats.org/drawingml/2006/table">
            <a:tbl>
              <a:tblPr firstRow="1" bandRow="1">
                <a:tableStyleId>{5C22544A-7EE6-4342-B048-85BDC9FD1C3A}</a:tableStyleId>
              </a:tblPr>
              <a:tblGrid>
                <a:gridCol w="685801">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2819399">
                  <a:extLst>
                    <a:ext uri="{9D8B030D-6E8A-4147-A177-3AD203B41FA5}">
                      <a16:colId xmlns:a16="http://schemas.microsoft.com/office/drawing/2014/main" val="20003"/>
                    </a:ext>
                  </a:extLst>
                </a:gridCol>
              </a:tblGrid>
              <a:tr h="344094">
                <a:tc gridSpan="4">
                  <a:txBody>
                    <a:bodyPr/>
                    <a:lstStyle/>
                    <a:p>
                      <a:pPr marR="41275" algn="ctr">
                        <a:lnSpc>
                          <a:spcPct val="100000"/>
                        </a:lnSpc>
                      </a:pPr>
                      <a:r>
                        <a:rPr lang="en-US" sz="2000" dirty="0">
                          <a:latin typeface="+mj-lt"/>
                          <a:cs typeface="Roboto Condensed"/>
                        </a:rPr>
                        <a:t>Shop Data</a:t>
                      </a:r>
                      <a:endParaRPr sz="2000" dirty="0">
                        <a:latin typeface="+mj-lt"/>
                        <a:cs typeface="Roboto Condensed"/>
                      </a:endParaRPr>
                    </a:p>
                  </a:txBody>
                  <a:tcPr marL="0" marR="0" marT="3810" marB="0"/>
                </a:tc>
                <a:tc hMerge="1">
                  <a:txBody>
                    <a:bodyPr/>
                    <a:lstStyle/>
                    <a:p>
                      <a:pPr marL="12065" algn="ctr">
                        <a:lnSpc>
                          <a:spcPct val="100000"/>
                        </a:lnSpc>
                      </a:pPr>
                      <a:endParaRPr sz="2000" dirty="0">
                        <a:latin typeface="Roboto Condensed"/>
                        <a:cs typeface="Roboto Condensed"/>
                      </a:endParaRPr>
                    </a:p>
                  </a:txBody>
                  <a:tcPr marL="0" marR="0" marT="3810" marB="0"/>
                </a:tc>
                <a:tc hMerge="1">
                  <a:txBody>
                    <a:bodyPr/>
                    <a:lstStyle/>
                    <a:p>
                      <a:pPr marL="59055" marR="40005" indent="220979" algn="ctr">
                        <a:lnSpc>
                          <a:spcPct val="110000"/>
                        </a:lnSpc>
                        <a:spcBef>
                          <a:spcPts val="30"/>
                        </a:spcBef>
                      </a:pPr>
                      <a:endParaRPr sz="2000" dirty="0">
                        <a:latin typeface="Roboto Condensed"/>
                        <a:cs typeface="Roboto Condensed"/>
                      </a:endParaRPr>
                    </a:p>
                  </a:txBody>
                  <a:tcPr marL="0" marR="0" marT="3810" marB="0"/>
                </a:tc>
                <a:tc hMerge="1">
                  <a:txBody>
                    <a:bodyPr/>
                    <a:lstStyle/>
                    <a:p>
                      <a:pPr marL="349885" marR="67945" indent="-262255" algn="ctr">
                        <a:lnSpc>
                          <a:spcPct val="110000"/>
                        </a:lnSpc>
                        <a:spcBef>
                          <a:spcPts val="30"/>
                        </a:spcBef>
                      </a:pPr>
                      <a:endParaRPr sz="2000" dirty="0">
                        <a:latin typeface="Roboto Condensed"/>
                        <a:cs typeface="Roboto Condensed"/>
                      </a:endParaRPr>
                    </a:p>
                  </a:txBody>
                  <a:tcPr marL="0" marR="0" marT="3810" marB="0"/>
                </a:tc>
                <a:extLst>
                  <a:ext uri="{0D108BD9-81ED-4DB2-BD59-A6C34878D82A}">
                    <a16:rowId xmlns:a16="http://schemas.microsoft.com/office/drawing/2014/main" val="10000"/>
                  </a:ext>
                </a:extLst>
              </a:tr>
              <a:tr h="672299">
                <a:tc>
                  <a:txBody>
                    <a:bodyPr/>
                    <a:lstStyle/>
                    <a:p>
                      <a:pPr algn="ctr">
                        <a:lnSpc>
                          <a:spcPct val="100000"/>
                        </a:lnSpc>
                        <a:spcBef>
                          <a:spcPts val="30"/>
                        </a:spcBef>
                      </a:pPr>
                      <a:endParaRPr sz="2000" b="1" dirty="0">
                        <a:solidFill>
                          <a:srgbClr val="000000"/>
                        </a:solidFill>
                      </a:endParaRPr>
                    </a:p>
                    <a:p>
                      <a:pPr marR="41275" algn="ctr">
                        <a:lnSpc>
                          <a:spcPct val="100000"/>
                        </a:lnSpc>
                      </a:pPr>
                      <a:r>
                        <a:rPr sz="2000" b="1" spc="-5" dirty="0">
                          <a:solidFill>
                            <a:srgbClr val="000000"/>
                          </a:solidFill>
                        </a:rPr>
                        <a:t>Shop</a:t>
                      </a:r>
                      <a:endParaRPr sz="2000" b="1" dirty="0">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dirty="0">
                        <a:solidFill>
                          <a:srgbClr val="000000"/>
                        </a:solidFill>
                      </a:endParaRPr>
                    </a:p>
                    <a:p>
                      <a:pPr marL="12065" algn="ctr">
                        <a:lnSpc>
                          <a:spcPct val="100000"/>
                        </a:lnSpc>
                      </a:pPr>
                      <a:r>
                        <a:rPr sz="2000" b="1" dirty="0">
                          <a:solidFill>
                            <a:srgbClr val="000000"/>
                          </a:solidFill>
                        </a:rPr>
                        <a:t>Location</a:t>
                      </a:r>
                      <a:endParaRPr sz="2000" b="1" dirty="0">
                        <a:solidFill>
                          <a:srgbClr val="000000"/>
                        </a:solidFill>
                        <a:latin typeface="Roboto Condensed"/>
                        <a:cs typeface="Roboto Condensed"/>
                      </a:endParaRPr>
                    </a:p>
                  </a:txBody>
                  <a:tcPr marL="0" marR="0" marT="3810" marB="0"/>
                </a:tc>
                <a:tc>
                  <a:txBody>
                    <a:bodyPr/>
                    <a:lstStyle/>
                    <a:p>
                      <a:pPr marL="59055" marR="40005" indent="220979" algn="ctr">
                        <a:lnSpc>
                          <a:spcPct val="110000"/>
                        </a:lnSpc>
                        <a:spcBef>
                          <a:spcPts val="30"/>
                        </a:spcBef>
                      </a:pPr>
                      <a:r>
                        <a:rPr sz="2000" b="1" spc="-10" dirty="0">
                          <a:solidFill>
                            <a:srgbClr val="000000"/>
                          </a:solidFill>
                        </a:rPr>
                        <a:t>Annual </a:t>
                      </a:r>
                      <a:r>
                        <a:rPr sz="2000" b="1" dirty="0">
                          <a:solidFill>
                            <a:srgbClr val="000000"/>
                          </a:solidFill>
                        </a:rPr>
                        <a:t>Return  </a:t>
                      </a:r>
                      <a:r>
                        <a:rPr sz="2000" b="1" spc="-5" dirty="0">
                          <a:solidFill>
                            <a:srgbClr val="000000"/>
                          </a:solidFill>
                        </a:rPr>
                        <a:t>(Thousands </a:t>
                      </a:r>
                      <a:r>
                        <a:rPr sz="2000" b="1" dirty="0">
                          <a:solidFill>
                            <a:srgbClr val="000000"/>
                          </a:solidFill>
                        </a:rPr>
                        <a:t>of</a:t>
                      </a:r>
                      <a:r>
                        <a:rPr sz="2000" b="1" spc="-85" dirty="0">
                          <a:solidFill>
                            <a:srgbClr val="000000"/>
                          </a:solidFill>
                        </a:rPr>
                        <a:t> </a:t>
                      </a:r>
                      <a:r>
                        <a:rPr sz="2000" b="1" dirty="0">
                          <a:solidFill>
                            <a:srgbClr val="000000"/>
                          </a:solidFill>
                        </a:rPr>
                        <a:t>Dollars)</a:t>
                      </a:r>
                      <a:endParaRPr sz="2000" b="1" dirty="0">
                        <a:solidFill>
                          <a:srgbClr val="000000"/>
                        </a:solidFill>
                        <a:latin typeface="Roboto Condensed"/>
                        <a:cs typeface="Roboto Condensed"/>
                      </a:endParaRPr>
                    </a:p>
                  </a:txBody>
                  <a:tcPr marL="0" marR="0" marT="3810" marB="0"/>
                </a:tc>
                <a:tc>
                  <a:txBody>
                    <a:bodyPr/>
                    <a:lstStyle/>
                    <a:p>
                      <a:pPr marL="349885" marR="67945" indent="-262255" algn="ctr">
                        <a:lnSpc>
                          <a:spcPct val="110000"/>
                        </a:lnSpc>
                        <a:spcBef>
                          <a:spcPts val="30"/>
                        </a:spcBef>
                      </a:pPr>
                      <a:r>
                        <a:rPr sz="2000" b="1" spc="-5" dirty="0">
                          <a:solidFill>
                            <a:srgbClr val="000000"/>
                          </a:solidFill>
                        </a:rPr>
                        <a:t>Number </a:t>
                      </a:r>
                      <a:r>
                        <a:rPr sz="2000" b="1" dirty="0">
                          <a:solidFill>
                            <a:srgbClr val="000000"/>
                          </a:solidFill>
                        </a:rPr>
                        <a:t>of</a:t>
                      </a:r>
                      <a:r>
                        <a:rPr sz="2000" b="1" spc="-90" dirty="0">
                          <a:solidFill>
                            <a:srgbClr val="000000"/>
                          </a:solidFill>
                        </a:rPr>
                        <a:t> </a:t>
                      </a:r>
                      <a:r>
                        <a:rPr sz="2000" b="1" dirty="0">
                          <a:solidFill>
                            <a:srgbClr val="000000"/>
                          </a:solidFill>
                        </a:rPr>
                        <a:t>Households  </a:t>
                      </a:r>
                      <a:r>
                        <a:rPr sz="2000" b="1" spc="-5" dirty="0">
                          <a:solidFill>
                            <a:srgbClr val="000000"/>
                          </a:solidFill>
                        </a:rPr>
                        <a:t>(Thousands)</a:t>
                      </a:r>
                      <a:endParaRPr sz="2000" b="1" dirty="0">
                        <a:solidFill>
                          <a:srgbClr val="000000"/>
                        </a:solidFill>
                        <a:latin typeface="Roboto Condensed"/>
                        <a:cs typeface="Roboto Condensed"/>
                      </a:endParaRPr>
                    </a:p>
                  </a:txBody>
                  <a:tcPr marL="0" marR="0" marT="3810" marB="0"/>
                </a:tc>
                <a:extLst>
                  <a:ext uri="{0D108BD9-81ED-4DB2-BD59-A6C34878D82A}">
                    <a16:rowId xmlns:a16="http://schemas.microsoft.com/office/drawing/2014/main" val="10001"/>
                  </a:ext>
                </a:extLst>
              </a:tr>
              <a:tr h="319460">
                <a:tc>
                  <a:txBody>
                    <a:bodyPr/>
                    <a:lstStyle/>
                    <a:p>
                      <a:pPr marR="40640" algn="ctr">
                        <a:lnSpc>
                          <a:spcPct val="100000"/>
                        </a:lnSpc>
                        <a:spcBef>
                          <a:spcPts val="125"/>
                        </a:spcBef>
                      </a:pPr>
                      <a:r>
                        <a:rPr sz="2000" dirty="0">
                          <a:solidFill>
                            <a:srgbClr val="000000"/>
                          </a:solidFill>
                        </a:rPr>
                        <a:t>1</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12065" algn="ctr">
                        <a:lnSpc>
                          <a:spcPct val="100000"/>
                        </a:lnSpc>
                        <a:spcBef>
                          <a:spcPts val="125"/>
                        </a:spcBef>
                      </a:pPr>
                      <a:r>
                        <a:rPr sz="2000" dirty="0">
                          <a:solidFill>
                            <a:srgbClr val="000000"/>
                          </a:solidFill>
                        </a:rPr>
                        <a:t>Mall</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12065" algn="ctr">
                        <a:lnSpc>
                          <a:spcPct val="100000"/>
                        </a:lnSpc>
                        <a:spcBef>
                          <a:spcPts val="125"/>
                        </a:spcBef>
                      </a:pPr>
                      <a:r>
                        <a:rPr sz="2000" dirty="0">
                          <a:solidFill>
                            <a:srgbClr val="000000"/>
                          </a:solidFill>
                        </a:rPr>
                        <a:t>185.69</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11430" algn="ctr">
                        <a:lnSpc>
                          <a:spcPct val="100000"/>
                        </a:lnSpc>
                        <a:spcBef>
                          <a:spcPts val="125"/>
                        </a:spcBef>
                      </a:pPr>
                      <a:r>
                        <a:rPr sz="2000" dirty="0">
                          <a:solidFill>
                            <a:srgbClr val="000000"/>
                          </a:solidFill>
                        </a:rPr>
                        <a:t>163</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2"/>
                  </a:ext>
                </a:extLst>
              </a:tr>
              <a:tr h="304278">
                <a:tc>
                  <a:txBody>
                    <a:bodyPr/>
                    <a:lstStyle/>
                    <a:p>
                      <a:pPr marR="40640" algn="ctr">
                        <a:lnSpc>
                          <a:spcPct val="100000"/>
                        </a:lnSpc>
                        <a:spcBef>
                          <a:spcPts val="5"/>
                        </a:spcBef>
                      </a:pPr>
                      <a:r>
                        <a:rPr sz="2000" dirty="0">
                          <a:solidFill>
                            <a:srgbClr val="000000"/>
                          </a:solidFill>
                        </a:rPr>
                        <a:t>2</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2065" algn="ctr">
                        <a:lnSpc>
                          <a:spcPct val="100000"/>
                        </a:lnSpc>
                        <a:spcBef>
                          <a:spcPts val="5"/>
                        </a:spcBef>
                      </a:pPr>
                      <a:r>
                        <a:rPr sz="2000" dirty="0">
                          <a:solidFill>
                            <a:srgbClr val="000000"/>
                          </a:solidFill>
                        </a:rPr>
                        <a:t>Suburban</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2065" algn="ctr">
                        <a:lnSpc>
                          <a:spcPct val="100000"/>
                        </a:lnSpc>
                        <a:spcBef>
                          <a:spcPts val="5"/>
                        </a:spcBef>
                      </a:pPr>
                      <a:r>
                        <a:rPr sz="2000" dirty="0">
                          <a:solidFill>
                            <a:srgbClr val="000000"/>
                          </a:solidFill>
                        </a:rPr>
                        <a:t>203.00</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1430" algn="ctr">
                        <a:lnSpc>
                          <a:spcPct val="100000"/>
                        </a:lnSpc>
                        <a:spcBef>
                          <a:spcPts val="5"/>
                        </a:spcBef>
                      </a:pPr>
                      <a:r>
                        <a:rPr sz="2000" dirty="0">
                          <a:solidFill>
                            <a:srgbClr val="000000"/>
                          </a:solidFill>
                        </a:rPr>
                        <a:t>215</a:t>
                      </a:r>
                      <a:endParaRPr sz="2000" dirty="0">
                        <a:solidFill>
                          <a:srgbClr val="000000"/>
                        </a:solidFill>
                        <a:latin typeface="Calibri" panose="020F0502020204030204" pitchFamily="34" charset="0"/>
                        <a:cs typeface="Calibri" panose="020F0502020204030204" pitchFamily="34" charset="0"/>
                      </a:endParaRPr>
                    </a:p>
                  </a:txBody>
                  <a:tcPr marL="0" marR="0" marT="635" marB="0"/>
                </a:tc>
                <a:extLst>
                  <a:ext uri="{0D108BD9-81ED-4DB2-BD59-A6C34878D82A}">
                    <a16:rowId xmlns:a16="http://schemas.microsoft.com/office/drawing/2014/main" val="10003"/>
                  </a:ext>
                </a:extLst>
              </a:tr>
              <a:tr h="304278">
                <a:tc>
                  <a:txBody>
                    <a:bodyPr/>
                    <a:lstStyle/>
                    <a:p>
                      <a:pPr marR="40640" algn="ctr">
                        <a:lnSpc>
                          <a:spcPct val="100000"/>
                        </a:lnSpc>
                        <a:spcBef>
                          <a:spcPts val="5"/>
                        </a:spcBef>
                      </a:pPr>
                      <a:r>
                        <a:rPr sz="2000" dirty="0">
                          <a:solidFill>
                            <a:srgbClr val="000000"/>
                          </a:solidFill>
                        </a:rPr>
                        <a:t>3</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2065" algn="ctr">
                        <a:lnSpc>
                          <a:spcPct val="100000"/>
                        </a:lnSpc>
                        <a:spcBef>
                          <a:spcPts val="5"/>
                        </a:spcBef>
                      </a:pPr>
                      <a:r>
                        <a:rPr sz="2000" dirty="0">
                          <a:solidFill>
                            <a:srgbClr val="000000"/>
                          </a:solidFill>
                        </a:rPr>
                        <a:t>Mall</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2065" algn="ctr">
                        <a:lnSpc>
                          <a:spcPct val="100000"/>
                        </a:lnSpc>
                        <a:spcBef>
                          <a:spcPts val="5"/>
                        </a:spcBef>
                      </a:pPr>
                      <a:r>
                        <a:rPr sz="2000" dirty="0">
                          <a:solidFill>
                            <a:srgbClr val="000000"/>
                          </a:solidFill>
                        </a:rPr>
                        <a:t>245.81</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1430" algn="ctr">
                        <a:lnSpc>
                          <a:spcPct val="100000"/>
                        </a:lnSpc>
                        <a:spcBef>
                          <a:spcPts val="5"/>
                        </a:spcBef>
                      </a:pPr>
                      <a:r>
                        <a:rPr sz="2000" dirty="0">
                          <a:solidFill>
                            <a:srgbClr val="000000"/>
                          </a:solidFill>
                        </a:rPr>
                        <a:t>232</a:t>
                      </a:r>
                      <a:endParaRPr sz="2000" dirty="0">
                        <a:solidFill>
                          <a:srgbClr val="000000"/>
                        </a:solidFill>
                        <a:latin typeface="Calibri" panose="020F0502020204030204" pitchFamily="34" charset="0"/>
                        <a:cs typeface="Calibri" panose="020F0502020204030204" pitchFamily="34" charset="0"/>
                      </a:endParaRPr>
                    </a:p>
                  </a:txBody>
                  <a:tcPr marL="0" marR="0" marT="635" marB="0"/>
                </a:tc>
                <a:extLst>
                  <a:ext uri="{0D108BD9-81ED-4DB2-BD59-A6C34878D82A}">
                    <a16:rowId xmlns:a16="http://schemas.microsoft.com/office/drawing/2014/main" val="10004"/>
                  </a:ext>
                </a:extLst>
              </a:tr>
              <a:tr h="304278">
                <a:tc>
                  <a:txBody>
                    <a:bodyPr/>
                    <a:lstStyle/>
                    <a:p>
                      <a:pPr marR="40640" algn="ctr">
                        <a:lnSpc>
                          <a:spcPct val="100000"/>
                        </a:lnSpc>
                        <a:spcBef>
                          <a:spcPts val="5"/>
                        </a:spcBef>
                      </a:pPr>
                      <a:r>
                        <a:rPr sz="2000" dirty="0">
                          <a:solidFill>
                            <a:srgbClr val="000000"/>
                          </a:solidFill>
                        </a:rPr>
                        <a:t>4</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2065" algn="ctr">
                        <a:lnSpc>
                          <a:spcPct val="100000"/>
                        </a:lnSpc>
                        <a:spcBef>
                          <a:spcPts val="5"/>
                        </a:spcBef>
                      </a:pPr>
                      <a:r>
                        <a:rPr sz="2000" dirty="0">
                          <a:solidFill>
                            <a:srgbClr val="000000"/>
                          </a:solidFill>
                        </a:rPr>
                        <a:t>Mall</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2065" algn="ctr">
                        <a:lnSpc>
                          <a:spcPct val="100000"/>
                        </a:lnSpc>
                        <a:spcBef>
                          <a:spcPts val="5"/>
                        </a:spcBef>
                      </a:pPr>
                      <a:r>
                        <a:rPr sz="2000" dirty="0">
                          <a:solidFill>
                            <a:srgbClr val="000000"/>
                          </a:solidFill>
                        </a:rPr>
                        <a:t>137.07</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1430" algn="ctr">
                        <a:lnSpc>
                          <a:spcPct val="100000"/>
                        </a:lnSpc>
                        <a:spcBef>
                          <a:spcPts val="5"/>
                        </a:spcBef>
                      </a:pPr>
                      <a:r>
                        <a:rPr sz="2000" dirty="0">
                          <a:solidFill>
                            <a:srgbClr val="000000"/>
                          </a:solidFill>
                        </a:rPr>
                        <a:t>108</a:t>
                      </a:r>
                      <a:endParaRPr sz="2000" dirty="0">
                        <a:solidFill>
                          <a:srgbClr val="000000"/>
                        </a:solidFill>
                        <a:latin typeface="Calibri" panose="020F0502020204030204" pitchFamily="34" charset="0"/>
                        <a:cs typeface="Calibri" panose="020F0502020204030204" pitchFamily="34" charset="0"/>
                      </a:endParaRPr>
                    </a:p>
                  </a:txBody>
                  <a:tcPr marL="0" marR="0" marT="635" marB="0"/>
                </a:tc>
                <a:extLst>
                  <a:ext uri="{0D108BD9-81ED-4DB2-BD59-A6C34878D82A}">
                    <a16:rowId xmlns:a16="http://schemas.microsoft.com/office/drawing/2014/main" val="10005"/>
                  </a:ext>
                </a:extLst>
              </a:tr>
              <a:tr h="304278">
                <a:tc>
                  <a:txBody>
                    <a:bodyPr/>
                    <a:lstStyle/>
                    <a:p>
                      <a:pPr marR="40640" algn="ctr">
                        <a:lnSpc>
                          <a:spcPct val="100000"/>
                        </a:lnSpc>
                        <a:spcBef>
                          <a:spcPts val="5"/>
                        </a:spcBef>
                      </a:pPr>
                      <a:r>
                        <a:rPr sz="2000" dirty="0">
                          <a:solidFill>
                            <a:srgbClr val="000000"/>
                          </a:solidFill>
                        </a:rPr>
                        <a:t>5</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2065" algn="ctr">
                        <a:lnSpc>
                          <a:spcPct val="100000"/>
                        </a:lnSpc>
                        <a:spcBef>
                          <a:spcPts val="5"/>
                        </a:spcBef>
                      </a:pPr>
                      <a:r>
                        <a:rPr sz="2000" dirty="0">
                          <a:solidFill>
                            <a:srgbClr val="000000"/>
                          </a:solidFill>
                        </a:rPr>
                        <a:t>Suburban</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2065" algn="ctr">
                        <a:lnSpc>
                          <a:spcPct val="100000"/>
                        </a:lnSpc>
                        <a:spcBef>
                          <a:spcPts val="5"/>
                        </a:spcBef>
                      </a:pPr>
                      <a:r>
                        <a:rPr sz="2000" dirty="0">
                          <a:solidFill>
                            <a:srgbClr val="000000"/>
                          </a:solidFill>
                        </a:rPr>
                        <a:t>207.36</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1430" algn="ctr">
                        <a:lnSpc>
                          <a:spcPct val="100000"/>
                        </a:lnSpc>
                        <a:spcBef>
                          <a:spcPts val="5"/>
                        </a:spcBef>
                      </a:pPr>
                      <a:r>
                        <a:rPr sz="2000" dirty="0">
                          <a:solidFill>
                            <a:srgbClr val="000000"/>
                          </a:solidFill>
                        </a:rPr>
                        <a:t>220</a:t>
                      </a:r>
                      <a:endParaRPr sz="2000" dirty="0">
                        <a:solidFill>
                          <a:srgbClr val="000000"/>
                        </a:solidFill>
                        <a:latin typeface="Calibri" panose="020F0502020204030204" pitchFamily="34" charset="0"/>
                        <a:cs typeface="Calibri" panose="020F0502020204030204" pitchFamily="34" charset="0"/>
                      </a:endParaRPr>
                    </a:p>
                  </a:txBody>
                  <a:tcPr marL="0" marR="0" marT="635" marB="0"/>
                </a:tc>
                <a:extLst>
                  <a:ext uri="{0D108BD9-81ED-4DB2-BD59-A6C34878D82A}">
                    <a16:rowId xmlns:a16="http://schemas.microsoft.com/office/drawing/2014/main" val="10006"/>
                  </a:ext>
                </a:extLst>
              </a:tr>
              <a:tr h="304278">
                <a:tc>
                  <a:txBody>
                    <a:bodyPr/>
                    <a:lstStyle/>
                    <a:p>
                      <a:pPr marR="40640" algn="ctr">
                        <a:lnSpc>
                          <a:spcPct val="100000"/>
                        </a:lnSpc>
                        <a:spcBef>
                          <a:spcPts val="5"/>
                        </a:spcBef>
                      </a:pPr>
                      <a:r>
                        <a:rPr lang="en-US" sz="2000" dirty="0">
                          <a:solidFill>
                            <a:srgbClr val="000000"/>
                          </a:solidFill>
                          <a:latin typeface="Calibri" panose="020F0502020204030204" pitchFamily="34" charset="0"/>
                          <a:cs typeface="Calibri" panose="020F0502020204030204" pitchFamily="34" charset="0"/>
                        </a:rPr>
                        <a:t>6</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2065" marR="0" lvl="0" indent="0" algn="ctr" defTabSz="914400" rtl="0" eaLnBrk="1" fontAlgn="auto" latinLnBrk="0" hangingPunct="1">
                        <a:lnSpc>
                          <a:spcPct val="100000"/>
                        </a:lnSpc>
                        <a:spcBef>
                          <a:spcPts val="5"/>
                        </a:spcBef>
                        <a:spcAft>
                          <a:spcPts val="0"/>
                        </a:spcAft>
                        <a:buClrTx/>
                        <a:buSzTx/>
                        <a:buFontTx/>
                        <a:buNone/>
                        <a:tabLst/>
                        <a:defRPr/>
                      </a:pPr>
                      <a:r>
                        <a:rPr lang="en-IN" sz="2000" dirty="0">
                          <a:solidFill>
                            <a:srgbClr val="000000"/>
                          </a:solidFill>
                        </a:rPr>
                        <a:t>Suburban</a:t>
                      </a:r>
                      <a:endParaRPr lang="en-IN"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2065" algn="ctr">
                        <a:lnSpc>
                          <a:spcPct val="100000"/>
                        </a:lnSpc>
                        <a:spcBef>
                          <a:spcPts val="5"/>
                        </a:spcBef>
                      </a:pPr>
                      <a:r>
                        <a:rPr lang="en-US" sz="2000" dirty="0">
                          <a:solidFill>
                            <a:srgbClr val="000000"/>
                          </a:solidFill>
                          <a:latin typeface="Calibri" panose="020F0502020204030204" pitchFamily="34" charset="0"/>
                          <a:cs typeface="Calibri" panose="020F0502020204030204" pitchFamily="34" charset="0"/>
                        </a:rPr>
                        <a:t>146.12</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1430" algn="ctr">
                        <a:lnSpc>
                          <a:spcPct val="100000"/>
                        </a:lnSpc>
                        <a:spcBef>
                          <a:spcPts val="5"/>
                        </a:spcBef>
                      </a:pPr>
                      <a:r>
                        <a:rPr lang="en-US" sz="2000" dirty="0">
                          <a:solidFill>
                            <a:srgbClr val="000000"/>
                          </a:solidFill>
                          <a:latin typeface="Calibri" panose="020F0502020204030204" pitchFamily="34" charset="0"/>
                          <a:cs typeface="Calibri" panose="020F0502020204030204" pitchFamily="34" charset="0"/>
                        </a:rPr>
                        <a:t>150</a:t>
                      </a:r>
                      <a:endParaRPr sz="2000" dirty="0">
                        <a:solidFill>
                          <a:srgbClr val="000000"/>
                        </a:solidFill>
                        <a:latin typeface="Calibri" panose="020F0502020204030204" pitchFamily="34" charset="0"/>
                        <a:cs typeface="Calibri" panose="020F0502020204030204" pitchFamily="34" charset="0"/>
                      </a:endParaRPr>
                    </a:p>
                  </a:txBody>
                  <a:tcPr marL="0" marR="0" marT="635" marB="0"/>
                </a:tc>
                <a:extLst>
                  <a:ext uri="{0D108BD9-81ED-4DB2-BD59-A6C34878D82A}">
                    <a16:rowId xmlns:a16="http://schemas.microsoft.com/office/drawing/2014/main" val="2186390028"/>
                  </a:ext>
                </a:extLst>
              </a:tr>
              <a:tr h="304278">
                <a:tc>
                  <a:txBody>
                    <a:bodyPr/>
                    <a:lstStyle/>
                    <a:p>
                      <a:pPr marR="40640" algn="ctr">
                        <a:lnSpc>
                          <a:spcPct val="100000"/>
                        </a:lnSpc>
                        <a:spcBef>
                          <a:spcPts val="5"/>
                        </a:spcBef>
                      </a:pPr>
                      <a:r>
                        <a:rPr lang="en-US" sz="2000" dirty="0">
                          <a:solidFill>
                            <a:srgbClr val="000000"/>
                          </a:solidFill>
                          <a:latin typeface="Calibri" panose="020F0502020204030204" pitchFamily="34" charset="0"/>
                          <a:cs typeface="Calibri" panose="020F0502020204030204" pitchFamily="34" charset="0"/>
                        </a:rPr>
                        <a:t>7</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2065" marR="0" lvl="0" indent="0" algn="ctr" defTabSz="914400" rtl="0" eaLnBrk="1" fontAlgn="auto" latinLnBrk="0" hangingPunct="1">
                        <a:lnSpc>
                          <a:spcPct val="100000"/>
                        </a:lnSpc>
                        <a:spcBef>
                          <a:spcPts val="5"/>
                        </a:spcBef>
                        <a:spcAft>
                          <a:spcPts val="0"/>
                        </a:spcAft>
                        <a:buClrTx/>
                        <a:buSzTx/>
                        <a:buFontTx/>
                        <a:buNone/>
                        <a:tabLst/>
                        <a:defRPr/>
                      </a:pPr>
                      <a:r>
                        <a:rPr lang="en-IN" sz="2000" kern="1200" dirty="0">
                          <a:solidFill>
                            <a:srgbClr val="000000"/>
                          </a:solidFill>
                          <a:latin typeface="+mn-lt"/>
                          <a:ea typeface="+mn-ea"/>
                          <a:cs typeface="+mn-cs"/>
                        </a:rPr>
                        <a:t>Downtown</a:t>
                      </a:r>
                    </a:p>
                  </a:txBody>
                  <a:tcPr marL="0" marR="0" marT="635" marB="0"/>
                </a:tc>
                <a:tc>
                  <a:txBody>
                    <a:bodyPr/>
                    <a:lstStyle/>
                    <a:p>
                      <a:pPr marL="12065" algn="ctr">
                        <a:lnSpc>
                          <a:spcPct val="100000"/>
                        </a:lnSpc>
                        <a:spcBef>
                          <a:spcPts val="5"/>
                        </a:spcBef>
                      </a:pPr>
                      <a:r>
                        <a:rPr lang="en-US" sz="2000" dirty="0">
                          <a:solidFill>
                            <a:srgbClr val="000000"/>
                          </a:solidFill>
                          <a:latin typeface="Calibri" panose="020F0502020204030204" pitchFamily="34" charset="0"/>
                          <a:cs typeface="Calibri" panose="020F0502020204030204" pitchFamily="34" charset="0"/>
                        </a:rPr>
                        <a:t>111.21</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1430" algn="ctr">
                        <a:lnSpc>
                          <a:spcPct val="100000"/>
                        </a:lnSpc>
                        <a:spcBef>
                          <a:spcPts val="5"/>
                        </a:spcBef>
                      </a:pPr>
                      <a:r>
                        <a:rPr lang="en-US" sz="2000" dirty="0">
                          <a:solidFill>
                            <a:srgbClr val="000000"/>
                          </a:solidFill>
                          <a:latin typeface="Calibri" panose="020F0502020204030204" pitchFamily="34" charset="0"/>
                          <a:cs typeface="Calibri" panose="020F0502020204030204" pitchFamily="34" charset="0"/>
                        </a:rPr>
                        <a:t>102</a:t>
                      </a:r>
                      <a:endParaRPr sz="2000" dirty="0">
                        <a:solidFill>
                          <a:srgbClr val="000000"/>
                        </a:solidFill>
                        <a:latin typeface="Calibri" panose="020F0502020204030204" pitchFamily="34" charset="0"/>
                        <a:cs typeface="Calibri" panose="020F0502020204030204" pitchFamily="34" charset="0"/>
                      </a:endParaRPr>
                    </a:p>
                  </a:txBody>
                  <a:tcPr marL="0" marR="0" marT="635" marB="0"/>
                </a:tc>
                <a:extLst>
                  <a:ext uri="{0D108BD9-81ED-4DB2-BD59-A6C34878D82A}">
                    <a16:rowId xmlns:a16="http://schemas.microsoft.com/office/drawing/2014/main" val="3770652022"/>
                  </a:ext>
                </a:extLst>
              </a:tr>
              <a:tr h="304278">
                <a:tc gridSpan="4">
                  <a:txBody>
                    <a:bodyPr/>
                    <a:lstStyle/>
                    <a:p>
                      <a:pPr marR="40640" algn="ctr">
                        <a:lnSpc>
                          <a:spcPct val="100000"/>
                        </a:lnSpc>
                        <a:spcBef>
                          <a:spcPts val="5"/>
                        </a:spcBef>
                      </a:pPr>
                      <a:r>
                        <a:rPr lang="en-US" sz="2000" dirty="0">
                          <a:solidFill>
                            <a:srgbClr val="000000"/>
                          </a:solidFill>
                          <a:latin typeface="Calibri" panose="020F0502020204030204" pitchFamily="34" charset="0"/>
                          <a:cs typeface="Calibri" panose="020F0502020204030204" pitchFamily="34" charset="0"/>
                        </a:rPr>
                        <a:t>. . .</a:t>
                      </a:r>
                      <a:endParaRPr sz="2000" dirty="0">
                        <a:solidFill>
                          <a:srgbClr val="000000"/>
                        </a:solidFill>
                        <a:latin typeface="Calibri" panose="020F0502020204030204" pitchFamily="34" charset="0"/>
                        <a:cs typeface="Calibri" panose="020F0502020204030204" pitchFamily="34" charset="0"/>
                      </a:endParaRPr>
                    </a:p>
                  </a:txBody>
                  <a:tcPr marL="0" marR="0" marT="635" marB="0"/>
                </a:tc>
                <a:tc hMerge="1">
                  <a:txBody>
                    <a:bodyPr/>
                    <a:lstStyle/>
                    <a:p>
                      <a:pPr marL="12065" algn="ctr">
                        <a:lnSpc>
                          <a:spcPct val="100000"/>
                        </a:lnSpc>
                        <a:spcBef>
                          <a:spcPts val="5"/>
                        </a:spcBef>
                      </a:pPr>
                      <a:endParaRPr sz="2000">
                        <a:solidFill>
                          <a:srgbClr val="000000"/>
                        </a:solidFill>
                        <a:latin typeface="STIX"/>
                        <a:cs typeface="STIX"/>
                      </a:endParaRPr>
                    </a:p>
                  </a:txBody>
                  <a:tcPr marL="0" marR="0" marT="635" marB="0"/>
                </a:tc>
                <a:tc hMerge="1">
                  <a:txBody>
                    <a:bodyPr/>
                    <a:lstStyle/>
                    <a:p>
                      <a:pPr marL="12065" algn="ctr">
                        <a:lnSpc>
                          <a:spcPct val="100000"/>
                        </a:lnSpc>
                        <a:spcBef>
                          <a:spcPts val="5"/>
                        </a:spcBef>
                      </a:pPr>
                      <a:endParaRPr sz="2000" dirty="0">
                        <a:solidFill>
                          <a:srgbClr val="000000"/>
                        </a:solidFill>
                        <a:latin typeface="STIX"/>
                        <a:cs typeface="STIX"/>
                      </a:endParaRPr>
                    </a:p>
                  </a:txBody>
                  <a:tcPr marL="0" marR="0" marT="635" marB="0"/>
                </a:tc>
                <a:tc hMerge="1">
                  <a:txBody>
                    <a:bodyPr/>
                    <a:lstStyle/>
                    <a:p>
                      <a:pPr marL="11430" algn="ctr">
                        <a:lnSpc>
                          <a:spcPct val="100000"/>
                        </a:lnSpc>
                        <a:spcBef>
                          <a:spcPts val="5"/>
                        </a:spcBef>
                      </a:pPr>
                      <a:endParaRPr sz="2000" dirty="0">
                        <a:solidFill>
                          <a:srgbClr val="000000"/>
                        </a:solidFill>
                        <a:latin typeface="STIX"/>
                        <a:cs typeface="STIX"/>
                      </a:endParaRPr>
                    </a:p>
                  </a:txBody>
                  <a:tcPr marL="0" marR="0" marT="635" marB="0"/>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14.5.2: Determining a Multiple Regression Model with Qualitative Variables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When the qualitative variable has more than two states (as in the variable </a:t>
                </a:r>
                <a:r>
                  <a:rPr lang="en-US" i="1" dirty="0"/>
                  <a:t>Location</a:t>
                </a:r>
                <a:r>
                  <a:rPr lang="en-US" dirty="0"/>
                  <a:t> in this problem), the construction of the indicator variables is not as straightforward. Let “</a:t>
                </a:r>
                <a14:m>
                  <m:oMath xmlns:m="http://schemas.openxmlformats.org/officeDocument/2006/math">
                    <m:r>
                      <a:rPr lang="en-US" i="1" dirty="0" smtClean="0">
                        <a:latin typeface="Cambria Math" panose="02040503050406030204" pitchFamily="18" charset="0"/>
                      </a:rPr>
                      <m:t>𝑐</m:t>
                    </m:r>
                  </m:oMath>
                </a14:m>
                <a:r>
                  <a:rPr lang="en-US" dirty="0"/>
                  <a:t>” equal the number of states associated with the qualitative variable. In our problem, </a:t>
                </a:r>
                <a:r>
                  <a:rPr lang="en-US" i="1" dirty="0"/>
                  <a:t>Location</a:t>
                </a:r>
                <a:r>
                  <a:rPr lang="en-US" dirty="0"/>
                  <a:t> is the qualitative variable and </a:t>
                </a:r>
                <a14:m>
                  <m:oMath xmlns:m="http://schemas.openxmlformats.org/officeDocument/2006/math">
                    <m:r>
                      <a:rPr lang="en-US" i="1" dirty="0" smtClean="0">
                        <a:latin typeface="Cambria Math" panose="02040503050406030204" pitchFamily="18" charset="0"/>
                      </a:rPr>
                      <m:t>𝑐</m:t>
                    </m:r>
                    <m:r>
                      <a:rPr lang="en-US" i="1" dirty="0" smtClean="0">
                        <a:latin typeface="Cambria Math" panose="02040503050406030204" pitchFamily="18" charset="0"/>
                      </a:rPr>
                      <m:t>=3</m:t>
                    </m:r>
                  </m:oMath>
                </a14:m>
                <a:r>
                  <a:rPr lang="en-US" dirty="0"/>
                  <a:t> (Mall, Suburban, Downtown).</a:t>
                </a:r>
              </a:p>
              <a:p>
                <a:r>
                  <a:rPr lang="en-US" dirty="0"/>
                  <a:t>The number of indicator variables required to represent the qualitative variables is one less than the number of states.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444" b="-1067"/>
                </a:stretch>
              </a:blipFill>
            </p:spPr>
            <p:txBody>
              <a:bodyPr/>
              <a:lstStyle/>
              <a:p>
                <a:r>
                  <a:rPr lang="en-IN">
                    <a:noFill/>
                  </a:rPr>
                  <a:t> </a:t>
                </a:r>
              </a:p>
            </p:txBody>
          </p:sp>
        </mc:Fallback>
      </mc:AlternateContent>
    </p:spTree>
    <p:extLst>
      <p:ext uri="{BB962C8B-B14F-4D97-AF65-F5344CB8AC3E}">
        <p14:creationId xmlns:p14="http://schemas.microsoft.com/office/powerpoint/2010/main" val="2091867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14.5.2: Determining a Multiple Regression Model with Qualitative Variables (cont.)</a:t>
            </a:r>
          </a:p>
        </p:txBody>
      </p:sp>
      <p:sp>
        <p:nvSpPr>
          <p:cNvPr id="3" name="Content Placeholder 2"/>
          <p:cNvSpPr>
            <a:spLocks noGrp="1"/>
          </p:cNvSpPr>
          <p:nvPr>
            <p:ph idx="1"/>
          </p:nvPr>
        </p:nvSpPr>
        <p:spPr/>
        <p:txBody>
          <a:bodyPr/>
          <a:lstStyle/>
          <a:p>
            <a:r>
              <a:rPr lang="en-US" dirty="0"/>
              <a:t>Since </a:t>
            </a:r>
            <a:r>
              <a:rPr lang="en-US" i="1" dirty="0"/>
              <a:t>Location</a:t>
            </a:r>
            <a:r>
              <a:rPr lang="en-US" dirty="0"/>
              <a:t> is a qualitative variable and there are three locations, we will use </a:t>
            </a:r>
            <a:r>
              <a:rPr lang="en-US" i="1" dirty="0"/>
              <a:t>c</a:t>
            </a:r>
            <a:r>
              <a:rPr lang="en-US" dirty="0"/>
              <a:t> </a:t>
            </a:r>
            <a:r>
              <a:rPr lang="en-US" dirty="0">
                <a:latin typeface="Symbol" pitchFamily="98" charset="2"/>
              </a:rPr>
              <a:t>-</a:t>
            </a:r>
            <a:r>
              <a:rPr lang="en-US" dirty="0"/>
              <a:t> 1 </a:t>
            </a:r>
            <a:r>
              <a:rPr lang="en-US" dirty="0">
                <a:latin typeface="Symbol" pitchFamily="98" charset="2"/>
              </a:rPr>
              <a:t>=</a:t>
            </a:r>
            <a:r>
              <a:rPr lang="en-US" dirty="0"/>
              <a:t> 3 </a:t>
            </a:r>
            <a:r>
              <a:rPr lang="en-US" dirty="0">
                <a:latin typeface="Symbol" pitchFamily="98" charset="2"/>
              </a:rPr>
              <a:t>-</a:t>
            </a:r>
            <a:r>
              <a:rPr lang="en-US" dirty="0"/>
              <a:t> 1 </a:t>
            </a:r>
            <a:r>
              <a:rPr lang="en-US" dirty="0">
                <a:latin typeface="Symbol" pitchFamily="98" charset="2"/>
              </a:rPr>
              <a:t>=</a:t>
            </a:r>
            <a:r>
              <a:rPr lang="en-US" dirty="0"/>
              <a:t> 2 indicator variables to represent the locations. How you choose the indicator variables to represent the states is somewhat arbitrary. You select two of the states (in our problem we have chosen Mall and Downtown) and have coded them as below.</a:t>
            </a:r>
          </a:p>
        </p:txBody>
      </p:sp>
      <p:graphicFrame>
        <p:nvGraphicFramePr>
          <p:cNvPr id="2051" name="Object 3"/>
          <p:cNvGraphicFramePr>
            <a:graphicFrameLocks noChangeAspect="1"/>
          </p:cNvGraphicFramePr>
          <p:nvPr>
            <p:extLst>
              <p:ext uri="{D42A27DB-BD31-4B8C-83A1-F6EECF244321}">
                <p14:modId xmlns:p14="http://schemas.microsoft.com/office/powerpoint/2010/main" val="2845473931"/>
              </p:ext>
            </p:extLst>
          </p:nvPr>
        </p:nvGraphicFramePr>
        <p:xfrm>
          <a:off x="2133600" y="4419600"/>
          <a:ext cx="3759200" cy="1028700"/>
        </p:xfrm>
        <a:graphic>
          <a:graphicData uri="http://schemas.openxmlformats.org/presentationml/2006/ole">
            <mc:AlternateContent xmlns:mc="http://schemas.openxmlformats.org/markup-compatibility/2006">
              <mc:Choice xmlns:v="urn:schemas-microsoft-com:vml" Requires="v">
                <p:oleObj name="Equation" r:id="rId2" imgW="3759120" imgH="1028520" progId="Equation.DSMT4">
                  <p:embed/>
                </p:oleObj>
              </mc:Choice>
              <mc:Fallback>
                <p:oleObj name="Equation" r:id="rId2" imgW="3759120" imgH="10285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419600"/>
                        <a:ext cx="37592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14.5.2: Determining a Multiple Regression Model with Qualitative Variables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endParaRPr lang="en-US" dirty="0"/>
              </a:p>
              <a:p>
                <a:endParaRPr lang="en-US" dirty="0"/>
              </a:p>
              <a:p>
                <a:r>
                  <a:rPr lang="en-US" dirty="0"/>
                  <a:t>And if the location is neither Mall nor Downtown (both variables are coded “0”), then the remaining case (Suburban) is implied and is called the </a:t>
                </a:r>
                <a:r>
                  <a:rPr lang="en-US" b="1" dirty="0"/>
                  <a:t>base state</a:t>
                </a:r>
                <a:r>
                  <a:rPr lang="en-US" dirty="0"/>
                  <a:t>. Since the choice of base state is arbitrary, there are three potential ways to do the coding.</a:t>
                </a:r>
              </a:p>
              <a:p>
                <a:r>
                  <a:rPr lang="en-US" dirty="0"/>
                  <a:t>The suburban location is known as the </a:t>
                </a:r>
                <a:r>
                  <a:rPr lang="en-US" b="1" dirty="0"/>
                  <a:t>base level variable </a:t>
                </a:r>
                <a:r>
                  <a:rPr lang="en-US" dirty="0"/>
                  <a:t>(not coded variable) since for suburban locations </a:t>
                </a:r>
                <a14:m>
                  <m:oMath xmlns:m="http://schemas.openxmlformats.org/officeDocument/2006/math">
                    <m:r>
                      <a:rPr lang="en-US" i="1" dirty="0" smtClean="0">
                        <a:latin typeface="Cambria Math" panose="02040503050406030204" pitchFamily="18" charset="0"/>
                      </a:rPr>
                      <m:t>𝑥</m:t>
                    </m:r>
                    <m:r>
                      <a:rPr lang="en-US" i="1" baseline="-25000" dirty="0" smtClean="0">
                        <a:latin typeface="Cambria Math" panose="02040503050406030204" pitchFamily="18" charset="0"/>
                      </a:rPr>
                      <m:t>2</m:t>
                    </m:r>
                    <m:r>
                      <a:rPr lang="en-US" i="1" dirty="0" smtClean="0">
                        <a:latin typeface="Cambria Math" panose="02040503050406030204" pitchFamily="18" charset="0"/>
                      </a:rPr>
                      <m:t>=0</m:t>
                    </m:r>
                  </m:oMath>
                </a14:m>
                <a:r>
                  <a:rPr lang="en-US" dirty="0"/>
                  <a:t> and </a:t>
                </a:r>
                <a14:m>
                  <m:oMath xmlns:m="http://schemas.openxmlformats.org/officeDocument/2006/math">
                    <m:r>
                      <a:rPr lang="en-US" i="1" dirty="0" smtClean="0">
                        <a:latin typeface="Cambria Math" panose="02040503050406030204" pitchFamily="18" charset="0"/>
                      </a:rPr>
                      <m:t>𝑥</m:t>
                    </m:r>
                    <m:r>
                      <a:rPr lang="en-US" i="1" baseline="-25000" dirty="0" smtClean="0">
                        <a:latin typeface="Cambria Math" panose="02040503050406030204" pitchFamily="18" charset="0"/>
                      </a:rPr>
                      <m:t>3</m:t>
                    </m:r>
                    <m:r>
                      <a:rPr lang="en-US" i="1" dirty="0" smtClean="0">
                        <a:latin typeface="Cambria Math" panose="02040503050406030204" pitchFamily="18" charset="0"/>
                      </a:rPr>
                      <m:t>=0</m:t>
                    </m:r>
                  </m:oMath>
                </a14:m>
                <a:r>
                  <a:rPr lang="en-US" dirty="0"/>
                  <a:t> imply that the shop is located in a suburban area.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r="-1852" b="-3867"/>
                </a:stretch>
              </a:blipFill>
            </p:spPr>
            <p:txBody>
              <a:bodyPr/>
              <a:lstStyle/>
              <a:p>
                <a:r>
                  <a:rPr lang="en-IN">
                    <a:noFill/>
                  </a:rPr>
                  <a:t> </a:t>
                </a:r>
              </a:p>
            </p:txBody>
          </p:sp>
        </mc:Fallback>
      </mc:AlternateContent>
      <p:graphicFrame>
        <p:nvGraphicFramePr>
          <p:cNvPr id="2052" name="Object 4"/>
          <p:cNvGraphicFramePr>
            <a:graphicFrameLocks noChangeAspect="1"/>
          </p:cNvGraphicFramePr>
          <p:nvPr>
            <p:extLst>
              <p:ext uri="{D42A27DB-BD31-4B8C-83A1-F6EECF244321}">
                <p14:modId xmlns:p14="http://schemas.microsoft.com/office/powerpoint/2010/main" val="1591621424"/>
              </p:ext>
            </p:extLst>
          </p:nvPr>
        </p:nvGraphicFramePr>
        <p:xfrm>
          <a:off x="1695450" y="1127125"/>
          <a:ext cx="5054600" cy="1016000"/>
        </p:xfrm>
        <a:graphic>
          <a:graphicData uri="http://schemas.openxmlformats.org/presentationml/2006/ole">
            <mc:AlternateContent xmlns:mc="http://schemas.openxmlformats.org/markup-compatibility/2006">
              <mc:Choice xmlns:v="urn:schemas-microsoft-com:vml" Requires="v">
                <p:oleObj name="Equation" r:id="rId3" imgW="5054400" imgH="1015920" progId="Equation.DSMT4">
                  <p:embed/>
                </p:oleObj>
              </mc:Choice>
              <mc:Fallback>
                <p:oleObj name="Equation" r:id="rId3" imgW="5054400" imgH="1015920" progId="Equation.DSMT4">
                  <p:embed/>
                  <p:pic>
                    <p:nvPicPr>
                      <p:cNvPr id="2052" name="Object 4"/>
                      <p:cNvPicPr>
                        <a:picLocks noChangeAspect="1" noChangeArrowheads="1"/>
                      </p:cNvPicPr>
                      <p:nvPr/>
                    </p:nvPicPr>
                    <p:blipFill>
                      <a:blip r:embed="rId4"/>
                      <a:srcRect/>
                      <a:stretch>
                        <a:fillRect/>
                      </a:stretch>
                    </p:blipFill>
                    <p:spPr bwMode="auto">
                      <a:xfrm>
                        <a:off x="1695450" y="1127125"/>
                        <a:ext cx="5054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197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3"/>
          <p:cNvSpPr txBox="1">
            <a:spLocks/>
          </p:cNvSpPr>
          <p:nvPr/>
        </p:nvSpPr>
        <p:spPr>
          <a:xfrm>
            <a:off x="457200" y="1295400"/>
            <a:ext cx="8229600" cy="1384995"/>
          </a:xfrm>
          <a:prstGeom prst="rect">
            <a:avLst/>
          </a:prstGeom>
          <a:ln w="28575">
            <a:solidFill>
              <a:srgbClr val="FF0000"/>
            </a:solidFill>
          </a:ln>
        </p:spPr>
        <p:txBody>
          <a:bodyPr>
            <a:spAutoFit/>
          </a:bodyPr>
          <a:lstStyle/>
          <a:p>
            <a:pPr lvl="0">
              <a:spcBef>
                <a:spcPct val="20000"/>
              </a:spcBef>
            </a:pPr>
            <a:r>
              <a:rPr lang="en-US" sz="2800" dirty="0">
                <a:solidFill>
                  <a:srgbClr val="000000"/>
                </a:solidFill>
              </a:rPr>
              <a:t>The dummy variable construction we have selected is arbitrary. We could have coded Downtown and Suburban as 1 and made Mall the base level variable.</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30564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DD20-3625-4E16-B830-55ACE9BFCC80}"/>
              </a:ext>
            </a:extLst>
          </p:cNvPr>
          <p:cNvSpPr>
            <a:spLocks noGrp="1"/>
          </p:cNvSpPr>
          <p:nvPr>
            <p:ph type="title"/>
          </p:nvPr>
        </p:nvSpPr>
        <p:spPr/>
        <p:txBody>
          <a:bodyPr/>
          <a:lstStyle/>
          <a:p>
            <a:r>
              <a:rPr lang="en-US" dirty="0"/>
              <a:t>Multiple Regression Models with Qualitative Independent Variables</a:t>
            </a:r>
          </a:p>
        </p:txBody>
      </p:sp>
      <p:sp>
        <p:nvSpPr>
          <p:cNvPr id="3" name="Content Placeholder 2">
            <a:extLst>
              <a:ext uri="{FF2B5EF4-FFF2-40B4-BE49-F238E27FC236}">
                <a16:creationId xmlns:a16="http://schemas.microsoft.com/office/drawing/2014/main" id="{FE7AB593-4154-4C22-9D13-76F0245DA5D4}"/>
              </a:ext>
            </a:extLst>
          </p:cNvPr>
          <p:cNvSpPr>
            <a:spLocks noGrp="1"/>
          </p:cNvSpPr>
          <p:nvPr>
            <p:ph idx="1"/>
          </p:nvPr>
        </p:nvSpPr>
        <p:spPr/>
        <p:txBody>
          <a:bodyPr/>
          <a:lstStyle/>
          <a:p>
            <a:r>
              <a:rPr lang="en-US" dirty="0"/>
              <a:t>Throughout Chapter 13 and this chapter, we have discussed quantitative variables in the regression models. Quantitative variables take on values on a well-defined scale, such as number of pizzas, miles to destination, income, age, and temperature. Many variables of interest, however, are not quantitative, but qualitative. Examples of qualitative variables are type of college (public or private), season of the year (spring, summer, fall, and winter), and type of investment (stocks, mutual funds, or bonds).</a:t>
            </a:r>
          </a:p>
        </p:txBody>
      </p:sp>
    </p:spTree>
    <p:extLst>
      <p:ext uri="{BB962C8B-B14F-4D97-AF65-F5344CB8AC3E}">
        <p14:creationId xmlns:p14="http://schemas.microsoft.com/office/powerpoint/2010/main" val="74235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14.5.2: Determining a Multiple Regression Model with Qualitative Variables (cont.)</a:t>
            </a:r>
          </a:p>
        </p:txBody>
      </p:sp>
      <p:sp>
        <p:nvSpPr>
          <p:cNvPr id="3" name="Content Placeholder 2"/>
          <p:cNvSpPr>
            <a:spLocks noGrp="1"/>
          </p:cNvSpPr>
          <p:nvPr>
            <p:ph idx="1"/>
          </p:nvPr>
        </p:nvSpPr>
        <p:spPr/>
        <p:txBody>
          <a:bodyPr/>
          <a:lstStyle/>
          <a:p>
            <a:r>
              <a:rPr lang="en-US" dirty="0"/>
              <a:t>The coefficients estimated for the </a:t>
            </a:r>
            <a:r>
              <a:rPr lang="en-US" i="1" dirty="0"/>
              <a:t>x</a:t>
            </a:r>
            <a:r>
              <a:rPr lang="en-US" baseline="-25000" dirty="0"/>
              <a:t>2</a:t>
            </a:r>
            <a:r>
              <a:rPr lang="en-US" dirty="0"/>
              <a:t> and </a:t>
            </a:r>
            <a:r>
              <a:rPr lang="en-US" i="1" dirty="0"/>
              <a:t>x</a:t>
            </a:r>
            <a:r>
              <a:rPr lang="en-US" baseline="-25000" dirty="0"/>
              <a:t>3</a:t>
            </a:r>
            <a:r>
              <a:rPr lang="en-US" dirty="0"/>
              <a:t> indicator variables will represent a difference between the mall and downtown locations and the suburban location.</a:t>
            </a:r>
          </a:p>
          <a:p>
            <a:r>
              <a:rPr lang="en-US" dirty="0"/>
              <a:t>The multiple regression model for annual return is given by</a:t>
            </a:r>
          </a:p>
          <a:p>
            <a:endParaRPr lang="en-US" dirty="0"/>
          </a:p>
          <a:p>
            <a:r>
              <a:rPr lang="en-US" dirty="0"/>
              <a:t>The fitted regression model is</a:t>
            </a:r>
          </a:p>
          <a:p>
            <a:r>
              <a:rPr lang="en-US" i="1" dirty="0"/>
              <a:t>Annual Return </a:t>
            </a:r>
            <a:r>
              <a:rPr lang="en-US" dirty="0">
                <a:latin typeface="Symbol" pitchFamily="98" charset="2"/>
              </a:rPr>
              <a:t>=</a:t>
            </a:r>
            <a:r>
              <a:rPr lang="en-US" dirty="0"/>
              <a:t> 15.5071 + 0.8704 </a:t>
            </a:r>
            <a:r>
              <a:rPr lang="en-US" i="1" dirty="0"/>
              <a:t>Number of Households</a:t>
            </a:r>
            <a:r>
              <a:rPr lang="en-US" dirty="0"/>
              <a:t> + 27.8186 </a:t>
            </a:r>
            <a:r>
              <a:rPr lang="en-US" i="1" dirty="0"/>
              <a:t>Mall</a:t>
            </a:r>
            <a:r>
              <a:rPr lang="en-US" dirty="0"/>
              <a:t> + 6.7185 </a:t>
            </a:r>
            <a:r>
              <a:rPr lang="en-US" i="1" dirty="0"/>
              <a:t>Downtown</a:t>
            </a:r>
            <a:r>
              <a:rPr lang="en-US" dirty="0"/>
              <a:t>.</a:t>
            </a:r>
          </a:p>
          <a:p>
            <a:endParaRPr lang="en-US" dirty="0"/>
          </a:p>
        </p:txBody>
      </p:sp>
      <p:graphicFrame>
        <p:nvGraphicFramePr>
          <p:cNvPr id="3074" name="Object 2"/>
          <p:cNvGraphicFramePr>
            <a:graphicFrameLocks noChangeAspect="1"/>
          </p:cNvGraphicFramePr>
          <p:nvPr>
            <p:extLst>
              <p:ext uri="{D42A27DB-BD31-4B8C-83A1-F6EECF244321}">
                <p14:modId xmlns:p14="http://schemas.microsoft.com/office/powerpoint/2010/main" val="1527237758"/>
              </p:ext>
            </p:extLst>
          </p:nvPr>
        </p:nvGraphicFramePr>
        <p:xfrm>
          <a:off x="2133600" y="3577311"/>
          <a:ext cx="4356100" cy="431800"/>
        </p:xfrm>
        <a:graphic>
          <a:graphicData uri="http://schemas.openxmlformats.org/presentationml/2006/ole">
            <mc:AlternateContent xmlns:mc="http://schemas.openxmlformats.org/markup-compatibility/2006">
              <mc:Choice xmlns:v="urn:schemas-microsoft-com:vml" Requires="v">
                <p:oleObj name="Equation" r:id="rId2" imgW="4356000" imgH="431640" progId="Equation.DSMT4">
                  <p:embed/>
                </p:oleObj>
              </mc:Choice>
              <mc:Fallback>
                <p:oleObj name="Equation" r:id="rId2" imgW="4356000" imgH="431640" progId="Equation.DSMT4">
                  <p:embed/>
                  <p:pic>
                    <p:nvPicPr>
                      <p:cNvPr id="0" name="Picture 2"/>
                      <p:cNvPicPr>
                        <a:picLocks noChangeAspect="1" noChangeArrowheads="1"/>
                      </p:cNvPicPr>
                      <p:nvPr/>
                    </p:nvPicPr>
                    <p:blipFill>
                      <a:blip r:embed="rId3"/>
                      <a:srcRect/>
                      <a:stretch>
                        <a:fillRect/>
                      </a:stretch>
                    </p:blipFill>
                    <p:spPr bwMode="auto">
                      <a:xfrm>
                        <a:off x="2133600" y="3577311"/>
                        <a:ext cx="4356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14.5.2: Determining a Multiple Regression Model with Qualitative Variables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Let’s discuss the model and its implications. First of all, we want to know if the location and the number of households in the area are useful predictors of annual return of the shops. You may recall that the test of the model’s significance is conducted using the </a:t>
                </a:r>
                <a14:m>
                  <m:oMath xmlns:m="http://schemas.openxmlformats.org/officeDocument/2006/math">
                    <m:r>
                      <a:rPr lang="en-US" i="1" dirty="0" smtClean="0">
                        <a:latin typeface="Cambria Math" panose="02040503050406030204" pitchFamily="18" charset="0"/>
                      </a:rPr>
                      <m:t>𝐹</m:t>
                    </m:r>
                  </m:oMath>
                </a14:m>
                <a:r>
                  <a:rPr lang="en-US" dirty="0"/>
                  <a:t>-test that tests the following hypotheses.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96"/>
                </a:stretch>
              </a:blipFill>
            </p:spPr>
            <p:txBody>
              <a:bodyPr/>
              <a:lstStyle/>
              <a:p>
                <a:r>
                  <a:rPr lang="en-IN">
                    <a:noFill/>
                  </a:rPr>
                  <a:t> </a:t>
                </a:r>
              </a:p>
            </p:txBody>
          </p:sp>
        </mc:Fallback>
      </mc:AlternateContent>
      <p:graphicFrame>
        <p:nvGraphicFramePr>
          <p:cNvPr id="4" name="Object 2">
            <a:extLst>
              <a:ext uri="{FF2B5EF4-FFF2-40B4-BE49-F238E27FC236}">
                <a16:creationId xmlns:a16="http://schemas.microsoft.com/office/drawing/2014/main" id="{4133CAAE-1241-42BB-6C22-FB2B19045C68}"/>
              </a:ext>
            </a:extLst>
          </p:cNvPr>
          <p:cNvGraphicFramePr>
            <a:graphicFrameLocks noChangeAspect="1"/>
          </p:cNvGraphicFramePr>
          <p:nvPr>
            <p:extLst>
              <p:ext uri="{D42A27DB-BD31-4B8C-83A1-F6EECF244321}">
                <p14:modId xmlns:p14="http://schemas.microsoft.com/office/powerpoint/2010/main" val="1744728090"/>
              </p:ext>
            </p:extLst>
          </p:nvPr>
        </p:nvGraphicFramePr>
        <p:xfrm>
          <a:off x="2362200" y="4191000"/>
          <a:ext cx="3302000" cy="965200"/>
        </p:xfrm>
        <a:graphic>
          <a:graphicData uri="http://schemas.openxmlformats.org/presentationml/2006/ole">
            <mc:AlternateContent xmlns:mc="http://schemas.openxmlformats.org/markup-compatibility/2006">
              <mc:Choice xmlns:v="urn:schemas-microsoft-com:vml" Requires="v">
                <p:oleObj name="Equation" r:id="rId3" imgW="3301920" imgH="965160" progId="Equation.DSMT4">
                  <p:embed/>
                </p:oleObj>
              </mc:Choice>
              <mc:Fallback>
                <p:oleObj name="Equation" r:id="rId3" imgW="3301920" imgH="965160" progId="Equation.DSMT4">
                  <p:embed/>
                  <p:pic>
                    <p:nvPicPr>
                      <p:cNvPr id="4098" name="Object 2"/>
                      <p:cNvPicPr>
                        <a:picLocks noChangeAspect="1" noChangeArrowheads="1"/>
                      </p:cNvPicPr>
                      <p:nvPr/>
                    </p:nvPicPr>
                    <p:blipFill>
                      <a:blip r:embed="rId4"/>
                      <a:srcRect/>
                      <a:stretch>
                        <a:fillRect/>
                      </a:stretch>
                    </p:blipFill>
                    <p:spPr bwMode="auto">
                      <a:xfrm>
                        <a:off x="2362200" y="4191000"/>
                        <a:ext cx="33020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14.5.2: Determining a Multiple Regression Model with Qualitative Variables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5" name="object 2"/>
          <p:cNvGraphicFramePr>
            <a:graphicFrameLocks noGrp="1"/>
          </p:cNvGraphicFramePr>
          <p:nvPr>
            <p:extLst>
              <p:ext uri="{D42A27DB-BD31-4B8C-83A1-F6EECF244321}">
                <p14:modId xmlns:p14="http://schemas.microsoft.com/office/powerpoint/2010/main" val="2397226123"/>
              </p:ext>
            </p:extLst>
          </p:nvPr>
        </p:nvGraphicFramePr>
        <p:xfrm>
          <a:off x="459059" y="1269435"/>
          <a:ext cx="4571999" cy="2148840"/>
        </p:xfrm>
        <a:graphic>
          <a:graphicData uri="http://schemas.openxmlformats.org/drawingml/2006/table">
            <a:tbl>
              <a:tblPr firstRow="1" bandRow="1">
                <a:tableStyleId>{5C22544A-7EE6-4342-B048-85BDC9FD1C3A}</a:tableStyleId>
              </a:tblPr>
              <a:tblGrid>
                <a:gridCol w="2397891">
                  <a:extLst>
                    <a:ext uri="{9D8B030D-6E8A-4147-A177-3AD203B41FA5}">
                      <a16:colId xmlns:a16="http://schemas.microsoft.com/office/drawing/2014/main" val="20000"/>
                    </a:ext>
                  </a:extLst>
                </a:gridCol>
                <a:gridCol w="2174108">
                  <a:extLst>
                    <a:ext uri="{9D8B030D-6E8A-4147-A177-3AD203B41FA5}">
                      <a16:colId xmlns:a16="http://schemas.microsoft.com/office/drawing/2014/main" val="20001"/>
                    </a:ext>
                  </a:extLst>
                </a:gridCol>
              </a:tblGrid>
              <a:tr h="300950">
                <a:tc gridSpan="2">
                  <a:txBody>
                    <a:bodyPr/>
                    <a:lstStyle/>
                    <a:p>
                      <a:pPr marL="21590">
                        <a:lnSpc>
                          <a:spcPct val="100000"/>
                        </a:lnSpc>
                        <a:spcBef>
                          <a:spcPts val="40"/>
                        </a:spcBef>
                      </a:pPr>
                      <a:r>
                        <a:rPr lang="en-US" sz="2000" dirty="0">
                          <a:latin typeface="Calibri"/>
                          <a:cs typeface="Calibri"/>
                        </a:rPr>
                        <a:t>SUMMARY OUTPUT</a:t>
                      </a:r>
                      <a:endParaRPr sz="2000" dirty="0">
                        <a:latin typeface="Calibri"/>
                        <a:cs typeface="Calibri"/>
                      </a:endParaRPr>
                    </a:p>
                  </a:txBody>
                  <a:tcPr marL="0" marR="0" marT="5080" marB="0"/>
                </a:tc>
                <a:tc hMerge="1">
                  <a:txBody>
                    <a:bodyPr/>
                    <a:lstStyle/>
                    <a:p>
                      <a:pPr marR="12700" algn="r">
                        <a:lnSpc>
                          <a:spcPct val="100000"/>
                        </a:lnSpc>
                        <a:spcBef>
                          <a:spcPts val="40"/>
                        </a:spcBef>
                      </a:pPr>
                      <a:endParaRPr sz="2000" dirty="0">
                        <a:latin typeface="Calibri"/>
                        <a:cs typeface="Calibri"/>
                      </a:endParaRPr>
                    </a:p>
                  </a:txBody>
                  <a:tcPr marL="0" marR="0" marT="5080" marB="0"/>
                </a:tc>
                <a:extLst>
                  <a:ext uri="{0D108BD9-81ED-4DB2-BD59-A6C34878D82A}">
                    <a16:rowId xmlns:a16="http://schemas.microsoft.com/office/drawing/2014/main" val="10000"/>
                  </a:ext>
                </a:extLst>
              </a:tr>
              <a:tr h="300950">
                <a:tc gridSpan="2">
                  <a:txBody>
                    <a:bodyPr/>
                    <a:lstStyle/>
                    <a:p>
                      <a:pPr marL="21590" algn="ctr">
                        <a:lnSpc>
                          <a:spcPct val="100000"/>
                        </a:lnSpc>
                        <a:spcBef>
                          <a:spcPts val="40"/>
                        </a:spcBef>
                      </a:pPr>
                      <a:r>
                        <a:rPr lang="en-US" sz="2000" i="1" dirty="0">
                          <a:solidFill>
                            <a:srgbClr val="000000"/>
                          </a:solidFill>
                          <a:latin typeface="Calibri"/>
                          <a:cs typeface="Calibri"/>
                        </a:rPr>
                        <a:t>Regression</a:t>
                      </a:r>
                      <a:r>
                        <a:rPr lang="en-US" sz="2000" i="1" baseline="0" dirty="0">
                          <a:solidFill>
                            <a:srgbClr val="000000"/>
                          </a:solidFill>
                          <a:latin typeface="Calibri"/>
                          <a:cs typeface="Calibri"/>
                        </a:rPr>
                        <a:t> Statistics</a:t>
                      </a:r>
                      <a:endParaRPr sz="2000" i="1" dirty="0">
                        <a:solidFill>
                          <a:srgbClr val="000000"/>
                        </a:solidFill>
                        <a:latin typeface="Calibri"/>
                        <a:cs typeface="Calibri"/>
                      </a:endParaRPr>
                    </a:p>
                  </a:txBody>
                  <a:tcPr marL="0" marR="0" marT="5080" marB="0"/>
                </a:tc>
                <a:tc hMerge="1">
                  <a:txBody>
                    <a:bodyPr/>
                    <a:lstStyle/>
                    <a:p>
                      <a:pPr marR="12700" algn="r">
                        <a:lnSpc>
                          <a:spcPct val="100000"/>
                        </a:lnSpc>
                        <a:spcBef>
                          <a:spcPts val="40"/>
                        </a:spcBef>
                      </a:pPr>
                      <a:endParaRPr sz="2000" dirty="0">
                        <a:latin typeface="Calibri"/>
                        <a:cs typeface="Calibri"/>
                      </a:endParaRPr>
                    </a:p>
                  </a:txBody>
                  <a:tcPr marL="0" marR="0" marT="5080" marB="0"/>
                </a:tc>
                <a:extLst>
                  <a:ext uri="{0D108BD9-81ED-4DB2-BD59-A6C34878D82A}">
                    <a16:rowId xmlns:a16="http://schemas.microsoft.com/office/drawing/2014/main" val="10001"/>
                  </a:ext>
                </a:extLst>
              </a:tr>
              <a:tr h="300950">
                <a:tc>
                  <a:txBody>
                    <a:bodyPr/>
                    <a:lstStyle/>
                    <a:p>
                      <a:pPr marL="21590">
                        <a:lnSpc>
                          <a:spcPct val="100000"/>
                        </a:lnSpc>
                        <a:spcBef>
                          <a:spcPts val="40"/>
                        </a:spcBef>
                      </a:pPr>
                      <a:r>
                        <a:rPr sz="2000" spc="10" dirty="0">
                          <a:solidFill>
                            <a:srgbClr val="000000"/>
                          </a:solidFill>
                        </a:rPr>
                        <a:t>Mul</a:t>
                      </a:r>
                      <a:r>
                        <a:rPr lang="en-US" sz="2000" spc="10" dirty="0">
                          <a:solidFill>
                            <a:srgbClr val="000000"/>
                          </a:solidFill>
                        </a:rPr>
                        <a:t>ti</a:t>
                      </a:r>
                      <a:r>
                        <a:rPr sz="2000" spc="10" dirty="0">
                          <a:solidFill>
                            <a:srgbClr val="000000"/>
                          </a:solidFill>
                        </a:rPr>
                        <a:t>ple</a:t>
                      </a:r>
                      <a:r>
                        <a:rPr sz="2000" dirty="0">
                          <a:solidFill>
                            <a:srgbClr val="000000"/>
                          </a:solidFill>
                        </a:rPr>
                        <a:t> </a:t>
                      </a:r>
                      <a:r>
                        <a:rPr sz="2000" spc="-5" dirty="0">
                          <a:solidFill>
                            <a:srgbClr val="000000"/>
                          </a:solidFill>
                        </a:rPr>
                        <a:t>R</a:t>
                      </a:r>
                      <a:endParaRPr sz="2000" dirty="0">
                        <a:solidFill>
                          <a:srgbClr val="000000"/>
                        </a:solidFill>
                        <a:latin typeface="Calibri"/>
                        <a:cs typeface="Calibri"/>
                      </a:endParaRPr>
                    </a:p>
                  </a:txBody>
                  <a:tcPr marL="0" marR="0" marT="5080" marB="0"/>
                </a:tc>
                <a:tc>
                  <a:txBody>
                    <a:bodyPr/>
                    <a:lstStyle/>
                    <a:p>
                      <a:pPr marR="12700" algn="r">
                        <a:lnSpc>
                          <a:spcPct val="100000"/>
                        </a:lnSpc>
                        <a:spcBef>
                          <a:spcPts val="40"/>
                        </a:spcBef>
                      </a:pPr>
                      <a:r>
                        <a:rPr sz="2000" spc="-40" dirty="0">
                          <a:solidFill>
                            <a:srgbClr val="000000"/>
                          </a:solidFill>
                        </a:rPr>
                        <a:t>0</a:t>
                      </a:r>
                      <a:r>
                        <a:rPr sz="2000" spc="5" dirty="0">
                          <a:solidFill>
                            <a:srgbClr val="000000"/>
                          </a:solidFill>
                        </a:rPr>
                        <a:t>.</a:t>
                      </a:r>
                      <a:r>
                        <a:rPr sz="2000" spc="-40" dirty="0">
                          <a:solidFill>
                            <a:srgbClr val="000000"/>
                          </a:solidFill>
                        </a:rPr>
                        <a:t>99997483</a:t>
                      </a:r>
                      <a:r>
                        <a:rPr sz="2000" dirty="0">
                          <a:solidFill>
                            <a:srgbClr val="000000"/>
                          </a:solidFill>
                        </a:rPr>
                        <a:t>8</a:t>
                      </a:r>
                      <a:endParaRPr sz="2000" dirty="0">
                        <a:solidFill>
                          <a:srgbClr val="000000"/>
                        </a:solidFill>
                        <a:latin typeface="Calibri"/>
                        <a:cs typeface="Calibri"/>
                      </a:endParaRPr>
                    </a:p>
                  </a:txBody>
                  <a:tcPr marL="0" marR="0" marT="5080" marB="0"/>
                </a:tc>
                <a:extLst>
                  <a:ext uri="{0D108BD9-81ED-4DB2-BD59-A6C34878D82A}">
                    <a16:rowId xmlns:a16="http://schemas.microsoft.com/office/drawing/2014/main" val="10002"/>
                  </a:ext>
                </a:extLst>
              </a:tr>
              <a:tr h="278491">
                <a:tc>
                  <a:txBody>
                    <a:bodyPr/>
                    <a:lstStyle/>
                    <a:p>
                      <a:pPr marL="21590">
                        <a:lnSpc>
                          <a:spcPct val="100000"/>
                        </a:lnSpc>
                      </a:pPr>
                      <a:r>
                        <a:rPr sz="2000" spc="-5" dirty="0">
                          <a:solidFill>
                            <a:srgbClr val="000000"/>
                          </a:solidFill>
                        </a:rPr>
                        <a:t>R</a:t>
                      </a:r>
                      <a:r>
                        <a:rPr sz="2000" spc="-40" dirty="0">
                          <a:solidFill>
                            <a:srgbClr val="000000"/>
                          </a:solidFill>
                        </a:rPr>
                        <a:t> </a:t>
                      </a:r>
                      <a:r>
                        <a:rPr sz="2000" spc="-10" dirty="0">
                          <a:solidFill>
                            <a:srgbClr val="000000"/>
                          </a:solidFill>
                        </a:rPr>
                        <a:t>Square</a:t>
                      </a:r>
                      <a:endParaRPr sz="2000" dirty="0">
                        <a:solidFill>
                          <a:srgbClr val="000000"/>
                        </a:solidFill>
                        <a:latin typeface="Calibri"/>
                        <a:cs typeface="Calibri"/>
                      </a:endParaRPr>
                    </a:p>
                  </a:txBody>
                  <a:tcPr marL="0" marR="0" marT="0" marB="0"/>
                </a:tc>
                <a:tc>
                  <a:txBody>
                    <a:bodyPr/>
                    <a:lstStyle/>
                    <a:p>
                      <a:pPr marR="12700" algn="r">
                        <a:lnSpc>
                          <a:spcPct val="100000"/>
                        </a:lnSpc>
                      </a:pPr>
                      <a:r>
                        <a:rPr sz="2000" spc="-40" dirty="0">
                          <a:solidFill>
                            <a:srgbClr val="000000"/>
                          </a:solidFill>
                        </a:rPr>
                        <a:t>0</a:t>
                      </a:r>
                      <a:r>
                        <a:rPr sz="2000" spc="5" dirty="0">
                          <a:solidFill>
                            <a:srgbClr val="000000"/>
                          </a:solidFill>
                        </a:rPr>
                        <a:t>.</a:t>
                      </a:r>
                      <a:r>
                        <a:rPr sz="2000" spc="-40" dirty="0">
                          <a:solidFill>
                            <a:srgbClr val="000000"/>
                          </a:solidFill>
                        </a:rPr>
                        <a:t>99994967</a:t>
                      </a:r>
                      <a:r>
                        <a:rPr sz="2000" dirty="0">
                          <a:solidFill>
                            <a:srgbClr val="000000"/>
                          </a:solidFill>
                        </a:rPr>
                        <a:t>7</a:t>
                      </a:r>
                      <a:endParaRPr sz="2000">
                        <a:solidFill>
                          <a:srgbClr val="000000"/>
                        </a:solidFill>
                        <a:latin typeface="Calibri"/>
                        <a:cs typeface="Calibri"/>
                      </a:endParaRPr>
                    </a:p>
                  </a:txBody>
                  <a:tcPr marL="0" marR="0" marT="0" marB="0"/>
                </a:tc>
                <a:extLst>
                  <a:ext uri="{0D108BD9-81ED-4DB2-BD59-A6C34878D82A}">
                    <a16:rowId xmlns:a16="http://schemas.microsoft.com/office/drawing/2014/main" val="10003"/>
                  </a:ext>
                </a:extLst>
              </a:tr>
              <a:tr h="278491">
                <a:tc>
                  <a:txBody>
                    <a:bodyPr/>
                    <a:lstStyle/>
                    <a:p>
                      <a:pPr marL="21590">
                        <a:lnSpc>
                          <a:spcPct val="100000"/>
                        </a:lnSpc>
                      </a:pPr>
                      <a:r>
                        <a:rPr sz="2000" spc="0" dirty="0">
                          <a:solidFill>
                            <a:srgbClr val="000000"/>
                          </a:solidFill>
                        </a:rPr>
                        <a:t>Adjusted </a:t>
                      </a:r>
                      <a:r>
                        <a:rPr sz="2000" spc="-5" dirty="0">
                          <a:solidFill>
                            <a:srgbClr val="000000"/>
                          </a:solidFill>
                        </a:rPr>
                        <a:t>R</a:t>
                      </a:r>
                      <a:r>
                        <a:rPr sz="2000" spc="-70" dirty="0">
                          <a:solidFill>
                            <a:srgbClr val="000000"/>
                          </a:solidFill>
                        </a:rPr>
                        <a:t> </a:t>
                      </a:r>
                      <a:r>
                        <a:rPr sz="2000" spc="-10" dirty="0">
                          <a:solidFill>
                            <a:srgbClr val="000000"/>
                          </a:solidFill>
                        </a:rPr>
                        <a:t>Square</a:t>
                      </a:r>
                      <a:endParaRPr sz="2000" dirty="0">
                        <a:solidFill>
                          <a:srgbClr val="000000"/>
                        </a:solidFill>
                        <a:latin typeface="Calibri"/>
                        <a:cs typeface="Calibri"/>
                      </a:endParaRPr>
                    </a:p>
                  </a:txBody>
                  <a:tcPr marL="0" marR="0" marT="0" marB="0"/>
                </a:tc>
                <a:tc>
                  <a:txBody>
                    <a:bodyPr/>
                    <a:lstStyle/>
                    <a:p>
                      <a:pPr marR="12700" algn="r">
                        <a:lnSpc>
                          <a:spcPct val="100000"/>
                        </a:lnSpc>
                      </a:pPr>
                      <a:r>
                        <a:rPr sz="2000" spc="-40" dirty="0">
                          <a:solidFill>
                            <a:srgbClr val="000000"/>
                          </a:solidFill>
                        </a:rPr>
                        <a:t>0</a:t>
                      </a:r>
                      <a:r>
                        <a:rPr sz="2000" spc="5" dirty="0">
                          <a:solidFill>
                            <a:srgbClr val="000000"/>
                          </a:solidFill>
                        </a:rPr>
                        <a:t>.</a:t>
                      </a:r>
                      <a:r>
                        <a:rPr sz="2000" spc="-40" dirty="0">
                          <a:solidFill>
                            <a:srgbClr val="000000"/>
                          </a:solidFill>
                        </a:rPr>
                        <a:t>99994387</a:t>
                      </a:r>
                      <a:r>
                        <a:rPr sz="2000" dirty="0">
                          <a:solidFill>
                            <a:srgbClr val="000000"/>
                          </a:solidFill>
                        </a:rPr>
                        <a:t>1</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4"/>
                  </a:ext>
                </a:extLst>
              </a:tr>
              <a:tr h="240311">
                <a:tc>
                  <a:txBody>
                    <a:bodyPr/>
                    <a:lstStyle/>
                    <a:p>
                      <a:pPr marL="21590">
                        <a:lnSpc>
                          <a:spcPct val="100000"/>
                        </a:lnSpc>
                      </a:pPr>
                      <a:r>
                        <a:rPr sz="2000" spc="-10" dirty="0">
                          <a:solidFill>
                            <a:srgbClr val="000000"/>
                          </a:solidFill>
                        </a:rPr>
                        <a:t>Standard</a:t>
                      </a:r>
                      <a:r>
                        <a:rPr sz="2000" spc="-25" dirty="0">
                          <a:solidFill>
                            <a:srgbClr val="000000"/>
                          </a:solidFill>
                        </a:rPr>
                        <a:t> </a:t>
                      </a:r>
                      <a:r>
                        <a:rPr sz="2000" spc="-15" dirty="0">
                          <a:solidFill>
                            <a:srgbClr val="000000"/>
                          </a:solidFill>
                        </a:rPr>
                        <a:t>Error</a:t>
                      </a:r>
                      <a:endParaRPr sz="2000" dirty="0">
                        <a:solidFill>
                          <a:srgbClr val="000000"/>
                        </a:solidFill>
                        <a:latin typeface="Calibri"/>
                        <a:cs typeface="Calibri"/>
                      </a:endParaRPr>
                    </a:p>
                  </a:txBody>
                  <a:tcPr marL="0" marR="0" marT="0" marB="0"/>
                </a:tc>
                <a:tc>
                  <a:txBody>
                    <a:bodyPr/>
                    <a:lstStyle/>
                    <a:p>
                      <a:pPr marR="12700" algn="r">
                        <a:lnSpc>
                          <a:spcPct val="100000"/>
                        </a:lnSpc>
                      </a:pPr>
                      <a:r>
                        <a:rPr sz="2000" spc="-40" dirty="0">
                          <a:solidFill>
                            <a:srgbClr val="000000"/>
                          </a:solidFill>
                        </a:rPr>
                        <a:t>0</a:t>
                      </a:r>
                      <a:r>
                        <a:rPr sz="2000" spc="5" dirty="0">
                          <a:solidFill>
                            <a:srgbClr val="000000"/>
                          </a:solidFill>
                        </a:rPr>
                        <a:t>.</a:t>
                      </a:r>
                      <a:r>
                        <a:rPr sz="2000" spc="-40" dirty="0">
                          <a:solidFill>
                            <a:srgbClr val="000000"/>
                          </a:solidFill>
                        </a:rPr>
                        <a:t>28870703</a:t>
                      </a:r>
                      <a:r>
                        <a:rPr sz="2000" dirty="0">
                          <a:solidFill>
                            <a:srgbClr val="000000"/>
                          </a:solidFill>
                        </a:rPr>
                        <a:t>3</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5"/>
                  </a:ext>
                </a:extLst>
              </a:tr>
              <a:tr h="240311">
                <a:tc>
                  <a:txBody>
                    <a:bodyPr/>
                    <a:lstStyle/>
                    <a:p>
                      <a:pPr marL="21590">
                        <a:lnSpc>
                          <a:spcPct val="100000"/>
                        </a:lnSpc>
                      </a:pPr>
                      <a:r>
                        <a:rPr lang="en-US" sz="2000" dirty="0">
                          <a:solidFill>
                            <a:srgbClr val="000000"/>
                          </a:solidFill>
                          <a:latin typeface="Calibri"/>
                          <a:cs typeface="Calibri"/>
                        </a:rPr>
                        <a:t>Observations</a:t>
                      </a:r>
                      <a:endParaRPr sz="2000" dirty="0">
                        <a:solidFill>
                          <a:srgbClr val="000000"/>
                        </a:solidFill>
                        <a:latin typeface="Calibri"/>
                        <a:cs typeface="Calibri"/>
                      </a:endParaRPr>
                    </a:p>
                  </a:txBody>
                  <a:tcPr marL="0" marR="0" marT="0" marB="0"/>
                </a:tc>
                <a:tc>
                  <a:txBody>
                    <a:bodyPr/>
                    <a:lstStyle/>
                    <a:p>
                      <a:pPr marR="12700" algn="r">
                        <a:lnSpc>
                          <a:spcPct val="100000"/>
                        </a:lnSpc>
                      </a:pPr>
                      <a:r>
                        <a:rPr lang="en-US" sz="2000" dirty="0">
                          <a:solidFill>
                            <a:srgbClr val="000000"/>
                          </a:solidFill>
                          <a:latin typeface="Calibri"/>
                          <a:cs typeface="Calibri"/>
                        </a:rPr>
                        <a:t>30</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6"/>
                  </a:ext>
                </a:extLst>
              </a:tr>
            </a:tbl>
          </a:graphicData>
        </a:graphic>
      </p:graphicFrame>
      <p:graphicFrame>
        <p:nvGraphicFramePr>
          <p:cNvPr id="8" name="object 2"/>
          <p:cNvGraphicFramePr>
            <a:graphicFrameLocks noGrp="1"/>
          </p:cNvGraphicFramePr>
          <p:nvPr/>
        </p:nvGraphicFramePr>
        <p:xfrm>
          <a:off x="457200" y="3733800"/>
          <a:ext cx="8000998" cy="1802835"/>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600198">
                  <a:extLst>
                    <a:ext uri="{9D8B030D-6E8A-4147-A177-3AD203B41FA5}">
                      <a16:colId xmlns:a16="http://schemas.microsoft.com/office/drawing/2014/main" val="20005"/>
                    </a:ext>
                  </a:extLst>
                </a:gridCol>
              </a:tblGrid>
              <a:tr h="304800">
                <a:tc gridSpan="6">
                  <a:txBody>
                    <a:bodyPr/>
                    <a:lstStyle/>
                    <a:p>
                      <a:pPr>
                        <a:lnSpc>
                          <a:spcPct val="100000"/>
                        </a:lnSpc>
                      </a:pPr>
                      <a:r>
                        <a:rPr lang="en-US" sz="2000" dirty="0">
                          <a:latin typeface="+mj-lt"/>
                          <a:cs typeface="Times New Roman"/>
                        </a:rPr>
                        <a:t>ANOVA</a:t>
                      </a:r>
                      <a:endParaRPr sz="2000" dirty="0">
                        <a:latin typeface="+mj-lt"/>
                        <a:cs typeface="Times New Roman"/>
                      </a:endParaRPr>
                    </a:p>
                  </a:txBody>
                  <a:tcPr marL="0" marR="0" marT="0" marB="0"/>
                </a:tc>
                <a:tc hMerge="1">
                  <a:txBody>
                    <a:bodyPr/>
                    <a:lstStyle/>
                    <a:p>
                      <a:pPr marR="59690" algn="r">
                        <a:lnSpc>
                          <a:spcPct val="100000"/>
                        </a:lnSpc>
                        <a:spcBef>
                          <a:spcPts val="150"/>
                        </a:spcBef>
                      </a:pPr>
                      <a:endParaRPr sz="2000" dirty="0">
                        <a:latin typeface="Calibri"/>
                        <a:cs typeface="Calibri"/>
                      </a:endParaRPr>
                    </a:p>
                  </a:txBody>
                  <a:tcPr marL="0" marR="0" marT="19050" marB="0"/>
                </a:tc>
                <a:tc hMerge="1">
                  <a:txBody>
                    <a:bodyPr/>
                    <a:lstStyle/>
                    <a:p>
                      <a:pPr marR="70485" algn="ctr">
                        <a:lnSpc>
                          <a:spcPct val="100000"/>
                        </a:lnSpc>
                        <a:spcBef>
                          <a:spcPts val="150"/>
                        </a:spcBef>
                      </a:pPr>
                      <a:endParaRPr sz="2000">
                        <a:latin typeface="Calibri"/>
                        <a:cs typeface="Calibri"/>
                      </a:endParaRPr>
                    </a:p>
                  </a:txBody>
                  <a:tcPr marL="0" marR="0" marT="19050" marB="0"/>
                </a:tc>
                <a:tc hMerge="1">
                  <a:txBody>
                    <a:bodyPr/>
                    <a:lstStyle/>
                    <a:p>
                      <a:pPr marL="274955">
                        <a:lnSpc>
                          <a:spcPct val="100000"/>
                        </a:lnSpc>
                        <a:spcBef>
                          <a:spcPts val="150"/>
                        </a:spcBef>
                        <a:tabLst>
                          <a:tab pos="1051560" algn="l"/>
                        </a:tabLst>
                      </a:pPr>
                      <a:endParaRPr sz="2000">
                        <a:latin typeface="Calibri"/>
                        <a:cs typeface="Calibri"/>
                      </a:endParaRPr>
                    </a:p>
                  </a:txBody>
                  <a:tcPr marL="0" marR="0" marT="19050" marB="0"/>
                </a:tc>
                <a:tc hMerge="1">
                  <a:txBody>
                    <a:bodyPr/>
                    <a:lstStyle/>
                    <a:p>
                      <a:endParaRPr lang="en-US"/>
                    </a:p>
                  </a:txBody>
                  <a:tcPr/>
                </a:tc>
                <a:tc hMerge="1">
                  <a:txBody>
                    <a:bodyPr/>
                    <a:lstStyle/>
                    <a:p>
                      <a:pPr marR="109855" algn="r">
                        <a:lnSpc>
                          <a:spcPct val="100000"/>
                        </a:lnSpc>
                        <a:spcBef>
                          <a:spcPts val="150"/>
                        </a:spcBef>
                      </a:pPr>
                      <a:endParaRPr sz="2000" dirty="0">
                        <a:latin typeface="Calibri"/>
                        <a:cs typeface="Calibri"/>
                      </a:endParaRPr>
                    </a:p>
                  </a:txBody>
                  <a:tcPr marL="0" marR="0" marT="19050" marB="0"/>
                </a:tc>
                <a:extLst>
                  <a:ext uri="{0D108BD9-81ED-4DB2-BD59-A6C34878D82A}">
                    <a16:rowId xmlns:a16="http://schemas.microsoft.com/office/drawing/2014/main" val="10000"/>
                  </a:ext>
                </a:extLst>
              </a:tr>
              <a:tr h="378733">
                <a:tc>
                  <a:txBody>
                    <a:bodyPr/>
                    <a:lstStyle/>
                    <a:p>
                      <a:pPr algn="ctr">
                        <a:lnSpc>
                          <a:spcPct val="100000"/>
                        </a:lnSpc>
                      </a:pPr>
                      <a:endParaRPr sz="2000" b="1" i="1" dirty="0">
                        <a:solidFill>
                          <a:srgbClr val="000000"/>
                        </a:solidFill>
                        <a:latin typeface="Times New Roman"/>
                        <a:cs typeface="Times New Roman"/>
                      </a:endParaRPr>
                    </a:p>
                  </a:txBody>
                  <a:tcPr marL="0" marR="0" marT="0" marB="0"/>
                </a:tc>
                <a:tc>
                  <a:txBody>
                    <a:bodyPr/>
                    <a:lstStyle/>
                    <a:p>
                      <a:pPr marR="59690" algn="ctr">
                        <a:lnSpc>
                          <a:spcPct val="100000"/>
                        </a:lnSpc>
                        <a:spcBef>
                          <a:spcPts val="150"/>
                        </a:spcBef>
                      </a:pPr>
                      <a:r>
                        <a:rPr sz="2000" b="1" i="1" spc="10" dirty="0">
                          <a:solidFill>
                            <a:srgbClr val="000000"/>
                          </a:solidFill>
                        </a:rPr>
                        <a:t>d</a:t>
                      </a:r>
                      <a:r>
                        <a:rPr sz="2000" b="1" i="1" dirty="0">
                          <a:solidFill>
                            <a:srgbClr val="000000"/>
                          </a:solidFill>
                        </a:rPr>
                        <a:t>f</a:t>
                      </a:r>
                      <a:endParaRPr sz="2000" b="1" i="1" dirty="0">
                        <a:solidFill>
                          <a:srgbClr val="000000"/>
                        </a:solidFill>
                        <a:latin typeface="Calibri"/>
                        <a:cs typeface="Calibri"/>
                      </a:endParaRPr>
                    </a:p>
                  </a:txBody>
                  <a:tcPr marL="0" marR="0" marT="19050" marB="0"/>
                </a:tc>
                <a:tc>
                  <a:txBody>
                    <a:bodyPr/>
                    <a:lstStyle/>
                    <a:p>
                      <a:pPr marR="70485" algn="ctr">
                        <a:lnSpc>
                          <a:spcPct val="100000"/>
                        </a:lnSpc>
                        <a:spcBef>
                          <a:spcPts val="150"/>
                        </a:spcBef>
                      </a:pPr>
                      <a:r>
                        <a:rPr sz="2000" b="1" i="1" dirty="0">
                          <a:solidFill>
                            <a:srgbClr val="000000"/>
                          </a:solidFill>
                        </a:rPr>
                        <a:t>SS</a:t>
                      </a:r>
                      <a:endParaRPr sz="2000" b="1" i="1">
                        <a:solidFill>
                          <a:srgbClr val="000000"/>
                        </a:solidFill>
                        <a:latin typeface="Calibri"/>
                        <a:cs typeface="Calibri"/>
                      </a:endParaRPr>
                    </a:p>
                  </a:txBody>
                  <a:tcPr marL="0" marR="0" marT="19050" marB="0"/>
                </a:tc>
                <a:tc>
                  <a:txBody>
                    <a:bodyPr/>
                    <a:lstStyle/>
                    <a:p>
                      <a:pPr marL="274955" algn="ctr">
                        <a:lnSpc>
                          <a:spcPct val="100000"/>
                        </a:lnSpc>
                        <a:spcBef>
                          <a:spcPts val="150"/>
                        </a:spcBef>
                        <a:tabLst>
                          <a:tab pos="1051560" algn="l"/>
                        </a:tabLst>
                      </a:pPr>
                      <a:r>
                        <a:rPr sz="2000" b="1" i="1" spc="-5" dirty="0">
                          <a:solidFill>
                            <a:srgbClr val="000000"/>
                          </a:solidFill>
                        </a:rPr>
                        <a:t>MS	</a:t>
                      </a:r>
                      <a:endParaRPr sz="2000" b="1" i="1" dirty="0">
                        <a:solidFill>
                          <a:srgbClr val="000000"/>
                        </a:solidFill>
                        <a:latin typeface="Calibri"/>
                        <a:cs typeface="Calibri"/>
                      </a:endParaRPr>
                    </a:p>
                  </a:txBody>
                  <a:tcPr marL="0" marR="0" marT="19050" marB="0"/>
                </a:tc>
                <a:tc>
                  <a:txBody>
                    <a:bodyPr/>
                    <a:lstStyle/>
                    <a:p>
                      <a:pPr marR="109855" algn="ctr">
                        <a:lnSpc>
                          <a:spcPct val="100000"/>
                        </a:lnSpc>
                        <a:spcBef>
                          <a:spcPts val="150"/>
                        </a:spcBef>
                      </a:pPr>
                      <a:r>
                        <a:rPr lang="en-US" sz="2000" b="1" i="1" spc="-5" dirty="0">
                          <a:solidFill>
                            <a:srgbClr val="000000"/>
                          </a:solidFill>
                        </a:rPr>
                        <a:t>F</a:t>
                      </a:r>
                      <a:endParaRPr sz="2000" b="1" i="1" dirty="0">
                        <a:solidFill>
                          <a:srgbClr val="000000"/>
                        </a:solidFill>
                        <a:latin typeface="Calibri"/>
                        <a:cs typeface="Calibri"/>
                      </a:endParaRPr>
                    </a:p>
                  </a:txBody>
                  <a:tcPr marL="0" marR="0" marT="19050" marB="0"/>
                </a:tc>
                <a:tc>
                  <a:txBody>
                    <a:bodyPr/>
                    <a:lstStyle/>
                    <a:p>
                      <a:pPr marR="109855" algn="ctr">
                        <a:lnSpc>
                          <a:spcPct val="100000"/>
                        </a:lnSpc>
                        <a:spcBef>
                          <a:spcPts val="150"/>
                        </a:spcBef>
                      </a:pPr>
                      <a:r>
                        <a:rPr sz="2000" b="1" i="1" spc="-10" dirty="0">
                          <a:solidFill>
                            <a:srgbClr val="000000"/>
                          </a:solidFill>
                        </a:rPr>
                        <a:t>Signiﬁcance</a:t>
                      </a:r>
                      <a:r>
                        <a:rPr sz="2000" b="1" i="1" spc="-80" dirty="0">
                          <a:solidFill>
                            <a:srgbClr val="000000"/>
                          </a:solidFill>
                        </a:rPr>
                        <a:t> </a:t>
                      </a:r>
                      <a:r>
                        <a:rPr sz="2000" b="1" i="1" spc="-5" dirty="0">
                          <a:solidFill>
                            <a:srgbClr val="000000"/>
                          </a:solidFill>
                        </a:rPr>
                        <a:t>F</a:t>
                      </a:r>
                      <a:endParaRPr sz="2000" b="1" i="1" dirty="0">
                        <a:solidFill>
                          <a:srgbClr val="000000"/>
                        </a:solidFill>
                        <a:latin typeface="Calibri"/>
                        <a:cs typeface="Calibri"/>
                      </a:endParaRPr>
                    </a:p>
                  </a:txBody>
                  <a:tcPr marL="0" marR="0" marT="19050" marB="0"/>
                </a:tc>
                <a:extLst>
                  <a:ext uri="{0D108BD9-81ED-4DB2-BD59-A6C34878D82A}">
                    <a16:rowId xmlns:a16="http://schemas.microsoft.com/office/drawing/2014/main" val="10001"/>
                  </a:ext>
                </a:extLst>
              </a:tr>
              <a:tr h="408299">
                <a:tc>
                  <a:txBody>
                    <a:bodyPr/>
                    <a:lstStyle/>
                    <a:p>
                      <a:pPr marL="24130" algn="l">
                        <a:lnSpc>
                          <a:spcPct val="100000"/>
                        </a:lnSpc>
                        <a:spcBef>
                          <a:spcPts val="120"/>
                        </a:spcBef>
                      </a:pPr>
                      <a:r>
                        <a:rPr sz="2000" dirty="0">
                          <a:solidFill>
                            <a:srgbClr val="000000"/>
                          </a:solidFill>
                        </a:rPr>
                        <a:t>Regression</a:t>
                      </a:r>
                      <a:endParaRPr sz="2000" dirty="0">
                        <a:solidFill>
                          <a:srgbClr val="000000"/>
                        </a:solidFill>
                        <a:latin typeface="Calibri"/>
                        <a:cs typeface="Calibri"/>
                      </a:endParaRPr>
                    </a:p>
                  </a:txBody>
                  <a:tcPr marL="0" marR="0" marT="15240" marB="0"/>
                </a:tc>
                <a:tc>
                  <a:txBody>
                    <a:bodyPr/>
                    <a:lstStyle/>
                    <a:p>
                      <a:pPr marR="66675" algn="ctr">
                        <a:lnSpc>
                          <a:spcPct val="100000"/>
                        </a:lnSpc>
                        <a:spcBef>
                          <a:spcPts val="120"/>
                        </a:spcBef>
                      </a:pPr>
                      <a:r>
                        <a:rPr lang="en-US" sz="2000" dirty="0">
                          <a:solidFill>
                            <a:srgbClr val="000000"/>
                          </a:solidFill>
                        </a:rPr>
                        <a:t>3</a:t>
                      </a:r>
                      <a:endParaRPr sz="2000" dirty="0">
                        <a:solidFill>
                          <a:srgbClr val="000000"/>
                        </a:solidFill>
                        <a:latin typeface="Calibri"/>
                        <a:cs typeface="Calibri"/>
                      </a:endParaRPr>
                    </a:p>
                  </a:txBody>
                  <a:tcPr marL="0" marR="0" marT="15240" marB="0"/>
                </a:tc>
                <a:tc>
                  <a:txBody>
                    <a:bodyPr/>
                    <a:lstStyle/>
                    <a:p>
                      <a:pPr marL="92710" algn="l">
                        <a:lnSpc>
                          <a:spcPct val="100000"/>
                        </a:lnSpc>
                        <a:spcBef>
                          <a:spcPts val="120"/>
                        </a:spcBef>
                      </a:pPr>
                      <a:r>
                        <a:rPr lang="en-US" sz="2000" kern="1200" baseline="0" dirty="0">
                          <a:solidFill>
                            <a:srgbClr val="000000"/>
                          </a:solidFill>
                          <a:latin typeface="+mn-lt"/>
                          <a:ea typeface="+mn-ea"/>
                          <a:cs typeface="+mn-cs"/>
                        </a:rPr>
                        <a:t>43062.89567 </a:t>
                      </a:r>
                      <a:endParaRPr sz="2000" dirty="0">
                        <a:solidFill>
                          <a:srgbClr val="000000"/>
                        </a:solidFill>
                        <a:latin typeface="Calibri"/>
                        <a:cs typeface="Calibri"/>
                      </a:endParaRPr>
                    </a:p>
                  </a:txBody>
                  <a:tcPr marL="0" marR="0" marT="15240" marB="0"/>
                </a:tc>
                <a:tc>
                  <a:txBody>
                    <a:bodyPr/>
                    <a:lstStyle/>
                    <a:p>
                      <a:pPr marL="74930" algn="l">
                        <a:lnSpc>
                          <a:spcPct val="100000"/>
                        </a:lnSpc>
                        <a:spcBef>
                          <a:spcPts val="120"/>
                        </a:spcBef>
                        <a:tabLst>
                          <a:tab pos="801370" algn="l"/>
                        </a:tabLst>
                      </a:pPr>
                      <a:r>
                        <a:rPr lang="en-US" sz="2000" kern="1200" baseline="0" dirty="0">
                          <a:solidFill>
                            <a:srgbClr val="000000"/>
                          </a:solidFill>
                          <a:latin typeface="+mn-lt"/>
                          <a:ea typeface="+mn-ea"/>
                          <a:cs typeface="+mn-cs"/>
                        </a:rPr>
                        <a:t>14354.29856</a:t>
                      </a:r>
                      <a:endParaRPr sz="2000" dirty="0">
                        <a:solidFill>
                          <a:srgbClr val="000000"/>
                        </a:solidFill>
                        <a:latin typeface="Calibri"/>
                        <a:cs typeface="Calibri"/>
                      </a:endParaRPr>
                    </a:p>
                  </a:txBody>
                  <a:tcPr marL="0" marR="0" marT="15240" marB="0"/>
                </a:tc>
                <a:tc>
                  <a:txBody>
                    <a:bodyPr/>
                    <a:lstStyle/>
                    <a:p>
                      <a:pPr marL="0" marR="75565" indent="0" algn="ctr" defTabSz="914400" rtl="0" eaLnBrk="1" fontAlgn="auto" latinLnBrk="0" hangingPunct="1">
                        <a:lnSpc>
                          <a:spcPct val="100000"/>
                        </a:lnSpc>
                        <a:spcBef>
                          <a:spcPts val="120"/>
                        </a:spcBef>
                        <a:spcAft>
                          <a:spcPts val="0"/>
                        </a:spcAft>
                        <a:buClrTx/>
                        <a:buSzTx/>
                        <a:buFontTx/>
                        <a:buNone/>
                        <a:tabLst/>
                        <a:defRPr/>
                      </a:pPr>
                      <a:r>
                        <a:rPr lang="en-US" sz="2000" kern="1200" baseline="0" dirty="0">
                          <a:solidFill>
                            <a:srgbClr val="000000"/>
                          </a:solidFill>
                          <a:latin typeface="+mn-lt"/>
                          <a:ea typeface="+mn-ea"/>
                          <a:cs typeface="+mn-cs"/>
                        </a:rPr>
                        <a:t>172213.5214</a:t>
                      </a:r>
                      <a:endParaRPr sz="2000" dirty="0">
                        <a:solidFill>
                          <a:srgbClr val="000000"/>
                        </a:solidFill>
                        <a:latin typeface="Calibri"/>
                        <a:cs typeface="Calibri"/>
                      </a:endParaRPr>
                    </a:p>
                  </a:txBody>
                  <a:tcPr marL="0" marR="0" marT="15240" marB="0"/>
                </a:tc>
                <a:tc>
                  <a:txBody>
                    <a:bodyPr/>
                    <a:lstStyle/>
                    <a:p>
                      <a:pPr marR="75565" algn="ctr">
                        <a:lnSpc>
                          <a:spcPct val="100000"/>
                        </a:lnSpc>
                        <a:spcBef>
                          <a:spcPts val="120"/>
                        </a:spcBef>
                      </a:pPr>
                      <a:r>
                        <a:rPr lang="en-US" sz="2000" kern="1200" baseline="0" dirty="0">
                          <a:solidFill>
                            <a:srgbClr val="000000"/>
                          </a:solidFill>
                          <a:latin typeface="+mn-lt"/>
                          <a:ea typeface="+mn-ea"/>
                          <a:cs typeface="+mn-cs"/>
                        </a:rPr>
                        <a:t>5.5533E-56 </a:t>
                      </a:r>
                      <a:endParaRPr sz="2000" dirty="0">
                        <a:solidFill>
                          <a:srgbClr val="000000"/>
                        </a:solidFill>
                        <a:latin typeface="Calibri"/>
                        <a:cs typeface="Calibri"/>
                      </a:endParaRPr>
                    </a:p>
                  </a:txBody>
                  <a:tcPr marL="0" marR="0" marT="15240" marB="0"/>
                </a:tc>
                <a:extLst>
                  <a:ext uri="{0D108BD9-81ED-4DB2-BD59-A6C34878D82A}">
                    <a16:rowId xmlns:a16="http://schemas.microsoft.com/office/drawing/2014/main" val="10002"/>
                  </a:ext>
                </a:extLst>
              </a:tr>
              <a:tr h="370285">
                <a:tc>
                  <a:txBody>
                    <a:bodyPr/>
                    <a:lstStyle/>
                    <a:p>
                      <a:pPr marL="24765" algn="l">
                        <a:lnSpc>
                          <a:spcPct val="100000"/>
                        </a:lnSpc>
                      </a:pPr>
                      <a:r>
                        <a:rPr sz="2000" dirty="0">
                          <a:solidFill>
                            <a:srgbClr val="000000"/>
                          </a:solidFill>
                        </a:rPr>
                        <a:t>Residual</a:t>
                      </a:r>
                      <a:endParaRPr sz="2000" dirty="0">
                        <a:solidFill>
                          <a:srgbClr val="000000"/>
                        </a:solidFill>
                        <a:latin typeface="Calibri"/>
                        <a:cs typeface="Calibri"/>
                      </a:endParaRPr>
                    </a:p>
                  </a:txBody>
                  <a:tcPr marL="0" marR="0" marT="0" marB="0"/>
                </a:tc>
                <a:tc>
                  <a:txBody>
                    <a:bodyPr/>
                    <a:lstStyle/>
                    <a:p>
                      <a:pPr marR="71120" algn="ctr">
                        <a:lnSpc>
                          <a:spcPct val="100000"/>
                        </a:lnSpc>
                      </a:pPr>
                      <a:r>
                        <a:rPr lang="en-US" sz="2000" spc="-40" dirty="0">
                          <a:solidFill>
                            <a:srgbClr val="000000"/>
                          </a:solidFill>
                        </a:rPr>
                        <a:t>26</a:t>
                      </a:r>
                      <a:endParaRPr sz="2000" dirty="0">
                        <a:solidFill>
                          <a:srgbClr val="000000"/>
                        </a:solidFill>
                        <a:latin typeface="Calibri"/>
                        <a:cs typeface="Calibri"/>
                      </a:endParaRPr>
                    </a:p>
                  </a:txBody>
                  <a:tcPr marL="0" marR="0" marT="0" marB="0"/>
                </a:tc>
                <a:tc>
                  <a:txBody>
                    <a:bodyPr/>
                    <a:lstStyle/>
                    <a:p>
                      <a:pPr marL="67945" algn="l">
                        <a:lnSpc>
                          <a:spcPct val="100000"/>
                        </a:lnSpc>
                      </a:pPr>
                      <a:r>
                        <a:rPr lang="en-US" sz="2000" kern="1200" baseline="0" dirty="0">
                          <a:solidFill>
                            <a:srgbClr val="000000"/>
                          </a:solidFill>
                          <a:latin typeface="+mn-lt"/>
                          <a:ea typeface="+mn-ea"/>
                          <a:cs typeface="+mn-cs"/>
                        </a:rPr>
                        <a:t>2.167145526 </a:t>
                      </a:r>
                      <a:endParaRPr sz="2000" dirty="0">
                        <a:solidFill>
                          <a:srgbClr val="000000"/>
                        </a:solidFill>
                        <a:latin typeface="Calibri"/>
                        <a:cs typeface="Calibri"/>
                      </a:endParaRPr>
                    </a:p>
                  </a:txBody>
                  <a:tcPr marL="0" marR="0" marT="0" marB="0"/>
                </a:tc>
                <a:tc>
                  <a:txBody>
                    <a:bodyPr/>
                    <a:lstStyle/>
                    <a:p>
                      <a:pPr marL="100965" algn="l">
                        <a:lnSpc>
                          <a:spcPct val="100000"/>
                        </a:lnSpc>
                      </a:pPr>
                      <a:r>
                        <a:rPr lang="en-US" sz="2000" kern="1200" baseline="0" dirty="0">
                          <a:solidFill>
                            <a:srgbClr val="000000"/>
                          </a:solidFill>
                          <a:latin typeface="+mn-lt"/>
                          <a:ea typeface="+mn-ea"/>
                          <a:cs typeface="+mn-cs"/>
                        </a:rPr>
                        <a:t>0.083351751 </a:t>
                      </a:r>
                      <a:endParaRPr sz="2000" dirty="0">
                        <a:solidFill>
                          <a:srgbClr val="000000"/>
                        </a:solidFill>
                        <a:latin typeface="Calibri"/>
                        <a:cs typeface="Calibri"/>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extLst>
                  <a:ext uri="{0D108BD9-81ED-4DB2-BD59-A6C34878D82A}">
                    <a16:rowId xmlns:a16="http://schemas.microsoft.com/office/drawing/2014/main" val="10003"/>
                  </a:ext>
                </a:extLst>
              </a:tr>
              <a:tr h="340718">
                <a:tc>
                  <a:txBody>
                    <a:bodyPr/>
                    <a:lstStyle/>
                    <a:p>
                      <a:pPr marL="25400" algn="l">
                        <a:lnSpc>
                          <a:spcPct val="100000"/>
                        </a:lnSpc>
                      </a:pPr>
                      <a:r>
                        <a:rPr sz="2000" spc="-10" dirty="0">
                          <a:solidFill>
                            <a:srgbClr val="000000"/>
                          </a:solidFill>
                        </a:rPr>
                        <a:t>Total</a:t>
                      </a:r>
                      <a:endParaRPr sz="2000" dirty="0">
                        <a:solidFill>
                          <a:srgbClr val="000000"/>
                        </a:solidFill>
                        <a:latin typeface="Calibri"/>
                        <a:cs typeface="Calibri"/>
                      </a:endParaRPr>
                    </a:p>
                  </a:txBody>
                  <a:tcPr marL="0" marR="0" marT="0" marB="0"/>
                </a:tc>
                <a:tc>
                  <a:txBody>
                    <a:bodyPr/>
                    <a:lstStyle/>
                    <a:p>
                      <a:pPr marR="71120" algn="ctr">
                        <a:lnSpc>
                          <a:spcPct val="100000"/>
                        </a:lnSpc>
                      </a:pPr>
                      <a:r>
                        <a:rPr lang="en-US" sz="2000" spc="-40" dirty="0">
                          <a:solidFill>
                            <a:srgbClr val="000000"/>
                          </a:solidFill>
                        </a:rPr>
                        <a:t>29</a:t>
                      </a:r>
                      <a:endParaRPr sz="2000" dirty="0">
                        <a:solidFill>
                          <a:srgbClr val="000000"/>
                        </a:solidFill>
                        <a:latin typeface="Calibri"/>
                        <a:cs typeface="Calibri"/>
                      </a:endParaRPr>
                    </a:p>
                  </a:txBody>
                  <a:tcPr marL="0" marR="0" marT="0" marB="0"/>
                </a:tc>
                <a:tc>
                  <a:txBody>
                    <a:bodyPr/>
                    <a:lstStyle/>
                    <a:p>
                      <a:pPr marL="93345" algn="l">
                        <a:lnSpc>
                          <a:spcPct val="100000"/>
                        </a:lnSpc>
                      </a:pPr>
                      <a:r>
                        <a:rPr lang="en-US" sz="2000" kern="1200" baseline="0" dirty="0">
                          <a:solidFill>
                            <a:srgbClr val="000000"/>
                          </a:solidFill>
                          <a:latin typeface="+mn-lt"/>
                          <a:ea typeface="+mn-ea"/>
                          <a:cs typeface="+mn-cs"/>
                        </a:rPr>
                        <a:t>43065.06282 </a:t>
                      </a:r>
                      <a:endParaRPr sz="2000" dirty="0">
                        <a:solidFill>
                          <a:srgbClr val="000000"/>
                        </a:solidFill>
                        <a:latin typeface="Calibri"/>
                        <a:cs typeface="Calibri"/>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14.5.2: Determining a Multiple Regression Model with Qualitative Variables (cont.)</a:t>
            </a:r>
          </a:p>
        </p:txBody>
      </p:sp>
      <p:sp>
        <p:nvSpPr>
          <p:cNvPr id="3" name="Content Placeholder 2"/>
          <p:cNvSpPr>
            <a:spLocks noGrp="1"/>
          </p:cNvSpPr>
          <p:nvPr>
            <p:ph idx="1"/>
          </p:nvPr>
        </p:nvSpPr>
        <p:spPr>
          <a:xfrm>
            <a:off x="457200" y="1280160"/>
            <a:ext cx="8229600" cy="4892040"/>
          </a:xfrm>
        </p:spPr>
        <p:txBody>
          <a:bodyPr>
            <a:normAutofit/>
          </a:bodyPr>
          <a:lstStyle/>
          <a:p>
            <a:endParaRPr lang="en-US" dirty="0"/>
          </a:p>
          <a:p>
            <a:endParaRPr lang="en-US" dirty="0"/>
          </a:p>
          <a:p>
            <a:endParaRPr lang="en-US" dirty="0"/>
          </a:p>
          <a:p>
            <a:endParaRPr lang="en-US" dirty="0"/>
          </a:p>
          <a:p>
            <a:r>
              <a:rPr lang="en-US" dirty="0"/>
              <a:t>Examining the Excel output, we see that the </a:t>
            </a:r>
            <a:r>
              <a:rPr lang="en-US" i="1" dirty="0"/>
              <a:t>F</a:t>
            </a:r>
            <a:r>
              <a:rPr lang="en-US" dirty="0"/>
              <a:t>-statistic for the test is 172,213.5214 with a </a:t>
            </a:r>
            <a:r>
              <a:rPr lang="en-US" i="1" dirty="0"/>
              <a:t>P</a:t>
            </a:r>
            <a:r>
              <a:rPr lang="en-US" dirty="0"/>
              <a:t>-value near zero. This is evidence that we reject </a:t>
            </a:r>
            <a:r>
              <a:rPr lang="en-US" i="1" dirty="0"/>
              <a:t>H</a:t>
            </a:r>
            <a:r>
              <a:rPr lang="en-US" baseline="-25000" dirty="0"/>
              <a:t>0</a:t>
            </a:r>
            <a:r>
              <a:rPr lang="en-US" dirty="0"/>
              <a:t> and conclude that at least one of the slopes in the model is significantly different from zero, and the model can be useful in predicting the variability of </a:t>
            </a:r>
            <a:r>
              <a:rPr lang="en-US" i="1" dirty="0"/>
              <a:t>Annual Return</a:t>
            </a:r>
            <a:r>
              <a:rPr lang="en-US" dirty="0"/>
              <a:t>. </a:t>
            </a:r>
          </a:p>
        </p:txBody>
      </p:sp>
      <p:graphicFrame>
        <p:nvGraphicFramePr>
          <p:cNvPr id="4" name="object 2"/>
          <p:cNvGraphicFramePr>
            <a:graphicFrameLocks noGrp="1"/>
          </p:cNvGraphicFramePr>
          <p:nvPr>
            <p:extLst>
              <p:ext uri="{D42A27DB-BD31-4B8C-83A1-F6EECF244321}">
                <p14:modId xmlns:p14="http://schemas.microsoft.com/office/powerpoint/2010/main" val="3480006527"/>
              </p:ext>
            </p:extLst>
          </p:nvPr>
        </p:nvGraphicFramePr>
        <p:xfrm>
          <a:off x="329967" y="1295400"/>
          <a:ext cx="8534401" cy="2020824"/>
        </p:xfrm>
        <a:graphic>
          <a:graphicData uri="http://schemas.openxmlformats.org/drawingml/2006/table">
            <a:tbl>
              <a:tblPr firstRow="1" bandRow="1">
                <a:tableStyleId>{5C22544A-7EE6-4342-B048-85BDC9FD1C3A}</a:tableStyleId>
              </a:tblPr>
              <a:tblGrid>
                <a:gridCol w="1311127">
                  <a:extLst>
                    <a:ext uri="{9D8B030D-6E8A-4147-A177-3AD203B41FA5}">
                      <a16:colId xmlns:a16="http://schemas.microsoft.com/office/drawing/2014/main" val="20000"/>
                    </a:ext>
                  </a:extLst>
                </a:gridCol>
                <a:gridCol w="1127274">
                  <a:extLst>
                    <a:ext uri="{9D8B030D-6E8A-4147-A177-3AD203B41FA5}">
                      <a16:colId xmlns:a16="http://schemas.microsoft.com/office/drawing/2014/main" val="20001"/>
                    </a:ext>
                  </a:extLst>
                </a:gridCol>
                <a:gridCol w="1346432">
                  <a:extLst>
                    <a:ext uri="{9D8B030D-6E8A-4147-A177-3AD203B41FA5}">
                      <a16:colId xmlns:a16="http://schemas.microsoft.com/office/drawing/2014/main" val="20002"/>
                    </a:ext>
                  </a:extLst>
                </a:gridCol>
                <a:gridCol w="1244368">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tblGrid>
              <a:tr h="381000">
                <a:tc>
                  <a:txBody>
                    <a:bodyPr/>
                    <a:lstStyle/>
                    <a:p>
                      <a:pPr marR="74295" algn="ctr">
                        <a:lnSpc>
                          <a:spcPct val="100000"/>
                        </a:lnSpc>
                        <a:spcBef>
                          <a:spcPts val="10"/>
                        </a:spcBef>
                      </a:pPr>
                      <a:endParaRPr sz="1600" i="1" dirty="0">
                        <a:latin typeface="Calibri"/>
                        <a:cs typeface="Calibri"/>
                      </a:endParaRPr>
                    </a:p>
                  </a:txBody>
                  <a:tcPr marL="0" marR="0" marT="1270" marB="0"/>
                </a:tc>
                <a:tc>
                  <a:txBody>
                    <a:bodyPr/>
                    <a:lstStyle/>
                    <a:p>
                      <a:pPr marR="74295" algn="ctr">
                        <a:lnSpc>
                          <a:spcPct val="100000"/>
                        </a:lnSpc>
                        <a:spcBef>
                          <a:spcPts val="10"/>
                        </a:spcBef>
                      </a:pPr>
                      <a:r>
                        <a:rPr lang="en-US" sz="1600" i="1" spc="-10" dirty="0"/>
                        <a:t>Coeﬃcients</a:t>
                      </a:r>
                      <a:endParaRPr sz="1600" i="1" dirty="0">
                        <a:latin typeface="Calibri"/>
                        <a:cs typeface="Calibri"/>
                      </a:endParaRPr>
                    </a:p>
                  </a:txBody>
                  <a:tcPr marL="0" marR="0" marT="1270" marB="0"/>
                </a:tc>
                <a:tc>
                  <a:txBody>
                    <a:bodyPr/>
                    <a:lstStyle/>
                    <a:p>
                      <a:pPr marL="0" marR="74295" indent="0" algn="ctr" defTabSz="914400" rtl="0" eaLnBrk="1" fontAlgn="auto" latinLnBrk="0" hangingPunct="1">
                        <a:lnSpc>
                          <a:spcPct val="100000"/>
                        </a:lnSpc>
                        <a:spcBef>
                          <a:spcPts val="10"/>
                        </a:spcBef>
                        <a:spcAft>
                          <a:spcPts val="0"/>
                        </a:spcAft>
                        <a:buClrTx/>
                        <a:buSzTx/>
                        <a:buFontTx/>
                        <a:buNone/>
                        <a:tabLst/>
                        <a:defRPr/>
                      </a:pPr>
                      <a:r>
                        <a:rPr lang="en-US" sz="1600" i="1" dirty="0"/>
                        <a:t>Standard</a:t>
                      </a:r>
                      <a:r>
                        <a:rPr lang="en-US" sz="1600" i="1" spc="-10" dirty="0"/>
                        <a:t> Error</a:t>
                      </a:r>
                      <a:endParaRPr sz="1600" i="1" dirty="0">
                        <a:latin typeface="Calibri"/>
                        <a:cs typeface="Calibri"/>
                      </a:endParaRPr>
                    </a:p>
                  </a:txBody>
                  <a:tcPr marL="0" marR="0" marT="1270" marB="0"/>
                </a:tc>
                <a:tc>
                  <a:txBody>
                    <a:bodyPr/>
                    <a:lstStyle/>
                    <a:p>
                      <a:pPr marR="5080" algn="ctr">
                        <a:lnSpc>
                          <a:spcPct val="100000"/>
                        </a:lnSpc>
                        <a:spcBef>
                          <a:spcPts val="10"/>
                        </a:spcBef>
                        <a:tabLst>
                          <a:tab pos="579755" algn="l"/>
                        </a:tabLst>
                      </a:pPr>
                      <a:r>
                        <a:rPr sz="1600" i="1" spc="-5" dirty="0"/>
                        <a:t>t</a:t>
                      </a:r>
                      <a:r>
                        <a:rPr sz="1600" i="1" spc="-20" dirty="0"/>
                        <a:t> </a:t>
                      </a:r>
                      <a:r>
                        <a:rPr sz="1600" i="1" dirty="0"/>
                        <a:t>Stat</a:t>
                      </a:r>
                      <a:endParaRPr sz="1600" i="1" dirty="0">
                        <a:latin typeface="Calibri"/>
                        <a:cs typeface="Calibri"/>
                      </a:endParaRPr>
                    </a:p>
                  </a:txBody>
                  <a:tcPr marL="0" marR="0" marT="1270" marB="0"/>
                </a:tc>
                <a:tc>
                  <a:txBody>
                    <a:bodyPr/>
                    <a:lstStyle/>
                    <a:p>
                      <a:pPr marR="5080" algn="ctr">
                        <a:lnSpc>
                          <a:spcPct val="100000"/>
                        </a:lnSpc>
                        <a:spcBef>
                          <a:spcPts val="10"/>
                        </a:spcBef>
                        <a:tabLst>
                          <a:tab pos="579755" algn="l"/>
                        </a:tabLst>
                      </a:pPr>
                      <a:r>
                        <a:rPr lang="en-US" sz="1600" i="1" dirty="0"/>
                        <a:t>P-value</a:t>
                      </a:r>
                      <a:endParaRPr sz="1600" i="1" dirty="0">
                        <a:latin typeface="Calibri"/>
                        <a:cs typeface="Calibri"/>
                      </a:endParaRPr>
                    </a:p>
                  </a:txBody>
                  <a:tcPr marL="0" marR="0" marT="1270" marB="0"/>
                </a:tc>
                <a:tc>
                  <a:txBody>
                    <a:bodyPr/>
                    <a:lstStyle/>
                    <a:p>
                      <a:pPr marL="36830" algn="ctr">
                        <a:lnSpc>
                          <a:spcPct val="100000"/>
                        </a:lnSpc>
                        <a:spcBef>
                          <a:spcPts val="10"/>
                        </a:spcBef>
                      </a:pPr>
                      <a:r>
                        <a:rPr sz="1600" i="1" spc="-5" dirty="0"/>
                        <a:t>Lower</a:t>
                      </a:r>
                      <a:r>
                        <a:rPr sz="1600" i="1" spc="-45" dirty="0"/>
                        <a:t> </a:t>
                      </a:r>
                      <a:r>
                        <a:rPr sz="1600" i="1" spc="-30" dirty="0"/>
                        <a:t>95%</a:t>
                      </a:r>
                      <a:endParaRPr sz="1600" i="1" dirty="0">
                        <a:latin typeface="Calibri"/>
                        <a:cs typeface="Calibri"/>
                      </a:endParaRPr>
                    </a:p>
                  </a:txBody>
                  <a:tcPr marL="0" marR="0" marT="1270" marB="0"/>
                </a:tc>
                <a:tc>
                  <a:txBody>
                    <a:bodyPr/>
                    <a:lstStyle/>
                    <a:p>
                      <a:pPr marL="53975" algn="ctr">
                        <a:lnSpc>
                          <a:spcPct val="100000"/>
                        </a:lnSpc>
                        <a:spcBef>
                          <a:spcPts val="10"/>
                        </a:spcBef>
                      </a:pPr>
                      <a:r>
                        <a:rPr sz="1600" i="1" dirty="0"/>
                        <a:t>Upper</a:t>
                      </a:r>
                      <a:r>
                        <a:rPr sz="1600" i="1" spc="-50" dirty="0"/>
                        <a:t> </a:t>
                      </a:r>
                      <a:r>
                        <a:rPr sz="1600" i="1" spc="-30" dirty="0"/>
                        <a:t>95%</a:t>
                      </a:r>
                      <a:endParaRPr sz="1600" i="1" dirty="0">
                        <a:latin typeface="Calibri"/>
                        <a:cs typeface="Calibri"/>
                      </a:endParaRPr>
                    </a:p>
                  </a:txBody>
                  <a:tcPr marL="0" marR="0" marT="1270" marB="0"/>
                </a:tc>
                <a:extLst>
                  <a:ext uri="{0D108BD9-81ED-4DB2-BD59-A6C34878D82A}">
                    <a16:rowId xmlns:a16="http://schemas.microsoft.com/office/drawing/2014/main" val="10000"/>
                  </a:ext>
                </a:extLst>
              </a:tr>
              <a:tr h="384048">
                <a:tc>
                  <a:txBody>
                    <a:bodyPr/>
                    <a:lstStyle/>
                    <a:p>
                      <a:pPr marR="34925" algn="l">
                        <a:lnSpc>
                          <a:spcPct val="100000"/>
                        </a:lnSpc>
                        <a:tabLst>
                          <a:tab pos="1018540" algn="l"/>
                          <a:tab pos="1772285" algn="l"/>
                        </a:tabLst>
                      </a:pPr>
                      <a:r>
                        <a:rPr sz="1600" spc="5" dirty="0">
                          <a:solidFill>
                            <a:srgbClr val="000000"/>
                          </a:solidFill>
                        </a:rPr>
                        <a:t>I</a:t>
                      </a:r>
                      <a:r>
                        <a:rPr sz="1600" spc="0" dirty="0">
                          <a:solidFill>
                            <a:srgbClr val="000000"/>
                          </a:solidFill>
                        </a:rPr>
                        <a:t>n</a:t>
                      </a:r>
                      <a:r>
                        <a:rPr sz="1600" spc="-5" dirty="0">
                          <a:solidFill>
                            <a:srgbClr val="000000"/>
                          </a:solidFill>
                        </a:rPr>
                        <a:t>t</a:t>
                      </a:r>
                      <a:r>
                        <a:rPr sz="1600" spc="25" dirty="0">
                          <a:solidFill>
                            <a:srgbClr val="000000"/>
                          </a:solidFill>
                        </a:rPr>
                        <a:t>e</a:t>
                      </a:r>
                      <a:r>
                        <a:rPr sz="1600" spc="-15" dirty="0">
                          <a:solidFill>
                            <a:srgbClr val="000000"/>
                          </a:solidFill>
                        </a:rPr>
                        <a:t>r</a:t>
                      </a:r>
                      <a:r>
                        <a:rPr sz="1600" spc="-20" dirty="0">
                          <a:solidFill>
                            <a:srgbClr val="000000"/>
                          </a:solidFill>
                        </a:rPr>
                        <a:t>c</a:t>
                      </a:r>
                      <a:r>
                        <a:rPr sz="1600" spc="25" dirty="0">
                          <a:solidFill>
                            <a:srgbClr val="000000"/>
                          </a:solidFill>
                        </a:rPr>
                        <a:t>e</a:t>
                      </a:r>
                      <a:r>
                        <a:rPr sz="1600" spc="0" dirty="0">
                          <a:solidFill>
                            <a:srgbClr val="000000"/>
                          </a:solidFill>
                        </a:rPr>
                        <a:t>p</a:t>
                      </a:r>
                      <a:r>
                        <a:rPr sz="1600" dirty="0">
                          <a:solidFill>
                            <a:srgbClr val="000000"/>
                          </a:solidFill>
                        </a:rPr>
                        <a:t>t	</a:t>
                      </a:r>
                      <a:endParaRPr sz="1600" dirty="0">
                        <a:solidFill>
                          <a:srgbClr val="000000"/>
                        </a:solidFill>
                        <a:latin typeface="Calibri"/>
                        <a:cs typeface="Calibri"/>
                      </a:endParaRPr>
                    </a:p>
                  </a:txBody>
                  <a:tcPr marL="0" marR="0" marT="0" marB="0"/>
                </a:tc>
                <a:tc>
                  <a:txBody>
                    <a:bodyPr/>
                    <a:lstStyle/>
                    <a:p>
                      <a:pPr marR="34925" algn="ctr">
                        <a:lnSpc>
                          <a:spcPct val="100000"/>
                        </a:lnSpc>
                        <a:tabLst>
                          <a:tab pos="1018540" algn="l"/>
                          <a:tab pos="1772285" algn="l"/>
                        </a:tabLst>
                      </a:pPr>
                      <a:r>
                        <a:rPr lang="en-US" sz="1600" spc="-40" dirty="0">
                          <a:solidFill>
                            <a:srgbClr val="000000"/>
                          </a:solidFill>
                        </a:rPr>
                        <a:t>15</a:t>
                      </a:r>
                      <a:r>
                        <a:rPr lang="en-US" sz="1600" spc="5" dirty="0">
                          <a:solidFill>
                            <a:srgbClr val="000000"/>
                          </a:solidFill>
                        </a:rPr>
                        <a:t>.</a:t>
                      </a:r>
                      <a:r>
                        <a:rPr lang="en-US" sz="1600" spc="-40" dirty="0">
                          <a:solidFill>
                            <a:srgbClr val="000000"/>
                          </a:solidFill>
                        </a:rPr>
                        <a:t>5070738</a:t>
                      </a:r>
                      <a:r>
                        <a:rPr lang="en-US" sz="1600" dirty="0">
                          <a:solidFill>
                            <a:srgbClr val="000000"/>
                          </a:solidFill>
                        </a:rPr>
                        <a:t>7</a:t>
                      </a:r>
                      <a:endParaRPr sz="1600" dirty="0">
                        <a:solidFill>
                          <a:srgbClr val="000000"/>
                        </a:solidFill>
                        <a:latin typeface="Calibri"/>
                        <a:cs typeface="Calibri"/>
                      </a:endParaRPr>
                    </a:p>
                  </a:txBody>
                  <a:tcPr marL="0" marR="0" marT="0" marB="0"/>
                </a:tc>
                <a:tc>
                  <a:txBody>
                    <a:bodyPr/>
                    <a:lstStyle/>
                    <a:p>
                      <a:pPr marR="34925" algn="ctr">
                        <a:lnSpc>
                          <a:spcPct val="100000"/>
                        </a:lnSpc>
                        <a:tabLst>
                          <a:tab pos="1018540" algn="l"/>
                          <a:tab pos="1772285" algn="l"/>
                        </a:tabLst>
                      </a:pPr>
                      <a:r>
                        <a:rPr lang="en-US" sz="1600" spc="-40" dirty="0">
                          <a:solidFill>
                            <a:srgbClr val="000000"/>
                          </a:solidFill>
                        </a:rPr>
                        <a:t>0</a:t>
                      </a:r>
                      <a:r>
                        <a:rPr lang="en-US" sz="1600" spc="5" dirty="0">
                          <a:solidFill>
                            <a:srgbClr val="000000"/>
                          </a:solidFill>
                        </a:rPr>
                        <a:t>.</a:t>
                      </a:r>
                      <a:r>
                        <a:rPr lang="en-US" sz="1600" spc="-40" dirty="0">
                          <a:solidFill>
                            <a:srgbClr val="000000"/>
                          </a:solidFill>
                        </a:rPr>
                        <a:t>26103751</a:t>
                      </a:r>
                      <a:r>
                        <a:rPr lang="en-US" sz="1600" dirty="0">
                          <a:solidFill>
                            <a:srgbClr val="000000"/>
                          </a:solidFill>
                        </a:rPr>
                        <a:t>4</a:t>
                      </a:r>
                      <a:endParaRPr sz="1600" dirty="0">
                        <a:solidFill>
                          <a:srgbClr val="000000"/>
                        </a:solidFill>
                        <a:latin typeface="Calibri"/>
                        <a:cs typeface="Calibri"/>
                      </a:endParaRPr>
                    </a:p>
                  </a:txBody>
                  <a:tcPr marL="0" marR="0" marT="0" marB="0"/>
                </a:tc>
                <a:tc>
                  <a:txBody>
                    <a:bodyPr/>
                    <a:lstStyle/>
                    <a:p>
                      <a:pPr marL="2540" algn="ctr">
                        <a:lnSpc>
                          <a:spcPct val="100000"/>
                        </a:lnSpc>
                      </a:pPr>
                      <a:r>
                        <a:rPr sz="1600" spc="-35" dirty="0">
                          <a:solidFill>
                            <a:srgbClr val="000000"/>
                          </a:solidFill>
                        </a:rPr>
                        <a:t>59.40553771</a:t>
                      </a:r>
                      <a:endParaRPr sz="1600" dirty="0">
                        <a:solidFill>
                          <a:srgbClr val="000000"/>
                        </a:solidFill>
                        <a:latin typeface="Calibri"/>
                        <a:cs typeface="Calibri"/>
                      </a:endParaRPr>
                    </a:p>
                  </a:txBody>
                  <a:tcPr marL="0" marR="0" marT="0" marB="0"/>
                </a:tc>
                <a:tc>
                  <a:txBody>
                    <a:bodyPr/>
                    <a:lstStyle/>
                    <a:p>
                      <a:pPr marL="2540" algn="ctr">
                        <a:lnSpc>
                          <a:spcPct val="100000"/>
                        </a:lnSpc>
                      </a:pPr>
                      <a:r>
                        <a:rPr lang="en-US" sz="1600" spc="-25" dirty="0">
                          <a:solidFill>
                            <a:srgbClr val="000000"/>
                          </a:solidFill>
                        </a:rPr>
                        <a:t>2.6636E-29</a:t>
                      </a:r>
                      <a:endParaRPr sz="1600" dirty="0">
                        <a:solidFill>
                          <a:srgbClr val="000000"/>
                        </a:solidFill>
                        <a:latin typeface="Calibri"/>
                        <a:cs typeface="Calibri"/>
                      </a:endParaRPr>
                    </a:p>
                  </a:txBody>
                  <a:tcPr marL="0" marR="0" marT="0" marB="0"/>
                </a:tc>
                <a:tc>
                  <a:txBody>
                    <a:bodyPr/>
                    <a:lstStyle/>
                    <a:p>
                      <a:pPr marL="69215" algn="ctr">
                        <a:lnSpc>
                          <a:spcPct val="100000"/>
                        </a:lnSpc>
                      </a:pPr>
                      <a:r>
                        <a:rPr sz="1600" spc="-35" dirty="0">
                          <a:solidFill>
                            <a:srgbClr val="000000"/>
                          </a:solidFill>
                        </a:rPr>
                        <a:t>14.97050357</a:t>
                      </a:r>
                      <a:endParaRPr sz="1600" dirty="0">
                        <a:solidFill>
                          <a:srgbClr val="000000"/>
                        </a:solidFill>
                        <a:latin typeface="Calibri"/>
                        <a:cs typeface="Calibri"/>
                      </a:endParaRPr>
                    </a:p>
                  </a:txBody>
                  <a:tcPr marL="0" marR="0" marT="0" marB="0"/>
                </a:tc>
                <a:tc>
                  <a:txBody>
                    <a:bodyPr/>
                    <a:lstStyle/>
                    <a:p>
                      <a:pPr marR="3810" algn="ctr">
                        <a:lnSpc>
                          <a:spcPct val="100000"/>
                        </a:lnSpc>
                      </a:pPr>
                      <a:r>
                        <a:rPr sz="1600" spc="-40" dirty="0">
                          <a:solidFill>
                            <a:srgbClr val="000000"/>
                          </a:solidFill>
                        </a:rPr>
                        <a:t>16</a:t>
                      </a:r>
                      <a:r>
                        <a:rPr sz="1600" spc="5" dirty="0">
                          <a:solidFill>
                            <a:srgbClr val="000000"/>
                          </a:solidFill>
                        </a:rPr>
                        <a:t>.</a:t>
                      </a:r>
                      <a:r>
                        <a:rPr sz="1600" spc="-40" dirty="0">
                          <a:solidFill>
                            <a:srgbClr val="000000"/>
                          </a:solidFill>
                        </a:rPr>
                        <a:t>0436441</a:t>
                      </a:r>
                      <a:r>
                        <a:rPr sz="1600" dirty="0">
                          <a:solidFill>
                            <a:srgbClr val="000000"/>
                          </a:solidFill>
                        </a:rPr>
                        <a:t>6</a:t>
                      </a:r>
                      <a:endParaRPr sz="1600">
                        <a:solidFill>
                          <a:srgbClr val="000000"/>
                        </a:solidFill>
                        <a:latin typeface="Calibri"/>
                        <a:cs typeface="Calibri"/>
                      </a:endParaRPr>
                    </a:p>
                  </a:txBody>
                  <a:tcPr marL="0" marR="0" marT="0" marB="0"/>
                </a:tc>
                <a:extLst>
                  <a:ext uri="{0D108BD9-81ED-4DB2-BD59-A6C34878D82A}">
                    <a16:rowId xmlns:a16="http://schemas.microsoft.com/office/drawing/2014/main" val="10001"/>
                  </a:ext>
                </a:extLst>
              </a:tr>
              <a:tr h="384048">
                <a:tc>
                  <a:txBody>
                    <a:bodyPr/>
                    <a:lstStyle/>
                    <a:p>
                      <a:pPr marR="35560" algn="l">
                        <a:lnSpc>
                          <a:spcPct val="100000"/>
                        </a:lnSpc>
                        <a:tabLst>
                          <a:tab pos="1772285" algn="l"/>
                        </a:tabLst>
                      </a:pPr>
                      <a:r>
                        <a:rPr lang="en-US" sz="1600" spc="-30" dirty="0">
                          <a:solidFill>
                            <a:srgbClr val="000000"/>
                          </a:solidFill>
                        </a:rPr>
                        <a:t>Number </a:t>
                      </a:r>
                      <a:r>
                        <a:rPr sz="1600" spc="-30" dirty="0">
                          <a:solidFill>
                            <a:srgbClr val="000000"/>
                          </a:solidFill>
                        </a:rPr>
                        <a:t>of</a:t>
                      </a:r>
                      <a:r>
                        <a:rPr sz="1600" spc="-90" dirty="0">
                          <a:solidFill>
                            <a:srgbClr val="000000"/>
                          </a:solidFill>
                        </a:rPr>
                        <a:t> </a:t>
                      </a:r>
                      <a:r>
                        <a:rPr sz="1600" spc="-70" dirty="0">
                          <a:solidFill>
                            <a:srgbClr val="000000"/>
                          </a:solidFill>
                        </a:rPr>
                        <a:t>H</a:t>
                      </a:r>
                      <a:r>
                        <a:rPr sz="1600" spc="-45" dirty="0">
                          <a:solidFill>
                            <a:srgbClr val="000000"/>
                          </a:solidFill>
                        </a:rPr>
                        <a:t>o</a:t>
                      </a:r>
                      <a:r>
                        <a:rPr sz="1600" spc="-40" dirty="0">
                          <a:solidFill>
                            <a:srgbClr val="000000"/>
                          </a:solidFill>
                        </a:rPr>
                        <a:t>us</a:t>
                      </a:r>
                      <a:r>
                        <a:rPr sz="1600" spc="-15" dirty="0">
                          <a:solidFill>
                            <a:srgbClr val="000000"/>
                          </a:solidFill>
                        </a:rPr>
                        <a:t>e</a:t>
                      </a:r>
                      <a:r>
                        <a:rPr sz="1600" spc="-40" dirty="0">
                          <a:solidFill>
                            <a:srgbClr val="000000"/>
                          </a:solidFill>
                        </a:rPr>
                        <a:t>h</a:t>
                      </a:r>
                      <a:r>
                        <a:rPr sz="1600" spc="-45" dirty="0">
                          <a:solidFill>
                            <a:srgbClr val="000000"/>
                          </a:solidFill>
                        </a:rPr>
                        <a:t>o</a:t>
                      </a:r>
                      <a:r>
                        <a:rPr sz="1600" spc="-15" dirty="0">
                          <a:solidFill>
                            <a:srgbClr val="000000"/>
                          </a:solidFill>
                        </a:rPr>
                        <a:t>l</a:t>
                      </a:r>
                      <a:r>
                        <a:rPr sz="1600" spc="-40" dirty="0">
                          <a:solidFill>
                            <a:srgbClr val="000000"/>
                          </a:solidFill>
                        </a:rPr>
                        <a:t>d</a:t>
                      </a:r>
                      <a:r>
                        <a:rPr sz="1600" dirty="0">
                          <a:solidFill>
                            <a:srgbClr val="000000"/>
                          </a:solidFill>
                        </a:rPr>
                        <a:t>s</a:t>
                      </a:r>
                      <a:endParaRPr sz="1600" dirty="0">
                        <a:solidFill>
                          <a:srgbClr val="000000"/>
                        </a:solidFill>
                        <a:latin typeface="Calibri"/>
                        <a:cs typeface="Calibri"/>
                      </a:endParaRPr>
                    </a:p>
                  </a:txBody>
                  <a:tcPr marL="0" marR="0" marT="0" marB="0"/>
                </a:tc>
                <a:tc>
                  <a:txBody>
                    <a:bodyPr/>
                    <a:lstStyle/>
                    <a:p>
                      <a:pPr marR="35560" algn="ctr">
                        <a:lnSpc>
                          <a:spcPct val="100000"/>
                        </a:lnSpc>
                        <a:tabLst>
                          <a:tab pos="1772285" algn="l"/>
                        </a:tabLst>
                      </a:pPr>
                      <a:r>
                        <a:rPr lang="en-US" sz="1600" spc="-40" dirty="0">
                          <a:solidFill>
                            <a:srgbClr val="000000"/>
                          </a:solidFill>
                        </a:rPr>
                        <a:t>0</a:t>
                      </a:r>
                      <a:r>
                        <a:rPr lang="en-US" sz="1600" spc="5" dirty="0">
                          <a:solidFill>
                            <a:srgbClr val="000000"/>
                          </a:solidFill>
                        </a:rPr>
                        <a:t>.</a:t>
                      </a:r>
                      <a:r>
                        <a:rPr lang="en-US" sz="1600" spc="-40" dirty="0">
                          <a:solidFill>
                            <a:srgbClr val="000000"/>
                          </a:solidFill>
                        </a:rPr>
                        <a:t>87044194</a:t>
                      </a:r>
                      <a:r>
                        <a:rPr lang="en-US" sz="1600" dirty="0">
                          <a:solidFill>
                            <a:srgbClr val="000000"/>
                          </a:solidFill>
                        </a:rPr>
                        <a:t>3</a:t>
                      </a:r>
                      <a:endParaRPr sz="1600" dirty="0">
                        <a:solidFill>
                          <a:srgbClr val="000000"/>
                        </a:solidFill>
                        <a:latin typeface="Calibri"/>
                        <a:cs typeface="Calibri"/>
                      </a:endParaRPr>
                    </a:p>
                  </a:txBody>
                  <a:tcPr marL="0" marR="0" marT="0" marB="0"/>
                </a:tc>
                <a:tc>
                  <a:txBody>
                    <a:bodyPr/>
                    <a:lstStyle/>
                    <a:p>
                      <a:pPr marR="35560" algn="ctr">
                        <a:lnSpc>
                          <a:spcPct val="100000"/>
                        </a:lnSpc>
                        <a:tabLst>
                          <a:tab pos="1772285" algn="l"/>
                        </a:tabLst>
                      </a:pPr>
                      <a:r>
                        <a:rPr lang="en-US" sz="1600" spc="-40" dirty="0">
                          <a:solidFill>
                            <a:srgbClr val="000000"/>
                          </a:solidFill>
                        </a:rPr>
                        <a:t>0</a:t>
                      </a:r>
                      <a:r>
                        <a:rPr lang="en-US" sz="1600" spc="5" dirty="0">
                          <a:solidFill>
                            <a:srgbClr val="000000"/>
                          </a:solidFill>
                        </a:rPr>
                        <a:t>.</a:t>
                      </a:r>
                      <a:r>
                        <a:rPr lang="en-US" sz="1600" spc="-40" dirty="0">
                          <a:solidFill>
                            <a:srgbClr val="000000"/>
                          </a:solidFill>
                        </a:rPr>
                        <a:t>001</a:t>
                      </a:r>
                      <a:r>
                        <a:rPr lang="en-US" sz="1600" spc="-50" dirty="0">
                          <a:solidFill>
                            <a:srgbClr val="000000"/>
                          </a:solidFill>
                        </a:rPr>
                        <a:t>2</a:t>
                      </a:r>
                      <a:r>
                        <a:rPr lang="en-US" sz="1600" spc="-40" dirty="0">
                          <a:solidFill>
                            <a:srgbClr val="000000"/>
                          </a:solidFill>
                        </a:rPr>
                        <a:t>2500</a:t>
                      </a:r>
                      <a:r>
                        <a:rPr lang="en-US" sz="1600" dirty="0">
                          <a:solidFill>
                            <a:srgbClr val="000000"/>
                          </a:solidFill>
                        </a:rPr>
                        <a:t>1</a:t>
                      </a:r>
                      <a:endParaRPr sz="1600" dirty="0">
                        <a:solidFill>
                          <a:srgbClr val="000000"/>
                        </a:solidFill>
                        <a:latin typeface="Calibri"/>
                        <a:cs typeface="Calibri"/>
                      </a:endParaRPr>
                    </a:p>
                  </a:txBody>
                  <a:tcPr marL="0" marR="0" marT="0" marB="0"/>
                </a:tc>
                <a:tc>
                  <a:txBody>
                    <a:bodyPr/>
                    <a:lstStyle/>
                    <a:p>
                      <a:pPr algn="ctr">
                        <a:lnSpc>
                          <a:spcPct val="100000"/>
                        </a:lnSpc>
                      </a:pPr>
                      <a:r>
                        <a:rPr sz="1600" spc="-35" dirty="0">
                          <a:solidFill>
                            <a:srgbClr val="000000"/>
                          </a:solidFill>
                        </a:rPr>
                        <a:t>710.5645401</a:t>
                      </a:r>
                      <a:endParaRPr sz="1600" dirty="0">
                        <a:solidFill>
                          <a:srgbClr val="000000"/>
                        </a:solidFill>
                        <a:latin typeface="Calibri"/>
                        <a:cs typeface="Calibri"/>
                      </a:endParaRPr>
                    </a:p>
                  </a:txBody>
                  <a:tcPr marL="0" marR="0" marT="0" marB="0"/>
                </a:tc>
                <a:tc>
                  <a:txBody>
                    <a:bodyPr/>
                    <a:lstStyle/>
                    <a:p>
                      <a:pPr algn="ctr">
                        <a:lnSpc>
                          <a:spcPct val="100000"/>
                        </a:lnSpc>
                      </a:pPr>
                      <a:r>
                        <a:rPr lang="en-US" sz="1600" spc="-30" dirty="0">
                          <a:solidFill>
                            <a:srgbClr val="000000"/>
                          </a:solidFill>
                        </a:rPr>
                        <a:t>2.77306E-57</a:t>
                      </a:r>
                      <a:endParaRPr sz="1600" dirty="0">
                        <a:solidFill>
                          <a:srgbClr val="000000"/>
                        </a:solidFill>
                        <a:latin typeface="Calibri"/>
                        <a:cs typeface="Calibri"/>
                      </a:endParaRPr>
                    </a:p>
                  </a:txBody>
                  <a:tcPr marL="0" marR="0" marT="0" marB="0"/>
                </a:tc>
                <a:tc>
                  <a:txBody>
                    <a:bodyPr/>
                    <a:lstStyle/>
                    <a:p>
                      <a:pPr marL="67945" algn="ctr">
                        <a:lnSpc>
                          <a:spcPct val="100000"/>
                        </a:lnSpc>
                      </a:pPr>
                      <a:r>
                        <a:rPr sz="1600" spc="-35" dirty="0">
                          <a:solidFill>
                            <a:srgbClr val="000000"/>
                          </a:solidFill>
                        </a:rPr>
                        <a:t>0.867923919</a:t>
                      </a:r>
                      <a:endParaRPr sz="1600" dirty="0">
                        <a:solidFill>
                          <a:srgbClr val="000000"/>
                        </a:solidFill>
                        <a:latin typeface="Calibri"/>
                        <a:cs typeface="Calibri"/>
                      </a:endParaRPr>
                    </a:p>
                  </a:txBody>
                  <a:tcPr marL="0" marR="0" marT="0" marB="0"/>
                </a:tc>
                <a:tc>
                  <a:txBody>
                    <a:bodyPr/>
                    <a:lstStyle/>
                    <a:p>
                      <a:pPr marR="4445" algn="ctr">
                        <a:lnSpc>
                          <a:spcPct val="100000"/>
                        </a:lnSpc>
                      </a:pPr>
                      <a:r>
                        <a:rPr sz="1600" spc="-40" dirty="0">
                          <a:solidFill>
                            <a:srgbClr val="000000"/>
                          </a:solidFill>
                        </a:rPr>
                        <a:t>0</a:t>
                      </a:r>
                      <a:r>
                        <a:rPr sz="1600" spc="5" dirty="0">
                          <a:solidFill>
                            <a:srgbClr val="000000"/>
                          </a:solidFill>
                        </a:rPr>
                        <a:t>.</a:t>
                      </a:r>
                      <a:r>
                        <a:rPr sz="1600" spc="-40" dirty="0">
                          <a:solidFill>
                            <a:srgbClr val="000000"/>
                          </a:solidFill>
                        </a:rPr>
                        <a:t>87295996</a:t>
                      </a:r>
                      <a:r>
                        <a:rPr sz="1600" dirty="0">
                          <a:solidFill>
                            <a:srgbClr val="000000"/>
                          </a:solidFill>
                        </a:rPr>
                        <a:t>8</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2"/>
                  </a:ext>
                </a:extLst>
              </a:tr>
              <a:tr h="384048">
                <a:tc>
                  <a:txBody>
                    <a:bodyPr/>
                    <a:lstStyle/>
                    <a:p>
                      <a:pPr marR="34925" algn="l">
                        <a:lnSpc>
                          <a:spcPct val="100000"/>
                        </a:lnSpc>
                        <a:tabLst>
                          <a:tab pos="1018540" algn="l"/>
                          <a:tab pos="1772285" algn="l"/>
                        </a:tabLst>
                      </a:pPr>
                      <a:r>
                        <a:rPr sz="1600" spc="-50" dirty="0">
                          <a:solidFill>
                            <a:srgbClr val="000000"/>
                          </a:solidFill>
                        </a:rPr>
                        <a:t>M</a:t>
                      </a:r>
                      <a:r>
                        <a:rPr sz="1600" spc="-15" dirty="0">
                          <a:solidFill>
                            <a:srgbClr val="000000"/>
                          </a:solidFill>
                        </a:rPr>
                        <a:t>a</a:t>
                      </a:r>
                      <a:r>
                        <a:rPr sz="1600" spc="25" dirty="0">
                          <a:solidFill>
                            <a:srgbClr val="000000"/>
                          </a:solidFill>
                        </a:rPr>
                        <a:t>l</a:t>
                      </a:r>
                      <a:r>
                        <a:rPr sz="1600" dirty="0">
                          <a:solidFill>
                            <a:srgbClr val="000000"/>
                          </a:solidFill>
                        </a:rPr>
                        <a:t>l	</a:t>
                      </a:r>
                      <a:endParaRPr sz="1600" dirty="0">
                        <a:solidFill>
                          <a:srgbClr val="000000"/>
                        </a:solidFill>
                        <a:latin typeface="Calibri"/>
                        <a:cs typeface="Calibri"/>
                      </a:endParaRPr>
                    </a:p>
                  </a:txBody>
                  <a:tcPr marL="0" marR="0" marT="0" marB="0"/>
                </a:tc>
                <a:tc>
                  <a:txBody>
                    <a:bodyPr/>
                    <a:lstStyle/>
                    <a:p>
                      <a:pPr marR="34925" algn="ctr">
                        <a:lnSpc>
                          <a:spcPct val="100000"/>
                        </a:lnSpc>
                        <a:tabLst>
                          <a:tab pos="1018540" algn="l"/>
                          <a:tab pos="1772285" algn="l"/>
                        </a:tabLst>
                      </a:pPr>
                      <a:r>
                        <a:rPr lang="en-US" sz="1600" spc="-40" dirty="0">
                          <a:solidFill>
                            <a:srgbClr val="000000"/>
                          </a:solidFill>
                        </a:rPr>
                        <a:t>27</a:t>
                      </a:r>
                      <a:r>
                        <a:rPr lang="en-US" sz="1600" spc="5" dirty="0">
                          <a:solidFill>
                            <a:srgbClr val="000000"/>
                          </a:solidFill>
                        </a:rPr>
                        <a:t>.</a:t>
                      </a:r>
                      <a:r>
                        <a:rPr lang="en-US" sz="1600" spc="-40" dirty="0">
                          <a:solidFill>
                            <a:srgbClr val="000000"/>
                          </a:solidFill>
                        </a:rPr>
                        <a:t>8185695</a:t>
                      </a:r>
                      <a:r>
                        <a:rPr lang="en-US" sz="1600" dirty="0">
                          <a:solidFill>
                            <a:srgbClr val="000000"/>
                          </a:solidFill>
                        </a:rPr>
                        <a:t>8</a:t>
                      </a:r>
                      <a:endParaRPr sz="1600" dirty="0">
                        <a:solidFill>
                          <a:srgbClr val="000000"/>
                        </a:solidFill>
                        <a:latin typeface="Calibri"/>
                        <a:cs typeface="Calibri"/>
                      </a:endParaRPr>
                    </a:p>
                  </a:txBody>
                  <a:tcPr marL="0" marR="0" marT="0" marB="0"/>
                </a:tc>
                <a:tc>
                  <a:txBody>
                    <a:bodyPr/>
                    <a:lstStyle/>
                    <a:p>
                      <a:pPr marR="34925" algn="ctr">
                        <a:lnSpc>
                          <a:spcPct val="100000"/>
                        </a:lnSpc>
                        <a:tabLst>
                          <a:tab pos="1018540" algn="l"/>
                          <a:tab pos="1772285" algn="l"/>
                        </a:tabLst>
                      </a:pPr>
                      <a:r>
                        <a:rPr lang="en-US" sz="1600" spc="-40" dirty="0">
                          <a:solidFill>
                            <a:srgbClr val="000000"/>
                          </a:solidFill>
                        </a:rPr>
                        <a:t>0</a:t>
                      </a:r>
                      <a:r>
                        <a:rPr lang="en-US" sz="1600" spc="5" dirty="0">
                          <a:solidFill>
                            <a:srgbClr val="000000"/>
                          </a:solidFill>
                        </a:rPr>
                        <a:t>.</a:t>
                      </a:r>
                      <a:r>
                        <a:rPr lang="en-US" sz="1600" spc="-40" dirty="0">
                          <a:solidFill>
                            <a:srgbClr val="000000"/>
                          </a:solidFill>
                        </a:rPr>
                        <a:t>13887381</a:t>
                      </a:r>
                      <a:r>
                        <a:rPr lang="en-US" sz="1600" dirty="0">
                          <a:solidFill>
                            <a:srgbClr val="000000"/>
                          </a:solidFill>
                        </a:rPr>
                        <a:t>6</a:t>
                      </a:r>
                      <a:endParaRPr sz="1600" dirty="0">
                        <a:solidFill>
                          <a:srgbClr val="000000"/>
                        </a:solidFill>
                        <a:latin typeface="Calibri"/>
                        <a:cs typeface="Calibri"/>
                      </a:endParaRPr>
                    </a:p>
                  </a:txBody>
                  <a:tcPr marL="0" marR="0" marT="0" marB="0"/>
                </a:tc>
                <a:tc>
                  <a:txBody>
                    <a:bodyPr/>
                    <a:lstStyle/>
                    <a:p>
                      <a:pPr marL="635" algn="ctr">
                        <a:lnSpc>
                          <a:spcPct val="100000"/>
                        </a:lnSpc>
                      </a:pPr>
                      <a:r>
                        <a:rPr sz="1600" spc="-35" dirty="0">
                          <a:solidFill>
                            <a:srgbClr val="000000"/>
                          </a:solidFill>
                        </a:rPr>
                        <a:t>200.3154397</a:t>
                      </a:r>
                      <a:endParaRPr sz="1600" dirty="0">
                        <a:solidFill>
                          <a:srgbClr val="000000"/>
                        </a:solidFill>
                        <a:latin typeface="Calibri"/>
                        <a:cs typeface="Calibri"/>
                      </a:endParaRPr>
                    </a:p>
                  </a:txBody>
                  <a:tcPr marL="0" marR="0" marT="0" marB="0"/>
                </a:tc>
                <a:tc>
                  <a:txBody>
                    <a:bodyPr/>
                    <a:lstStyle/>
                    <a:p>
                      <a:pPr marL="635" algn="ctr">
                        <a:lnSpc>
                          <a:spcPct val="100000"/>
                        </a:lnSpc>
                      </a:pPr>
                      <a:r>
                        <a:rPr lang="en-US" sz="1600" spc="-30" dirty="0">
                          <a:solidFill>
                            <a:srgbClr val="000000"/>
                          </a:solidFill>
                        </a:rPr>
                        <a:t>5.45545E-44</a:t>
                      </a:r>
                      <a:endParaRPr sz="1600" dirty="0">
                        <a:solidFill>
                          <a:srgbClr val="000000"/>
                        </a:solidFill>
                        <a:latin typeface="Calibri"/>
                        <a:cs typeface="Calibri"/>
                      </a:endParaRPr>
                    </a:p>
                  </a:txBody>
                  <a:tcPr marL="0" marR="0" marT="0" marB="0"/>
                </a:tc>
                <a:tc>
                  <a:txBody>
                    <a:bodyPr/>
                    <a:lstStyle/>
                    <a:p>
                      <a:pPr marL="69215" algn="ctr">
                        <a:lnSpc>
                          <a:spcPct val="100000"/>
                        </a:lnSpc>
                      </a:pPr>
                      <a:r>
                        <a:rPr sz="1600" spc="-35" dirty="0">
                          <a:solidFill>
                            <a:srgbClr val="000000"/>
                          </a:solidFill>
                        </a:rPr>
                        <a:t>27.53311037</a:t>
                      </a:r>
                      <a:endParaRPr sz="1600" dirty="0">
                        <a:solidFill>
                          <a:srgbClr val="000000"/>
                        </a:solidFill>
                        <a:latin typeface="Calibri"/>
                        <a:cs typeface="Calibri"/>
                      </a:endParaRPr>
                    </a:p>
                  </a:txBody>
                  <a:tcPr marL="0" marR="0" marT="0" marB="0"/>
                </a:tc>
                <a:tc>
                  <a:txBody>
                    <a:bodyPr/>
                    <a:lstStyle/>
                    <a:p>
                      <a:pPr marR="1905" algn="ctr">
                        <a:lnSpc>
                          <a:spcPct val="100000"/>
                        </a:lnSpc>
                      </a:pPr>
                      <a:r>
                        <a:rPr sz="1600" spc="-40" dirty="0">
                          <a:solidFill>
                            <a:srgbClr val="000000"/>
                          </a:solidFill>
                        </a:rPr>
                        <a:t>28</a:t>
                      </a:r>
                      <a:r>
                        <a:rPr sz="1600" spc="5" dirty="0">
                          <a:solidFill>
                            <a:srgbClr val="000000"/>
                          </a:solidFill>
                        </a:rPr>
                        <a:t>.</a:t>
                      </a:r>
                      <a:r>
                        <a:rPr sz="1600" spc="-40" dirty="0">
                          <a:solidFill>
                            <a:srgbClr val="000000"/>
                          </a:solidFill>
                        </a:rPr>
                        <a:t>104028</a:t>
                      </a:r>
                      <a:r>
                        <a:rPr sz="1600" dirty="0">
                          <a:solidFill>
                            <a:srgbClr val="000000"/>
                          </a:solidFill>
                        </a:rPr>
                        <a:t>8</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3"/>
                  </a:ext>
                </a:extLst>
              </a:tr>
              <a:tr h="384048">
                <a:tc>
                  <a:txBody>
                    <a:bodyPr/>
                    <a:lstStyle/>
                    <a:p>
                      <a:pPr marR="32384" algn="l">
                        <a:lnSpc>
                          <a:spcPct val="100000"/>
                        </a:lnSpc>
                        <a:tabLst>
                          <a:tab pos="1018540" algn="l"/>
                          <a:tab pos="1827530" algn="l"/>
                        </a:tabLst>
                      </a:pPr>
                      <a:r>
                        <a:rPr sz="1600" spc="-15" dirty="0">
                          <a:solidFill>
                            <a:srgbClr val="000000"/>
                          </a:solidFill>
                        </a:rPr>
                        <a:t>D</a:t>
                      </a:r>
                      <a:r>
                        <a:rPr sz="1600" dirty="0">
                          <a:solidFill>
                            <a:srgbClr val="000000"/>
                          </a:solidFill>
                        </a:rPr>
                        <a:t>o</a:t>
                      </a:r>
                      <a:r>
                        <a:rPr sz="1600" spc="10" dirty="0">
                          <a:solidFill>
                            <a:srgbClr val="000000"/>
                          </a:solidFill>
                        </a:rPr>
                        <a:t>w</a:t>
                      </a:r>
                      <a:r>
                        <a:rPr sz="1600" spc="0" dirty="0">
                          <a:solidFill>
                            <a:srgbClr val="000000"/>
                          </a:solidFill>
                        </a:rPr>
                        <a:t>n</a:t>
                      </a:r>
                      <a:r>
                        <a:rPr sz="1600" spc="-5" dirty="0">
                          <a:solidFill>
                            <a:srgbClr val="000000"/>
                          </a:solidFill>
                        </a:rPr>
                        <a:t>t</a:t>
                      </a:r>
                      <a:r>
                        <a:rPr sz="1600" dirty="0">
                          <a:solidFill>
                            <a:srgbClr val="000000"/>
                          </a:solidFill>
                        </a:rPr>
                        <a:t>o</a:t>
                      </a:r>
                      <a:r>
                        <a:rPr sz="1600" spc="10" dirty="0">
                          <a:solidFill>
                            <a:srgbClr val="000000"/>
                          </a:solidFill>
                        </a:rPr>
                        <a:t>w</a:t>
                      </a:r>
                      <a:r>
                        <a:rPr sz="1600" dirty="0">
                          <a:solidFill>
                            <a:srgbClr val="000000"/>
                          </a:solidFill>
                        </a:rPr>
                        <a:t>n	</a:t>
                      </a:r>
                      <a:endParaRPr sz="1600" dirty="0">
                        <a:solidFill>
                          <a:srgbClr val="000000"/>
                        </a:solidFill>
                        <a:latin typeface="Calibri"/>
                        <a:cs typeface="Calibri"/>
                      </a:endParaRPr>
                    </a:p>
                  </a:txBody>
                  <a:tcPr marL="0" marR="0" marT="0" marB="0"/>
                </a:tc>
                <a:tc>
                  <a:txBody>
                    <a:bodyPr/>
                    <a:lstStyle/>
                    <a:p>
                      <a:pPr marR="32384" algn="ctr">
                        <a:lnSpc>
                          <a:spcPct val="100000"/>
                        </a:lnSpc>
                        <a:tabLst>
                          <a:tab pos="1018540" algn="l"/>
                          <a:tab pos="1827530" algn="l"/>
                        </a:tabLst>
                      </a:pPr>
                      <a:r>
                        <a:rPr lang="en-US" sz="1600" spc="-40" dirty="0">
                          <a:solidFill>
                            <a:srgbClr val="000000"/>
                          </a:solidFill>
                        </a:rPr>
                        <a:t>6</a:t>
                      </a:r>
                      <a:r>
                        <a:rPr lang="en-US" sz="1600" spc="5" dirty="0">
                          <a:solidFill>
                            <a:srgbClr val="000000"/>
                          </a:solidFill>
                        </a:rPr>
                        <a:t>.</a:t>
                      </a:r>
                      <a:r>
                        <a:rPr lang="en-US" sz="1600" spc="-40" dirty="0">
                          <a:solidFill>
                            <a:srgbClr val="000000"/>
                          </a:solidFill>
                        </a:rPr>
                        <a:t>71854240</a:t>
                      </a:r>
                      <a:r>
                        <a:rPr lang="en-US" sz="1600" dirty="0">
                          <a:solidFill>
                            <a:srgbClr val="000000"/>
                          </a:solidFill>
                        </a:rPr>
                        <a:t>9</a:t>
                      </a:r>
                      <a:endParaRPr sz="1600" dirty="0">
                        <a:solidFill>
                          <a:srgbClr val="000000"/>
                        </a:solidFill>
                        <a:latin typeface="Calibri"/>
                        <a:cs typeface="Calibri"/>
                      </a:endParaRPr>
                    </a:p>
                  </a:txBody>
                  <a:tcPr marL="0" marR="0" marT="0" marB="0"/>
                </a:tc>
                <a:tc>
                  <a:txBody>
                    <a:bodyPr/>
                    <a:lstStyle/>
                    <a:p>
                      <a:pPr marR="32384" algn="ctr">
                        <a:lnSpc>
                          <a:spcPct val="100000"/>
                        </a:lnSpc>
                        <a:tabLst>
                          <a:tab pos="1018540" algn="l"/>
                          <a:tab pos="1827530" algn="l"/>
                        </a:tabLst>
                      </a:pPr>
                      <a:r>
                        <a:rPr lang="en-US" sz="1600" spc="-40" dirty="0">
                          <a:solidFill>
                            <a:srgbClr val="000000"/>
                          </a:solidFill>
                        </a:rPr>
                        <a:t>0</a:t>
                      </a:r>
                      <a:r>
                        <a:rPr lang="en-US" sz="1600" spc="5" dirty="0">
                          <a:solidFill>
                            <a:srgbClr val="000000"/>
                          </a:solidFill>
                        </a:rPr>
                        <a:t>.</a:t>
                      </a:r>
                      <a:r>
                        <a:rPr lang="en-US" sz="1600" spc="-40" dirty="0">
                          <a:solidFill>
                            <a:srgbClr val="000000"/>
                          </a:solidFill>
                        </a:rPr>
                        <a:t>1322322</a:t>
                      </a:r>
                      <a:r>
                        <a:rPr lang="en-US" sz="1600" dirty="0">
                          <a:solidFill>
                            <a:srgbClr val="000000"/>
                          </a:solidFill>
                        </a:rPr>
                        <a:t>8</a:t>
                      </a:r>
                      <a:endParaRPr sz="1600" dirty="0">
                        <a:solidFill>
                          <a:srgbClr val="000000"/>
                        </a:solidFill>
                        <a:latin typeface="Calibri"/>
                        <a:cs typeface="Calibri"/>
                      </a:endParaRPr>
                    </a:p>
                  </a:txBody>
                  <a:tcPr marL="0" marR="0" marT="0" marB="0"/>
                </a:tc>
                <a:tc>
                  <a:txBody>
                    <a:bodyPr/>
                    <a:lstStyle/>
                    <a:p>
                      <a:pPr marL="1270" algn="ctr">
                        <a:lnSpc>
                          <a:spcPct val="100000"/>
                        </a:lnSpc>
                      </a:pPr>
                      <a:r>
                        <a:rPr sz="1600" spc="-35" dirty="0">
                          <a:solidFill>
                            <a:srgbClr val="000000"/>
                          </a:solidFill>
                        </a:rPr>
                        <a:t>50.80864057</a:t>
                      </a:r>
                      <a:endParaRPr sz="1600" dirty="0">
                        <a:solidFill>
                          <a:srgbClr val="000000"/>
                        </a:solidFill>
                        <a:latin typeface="Calibri"/>
                        <a:cs typeface="Calibri"/>
                      </a:endParaRPr>
                    </a:p>
                  </a:txBody>
                  <a:tcPr marL="0" marR="0" marT="0" marB="0"/>
                </a:tc>
                <a:tc>
                  <a:txBody>
                    <a:bodyPr/>
                    <a:lstStyle/>
                    <a:p>
                      <a:pPr marL="1270" algn="ctr">
                        <a:lnSpc>
                          <a:spcPct val="100000"/>
                        </a:lnSpc>
                      </a:pPr>
                      <a:r>
                        <a:rPr lang="en-US" sz="1600" spc="-30" dirty="0">
                          <a:solidFill>
                            <a:srgbClr val="000000"/>
                          </a:solidFill>
                        </a:rPr>
                        <a:t>1.49967E-27</a:t>
                      </a:r>
                      <a:endParaRPr sz="1600" dirty="0">
                        <a:solidFill>
                          <a:srgbClr val="000000"/>
                        </a:solidFill>
                        <a:latin typeface="Calibri"/>
                        <a:cs typeface="Calibri"/>
                      </a:endParaRPr>
                    </a:p>
                  </a:txBody>
                  <a:tcPr marL="0" marR="0" marT="0" marB="0"/>
                </a:tc>
                <a:tc>
                  <a:txBody>
                    <a:bodyPr/>
                    <a:lstStyle/>
                    <a:p>
                      <a:pPr marL="69850" algn="ctr">
                        <a:lnSpc>
                          <a:spcPct val="100000"/>
                        </a:lnSpc>
                      </a:pPr>
                      <a:r>
                        <a:rPr sz="1600" spc="-35" dirty="0">
                          <a:solidFill>
                            <a:srgbClr val="000000"/>
                          </a:solidFill>
                        </a:rPr>
                        <a:t>6.446735064</a:t>
                      </a:r>
                      <a:endParaRPr sz="1600" dirty="0">
                        <a:solidFill>
                          <a:srgbClr val="000000"/>
                        </a:solidFill>
                        <a:latin typeface="Calibri"/>
                        <a:cs typeface="Calibri"/>
                      </a:endParaRPr>
                    </a:p>
                  </a:txBody>
                  <a:tcPr marL="0" marR="0" marT="0" marB="0"/>
                </a:tc>
                <a:tc>
                  <a:txBody>
                    <a:bodyPr/>
                    <a:lstStyle/>
                    <a:p>
                      <a:pPr marR="3175" algn="ctr">
                        <a:lnSpc>
                          <a:spcPct val="100000"/>
                        </a:lnSpc>
                      </a:pPr>
                      <a:r>
                        <a:rPr sz="1600" spc="-40" dirty="0">
                          <a:solidFill>
                            <a:srgbClr val="000000"/>
                          </a:solidFill>
                        </a:rPr>
                        <a:t>6</a:t>
                      </a:r>
                      <a:r>
                        <a:rPr sz="1600" spc="5" dirty="0">
                          <a:solidFill>
                            <a:srgbClr val="000000"/>
                          </a:solidFill>
                        </a:rPr>
                        <a:t>.</a:t>
                      </a:r>
                      <a:r>
                        <a:rPr sz="1600" spc="-40" dirty="0">
                          <a:solidFill>
                            <a:srgbClr val="000000"/>
                          </a:solidFill>
                        </a:rPr>
                        <a:t>99034975</a:t>
                      </a:r>
                      <a:r>
                        <a:rPr sz="1600" dirty="0">
                          <a:solidFill>
                            <a:srgbClr val="000000"/>
                          </a:solidFill>
                        </a:rPr>
                        <a:t>4</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14.5.2: Determining a Multiple Regression Model with Qualitative Variables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739640"/>
              </a:xfrm>
            </p:spPr>
            <p:txBody>
              <a:bodyPr>
                <a:normAutofit/>
              </a:bodyPr>
              <a:lstStyle/>
              <a:p>
                <a:r>
                  <a:rPr lang="en-US" dirty="0"/>
                  <a:t>Having concluded that the model is significant, we focus our attention on the individual regression coefficients. That is, we can test the following hypothesis. </a:t>
                </a:r>
              </a:p>
              <a:p>
                <a:endParaRPr lang="en-US" dirty="0"/>
              </a:p>
              <a:p>
                <a:r>
                  <a:rPr lang="en-US" dirty="0"/>
                  <a:t>If we examine the </a:t>
                </a:r>
                <a14:m>
                  <m:oMath xmlns:m="http://schemas.openxmlformats.org/officeDocument/2006/math">
                    <m:r>
                      <a:rPr lang="en-US" i="1" dirty="0" smtClean="0">
                        <a:latin typeface="Cambria Math" panose="02040503050406030204" pitchFamily="18" charset="0"/>
                      </a:rPr>
                      <m:t>𝑃</m:t>
                    </m:r>
                  </m:oMath>
                </a14:m>
                <a:r>
                  <a:rPr lang="en-US" dirty="0"/>
                  <a:t>-values in the Excel output for each of the coefficients, it is noted that each of them is near zero, indicating that each coefficient is different from zero, and each independent variable is useful in predicting </a:t>
                </a:r>
                <a:r>
                  <a:rPr lang="en-US" i="1" dirty="0"/>
                  <a:t>Annual Return</a:t>
                </a:r>
                <a:r>
                  <a:rPr lang="en-US" dirty="0"/>
                  <a:t>.</a:t>
                </a:r>
                <a:r>
                  <a:rPr lang="en-US" i="1" dirty="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739640"/>
              </a:xfrm>
              <a:blipFill>
                <a:blip r:embed="rId2"/>
                <a:stretch>
                  <a:fillRect l="-1481" t="-1157" r="-1259"/>
                </a:stretch>
              </a:blipFill>
            </p:spPr>
            <p:txBody>
              <a:bodyPr/>
              <a:lstStyle/>
              <a:p>
                <a:r>
                  <a:rPr lang="en-IN">
                    <a:noFill/>
                  </a:rPr>
                  <a:t> </a:t>
                </a:r>
              </a:p>
            </p:txBody>
          </p:sp>
        </mc:Fallback>
      </mc:AlternateContent>
      <p:graphicFrame>
        <p:nvGraphicFramePr>
          <p:cNvPr id="5122" name="Object 2"/>
          <p:cNvGraphicFramePr>
            <a:graphicFrameLocks noChangeAspect="1"/>
          </p:cNvGraphicFramePr>
          <p:nvPr>
            <p:extLst>
              <p:ext uri="{D42A27DB-BD31-4B8C-83A1-F6EECF244321}">
                <p14:modId xmlns:p14="http://schemas.microsoft.com/office/powerpoint/2010/main" val="3934997428"/>
              </p:ext>
            </p:extLst>
          </p:nvPr>
        </p:nvGraphicFramePr>
        <p:xfrm>
          <a:off x="3759200" y="2724150"/>
          <a:ext cx="1435100" cy="965200"/>
        </p:xfrm>
        <a:graphic>
          <a:graphicData uri="http://schemas.openxmlformats.org/presentationml/2006/ole">
            <mc:AlternateContent xmlns:mc="http://schemas.openxmlformats.org/markup-compatibility/2006">
              <mc:Choice xmlns:v="urn:schemas-microsoft-com:vml" Requires="v">
                <p:oleObj name="Equation" r:id="rId3" imgW="1434960" imgH="965160" progId="Equation.DSMT4">
                  <p:embed/>
                </p:oleObj>
              </mc:Choice>
              <mc:Fallback>
                <p:oleObj name="Equation" r:id="rId3" imgW="1434960" imgH="965160" progId="Equation.DSMT4">
                  <p:embed/>
                  <p:pic>
                    <p:nvPicPr>
                      <p:cNvPr id="0" name="Picture 2"/>
                      <p:cNvPicPr>
                        <a:picLocks noChangeAspect="1" noChangeArrowheads="1"/>
                      </p:cNvPicPr>
                      <p:nvPr/>
                    </p:nvPicPr>
                    <p:blipFill>
                      <a:blip r:embed="rId4"/>
                      <a:srcRect/>
                      <a:stretch>
                        <a:fillRect/>
                      </a:stretch>
                    </p:blipFill>
                    <p:spPr bwMode="auto">
                      <a:xfrm>
                        <a:off x="3759200" y="2724150"/>
                        <a:ext cx="14351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14.5.2: Determining a Multiple Regression Model with Qualitative Variables (cont.)</a:t>
            </a:r>
          </a:p>
        </p:txBody>
      </p:sp>
      <p:sp>
        <p:nvSpPr>
          <p:cNvPr id="3" name="Content Placeholder 2"/>
          <p:cNvSpPr>
            <a:spLocks noGrp="1"/>
          </p:cNvSpPr>
          <p:nvPr>
            <p:ph idx="1"/>
          </p:nvPr>
        </p:nvSpPr>
        <p:spPr>
          <a:xfrm>
            <a:off x="457200" y="1280160"/>
            <a:ext cx="8229600" cy="4739640"/>
          </a:xfrm>
        </p:spPr>
        <p:txBody>
          <a:bodyPr>
            <a:normAutofit/>
          </a:bodyPr>
          <a:lstStyle/>
          <a:p>
            <a:r>
              <a:rPr lang="en-US" dirty="0"/>
              <a:t>If you are just interested in prediction you can simply substitute the values associated with each variable in the equation and calculate the resulting prediction.</a:t>
            </a:r>
          </a:p>
          <a:p>
            <a:r>
              <a:rPr lang="en-US" dirty="0"/>
              <a:t>However, if you wish to interpret the effect of each dummy variable on the dependent variable you must untangle the relationship of the coded variables with the base level variable. We can examine the average annual return of the investments as a function of the location of the shops (i.e., whether they are near a mall, downtown, or in a suburban area). </a:t>
            </a:r>
          </a:p>
        </p:txBody>
      </p:sp>
    </p:spTree>
    <p:extLst>
      <p:ext uri="{BB962C8B-B14F-4D97-AF65-F5344CB8AC3E}">
        <p14:creationId xmlns:p14="http://schemas.microsoft.com/office/powerpoint/2010/main" val="1665570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14.5.2: Determining a Multiple Regression Model with Qualitative Variables (cont.)</a:t>
            </a:r>
          </a:p>
        </p:txBody>
      </p:sp>
      <p:sp>
        <p:nvSpPr>
          <p:cNvPr id="3" name="Content Placeholder 2"/>
          <p:cNvSpPr>
            <a:spLocks noGrp="1"/>
          </p:cNvSpPr>
          <p:nvPr>
            <p:ph idx="1"/>
          </p:nvPr>
        </p:nvSpPr>
        <p:spPr>
          <a:xfrm>
            <a:off x="457200" y="1280160"/>
            <a:ext cx="8229600" cy="4739640"/>
          </a:xfrm>
        </p:spPr>
        <p:txBody>
          <a:bodyPr>
            <a:normAutofit/>
          </a:bodyPr>
          <a:lstStyle/>
          <a:p>
            <a:r>
              <a:rPr lang="en-US" dirty="0"/>
              <a:t>The estimated models can be written as follows.</a:t>
            </a:r>
          </a:p>
          <a:p>
            <a:r>
              <a:rPr lang="en-US" dirty="0"/>
              <a:t>For the mall location (</a:t>
            </a:r>
            <a:r>
              <a:rPr lang="en-US" i="1" dirty="0"/>
              <a:t>x</a:t>
            </a:r>
            <a:r>
              <a:rPr lang="en-US" baseline="-25000" dirty="0"/>
              <a:t>2</a:t>
            </a:r>
            <a:r>
              <a:rPr lang="en-US" dirty="0"/>
              <a:t> </a:t>
            </a:r>
            <a:r>
              <a:rPr lang="en-US" dirty="0">
                <a:latin typeface="Symbol" pitchFamily="98" charset="2"/>
              </a:rPr>
              <a:t>=</a:t>
            </a:r>
            <a:r>
              <a:rPr lang="en-US" dirty="0"/>
              <a:t> 1, </a:t>
            </a:r>
            <a:r>
              <a:rPr lang="en-US" i="1" dirty="0"/>
              <a:t>x</a:t>
            </a:r>
            <a:r>
              <a:rPr lang="en-US" baseline="-25000" dirty="0"/>
              <a:t>3</a:t>
            </a:r>
            <a:r>
              <a:rPr lang="en-US" dirty="0">
                <a:latin typeface="Symbol" pitchFamily="98" charset="2"/>
              </a:rPr>
              <a:t> =</a:t>
            </a:r>
            <a:r>
              <a:rPr lang="en-US" dirty="0"/>
              <a:t> 0): </a:t>
            </a:r>
          </a:p>
          <a:p>
            <a:r>
              <a:rPr lang="en-US" i="1" dirty="0"/>
              <a:t>Annual Return </a:t>
            </a:r>
            <a:r>
              <a:rPr lang="en-US" dirty="0">
                <a:latin typeface="Symbol" pitchFamily="98" charset="2"/>
              </a:rPr>
              <a:t>=</a:t>
            </a:r>
            <a:r>
              <a:rPr lang="en-US" dirty="0"/>
              <a:t> (</a:t>
            </a:r>
            <a:r>
              <a:rPr lang="en-US" i="1" dirty="0"/>
              <a:t>b</a:t>
            </a:r>
            <a:r>
              <a:rPr lang="en-US" baseline="-25000" dirty="0"/>
              <a:t>0</a:t>
            </a:r>
            <a:r>
              <a:rPr lang="en-US" dirty="0"/>
              <a:t> + </a:t>
            </a:r>
            <a:r>
              <a:rPr lang="en-US" i="1" dirty="0"/>
              <a:t>b</a:t>
            </a:r>
            <a:r>
              <a:rPr lang="en-US" baseline="-25000" dirty="0"/>
              <a:t>2</a:t>
            </a:r>
            <a:r>
              <a:rPr lang="en-US" dirty="0"/>
              <a:t>) + </a:t>
            </a:r>
            <a:r>
              <a:rPr lang="en-US" i="1" dirty="0"/>
              <a:t>b</a:t>
            </a:r>
            <a:r>
              <a:rPr lang="en-US" baseline="-25000" dirty="0"/>
              <a:t>1 </a:t>
            </a:r>
            <a:r>
              <a:rPr lang="en-US" i="1" dirty="0"/>
              <a:t>Number of Households</a:t>
            </a:r>
            <a:endParaRPr lang="en-US" dirty="0"/>
          </a:p>
          <a:p>
            <a:pPr marL="457200" indent="-457200">
              <a:buFont typeface="Symbol" panose="05050102010706020507" pitchFamily="18" charset="2"/>
              <a:buChar char="="/>
            </a:pPr>
            <a:r>
              <a:rPr lang="en-US" dirty="0"/>
              <a:t>(15.5071 + 27.8186) + 0.8704 </a:t>
            </a:r>
            <a:r>
              <a:rPr lang="en-US" i="1" dirty="0"/>
              <a:t>Number of Households.</a:t>
            </a:r>
          </a:p>
          <a:p>
            <a:r>
              <a:rPr lang="en-US" dirty="0"/>
              <a:t>For the downtown location (</a:t>
            </a:r>
            <a:r>
              <a:rPr lang="en-US" i="1" dirty="0"/>
              <a:t>x</a:t>
            </a:r>
            <a:r>
              <a:rPr lang="en-US" baseline="-25000" dirty="0"/>
              <a:t>2</a:t>
            </a:r>
            <a:r>
              <a:rPr lang="en-US" dirty="0"/>
              <a:t> </a:t>
            </a:r>
            <a:r>
              <a:rPr lang="en-US" dirty="0">
                <a:latin typeface="Symbol" pitchFamily="98" charset="2"/>
              </a:rPr>
              <a:t>=</a:t>
            </a:r>
            <a:r>
              <a:rPr lang="en-US" dirty="0"/>
              <a:t> 0, </a:t>
            </a:r>
            <a:r>
              <a:rPr lang="en-US" i="1" dirty="0"/>
              <a:t>x</a:t>
            </a:r>
            <a:r>
              <a:rPr lang="en-US" baseline="-25000" dirty="0"/>
              <a:t>3</a:t>
            </a:r>
            <a:r>
              <a:rPr lang="en-US" dirty="0">
                <a:latin typeface="Symbol" pitchFamily="98" charset="2"/>
              </a:rPr>
              <a:t> =</a:t>
            </a:r>
            <a:r>
              <a:rPr lang="en-US" dirty="0"/>
              <a:t> 1): </a:t>
            </a:r>
          </a:p>
          <a:p>
            <a:r>
              <a:rPr lang="en-US" i="1" dirty="0"/>
              <a:t>Annual Return</a:t>
            </a:r>
            <a:r>
              <a:rPr lang="en-US" dirty="0"/>
              <a:t> </a:t>
            </a:r>
            <a:r>
              <a:rPr lang="en-US" dirty="0">
                <a:latin typeface="Symbol" pitchFamily="98" charset="2"/>
              </a:rPr>
              <a:t>=</a:t>
            </a:r>
            <a:r>
              <a:rPr lang="en-US" dirty="0"/>
              <a:t> (</a:t>
            </a:r>
            <a:r>
              <a:rPr lang="en-US" i="1" dirty="0"/>
              <a:t>b</a:t>
            </a:r>
            <a:r>
              <a:rPr lang="en-US" baseline="-25000" dirty="0"/>
              <a:t>0</a:t>
            </a:r>
            <a:r>
              <a:rPr lang="en-US" dirty="0"/>
              <a:t> + </a:t>
            </a:r>
            <a:r>
              <a:rPr lang="en-US" i="1" dirty="0"/>
              <a:t>b</a:t>
            </a:r>
            <a:r>
              <a:rPr lang="en-US" baseline="-25000" dirty="0"/>
              <a:t>3</a:t>
            </a:r>
            <a:r>
              <a:rPr lang="en-US" dirty="0"/>
              <a:t>) + </a:t>
            </a:r>
            <a:r>
              <a:rPr lang="en-US" i="1" dirty="0"/>
              <a:t>b</a:t>
            </a:r>
            <a:r>
              <a:rPr lang="en-US" baseline="-25000" dirty="0"/>
              <a:t>1 </a:t>
            </a:r>
            <a:r>
              <a:rPr lang="en-US" i="1" dirty="0"/>
              <a:t>Number of Households</a:t>
            </a:r>
            <a:endParaRPr lang="en-US" dirty="0"/>
          </a:p>
          <a:p>
            <a:r>
              <a:rPr lang="en-US" dirty="0">
                <a:latin typeface="Symbol" pitchFamily="98" charset="2"/>
              </a:rPr>
              <a:t>=</a:t>
            </a:r>
            <a:r>
              <a:rPr lang="en-US" dirty="0"/>
              <a:t> (15.5071 + 6.7185) + 0.8704 </a:t>
            </a:r>
            <a:r>
              <a:rPr lang="en-US" i="1" dirty="0"/>
              <a:t>Number of Households.</a:t>
            </a:r>
            <a:endParaRPr lang="en-US" dirty="0"/>
          </a:p>
          <a:p>
            <a:endParaRPr lang="en-US" dirty="0"/>
          </a:p>
          <a:p>
            <a:endParaRPr lang="en-US" dirty="0"/>
          </a:p>
        </p:txBody>
      </p:sp>
    </p:spTree>
    <p:extLst>
      <p:ext uri="{BB962C8B-B14F-4D97-AF65-F5344CB8AC3E}">
        <p14:creationId xmlns:p14="http://schemas.microsoft.com/office/powerpoint/2010/main" val="388111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14.5.2: Determining a Multiple Regression Model with Qualitative Variables (cont.)</a:t>
            </a:r>
          </a:p>
        </p:txBody>
      </p:sp>
      <p:sp>
        <p:nvSpPr>
          <p:cNvPr id="3" name="Content Placeholder 2"/>
          <p:cNvSpPr>
            <a:spLocks noGrp="1"/>
          </p:cNvSpPr>
          <p:nvPr>
            <p:ph idx="1"/>
          </p:nvPr>
        </p:nvSpPr>
        <p:spPr/>
        <p:txBody>
          <a:bodyPr/>
          <a:lstStyle/>
          <a:p>
            <a:r>
              <a:rPr lang="en-US" dirty="0"/>
              <a:t>For the suburban location (</a:t>
            </a:r>
            <a:r>
              <a:rPr lang="en-US" i="1" dirty="0"/>
              <a:t>x</a:t>
            </a:r>
            <a:r>
              <a:rPr lang="en-US" baseline="-25000" dirty="0"/>
              <a:t>2</a:t>
            </a:r>
            <a:r>
              <a:rPr lang="en-US" dirty="0"/>
              <a:t> </a:t>
            </a:r>
            <a:r>
              <a:rPr lang="en-US" dirty="0">
                <a:latin typeface="Symbol" pitchFamily="98" charset="2"/>
              </a:rPr>
              <a:t>=</a:t>
            </a:r>
            <a:r>
              <a:rPr lang="en-US" dirty="0"/>
              <a:t> 0, </a:t>
            </a:r>
            <a:r>
              <a:rPr lang="en-US" i="1" dirty="0"/>
              <a:t>x</a:t>
            </a:r>
            <a:r>
              <a:rPr lang="en-US" baseline="-25000" dirty="0"/>
              <a:t>3</a:t>
            </a:r>
            <a:r>
              <a:rPr lang="en-US" dirty="0">
                <a:latin typeface="Symbol" pitchFamily="98" charset="2"/>
              </a:rPr>
              <a:t> =</a:t>
            </a:r>
            <a:r>
              <a:rPr lang="en-US" dirty="0"/>
              <a:t> 0): </a:t>
            </a:r>
          </a:p>
          <a:p>
            <a:r>
              <a:rPr lang="en-US" i="1" dirty="0"/>
              <a:t>Annual Return </a:t>
            </a:r>
            <a:r>
              <a:rPr lang="en-US" dirty="0">
                <a:latin typeface="Symbol" pitchFamily="98" charset="2"/>
              </a:rPr>
              <a:t>=</a:t>
            </a:r>
            <a:r>
              <a:rPr lang="en-US" dirty="0"/>
              <a:t> </a:t>
            </a:r>
            <a:r>
              <a:rPr lang="en-US" i="1" dirty="0"/>
              <a:t>b</a:t>
            </a:r>
            <a:r>
              <a:rPr lang="en-US" baseline="-25000" dirty="0"/>
              <a:t>0</a:t>
            </a:r>
            <a:r>
              <a:rPr lang="en-US" dirty="0"/>
              <a:t> + </a:t>
            </a:r>
            <a:r>
              <a:rPr lang="en-US" i="1" dirty="0"/>
              <a:t>b</a:t>
            </a:r>
            <a:r>
              <a:rPr lang="en-US" baseline="-25000" dirty="0"/>
              <a:t>1 </a:t>
            </a:r>
            <a:r>
              <a:rPr lang="en-US" i="1" dirty="0"/>
              <a:t>Number of Households</a:t>
            </a:r>
            <a:endParaRPr lang="en-US" dirty="0"/>
          </a:p>
          <a:p>
            <a:pPr marL="457200" indent="-457200">
              <a:buFont typeface="Symbol" panose="05050102010706020507" pitchFamily="18" charset="2"/>
              <a:buChar char="="/>
            </a:pPr>
            <a:r>
              <a:rPr lang="en-US" dirty="0"/>
              <a:t>15.5071 + 0.8704 </a:t>
            </a:r>
            <a:r>
              <a:rPr lang="en-US" i="1" dirty="0"/>
              <a:t>Number of Households</a:t>
            </a:r>
            <a:r>
              <a:rPr lang="en-US" dirty="0"/>
              <a:t>.</a:t>
            </a:r>
          </a:p>
          <a:p>
            <a:r>
              <a:rPr lang="en-US" dirty="0"/>
              <a:t>Notice that the best fit line for each location has a different intercept value, but the same slope. Plotting the three lines illustrates this difference. </a:t>
            </a:r>
          </a:p>
          <a:p>
            <a:pPr marL="457200" indent="-457200">
              <a:buFont typeface="Symbol" panose="05050102010706020507" pitchFamily="18" charset="2"/>
              <a:buChar char="="/>
            </a:pP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14.5.2: Determining a Multiple Regression Model with Qualitative Variables (cont.)</a:t>
            </a:r>
          </a:p>
        </p:txBody>
      </p:sp>
      <p:sp>
        <p:nvSpPr>
          <p:cNvPr id="3" name="Content Placeholder 2"/>
          <p:cNvSpPr>
            <a:spLocks noGrp="1"/>
          </p:cNvSpPr>
          <p:nvPr>
            <p:ph idx="1"/>
          </p:nvPr>
        </p:nvSpPr>
        <p:spPr/>
        <p:txBody>
          <a:bodyPr>
            <a:normAutofit/>
          </a:bodyPr>
          <a:lstStyle/>
          <a:p>
            <a:r>
              <a:rPr lang="en-US" dirty="0"/>
              <a:t> </a:t>
            </a:r>
          </a:p>
          <a:p>
            <a:endParaRPr lang="en-US" dirty="0"/>
          </a:p>
          <a:p>
            <a:endParaRPr lang="en-US" dirty="0"/>
          </a:p>
          <a:p>
            <a:endParaRPr lang="en-US" dirty="0"/>
          </a:p>
          <a:p>
            <a:endParaRPr lang="en-US" dirty="0"/>
          </a:p>
          <a:p>
            <a:endParaRPr lang="en-US" dirty="0"/>
          </a:p>
          <a:p>
            <a:r>
              <a:rPr lang="en-US" dirty="0"/>
              <a:t>So, modeling with the qualitative variables allows us to compare the average difference in annual return of the shops by location.</a:t>
            </a:r>
          </a:p>
        </p:txBody>
      </p:sp>
      <p:pic>
        <p:nvPicPr>
          <p:cNvPr id="5" name="Picture 4">
            <a:extLst>
              <a:ext uri="{FF2B5EF4-FFF2-40B4-BE49-F238E27FC236}">
                <a16:creationId xmlns:a16="http://schemas.microsoft.com/office/drawing/2014/main" id="{FBD42F0A-5A81-B04D-C76A-B2FF3F4419D6}"/>
              </a:ext>
            </a:extLst>
          </p:cNvPr>
          <p:cNvPicPr>
            <a:picLocks noChangeAspect="1"/>
          </p:cNvPicPr>
          <p:nvPr/>
        </p:nvPicPr>
        <p:blipFill>
          <a:blip r:embed="rId2"/>
          <a:stretch>
            <a:fillRect/>
          </a:stretch>
        </p:blipFill>
        <p:spPr>
          <a:xfrm>
            <a:off x="838200" y="1315473"/>
            <a:ext cx="7162800" cy="288036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14.5.2: Determining a Multiple Regression Model with Qualitative Variables (cont.)</a:t>
            </a:r>
          </a:p>
        </p:txBody>
      </p:sp>
      <p:sp>
        <p:nvSpPr>
          <p:cNvPr id="3" name="Content Placeholder 2"/>
          <p:cNvSpPr>
            <a:spLocks noGrp="1"/>
          </p:cNvSpPr>
          <p:nvPr>
            <p:ph idx="1"/>
          </p:nvPr>
        </p:nvSpPr>
        <p:spPr>
          <a:xfrm>
            <a:off x="457200" y="1280160"/>
            <a:ext cx="8229600" cy="4739640"/>
          </a:xfrm>
        </p:spPr>
        <p:txBody>
          <a:bodyPr>
            <a:normAutofit/>
          </a:bodyPr>
          <a:lstStyle/>
          <a:p>
            <a:r>
              <a:rPr lang="en-US" dirty="0"/>
              <a:t>That is, in order to compare the mall and suburban locations, the difference (as can be seen in the graph above) is </a:t>
            </a:r>
          </a:p>
          <a:p>
            <a:endParaRPr lang="en-US" dirty="0"/>
          </a:p>
          <a:p>
            <a:r>
              <a:rPr lang="en-US" dirty="0"/>
              <a:t>Therefore, the estimate of </a:t>
            </a:r>
            <a:r>
              <a:rPr lang="el-GR" i="1" dirty="0">
                <a:latin typeface="Cambria Math" panose="02040503050406030204" pitchFamily="18" charset="0"/>
                <a:ea typeface="Cambria Math" panose="02040503050406030204" pitchFamily="18" charset="0"/>
                <a:cs typeface="Calibri" panose="020F0502020204030204" pitchFamily="34" charset="0"/>
              </a:rPr>
              <a:t>β</a:t>
            </a:r>
            <a:r>
              <a:rPr lang="en-US" baseline="-25000" dirty="0"/>
              <a:t>2</a:t>
            </a:r>
            <a:r>
              <a:rPr lang="en-US" dirty="0"/>
              <a:t> (which is 27.8186) represents the difference between the average annual return for shops in the mall locations having </a:t>
            </a:r>
            <a:r>
              <a:rPr lang="en-US" i="1" dirty="0"/>
              <a:t>x</a:t>
            </a:r>
            <a:r>
              <a:rPr lang="en-US" baseline="-25000" dirty="0"/>
              <a:t>1</a:t>
            </a:r>
            <a:r>
              <a:rPr lang="en-US" dirty="0"/>
              <a:t> households in the area and the average annual return for shops in the suburban locations having </a:t>
            </a:r>
            <a:r>
              <a:rPr lang="en-US" i="1" dirty="0"/>
              <a:t>x</a:t>
            </a:r>
            <a:r>
              <a:rPr lang="en-US" baseline="-25000" dirty="0"/>
              <a:t>1</a:t>
            </a:r>
            <a:r>
              <a:rPr lang="en-US" dirty="0"/>
              <a:t> households in the area. </a:t>
            </a:r>
          </a:p>
        </p:txBody>
      </p:sp>
      <p:graphicFrame>
        <p:nvGraphicFramePr>
          <p:cNvPr id="7170" name="Object 2"/>
          <p:cNvGraphicFramePr>
            <a:graphicFrameLocks noChangeAspect="1"/>
          </p:cNvGraphicFramePr>
          <p:nvPr>
            <p:extLst>
              <p:ext uri="{D42A27DB-BD31-4B8C-83A1-F6EECF244321}">
                <p14:modId xmlns:p14="http://schemas.microsoft.com/office/powerpoint/2010/main" val="1367347482"/>
              </p:ext>
            </p:extLst>
          </p:nvPr>
        </p:nvGraphicFramePr>
        <p:xfrm>
          <a:off x="2286000" y="2438400"/>
          <a:ext cx="4902200" cy="495300"/>
        </p:xfrm>
        <a:graphic>
          <a:graphicData uri="http://schemas.openxmlformats.org/presentationml/2006/ole">
            <mc:AlternateContent xmlns:mc="http://schemas.openxmlformats.org/markup-compatibility/2006">
              <mc:Choice xmlns:v="urn:schemas-microsoft-com:vml" Requires="v">
                <p:oleObj name="Equation" r:id="rId2" imgW="4902120" imgH="495000" progId="Equation.DSMT4">
                  <p:embed/>
                </p:oleObj>
              </mc:Choice>
              <mc:Fallback>
                <p:oleObj name="Equation" r:id="rId2" imgW="4902120" imgH="495000" progId="Equation.DSMT4">
                  <p:embed/>
                  <p:pic>
                    <p:nvPicPr>
                      <p:cNvPr id="0" name="Picture 2"/>
                      <p:cNvPicPr>
                        <a:picLocks noChangeAspect="1" noChangeArrowheads="1"/>
                      </p:cNvPicPr>
                      <p:nvPr/>
                    </p:nvPicPr>
                    <p:blipFill>
                      <a:blip r:embed="rId3"/>
                      <a:srcRect/>
                      <a:stretch>
                        <a:fillRect/>
                      </a:stretch>
                    </p:blipFill>
                    <p:spPr bwMode="auto">
                      <a:xfrm>
                        <a:off x="2286000" y="2438400"/>
                        <a:ext cx="4902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DD20-3625-4E16-B830-55ACE9BFCC80}"/>
              </a:ext>
            </a:extLst>
          </p:cNvPr>
          <p:cNvSpPr>
            <a:spLocks noGrp="1"/>
          </p:cNvSpPr>
          <p:nvPr>
            <p:ph type="title"/>
          </p:nvPr>
        </p:nvSpPr>
        <p:spPr/>
        <p:txBody>
          <a:bodyPr/>
          <a:lstStyle/>
          <a:p>
            <a:r>
              <a:rPr lang="en-US" dirty="0"/>
              <a:t>Multiple Regression Models with Qualitative Independent Variables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7AB593-4154-4C22-9D13-76F0245DA5D4}"/>
                  </a:ext>
                </a:extLst>
              </p:cNvPr>
              <p:cNvSpPr>
                <a:spLocks noGrp="1"/>
              </p:cNvSpPr>
              <p:nvPr>
                <p:ph idx="1"/>
              </p:nvPr>
            </p:nvSpPr>
            <p:spPr/>
            <p:txBody>
              <a:bodyPr/>
              <a:lstStyle/>
              <a:p>
                <a:r>
                  <a:rPr lang="en-US" dirty="0"/>
                  <a:t>In order to use qualitative variables in regression analysis, we need to identify the classes of the qualitative variable quantitatively. To do this, we will use </a:t>
                </a:r>
                <a:r>
                  <a:rPr lang="en-US" b="1" dirty="0"/>
                  <a:t>indicator</a:t>
                </a:r>
                <a:r>
                  <a:rPr lang="en-US" dirty="0"/>
                  <a:t> (or </a:t>
                </a:r>
                <a:r>
                  <a:rPr lang="en-US" b="1" dirty="0"/>
                  <a:t>dummy</a:t>
                </a:r>
                <a:r>
                  <a:rPr lang="en-US" dirty="0"/>
                  <a:t>) </a:t>
                </a:r>
                <a:r>
                  <a:rPr lang="en-US" b="1" dirty="0"/>
                  <a:t>variables</a:t>
                </a:r>
                <a:r>
                  <a:rPr lang="en-US" dirty="0"/>
                  <a:t> that take on values of 0 and 1. If we have a qualitative variable with </a:t>
                </a:r>
                <a14:m>
                  <m:oMath xmlns:m="http://schemas.openxmlformats.org/officeDocument/2006/math">
                    <m:r>
                      <a:rPr lang="en-US" i="1" dirty="0" smtClean="0">
                        <a:latin typeface="Cambria Math" panose="02040503050406030204" pitchFamily="18" charset="0"/>
                      </a:rPr>
                      <m:t>𝑐</m:t>
                    </m:r>
                  </m:oMath>
                </a14:m>
                <a:r>
                  <a:rPr lang="en-US" dirty="0"/>
                  <a:t> classes, that variable will be represented by </a:t>
                </a:r>
                <a14:m>
                  <m:oMath xmlns:m="http://schemas.openxmlformats.org/officeDocument/2006/math">
                    <m:r>
                      <a:rPr lang="en-US" i="1" dirty="0" smtClean="0">
                        <a:latin typeface="Cambria Math" panose="02040503050406030204" pitchFamily="18" charset="0"/>
                      </a:rPr>
                      <m:t>𝑐</m:t>
                    </m:r>
                    <m:r>
                      <a:rPr lang="en-US" i="1" dirty="0" smtClean="0">
                        <a:latin typeface="Cambria Math" panose="02040503050406030204" pitchFamily="18" charset="0"/>
                      </a:rPr>
                      <m:t>−1</m:t>
                    </m:r>
                  </m:oMath>
                </a14:m>
                <a:r>
                  <a:rPr lang="en-US" dirty="0"/>
                  <a:t> indicator variables in the regression model, with each indicator variable taking on a value of 0 or 1.</a:t>
                </a:r>
              </a:p>
            </p:txBody>
          </p:sp>
        </mc:Choice>
        <mc:Fallback xmlns="">
          <p:sp>
            <p:nvSpPr>
              <p:cNvPr id="3" name="Content Placeholder 2">
                <a:extLst>
                  <a:ext uri="{FF2B5EF4-FFF2-40B4-BE49-F238E27FC236}">
                    <a16:creationId xmlns:a16="http://schemas.microsoft.com/office/drawing/2014/main" id="{FE7AB593-4154-4C22-9D13-76F0245DA5D4}"/>
                  </a:ext>
                </a:extLst>
              </p:cNvPr>
              <p:cNvSpPr>
                <a:spLocks noGrp="1" noRot="1" noChangeAspect="1" noMove="1" noResize="1" noEditPoints="1" noAdjustHandles="1" noChangeArrowheads="1" noChangeShapeType="1" noTextEdit="1"/>
              </p:cNvSpPr>
              <p:nvPr>
                <p:ph idx="1"/>
              </p:nvPr>
            </p:nvSpPr>
            <p:spPr>
              <a:blipFill>
                <a:blip r:embed="rId2"/>
                <a:stretch>
                  <a:fillRect l="-1481" t="-1200" r="-1037"/>
                </a:stretch>
              </a:blipFill>
            </p:spPr>
            <p:txBody>
              <a:bodyPr/>
              <a:lstStyle/>
              <a:p>
                <a:r>
                  <a:rPr lang="en-IN">
                    <a:noFill/>
                  </a:rPr>
                  <a:t> </a:t>
                </a:r>
              </a:p>
            </p:txBody>
          </p:sp>
        </mc:Fallback>
      </mc:AlternateContent>
    </p:spTree>
    <p:extLst>
      <p:ext uri="{BB962C8B-B14F-4D97-AF65-F5344CB8AC3E}">
        <p14:creationId xmlns:p14="http://schemas.microsoft.com/office/powerpoint/2010/main" val="3560360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14.5.2: Determining a Multiple Regression Model with Qualitative Variables (cont.)</a:t>
            </a:r>
          </a:p>
        </p:txBody>
      </p:sp>
      <p:sp>
        <p:nvSpPr>
          <p:cNvPr id="3" name="Content Placeholder 2"/>
          <p:cNvSpPr>
            <a:spLocks noGrp="1"/>
          </p:cNvSpPr>
          <p:nvPr>
            <p:ph idx="1"/>
          </p:nvPr>
        </p:nvSpPr>
        <p:spPr/>
        <p:txBody>
          <a:bodyPr/>
          <a:lstStyle/>
          <a:p>
            <a:r>
              <a:rPr lang="en-US" dirty="0"/>
              <a:t>Thus, we can say that for any number of households in a given area, the average annual return in a mall location will be approximately $27,818.60 greater than the average annual return in a suburban location. </a:t>
            </a:r>
          </a:p>
          <a:p>
            <a:r>
              <a:rPr lang="en-US" dirty="0"/>
              <a:t>Similarly, to compare downtown and suburban returns, we get </a:t>
            </a:r>
          </a:p>
        </p:txBody>
      </p:sp>
      <p:graphicFrame>
        <p:nvGraphicFramePr>
          <p:cNvPr id="8194" name="Object 2"/>
          <p:cNvGraphicFramePr>
            <a:graphicFrameLocks noChangeAspect="1"/>
          </p:cNvGraphicFramePr>
          <p:nvPr>
            <p:extLst>
              <p:ext uri="{D42A27DB-BD31-4B8C-83A1-F6EECF244321}">
                <p14:modId xmlns:p14="http://schemas.microsoft.com/office/powerpoint/2010/main" val="3723902663"/>
              </p:ext>
            </p:extLst>
          </p:nvPr>
        </p:nvGraphicFramePr>
        <p:xfrm>
          <a:off x="1905000" y="4038600"/>
          <a:ext cx="4902200" cy="495300"/>
        </p:xfrm>
        <a:graphic>
          <a:graphicData uri="http://schemas.openxmlformats.org/presentationml/2006/ole">
            <mc:AlternateContent xmlns:mc="http://schemas.openxmlformats.org/markup-compatibility/2006">
              <mc:Choice xmlns:v="urn:schemas-microsoft-com:vml" Requires="v">
                <p:oleObj name="Equation" r:id="rId2" imgW="4902120" imgH="495000" progId="Equation.DSMT4">
                  <p:embed/>
                </p:oleObj>
              </mc:Choice>
              <mc:Fallback>
                <p:oleObj name="Equation" r:id="rId2" imgW="4902120" imgH="495000" progId="Equation.DSMT4">
                  <p:embed/>
                  <p:pic>
                    <p:nvPicPr>
                      <p:cNvPr id="0" name="Picture 2"/>
                      <p:cNvPicPr>
                        <a:picLocks noChangeAspect="1" noChangeArrowheads="1"/>
                      </p:cNvPicPr>
                      <p:nvPr/>
                    </p:nvPicPr>
                    <p:blipFill>
                      <a:blip r:embed="rId3"/>
                      <a:srcRect/>
                      <a:stretch>
                        <a:fillRect/>
                      </a:stretch>
                    </p:blipFill>
                    <p:spPr bwMode="auto">
                      <a:xfrm>
                        <a:off x="1905000" y="4038600"/>
                        <a:ext cx="4902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14.5.2: Determining a Multiple Regression Model with Qualitative Variables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Thus, the estimate of </a:t>
                </a:r>
                <a:r>
                  <a:rPr lang="el-GR" i="1" dirty="0">
                    <a:latin typeface="Cambria Math" panose="02040503050406030204" pitchFamily="18" charset="0"/>
                    <a:ea typeface="Cambria Math" panose="02040503050406030204" pitchFamily="18" charset="0"/>
                    <a:cs typeface="Calibri" panose="020F0502020204030204" pitchFamily="34" charset="0"/>
                  </a:rPr>
                  <a:t>β</a:t>
                </a:r>
                <a:r>
                  <a:rPr lang="en-US" baseline="-25000" dirty="0"/>
                  <a:t>3</a:t>
                </a:r>
                <a:r>
                  <a:rPr lang="en-US" dirty="0"/>
                  <a:t> (which is 6.7185) represents the difference between the average annual return for shops in the downtown locations having </a:t>
                </a:r>
                <a14:m>
                  <m:oMath xmlns:m="http://schemas.openxmlformats.org/officeDocument/2006/math">
                    <m:r>
                      <a:rPr lang="en-US" i="1" dirty="0" smtClean="0">
                        <a:latin typeface="Cambria Math" panose="02040503050406030204" pitchFamily="18" charset="0"/>
                      </a:rPr>
                      <m:t>𝑥</m:t>
                    </m:r>
                    <m:r>
                      <a:rPr lang="en-US" i="1" baseline="-25000" dirty="0" smtClean="0">
                        <a:latin typeface="Cambria Math" panose="02040503050406030204" pitchFamily="18" charset="0"/>
                      </a:rPr>
                      <m:t>1</m:t>
                    </m:r>
                  </m:oMath>
                </a14:m>
                <a:r>
                  <a:rPr lang="en-US" dirty="0"/>
                  <a:t> households in the area and the average annual return for shops in the suburban locations having </a:t>
                </a:r>
                <a14:m>
                  <m:oMath xmlns:m="http://schemas.openxmlformats.org/officeDocument/2006/math">
                    <m:r>
                      <a:rPr lang="en-US" i="1" dirty="0">
                        <a:latin typeface="Cambria Math" panose="02040503050406030204" pitchFamily="18" charset="0"/>
                      </a:rPr>
                      <m:t>𝑥</m:t>
                    </m:r>
                    <m:r>
                      <a:rPr lang="en-US" i="1" baseline="-25000" dirty="0">
                        <a:latin typeface="Cambria Math" panose="02040503050406030204" pitchFamily="18" charset="0"/>
                      </a:rPr>
                      <m:t>1</m:t>
                    </m:r>
                  </m:oMath>
                </a14:m>
                <a:r>
                  <a:rPr lang="en-US" dirty="0"/>
                  <a:t> households in the area. So, we can say that for any number of households in a given area, the average annual return in a downtown location will be $6718.50 greater than the average annual return in a suburban location.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600" r="-1630"/>
                </a:stretch>
              </a:blipFill>
            </p:spPr>
            <p:txBody>
              <a:bodyPr/>
              <a:lstStyle/>
              <a:p>
                <a:r>
                  <a:rPr lang="en-IN">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14.5.2: Determining a Multiple Regression Model with Qualitative Variables (cont.)</a:t>
            </a:r>
          </a:p>
        </p:txBody>
      </p:sp>
      <p:sp>
        <p:nvSpPr>
          <p:cNvPr id="3" name="Content Placeholder 2"/>
          <p:cNvSpPr>
            <a:spLocks noGrp="1"/>
          </p:cNvSpPr>
          <p:nvPr>
            <p:ph idx="1"/>
          </p:nvPr>
        </p:nvSpPr>
        <p:spPr/>
        <p:txBody>
          <a:bodyPr/>
          <a:lstStyle/>
          <a:p>
            <a:r>
              <a:rPr lang="en-US" dirty="0"/>
              <a:t>Lastly, to compare mall and downtown locations, we look at</a:t>
            </a:r>
          </a:p>
          <a:p>
            <a:endParaRPr lang="en-US" dirty="0"/>
          </a:p>
          <a:p>
            <a:r>
              <a:rPr lang="en-US" dirty="0"/>
              <a:t>The estimated difference between </a:t>
            </a:r>
            <a:r>
              <a:rPr lang="el-GR" i="1" dirty="0">
                <a:latin typeface="Cambria Math" panose="02040503050406030204" pitchFamily="18" charset="0"/>
                <a:ea typeface="Cambria Math" panose="02040503050406030204" pitchFamily="18" charset="0"/>
                <a:cs typeface="Calibri" panose="020F0502020204030204" pitchFamily="34" charset="0"/>
              </a:rPr>
              <a:t>β</a:t>
            </a:r>
            <a:r>
              <a:rPr lang="en-US" baseline="-25000" dirty="0"/>
              <a:t>2</a:t>
            </a:r>
            <a:r>
              <a:rPr lang="en-US" dirty="0"/>
              <a:t> and </a:t>
            </a:r>
            <a:r>
              <a:rPr lang="el-GR" i="1" dirty="0">
                <a:latin typeface="Cambria Math" panose="02040503050406030204" pitchFamily="18" charset="0"/>
                <a:ea typeface="Cambria Math" panose="02040503050406030204" pitchFamily="18" charset="0"/>
                <a:cs typeface="Calibri" panose="020F0502020204030204" pitchFamily="34" charset="0"/>
              </a:rPr>
              <a:t>β</a:t>
            </a:r>
            <a:r>
              <a:rPr lang="en-US" baseline="-25000" dirty="0"/>
              <a:t>3</a:t>
            </a:r>
            <a:r>
              <a:rPr lang="en-US" dirty="0"/>
              <a:t> is given by </a:t>
            </a:r>
            <a:r>
              <a:rPr lang="el-GR" i="1" dirty="0">
                <a:latin typeface="Cambria Math" panose="02040503050406030204" pitchFamily="18" charset="0"/>
                <a:ea typeface="Cambria Math" panose="02040503050406030204" pitchFamily="18" charset="0"/>
                <a:cs typeface="Calibri" panose="020F0502020204030204" pitchFamily="34" charset="0"/>
              </a:rPr>
              <a:t>β</a:t>
            </a:r>
            <a:r>
              <a:rPr lang="en-US" baseline="-25000" dirty="0"/>
              <a:t>2</a:t>
            </a:r>
            <a:r>
              <a:rPr lang="en-US" dirty="0"/>
              <a:t> − </a:t>
            </a:r>
            <a:r>
              <a:rPr lang="el-GR" i="1" dirty="0">
                <a:latin typeface="Cambria Math" panose="02040503050406030204" pitchFamily="18" charset="0"/>
                <a:ea typeface="Cambria Math" panose="02040503050406030204" pitchFamily="18" charset="0"/>
                <a:cs typeface="Calibri" panose="020F0502020204030204" pitchFamily="34" charset="0"/>
              </a:rPr>
              <a:t>β</a:t>
            </a:r>
            <a:r>
              <a:rPr lang="en-US" baseline="-25000" dirty="0"/>
              <a:t>3</a:t>
            </a:r>
            <a:r>
              <a:rPr lang="en-US" dirty="0"/>
              <a:t> ( 21.1001) which represents the difference between the average annual return for shops in the mall locations having </a:t>
            </a:r>
            <a:r>
              <a:rPr lang="en-US" i="1" dirty="0"/>
              <a:t>x</a:t>
            </a:r>
            <a:r>
              <a:rPr lang="en-US" baseline="-25000" dirty="0"/>
              <a:t>1</a:t>
            </a:r>
            <a:r>
              <a:rPr lang="en-US" dirty="0"/>
              <a:t> households in the area and the average annual return for shops in the downtown locations having </a:t>
            </a:r>
            <a:r>
              <a:rPr lang="en-US" i="1" dirty="0"/>
              <a:t>x</a:t>
            </a:r>
            <a:r>
              <a:rPr lang="en-US" baseline="-25000" dirty="0"/>
              <a:t>1</a:t>
            </a:r>
            <a:r>
              <a:rPr lang="en-US" dirty="0"/>
              <a:t> households in the area.</a:t>
            </a:r>
          </a:p>
          <a:p>
            <a:endParaRPr lang="en-US" dirty="0"/>
          </a:p>
        </p:txBody>
      </p:sp>
      <p:graphicFrame>
        <p:nvGraphicFramePr>
          <p:cNvPr id="9218" name="Object 2"/>
          <p:cNvGraphicFramePr>
            <a:graphicFrameLocks noChangeAspect="1"/>
          </p:cNvGraphicFramePr>
          <p:nvPr>
            <p:extLst>
              <p:ext uri="{D42A27DB-BD31-4B8C-83A1-F6EECF244321}">
                <p14:modId xmlns:p14="http://schemas.microsoft.com/office/powerpoint/2010/main" val="2590839559"/>
              </p:ext>
            </p:extLst>
          </p:nvPr>
        </p:nvGraphicFramePr>
        <p:xfrm>
          <a:off x="1339850" y="2192338"/>
          <a:ext cx="6248400" cy="495300"/>
        </p:xfrm>
        <a:graphic>
          <a:graphicData uri="http://schemas.openxmlformats.org/presentationml/2006/ole">
            <mc:AlternateContent xmlns:mc="http://schemas.openxmlformats.org/markup-compatibility/2006">
              <mc:Choice xmlns:v="urn:schemas-microsoft-com:vml" Requires="v">
                <p:oleObj name="Equation" r:id="rId2" imgW="6248160" imgH="495000" progId="Equation.DSMT4">
                  <p:embed/>
                </p:oleObj>
              </mc:Choice>
              <mc:Fallback>
                <p:oleObj name="Equation" r:id="rId2" imgW="6248160" imgH="495000" progId="Equation.DSMT4">
                  <p:embed/>
                  <p:pic>
                    <p:nvPicPr>
                      <p:cNvPr id="0" name="Picture 2"/>
                      <p:cNvPicPr>
                        <a:picLocks noChangeAspect="1" noChangeArrowheads="1"/>
                      </p:cNvPicPr>
                      <p:nvPr/>
                    </p:nvPicPr>
                    <p:blipFill>
                      <a:blip r:embed="rId3"/>
                      <a:srcRect/>
                      <a:stretch>
                        <a:fillRect/>
                      </a:stretch>
                    </p:blipFill>
                    <p:spPr bwMode="auto">
                      <a:xfrm>
                        <a:off x="1339850" y="2192338"/>
                        <a:ext cx="6248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14.5.2: Determining a Multiple Regression Model with Qualitative Variables (cont.)</a:t>
            </a:r>
          </a:p>
        </p:txBody>
      </p:sp>
      <p:sp>
        <p:nvSpPr>
          <p:cNvPr id="3" name="Content Placeholder 2"/>
          <p:cNvSpPr>
            <a:spLocks noGrp="1"/>
          </p:cNvSpPr>
          <p:nvPr>
            <p:ph idx="1"/>
          </p:nvPr>
        </p:nvSpPr>
        <p:spPr/>
        <p:txBody>
          <a:bodyPr/>
          <a:lstStyle/>
          <a:p>
            <a:r>
              <a:rPr lang="en-US" dirty="0"/>
              <a:t>In terms of the problem, we can say that for any number of households in a given area, the average annual return in a mall area will be $21,100.10 greater than the average annual return in a downtown location.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8B36A-9021-4659-A812-385B8B363B9E}"/>
              </a:ext>
            </a:extLst>
          </p:cNvPr>
          <p:cNvSpPr>
            <a:spLocks noGrp="1"/>
          </p:cNvSpPr>
          <p:nvPr>
            <p:ph type="title"/>
          </p:nvPr>
        </p:nvSpPr>
        <p:spPr/>
        <p:txBody>
          <a:bodyPr/>
          <a:lstStyle/>
          <a:p>
            <a:r>
              <a:rPr lang="en-US" dirty="0"/>
              <a:t>Multiple Regression Models with Qualitative Independent Variables (cont.)</a:t>
            </a:r>
          </a:p>
        </p:txBody>
      </p:sp>
      <p:sp>
        <p:nvSpPr>
          <p:cNvPr id="3" name="Content Placeholder 2">
            <a:extLst>
              <a:ext uri="{FF2B5EF4-FFF2-40B4-BE49-F238E27FC236}">
                <a16:creationId xmlns:a16="http://schemas.microsoft.com/office/drawing/2014/main" id="{BD04626B-AE81-43A3-BFBC-45097BBF6CA8}"/>
              </a:ext>
            </a:extLst>
          </p:cNvPr>
          <p:cNvSpPr>
            <a:spLocks noGrp="1"/>
          </p:cNvSpPr>
          <p:nvPr>
            <p:ph idx="1"/>
          </p:nvPr>
        </p:nvSpPr>
        <p:spPr/>
        <p:txBody>
          <a:bodyPr>
            <a:normAutofit/>
          </a:bodyPr>
          <a:lstStyle/>
          <a:p>
            <a:r>
              <a:rPr lang="en-US" dirty="0"/>
              <a:t>There are three potential issues to keep in mind when using these regression results.</a:t>
            </a:r>
          </a:p>
          <a:p>
            <a:pPr marL="514350" indent="-514350">
              <a:buFont typeface="+mj-lt"/>
              <a:buAutoNum type="arabicPeriod"/>
            </a:pPr>
            <a:r>
              <a:rPr lang="en-US" dirty="0"/>
              <a:t>These results are only meaningful within the relevant range of the data that was used to estimate the regression equation. For example, using the model in Example 14.5.2 to predict annual return for a shop with 1000 households or 1,000,000 households in the surrounding area would likely yield an unreliable </a:t>
            </a:r>
            <a:r>
              <a:rPr lang="en-US"/>
              <a:t>point estimate.</a:t>
            </a:r>
            <a:endParaRPr lang="en-US" dirty="0"/>
          </a:p>
        </p:txBody>
      </p:sp>
    </p:spTree>
    <p:extLst>
      <p:ext uri="{BB962C8B-B14F-4D97-AF65-F5344CB8AC3E}">
        <p14:creationId xmlns:p14="http://schemas.microsoft.com/office/powerpoint/2010/main" val="2141147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F0CF-63B0-4C7E-A596-B40503FAF7AC}"/>
              </a:ext>
            </a:extLst>
          </p:cNvPr>
          <p:cNvSpPr>
            <a:spLocks noGrp="1"/>
          </p:cNvSpPr>
          <p:nvPr>
            <p:ph type="title"/>
          </p:nvPr>
        </p:nvSpPr>
        <p:spPr/>
        <p:txBody>
          <a:bodyPr/>
          <a:lstStyle/>
          <a:p>
            <a:r>
              <a:rPr lang="en-US" dirty="0"/>
              <a:t>Multiple Regression Models with Qualitative Independent Variables (cont.)</a:t>
            </a:r>
          </a:p>
        </p:txBody>
      </p:sp>
      <p:sp>
        <p:nvSpPr>
          <p:cNvPr id="3" name="Content Placeholder 2">
            <a:extLst>
              <a:ext uri="{FF2B5EF4-FFF2-40B4-BE49-F238E27FC236}">
                <a16:creationId xmlns:a16="http://schemas.microsoft.com/office/drawing/2014/main" id="{698B5D06-4F7F-443B-A22B-16E970BDDDEC}"/>
              </a:ext>
            </a:extLst>
          </p:cNvPr>
          <p:cNvSpPr>
            <a:spLocks noGrp="1"/>
          </p:cNvSpPr>
          <p:nvPr>
            <p:ph idx="1"/>
          </p:nvPr>
        </p:nvSpPr>
        <p:spPr/>
        <p:txBody>
          <a:bodyPr>
            <a:normAutofit fontScale="92500"/>
          </a:bodyPr>
          <a:lstStyle/>
          <a:p>
            <a:pPr marL="514350" indent="-514350">
              <a:buFont typeface="+mj-lt"/>
              <a:buAutoNum type="arabicPeriod" startAt="2"/>
            </a:pPr>
            <a:r>
              <a:rPr lang="en-US" dirty="0"/>
              <a:t>The regression lines for the three locations in Example 14.5.2 are assumed to have the same slope, but in reality they could have very different slopes. Using a regression model with </a:t>
            </a:r>
            <a:r>
              <a:rPr lang="en-US" b="1" dirty="0"/>
              <a:t>interaction terms </a:t>
            </a:r>
            <a:r>
              <a:rPr lang="en-US" dirty="0"/>
              <a:t>allows the slopes for the regression lines to differ.</a:t>
            </a:r>
          </a:p>
          <a:p>
            <a:pPr marL="514350" indent="-514350">
              <a:buFont typeface="+mj-lt"/>
              <a:buAutoNum type="arabicPeriod" startAt="2"/>
            </a:pPr>
            <a:r>
              <a:rPr lang="en-US" dirty="0"/>
              <a:t>The regression lines estimated in this example are all linear. This implies that annual return increases by the same amount for each additional thousand households within 15 miles of the shops. This assumption is sometimes unrealistic. This issue can be addressed using </a:t>
            </a:r>
            <a:r>
              <a:rPr lang="en-US" b="1" dirty="0">
                <a:solidFill>
                  <a:srgbClr val="C00000"/>
                </a:solidFill>
              </a:rPr>
              <a:t>polynomial (or nonlinear) regression models</a:t>
            </a:r>
            <a:r>
              <a:rPr lang="en-US" dirty="0"/>
              <a:t>.</a:t>
            </a:r>
          </a:p>
        </p:txBody>
      </p:sp>
    </p:spTree>
    <p:extLst>
      <p:ext uri="{BB962C8B-B14F-4D97-AF65-F5344CB8AC3E}">
        <p14:creationId xmlns:p14="http://schemas.microsoft.com/office/powerpoint/2010/main" val="9055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F0CF-63B0-4C7E-A596-B40503FAF7AC}"/>
              </a:ext>
            </a:extLst>
          </p:cNvPr>
          <p:cNvSpPr>
            <a:spLocks noGrp="1"/>
          </p:cNvSpPr>
          <p:nvPr>
            <p:ph type="title"/>
          </p:nvPr>
        </p:nvSpPr>
        <p:spPr/>
        <p:txBody>
          <a:bodyPr/>
          <a:lstStyle/>
          <a:p>
            <a:r>
              <a:rPr lang="en-US" dirty="0"/>
              <a:t>Multiple Regression Models with Qualitative Independent Variables (cont.)</a:t>
            </a:r>
          </a:p>
        </p:txBody>
      </p:sp>
      <p:sp>
        <p:nvSpPr>
          <p:cNvPr id="3" name="Content Placeholder 2">
            <a:extLst>
              <a:ext uri="{FF2B5EF4-FFF2-40B4-BE49-F238E27FC236}">
                <a16:creationId xmlns:a16="http://schemas.microsoft.com/office/drawing/2014/main" id="{698B5D06-4F7F-443B-A22B-16E970BDDDEC}"/>
              </a:ext>
            </a:extLst>
          </p:cNvPr>
          <p:cNvSpPr>
            <a:spLocks noGrp="1"/>
          </p:cNvSpPr>
          <p:nvPr>
            <p:ph idx="1"/>
          </p:nvPr>
        </p:nvSpPr>
        <p:spPr/>
        <p:txBody>
          <a:bodyPr>
            <a:normAutofit/>
          </a:bodyPr>
          <a:lstStyle/>
          <a:p>
            <a:r>
              <a:rPr lang="en-US" dirty="0"/>
              <a:t>Regression models with interaction terms and polynomial regression models are beyond the scope of this text and are not discussed in detail. Multiple regression is a complex topic that involves many methods of estimation. We only present the basics in this text.</a:t>
            </a:r>
          </a:p>
        </p:txBody>
      </p:sp>
    </p:spTree>
    <p:extLst>
      <p:ext uri="{BB962C8B-B14F-4D97-AF65-F5344CB8AC3E}">
        <p14:creationId xmlns:p14="http://schemas.microsoft.com/office/powerpoint/2010/main" val="401516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DD20-3625-4E16-B830-55ACE9BFCC80}"/>
              </a:ext>
            </a:extLst>
          </p:cNvPr>
          <p:cNvSpPr>
            <a:spLocks noGrp="1"/>
          </p:cNvSpPr>
          <p:nvPr>
            <p:ph type="title"/>
          </p:nvPr>
        </p:nvSpPr>
        <p:spPr/>
        <p:txBody>
          <a:bodyPr/>
          <a:lstStyle/>
          <a:p>
            <a:r>
              <a:rPr lang="en-US" dirty="0"/>
              <a:t>Multiple Regression Models with Qualitative Independent Variables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7AB593-4154-4C22-9D13-76F0245DA5D4}"/>
                  </a:ext>
                </a:extLst>
              </p:cNvPr>
              <p:cNvSpPr>
                <a:spLocks noGrp="1"/>
              </p:cNvSpPr>
              <p:nvPr>
                <p:ph idx="1"/>
              </p:nvPr>
            </p:nvSpPr>
            <p:spPr/>
            <p:txBody>
              <a:bodyPr/>
              <a:lstStyle/>
              <a:p>
                <a:r>
                  <a:rPr lang="en-US" dirty="0"/>
                  <a:t>For example, suppose we added a variable to our Home Price model that identified whether the home had a screened porch or not. The variable, let’s call it </a:t>
                </a:r>
                <a:r>
                  <a:rPr lang="en-US" i="1" dirty="0"/>
                  <a:t>Porch</a:t>
                </a:r>
                <a:r>
                  <a:rPr lang="en-US" dirty="0"/>
                  <a:t>, has </a:t>
                </a:r>
                <a14:m>
                  <m:oMath xmlns:m="http://schemas.openxmlformats.org/officeDocument/2006/math">
                    <m:r>
                      <a:rPr lang="en-US" i="1" dirty="0" smtClean="0">
                        <a:latin typeface="Cambria Math" panose="02040503050406030204" pitchFamily="18" charset="0"/>
                      </a:rPr>
                      <m:t>𝑐</m:t>
                    </m:r>
                    <m:r>
                      <a:rPr lang="en-US" i="1" dirty="0" smtClean="0">
                        <a:latin typeface="Cambria Math" panose="02040503050406030204" pitchFamily="18" charset="0"/>
                      </a:rPr>
                      <m:t>=2</m:t>
                    </m:r>
                  </m:oMath>
                </a14:m>
                <a:r>
                  <a:rPr lang="en-US" dirty="0"/>
                  <a:t> classes. Thus, the variable </a:t>
                </a:r>
                <a:r>
                  <a:rPr lang="en-US" i="1" dirty="0"/>
                  <a:t>Porch</a:t>
                </a:r>
                <a:r>
                  <a:rPr lang="en-US" dirty="0"/>
                  <a:t> will be represented by </a:t>
                </a:r>
                <a14:m>
                  <m:oMath xmlns:m="http://schemas.openxmlformats.org/officeDocument/2006/math">
                    <m:r>
                      <a:rPr lang="en-US" i="1" dirty="0" smtClean="0">
                        <a:latin typeface="Cambria Math" panose="02040503050406030204" pitchFamily="18" charset="0"/>
                      </a:rPr>
                      <m:t>𝑐</m:t>
                    </m:r>
                    <m:r>
                      <a:rPr lang="en-US" i="1" dirty="0" smtClean="0">
                        <a:latin typeface="Cambria Math" panose="02040503050406030204" pitchFamily="18" charset="0"/>
                      </a:rPr>
                      <m:t>−1=1 </m:t>
                    </m:r>
                  </m:oMath>
                </a14:m>
                <a:r>
                  <a:rPr lang="en-US" dirty="0"/>
                  <a:t>indicator variable in the model. </a:t>
                </a:r>
                <a:r>
                  <a:rPr lang="en-US" i="1" dirty="0"/>
                  <a:t>Porch</a:t>
                </a:r>
                <a:r>
                  <a:rPr lang="en-US" dirty="0"/>
                  <a:t> could be modeled as follows.</a:t>
                </a:r>
              </a:p>
              <a:p>
                <a:endParaRPr lang="en-US" dirty="0"/>
              </a:p>
              <a:p>
                <a:endParaRPr lang="en-US" dirty="0"/>
              </a:p>
              <a:p>
                <a:r>
                  <a:rPr lang="en-US" dirty="0"/>
                  <a:t>The regression model would then be</a:t>
                </a:r>
              </a:p>
              <a:p>
                <a:endParaRPr lang="en-US" dirty="0"/>
              </a:p>
            </p:txBody>
          </p:sp>
        </mc:Choice>
        <mc:Fallback xmlns="">
          <p:sp>
            <p:nvSpPr>
              <p:cNvPr id="3" name="Content Placeholder 2">
                <a:extLst>
                  <a:ext uri="{FF2B5EF4-FFF2-40B4-BE49-F238E27FC236}">
                    <a16:creationId xmlns:a16="http://schemas.microsoft.com/office/drawing/2014/main" id="{FE7AB593-4154-4C22-9D13-76F0245DA5D4}"/>
                  </a:ext>
                </a:extLst>
              </p:cNvPr>
              <p:cNvSpPr>
                <a:spLocks noGrp="1" noRot="1" noChangeAspect="1" noMove="1" noResize="1" noEditPoints="1" noAdjustHandles="1" noChangeArrowheads="1" noChangeShapeType="1" noTextEdit="1"/>
              </p:cNvSpPr>
              <p:nvPr>
                <p:ph idx="1"/>
              </p:nvPr>
            </p:nvSpPr>
            <p:spPr>
              <a:blipFill>
                <a:blip r:embed="rId2"/>
                <a:stretch>
                  <a:fillRect l="-1481" t="-1200" r="-2222"/>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32DA62A4-D136-90FF-B608-55D032AA0673}"/>
              </a:ext>
            </a:extLst>
          </p:cNvPr>
          <p:cNvGraphicFramePr>
            <a:graphicFrameLocks noChangeAspect="1"/>
          </p:cNvGraphicFramePr>
          <p:nvPr>
            <p:extLst>
              <p:ext uri="{D42A27DB-BD31-4B8C-83A1-F6EECF244321}">
                <p14:modId xmlns:p14="http://schemas.microsoft.com/office/powerpoint/2010/main" val="2727632713"/>
              </p:ext>
            </p:extLst>
          </p:nvPr>
        </p:nvGraphicFramePr>
        <p:xfrm>
          <a:off x="457200" y="3962400"/>
          <a:ext cx="7531100" cy="1016000"/>
        </p:xfrm>
        <a:graphic>
          <a:graphicData uri="http://schemas.openxmlformats.org/presentationml/2006/ole">
            <mc:AlternateContent xmlns:mc="http://schemas.openxmlformats.org/markup-compatibility/2006">
              <mc:Choice xmlns:v="urn:schemas-microsoft-com:vml" Requires="v">
                <p:oleObj name="Equation" r:id="rId3" imgW="7530840" imgH="1015920" progId="Equation.DSMT4">
                  <p:embed/>
                </p:oleObj>
              </mc:Choice>
              <mc:Fallback>
                <p:oleObj name="Equation" r:id="rId3" imgW="7530840" imgH="1015920" progId="Equation.DSMT4">
                  <p:embed/>
                  <p:pic>
                    <p:nvPicPr>
                      <p:cNvPr id="0" name=""/>
                      <p:cNvPicPr/>
                      <p:nvPr/>
                    </p:nvPicPr>
                    <p:blipFill>
                      <a:blip r:embed="rId4"/>
                      <a:stretch>
                        <a:fillRect/>
                      </a:stretch>
                    </p:blipFill>
                    <p:spPr>
                      <a:xfrm>
                        <a:off x="457200" y="3962400"/>
                        <a:ext cx="7531100" cy="10160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4478B72-2934-0E66-28A5-551F4F1443C5}"/>
              </a:ext>
            </a:extLst>
          </p:cNvPr>
          <p:cNvGraphicFramePr>
            <a:graphicFrameLocks noChangeAspect="1"/>
          </p:cNvGraphicFramePr>
          <p:nvPr>
            <p:extLst>
              <p:ext uri="{D42A27DB-BD31-4B8C-83A1-F6EECF244321}">
                <p14:modId xmlns:p14="http://schemas.microsoft.com/office/powerpoint/2010/main" val="3187477891"/>
              </p:ext>
            </p:extLst>
          </p:nvPr>
        </p:nvGraphicFramePr>
        <p:xfrm>
          <a:off x="2025650" y="5420360"/>
          <a:ext cx="5092700" cy="431800"/>
        </p:xfrm>
        <a:graphic>
          <a:graphicData uri="http://schemas.openxmlformats.org/presentationml/2006/ole">
            <mc:AlternateContent xmlns:mc="http://schemas.openxmlformats.org/markup-compatibility/2006">
              <mc:Choice xmlns:v="urn:schemas-microsoft-com:vml" Requires="v">
                <p:oleObj name="Equation" r:id="rId5" imgW="5092560" imgH="431640" progId="Equation.DSMT4">
                  <p:embed/>
                </p:oleObj>
              </mc:Choice>
              <mc:Fallback>
                <p:oleObj name="Equation" r:id="rId5" imgW="5092560" imgH="431640" progId="Equation.DSMT4">
                  <p:embed/>
                  <p:pic>
                    <p:nvPicPr>
                      <p:cNvPr id="0" name=""/>
                      <p:cNvPicPr/>
                      <p:nvPr/>
                    </p:nvPicPr>
                    <p:blipFill>
                      <a:blip r:embed="rId6"/>
                      <a:stretch>
                        <a:fillRect/>
                      </a:stretch>
                    </p:blipFill>
                    <p:spPr>
                      <a:xfrm>
                        <a:off x="2025650" y="5420360"/>
                        <a:ext cx="5092700" cy="431800"/>
                      </a:xfrm>
                      <a:prstGeom prst="rect">
                        <a:avLst/>
                      </a:prstGeom>
                    </p:spPr>
                  </p:pic>
                </p:oleObj>
              </mc:Fallback>
            </mc:AlternateContent>
          </a:graphicData>
        </a:graphic>
      </p:graphicFrame>
    </p:spTree>
    <p:extLst>
      <p:ext uri="{BB962C8B-B14F-4D97-AF65-F5344CB8AC3E}">
        <p14:creationId xmlns:p14="http://schemas.microsoft.com/office/powerpoint/2010/main" val="3728809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DD20-3625-4E16-B830-55ACE9BFCC80}"/>
              </a:ext>
            </a:extLst>
          </p:cNvPr>
          <p:cNvSpPr>
            <a:spLocks noGrp="1"/>
          </p:cNvSpPr>
          <p:nvPr>
            <p:ph type="title"/>
          </p:nvPr>
        </p:nvSpPr>
        <p:spPr/>
        <p:txBody>
          <a:bodyPr/>
          <a:lstStyle/>
          <a:p>
            <a:r>
              <a:rPr lang="en-US" dirty="0"/>
              <a:t>Multiple Regression Models with Qualitative Independent Variables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7AB593-4154-4C22-9D13-76F0245DA5D4}"/>
                  </a:ext>
                </a:extLst>
              </p:cNvPr>
              <p:cNvSpPr>
                <a:spLocks noGrp="1"/>
              </p:cNvSpPr>
              <p:nvPr>
                <p:ph idx="1"/>
              </p:nvPr>
            </p:nvSpPr>
            <p:spPr/>
            <p:txBody>
              <a:bodyPr>
                <a:normAutofit/>
              </a:bodyPr>
              <a:lstStyle/>
              <a:p>
                <a:r>
                  <a:rPr lang="en-US" dirty="0"/>
                  <a:t>To understand the meaning of the regression coefficients in this model, consider the difference in the model for no porch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r>
                      <a:rPr lang="en-US" b="0" i="1" smtClean="0">
                        <a:latin typeface="Cambria Math" panose="02040503050406030204" pitchFamily="18" charset="0"/>
                      </a:rPr>
                      <m:t>=0)</m:t>
                    </m:r>
                  </m:oMath>
                </a14:m>
                <a:r>
                  <a:rPr lang="en-US" dirty="0"/>
                  <a:t> and porch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oMath>
                </a14:m>
                <a:r>
                  <a:rPr lang="en-US" dirty="0"/>
                  <a:t>. For a house without a porch,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r>
                      <a:rPr lang="en-US" i="1">
                        <a:latin typeface="Cambria Math" panose="02040503050406030204" pitchFamily="18" charset="0"/>
                      </a:rPr>
                      <m:t>=0</m:t>
                    </m:r>
                  </m:oMath>
                </a14:m>
                <a:r>
                  <a:rPr lang="en-US" dirty="0"/>
                  <a:t>, and we have</a:t>
                </a:r>
              </a:p>
              <a:p>
                <a:endParaRPr lang="en-US" dirty="0"/>
              </a:p>
              <a:p>
                <a:r>
                  <a:rPr lang="en-US" dirty="0"/>
                  <a:t>						</a:t>
                </a:r>
              </a:p>
              <a:p>
                <a:r>
                  <a:rPr lang="en-US" dirty="0"/>
                  <a:t>Similarly, for a house with a porch, </a:t>
                </a:r>
                <a14:m>
                  <m:oMath xmlns:m="http://schemas.openxmlformats.org/officeDocument/2006/math">
                    <m:r>
                      <a:rPr lang="en-US" i="1" dirty="0" smtClean="0">
                        <a:latin typeface="Cambria Math" panose="02040503050406030204" pitchFamily="18" charset="0"/>
                      </a:rPr>
                      <m:t>𝑥</m:t>
                    </m:r>
                    <m:r>
                      <a:rPr lang="en-US" i="1" baseline="-25000" dirty="0" smtClean="0">
                        <a:latin typeface="Cambria Math" panose="02040503050406030204" pitchFamily="18" charset="0"/>
                      </a:rPr>
                      <m:t>4</m:t>
                    </m:r>
                    <m:r>
                      <a:rPr lang="en-US" i="1" dirty="0" smtClean="0">
                        <a:latin typeface="Cambria Math" panose="02040503050406030204" pitchFamily="18" charset="0"/>
                      </a:rPr>
                      <m:t>=1</m:t>
                    </m:r>
                  </m:oMath>
                </a14:m>
                <a:r>
                  <a:rPr lang="en-US" dirty="0"/>
                  <a:t>, and the model becomes</a:t>
                </a:r>
              </a:p>
              <a:p>
                <a:r>
                  <a:rPr lang="en-US" dirty="0"/>
                  <a:t>	                                                           With a porch</a:t>
                </a:r>
              </a:p>
            </p:txBody>
          </p:sp>
        </mc:Choice>
        <mc:Fallback xmlns="">
          <p:sp>
            <p:nvSpPr>
              <p:cNvPr id="3" name="Content Placeholder 2">
                <a:extLst>
                  <a:ext uri="{FF2B5EF4-FFF2-40B4-BE49-F238E27FC236}">
                    <a16:creationId xmlns:a16="http://schemas.microsoft.com/office/drawing/2014/main" id="{FE7AB593-4154-4C22-9D13-76F0245DA5D4}"/>
                  </a:ext>
                </a:extLst>
              </p:cNvPr>
              <p:cNvSpPr>
                <a:spLocks noGrp="1" noRot="1" noChangeAspect="1" noMove="1" noResize="1" noEditPoints="1" noAdjustHandles="1" noChangeArrowheads="1" noChangeShapeType="1" noTextEdit="1"/>
              </p:cNvSpPr>
              <p:nvPr>
                <p:ph idx="1"/>
              </p:nvPr>
            </p:nvSpPr>
            <p:spPr>
              <a:blipFill>
                <a:blip r:embed="rId2"/>
                <a:stretch>
                  <a:fillRect l="-1481" t="-1200" r="-2148"/>
                </a:stretch>
              </a:blipFill>
            </p:spPr>
            <p:txBody>
              <a:bodyPr/>
              <a:lstStyle/>
              <a:p>
                <a:r>
                  <a:rPr lang="en-IN">
                    <a:noFill/>
                  </a:rPr>
                  <a:t> </a:t>
                </a:r>
              </a:p>
            </p:txBody>
          </p:sp>
        </mc:Fallback>
      </mc:AlternateContent>
      <p:graphicFrame>
        <p:nvGraphicFramePr>
          <p:cNvPr id="6" name="Object 5">
            <a:extLst>
              <a:ext uri="{FF2B5EF4-FFF2-40B4-BE49-F238E27FC236}">
                <a16:creationId xmlns:a16="http://schemas.microsoft.com/office/drawing/2014/main" id="{0A037348-B0DE-4876-1681-93C507BDF023}"/>
              </a:ext>
            </a:extLst>
          </p:cNvPr>
          <p:cNvGraphicFramePr>
            <a:graphicFrameLocks noChangeAspect="1"/>
          </p:cNvGraphicFramePr>
          <p:nvPr>
            <p:extLst>
              <p:ext uri="{D42A27DB-BD31-4B8C-83A1-F6EECF244321}">
                <p14:modId xmlns:p14="http://schemas.microsoft.com/office/powerpoint/2010/main" val="3098215072"/>
              </p:ext>
            </p:extLst>
          </p:nvPr>
        </p:nvGraphicFramePr>
        <p:xfrm>
          <a:off x="1587190" y="3134360"/>
          <a:ext cx="5092700" cy="431800"/>
        </p:xfrm>
        <a:graphic>
          <a:graphicData uri="http://schemas.openxmlformats.org/presentationml/2006/ole">
            <mc:AlternateContent xmlns:mc="http://schemas.openxmlformats.org/markup-compatibility/2006">
              <mc:Choice xmlns:v="urn:schemas-microsoft-com:vml" Requires="v">
                <p:oleObj name="Equation" r:id="rId3" imgW="5092560" imgH="431640" progId="Equation.DSMT4">
                  <p:embed/>
                </p:oleObj>
              </mc:Choice>
              <mc:Fallback>
                <p:oleObj name="Equation" r:id="rId3" imgW="5092560" imgH="431640" progId="Equation.DSMT4">
                  <p:embed/>
                  <p:pic>
                    <p:nvPicPr>
                      <p:cNvPr id="5" name="Object 4">
                        <a:extLst>
                          <a:ext uri="{FF2B5EF4-FFF2-40B4-BE49-F238E27FC236}">
                            <a16:creationId xmlns:a16="http://schemas.microsoft.com/office/drawing/2014/main" id="{D4478B72-2934-0E66-28A5-551F4F1443C5}"/>
                          </a:ext>
                        </a:extLst>
                      </p:cNvPr>
                      <p:cNvPicPr/>
                      <p:nvPr/>
                    </p:nvPicPr>
                    <p:blipFill>
                      <a:blip r:embed="rId4"/>
                      <a:stretch>
                        <a:fillRect/>
                      </a:stretch>
                    </p:blipFill>
                    <p:spPr>
                      <a:xfrm>
                        <a:off x="1587190" y="3134360"/>
                        <a:ext cx="5092700" cy="4318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3A1EBB2-9D93-C947-E682-CF03F8871288}"/>
              </a:ext>
            </a:extLst>
          </p:cNvPr>
          <p:cNvGraphicFramePr>
            <a:graphicFrameLocks noChangeAspect="1"/>
          </p:cNvGraphicFramePr>
          <p:nvPr>
            <p:extLst>
              <p:ext uri="{D42A27DB-BD31-4B8C-83A1-F6EECF244321}">
                <p14:modId xmlns:p14="http://schemas.microsoft.com/office/powerpoint/2010/main" val="2059918833"/>
              </p:ext>
            </p:extLst>
          </p:nvPr>
        </p:nvGraphicFramePr>
        <p:xfrm>
          <a:off x="1815790" y="3643235"/>
          <a:ext cx="3911600" cy="431800"/>
        </p:xfrm>
        <a:graphic>
          <a:graphicData uri="http://schemas.openxmlformats.org/presentationml/2006/ole">
            <mc:AlternateContent xmlns:mc="http://schemas.openxmlformats.org/markup-compatibility/2006">
              <mc:Choice xmlns:v="urn:schemas-microsoft-com:vml" Requires="v">
                <p:oleObj name="Equation" r:id="rId5" imgW="3911400" imgH="431640" progId="Equation.DSMT4">
                  <p:embed/>
                </p:oleObj>
              </mc:Choice>
              <mc:Fallback>
                <p:oleObj name="Equation" r:id="rId5" imgW="3911400" imgH="431640" progId="Equation.DSMT4">
                  <p:embed/>
                  <p:pic>
                    <p:nvPicPr>
                      <p:cNvPr id="6" name="Object 5">
                        <a:extLst>
                          <a:ext uri="{FF2B5EF4-FFF2-40B4-BE49-F238E27FC236}">
                            <a16:creationId xmlns:a16="http://schemas.microsoft.com/office/drawing/2014/main" id="{0A037348-B0DE-4876-1681-93C507BDF023}"/>
                          </a:ext>
                        </a:extLst>
                      </p:cNvPr>
                      <p:cNvPicPr/>
                      <p:nvPr/>
                    </p:nvPicPr>
                    <p:blipFill>
                      <a:blip r:embed="rId6"/>
                      <a:stretch>
                        <a:fillRect/>
                      </a:stretch>
                    </p:blipFill>
                    <p:spPr>
                      <a:xfrm>
                        <a:off x="1815790" y="3643235"/>
                        <a:ext cx="3911600" cy="4318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993CE50-D66E-4FA7-52FC-B15B6EF11734}"/>
              </a:ext>
            </a:extLst>
          </p:cNvPr>
          <p:cNvGraphicFramePr>
            <a:graphicFrameLocks noChangeAspect="1"/>
          </p:cNvGraphicFramePr>
          <p:nvPr>
            <p:extLst>
              <p:ext uri="{D42A27DB-BD31-4B8C-83A1-F6EECF244321}">
                <p14:modId xmlns:p14="http://schemas.microsoft.com/office/powerpoint/2010/main" val="396236418"/>
              </p:ext>
            </p:extLst>
          </p:nvPr>
        </p:nvGraphicFramePr>
        <p:xfrm>
          <a:off x="1188070" y="5480073"/>
          <a:ext cx="4826000" cy="482600"/>
        </p:xfrm>
        <a:graphic>
          <a:graphicData uri="http://schemas.openxmlformats.org/presentationml/2006/ole">
            <mc:AlternateContent xmlns:mc="http://schemas.openxmlformats.org/markup-compatibility/2006">
              <mc:Choice xmlns:v="urn:schemas-microsoft-com:vml" Requires="v">
                <p:oleObj name="Equation" r:id="rId7" imgW="4825800" imgH="482400" progId="Equation.DSMT4">
                  <p:embed/>
                </p:oleObj>
              </mc:Choice>
              <mc:Fallback>
                <p:oleObj name="Equation" r:id="rId7" imgW="4825800" imgH="482400" progId="Equation.DSMT4">
                  <p:embed/>
                  <p:pic>
                    <p:nvPicPr>
                      <p:cNvPr id="7" name="Object 6">
                        <a:extLst>
                          <a:ext uri="{FF2B5EF4-FFF2-40B4-BE49-F238E27FC236}">
                            <a16:creationId xmlns:a16="http://schemas.microsoft.com/office/drawing/2014/main" id="{B3A1EBB2-9D93-C947-E682-CF03F8871288}"/>
                          </a:ext>
                        </a:extLst>
                      </p:cNvPr>
                      <p:cNvPicPr/>
                      <p:nvPr/>
                    </p:nvPicPr>
                    <p:blipFill>
                      <a:blip r:embed="rId8"/>
                      <a:stretch>
                        <a:fillRect/>
                      </a:stretch>
                    </p:blipFill>
                    <p:spPr>
                      <a:xfrm>
                        <a:off x="1188070" y="5480073"/>
                        <a:ext cx="4826000" cy="4826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F4A33F9-EC5D-65F7-48F5-09655A214391}"/>
              </a:ext>
            </a:extLst>
          </p:cNvPr>
          <p:cNvGraphicFramePr>
            <a:graphicFrameLocks noChangeAspect="1"/>
          </p:cNvGraphicFramePr>
          <p:nvPr>
            <p:extLst>
              <p:ext uri="{D42A27DB-BD31-4B8C-83A1-F6EECF244321}">
                <p14:modId xmlns:p14="http://schemas.microsoft.com/office/powerpoint/2010/main" val="4084851836"/>
              </p:ext>
            </p:extLst>
          </p:nvPr>
        </p:nvGraphicFramePr>
        <p:xfrm>
          <a:off x="959470" y="4976774"/>
          <a:ext cx="5054600" cy="431800"/>
        </p:xfrm>
        <a:graphic>
          <a:graphicData uri="http://schemas.openxmlformats.org/presentationml/2006/ole">
            <mc:AlternateContent xmlns:mc="http://schemas.openxmlformats.org/markup-compatibility/2006">
              <mc:Choice xmlns:v="urn:schemas-microsoft-com:vml" Requires="v">
                <p:oleObj name="Equation" r:id="rId9" imgW="5054400" imgH="431640" progId="Equation.DSMT4">
                  <p:embed/>
                </p:oleObj>
              </mc:Choice>
              <mc:Fallback>
                <p:oleObj name="Equation" r:id="rId9" imgW="5054400" imgH="431640" progId="Equation.DSMT4">
                  <p:embed/>
                  <p:pic>
                    <p:nvPicPr>
                      <p:cNvPr id="6" name="Object 5">
                        <a:extLst>
                          <a:ext uri="{FF2B5EF4-FFF2-40B4-BE49-F238E27FC236}">
                            <a16:creationId xmlns:a16="http://schemas.microsoft.com/office/drawing/2014/main" id="{0A037348-B0DE-4876-1681-93C507BDF023}"/>
                          </a:ext>
                        </a:extLst>
                      </p:cNvPr>
                      <p:cNvPicPr/>
                      <p:nvPr/>
                    </p:nvPicPr>
                    <p:blipFill>
                      <a:blip r:embed="rId10"/>
                      <a:stretch>
                        <a:fillRect/>
                      </a:stretch>
                    </p:blipFill>
                    <p:spPr>
                      <a:xfrm>
                        <a:off x="959470" y="4976774"/>
                        <a:ext cx="5054600" cy="43180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6D088914-AE04-9901-ADFF-E492869E01B9}"/>
              </a:ext>
            </a:extLst>
          </p:cNvPr>
          <p:cNvSpPr txBox="1"/>
          <p:nvPr/>
        </p:nvSpPr>
        <p:spPr>
          <a:xfrm>
            <a:off x="6681439" y="3307795"/>
            <a:ext cx="1843629" cy="523220"/>
          </a:xfrm>
          <a:prstGeom prst="rect">
            <a:avLst/>
          </a:prstGeom>
          <a:noFill/>
        </p:spPr>
        <p:txBody>
          <a:bodyPr wrap="square" rtlCol="0">
            <a:spAutoFit/>
          </a:bodyPr>
          <a:lstStyle/>
          <a:p>
            <a:r>
              <a:rPr lang="en-US" sz="2800" dirty="0"/>
              <a:t>No porch</a:t>
            </a:r>
            <a:endParaRPr lang="en-IN" sz="2800" dirty="0"/>
          </a:p>
        </p:txBody>
      </p:sp>
    </p:spTree>
    <p:extLst>
      <p:ext uri="{BB962C8B-B14F-4D97-AF65-F5344CB8AC3E}">
        <p14:creationId xmlns:p14="http://schemas.microsoft.com/office/powerpoint/2010/main" val="133215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DD20-3625-4E16-B830-55ACE9BFCC80}"/>
              </a:ext>
            </a:extLst>
          </p:cNvPr>
          <p:cNvSpPr>
            <a:spLocks noGrp="1"/>
          </p:cNvSpPr>
          <p:nvPr>
            <p:ph type="title"/>
          </p:nvPr>
        </p:nvSpPr>
        <p:spPr/>
        <p:txBody>
          <a:bodyPr/>
          <a:lstStyle/>
          <a:p>
            <a:r>
              <a:rPr lang="en-US" dirty="0"/>
              <a:t>Multiple Regression Models with Qualitative Independent Variables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7AB593-4154-4C22-9D13-76F0245DA5D4}"/>
                  </a:ext>
                </a:extLst>
              </p:cNvPr>
              <p:cNvSpPr>
                <a:spLocks noGrp="1"/>
              </p:cNvSpPr>
              <p:nvPr>
                <p:ph idx="1"/>
              </p:nvPr>
            </p:nvSpPr>
            <p:spPr/>
            <p:txBody>
              <a:bodyPr>
                <a:normAutofit/>
              </a:bodyPr>
              <a:lstStyle/>
              <a:p>
                <a:r>
                  <a:rPr lang="en-US" dirty="0"/>
                  <a:t>Notice the difference in the two models. The no porch model has an intercept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oMath>
                </a14:m>
                <a:r>
                  <a:rPr lang="en-US" dirty="0"/>
                  <a:t> and the porch model has an intercept of </a:t>
                </a:r>
                <a14:m>
                  <m:oMath xmlns:m="http://schemas.openxmlformats.org/officeDocument/2006/math">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4</m:t>
                            </m:r>
                          </m:sub>
                        </m:sSub>
                      </m:e>
                    </m:d>
                  </m:oMath>
                </a14:m>
                <a:r>
                  <a:rPr lang="en-US" dirty="0"/>
                  <a:t>. After examining the two models, the difference is clear. The coefficient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4</m:t>
                        </m:r>
                      </m:sub>
                    </m:sSub>
                  </m:oMath>
                </a14:m>
                <a:r>
                  <a:rPr lang="en-US" dirty="0"/>
                  <a:t> indicates how much more (or less) the house price will be for houses with a porch versus houses without a porch, for any given square footage </a:t>
                </a:r>
                <a14:m>
                  <m:oMath xmlns:m="http://schemas.openxmlformats.org/officeDocument/2006/math">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oMath>
                </a14:m>
                <a:r>
                  <a:rPr lang="en-US" dirty="0"/>
                  <a:t>, age of house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oMath>
                </a14:m>
                <a:r>
                  <a:rPr lang="en-US" dirty="0"/>
                  <a:t>, and number of bedrooms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e>
                    </m:d>
                  </m:oMath>
                </a14:m>
                <a:r>
                  <a:rPr lang="en-US" dirty="0"/>
                  <a:t>. </a:t>
                </a:r>
              </a:p>
            </p:txBody>
          </p:sp>
        </mc:Choice>
        <mc:Fallback xmlns="">
          <p:sp>
            <p:nvSpPr>
              <p:cNvPr id="3" name="Content Placeholder 2">
                <a:extLst>
                  <a:ext uri="{FF2B5EF4-FFF2-40B4-BE49-F238E27FC236}">
                    <a16:creationId xmlns:a16="http://schemas.microsoft.com/office/drawing/2014/main" id="{FE7AB593-4154-4C22-9D13-76F0245DA5D4}"/>
                  </a:ext>
                </a:extLst>
              </p:cNvPr>
              <p:cNvSpPr>
                <a:spLocks noGrp="1" noRot="1" noChangeAspect="1" noMove="1" noResize="1" noEditPoints="1" noAdjustHandles="1" noChangeArrowheads="1" noChangeShapeType="1" noTextEdit="1"/>
              </p:cNvSpPr>
              <p:nvPr>
                <p:ph idx="1"/>
              </p:nvPr>
            </p:nvSpPr>
            <p:spPr>
              <a:blipFill>
                <a:blip r:embed="rId2"/>
                <a:stretch>
                  <a:fillRect l="-1481" t="-1200" r="-148"/>
                </a:stretch>
              </a:blipFill>
            </p:spPr>
            <p:txBody>
              <a:bodyPr/>
              <a:lstStyle/>
              <a:p>
                <a:r>
                  <a:rPr lang="en-IN">
                    <a:noFill/>
                  </a:rPr>
                  <a:t> </a:t>
                </a:r>
              </a:p>
            </p:txBody>
          </p:sp>
        </mc:Fallback>
      </mc:AlternateContent>
    </p:spTree>
    <p:extLst>
      <p:ext uri="{BB962C8B-B14F-4D97-AF65-F5344CB8AC3E}">
        <p14:creationId xmlns:p14="http://schemas.microsoft.com/office/powerpoint/2010/main" val="250281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DD20-3625-4E16-B830-55ACE9BFCC80}"/>
              </a:ext>
            </a:extLst>
          </p:cNvPr>
          <p:cNvSpPr>
            <a:spLocks noGrp="1"/>
          </p:cNvSpPr>
          <p:nvPr>
            <p:ph type="title"/>
          </p:nvPr>
        </p:nvSpPr>
        <p:spPr/>
        <p:txBody>
          <a:bodyPr/>
          <a:lstStyle/>
          <a:p>
            <a:r>
              <a:rPr lang="en-US" dirty="0"/>
              <a:t>Multiple Regression Models with Qualitative Independent Variables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7AB593-4154-4C22-9D13-76F0245DA5D4}"/>
                  </a:ext>
                </a:extLst>
              </p:cNvPr>
              <p:cNvSpPr>
                <a:spLocks noGrp="1"/>
              </p:cNvSpPr>
              <p:nvPr>
                <p:ph idx="1"/>
              </p:nvPr>
            </p:nvSpPr>
            <p:spPr/>
            <p:txBody>
              <a:bodyPr>
                <a:normAutofit/>
              </a:bodyPr>
              <a:lstStyle/>
              <a:p>
                <a:r>
                  <a:rPr lang="en-US" dirty="0"/>
                  <a:t>Thus,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4</m:t>
                        </m:r>
                      </m:sub>
                    </m:sSub>
                  </m:oMath>
                </a14:m>
                <a:r>
                  <a:rPr lang="en-US" dirty="0"/>
                  <a:t> measures the differential effect of having a porch. In general,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4</m:t>
                        </m:r>
                      </m:sub>
                    </m:sSub>
                  </m:oMath>
                </a14:m>
                <a:r>
                  <a:rPr lang="en-US" dirty="0"/>
                  <a:t> shows how much higher (or lower) the plane of best fit is for the class coded 1 than the class coded 0, for any given level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oMath>
                </a14:m>
                <a:r>
                  <a:rPr lang="en-US" dirty="0"/>
                  <a:t>.</a:t>
                </a:r>
              </a:p>
            </p:txBody>
          </p:sp>
        </mc:Choice>
        <mc:Fallback xmlns="">
          <p:sp>
            <p:nvSpPr>
              <p:cNvPr id="3" name="Content Placeholder 2">
                <a:extLst>
                  <a:ext uri="{FF2B5EF4-FFF2-40B4-BE49-F238E27FC236}">
                    <a16:creationId xmlns:a16="http://schemas.microsoft.com/office/drawing/2014/main" id="{FE7AB593-4154-4C22-9D13-76F0245DA5D4}"/>
                  </a:ext>
                </a:extLst>
              </p:cNvPr>
              <p:cNvSpPr>
                <a:spLocks noGrp="1" noRot="1" noChangeAspect="1" noMove="1" noResize="1" noEditPoints="1" noAdjustHandles="1" noChangeArrowheads="1" noChangeShapeType="1" noTextEdit="1"/>
              </p:cNvSpPr>
              <p:nvPr>
                <p:ph idx="1"/>
              </p:nvPr>
            </p:nvSpPr>
            <p:spPr>
              <a:blipFill>
                <a:blip r:embed="rId2"/>
                <a:stretch>
                  <a:fillRect l="-1481" t="-1200" r="-2370"/>
                </a:stretch>
              </a:blipFill>
            </p:spPr>
            <p:txBody>
              <a:bodyPr/>
              <a:lstStyle/>
              <a:p>
                <a:r>
                  <a:rPr lang="en-IN">
                    <a:noFill/>
                  </a:rPr>
                  <a:t> </a:t>
                </a:r>
              </a:p>
            </p:txBody>
          </p:sp>
        </mc:Fallback>
      </mc:AlternateContent>
    </p:spTree>
    <p:extLst>
      <p:ext uri="{BB962C8B-B14F-4D97-AF65-F5344CB8AC3E}">
        <p14:creationId xmlns:p14="http://schemas.microsoft.com/office/powerpoint/2010/main" val="2146773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14.5.1: Determining the Significance of a Qualitative Variable in a Multiple Regression Model</a:t>
            </a:r>
          </a:p>
        </p:txBody>
      </p:sp>
      <p:sp>
        <p:nvSpPr>
          <p:cNvPr id="3" name="Content Placeholder 2"/>
          <p:cNvSpPr>
            <a:spLocks noGrp="1"/>
          </p:cNvSpPr>
          <p:nvPr>
            <p:ph idx="1"/>
          </p:nvPr>
        </p:nvSpPr>
        <p:spPr>
          <a:xfrm>
            <a:off x="457200" y="1092666"/>
            <a:ext cx="8229600" cy="4572000"/>
          </a:xfrm>
        </p:spPr>
        <p:txBody>
          <a:bodyPr/>
          <a:lstStyle/>
          <a:p>
            <a:r>
              <a:rPr lang="en-US" dirty="0"/>
              <a:t>The table below contains a portion of the real estate data set from Section 14.1, but with the added column of the variable </a:t>
            </a:r>
            <a:r>
              <a:rPr lang="en-US" i="1" dirty="0"/>
              <a:t>Porch</a:t>
            </a:r>
            <a:r>
              <a:rPr lang="en-US" dirty="0"/>
              <a:t>, indicating whether the house has a screened porch or not. </a:t>
            </a:r>
          </a:p>
        </p:txBody>
      </p:sp>
      <p:graphicFrame>
        <p:nvGraphicFramePr>
          <p:cNvPr id="4" name="object 3"/>
          <p:cNvGraphicFramePr>
            <a:graphicFrameLocks noGrp="1"/>
          </p:cNvGraphicFramePr>
          <p:nvPr>
            <p:extLst>
              <p:ext uri="{D42A27DB-BD31-4B8C-83A1-F6EECF244321}">
                <p14:modId xmlns:p14="http://schemas.microsoft.com/office/powerpoint/2010/main" val="2359018915"/>
              </p:ext>
            </p:extLst>
          </p:nvPr>
        </p:nvGraphicFramePr>
        <p:xfrm>
          <a:off x="609600" y="2945934"/>
          <a:ext cx="8001001" cy="2945384"/>
        </p:xfrm>
        <a:graphic>
          <a:graphicData uri="http://schemas.openxmlformats.org/drawingml/2006/table">
            <a:tbl>
              <a:tblPr firstRow="1" bandRow="1">
                <a:tableStyleId>{5C22544A-7EE6-4342-B048-85BDC9FD1C3A}</a:tableStyleId>
              </a:tblPr>
              <a:tblGrid>
                <a:gridCol w="1225636">
                  <a:extLst>
                    <a:ext uri="{9D8B030D-6E8A-4147-A177-3AD203B41FA5}">
                      <a16:colId xmlns:a16="http://schemas.microsoft.com/office/drawing/2014/main" val="20000"/>
                    </a:ext>
                  </a:extLst>
                </a:gridCol>
                <a:gridCol w="1374546">
                  <a:extLst>
                    <a:ext uri="{9D8B030D-6E8A-4147-A177-3AD203B41FA5}">
                      <a16:colId xmlns:a16="http://schemas.microsoft.com/office/drawing/2014/main" val="20001"/>
                    </a:ext>
                  </a:extLst>
                </a:gridCol>
                <a:gridCol w="1374546">
                  <a:extLst>
                    <a:ext uri="{9D8B030D-6E8A-4147-A177-3AD203B41FA5}">
                      <a16:colId xmlns:a16="http://schemas.microsoft.com/office/drawing/2014/main" val="20002"/>
                    </a:ext>
                  </a:extLst>
                </a:gridCol>
                <a:gridCol w="1374546">
                  <a:extLst>
                    <a:ext uri="{9D8B030D-6E8A-4147-A177-3AD203B41FA5}">
                      <a16:colId xmlns:a16="http://schemas.microsoft.com/office/drawing/2014/main" val="20003"/>
                    </a:ext>
                  </a:extLst>
                </a:gridCol>
                <a:gridCol w="1374546">
                  <a:extLst>
                    <a:ext uri="{9D8B030D-6E8A-4147-A177-3AD203B41FA5}">
                      <a16:colId xmlns:a16="http://schemas.microsoft.com/office/drawing/2014/main" val="20004"/>
                    </a:ext>
                  </a:extLst>
                </a:gridCol>
                <a:gridCol w="1277181">
                  <a:extLst>
                    <a:ext uri="{9D8B030D-6E8A-4147-A177-3AD203B41FA5}">
                      <a16:colId xmlns:a16="http://schemas.microsoft.com/office/drawing/2014/main" val="20005"/>
                    </a:ext>
                  </a:extLst>
                </a:gridCol>
              </a:tblGrid>
              <a:tr h="364490">
                <a:tc gridSpan="6">
                  <a:txBody>
                    <a:bodyPr/>
                    <a:lstStyle/>
                    <a:p>
                      <a:pPr marL="0" marR="74295"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Mount Pleasant Real Estate Data</a:t>
                      </a:r>
                    </a:p>
                  </a:txBody>
                  <a:tcPr marL="0" marR="0" marT="3810" marB="0"/>
                </a:tc>
                <a:tc hMerge="1">
                  <a:txBody>
                    <a:bodyPr/>
                    <a:lstStyle/>
                    <a:p>
                      <a:pPr algn="ctr">
                        <a:lnSpc>
                          <a:spcPct val="100000"/>
                        </a:lnSpc>
                      </a:pPr>
                      <a:endParaRPr sz="1000">
                        <a:latin typeface="Roboto Condensed"/>
                        <a:cs typeface="Roboto Condensed"/>
                      </a:endParaRPr>
                    </a:p>
                  </a:txBody>
                  <a:tcPr marL="0" marR="0" marT="3810" marB="0"/>
                </a:tc>
                <a:tc hMerge="1">
                  <a:txBody>
                    <a:bodyPr/>
                    <a:lstStyle/>
                    <a:p>
                      <a:pPr algn="ctr">
                        <a:lnSpc>
                          <a:spcPct val="100000"/>
                        </a:lnSpc>
                      </a:pPr>
                      <a:endParaRPr sz="1000">
                        <a:latin typeface="Roboto Condensed"/>
                        <a:cs typeface="Roboto Condensed"/>
                      </a:endParaRPr>
                    </a:p>
                  </a:txBody>
                  <a:tcPr marL="0" marR="0" marT="3810" marB="0"/>
                </a:tc>
                <a:tc hMerge="1">
                  <a:txBody>
                    <a:bodyPr/>
                    <a:lstStyle/>
                    <a:p>
                      <a:pPr marL="123825" marR="106045" indent="-10795">
                        <a:lnSpc>
                          <a:spcPct val="110000"/>
                        </a:lnSpc>
                        <a:spcBef>
                          <a:spcPts val="30"/>
                        </a:spcBef>
                      </a:pPr>
                      <a:endParaRPr sz="1000">
                        <a:latin typeface="Roboto Condensed"/>
                        <a:cs typeface="Roboto Condensed"/>
                      </a:endParaRPr>
                    </a:p>
                  </a:txBody>
                  <a:tcPr marL="0" marR="0" marT="3810" marB="0"/>
                </a:tc>
                <a:tc hMerge="1">
                  <a:txBody>
                    <a:bodyPr/>
                    <a:lstStyle/>
                    <a:p>
                      <a:pPr algn="ctr">
                        <a:lnSpc>
                          <a:spcPct val="100000"/>
                        </a:lnSpc>
                      </a:pPr>
                      <a:endParaRPr sz="1000">
                        <a:latin typeface="Roboto Condensed"/>
                        <a:cs typeface="Roboto Condensed"/>
                      </a:endParaRPr>
                    </a:p>
                  </a:txBody>
                  <a:tcPr marL="0" marR="0" marT="3810" marB="0"/>
                </a:tc>
                <a:tc hMerge="1">
                  <a:txBody>
                    <a:bodyPr/>
                    <a:lstStyle/>
                    <a:p>
                      <a:pPr marL="203835" marR="80645" indent="-61594">
                        <a:lnSpc>
                          <a:spcPct val="110000"/>
                        </a:lnSpc>
                        <a:spcBef>
                          <a:spcPts val="30"/>
                        </a:spcBef>
                      </a:pPr>
                      <a:endParaRPr sz="1000" dirty="0">
                        <a:latin typeface="Roboto Condensed"/>
                        <a:cs typeface="Roboto Condensed"/>
                      </a:endParaRPr>
                    </a:p>
                  </a:txBody>
                  <a:tcPr marL="0" marR="0" marT="3810" marB="0"/>
                </a:tc>
                <a:extLst>
                  <a:ext uri="{0D108BD9-81ED-4DB2-BD59-A6C34878D82A}">
                    <a16:rowId xmlns:a16="http://schemas.microsoft.com/office/drawing/2014/main" val="10000"/>
                  </a:ext>
                </a:extLst>
              </a:tr>
              <a:tr h="364490">
                <a:tc>
                  <a:txBody>
                    <a:bodyPr/>
                    <a:lstStyle/>
                    <a:p>
                      <a:pPr algn="ctr">
                        <a:lnSpc>
                          <a:spcPct val="100000"/>
                        </a:lnSpc>
                        <a:spcBef>
                          <a:spcPts val="30"/>
                        </a:spcBef>
                      </a:pPr>
                      <a:endParaRPr sz="2000" b="1" dirty="0">
                        <a:solidFill>
                          <a:srgbClr val="000000"/>
                        </a:solidFill>
                      </a:endParaRPr>
                    </a:p>
                    <a:p>
                      <a:pPr marR="74295" algn="ctr">
                        <a:lnSpc>
                          <a:spcPct val="100000"/>
                        </a:lnSpc>
                      </a:pPr>
                      <a:r>
                        <a:rPr lang="en-US" sz="2000" b="1" dirty="0">
                          <a:solidFill>
                            <a:srgbClr val="000000"/>
                          </a:solidFill>
                        </a:rPr>
                        <a:t>List </a:t>
                      </a:r>
                      <a:r>
                        <a:rPr sz="2000" b="1" dirty="0">
                          <a:solidFill>
                            <a:srgbClr val="000000"/>
                          </a:solidFill>
                        </a:rPr>
                        <a:t>Price</a:t>
                      </a:r>
                      <a:endParaRPr sz="2000" b="1" dirty="0">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dirty="0">
                        <a:solidFill>
                          <a:srgbClr val="000000"/>
                        </a:solidFill>
                      </a:endParaRPr>
                    </a:p>
                    <a:p>
                      <a:pPr algn="ctr">
                        <a:lnSpc>
                          <a:spcPct val="100000"/>
                        </a:lnSpc>
                      </a:pPr>
                      <a:r>
                        <a:rPr sz="2000" b="1" spc="-5" dirty="0">
                          <a:solidFill>
                            <a:srgbClr val="000000"/>
                          </a:solidFill>
                        </a:rPr>
                        <a:t>Square</a:t>
                      </a:r>
                      <a:r>
                        <a:rPr sz="2000" b="1" spc="-30" dirty="0">
                          <a:solidFill>
                            <a:srgbClr val="000000"/>
                          </a:solidFill>
                        </a:rPr>
                        <a:t> </a:t>
                      </a:r>
                      <a:r>
                        <a:rPr sz="2000" b="1" spc="-5" dirty="0">
                          <a:solidFill>
                            <a:srgbClr val="000000"/>
                          </a:solidFill>
                        </a:rPr>
                        <a:t>Feet</a:t>
                      </a:r>
                      <a:endParaRPr sz="2000" b="1" dirty="0">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dirty="0">
                        <a:solidFill>
                          <a:srgbClr val="000000"/>
                        </a:solidFill>
                      </a:endParaRPr>
                    </a:p>
                    <a:p>
                      <a:pPr algn="ctr">
                        <a:lnSpc>
                          <a:spcPct val="100000"/>
                        </a:lnSpc>
                      </a:pPr>
                      <a:r>
                        <a:rPr sz="2000" b="1" spc="-5" dirty="0">
                          <a:solidFill>
                            <a:srgbClr val="000000"/>
                          </a:solidFill>
                        </a:rPr>
                        <a:t>Age</a:t>
                      </a:r>
                      <a:endParaRPr sz="2000" b="1" dirty="0">
                        <a:solidFill>
                          <a:srgbClr val="000000"/>
                        </a:solidFill>
                        <a:latin typeface="Roboto Condensed"/>
                        <a:cs typeface="Roboto Condensed"/>
                      </a:endParaRPr>
                    </a:p>
                  </a:txBody>
                  <a:tcPr marL="0" marR="0" marT="3810" marB="0"/>
                </a:tc>
                <a:tc>
                  <a:txBody>
                    <a:bodyPr/>
                    <a:lstStyle/>
                    <a:p>
                      <a:pPr marL="123825" marR="106045" indent="-10795" algn="ctr">
                        <a:lnSpc>
                          <a:spcPct val="110000"/>
                        </a:lnSpc>
                        <a:spcBef>
                          <a:spcPts val="30"/>
                        </a:spcBef>
                      </a:pPr>
                      <a:endParaRPr lang="en-US" sz="2000" b="1" spc="-5" dirty="0">
                        <a:solidFill>
                          <a:srgbClr val="000000"/>
                        </a:solidFill>
                      </a:endParaRPr>
                    </a:p>
                    <a:p>
                      <a:pPr marL="123825" marR="106045" indent="-10795" algn="ctr">
                        <a:lnSpc>
                          <a:spcPct val="110000"/>
                        </a:lnSpc>
                        <a:spcBef>
                          <a:spcPts val="30"/>
                        </a:spcBef>
                      </a:pPr>
                      <a:r>
                        <a:rPr sz="2000" b="1" spc="-5" dirty="0">
                          <a:solidFill>
                            <a:srgbClr val="000000"/>
                          </a:solidFill>
                        </a:rPr>
                        <a:t>Bed</a:t>
                      </a:r>
                      <a:r>
                        <a:rPr sz="2000" b="1" spc="-20" dirty="0">
                          <a:solidFill>
                            <a:srgbClr val="000000"/>
                          </a:solidFill>
                        </a:rPr>
                        <a:t>r</a:t>
                      </a:r>
                      <a:r>
                        <a:rPr sz="2000" b="1" dirty="0">
                          <a:solidFill>
                            <a:srgbClr val="000000"/>
                          </a:solidFill>
                        </a:rPr>
                        <a:t>ooms</a:t>
                      </a:r>
                      <a:endParaRPr sz="2000" b="1" dirty="0">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a:solidFill>
                          <a:srgbClr val="000000"/>
                        </a:solidFill>
                      </a:endParaRPr>
                    </a:p>
                    <a:p>
                      <a:pPr algn="ctr">
                        <a:lnSpc>
                          <a:spcPct val="100000"/>
                        </a:lnSpc>
                      </a:pPr>
                      <a:r>
                        <a:rPr sz="2000" b="1" spc="-5" dirty="0">
                          <a:solidFill>
                            <a:srgbClr val="000000"/>
                          </a:solidFill>
                        </a:rPr>
                        <a:t>Porch</a:t>
                      </a:r>
                      <a:endParaRPr sz="2000" b="1">
                        <a:solidFill>
                          <a:srgbClr val="000000"/>
                        </a:solidFill>
                        <a:latin typeface="Roboto Condensed"/>
                        <a:cs typeface="Roboto Condensed"/>
                      </a:endParaRPr>
                    </a:p>
                  </a:txBody>
                  <a:tcPr marL="0" marR="0" marT="3810" marB="0"/>
                </a:tc>
                <a:tc>
                  <a:txBody>
                    <a:bodyPr/>
                    <a:lstStyle/>
                    <a:p>
                      <a:pPr marL="203835" marR="80645" indent="-61594" algn="ctr">
                        <a:lnSpc>
                          <a:spcPct val="110000"/>
                        </a:lnSpc>
                        <a:spcBef>
                          <a:spcPts val="30"/>
                        </a:spcBef>
                      </a:pPr>
                      <a:r>
                        <a:rPr sz="2000" b="1" spc="-5" dirty="0">
                          <a:solidFill>
                            <a:srgbClr val="000000"/>
                          </a:solidFill>
                        </a:rPr>
                        <a:t>Sc</a:t>
                      </a:r>
                      <a:r>
                        <a:rPr sz="2000" b="1" spc="-10" dirty="0">
                          <a:solidFill>
                            <a:srgbClr val="000000"/>
                          </a:solidFill>
                        </a:rPr>
                        <a:t>r</a:t>
                      </a:r>
                      <a:r>
                        <a:rPr sz="2000" b="1" dirty="0">
                          <a:solidFill>
                            <a:srgbClr val="000000"/>
                          </a:solidFill>
                        </a:rPr>
                        <a:t>eened  </a:t>
                      </a:r>
                      <a:r>
                        <a:rPr sz="2000" b="1" spc="-5" dirty="0">
                          <a:solidFill>
                            <a:srgbClr val="000000"/>
                          </a:solidFill>
                        </a:rPr>
                        <a:t>Porch?</a:t>
                      </a:r>
                      <a:endParaRPr sz="2000" b="1" dirty="0">
                        <a:solidFill>
                          <a:srgbClr val="000000"/>
                        </a:solidFill>
                        <a:latin typeface="Roboto Condensed"/>
                        <a:cs typeface="Roboto Condensed"/>
                      </a:endParaRPr>
                    </a:p>
                  </a:txBody>
                  <a:tcPr marL="0" marR="0" marT="3810" marB="0"/>
                </a:tc>
                <a:extLst>
                  <a:ext uri="{0D108BD9-81ED-4DB2-BD59-A6C34878D82A}">
                    <a16:rowId xmlns:a16="http://schemas.microsoft.com/office/drawing/2014/main" val="10001"/>
                  </a:ext>
                </a:extLst>
              </a:tr>
              <a:tr h="205740">
                <a:tc>
                  <a:txBody>
                    <a:bodyPr/>
                    <a:lstStyle/>
                    <a:p>
                      <a:pPr marR="75565" algn="ctr">
                        <a:lnSpc>
                          <a:spcPct val="100000"/>
                        </a:lnSpc>
                        <a:spcBef>
                          <a:spcPts val="125"/>
                        </a:spcBef>
                      </a:pPr>
                      <a:r>
                        <a:rPr lang="en-IN" sz="2000" dirty="0">
                          <a:solidFill>
                            <a:srgbClr val="000000"/>
                          </a:solidFill>
                        </a:rPr>
                        <a:t>$350,000</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2000" dirty="0">
                          <a:solidFill>
                            <a:srgbClr val="000000"/>
                          </a:solidFill>
                        </a:rPr>
                        <a:t>2592</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2000" dirty="0">
                          <a:solidFill>
                            <a:srgbClr val="000000"/>
                          </a:solidFill>
                        </a:rPr>
                        <a:t>8</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2000" dirty="0">
                          <a:solidFill>
                            <a:srgbClr val="000000"/>
                          </a:solidFill>
                        </a:rPr>
                        <a:t>3</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2000" dirty="0">
                          <a:solidFill>
                            <a:srgbClr val="000000"/>
                          </a:solidFill>
                        </a:rPr>
                        <a:t>1</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R="215265" algn="ctr">
                        <a:lnSpc>
                          <a:spcPct val="100000"/>
                        </a:lnSpc>
                        <a:spcBef>
                          <a:spcPts val="125"/>
                        </a:spcBef>
                      </a:pPr>
                      <a:r>
                        <a:rPr sz="2000" spc="-75" dirty="0">
                          <a:solidFill>
                            <a:srgbClr val="000000"/>
                          </a:solidFill>
                        </a:rPr>
                        <a:t>Y</a:t>
                      </a:r>
                      <a:r>
                        <a:rPr sz="2000" dirty="0">
                          <a:solidFill>
                            <a:srgbClr val="000000"/>
                          </a:solidFill>
                        </a:rPr>
                        <a:t>es</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2"/>
                  </a:ext>
                </a:extLst>
              </a:tr>
              <a:tr h="206375">
                <a:tc>
                  <a:txBody>
                    <a:bodyPr/>
                    <a:lstStyle/>
                    <a:p>
                      <a:pPr marR="75565" algn="ctr">
                        <a:lnSpc>
                          <a:spcPct val="100000"/>
                        </a:lnSpc>
                        <a:spcBef>
                          <a:spcPts val="125"/>
                        </a:spcBef>
                      </a:pPr>
                      <a:r>
                        <a:rPr lang="en-IN" sz="2000" dirty="0">
                          <a:solidFill>
                            <a:srgbClr val="000000"/>
                          </a:solidFill>
                        </a:rPr>
                        <a:t>$119,900</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2000" dirty="0">
                          <a:solidFill>
                            <a:srgbClr val="000000"/>
                          </a:solidFill>
                        </a:rPr>
                        <a:t>777</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2000" dirty="0">
                          <a:solidFill>
                            <a:srgbClr val="000000"/>
                          </a:solidFill>
                        </a:rPr>
                        <a:t>17</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2000" dirty="0">
                          <a:solidFill>
                            <a:srgbClr val="000000"/>
                          </a:solidFill>
                        </a:rPr>
                        <a:t>1</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2000" dirty="0">
                          <a:solidFill>
                            <a:srgbClr val="000000"/>
                          </a:solidFill>
                        </a:rPr>
                        <a:t>1</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R="215265" algn="ctr">
                        <a:lnSpc>
                          <a:spcPct val="100000"/>
                        </a:lnSpc>
                        <a:spcBef>
                          <a:spcPts val="125"/>
                        </a:spcBef>
                      </a:pPr>
                      <a:r>
                        <a:rPr sz="2000" spc="-75" dirty="0">
                          <a:solidFill>
                            <a:srgbClr val="000000"/>
                          </a:solidFill>
                        </a:rPr>
                        <a:t>Y</a:t>
                      </a:r>
                      <a:r>
                        <a:rPr sz="2000" dirty="0">
                          <a:solidFill>
                            <a:srgbClr val="000000"/>
                          </a:solidFill>
                        </a:rPr>
                        <a:t>es</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3"/>
                  </a:ext>
                </a:extLst>
              </a:tr>
              <a:tr h="206375">
                <a:tc>
                  <a:txBody>
                    <a:bodyPr/>
                    <a:lstStyle/>
                    <a:p>
                      <a:pPr marR="75565" algn="ctr">
                        <a:lnSpc>
                          <a:spcPct val="100000"/>
                        </a:lnSpc>
                        <a:spcBef>
                          <a:spcPts val="125"/>
                        </a:spcBef>
                      </a:pPr>
                      <a:r>
                        <a:rPr lang="en-IN" sz="2000" dirty="0">
                          <a:solidFill>
                            <a:srgbClr val="000000"/>
                          </a:solidFill>
                        </a:rPr>
                        <a:t>$179,900</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2000" dirty="0">
                          <a:solidFill>
                            <a:srgbClr val="000000"/>
                          </a:solidFill>
                        </a:rPr>
                        <a:t>1137</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2000" dirty="0">
                          <a:solidFill>
                            <a:srgbClr val="000000"/>
                          </a:solidFill>
                        </a:rPr>
                        <a:t>17</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2000" dirty="0">
                          <a:solidFill>
                            <a:srgbClr val="000000"/>
                          </a:solidFill>
                        </a:rPr>
                        <a:t>2</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2000" dirty="0">
                          <a:solidFill>
                            <a:srgbClr val="000000"/>
                          </a:solidFill>
                        </a:rPr>
                        <a:t>0</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R="236220" algn="ctr">
                        <a:lnSpc>
                          <a:spcPct val="100000"/>
                        </a:lnSpc>
                        <a:spcBef>
                          <a:spcPts val="125"/>
                        </a:spcBef>
                      </a:pPr>
                      <a:r>
                        <a:rPr sz="2000" spc="-15" dirty="0">
                          <a:solidFill>
                            <a:srgbClr val="000000"/>
                          </a:solidFill>
                        </a:rPr>
                        <a:t>No</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4"/>
                  </a:ext>
                </a:extLst>
              </a:tr>
              <a:tr h="206375">
                <a:tc>
                  <a:txBody>
                    <a:bodyPr/>
                    <a:lstStyle/>
                    <a:p>
                      <a:pPr marR="75565" algn="ctr">
                        <a:lnSpc>
                          <a:spcPct val="100000"/>
                        </a:lnSpc>
                        <a:spcBef>
                          <a:spcPts val="125"/>
                        </a:spcBef>
                      </a:pPr>
                      <a:r>
                        <a:rPr lang="en-IN" sz="2000" dirty="0">
                          <a:solidFill>
                            <a:srgbClr val="000000"/>
                          </a:solidFill>
                        </a:rPr>
                        <a:t>$124,900</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2000" dirty="0">
                          <a:solidFill>
                            <a:srgbClr val="000000"/>
                          </a:solidFill>
                        </a:rPr>
                        <a:t>777</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2000" dirty="0">
                          <a:solidFill>
                            <a:srgbClr val="000000"/>
                          </a:solidFill>
                        </a:rPr>
                        <a:t>17</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2000" dirty="0">
                          <a:solidFill>
                            <a:srgbClr val="000000"/>
                          </a:solidFill>
                        </a:rPr>
                        <a:t>1</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2000" dirty="0">
                          <a:solidFill>
                            <a:srgbClr val="000000"/>
                          </a:solidFill>
                        </a:rPr>
                        <a:t>0</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R="236220" algn="ctr">
                        <a:lnSpc>
                          <a:spcPct val="100000"/>
                        </a:lnSpc>
                        <a:spcBef>
                          <a:spcPts val="125"/>
                        </a:spcBef>
                      </a:pPr>
                      <a:r>
                        <a:rPr sz="2000" spc="-15" dirty="0">
                          <a:solidFill>
                            <a:srgbClr val="000000"/>
                          </a:solidFill>
                        </a:rPr>
                        <a:t>No</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5"/>
                  </a:ext>
                </a:extLst>
              </a:tr>
              <a:tr h="206375">
                <a:tc>
                  <a:txBody>
                    <a:bodyPr/>
                    <a:lstStyle/>
                    <a:p>
                      <a:pPr marR="75565" algn="ctr">
                        <a:lnSpc>
                          <a:spcPct val="100000"/>
                        </a:lnSpc>
                        <a:spcBef>
                          <a:spcPts val="125"/>
                        </a:spcBef>
                      </a:pPr>
                      <a:r>
                        <a:rPr lang="en-IN" sz="2000" dirty="0">
                          <a:solidFill>
                            <a:srgbClr val="000000"/>
                          </a:solidFill>
                        </a:rPr>
                        <a:t>$349,999</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2000" dirty="0">
                          <a:solidFill>
                            <a:srgbClr val="000000"/>
                          </a:solidFill>
                        </a:rPr>
                        <a:t>2151</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2000" dirty="0">
                          <a:solidFill>
                            <a:srgbClr val="000000"/>
                          </a:solidFill>
                        </a:rPr>
                        <a:t>4</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2000" dirty="0">
                          <a:solidFill>
                            <a:srgbClr val="000000"/>
                          </a:solidFill>
                        </a:rPr>
                        <a:t>4</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algn="ctr">
                        <a:lnSpc>
                          <a:spcPct val="100000"/>
                        </a:lnSpc>
                        <a:spcBef>
                          <a:spcPts val="125"/>
                        </a:spcBef>
                      </a:pPr>
                      <a:r>
                        <a:rPr sz="2000" dirty="0">
                          <a:solidFill>
                            <a:srgbClr val="000000"/>
                          </a:solidFill>
                        </a:rPr>
                        <a:t>0</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R="236220" algn="ctr">
                        <a:lnSpc>
                          <a:spcPct val="100000"/>
                        </a:lnSpc>
                        <a:spcBef>
                          <a:spcPts val="125"/>
                        </a:spcBef>
                      </a:pPr>
                      <a:r>
                        <a:rPr sz="2000" spc="-15" dirty="0">
                          <a:solidFill>
                            <a:srgbClr val="000000"/>
                          </a:solidFill>
                        </a:rPr>
                        <a:t>No</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6"/>
                  </a:ext>
                </a:extLst>
              </a:tr>
              <a:tr h="206375">
                <a:tc gridSpan="6">
                  <a:txBody>
                    <a:bodyPr/>
                    <a:lstStyle/>
                    <a:p>
                      <a:pPr marR="75565" algn="ctr">
                        <a:lnSpc>
                          <a:spcPct val="100000"/>
                        </a:lnSpc>
                        <a:spcBef>
                          <a:spcPts val="125"/>
                        </a:spcBef>
                      </a:pPr>
                      <a:r>
                        <a:rPr lang="en-US" sz="2000" dirty="0">
                          <a:solidFill>
                            <a:srgbClr val="000000"/>
                          </a:solidFill>
                          <a:latin typeface="Calibri" panose="020F0502020204030204" pitchFamily="34" charset="0"/>
                          <a:cs typeface="Calibri" panose="020F0502020204030204" pitchFamily="34" charset="0"/>
                        </a:rPr>
                        <a:t>.</a:t>
                      </a:r>
                      <a:r>
                        <a:rPr lang="en-US" sz="2000" baseline="0" dirty="0">
                          <a:solidFill>
                            <a:srgbClr val="000000"/>
                          </a:solidFill>
                          <a:latin typeface="Calibri" panose="020F0502020204030204" pitchFamily="34" charset="0"/>
                          <a:cs typeface="Calibri" panose="020F0502020204030204" pitchFamily="34" charset="0"/>
                        </a:rPr>
                        <a:t> . .</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hMerge="1">
                  <a:txBody>
                    <a:bodyPr/>
                    <a:lstStyle/>
                    <a:p>
                      <a:pPr algn="ctr">
                        <a:lnSpc>
                          <a:spcPct val="100000"/>
                        </a:lnSpc>
                        <a:spcBef>
                          <a:spcPts val="125"/>
                        </a:spcBef>
                      </a:pPr>
                      <a:endParaRPr sz="1100">
                        <a:latin typeface="STIX"/>
                        <a:cs typeface="STIX"/>
                      </a:endParaRPr>
                    </a:p>
                  </a:txBody>
                  <a:tcPr marL="0" marR="0" marT="15875" marB="0"/>
                </a:tc>
                <a:tc hMerge="1">
                  <a:txBody>
                    <a:bodyPr/>
                    <a:lstStyle/>
                    <a:p>
                      <a:pPr algn="ctr">
                        <a:lnSpc>
                          <a:spcPct val="100000"/>
                        </a:lnSpc>
                        <a:spcBef>
                          <a:spcPts val="125"/>
                        </a:spcBef>
                      </a:pPr>
                      <a:endParaRPr sz="1100" dirty="0">
                        <a:latin typeface="STIX"/>
                        <a:cs typeface="STIX"/>
                      </a:endParaRPr>
                    </a:p>
                  </a:txBody>
                  <a:tcPr marL="0" marR="0" marT="15875" marB="0"/>
                </a:tc>
                <a:tc hMerge="1">
                  <a:txBody>
                    <a:bodyPr/>
                    <a:lstStyle/>
                    <a:p>
                      <a:pPr algn="ctr">
                        <a:lnSpc>
                          <a:spcPct val="100000"/>
                        </a:lnSpc>
                        <a:spcBef>
                          <a:spcPts val="125"/>
                        </a:spcBef>
                      </a:pPr>
                      <a:endParaRPr sz="1100" dirty="0">
                        <a:latin typeface="STIX"/>
                        <a:cs typeface="STIX"/>
                      </a:endParaRPr>
                    </a:p>
                  </a:txBody>
                  <a:tcPr marL="0" marR="0" marT="15875" marB="0"/>
                </a:tc>
                <a:tc hMerge="1">
                  <a:txBody>
                    <a:bodyPr/>
                    <a:lstStyle/>
                    <a:p>
                      <a:pPr algn="ctr">
                        <a:lnSpc>
                          <a:spcPct val="100000"/>
                        </a:lnSpc>
                        <a:spcBef>
                          <a:spcPts val="125"/>
                        </a:spcBef>
                      </a:pPr>
                      <a:endParaRPr sz="1100">
                        <a:latin typeface="STIX"/>
                        <a:cs typeface="STIX"/>
                      </a:endParaRPr>
                    </a:p>
                  </a:txBody>
                  <a:tcPr marL="0" marR="0" marT="15875" marB="0"/>
                </a:tc>
                <a:tc hMerge="1">
                  <a:txBody>
                    <a:bodyPr/>
                    <a:lstStyle/>
                    <a:p>
                      <a:pPr marR="236220" algn="r">
                        <a:lnSpc>
                          <a:spcPct val="100000"/>
                        </a:lnSpc>
                        <a:spcBef>
                          <a:spcPts val="125"/>
                        </a:spcBef>
                      </a:pPr>
                      <a:endParaRPr sz="1100" dirty="0">
                        <a:latin typeface="STIX"/>
                        <a:cs typeface="STIX"/>
                      </a:endParaRPr>
                    </a:p>
                  </a:txBody>
                  <a:tcPr marL="0" marR="0" marT="15875" marB="0"/>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a:t>Example 14.5.1: Determining the Significance of a Qualitative Variable in a Multiple Regression Model (cont.)</a:t>
            </a:r>
          </a:p>
        </p:txBody>
      </p:sp>
      <p:sp>
        <p:nvSpPr>
          <p:cNvPr id="3" name="Content Placeholder 2"/>
          <p:cNvSpPr>
            <a:spLocks noGrp="1"/>
          </p:cNvSpPr>
          <p:nvPr>
            <p:ph idx="1"/>
          </p:nvPr>
        </p:nvSpPr>
        <p:spPr/>
        <p:txBody>
          <a:bodyPr/>
          <a:lstStyle/>
          <a:p>
            <a:r>
              <a:rPr lang="en-US" dirty="0"/>
              <a:t>You may recall that we are interested in modeling </a:t>
            </a:r>
            <a:r>
              <a:rPr lang="en-US" i="1" dirty="0"/>
              <a:t>List Price</a:t>
            </a:r>
            <a:r>
              <a:rPr lang="en-US" dirty="0"/>
              <a:t> as a function of the following variables.</a:t>
            </a:r>
          </a:p>
          <a:p>
            <a:r>
              <a:rPr lang="en-US" i="1" dirty="0"/>
              <a:t>x</a:t>
            </a:r>
            <a:r>
              <a:rPr lang="en-US" baseline="-25000" dirty="0"/>
              <a:t>1</a:t>
            </a:r>
            <a:r>
              <a:rPr lang="en-US" dirty="0"/>
              <a:t> </a:t>
            </a:r>
            <a:r>
              <a:rPr lang="en-US" dirty="0">
                <a:latin typeface="Symbol" pitchFamily="98" charset="2"/>
              </a:rPr>
              <a:t>= </a:t>
            </a:r>
            <a:r>
              <a:rPr lang="en-US" i="1" dirty="0">
                <a:latin typeface="+mj-lt"/>
              </a:rPr>
              <a:t>Square Footage</a:t>
            </a:r>
            <a:endParaRPr lang="en-US" i="1" baseline="-25000" dirty="0">
              <a:latin typeface="Symbol" pitchFamily="98" charset="2"/>
            </a:endParaRPr>
          </a:p>
          <a:p>
            <a:r>
              <a:rPr lang="en-US" i="1" dirty="0"/>
              <a:t>x</a:t>
            </a:r>
            <a:r>
              <a:rPr lang="en-US" baseline="-25000" dirty="0"/>
              <a:t>2</a:t>
            </a:r>
            <a:r>
              <a:rPr lang="en-US" dirty="0"/>
              <a:t> </a:t>
            </a:r>
            <a:r>
              <a:rPr lang="en-US" dirty="0">
                <a:latin typeface="Symbol" pitchFamily="98" charset="2"/>
              </a:rPr>
              <a:t>= </a:t>
            </a:r>
            <a:r>
              <a:rPr lang="en-US" i="1" dirty="0"/>
              <a:t>Age</a:t>
            </a:r>
            <a:endParaRPr lang="en-US" i="1" baseline="-25000" dirty="0">
              <a:latin typeface="Symbol" pitchFamily="98" charset="2"/>
            </a:endParaRPr>
          </a:p>
          <a:p>
            <a:r>
              <a:rPr lang="en-US" i="1" dirty="0"/>
              <a:t>x</a:t>
            </a:r>
            <a:r>
              <a:rPr lang="en-US" baseline="-25000" dirty="0"/>
              <a:t>3</a:t>
            </a:r>
            <a:r>
              <a:rPr lang="en-US" dirty="0"/>
              <a:t> </a:t>
            </a:r>
            <a:r>
              <a:rPr lang="en-US" dirty="0">
                <a:latin typeface="Symbol" pitchFamily="98" charset="2"/>
              </a:rPr>
              <a:t>= </a:t>
            </a:r>
            <a:r>
              <a:rPr lang="en-US" i="1" dirty="0"/>
              <a:t>Bedrooms</a:t>
            </a:r>
          </a:p>
          <a:p>
            <a:endParaRPr lang="en-US" dirty="0"/>
          </a:p>
          <a:p>
            <a:endParaRPr lang="en-US" dirty="0"/>
          </a:p>
          <a:p>
            <a:r>
              <a:rPr lang="en-US" dirty="0"/>
              <a:t>The multiple regression model is given by </a:t>
            </a:r>
          </a:p>
        </p:txBody>
      </p:sp>
      <p:graphicFrame>
        <p:nvGraphicFramePr>
          <p:cNvPr id="1026" name="Object 2"/>
          <p:cNvGraphicFramePr>
            <a:graphicFrameLocks noChangeAspect="1"/>
          </p:cNvGraphicFramePr>
          <p:nvPr/>
        </p:nvGraphicFramePr>
        <p:xfrm>
          <a:off x="483066" y="3789377"/>
          <a:ext cx="7759700" cy="1028700"/>
        </p:xfrm>
        <a:graphic>
          <a:graphicData uri="http://schemas.openxmlformats.org/presentationml/2006/ole">
            <mc:AlternateContent xmlns:mc="http://schemas.openxmlformats.org/markup-compatibility/2006">
              <mc:Choice xmlns:v="urn:schemas-microsoft-com:vml" Requires="v">
                <p:oleObj name="Equation" r:id="rId2" imgW="7759440" imgH="1028520" progId="Equation.DSMT4">
                  <p:embed/>
                </p:oleObj>
              </mc:Choice>
              <mc:Fallback>
                <p:oleObj name="Equation" r:id="rId2" imgW="7759440" imgH="10285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66" y="3789377"/>
                        <a:ext cx="77597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3018794967"/>
              </p:ext>
            </p:extLst>
          </p:nvPr>
        </p:nvGraphicFramePr>
        <p:xfrm>
          <a:off x="1822450" y="5410200"/>
          <a:ext cx="5346700" cy="431800"/>
        </p:xfrm>
        <a:graphic>
          <a:graphicData uri="http://schemas.openxmlformats.org/presentationml/2006/ole">
            <mc:AlternateContent xmlns:mc="http://schemas.openxmlformats.org/markup-compatibility/2006">
              <mc:Choice xmlns:v="urn:schemas-microsoft-com:vml" Requires="v">
                <p:oleObj name="Equation" r:id="rId4" imgW="5346360" imgH="431640" progId="Equation.DSMT4">
                  <p:embed/>
                </p:oleObj>
              </mc:Choice>
              <mc:Fallback>
                <p:oleObj name="Equation" r:id="rId4" imgW="5346360" imgH="431640" progId="Equation.DSMT4">
                  <p:embed/>
                  <p:pic>
                    <p:nvPicPr>
                      <p:cNvPr id="0" name="Picture 3"/>
                      <p:cNvPicPr>
                        <a:picLocks noChangeAspect="1" noChangeArrowheads="1"/>
                      </p:cNvPicPr>
                      <p:nvPr/>
                    </p:nvPicPr>
                    <p:blipFill>
                      <a:blip r:embed="rId5"/>
                      <a:srcRect/>
                      <a:stretch>
                        <a:fillRect/>
                      </a:stretch>
                    </p:blipFill>
                    <p:spPr bwMode="auto">
                      <a:xfrm>
                        <a:off x="1822450" y="5410200"/>
                        <a:ext cx="5346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3946</TotalTime>
  <Words>2975</Words>
  <Application>Microsoft Office PowerPoint</Application>
  <PresentationFormat>On-screen Show (4:3)</PresentationFormat>
  <Paragraphs>351</Paragraphs>
  <Slides>36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Arial</vt:lpstr>
      <vt:lpstr>Symbol</vt:lpstr>
      <vt:lpstr>Cambria Math</vt:lpstr>
      <vt:lpstr>Roboto Condensed</vt:lpstr>
      <vt:lpstr>Calibri</vt:lpstr>
      <vt:lpstr>Times New Roman</vt:lpstr>
      <vt:lpstr>Office Theme</vt:lpstr>
      <vt:lpstr>Equation</vt:lpstr>
      <vt:lpstr>Section 14.5</vt:lpstr>
      <vt:lpstr>Multiple Regression Models with Qualitative Independent Variables</vt:lpstr>
      <vt:lpstr>Multiple Regression Models with Qualitative Independent Variables (cont.)</vt:lpstr>
      <vt:lpstr>Multiple Regression Models with Qualitative Independent Variables (cont.)</vt:lpstr>
      <vt:lpstr>Multiple Regression Models with Qualitative Independent Variables (cont.)</vt:lpstr>
      <vt:lpstr>Multiple Regression Models with Qualitative Independent Variables (cont.)</vt:lpstr>
      <vt:lpstr>Multiple Regression Models with Qualitative Independent Variables (cont.)</vt:lpstr>
      <vt:lpstr>Example 14.5.1: Determining the Significance of a Qualitative Variable in a Multiple Regression Model</vt:lpstr>
      <vt:lpstr>Example 14.5.1: Determining the Significance of a Qualitative Variable in a Multiple Regression Model (cont.)</vt:lpstr>
      <vt:lpstr>Example 14.5.1: Determining the Significance of a Qualitative Variable in a Multiple Regression Model (cont.)</vt:lpstr>
      <vt:lpstr>Example 14.5.1: Determining the Significance of a Qualitative Variable in a Multiple Regression Model (cont.)</vt:lpstr>
      <vt:lpstr>Example 14.5.1: Determining the Significance of a Qualitative Variable in a Multiple Regression Model (cont.)</vt:lpstr>
      <vt:lpstr>Example 14.5.1: Determining the Significance of a Qualitative Variable in a Multiple Regression Model (cont.)</vt:lpstr>
      <vt:lpstr>Example 14.5.2: Determining a Multiple Regression Model with Qualitative Variables </vt:lpstr>
      <vt:lpstr>Example 14.5.2: Determining a Multiple Regression Model with Qualitative Variables (cont.)</vt:lpstr>
      <vt:lpstr>Example 14.5.2: Determining a Multiple Regression Model with Qualitative Variables (cont.)</vt:lpstr>
      <vt:lpstr>Example 14.5.2: Determining a Multiple Regression Model with Qualitative Variables (cont.)</vt:lpstr>
      <vt:lpstr>Example 14.5.2: Determining a Multiple Regression Model with Qualitative Variables (cont.)</vt:lpstr>
      <vt:lpstr>Note</vt:lpstr>
      <vt:lpstr>Example 14.5.2: Determining a Multiple Regression Model with Qualitative Variables (cont.)</vt:lpstr>
      <vt:lpstr>Example 14.5.2: Determining a Multiple Regression Model with Qualitative Variables (cont.)</vt:lpstr>
      <vt:lpstr>Example 14.5.2: Determining a Multiple Regression Model with Qualitative Variables (cont.)</vt:lpstr>
      <vt:lpstr>Example 14.5.2: Determining a Multiple Regression Model with Qualitative Variables (cont.)</vt:lpstr>
      <vt:lpstr>Example 14.5.2: Determining a Multiple Regression Model with Qualitative Variables (cont.)</vt:lpstr>
      <vt:lpstr>Example 14.5.2: Determining a Multiple Regression Model with Qualitative Variables (cont.)</vt:lpstr>
      <vt:lpstr>Example 14.5.2: Determining a Multiple Regression Model with Qualitative Variables (cont.)</vt:lpstr>
      <vt:lpstr>Example 14.5.2: Determining a Multiple Regression Model with Qualitative Variables (cont.)</vt:lpstr>
      <vt:lpstr>Example 14.5.2: Determining a Multiple Regression Model with Qualitative Variables (cont.)</vt:lpstr>
      <vt:lpstr>Example 14.5.2: Determining a Multiple Regression Model with Qualitative Variables (cont.)</vt:lpstr>
      <vt:lpstr>Example 14.5.2: Determining a Multiple Regression Model with Qualitative Variables (cont.)</vt:lpstr>
      <vt:lpstr>Example 14.5.2: Determining a Multiple Regression Model with Qualitative Variables (cont.)</vt:lpstr>
      <vt:lpstr>Example 14.5.2: Determining a Multiple Regression Model with Qualitative Variables (cont.)</vt:lpstr>
      <vt:lpstr>Example 14.5.2: Determining a Multiple Regression Model with Qualitative Variables (cont.)</vt:lpstr>
      <vt:lpstr>Multiple Regression Models with Qualitative Independent Variables (cont.)</vt:lpstr>
      <vt:lpstr>Multiple Regression Models with Qualitative Independent Variables (cont.)</vt:lpstr>
      <vt:lpstr>Multiple Regression Models with Qualitative Independent Variables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Casey Luquet</cp:lastModifiedBy>
  <cp:revision>511</cp:revision>
  <dcterms:created xsi:type="dcterms:W3CDTF">2013-04-26T14:43:13Z</dcterms:created>
  <dcterms:modified xsi:type="dcterms:W3CDTF">2024-04-02T19:29:22Z</dcterms:modified>
</cp:coreProperties>
</file>