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508" r:id="rId3"/>
    <p:sldId id="509" r:id="rId4"/>
    <p:sldId id="510" r:id="rId5"/>
    <p:sldId id="511" r:id="rId6"/>
    <p:sldId id="512" r:id="rId7"/>
    <p:sldId id="513" r:id="rId8"/>
    <p:sldId id="514" r:id="rId9"/>
    <p:sldId id="515" r:id="rId10"/>
    <p:sldId id="516" r:id="rId11"/>
    <p:sldId id="517" r:id="rId12"/>
    <p:sldId id="518" r:id="rId13"/>
    <p:sldId id="519" r:id="rId14"/>
    <p:sldId id="520"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Inference Concerning the Model’s Prediction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a:latin typeface="Cambria Math" panose="02040503050406030204" pitchFamily="18" charset="0"/>
                      </a:rPr>
                      <m:t>𝑦</m:t>
                    </m:r>
                  </m:oMath>
                </a14:m>
                <a:r>
                  <a:rPr lang="en-US" dirty="0"/>
                  <a:t> Given </a:t>
                </a:r>
                <a14:m>
                  <m:oMath xmlns:m="http://schemas.openxmlformats.org/officeDocument/2006/math">
                    <m:r>
                      <a:rPr lang="en-US" i="1" dirty="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a:bodyPr>
              <a:lstStyle/>
              <a:p>
                <a:r>
                  <a:rPr lang="en-US" dirty="0"/>
                  <a:t>Using the output from Figure 14.4.1, the 95% prediction interval for your 2500 square foot, ten-year-old home with four bedrooms is $328,602 to $423,682. As we observed in Section 13.3, to account for individual variation, the prediction interval for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r>
                  <a:rPr lang="en-US" dirty="0"/>
                  <a:t> is substantially wider than the confidence interval for the average value 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r>
                  <a:rPr lang="en-US" dirty="0"/>
                  <a:t>.</a:t>
                </a:r>
              </a:p>
              <a:p>
                <a:r>
                  <a:rPr lang="en-US" dirty="0"/>
                  <a:t>	   Confidence Interval for Mean Price</a:t>
                </a:r>
              </a:p>
              <a:p>
                <a:endParaRPr lang="en-US" dirty="0"/>
              </a:p>
              <a:p>
                <a:r>
                  <a:rPr lang="en-US" dirty="0"/>
                  <a:t>	$359,948	  $376,134	      $392,336</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4"/>
                <a:stretch>
                  <a:fillRect l="-1481" t="-1104" r="-1556"/>
                </a:stretch>
              </a:blipFill>
            </p:spPr>
            <p:txBody>
              <a:bodyPr/>
              <a:lstStyle/>
              <a:p>
                <a:r>
                  <a:rPr lang="en-IN">
                    <a:noFill/>
                  </a:rPr>
                  <a:t> </a:t>
                </a:r>
              </a:p>
            </p:txBody>
          </p:sp>
        </mc:Fallback>
      </mc:AlternateContent>
      <p:sp>
        <p:nvSpPr>
          <p:cNvPr id="8" name="Double Bracket 7">
            <a:extLst>
              <a:ext uri="{FF2B5EF4-FFF2-40B4-BE49-F238E27FC236}">
                <a16:creationId xmlns:a16="http://schemas.microsoft.com/office/drawing/2014/main" id="{AB13DCDF-09CB-4504-3D76-3E76F736F87E}"/>
              </a:ext>
            </a:extLst>
          </p:cNvPr>
          <p:cNvSpPr/>
          <p:nvPr/>
        </p:nvSpPr>
        <p:spPr>
          <a:xfrm>
            <a:off x="2122449" y="4899102"/>
            <a:ext cx="4019550" cy="28555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4" name="Straight Connector 3">
            <a:extLst>
              <a:ext uri="{FF2B5EF4-FFF2-40B4-BE49-F238E27FC236}">
                <a16:creationId xmlns:a16="http://schemas.microsoft.com/office/drawing/2014/main" id="{AD6C3DE3-5B19-236B-0536-7468FB49EC24}"/>
              </a:ext>
            </a:extLst>
          </p:cNvPr>
          <p:cNvCxnSpPr/>
          <p:nvPr/>
        </p:nvCxnSpPr>
        <p:spPr>
          <a:xfrm>
            <a:off x="2133600" y="5029200"/>
            <a:ext cx="40195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D411132-6C55-1CAD-30D4-CF3CA627D6D5}"/>
              </a:ext>
            </a:extLst>
          </p:cNvPr>
          <p:cNvCxnSpPr/>
          <p:nvPr/>
        </p:nvCxnSpPr>
        <p:spPr>
          <a:xfrm>
            <a:off x="4038600" y="4876800"/>
            <a:ext cx="0" cy="304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7640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a:latin typeface="Cambria Math" panose="02040503050406030204" pitchFamily="18" charset="0"/>
                      </a:rPr>
                      <m:t>𝑦</m:t>
                    </m:r>
                  </m:oMath>
                </a14:m>
                <a:r>
                  <a:rPr lang="en-US" dirty="0"/>
                  <a:t> Given </a:t>
                </a:r>
                <a14:m>
                  <m:oMath xmlns:m="http://schemas.openxmlformats.org/officeDocument/2006/math">
                    <m:r>
                      <a:rPr lang="en-US" i="1" dirty="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lnSpcReduction="10000"/>
              </a:bodyPr>
              <a:lstStyle/>
              <a:p>
                <a:r>
                  <a:rPr lang="en-US" dirty="0"/>
                  <a:t>	   Confidence Interval for Individual Price</a:t>
                </a:r>
              </a:p>
              <a:p>
                <a:endParaRPr lang="en-US" dirty="0"/>
              </a:p>
              <a:p>
                <a:r>
                  <a:rPr lang="en-US" dirty="0"/>
                  <a:t>$328,602		   $376,134	 	         $423,682</a:t>
                </a:r>
              </a:p>
              <a:p>
                <a:r>
                  <a:rPr lang="en-US" dirty="0"/>
                  <a:t>Can the model make a useful prediction of the price of a home?</a:t>
                </a:r>
              </a:p>
              <a:p>
                <a:r>
                  <a:rPr lang="en-US" dirty="0"/>
                  <a:t>Although the model has an </a:t>
                </a:r>
                <a14:m>
                  <m:oMath xmlns:m="http://schemas.openxmlformats.org/officeDocument/2006/math">
                    <m:r>
                      <a:rPr lang="en-US" i="1" dirty="0" smtClean="0">
                        <a:latin typeface="Cambria Math" panose="02040503050406030204" pitchFamily="18" charset="0"/>
                      </a:rPr>
                      <m:t>𝑅</m:t>
                    </m:r>
                    <m:r>
                      <a:rPr lang="en-US" i="1" baseline="30000" dirty="0" smtClean="0">
                        <a:latin typeface="Cambria Math" panose="02040503050406030204" pitchFamily="18" charset="0"/>
                      </a:rPr>
                      <m:t>2</m:t>
                    </m:r>
                  </m:oMath>
                </a14:m>
                <a:r>
                  <a:rPr lang="en-US" dirty="0"/>
                  <a:t> of 96.34%, surprisingly the 95% prediction interval is extremely wide. This indicates that not a great deal of confidence can be placed in the estimated value, $376,134, of the 2500 square foot, ten-year-old, four-bedroom home we have been pricing.</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3"/>
                <a:stretch>
                  <a:fillRect l="-1481" t="-1963" r="-1926"/>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B95CE342-C297-6A0B-9F5C-32B80C7AB79C}"/>
              </a:ext>
            </a:extLst>
          </p:cNvPr>
          <p:cNvCxnSpPr>
            <a:cxnSpLocks/>
            <a:endCxn id="8" idx="3"/>
          </p:cNvCxnSpPr>
          <p:nvPr/>
        </p:nvCxnSpPr>
        <p:spPr>
          <a:xfrm>
            <a:off x="1143000" y="1828800"/>
            <a:ext cx="6553200" cy="12681"/>
          </a:xfrm>
          <a:prstGeom prst="line">
            <a:avLst/>
          </a:prstGeom>
        </p:spPr>
        <p:style>
          <a:lnRef idx="3">
            <a:schemeClr val="accent1"/>
          </a:lnRef>
          <a:fillRef idx="0">
            <a:schemeClr val="accent1"/>
          </a:fillRef>
          <a:effectRef idx="2">
            <a:schemeClr val="accent1"/>
          </a:effectRef>
          <a:fontRef idx="minor">
            <a:schemeClr val="tx1"/>
          </a:fontRef>
        </p:style>
      </p:cxnSp>
      <p:sp>
        <p:nvSpPr>
          <p:cNvPr id="8" name="Double Bracket 7">
            <a:extLst>
              <a:ext uri="{FF2B5EF4-FFF2-40B4-BE49-F238E27FC236}">
                <a16:creationId xmlns:a16="http://schemas.microsoft.com/office/drawing/2014/main" id="{AB13DCDF-09CB-4504-3D76-3E76F736F87E}"/>
              </a:ext>
            </a:extLst>
          </p:cNvPr>
          <p:cNvSpPr/>
          <p:nvPr/>
        </p:nvSpPr>
        <p:spPr>
          <a:xfrm>
            <a:off x="1143000" y="1698702"/>
            <a:ext cx="6553200" cy="28555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9" name="Straight Connector 8">
            <a:extLst>
              <a:ext uri="{FF2B5EF4-FFF2-40B4-BE49-F238E27FC236}">
                <a16:creationId xmlns:a16="http://schemas.microsoft.com/office/drawing/2014/main" id="{35741222-E648-393A-C095-ADF229BB7B4B}"/>
              </a:ext>
            </a:extLst>
          </p:cNvPr>
          <p:cNvCxnSpPr/>
          <p:nvPr/>
        </p:nvCxnSpPr>
        <p:spPr>
          <a:xfrm>
            <a:off x="4038600" y="1698702"/>
            <a:ext cx="0" cy="30480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7039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a:latin typeface="Cambria Math" panose="02040503050406030204" pitchFamily="18" charset="0"/>
                      </a:rPr>
                      <m:t>𝑦</m:t>
                    </m:r>
                  </m:oMath>
                </a14:m>
                <a:r>
                  <a:rPr lang="en-US" dirty="0"/>
                  <a:t> Given </a:t>
                </a:r>
                <a14:m>
                  <m:oMath xmlns:m="http://schemas.openxmlformats.org/officeDocument/2006/math">
                    <m:r>
                      <a:rPr lang="en-US" i="1" dirty="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Content Placeholder 2"/>
          <p:cNvSpPr>
            <a:spLocks noGrp="1"/>
          </p:cNvSpPr>
          <p:nvPr>
            <p:ph idx="1"/>
          </p:nvPr>
        </p:nvSpPr>
        <p:spPr>
          <a:xfrm>
            <a:off x="457200" y="1117833"/>
            <a:ext cx="8229600" cy="4968240"/>
          </a:xfrm>
        </p:spPr>
        <p:txBody>
          <a:bodyPr>
            <a:normAutofit/>
          </a:bodyPr>
          <a:lstStyle/>
          <a:p>
            <a:r>
              <a:rPr lang="en-US" dirty="0"/>
              <a:t>The prediction interval provides a sense of the degree of confidence you can place in the model’s predictive performance. Wide prediction intervals would suggest the efficacy of the model is questionable. However, if you are using a model for predictive purposes, you will judge the model by whether or not it helps you perform a predictive task. </a:t>
            </a:r>
          </a:p>
          <a:p>
            <a:r>
              <a:rPr lang="en-US" dirty="0"/>
              <a:t>The author was the cofounder of a firm that performed automated stock trading. Initially we used multiple regression modeling to predict real time stock prices.</a:t>
            </a:r>
          </a:p>
        </p:txBody>
      </p:sp>
    </p:spTree>
    <p:extLst>
      <p:ext uri="{BB962C8B-B14F-4D97-AF65-F5344CB8AC3E}">
        <p14:creationId xmlns:p14="http://schemas.microsoft.com/office/powerpoint/2010/main" val="2553174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a:latin typeface="Cambria Math" panose="02040503050406030204" pitchFamily="18" charset="0"/>
                      </a:rPr>
                      <m:t>𝑦</m:t>
                    </m:r>
                  </m:oMath>
                </a14:m>
                <a:r>
                  <a:rPr lang="en-US" dirty="0"/>
                  <a:t> Given </a:t>
                </a:r>
                <a14:m>
                  <m:oMath xmlns:m="http://schemas.openxmlformats.org/officeDocument/2006/math">
                    <m:r>
                      <a:rPr lang="en-US" i="1" dirty="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Content Placeholder 2"/>
          <p:cNvSpPr>
            <a:spLocks noGrp="1"/>
          </p:cNvSpPr>
          <p:nvPr>
            <p:ph idx="1"/>
          </p:nvPr>
        </p:nvSpPr>
        <p:spPr>
          <a:xfrm>
            <a:off x="457200" y="1117833"/>
            <a:ext cx="8229600" cy="4968240"/>
          </a:xfrm>
        </p:spPr>
        <p:txBody>
          <a:bodyPr>
            <a:normAutofit/>
          </a:bodyPr>
          <a:lstStyle/>
          <a:p>
            <a:r>
              <a:rPr lang="en-US" dirty="0"/>
              <a:t>The question for the firm was whether the predictions we were planning on using would produce profits if trades were made using the model’s prediction of future prices of a given stock. In case you are wondering, the model eventually worked. Before the company was sold it was trading six percent of all trades on the New York Stock Exchange and the NASDAQ. Regression modeling is an incredibly effective tool for modeling real-world phenomena, but if you’re interested in a career in model building, it’s also worth exploring machine learning.</a:t>
            </a:r>
          </a:p>
        </p:txBody>
      </p:sp>
    </p:spTree>
    <p:extLst>
      <p:ext uri="{BB962C8B-B14F-4D97-AF65-F5344CB8AC3E}">
        <p14:creationId xmlns:p14="http://schemas.microsoft.com/office/powerpoint/2010/main" val="1250826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a:latin typeface="Cambria Math" panose="02040503050406030204" pitchFamily="18" charset="0"/>
                      </a:rPr>
                      <m:t>𝑦</m:t>
                    </m:r>
                  </m:oMath>
                </a14:m>
                <a:r>
                  <a:rPr lang="en-US" dirty="0"/>
                  <a:t> Given </a:t>
                </a:r>
                <a14:m>
                  <m:oMath xmlns:m="http://schemas.openxmlformats.org/officeDocument/2006/math">
                    <m:r>
                      <a:rPr lang="en-US" i="1" dirty="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Content Placeholder 2"/>
          <p:cNvSpPr>
            <a:spLocks noGrp="1"/>
          </p:cNvSpPr>
          <p:nvPr>
            <p:ph idx="1"/>
          </p:nvPr>
        </p:nvSpPr>
        <p:spPr>
          <a:xfrm>
            <a:off x="457200" y="1117833"/>
            <a:ext cx="8229600" cy="4968240"/>
          </a:xfrm>
        </p:spPr>
        <p:txBody>
          <a:bodyPr>
            <a:normAutofit/>
          </a:bodyPr>
          <a:lstStyle/>
          <a:p>
            <a:r>
              <a:rPr lang="en-US" dirty="0"/>
              <a:t>Both machine learning and statistical modeling are data-driven, but what sets machine learning apart, particularly in terms of modeling, is its emphasis on a model’s ability to perform predictive tasks and its capacity to utilize multiple modeling techniques to accomplish this objective. The ultimate goal of machine learning is to determine the optimal model for a given predictive task.</a:t>
            </a:r>
          </a:p>
        </p:txBody>
      </p:sp>
    </p:spTree>
    <p:extLst>
      <p:ext uri="{BB962C8B-B14F-4D97-AF65-F5344CB8AC3E}">
        <p14:creationId xmlns:p14="http://schemas.microsoft.com/office/powerpoint/2010/main" val="518202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Inference Concerning the Model’s Prediction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a:bodyPr>
              <a:lstStyle/>
              <a:p>
                <a:r>
                  <a:rPr lang="en-US" dirty="0"/>
                  <a:t>Many regression models are developed solely to predict the dependent variable. To use the multiple regression model for prediction, insert the values of the independent variables in the model and calculate the predicted value. For a house with 2500 square feet that is ten years old with four bedrooms, the model would predict the price to be. </a:t>
                </a:r>
              </a:p>
              <a:p>
                <a:r>
                  <a:rPr lang="en-US" i="1" dirty="0"/>
                  <a:t>L</a:t>
                </a:r>
                <a14:m>
                  <m:oMath xmlns:m="http://schemas.openxmlformats.org/officeDocument/2006/math">
                    <m:r>
                      <a:rPr lang="en-US" i="1" dirty="0">
                        <a:latin typeface="Cambria Math" panose="02040503050406030204" pitchFamily="18" charset="0"/>
                      </a:rPr>
                      <m:t>𝑖𝑠𝑡</m:t>
                    </m:r>
                    <m:r>
                      <a:rPr lang="en-US" i="1" dirty="0">
                        <a:latin typeface="Cambria Math" panose="02040503050406030204" pitchFamily="18" charset="0"/>
                      </a:rPr>
                      <m:t> </m:t>
                    </m:r>
                    <m:r>
                      <a:rPr lang="en-US" i="1" dirty="0">
                        <a:latin typeface="Cambria Math" panose="02040503050406030204" pitchFamily="18" charset="0"/>
                      </a:rPr>
                      <m:t>𝑃𝑟𝑖𝑐𝑒</m:t>
                    </m:r>
                    <m:r>
                      <a:rPr lang="en-US" i="1" dirty="0">
                        <a:latin typeface="Cambria Math" panose="02040503050406030204" pitchFamily="18" charset="0"/>
                      </a:rPr>
                      <m:t>=</m:t>
                    </m:r>
                  </m:oMath>
                </a14:m>
                <a:r>
                  <a:rPr lang="en-US" dirty="0"/>
                  <a:t> </a:t>
                </a:r>
                <a14:m>
                  <m:oMath xmlns:m="http://schemas.openxmlformats.org/officeDocument/2006/math">
                    <m:r>
                      <a:rPr lang="en-US" b="0" i="1" dirty="0" smtClean="0">
                        <a:latin typeface="Cambria Math" panose="02040503050406030204" pitchFamily="18" charset="0"/>
                      </a:rPr>
                      <m:t>163579.06</m:t>
                    </m:r>
                    <m:r>
                      <a:rPr lang="en-US" i="1" dirty="0">
                        <a:latin typeface="Cambria Math" panose="02040503050406030204" pitchFamily="18" charset="0"/>
                      </a:rPr>
                      <m:t>+</m:t>
                    </m:r>
                    <m:r>
                      <a:rPr lang="en-US" b="0" i="1" dirty="0" smtClean="0">
                        <a:latin typeface="Cambria Math" panose="02040503050406030204" pitchFamily="18" charset="0"/>
                      </a:rPr>
                      <m:t>108.24</m:t>
                    </m:r>
                    <m:d>
                      <m:dPr>
                        <m:ctrlPr>
                          <a:rPr lang="en-US" b="0" i="1" dirty="0" smtClean="0">
                            <a:latin typeface="Cambria Math" panose="02040503050406030204" pitchFamily="18" charset="0"/>
                          </a:rPr>
                        </m:ctrlPr>
                      </m:dPr>
                      <m:e>
                        <m:r>
                          <a:rPr lang="en-US" b="0" i="1" dirty="0" smtClean="0">
                            <a:latin typeface="Cambria Math" panose="02040503050406030204" pitchFamily="18" charset="0"/>
                          </a:rPr>
                          <m:t>2500</m:t>
                        </m:r>
                      </m:e>
                    </m:d>
                    <m:r>
                      <a:rPr lang="en-US" b="0" i="1" dirty="0" smtClean="0">
                        <a:latin typeface="Cambria Math" panose="02040503050406030204" pitchFamily="18" charset="0"/>
                      </a:rPr>
                      <m:t>−6318.47(10)</m:t>
                    </m:r>
                    <m:r>
                      <a:rPr lang="en-US" i="1" dirty="0">
                        <a:latin typeface="Cambria Math" panose="02040503050406030204" pitchFamily="18" charset="0"/>
                      </a:rPr>
                      <m:t>+</m:t>
                    </m:r>
                    <m:r>
                      <a:rPr lang="en-US" b="0" i="1" dirty="0" smtClean="0">
                        <a:latin typeface="Cambria Math" panose="02040503050406030204" pitchFamily="18" charset="0"/>
                      </a:rPr>
                      <m:t>1284.92</m:t>
                    </m:r>
                    <m:d>
                      <m:dPr>
                        <m:ctrlPr>
                          <a:rPr lang="en-US" b="0" i="1" dirty="0" smtClean="0">
                            <a:latin typeface="Cambria Math" panose="02040503050406030204" pitchFamily="18" charset="0"/>
                          </a:rPr>
                        </m:ctrlPr>
                      </m:dPr>
                      <m:e>
                        <m:r>
                          <a:rPr lang="en-US" b="0" i="1" dirty="0" smtClean="0">
                            <a:latin typeface="Cambria Math" panose="02040503050406030204" pitchFamily="18" charset="0"/>
                          </a:rPr>
                          <m:t>4</m:t>
                        </m:r>
                      </m:e>
                    </m:d>
                    <m:r>
                      <a:rPr lang="en-US" b="0" i="1" dirty="0" smtClean="0">
                        <a:latin typeface="Cambria Math" panose="02040503050406030204" pitchFamily="18" charset="0"/>
                        <a:ea typeface="Cambria Math" panose="02040503050406030204" pitchFamily="18" charset="0"/>
                      </a:rPr>
                      <m:t>≈$376,134.04</m:t>
                    </m:r>
                  </m:oMath>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2"/>
                <a:stretch>
                  <a:fillRect l="-1481" t="-1104" r="-2296"/>
                </a:stretch>
              </a:blipFill>
            </p:spPr>
            <p:txBody>
              <a:bodyPr/>
              <a:lstStyle/>
              <a:p>
                <a:r>
                  <a:rPr lang="en-IN">
                    <a:noFill/>
                  </a:rPr>
                  <a:t> </a:t>
                </a:r>
              </a:p>
            </p:txBody>
          </p:sp>
        </mc:Fallback>
      </mc:AlternateContent>
    </p:spTree>
    <p:extLst>
      <p:ext uri="{BB962C8B-B14F-4D97-AF65-F5344CB8AC3E}">
        <p14:creationId xmlns:p14="http://schemas.microsoft.com/office/powerpoint/2010/main" val="1597532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Inference Concerning the Model’s Prediction (cont.)</a:t>
            </a:r>
          </a:p>
        </p:txBody>
      </p:sp>
      <p:sp>
        <p:nvSpPr>
          <p:cNvPr id="3" name="Content Placeholder 2"/>
          <p:cNvSpPr>
            <a:spLocks noGrp="1"/>
          </p:cNvSpPr>
          <p:nvPr>
            <p:ph idx="1"/>
          </p:nvPr>
        </p:nvSpPr>
        <p:spPr>
          <a:xfrm>
            <a:off x="457200" y="1117833"/>
            <a:ext cx="8229600" cy="4968240"/>
          </a:xfrm>
        </p:spPr>
        <p:txBody>
          <a:bodyPr>
            <a:normAutofit/>
          </a:bodyPr>
          <a:lstStyle/>
          <a:p>
            <a:r>
              <a:rPr lang="en-US" dirty="0"/>
              <a:t>This is the point estimate. How good is this estimate? The answer to this question depends on what you are trying to predict. Are you trying to predict the average price for all 2500 square foot homes that are ten years old with four bedrooms, or are you trying to predict the price of a particular home of this type?</a:t>
            </a:r>
          </a:p>
        </p:txBody>
      </p:sp>
    </p:spTree>
    <p:extLst>
      <p:ext uri="{BB962C8B-B14F-4D97-AF65-F5344CB8AC3E}">
        <p14:creationId xmlns:p14="http://schemas.microsoft.com/office/powerpoint/2010/main" val="3607303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3"/>
          <p:cNvSpPr txBox="1">
            <a:spLocks/>
          </p:cNvSpPr>
          <p:nvPr/>
        </p:nvSpPr>
        <p:spPr>
          <a:xfrm>
            <a:off x="457200" y="1295400"/>
            <a:ext cx="8229600" cy="2246769"/>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The value of $376,134 for a 2500 square foot home that is 10 years old and has 4 bedrooms that is estimated using the Home Price model differs slightly from the value calculated in the Minitab output ($376,142) due to rounding.</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Mean Value</a:t>
                </a:r>
                <a:br>
                  <a:rPr lang="en-US" dirty="0"/>
                </a:br>
                <a:r>
                  <a:rPr lang="en-US" dirty="0"/>
                  <a:t>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a:bodyPr>
              <a:lstStyle/>
              <a:p>
                <a:r>
                  <a:rPr lang="en-US" dirty="0"/>
                  <a:t>In Section 13.3 we discussed a confidence interval for the mean (or average) value 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m:t>
                    </m:r>
                    <m:r>
                      <a:rPr lang="en-US" i="1" dirty="0" smtClean="0">
                        <a:latin typeface="Cambria Math" panose="02040503050406030204" pitchFamily="18" charset="0"/>
                      </a:rPr>
                      <m:t>𝑥𝑝</m:t>
                    </m:r>
                    <m:r>
                      <a:rPr lang="en-US" i="1" dirty="0" smtClean="0">
                        <a:latin typeface="Cambria Math" panose="02040503050406030204" pitchFamily="18" charset="0"/>
                      </a:rPr>
                      <m:t> </m:t>
                    </m:r>
                  </m:oMath>
                </a14:m>
                <a:r>
                  <a:rPr lang="en-US" dirty="0"/>
                  <a:t>for the simple linear regression model. In our multiple regression model, the point estimate, $376,134, is the mean value of </a:t>
                </a:r>
                <a14:m>
                  <m:oMath xmlns:m="http://schemas.openxmlformats.org/officeDocument/2006/math">
                    <m:r>
                      <a:rPr lang="en-US" i="1" dirty="0" smtClean="0">
                        <a:latin typeface="Cambria Math" panose="02040503050406030204" pitchFamily="18" charset="0"/>
                      </a:rPr>
                      <m:t>𝑦</m:t>
                    </m:r>
                    <m:r>
                      <a:rPr lang="en-US" i="1" dirty="0" smtClean="0">
                        <a:latin typeface="Cambria Math" panose="02040503050406030204" pitchFamily="18" charset="0"/>
                      </a:rPr>
                      <m:t> </m:t>
                    </m:r>
                  </m:oMath>
                </a14:m>
                <a:r>
                  <a:rPr lang="en-US" dirty="0"/>
                  <a:t>given </a:t>
                </a:r>
                <a14:m>
                  <m:oMath xmlns:m="http://schemas.openxmlformats.org/officeDocument/2006/math">
                    <m:r>
                      <a:rPr lang="en-US" i="1" dirty="0" smtClean="0">
                        <a:latin typeface="Cambria Math" panose="02040503050406030204" pitchFamily="18" charset="0"/>
                      </a:rPr>
                      <m:t>𝑥</m:t>
                    </m:r>
                    <m:r>
                      <a:rPr lang="en-US" i="1" baseline="-25000" dirty="0" smtClean="0">
                        <a:latin typeface="Cambria Math" panose="02040503050406030204" pitchFamily="18" charset="0"/>
                      </a:rPr>
                      <m:t>1</m:t>
                    </m:r>
                    <m:r>
                      <a:rPr lang="en-US" i="1" dirty="0" smtClean="0">
                        <a:latin typeface="Cambria Math" panose="02040503050406030204" pitchFamily="18" charset="0"/>
                      </a:rPr>
                      <m:t>=2500</m:t>
                    </m:r>
                  </m:oMath>
                </a14:m>
                <a:r>
                  <a:rPr lang="en-US" dirty="0"/>
                  <a:t>, </a:t>
                </a:r>
                <a14:m>
                  <m:oMath xmlns:m="http://schemas.openxmlformats.org/officeDocument/2006/math">
                    <m:r>
                      <a:rPr lang="en-US" i="1" dirty="0" smtClean="0">
                        <a:latin typeface="Cambria Math" panose="02040503050406030204" pitchFamily="18" charset="0"/>
                      </a:rPr>
                      <m:t>𝑥</m:t>
                    </m:r>
                    <m:r>
                      <a:rPr lang="en-US" i="1" baseline="-25000" dirty="0" smtClean="0">
                        <a:latin typeface="Cambria Math" panose="02040503050406030204" pitchFamily="18" charset="0"/>
                      </a:rPr>
                      <m:t>2</m:t>
                    </m:r>
                    <m:r>
                      <a:rPr lang="en-US" i="1" dirty="0" smtClean="0">
                        <a:latin typeface="Cambria Math" panose="02040503050406030204" pitchFamily="18" charset="0"/>
                      </a:rPr>
                      <m:t>=10</m:t>
                    </m:r>
                  </m:oMath>
                </a14:m>
                <a:r>
                  <a:rPr lang="en-US" dirty="0"/>
                  <a:t>, and </a:t>
                </a:r>
                <a14:m>
                  <m:oMath xmlns:m="http://schemas.openxmlformats.org/officeDocument/2006/math">
                    <m:r>
                      <a:rPr lang="en-US" i="1" dirty="0" smtClean="0">
                        <a:latin typeface="Cambria Math" panose="02040503050406030204" pitchFamily="18" charset="0"/>
                      </a:rPr>
                      <m:t>𝑥</m:t>
                    </m:r>
                    <m:r>
                      <a:rPr lang="en-US" i="1" baseline="-25000" dirty="0" smtClean="0">
                        <a:latin typeface="Cambria Math" panose="02040503050406030204" pitchFamily="18" charset="0"/>
                      </a:rPr>
                      <m:t>3</m:t>
                    </m:r>
                    <m:r>
                      <a:rPr lang="en-US" i="1" dirty="0" smtClean="0">
                        <a:latin typeface="Cambria Math" panose="02040503050406030204" pitchFamily="18" charset="0"/>
                      </a:rPr>
                      <m:t>=4</m:t>
                    </m:r>
                  </m:oMath>
                </a14:m>
                <a:r>
                  <a:rPr lang="en-US" dirty="0"/>
                  <a:t>. In other words, the price of $376,134 is the estimated average price for all ten-year-old, 2500 square feet homes with four bedrooms. Since we do not have all homes in the sample, the predicted average price of $376,134 is only an estimate of the true average value.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3"/>
                <a:stretch>
                  <a:fillRect l="-1481" t="-1104" r="-2370"/>
                </a:stretch>
              </a:blipFill>
            </p:spPr>
            <p:txBody>
              <a:bodyPr/>
              <a:lstStyle/>
              <a:p>
                <a:r>
                  <a:rPr lang="en-US">
                    <a:noFill/>
                  </a:rPr>
                  <a:t> </a:t>
                </a:r>
              </a:p>
            </p:txBody>
          </p:sp>
        </mc:Fallback>
      </mc:AlternateContent>
    </p:spTree>
    <p:extLst>
      <p:ext uri="{BB962C8B-B14F-4D97-AF65-F5344CB8AC3E}">
        <p14:creationId xmlns:p14="http://schemas.microsoft.com/office/powerpoint/2010/main" val="2376517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Mean Value</a:t>
                </a:r>
                <a:br>
                  <a:rPr lang="en-US" dirty="0"/>
                </a:br>
                <a:r>
                  <a:rPr lang="en-US" dirty="0"/>
                  <a:t>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a:bodyPr>
              <a:lstStyle/>
              <a:p>
                <a:r>
                  <a:rPr lang="en-US" dirty="0"/>
                  <a:t>How good is the estimate? For multiple regression, the expression for the confidence interval of the mean value 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 </m:t>
                    </m:r>
                  </m:oMath>
                </a14:m>
                <a:r>
                  <a:rPr lang="en-US" dirty="0"/>
                  <a:t>is beyond the scope of an introductory text.</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3"/>
                <a:stretch>
                  <a:fillRect l="-1481" t="-1104" r="-519"/>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AE6128FD-DE60-F73F-2F23-3F74B7591AE8}"/>
              </a:ext>
            </a:extLst>
          </p:cNvPr>
          <p:cNvPicPr>
            <a:picLocks noChangeAspect="1"/>
          </p:cNvPicPr>
          <p:nvPr/>
        </p:nvPicPr>
        <p:blipFill>
          <a:blip r:embed="rId4"/>
          <a:stretch>
            <a:fillRect/>
          </a:stretch>
        </p:blipFill>
        <p:spPr>
          <a:xfrm>
            <a:off x="457200" y="3124200"/>
            <a:ext cx="8268854" cy="2362530"/>
          </a:xfrm>
          <a:prstGeom prst="rect">
            <a:avLst/>
          </a:prstGeom>
        </p:spPr>
      </p:pic>
    </p:spTree>
    <p:extLst>
      <p:ext uri="{BB962C8B-B14F-4D97-AF65-F5344CB8AC3E}">
        <p14:creationId xmlns:p14="http://schemas.microsoft.com/office/powerpoint/2010/main" val="3486194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3" name="Content Placeholder 2"/>
          <p:cNvSpPr>
            <a:spLocks noGrp="1"/>
          </p:cNvSpPr>
          <p:nvPr>
            <p:ph idx="1"/>
          </p:nvPr>
        </p:nvSpPr>
        <p:spPr/>
        <p:txBody>
          <a:bodyPr/>
          <a:lstStyle/>
          <a:p>
            <a:endParaRPr lang="en-US" dirty="0"/>
          </a:p>
          <a:p>
            <a:endParaRPr lang="en-US" dirty="0"/>
          </a:p>
        </p:txBody>
      </p:sp>
      <mc:AlternateContent xmlns:mc="http://schemas.openxmlformats.org/markup-compatibility/2006" xmlns:a14="http://schemas.microsoft.com/office/drawing/2010/main">
        <mc:Choice Requires="a14">
          <p:sp>
            <p:nvSpPr>
              <p:cNvPr id="4" name="Content Placeholder 3"/>
              <p:cNvSpPr txBox="1">
                <a:spLocks/>
              </p:cNvSpPr>
              <p:nvPr/>
            </p:nvSpPr>
            <p:spPr>
              <a:xfrm>
                <a:off x="457200" y="1295400"/>
                <a:ext cx="8229600" cy="1815882"/>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As of the date of this publication, Excel does not perform 95% confidence intervals for the mean of </a:t>
                </a:r>
                <a14:m>
                  <m:oMath xmlns:m="http://schemas.openxmlformats.org/officeDocument/2006/math">
                    <m:r>
                      <a:rPr lang="en-US" sz="2800" i="1" dirty="0" smtClean="0">
                        <a:solidFill>
                          <a:srgbClr val="000000"/>
                        </a:solidFill>
                        <a:latin typeface="Cambria Math" panose="02040503050406030204" pitchFamily="18" charset="0"/>
                      </a:rPr>
                      <m:t>𝑦</m:t>
                    </m:r>
                  </m:oMath>
                </a14:m>
                <a:r>
                  <a:rPr lang="en-US" sz="2800" dirty="0">
                    <a:solidFill>
                      <a:srgbClr val="000000"/>
                    </a:solidFill>
                  </a:rPr>
                  <a:t> given </a:t>
                </a:r>
                <a14:m>
                  <m:oMath xmlns:m="http://schemas.openxmlformats.org/officeDocument/2006/math">
                    <m:r>
                      <a:rPr lang="en-US" sz="2800" i="1" dirty="0" smtClean="0">
                        <a:solidFill>
                          <a:srgbClr val="000000"/>
                        </a:solidFill>
                        <a:latin typeface="Cambria Math" panose="02040503050406030204" pitchFamily="18" charset="0"/>
                      </a:rPr>
                      <m:t>𝑥</m:t>
                    </m:r>
                  </m:oMath>
                </a14:m>
                <a:r>
                  <a:rPr lang="en-US" sz="2800" dirty="0">
                    <a:solidFill>
                      <a:srgbClr val="000000"/>
                    </a:solidFill>
                  </a:rPr>
                  <a:t> nor will it perform 95% prediction intervals. Minitab, R, and </a:t>
                </a:r>
                <a:r>
                  <a:rPr lang="en-US" sz="2800" dirty="0" err="1">
                    <a:solidFill>
                      <a:srgbClr val="000000"/>
                    </a:solidFill>
                  </a:rPr>
                  <a:t>Rguroo</a:t>
                </a:r>
                <a:r>
                  <a:rPr lang="en-US" sz="2800" dirty="0">
                    <a:solidFill>
                      <a:srgbClr val="000000"/>
                    </a:solidFill>
                  </a:rPr>
                  <a:t> can perform these analyses.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mc:Choice>
        <mc:Fallback xmlns="">
          <p:sp>
            <p:nvSpPr>
              <p:cNvPr id="4" name="Content Placeholder 3"/>
              <p:cNvSpPr txBox="1">
                <a:spLocks noRot="1" noChangeAspect="1" noMove="1" noResize="1" noEditPoints="1" noAdjustHandles="1" noChangeArrowheads="1" noChangeShapeType="1" noTextEdit="1"/>
              </p:cNvSpPr>
              <p:nvPr/>
            </p:nvSpPr>
            <p:spPr>
              <a:xfrm>
                <a:off x="457200" y="1295400"/>
                <a:ext cx="8229600" cy="1815882"/>
              </a:xfrm>
              <a:prstGeom prst="rect">
                <a:avLst/>
              </a:prstGeom>
              <a:blipFill>
                <a:blip r:embed="rId2"/>
                <a:stretch>
                  <a:fillRect l="-1328" t="-2649" b="-7616"/>
                </a:stretch>
              </a:blipFill>
              <a:ln w="28575">
                <a:solidFill>
                  <a:srgbClr val="FF0000"/>
                </a:solidFill>
              </a:ln>
            </p:spPr>
            <p:txBody>
              <a:bodyPr/>
              <a:lstStyle/>
              <a:p>
                <a:r>
                  <a:rPr lang="en-IN">
                    <a:noFill/>
                  </a:rPr>
                  <a:t> </a:t>
                </a:r>
              </a:p>
            </p:txBody>
          </p:sp>
        </mc:Fallback>
      </mc:AlternateContent>
    </p:spTree>
    <p:extLst>
      <p:ext uri="{BB962C8B-B14F-4D97-AF65-F5344CB8AC3E}">
        <p14:creationId xmlns:p14="http://schemas.microsoft.com/office/powerpoint/2010/main" val="3505003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Mean Value</a:t>
                </a:r>
                <a:br>
                  <a:rPr lang="en-US" dirty="0"/>
                </a:br>
                <a:r>
                  <a:rPr lang="en-US" dirty="0"/>
                  <a:t>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r>
                  <a:rPr lang="en-US" dirty="0"/>
                  <a:t> (cont.)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7833"/>
                <a:ext cx="8229600" cy="4968240"/>
              </a:xfrm>
            </p:spPr>
            <p:txBody>
              <a:bodyPr>
                <a:normAutofit/>
              </a:bodyPr>
              <a:lstStyle/>
              <a:p>
                <a:r>
                  <a:rPr lang="en-US" dirty="0"/>
                  <a:t>Fortunately, almost all statistical analysis programs will compute a confidence interval for the mean value 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r>
                  <a:rPr lang="en-US" dirty="0"/>
                  <a:t> for the multiple regression model. According to the output in Figure 14.4.1, the confidence interval for the average price of a ten-year-old, four-bedroom home with 2500 square feet would be $359,948 to $392,336.</a:t>
                </a:r>
              </a:p>
              <a:p>
                <a:endParaRPr lang="en-US" dirty="0"/>
              </a:p>
              <a:p>
                <a:r>
                  <a:rPr lang="en-US" dirty="0"/>
                  <a:t>	$359,948	  $376,134	      $392,336</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7833"/>
                <a:ext cx="8229600" cy="4968240"/>
              </a:xfrm>
              <a:blipFill>
                <a:blip r:embed="rId3"/>
                <a:stretch>
                  <a:fillRect l="-1481" t="-1104" r="-1185"/>
                </a:stretch>
              </a:blipFill>
            </p:spPr>
            <p:txBody>
              <a:bodyPr/>
              <a:lstStyle/>
              <a:p>
                <a:r>
                  <a:rPr lang="en-IN">
                    <a:noFill/>
                  </a:rPr>
                  <a:t> </a:t>
                </a:r>
              </a:p>
            </p:txBody>
          </p:sp>
        </mc:Fallback>
      </mc:AlternateContent>
      <p:cxnSp>
        <p:nvCxnSpPr>
          <p:cNvPr id="7" name="Straight Connector 6">
            <a:extLst>
              <a:ext uri="{FF2B5EF4-FFF2-40B4-BE49-F238E27FC236}">
                <a16:creationId xmlns:a16="http://schemas.microsoft.com/office/drawing/2014/main" id="{B95CE342-C297-6A0B-9F5C-32B80C7AB79C}"/>
              </a:ext>
            </a:extLst>
          </p:cNvPr>
          <p:cNvCxnSpPr/>
          <p:nvPr/>
        </p:nvCxnSpPr>
        <p:spPr>
          <a:xfrm>
            <a:off x="2133600" y="4495800"/>
            <a:ext cx="401955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Double Bracket 7">
            <a:extLst>
              <a:ext uri="{FF2B5EF4-FFF2-40B4-BE49-F238E27FC236}">
                <a16:creationId xmlns:a16="http://schemas.microsoft.com/office/drawing/2014/main" id="{AB13DCDF-09CB-4504-3D76-3E76F736F87E}"/>
              </a:ext>
            </a:extLst>
          </p:cNvPr>
          <p:cNvSpPr/>
          <p:nvPr/>
        </p:nvSpPr>
        <p:spPr>
          <a:xfrm>
            <a:off x="2122449" y="4365702"/>
            <a:ext cx="4019550" cy="28555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9" name="Straight Connector 8">
            <a:extLst>
              <a:ext uri="{FF2B5EF4-FFF2-40B4-BE49-F238E27FC236}">
                <a16:creationId xmlns:a16="http://schemas.microsoft.com/office/drawing/2014/main" id="{35741222-E648-393A-C095-ADF229BB7B4B}"/>
              </a:ext>
            </a:extLst>
          </p:cNvPr>
          <p:cNvCxnSpPr/>
          <p:nvPr/>
        </p:nvCxnSpPr>
        <p:spPr>
          <a:xfrm>
            <a:off x="4038600" y="4365702"/>
            <a:ext cx="0" cy="304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8303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Confidence Intervals for the Predicted Value</a:t>
                </a:r>
                <a:br>
                  <a:rPr lang="en-US" dirty="0"/>
                </a:br>
                <a:r>
                  <a:rPr lang="en-US" dirty="0"/>
                  <a:t>of </a:t>
                </a:r>
                <a14:m>
                  <m:oMath xmlns:m="http://schemas.openxmlformats.org/officeDocument/2006/math">
                    <m:r>
                      <a:rPr lang="en-US" i="1" dirty="0" smtClean="0">
                        <a:latin typeface="Cambria Math" panose="02040503050406030204" pitchFamily="18" charset="0"/>
                      </a:rPr>
                      <m:t>𝑦</m:t>
                    </m:r>
                  </m:oMath>
                </a14:m>
                <a:r>
                  <a:rPr lang="en-US" dirty="0"/>
                  <a:t> Given </a:t>
                </a:r>
                <a14:m>
                  <m:oMath xmlns:m="http://schemas.openxmlformats.org/officeDocument/2006/math">
                    <m:r>
                      <a:rPr lang="en-US" i="1" dirty="0" smtClean="0">
                        <a:latin typeface="Cambria Math" panose="02040503050406030204" pitchFamily="18" charset="0"/>
                      </a:rPr>
                      <m:t>𝑥</m:t>
                    </m:r>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Content Placeholder 2"/>
          <p:cNvSpPr>
            <a:spLocks noGrp="1"/>
          </p:cNvSpPr>
          <p:nvPr>
            <p:ph idx="1"/>
          </p:nvPr>
        </p:nvSpPr>
        <p:spPr>
          <a:xfrm>
            <a:off x="457200" y="1117833"/>
            <a:ext cx="8229600" cy="4968240"/>
          </a:xfrm>
        </p:spPr>
        <p:txBody>
          <a:bodyPr>
            <a:normAutofit/>
          </a:bodyPr>
          <a:lstStyle/>
          <a:p>
            <a:r>
              <a:rPr lang="en-US" dirty="0"/>
              <a:t>Suppose you own a home that has 2500 square feet, is ten years old, and has four bedrooms. You may not be especially interested in the average price for such a home. Instead, it would be preferable to create a confidence interval for the price of your home. Once again, for multiple regression, the expression for the prediction interval is beyond the scope of the text. Fortunately, most statistical analysis programs will also compute a prediction interval.</a:t>
            </a:r>
          </a:p>
        </p:txBody>
      </p:sp>
    </p:spTree>
    <p:extLst>
      <p:ext uri="{BB962C8B-B14F-4D97-AF65-F5344CB8AC3E}">
        <p14:creationId xmlns:p14="http://schemas.microsoft.com/office/powerpoint/2010/main" val="415312027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3832</TotalTime>
  <Words>1098</Words>
  <Application>Microsoft Office PowerPoint</Application>
  <PresentationFormat>On-screen Show (4:3)</PresentationFormat>
  <Paragraphs>39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Cambria Math</vt:lpstr>
      <vt:lpstr>Calibri</vt:lpstr>
      <vt:lpstr>Office Theme</vt:lpstr>
      <vt:lpstr>Section 14.4</vt:lpstr>
      <vt:lpstr>Inference Concerning the Model’s Prediction</vt:lpstr>
      <vt:lpstr>Inference Concerning the Model’s Prediction (cont.)</vt:lpstr>
      <vt:lpstr>Note</vt:lpstr>
      <vt:lpstr>Confidence Intervals for the Mean Value of y Given x</vt:lpstr>
      <vt:lpstr>Confidence Intervals for the Mean Value of y Given x (cont.)</vt:lpstr>
      <vt:lpstr>Note</vt:lpstr>
      <vt:lpstr>Confidence Intervals for the Mean Value of y Given x (cont.)</vt:lpstr>
      <vt:lpstr>Confidence Intervals for the Predicted Value of y Given x</vt:lpstr>
      <vt:lpstr>Confidence Intervals for the Predicted Value of y Given x (cont.)</vt:lpstr>
      <vt:lpstr>Confidence Intervals for the Predicted Value of y Given x (cont.)</vt:lpstr>
      <vt:lpstr>Confidence Intervals for the Predicted Value of y Given x (cont.)</vt:lpstr>
      <vt:lpstr>Confidence Intervals for the Predicted Value of y Given x (cont.)</vt:lpstr>
      <vt:lpstr>Confidence Intervals for the Predicted Value of y Given x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507</cp:revision>
  <dcterms:created xsi:type="dcterms:W3CDTF">2013-04-26T14:43:13Z</dcterms:created>
  <dcterms:modified xsi:type="dcterms:W3CDTF">2024-04-03T13:56:33Z</dcterms:modified>
</cp:coreProperties>
</file>