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7"/>
  </p:notesMasterIdLst>
  <p:handoutMasterIdLst>
    <p:handoutMasterId r:id="rId58"/>
  </p:handoutMasterIdLst>
  <p:sldIdLst>
    <p:sldId id="256"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10"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3" r:id="rId47"/>
    <p:sldId id="384" r:id="rId48"/>
    <p:sldId id="385" r:id="rId49"/>
    <p:sldId id="386" r:id="rId50"/>
    <p:sldId id="387" r:id="rId51"/>
    <p:sldId id="388" r:id="rId52"/>
    <p:sldId id="389" r:id="rId53"/>
    <p:sldId id="390" r:id="rId54"/>
    <p:sldId id="392" r:id="rId55"/>
    <p:sldId id="391" r:id="rId56"/>
  </p:sldIdLst>
  <p:sldSz cx="9144000" cy="6858000" type="screen4x3"/>
  <p:notesSz cx="6858000" cy="9144000"/>
  <p:embeddedFontLst>
    <p:embeddedFont>
      <p:font typeface="Cambria Math" panose="02040503050406030204" pitchFamily="18" charset="0"/>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jana" initials="s" lastIdx="1" clrIdx="0">
    <p:extLst>
      <p:ext uri="{19B8F6BF-5375-455C-9EA6-DF929625EA0E}">
        <p15:presenceInfo xmlns:p15="http://schemas.microsoft.com/office/powerpoint/2012/main" userId="S-1-5-21-1666015839-3846122634-945917319-2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1F497C"/>
    <a:srgbClr val="FFFFCC"/>
    <a:srgbClr val="1F497D"/>
    <a:srgbClr val="0000FF"/>
    <a:srgbClr val="2D7D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108" d="100"/>
          <a:sy n="108" d="100"/>
        </p:scale>
        <p:origin x="1086"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10/28/2024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14.3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Concerning the Multiple Regression Model and Its Coefficients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fontScale="90000"/>
          </a:bodyPr>
          <a:lstStyle/>
          <a:p>
            <a:r>
              <a:rPr lang="en-US" dirty="0"/>
              <a:t>Inference Concerning the Multiple Regression Model</a:t>
            </a:r>
            <a:br>
              <a:rPr lang="en-US" dirty="0"/>
            </a:br>
            <a:r>
              <a:rPr lang="en-US" dirty="0"/>
              <a:t>and Its Coefficients (cont.)</a:t>
            </a:r>
          </a:p>
        </p:txBody>
      </p:sp>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10F5741A-51B4-E533-5DB9-EBABFC59C090}"/>
              </a:ext>
            </a:extLst>
          </p:cNvPr>
          <p:cNvPicPr>
            <a:picLocks noChangeAspect="1"/>
          </p:cNvPicPr>
          <p:nvPr/>
        </p:nvPicPr>
        <p:blipFill>
          <a:blip r:embed="rId2"/>
          <a:stretch>
            <a:fillRect/>
          </a:stretch>
        </p:blipFill>
        <p:spPr>
          <a:xfrm>
            <a:off x="1985601" y="1499918"/>
            <a:ext cx="5172797" cy="3858163"/>
          </a:xfrm>
          <a:prstGeom prst="rect">
            <a:avLst/>
          </a:prstGeom>
        </p:spPr>
      </p:pic>
    </p:spTree>
    <p:extLst>
      <p:ext uri="{BB962C8B-B14F-4D97-AF65-F5344CB8AC3E}">
        <p14:creationId xmlns:p14="http://schemas.microsoft.com/office/powerpoint/2010/main" val="401596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a:bodyPr>
          <a:lstStyle/>
          <a:p>
            <a:r>
              <a:rPr lang="en-US" dirty="0"/>
              <a:t>Steps in the Test of Hypothesis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b="1" dirty="0"/>
                  <a:t>Step 1: Determine the population parameter to be used and develop the null and alternative hypotheses.</a:t>
                </a:r>
              </a:p>
              <a:p>
                <a:r>
                  <a:rPr lang="en-US" dirty="0"/>
                  <a:t>Is the overall model useful in explaining variation in the dependent variable? If some of the model’s independent variables are useful predictors of </a:t>
                </a:r>
                <a14:m>
                  <m:oMath xmlns:m="http://schemas.openxmlformats.org/officeDocument/2006/math">
                    <m:r>
                      <a:rPr lang="en-US" i="1" dirty="0" smtClean="0">
                        <a:latin typeface="Cambria Math" panose="02040503050406030204" pitchFamily="18" charset="0"/>
                      </a:rPr>
                      <m:t>𝑦</m:t>
                    </m:r>
                  </m:oMath>
                </a14:m>
                <a:r>
                  <a:rPr lang="en-US" dirty="0"/>
                  <a:t>, then the coefficients, </a:t>
                </a:r>
                <a14:m>
                  <m:oMath xmlns:m="http://schemas.openxmlformats.org/officeDocument/2006/math">
                    <m:r>
                      <m:rPr>
                        <m:nor/>
                      </m:rPr>
                      <a:rPr lang="el-GR" i="1" dirty="0">
                        <a:latin typeface="Cambria Math" panose="02040503050406030204" pitchFamily="18" charset="0"/>
                        <a:ea typeface="Cambria Math" panose="02040503050406030204" pitchFamily="18" charset="0"/>
                        <a:sym typeface="Symbol"/>
                      </a:rPr>
                      <m:t>β</m:t>
                    </m:r>
                    <m:r>
                      <m:rPr>
                        <m:nor/>
                      </m:rPr>
                      <a:rPr lang="en-US" b="0" i="1" baseline="-25000" dirty="0" smtClean="0"/>
                      <m:t>i</m:t>
                    </m:r>
                  </m:oMath>
                </a14:m>
                <a:r>
                  <a:rPr lang="en-US" dirty="0"/>
                  <a:t>, of these variables will have a nonzero value. The null and alternative hypotheses in plain English would then be as follows.</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1333"/>
                </a:stretch>
              </a:blipFill>
            </p:spPr>
            <p:txBody>
              <a:bodyPr/>
              <a:lstStyle/>
              <a:p>
                <a:r>
                  <a:rPr lang="en-US">
                    <a:noFill/>
                  </a:rPr>
                  <a:t> </a:t>
                </a:r>
              </a:p>
            </p:txBody>
          </p:sp>
        </mc:Fallback>
      </mc:AlternateContent>
    </p:spTree>
    <p:extLst>
      <p:ext uri="{BB962C8B-B14F-4D97-AF65-F5344CB8AC3E}">
        <p14:creationId xmlns:p14="http://schemas.microsoft.com/office/powerpoint/2010/main" val="6331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a:bodyPr>
          <a:lstStyle/>
          <a:p>
            <a:r>
              <a:rPr lang="en-US" dirty="0"/>
              <a:t>Steps in the Test of Hypothesis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b="1" dirty="0"/>
                  <a:t>Null Hypothesis: </a:t>
                </a:r>
                <a:r>
                  <a:rPr lang="en-US" dirty="0"/>
                  <a:t>The overall model is not useful in explaining variation in the dependent variable.</a:t>
                </a:r>
              </a:p>
              <a:p>
                <a:r>
                  <a:rPr lang="en-US" b="1" dirty="0"/>
                  <a:t>Alternative Hypothesis: </a:t>
                </a:r>
                <a:r>
                  <a:rPr lang="en-US" dirty="0"/>
                  <a:t>The overall model is useful in explaining variation in the dependent variable. That is, at least one of the coefficients is different from zero.</a:t>
                </a:r>
              </a:p>
              <a:p>
                <a:endParaRPr lang="en-US" dirty="0"/>
              </a:p>
              <a:p>
                <a:r>
                  <a:rPr lang="en-US" b="0" dirty="0"/>
                  <a:t> </a:t>
                </a:r>
                <a14:m>
                  <m:oMath xmlns:m="http://schemas.openxmlformats.org/officeDocument/2006/math">
                    <m:r>
                      <m:rPr>
                        <m:nor/>
                      </m:rPr>
                      <a:rPr lang="en-US" b="0" i="1" dirty="0" smtClean="0">
                        <a:latin typeface="Cambria Math" panose="02040503050406030204" pitchFamily="18" charset="0"/>
                        <a:ea typeface="Cambria Math" panose="02040503050406030204" pitchFamily="18" charset="0"/>
                        <a:sym typeface="Symbol"/>
                      </a:rPr>
                      <m:t>H</m:t>
                    </m:r>
                    <m:r>
                      <m:rPr>
                        <m:nor/>
                      </m:rPr>
                      <a:rPr lang="en-US" b="0" i="0" baseline="-25000" dirty="0" smtClean="0"/>
                      <m:t>0</m:t>
                    </m:r>
                    <m:r>
                      <m:rPr>
                        <m:nor/>
                      </m:rPr>
                      <a:rPr lang="en-US" b="0" i="0" dirty="0" smtClean="0"/>
                      <m:t>: </m:t>
                    </m:r>
                    <m:r>
                      <m:rPr>
                        <m:nor/>
                      </m:rPr>
                      <a:rPr lang="el-GR" i="1" dirty="0">
                        <a:latin typeface="Cambria Math" panose="02040503050406030204" pitchFamily="18" charset="0"/>
                        <a:ea typeface="Cambria Math" panose="02040503050406030204" pitchFamily="18" charset="0"/>
                        <a:sym typeface="Symbol"/>
                      </a:rPr>
                      <m:t>β</m:t>
                    </m:r>
                    <m:r>
                      <m:rPr>
                        <m:nor/>
                      </m:rPr>
                      <a:rPr lang="en-US" baseline="-25000" dirty="0"/>
                      <m:t>1</m:t>
                    </m:r>
                    <m:r>
                      <a:rPr lang="en-US" i="1">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baseline="-25000" dirty="0"/>
                      <m:t>2</m:t>
                    </m:r>
                    <m:r>
                      <a:rPr lang="en-US" i="1">
                        <a:latin typeface="Cambria Math" panose="02040503050406030204" pitchFamily="18" charset="0"/>
                      </a:rPr>
                      <m:t>=</m:t>
                    </m:r>
                    <m:r>
                      <m:rPr>
                        <m:nor/>
                      </m:rPr>
                      <a:rPr lang="en-US" dirty="0"/>
                      <m:t>…</m:t>
                    </m:r>
                    <m:r>
                      <a:rPr lang="en-US" i="1">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i="1" baseline="-25000" dirty="0"/>
                      <m:t>k</m:t>
                    </m:r>
                    <m:r>
                      <a:rPr lang="en-US" i="1">
                        <a:latin typeface="Cambria Math" panose="02040503050406030204" pitchFamily="18" charset="0"/>
                      </a:rPr>
                      <m:t>=</m:t>
                    </m:r>
                    <m:r>
                      <m:rPr>
                        <m:nor/>
                      </m:rPr>
                      <a:rPr lang="en-US" dirty="0"/>
                      <m:t>0</m:t>
                    </m:r>
                  </m:oMath>
                </a14:m>
                <a:r>
                  <a:rPr lang="en-US" dirty="0"/>
                  <a:t> </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DDE9650-4A8A-2170-5167-05BC400FBC54}"/>
              </a:ext>
            </a:extLst>
          </p:cNvPr>
          <p:cNvSpPr txBox="1"/>
          <p:nvPr/>
        </p:nvSpPr>
        <p:spPr>
          <a:xfrm>
            <a:off x="4547839" y="3638848"/>
            <a:ext cx="4114800" cy="1938992"/>
          </a:xfrm>
          <a:prstGeom prst="rect">
            <a:avLst/>
          </a:prstGeom>
          <a:noFill/>
        </p:spPr>
        <p:txBody>
          <a:bodyPr wrap="square" rtlCol="0">
            <a:spAutoFit/>
          </a:bodyPr>
          <a:lstStyle/>
          <a:p>
            <a:r>
              <a:rPr lang="en-US" sz="2400" dirty="0"/>
              <a:t>Implies the overall model is not useful. Specifically, that the independent variables (as a group) are not useful predictors of the dependent variable.</a:t>
            </a:r>
            <a:endParaRPr lang="en-IN" sz="2400" dirty="0"/>
          </a:p>
        </p:txBody>
      </p:sp>
    </p:spTree>
    <p:extLst>
      <p:ext uri="{BB962C8B-B14F-4D97-AF65-F5344CB8AC3E}">
        <p14:creationId xmlns:p14="http://schemas.microsoft.com/office/powerpoint/2010/main" val="1682847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a:bodyPr>
          <a:lstStyle/>
          <a:p>
            <a:r>
              <a:rPr lang="en-US" dirty="0"/>
              <a:t>Steps in the Test of Hypothesis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pPr>
                  <a:lnSpc>
                    <a:spcPct val="150000"/>
                  </a:lnSpc>
                </a:pPr>
                <a:r>
                  <a:rPr lang="en-US" b="0" dirty="0"/>
                  <a:t> </a:t>
                </a:r>
                <a14:m>
                  <m:oMath xmlns:m="http://schemas.openxmlformats.org/officeDocument/2006/math">
                    <m:r>
                      <m:rPr>
                        <m:nor/>
                      </m:rPr>
                      <a:rPr lang="en-US" i="1" dirty="0">
                        <a:latin typeface="Cambria Math" panose="02040503050406030204" pitchFamily="18" charset="0"/>
                        <a:ea typeface="Cambria Math" panose="02040503050406030204" pitchFamily="18" charset="0"/>
                        <a:sym typeface="Symbol"/>
                      </a:rPr>
                      <m:t>H</m:t>
                    </m:r>
                    <m:r>
                      <m:rPr>
                        <m:nor/>
                      </m:rPr>
                      <a:rPr lang="en-US" baseline="-25000" dirty="0"/>
                      <m:t>a</m:t>
                    </m:r>
                    <m:r>
                      <m:rPr>
                        <m:nor/>
                      </m:rPr>
                      <a:rPr lang="en-US" dirty="0"/>
                      <m:t>:</m:t>
                    </m:r>
                    <m:r>
                      <a:rPr lang="en-US" b="0" i="0" dirty="0" smtClean="0">
                        <a:latin typeface="Cambria Math" panose="02040503050406030204" pitchFamily="18" charset="0"/>
                      </a:rPr>
                      <m:t> </m:t>
                    </m:r>
                    <m:r>
                      <m:rPr>
                        <m:sty m:val="p"/>
                      </m:rPr>
                      <a:rPr lang="en-US" dirty="0">
                        <a:latin typeface="Cambria Math" panose="02040503050406030204" pitchFamily="18" charset="0"/>
                        <a:ea typeface="Cambria Math" panose="02040503050406030204" pitchFamily="18" charset="0"/>
                        <a:sym typeface="Symbol"/>
                      </a:rPr>
                      <m:t>At</m:t>
                    </m:r>
                    <m:r>
                      <a:rPr lang="en-US" dirty="0">
                        <a:latin typeface="Cambria Math" panose="02040503050406030204" pitchFamily="18" charset="0"/>
                        <a:ea typeface="Cambria Math" panose="02040503050406030204" pitchFamily="18" charset="0"/>
                        <a:sym typeface="Symbol"/>
                      </a:rPr>
                      <m:t> </m:t>
                    </m:r>
                    <m:r>
                      <m:rPr>
                        <m:sty m:val="p"/>
                      </m:rPr>
                      <a:rPr lang="en-US" dirty="0">
                        <a:latin typeface="Cambria Math" panose="02040503050406030204" pitchFamily="18" charset="0"/>
                        <a:ea typeface="Cambria Math" panose="02040503050406030204" pitchFamily="18" charset="0"/>
                        <a:sym typeface="Symbol"/>
                      </a:rPr>
                      <m:t>least</m:t>
                    </m:r>
                    <m:r>
                      <a:rPr lang="en-US" dirty="0">
                        <a:latin typeface="Cambria Math" panose="02040503050406030204" pitchFamily="18" charset="0"/>
                        <a:ea typeface="Cambria Math" panose="02040503050406030204" pitchFamily="18" charset="0"/>
                        <a:sym typeface="Symbol"/>
                      </a:rPr>
                      <m:t> </m:t>
                    </m:r>
                    <m:r>
                      <m:rPr>
                        <m:sty m:val="p"/>
                      </m:rPr>
                      <a:rPr lang="en-US" dirty="0">
                        <a:latin typeface="Cambria Math" panose="02040503050406030204" pitchFamily="18" charset="0"/>
                        <a:ea typeface="Cambria Math" panose="02040503050406030204" pitchFamily="18" charset="0"/>
                        <a:sym typeface="Symbol"/>
                      </a:rPr>
                      <m:t>one</m:t>
                    </m:r>
                    <m:r>
                      <a:rPr lang="en-US" dirty="0">
                        <a:latin typeface="Cambria Math" panose="02040503050406030204" pitchFamily="18" charset="0"/>
                        <a:ea typeface="Cambria Math" panose="02040503050406030204" pitchFamily="18" charset="0"/>
                        <a:sym typeface="Symbol"/>
                      </a:rPr>
                      <m:t> </m:t>
                    </m:r>
                    <m:r>
                      <m:rPr>
                        <m:nor/>
                      </m:rPr>
                      <a:rPr lang="el-GR" i="1" dirty="0">
                        <a:latin typeface="Cambria Math" panose="02040503050406030204" pitchFamily="18" charset="0"/>
                        <a:ea typeface="Cambria Math" panose="02040503050406030204" pitchFamily="18" charset="0"/>
                        <a:sym typeface="Symbol"/>
                      </a:rPr>
                      <m:t>β</m:t>
                    </m:r>
                    <m:r>
                      <m:rPr>
                        <m:nor/>
                      </m:rPr>
                      <a:rPr lang="en-US" b="0" i="1" baseline="-25000" dirty="0" smtClean="0"/>
                      <m:t>i</m:t>
                    </m:r>
                    <m:r>
                      <a:rPr lang="en-US" i="1" dirty="0">
                        <a:latin typeface="Cambria Math" panose="02040503050406030204" pitchFamily="18" charset="0"/>
                        <a:ea typeface="Cambria Math" panose="02040503050406030204" pitchFamily="18" charset="0"/>
                      </a:rPr>
                      <m:t>≠</m:t>
                    </m:r>
                  </m:oMath>
                </a14:m>
                <a:r>
                  <a:rPr lang="en-US" dirty="0"/>
                  <a:t> 0</a:t>
                </a:r>
              </a:p>
              <a:p>
                <a:r>
                  <a:rPr lang="en-US" b="1" dirty="0"/>
                  <a:t>Step 2: Specify the significance level </a:t>
                </a:r>
                <a14:m>
                  <m:oMath xmlns:m="http://schemas.openxmlformats.org/officeDocument/2006/math">
                    <m:r>
                      <a:rPr lang="en-US" b="1" i="1" dirty="0" smtClean="0">
                        <a:latin typeface="Cambria Math" panose="02040503050406030204" pitchFamily="18" charset="0"/>
                        <a:ea typeface="Cambria Math" panose="02040503050406030204" pitchFamily="18" charset="0"/>
                      </a:rPr>
                      <m:t>𝜶</m:t>
                    </m:r>
                  </m:oMath>
                </a14:m>
                <a:r>
                  <a:rPr lang="en-US" b="1" dirty="0"/>
                  <a:t>.</a:t>
                </a:r>
              </a:p>
              <a:p>
                <a:r>
                  <a:rPr lang="en-US" dirty="0"/>
                  <a:t>The level of the test is specified by the problem or arbitrarily chosen by the analyst.</a:t>
                </a:r>
              </a:p>
              <a:p>
                <a:r>
                  <a:rPr lang="en-US" b="1" dirty="0"/>
                  <a:t>Step 3: Validate the assumptions of the hypothesis testing model, identify the appropriate test statistic, and compute its value.</a:t>
                </a:r>
              </a:p>
              <a:p>
                <a:r>
                  <a:rPr lang="en-US" dirty="0"/>
                  <a:t>The main assumptions in a multiple regression analysis are the same as in simple linear regression.</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r="-667" b="-20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DDE9650-4A8A-2170-5167-05BC400FBC54}"/>
              </a:ext>
            </a:extLst>
          </p:cNvPr>
          <p:cNvSpPr txBox="1"/>
          <p:nvPr/>
        </p:nvSpPr>
        <p:spPr>
          <a:xfrm>
            <a:off x="4568283" y="1262318"/>
            <a:ext cx="4114800" cy="830997"/>
          </a:xfrm>
          <a:prstGeom prst="rect">
            <a:avLst/>
          </a:prstGeom>
          <a:noFill/>
        </p:spPr>
        <p:txBody>
          <a:bodyPr wrap="square" rtlCol="0">
            <a:spAutoFit/>
          </a:bodyPr>
          <a:lstStyle/>
          <a:p>
            <a:r>
              <a:rPr lang="en-US" sz="2400" dirty="0"/>
              <a:t>Implies at least one of the variables is a useful predictor.</a:t>
            </a:r>
            <a:endParaRPr lang="en-IN" sz="2400" dirty="0"/>
          </a:p>
        </p:txBody>
      </p:sp>
    </p:spTree>
    <p:extLst>
      <p:ext uri="{BB962C8B-B14F-4D97-AF65-F5344CB8AC3E}">
        <p14:creationId xmlns:p14="http://schemas.microsoft.com/office/powerpoint/2010/main" val="68159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a:bodyPr>
          <a:lstStyle/>
          <a:p>
            <a:r>
              <a:rPr lang="en-US" dirty="0"/>
              <a:t>Steps in the Test of Hypothesis (cont.)</a:t>
            </a:r>
          </a:p>
        </p:txBody>
      </p:sp>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The error terms are presumed to be normally distributed with a mean of 0 and a constant variance. Also, the errors are presumed to be independent of each other. The validity of these assumptions can be examined after performing a multiple regression by doing a residual analysis, which is beyond the scope of this book.</a:t>
            </a:r>
          </a:p>
          <a:p>
            <a:r>
              <a:rPr lang="en-US" dirty="0"/>
              <a:t>In all of the previous hypothesis tests, the test statistic involved the sample estimate of the corresponding population measure.</a:t>
            </a:r>
          </a:p>
          <a:p>
            <a:endParaRPr lang="en-US" dirty="0"/>
          </a:p>
        </p:txBody>
      </p:sp>
    </p:spTree>
    <p:extLst>
      <p:ext uri="{BB962C8B-B14F-4D97-AF65-F5344CB8AC3E}">
        <p14:creationId xmlns:p14="http://schemas.microsoft.com/office/powerpoint/2010/main" val="1789037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a:bodyPr>
          <a:lstStyle/>
          <a:p>
            <a:r>
              <a:rPr lang="en-US" dirty="0"/>
              <a:t>Steps in the Test of Hypothesis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This test statistic will be different. If none of the independent variables are useful predictors of </a:t>
                </a:r>
                <a14:m>
                  <m:oMath xmlns:m="http://schemas.openxmlformats.org/officeDocument/2006/math">
                    <m:r>
                      <a:rPr lang="en-US" i="1" dirty="0" smtClean="0">
                        <a:latin typeface="Cambria Math" panose="02040503050406030204" pitchFamily="18" charset="0"/>
                      </a:rPr>
                      <m:t>𝑦</m:t>
                    </m:r>
                  </m:oMath>
                </a14:m>
                <a:r>
                  <a:rPr lang="en-US" dirty="0"/>
                  <a:t>, then the model will not explain much (if any) of the variation in the dependent variable. One way of testing whether the overall model is useful is to examine whether the model explains a sufficient portion of the variation in the dependent variable. We have already studied </a:t>
                </a:r>
                <a14:m>
                  <m:oMath xmlns:m="http://schemas.openxmlformats.org/officeDocument/2006/math">
                    <m:r>
                      <a:rPr lang="en-US" i="1" dirty="0">
                        <a:latin typeface="Cambria Math" panose="02040503050406030204" pitchFamily="18" charset="0"/>
                      </a:rPr>
                      <m:t>𝑅</m:t>
                    </m:r>
                    <m:r>
                      <a:rPr lang="en-US" i="1" baseline="30000" dirty="0">
                        <a:latin typeface="Cambria Math" panose="02040503050406030204" pitchFamily="18" charset="0"/>
                      </a:rPr>
                      <m:t>2</m:t>
                    </m:r>
                  </m:oMath>
                </a14:m>
                <a:r>
                  <a:rPr lang="en-US" dirty="0"/>
                  <a:t>, which measures the fraction of variation explained by the model. However, the sampling distribution of </a:t>
                </a:r>
                <a14:m>
                  <m:oMath xmlns:m="http://schemas.openxmlformats.org/officeDocument/2006/math">
                    <m:r>
                      <a:rPr lang="en-US" i="1" dirty="0">
                        <a:latin typeface="Cambria Math" panose="02040503050406030204" pitchFamily="18" charset="0"/>
                      </a:rPr>
                      <m:t>𝑅</m:t>
                    </m:r>
                    <m:r>
                      <a:rPr lang="en-US" i="1" baseline="30000" dirty="0">
                        <a:latin typeface="Cambria Math" panose="02040503050406030204" pitchFamily="18" charset="0"/>
                      </a:rPr>
                      <m:t>2</m:t>
                    </m:r>
                  </m:oMath>
                </a14:m>
                <a:r>
                  <a:rPr lang="en-US" dirty="0"/>
                  <a:t> for the multiple regression model is too complex.</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2000"/>
                </a:stretch>
              </a:blipFill>
            </p:spPr>
            <p:txBody>
              <a:bodyPr/>
              <a:lstStyle/>
              <a:p>
                <a:r>
                  <a:rPr lang="en-IN">
                    <a:noFill/>
                  </a:rPr>
                  <a:t> </a:t>
                </a:r>
              </a:p>
            </p:txBody>
          </p:sp>
        </mc:Fallback>
      </mc:AlternateContent>
    </p:spTree>
    <p:extLst>
      <p:ext uri="{BB962C8B-B14F-4D97-AF65-F5344CB8AC3E}">
        <p14:creationId xmlns:p14="http://schemas.microsoft.com/office/powerpoint/2010/main" val="370769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Testing the Multiple Regression Model</a:t>
            </a:r>
            <a:endParaRPr lang="en-US" baseline="-25000" dirty="0"/>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36714"/>
                <a:ext cx="8229600" cy="3453253"/>
              </a:xfrm>
              <a:solidFill>
                <a:srgbClr val="FFFFCC"/>
              </a:solidFill>
              <a:ln w="28575">
                <a:solidFill>
                  <a:srgbClr val="000000"/>
                </a:solidFill>
              </a:ln>
            </p:spPr>
            <p:txBody>
              <a:bodyPr>
                <a:spAutoFit/>
              </a:bodyPr>
              <a:lstStyle/>
              <a:p>
                <a:r>
                  <a:rPr lang="en-US" b="1" dirty="0">
                    <a:solidFill>
                      <a:srgbClr val="000000"/>
                    </a:solidFill>
                  </a:rPr>
                  <a:t>Assumptions:</a:t>
                </a:r>
              </a:p>
              <a:p>
                <a:pPr marL="514350" indent="-514350">
                  <a:buFont typeface="+mj-lt"/>
                  <a:buAutoNum type="arabicPeriod"/>
                </a:pPr>
                <a:r>
                  <a:rPr lang="en-US" dirty="0">
                    <a:solidFill>
                      <a:srgbClr val="000000"/>
                    </a:solidFill>
                  </a:rPr>
                  <a:t>The error terms are normally distributed with mean 0 and a constant variance, </a:t>
                </a:r>
                <a14:m>
                  <m:oMath xmlns:m="http://schemas.openxmlformats.org/officeDocument/2006/math">
                    <m:sSub>
                      <m:sSubPr>
                        <m:ctrlPr>
                          <a:rPr lang="en-US" i="1" dirty="0" smtClean="0">
                            <a:solidFill>
                              <a:srgbClr val="000000"/>
                            </a:solidFill>
                            <a:latin typeface="Cambria Math" panose="02040503050406030204" pitchFamily="18" charset="0"/>
                          </a:rPr>
                        </m:ctrlPr>
                      </m:sSubPr>
                      <m:e>
                        <m:r>
                          <a:rPr lang="en-US" i="1" dirty="0" smtClean="0">
                            <a:solidFill>
                              <a:srgbClr val="000000"/>
                            </a:solidFill>
                            <a:latin typeface="Cambria Math" panose="02040503050406030204" pitchFamily="18" charset="0"/>
                            <a:ea typeface="Cambria Math" panose="02040503050406030204" pitchFamily="18" charset="0"/>
                          </a:rPr>
                          <m:t>𝜎</m:t>
                        </m:r>
                      </m:e>
                      <m:sub>
                        <m:r>
                          <a:rPr lang="en-US" b="0" i="1" dirty="0" smtClean="0">
                            <a:solidFill>
                              <a:srgbClr val="000000"/>
                            </a:solidFill>
                            <a:latin typeface="Cambria Math" panose="02040503050406030204" pitchFamily="18" charset="0"/>
                          </a:rPr>
                          <m:t>𝑒</m:t>
                        </m:r>
                      </m:sub>
                    </m:sSub>
                  </m:oMath>
                </a14:m>
                <a:r>
                  <a:rPr lang="en-US" dirty="0">
                    <a:solidFill>
                      <a:srgbClr val="000000"/>
                    </a:solidFill>
                  </a:rPr>
                  <a:t>.</a:t>
                </a:r>
              </a:p>
              <a:p>
                <a:pPr marL="514350" indent="-514350">
                  <a:buFont typeface="+mj-lt"/>
                  <a:buAutoNum type="arabicPeriod"/>
                </a:pPr>
                <a:r>
                  <a:rPr lang="en-US" dirty="0">
                    <a:solidFill>
                      <a:srgbClr val="000000"/>
                    </a:solidFill>
                  </a:rPr>
                  <a:t>The errors are independent of one another.</a:t>
                </a:r>
              </a:p>
              <a:p>
                <a:r>
                  <a:rPr lang="en-US" b="1" dirty="0">
                    <a:solidFill>
                      <a:srgbClr val="000000"/>
                    </a:solidFill>
                  </a:rPr>
                  <a:t>Hypotheses:</a:t>
                </a:r>
              </a:p>
              <a:p>
                <a:pPr/>
                <a14:m>
                  <m:oMathPara xmlns:m="http://schemas.openxmlformats.org/officeDocument/2006/math">
                    <m:oMathParaPr>
                      <m:jc m:val="left"/>
                    </m:oMathParaPr>
                    <m:oMath xmlns:m="http://schemas.openxmlformats.org/officeDocument/2006/math">
                      <m:r>
                        <m:rPr>
                          <m:nor/>
                        </m:rPr>
                        <a:rPr lang="en-US" b="0" i="1" dirty="0" smtClean="0">
                          <a:solidFill>
                            <a:srgbClr val="000000"/>
                          </a:solidFill>
                          <a:latin typeface="Cambria Math" panose="02040503050406030204" pitchFamily="18" charset="0"/>
                          <a:ea typeface="Cambria Math" panose="02040503050406030204" pitchFamily="18" charset="0"/>
                          <a:sym typeface="Symbol"/>
                        </a:rPr>
                        <m:t>H</m:t>
                      </m:r>
                      <m:r>
                        <m:rPr>
                          <m:nor/>
                        </m:rPr>
                        <a:rPr lang="en-US" b="0" i="0" baseline="-25000" dirty="0" smtClean="0">
                          <a:solidFill>
                            <a:srgbClr val="000000"/>
                          </a:solidFill>
                        </a:rPr>
                        <m:t>0 </m:t>
                      </m:r>
                      <m:r>
                        <m:rPr>
                          <m:nor/>
                        </m:rPr>
                        <a:rPr lang="en-US" b="0" i="0" dirty="0" smtClean="0">
                          <a:solidFill>
                            <a:srgbClr val="000000"/>
                          </a:solidFill>
                        </a:rPr>
                        <m:t>:</m:t>
                      </m:r>
                      <m:r>
                        <m:rPr>
                          <m:nor/>
                        </m:rPr>
                        <a:rPr lang="en-US" b="0" i="1" dirty="0" smtClean="0">
                          <a:solidFill>
                            <a:srgbClr val="000000"/>
                          </a:solidFill>
                        </a:rPr>
                        <m:t> </m:t>
                      </m:r>
                      <m:r>
                        <m:rPr>
                          <m:nor/>
                        </m:rPr>
                        <a:rPr lang="el-GR" i="1" dirty="0" smtClean="0">
                          <a:solidFill>
                            <a:srgbClr val="000000"/>
                          </a:solidFill>
                          <a:latin typeface="Cambria Math" panose="02040503050406030204" pitchFamily="18" charset="0"/>
                          <a:ea typeface="Cambria Math" panose="02040503050406030204" pitchFamily="18" charset="0"/>
                          <a:sym typeface="Symbol"/>
                        </a:rPr>
                        <m:t>β</m:t>
                      </m:r>
                      <m:r>
                        <m:rPr>
                          <m:nor/>
                        </m:rPr>
                        <a:rPr lang="en-US" baseline="-25000" dirty="0" smtClean="0">
                          <a:solidFill>
                            <a:srgbClr val="000000"/>
                          </a:solidFill>
                        </a:rPr>
                        <m:t>1</m:t>
                      </m:r>
                      <m:r>
                        <a:rPr lang="en-US" i="1">
                          <a:solidFill>
                            <a:srgbClr val="000000"/>
                          </a:solidFill>
                          <a:latin typeface="Cambria Math" panose="02040503050406030204" pitchFamily="18" charset="0"/>
                        </a:rPr>
                        <m:t>=</m:t>
                      </m:r>
                      <m:r>
                        <m:rPr>
                          <m:nor/>
                        </m:rPr>
                        <a:rPr lang="el-GR" i="1" dirty="0">
                          <a:solidFill>
                            <a:srgbClr val="000000"/>
                          </a:solidFill>
                          <a:latin typeface="Cambria Math" panose="02040503050406030204" pitchFamily="18" charset="0"/>
                          <a:ea typeface="Cambria Math" panose="02040503050406030204" pitchFamily="18" charset="0"/>
                          <a:sym typeface="Symbol"/>
                        </a:rPr>
                        <m:t>β</m:t>
                      </m:r>
                      <m:r>
                        <m:rPr>
                          <m:nor/>
                        </m:rPr>
                        <a:rPr lang="en-US" baseline="-25000" dirty="0">
                          <a:solidFill>
                            <a:srgbClr val="000000"/>
                          </a:solidFill>
                        </a:rPr>
                        <m:t>2</m:t>
                      </m:r>
                      <m:r>
                        <a:rPr lang="en-US" i="1">
                          <a:solidFill>
                            <a:srgbClr val="000000"/>
                          </a:solidFill>
                          <a:latin typeface="Cambria Math" panose="02040503050406030204" pitchFamily="18" charset="0"/>
                        </a:rPr>
                        <m:t>=</m:t>
                      </m:r>
                      <m:r>
                        <m:rPr>
                          <m:nor/>
                        </m:rPr>
                        <a:rPr lang="en-US" dirty="0">
                          <a:solidFill>
                            <a:srgbClr val="000000"/>
                          </a:solidFill>
                        </a:rPr>
                        <m:t>…</m:t>
                      </m:r>
                      <m:r>
                        <a:rPr lang="en-US" i="1">
                          <a:solidFill>
                            <a:srgbClr val="000000"/>
                          </a:solidFill>
                          <a:latin typeface="Cambria Math" panose="02040503050406030204" pitchFamily="18" charset="0"/>
                        </a:rPr>
                        <m:t>=</m:t>
                      </m:r>
                      <m:r>
                        <m:rPr>
                          <m:nor/>
                        </m:rPr>
                        <a:rPr lang="el-GR" i="1" dirty="0">
                          <a:solidFill>
                            <a:srgbClr val="000000"/>
                          </a:solidFill>
                          <a:latin typeface="Cambria Math" panose="02040503050406030204" pitchFamily="18" charset="0"/>
                          <a:ea typeface="Cambria Math" panose="02040503050406030204" pitchFamily="18" charset="0"/>
                          <a:sym typeface="Symbol"/>
                        </a:rPr>
                        <m:t>β</m:t>
                      </m:r>
                      <m:r>
                        <m:rPr>
                          <m:nor/>
                        </m:rPr>
                        <a:rPr lang="en-US" i="1" baseline="-25000" dirty="0">
                          <a:solidFill>
                            <a:srgbClr val="000000"/>
                          </a:solidFill>
                        </a:rPr>
                        <m:t>k</m:t>
                      </m:r>
                      <m:r>
                        <a:rPr lang="en-US" i="1">
                          <a:solidFill>
                            <a:srgbClr val="000000"/>
                          </a:solidFill>
                          <a:latin typeface="Cambria Math" panose="02040503050406030204" pitchFamily="18" charset="0"/>
                        </a:rPr>
                        <m:t>=</m:t>
                      </m:r>
                      <m:r>
                        <m:rPr>
                          <m:nor/>
                        </m:rPr>
                        <a:rPr lang="en-US" dirty="0">
                          <a:solidFill>
                            <a:srgbClr val="000000"/>
                          </a:solidFill>
                        </a:rPr>
                        <m:t>0</m:t>
                      </m:r>
                    </m:oMath>
                  </m:oMathPara>
                </a14:m>
                <a:endParaRPr lang="en-US" dirty="0">
                  <a:solidFill>
                    <a:srgbClr val="000000"/>
                  </a:solidFill>
                </a:endParaRPr>
              </a:p>
              <a:p>
                <a14:m>
                  <m:oMath xmlns:m="http://schemas.openxmlformats.org/officeDocument/2006/math">
                    <m:r>
                      <m:rPr>
                        <m:nor/>
                      </m:rPr>
                      <a:rPr lang="en-US" i="1" dirty="0" smtClean="0">
                        <a:solidFill>
                          <a:srgbClr val="000000"/>
                        </a:solidFill>
                        <a:latin typeface="Cambria Math" panose="02040503050406030204" pitchFamily="18" charset="0"/>
                        <a:ea typeface="Cambria Math" panose="02040503050406030204" pitchFamily="18" charset="0"/>
                        <a:sym typeface="Symbol"/>
                      </a:rPr>
                      <m:t>H</m:t>
                    </m:r>
                    <m:r>
                      <m:rPr>
                        <m:nor/>
                      </m:rPr>
                      <a:rPr lang="en-US" baseline="-25000" dirty="0" smtClean="0">
                        <a:solidFill>
                          <a:srgbClr val="000000"/>
                        </a:solidFill>
                      </a:rPr>
                      <m:t>a</m:t>
                    </m:r>
                    <m:r>
                      <m:rPr>
                        <m:nor/>
                      </m:rPr>
                      <a:rPr lang="en-US" dirty="0" smtClean="0">
                        <a:solidFill>
                          <a:srgbClr val="000000"/>
                        </a:solidFill>
                      </a:rPr>
                      <m:t>:</m:t>
                    </m:r>
                    <m:r>
                      <a:rPr lang="en-US" b="0" i="0" dirty="0" smtClean="0">
                        <a:solidFill>
                          <a:srgbClr val="000000"/>
                        </a:solidFill>
                        <a:latin typeface="Cambria Math" panose="02040503050406030204" pitchFamily="18" charset="0"/>
                      </a:rPr>
                      <m:t> </m:t>
                    </m:r>
                    <m:r>
                      <m:rPr>
                        <m:sty m:val="p"/>
                      </m:rPr>
                      <a:rPr lang="en-US" dirty="0">
                        <a:solidFill>
                          <a:srgbClr val="000000"/>
                        </a:solidFill>
                        <a:latin typeface="Cambria Math" panose="02040503050406030204" pitchFamily="18" charset="0"/>
                        <a:ea typeface="Cambria Math" panose="02040503050406030204" pitchFamily="18" charset="0"/>
                        <a:sym typeface="Symbol"/>
                      </a:rPr>
                      <m:t>At</m:t>
                    </m:r>
                    <m:r>
                      <a:rPr lang="en-US" dirty="0">
                        <a:solidFill>
                          <a:srgbClr val="000000"/>
                        </a:solidFill>
                        <a:latin typeface="Cambria Math" panose="02040503050406030204" pitchFamily="18" charset="0"/>
                        <a:ea typeface="Cambria Math" panose="02040503050406030204" pitchFamily="18" charset="0"/>
                        <a:sym typeface="Symbol"/>
                      </a:rPr>
                      <m:t> </m:t>
                    </m:r>
                    <m:r>
                      <m:rPr>
                        <m:sty m:val="p"/>
                      </m:rPr>
                      <a:rPr lang="en-US" dirty="0">
                        <a:solidFill>
                          <a:srgbClr val="000000"/>
                        </a:solidFill>
                        <a:latin typeface="Cambria Math" panose="02040503050406030204" pitchFamily="18" charset="0"/>
                        <a:ea typeface="Cambria Math" panose="02040503050406030204" pitchFamily="18" charset="0"/>
                        <a:sym typeface="Symbol"/>
                      </a:rPr>
                      <m:t>least</m:t>
                    </m:r>
                    <m:r>
                      <a:rPr lang="en-US" dirty="0">
                        <a:solidFill>
                          <a:srgbClr val="000000"/>
                        </a:solidFill>
                        <a:latin typeface="Cambria Math" panose="02040503050406030204" pitchFamily="18" charset="0"/>
                        <a:ea typeface="Cambria Math" panose="02040503050406030204" pitchFamily="18" charset="0"/>
                        <a:sym typeface="Symbol"/>
                      </a:rPr>
                      <m:t> </m:t>
                    </m:r>
                    <m:r>
                      <m:rPr>
                        <m:sty m:val="p"/>
                      </m:rPr>
                      <a:rPr lang="en-US" dirty="0">
                        <a:solidFill>
                          <a:srgbClr val="000000"/>
                        </a:solidFill>
                        <a:latin typeface="Cambria Math" panose="02040503050406030204" pitchFamily="18" charset="0"/>
                        <a:ea typeface="Cambria Math" panose="02040503050406030204" pitchFamily="18" charset="0"/>
                        <a:sym typeface="Symbol"/>
                      </a:rPr>
                      <m:t>one</m:t>
                    </m:r>
                    <m:r>
                      <a:rPr lang="en-US" dirty="0">
                        <a:solidFill>
                          <a:srgbClr val="000000"/>
                        </a:solidFill>
                        <a:latin typeface="Cambria Math" panose="02040503050406030204" pitchFamily="18" charset="0"/>
                        <a:ea typeface="Cambria Math" panose="02040503050406030204" pitchFamily="18" charset="0"/>
                        <a:sym typeface="Symbol"/>
                      </a:rPr>
                      <m:t> </m:t>
                    </m:r>
                    <m:r>
                      <m:rPr>
                        <m:nor/>
                      </m:rPr>
                      <a:rPr lang="el-GR" i="1" dirty="0">
                        <a:solidFill>
                          <a:srgbClr val="000000"/>
                        </a:solidFill>
                        <a:latin typeface="Cambria Math" panose="02040503050406030204" pitchFamily="18" charset="0"/>
                        <a:ea typeface="Cambria Math" panose="02040503050406030204" pitchFamily="18" charset="0"/>
                        <a:sym typeface="Symbol"/>
                      </a:rPr>
                      <m:t>β</m:t>
                    </m:r>
                    <m:r>
                      <m:rPr>
                        <m:nor/>
                      </m:rPr>
                      <a:rPr lang="en-US" b="0" i="1" baseline="-25000" dirty="0" smtClean="0">
                        <a:solidFill>
                          <a:srgbClr val="000000"/>
                        </a:solidFill>
                      </a:rPr>
                      <m:t>i</m:t>
                    </m:r>
                    <m:r>
                      <a:rPr lang="en-US" i="1" dirty="0">
                        <a:solidFill>
                          <a:srgbClr val="000000"/>
                        </a:solidFill>
                        <a:latin typeface="Cambria Math" panose="02040503050406030204" pitchFamily="18" charset="0"/>
                        <a:ea typeface="Cambria Math" panose="02040503050406030204" pitchFamily="18" charset="0"/>
                      </a:rPr>
                      <m:t>≠</m:t>
                    </m:r>
                  </m:oMath>
                </a14:m>
                <a:r>
                  <a:rPr lang="en-US" dirty="0">
                    <a:solidFill>
                      <a:srgbClr val="000000"/>
                    </a:solidFill>
                  </a:rPr>
                  <a:t>0</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36714"/>
                <a:ext cx="8229600" cy="3453253"/>
              </a:xfrm>
              <a:blipFill>
                <a:blip r:embed="rId2"/>
                <a:stretch>
                  <a:fillRect l="-1402" t="-1401" r="-1255" b="-3678"/>
                </a:stretch>
              </a:blipFill>
              <a:ln w="28575">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4136971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Testing the Multiple Regression Model (cont.)</a:t>
            </a:r>
            <a:endParaRPr lang="en-US" baseline="-25000" dirty="0"/>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36714"/>
                <a:ext cx="8229600" cy="3601114"/>
              </a:xfrm>
              <a:solidFill>
                <a:srgbClr val="FFFFCC"/>
              </a:solidFill>
              <a:ln w="28575">
                <a:solidFill>
                  <a:srgbClr val="000000"/>
                </a:solidFill>
              </a:ln>
            </p:spPr>
            <p:txBody>
              <a:bodyPr>
                <a:spAutoFit/>
              </a:bodyPr>
              <a:lstStyle/>
              <a:p>
                <a:r>
                  <a:rPr lang="en-US" b="1" dirty="0">
                    <a:solidFill>
                      <a:srgbClr val="000000"/>
                    </a:solidFill>
                  </a:rPr>
                  <a:t>Test Statistic:</a:t>
                </a:r>
              </a:p>
              <a:p>
                <a:pPr/>
                <a14:m>
                  <m:oMathPara xmlns:m="http://schemas.openxmlformats.org/officeDocument/2006/math">
                    <m:oMathParaPr>
                      <m:jc m:val="centerGroup"/>
                    </m:oMathParaPr>
                    <m:oMath xmlns:m="http://schemas.openxmlformats.org/officeDocument/2006/math">
                      <m:r>
                        <a:rPr lang="en-US" b="0" i="1" smtClean="0">
                          <a:solidFill>
                            <a:srgbClr val="000000"/>
                          </a:solidFill>
                          <a:latin typeface="Cambria Math" panose="02040503050406030204" pitchFamily="18" charset="0"/>
                        </a:rPr>
                        <m:t>𝐹</m:t>
                      </m:r>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f>
                            <m:fPr>
                              <m:ctrlPr>
                                <a:rPr lang="en-US" b="0" i="1" smtClean="0">
                                  <a:solidFill>
                                    <a:srgbClr val="000000"/>
                                  </a:solidFill>
                                  <a:latin typeface="Cambria Math" panose="02040503050406030204" pitchFamily="18" charset="0"/>
                                </a:rPr>
                              </m:ctrlPr>
                            </m:fPr>
                            <m:num>
                              <m:r>
                                <m:rPr>
                                  <m:sty m:val="p"/>
                                </m:rPr>
                                <a:rPr lang="en-US" b="0" i="0" smtClean="0">
                                  <a:solidFill>
                                    <a:srgbClr val="000000"/>
                                  </a:solidFill>
                                  <a:latin typeface="Cambria Math" panose="02040503050406030204" pitchFamily="18" charset="0"/>
                                </a:rPr>
                                <m:t>Sum</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of</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Squares</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of</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Regression</m:t>
                              </m:r>
                            </m:num>
                            <m:den>
                              <m:r>
                                <a:rPr lang="en-US" b="0" i="1" smtClean="0">
                                  <a:solidFill>
                                    <a:srgbClr val="000000"/>
                                  </a:solidFill>
                                  <a:latin typeface="Cambria Math" panose="02040503050406030204" pitchFamily="18" charset="0"/>
                                </a:rPr>
                                <m:t>𝑘</m:t>
                              </m:r>
                            </m:den>
                          </m:f>
                        </m:num>
                        <m:den>
                          <m:eqArr>
                            <m:eqArrPr>
                              <m:ctrlPr>
                                <a:rPr lang="en-US" b="0" i="1" smtClean="0">
                                  <a:solidFill>
                                    <a:srgbClr val="000000"/>
                                  </a:solidFill>
                                  <a:latin typeface="Cambria Math" panose="02040503050406030204" pitchFamily="18" charset="0"/>
                                </a:rPr>
                              </m:ctrlPr>
                            </m:eqArrPr>
                            <m:e>
                              <m:f>
                                <m:fPr>
                                  <m:ctrlPr>
                                    <a:rPr lang="en-US" b="0" i="1" smtClean="0">
                                      <a:solidFill>
                                        <a:srgbClr val="000000"/>
                                      </a:solidFill>
                                      <a:latin typeface="Cambria Math" panose="02040503050406030204" pitchFamily="18" charset="0"/>
                                    </a:rPr>
                                  </m:ctrlPr>
                                </m:fPr>
                                <m:num>
                                  <m:r>
                                    <m:rPr>
                                      <m:sty m:val="p"/>
                                    </m:rPr>
                                    <a:rPr lang="en-US" b="0" i="0" smtClean="0">
                                      <a:solidFill>
                                        <a:srgbClr val="000000"/>
                                      </a:solidFill>
                                      <a:latin typeface="Cambria Math" panose="02040503050406030204" pitchFamily="18" charset="0"/>
                                    </a:rPr>
                                    <m:t>Sum</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of</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Squared</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Errors</m:t>
                                  </m:r>
                                </m:num>
                                <m:den>
                                  <m:r>
                                    <a:rPr lang="en-US" b="0" i="1" smtClean="0">
                                      <a:solidFill>
                                        <a:srgbClr val="000000"/>
                                      </a:solidFill>
                                      <a:latin typeface="Cambria Math" panose="02040503050406030204" pitchFamily="18" charset="0"/>
                                    </a:rPr>
                                    <m:t>𝑛</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𝑘</m:t>
                                  </m:r>
                                  <m:r>
                                    <a:rPr lang="en-US" b="0" i="1" smtClean="0">
                                      <a:solidFill>
                                        <a:srgbClr val="000000"/>
                                      </a:solidFill>
                                      <a:latin typeface="Cambria Math" panose="02040503050406030204" pitchFamily="18" charset="0"/>
                                    </a:rPr>
                                    <m:t>+1)</m:t>
                                  </m:r>
                                </m:den>
                              </m:f>
                            </m:e>
                            <m:e>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f>
                                    <m:fPr>
                                      <m:ctrlPr>
                                        <a:rPr lang="en-US" b="0" i="1" smtClean="0">
                                          <a:solidFill>
                                            <a:srgbClr val="000000"/>
                                          </a:solidFill>
                                          <a:latin typeface="Cambria Math" panose="02040503050406030204" pitchFamily="18" charset="0"/>
                                        </a:rPr>
                                      </m:ctrlPr>
                                    </m:fPr>
                                    <m:num>
                                      <m:r>
                                        <m:rPr>
                                          <m:sty m:val="p"/>
                                        </m:rPr>
                                        <a:rPr lang="en-US" b="0" i="0" smtClean="0">
                                          <a:solidFill>
                                            <a:srgbClr val="000000"/>
                                          </a:solidFill>
                                          <a:latin typeface="Cambria Math" panose="02040503050406030204" pitchFamily="18" charset="0"/>
                                        </a:rPr>
                                        <m:t>SSR</m:t>
                                      </m:r>
                                    </m:num>
                                    <m:den>
                                      <m:r>
                                        <a:rPr lang="en-US" b="0" i="1" smtClean="0">
                                          <a:solidFill>
                                            <a:srgbClr val="000000"/>
                                          </a:solidFill>
                                          <a:latin typeface="Cambria Math" panose="02040503050406030204" pitchFamily="18" charset="0"/>
                                        </a:rPr>
                                        <m:t>𝑘</m:t>
                                      </m:r>
                                    </m:den>
                                  </m:f>
                                </m:num>
                                <m:den>
                                  <m:f>
                                    <m:fPr>
                                      <m:ctrlPr>
                                        <a:rPr lang="en-US" b="0" i="1" smtClean="0">
                                          <a:solidFill>
                                            <a:srgbClr val="000000"/>
                                          </a:solidFill>
                                          <a:latin typeface="Cambria Math" panose="02040503050406030204" pitchFamily="18" charset="0"/>
                                        </a:rPr>
                                      </m:ctrlPr>
                                    </m:fPr>
                                    <m:num>
                                      <m:r>
                                        <m:rPr>
                                          <m:sty m:val="p"/>
                                        </m:rPr>
                                        <a:rPr lang="en-US" b="0" i="0" smtClean="0">
                                          <a:solidFill>
                                            <a:srgbClr val="000000"/>
                                          </a:solidFill>
                                          <a:latin typeface="Cambria Math" panose="02040503050406030204" pitchFamily="18" charset="0"/>
                                        </a:rPr>
                                        <m:t>SSE</m:t>
                                      </m:r>
                                    </m:num>
                                    <m:den>
                                      <m:r>
                                        <a:rPr lang="en-US" b="0" i="1" smtClean="0">
                                          <a:solidFill>
                                            <a:srgbClr val="000000"/>
                                          </a:solidFill>
                                          <a:latin typeface="Cambria Math" panose="02040503050406030204" pitchFamily="18" charset="0"/>
                                        </a:rPr>
                                        <m:t>𝑛</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𝑘</m:t>
                                      </m:r>
                                      <m:r>
                                        <a:rPr lang="en-US" b="0" i="1" smtClean="0">
                                          <a:solidFill>
                                            <a:srgbClr val="000000"/>
                                          </a:solidFill>
                                          <a:latin typeface="Cambria Math" panose="02040503050406030204" pitchFamily="18" charset="0"/>
                                        </a:rPr>
                                        <m:t>+1)</m:t>
                                      </m:r>
                                    </m:den>
                                  </m:f>
                                </m:den>
                              </m:f>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m:rPr>
                                      <m:sty m:val="p"/>
                                    </m:rPr>
                                    <a:rPr lang="en-US" b="0" i="0" smtClean="0">
                                      <a:solidFill>
                                        <a:srgbClr val="000000"/>
                                      </a:solidFill>
                                      <a:latin typeface="Cambria Math" panose="02040503050406030204" pitchFamily="18" charset="0"/>
                                    </a:rPr>
                                    <m:t>Mean</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Square</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Regression</m:t>
                                  </m:r>
                                </m:num>
                                <m:den>
                                  <m:r>
                                    <m:rPr>
                                      <m:sty m:val="p"/>
                                    </m:rPr>
                                    <a:rPr lang="en-US" b="0" i="0" smtClean="0">
                                      <a:solidFill>
                                        <a:srgbClr val="000000"/>
                                      </a:solidFill>
                                      <a:latin typeface="Cambria Math" panose="02040503050406030204" pitchFamily="18" charset="0"/>
                                    </a:rPr>
                                    <m:t>Mean</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Square</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Error</m:t>
                                  </m:r>
                                </m:den>
                              </m:f>
                            </m:e>
                          </m:eqArr>
                        </m:den>
                      </m:f>
                    </m:oMath>
                  </m:oMathPara>
                </a14:m>
                <a:endParaRPr lang="en-US" dirty="0">
                  <a:solidFill>
                    <a:srgbClr val="000000"/>
                  </a:solidFill>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36714"/>
                <a:ext cx="8229600" cy="3601114"/>
              </a:xfrm>
              <a:blipFill>
                <a:blip r:embed="rId2"/>
                <a:stretch>
                  <a:fillRect l="-1328" t="-1342"/>
                </a:stretch>
              </a:blipFill>
              <a:ln w="28575">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313177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Testing the Multiple Regression Model (cont.)</a:t>
            </a:r>
            <a:endParaRPr lang="en-US" baseline="-25000" dirty="0"/>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36714"/>
                <a:ext cx="8229600" cy="4056495"/>
              </a:xfrm>
              <a:solidFill>
                <a:srgbClr val="FFFFCC"/>
              </a:solidFill>
              <a:ln w="28575">
                <a:solidFill>
                  <a:srgbClr val="000000"/>
                </a:solidFill>
              </a:ln>
            </p:spPr>
            <p:txBody>
              <a:bodyPr>
                <a:spAutoFit/>
              </a:bodyPr>
              <a:lstStyle/>
              <a:p>
                <a:r>
                  <a:rPr lang="en-US" dirty="0">
                    <a:solidFill>
                      <a:srgbClr val="000000"/>
                    </a:solidFill>
                  </a:rPr>
                  <a:t>The </a:t>
                </a:r>
                <a14:m>
                  <m:oMath xmlns:m="http://schemas.openxmlformats.org/officeDocument/2006/math">
                    <m:r>
                      <a:rPr lang="en-US" i="1" dirty="0" smtClean="0">
                        <a:solidFill>
                          <a:srgbClr val="000000"/>
                        </a:solidFill>
                        <a:latin typeface="Cambria Math" panose="02040503050406030204" pitchFamily="18" charset="0"/>
                      </a:rPr>
                      <m:t>𝐹</m:t>
                    </m:r>
                  </m:oMath>
                </a14:m>
                <a:r>
                  <a:rPr lang="en-US" dirty="0">
                    <a:solidFill>
                      <a:srgbClr val="000000"/>
                    </a:solidFill>
                  </a:rPr>
                  <a:t>-statistic has an </a:t>
                </a:r>
                <a14:m>
                  <m:oMath xmlns:m="http://schemas.openxmlformats.org/officeDocument/2006/math">
                    <m:r>
                      <a:rPr lang="en-US" i="1" dirty="0" smtClean="0">
                        <a:solidFill>
                          <a:srgbClr val="000000"/>
                        </a:solidFill>
                        <a:latin typeface="Cambria Math" panose="02040503050406030204" pitchFamily="18" charset="0"/>
                      </a:rPr>
                      <m:t>𝐹</m:t>
                    </m:r>
                  </m:oMath>
                </a14:m>
                <a:r>
                  <a:rPr lang="en-US" dirty="0">
                    <a:solidFill>
                      <a:srgbClr val="000000"/>
                    </a:solidFill>
                  </a:rPr>
                  <a:t>-distribution with </a:t>
                </a:r>
                <a14:m>
                  <m:oMath xmlns:m="http://schemas.openxmlformats.org/officeDocument/2006/math">
                    <m:r>
                      <a:rPr lang="en-US" i="1" dirty="0" smtClean="0">
                        <a:solidFill>
                          <a:srgbClr val="000000"/>
                        </a:solidFill>
                        <a:latin typeface="Cambria Math" panose="02040503050406030204" pitchFamily="18" charset="0"/>
                      </a:rPr>
                      <m:t>𝑘</m:t>
                    </m:r>
                  </m:oMath>
                </a14:m>
                <a:r>
                  <a:rPr lang="en-US"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𝑘</m:t>
                    </m:r>
                    <m:r>
                      <a:rPr lang="en-US" i="1" dirty="0" smtClean="0">
                        <a:solidFill>
                          <a:srgbClr val="000000"/>
                        </a:solidFill>
                        <a:latin typeface="Cambria Math" panose="02040503050406030204" pitchFamily="18" charset="0"/>
                      </a:rPr>
                      <m:t>+1)</m:t>
                    </m:r>
                  </m:oMath>
                </a14:m>
                <a:r>
                  <a:rPr lang="en-US" dirty="0">
                    <a:solidFill>
                      <a:srgbClr val="000000"/>
                    </a:solidFill>
                  </a:rPr>
                  <a:t> degrees of freedom if the null hypothesis, </a:t>
                </a:r>
                <a14:m>
                  <m:oMath xmlns:m="http://schemas.openxmlformats.org/officeDocument/2006/math">
                    <m:r>
                      <m:rPr>
                        <m:nor/>
                      </m:rPr>
                      <a:rPr lang="el-GR" i="1" dirty="0">
                        <a:solidFill>
                          <a:srgbClr val="000000"/>
                        </a:solidFill>
                        <a:latin typeface="Cambria Math" panose="02040503050406030204" pitchFamily="18" charset="0"/>
                        <a:ea typeface="Cambria Math" panose="02040503050406030204" pitchFamily="18" charset="0"/>
                        <a:sym typeface="Symbol"/>
                      </a:rPr>
                      <m:t>β</m:t>
                    </m:r>
                    <m:r>
                      <m:rPr>
                        <m:nor/>
                      </m:rPr>
                      <a:rPr lang="en-US" baseline="-25000" dirty="0">
                        <a:solidFill>
                          <a:srgbClr val="000000"/>
                        </a:solidFill>
                      </a:rPr>
                      <m:t>1</m:t>
                    </m:r>
                    <m:r>
                      <a:rPr lang="en-US" i="1">
                        <a:solidFill>
                          <a:srgbClr val="000000"/>
                        </a:solidFill>
                        <a:latin typeface="Cambria Math" panose="02040503050406030204" pitchFamily="18" charset="0"/>
                      </a:rPr>
                      <m:t>=</m:t>
                    </m:r>
                    <m:r>
                      <m:rPr>
                        <m:nor/>
                      </m:rPr>
                      <a:rPr lang="el-GR" i="1" dirty="0">
                        <a:solidFill>
                          <a:srgbClr val="000000"/>
                        </a:solidFill>
                        <a:latin typeface="Cambria Math" panose="02040503050406030204" pitchFamily="18" charset="0"/>
                        <a:ea typeface="Cambria Math" panose="02040503050406030204" pitchFamily="18" charset="0"/>
                        <a:sym typeface="Symbol"/>
                      </a:rPr>
                      <m:t>β</m:t>
                    </m:r>
                    <m:r>
                      <m:rPr>
                        <m:nor/>
                      </m:rPr>
                      <a:rPr lang="en-US" baseline="-25000" dirty="0">
                        <a:solidFill>
                          <a:srgbClr val="000000"/>
                        </a:solidFill>
                      </a:rPr>
                      <m:t>2</m:t>
                    </m:r>
                    <m:r>
                      <a:rPr lang="en-US" i="1">
                        <a:solidFill>
                          <a:srgbClr val="000000"/>
                        </a:solidFill>
                        <a:latin typeface="Cambria Math" panose="02040503050406030204" pitchFamily="18" charset="0"/>
                      </a:rPr>
                      <m:t>=</m:t>
                    </m:r>
                    <m:r>
                      <m:rPr>
                        <m:nor/>
                      </m:rPr>
                      <a:rPr lang="en-US" dirty="0">
                        <a:solidFill>
                          <a:srgbClr val="000000"/>
                        </a:solidFill>
                      </a:rPr>
                      <m:t>…</m:t>
                    </m:r>
                    <m:r>
                      <a:rPr lang="en-US" i="1">
                        <a:solidFill>
                          <a:srgbClr val="000000"/>
                        </a:solidFill>
                        <a:latin typeface="Cambria Math" panose="02040503050406030204" pitchFamily="18" charset="0"/>
                      </a:rPr>
                      <m:t>=</m:t>
                    </m:r>
                    <m:r>
                      <m:rPr>
                        <m:nor/>
                      </m:rPr>
                      <a:rPr lang="el-GR" i="1" dirty="0">
                        <a:solidFill>
                          <a:srgbClr val="000000"/>
                        </a:solidFill>
                        <a:latin typeface="Cambria Math" panose="02040503050406030204" pitchFamily="18" charset="0"/>
                        <a:ea typeface="Cambria Math" panose="02040503050406030204" pitchFamily="18" charset="0"/>
                        <a:sym typeface="Symbol"/>
                      </a:rPr>
                      <m:t>β</m:t>
                    </m:r>
                    <m:r>
                      <m:rPr>
                        <m:nor/>
                      </m:rPr>
                      <a:rPr lang="en-US" i="1" baseline="-25000" dirty="0">
                        <a:solidFill>
                          <a:srgbClr val="000000"/>
                        </a:solidFill>
                      </a:rPr>
                      <m:t>k</m:t>
                    </m:r>
                    <m:r>
                      <a:rPr lang="en-US" i="1">
                        <a:solidFill>
                          <a:srgbClr val="000000"/>
                        </a:solidFill>
                        <a:latin typeface="Cambria Math" panose="02040503050406030204" pitchFamily="18" charset="0"/>
                      </a:rPr>
                      <m:t>=</m:t>
                    </m:r>
                    <m:r>
                      <m:rPr>
                        <m:nor/>
                      </m:rPr>
                      <a:rPr lang="en-US" dirty="0">
                        <a:solidFill>
                          <a:srgbClr val="000000"/>
                        </a:solidFill>
                      </a:rPr>
                      <m:t>0</m:t>
                    </m:r>
                  </m:oMath>
                </a14:m>
                <a:r>
                  <a:rPr lang="en-US" dirty="0">
                    <a:solidFill>
                      <a:srgbClr val="000000"/>
                    </a:solidFill>
                  </a:rPr>
                  <a:t>, is true.</a:t>
                </a:r>
              </a:p>
              <a:p>
                <a:r>
                  <a:rPr lang="en-US" dirty="0">
                    <a:solidFill>
                      <a:srgbClr val="000000"/>
                    </a:solidFill>
                  </a:rPr>
                  <a:t>The </a:t>
                </a:r>
                <a14:m>
                  <m:oMath xmlns:m="http://schemas.openxmlformats.org/officeDocument/2006/math">
                    <m:r>
                      <a:rPr lang="en-US" i="1" dirty="0" smtClean="0">
                        <a:solidFill>
                          <a:srgbClr val="000000"/>
                        </a:solidFill>
                        <a:latin typeface="Cambria Math" panose="02040503050406030204" pitchFamily="18" charset="0"/>
                      </a:rPr>
                      <m:t>𝐹</m:t>
                    </m:r>
                  </m:oMath>
                </a14:m>
                <a:r>
                  <a:rPr lang="en-US" dirty="0">
                    <a:solidFill>
                      <a:srgbClr val="000000"/>
                    </a:solidFill>
                  </a:rPr>
                  <a:t>-statistic is a ratio which compares the variation explained by the model (SSR) to the unexplained variation (SSE). Both of these quantities were discussed in Chapter 5. The number of independent variables in the model is represented by </a:t>
                </a:r>
                <a14:m>
                  <m:oMath xmlns:m="http://schemas.openxmlformats.org/officeDocument/2006/math">
                    <m:r>
                      <a:rPr lang="en-US" i="1" dirty="0" smtClean="0">
                        <a:solidFill>
                          <a:srgbClr val="000000"/>
                        </a:solidFill>
                        <a:latin typeface="Cambria Math" panose="02040503050406030204" pitchFamily="18" charset="0"/>
                      </a:rPr>
                      <m:t>𝑘</m:t>
                    </m:r>
                  </m:oMath>
                </a14:m>
                <a:r>
                  <a:rPr lang="en-US" dirty="0">
                    <a:solidFill>
                      <a:srgbClr val="000000"/>
                    </a:solidFill>
                  </a:rPr>
                  <a:t> and the number of observations is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36714"/>
                <a:ext cx="8229600" cy="4056495"/>
              </a:xfrm>
              <a:blipFill>
                <a:blip r:embed="rId2"/>
                <a:stretch>
                  <a:fillRect l="-1328" t="-1194" r="-1476" b="-2985"/>
                </a:stretch>
              </a:blipFill>
              <a:ln w="28575">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1851097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a:bodyPr>
          <a:lstStyle/>
          <a:p>
            <a:r>
              <a:rPr lang="en-US" dirty="0"/>
              <a:t>Steps in the Test of Hypothesis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The </a:t>
                </a:r>
                <a14:m>
                  <m:oMath xmlns:m="http://schemas.openxmlformats.org/officeDocument/2006/math">
                    <m:r>
                      <a:rPr lang="en-US" i="1" dirty="0" smtClean="0">
                        <a:latin typeface="Cambria Math" panose="02040503050406030204" pitchFamily="18" charset="0"/>
                      </a:rPr>
                      <m:t>𝐹</m:t>
                    </m:r>
                  </m:oMath>
                </a14:m>
                <a:r>
                  <a:rPr lang="en-US" dirty="0"/>
                  <a:t>-statistic is a ratio which compares the variation explained by the model (SSR) to unexplained variation (SSE). The sum of squares of regression (SSR) and the sum of squared errors (SSE) were discussed in Section 5.3. The symbol </a:t>
                </a:r>
                <a14:m>
                  <m:oMath xmlns:m="http://schemas.openxmlformats.org/officeDocument/2006/math">
                    <m:r>
                      <a:rPr lang="en-US" i="1" dirty="0" smtClean="0">
                        <a:latin typeface="Cambria Math" panose="02040503050406030204" pitchFamily="18" charset="0"/>
                      </a:rPr>
                      <m:t>𝑘</m:t>
                    </m:r>
                  </m:oMath>
                </a14:m>
                <a:r>
                  <a:rPr lang="en-US" dirty="0"/>
                  <a:t> represents the number of independent variables in the model and </a:t>
                </a:r>
                <a14:m>
                  <m:oMath xmlns:m="http://schemas.openxmlformats.org/officeDocument/2006/math">
                    <m:r>
                      <a:rPr lang="en-US" i="1" dirty="0" smtClean="0">
                        <a:latin typeface="Cambria Math" panose="02040503050406030204" pitchFamily="18" charset="0"/>
                      </a:rPr>
                      <m:t>𝑛</m:t>
                    </m:r>
                  </m:oMath>
                </a14:m>
                <a:r>
                  <a:rPr lang="en-US" dirty="0"/>
                  <a:t> represents the number of observations.</a:t>
                </a:r>
              </a:p>
              <a:p>
                <a:r>
                  <a:rPr lang="en-US" dirty="0"/>
                  <a:t>A small value of </a:t>
                </a:r>
                <a14:m>
                  <m:oMath xmlns:m="http://schemas.openxmlformats.org/officeDocument/2006/math">
                    <m:r>
                      <a:rPr lang="en-US" i="1" dirty="0" smtClean="0">
                        <a:latin typeface="Cambria Math" panose="02040503050406030204" pitchFamily="18" charset="0"/>
                      </a:rPr>
                      <m:t>𝐹</m:t>
                    </m:r>
                  </m:oMath>
                </a14:m>
                <a:r>
                  <a:rPr lang="en-US" dirty="0"/>
                  <a:t> means that </a:t>
                </a:r>
                <a:r>
                  <a:rPr lang="en-US" b="1" dirty="0"/>
                  <a:t>mean square regression (MSR) </a:t>
                </a:r>
                <a:r>
                  <a:rPr lang="en-US" dirty="0"/>
                  <a:t>is small in relation to </a:t>
                </a:r>
                <a:r>
                  <a:rPr lang="en-US" b="1" dirty="0"/>
                  <a:t>mean square error (MSE)</a:t>
                </a:r>
                <a:r>
                  <a:rPr lang="en-US" dirty="0"/>
                  <a:t>.</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667"/>
                </a:stretch>
              </a:blipFill>
            </p:spPr>
            <p:txBody>
              <a:bodyPr/>
              <a:lstStyle/>
              <a:p>
                <a:r>
                  <a:rPr lang="en-IN">
                    <a:noFill/>
                  </a:rPr>
                  <a:t> </a:t>
                </a:r>
              </a:p>
            </p:txBody>
          </p:sp>
        </mc:Fallback>
      </mc:AlternateContent>
    </p:spTree>
    <p:extLst>
      <p:ext uri="{BB962C8B-B14F-4D97-AF65-F5344CB8AC3E}">
        <p14:creationId xmlns:p14="http://schemas.microsoft.com/office/powerpoint/2010/main" val="178721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fontScale="90000"/>
          </a:bodyPr>
          <a:lstStyle/>
          <a:p>
            <a:r>
              <a:rPr lang="en-US" dirty="0"/>
              <a:t>Inference Concerning the Multiple Regression Model</a:t>
            </a:r>
            <a:br>
              <a:rPr lang="en-US" dirty="0"/>
            </a:br>
            <a:r>
              <a:rPr lang="en-US" dirty="0"/>
              <a:t>and Its Coefficients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lnSpcReduction="10000"/>
              </a:bodyPr>
              <a:lstStyle/>
              <a:p>
                <a:r>
                  <a:rPr lang="en-US" dirty="0"/>
                  <a:t>Sometimes we must ask the question, </a:t>
                </a:r>
                <a:r>
                  <a:rPr lang="en-US" i="1" dirty="0"/>
                  <a:t>Is the overall model worthwhile</a:t>
                </a:r>
                <a:r>
                  <a:rPr lang="en-US" dirty="0"/>
                  <a:t>?</a:t>
                </a:r>
              </a:p>
              <a:p>
                <a:r>
                  <a:rPr lang="en-US" dirty="0"/>
                  <a:t>If the model has no redeeming merit, then the independent variables (as a group) will not be related to the dependent variable. Consider the multiple regression model</a:t>
                </a:r>
              </a:p>
              <a:p>
                <a:r>
                  <a:rPr lang="en-US" b="0" dirty="0"/>
                  <a:t>	       </a:t>
                </a:r>
                <a14:m>
                  <m:oMath xmlns:m="http://schemas.openxmlformats.org/officeDocument/2006/math">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b="0" i="0" baseline="-25000" dirty="0" smtClean="0">
                        <a:latin typeface="Cambria Math" panose="02040503050406030204" pitchFamily="18" charset="0"/>
                        <a:ea typeface="Cambria Math" panose="02040503050406030204" pitchFamily="18" charset="0"/>
                      </a:rPr>
                      <m:t>0 </m:t>
                    </m:r>
                    <m:r>
                      <m:rPr>
                        <m:nor/>
                      </m:rPr>
                      <a:rPr lang="en-US" b="0" i="0" dirty="0" smtClean="0">
                        <a:latin typeface="Cambria Math" panose="02040503050406030204" pitchFamily="18" charset="0"/>
                        <a:ea typeface="Cambria Math" panose="02040503050406030204" pitchFamily="18" charset="0"/>
                      </a:rPr>
                      <m:t>+</m:t>
                    </m:r>
                  </m:oMath>
                </a14:m>
                <a:r>
                  <a:rPr lang="el-GR" i="1" dirty="0">
                    <a:latin typeface="Cambria Math" panose="02040503050406030204" pitchFamily="18" charset="0"/>
                    <a:ea typeface="Cambria Math" panose="02040503050406030204" pitchFamily="18" charset="0"/>
                    <a:sym typeface="Symbol"/>
                  </a:rPr>
                  <a:t> β</a:t>
                </a:r>
                <a:r>
                  <a:rPr lang="en-US" baseline="-25000" dirty="0">
                    <a:latin typeface="Cambria Math" panose="02040503050406030204" pitchFamily="18" charset="0"/>
                    <a:ea typeface="Cambria Math" panose="02040503050406030204" pitchFamily="18" charset="0"/>
                  </a:rPr>
                  <a:t>1</a:t>
                </a:r>
                <a:r>
                  <a:rPr lang="en-US" i="1" dirty="0">
                    <a:latin typeface="Cambria Math" panose="02040503050406030204" pitchFamily="18" charset="0"/>
                    <a:ea typeface="Cambria Math" panose="02040503050406030204" pitchFamily="18" charset="0"/>
                    <a:sym typeface="Symbol"/>
                  </a:rPr>
                  <a:t>x</a:t>
                </a:r>
                <a:r>
                  <a:rPr lang="en-US" baseline="-25000" dirty="0">
                    <a:latin typeface="Cambria Math" panose="02040503050406030204" pitchFamily="18" charset="0"/>
                    <a:ea typeface="Cambria Math" panose="02040503050406030204" pitchFamily="18" charset="0"/>
                  </a:rPr>
                  <a:t>1 </a:t>
                </a:r>
                <a:r>
                  <a:rPr lang="en-US" dirty="0">
                    <a:latin typeface="Cambria Math" panose="02040503050406030204" pitchFamily="18" charset="0"/>
                    <a:ea typeface="Cambria Math" panose="02040503050406030204" pitchFamily="18" charset="0"/>
                  </a:rPr>
                  <a:t>+</a:t>
                </a:r>
                <a:r>
                  <a:rPr lang="el-GR" i="1" dirty="0">
                    <a:latin typeface="Cambria Math" panose="02040503050406030204" pitchFamily="18" charset="0"/>
                    <a:ea typeface="Cambria Math" panose="02040503050406030204" pitchFamily="18" charset="0"/>
                    <a:sym typeface="Symbol"/>
                  </a:rPr>
                  <a:t> β</a:t>
                </a:r>
                <a:r>
                  <a:rPr lang="en-US" baseline="-25000" dirty="0">
                    <a:latin typeface="Cambria Math" panose="02040503050406030204" pitchFamily="18" charset="0"/>
                    <a:ea typeface="Cambria Math" panose="02040503050406030204" pitchFamily="18" charset="0"/>
                  </a:rPr>
                  <a:t>2</a:t>
                </a:r>
                <a:r>
                  <a:rPr lang="en-US" i="1" dirty="0">
                    <a:latin typeface="Cambria Math" panose="02040503050406030204" pitchFamily="18" charset="0"/>
                    <a:ea typeface="Cambria Math" panose="02040503050406030204" pitchFamily="18" charset="0"/>
                    <a:sym typeface="Symbol"/>
                  </a:rPr>
                  <a:t>x</a:t>
                </a:r>
                <a:r>
                  <a:rPr lang="en-US" baseline="-25000" dirty="0">
                    <a:latin typeface="Cambria Math" panose="02040503050406030204" pitchFamily="18" charset="0"/>
                    <a:ea typeface="Cambria Math" panose="02040503050406030204" pitchFamily="18" charset="0"/>
                  </a:rPr>
                  <a:t>2 </a:t>
                </a:r>
                <a:r>
                  <a:rPr lang="en-US" dirty="0">
                    <a:latin typeface="Cambria Math" panose="02040503050406030204" pitchFamily="18" charset="0"/>
                    <a:ea typeface="Cambria Math" panose="02040503050406030204" pitchFamily="18" charset="0"/>
                  </a:rPr>
                  <a:t>+</a:t>
                </a:r>
                <a:r>
                  <a:rPr lang="en-US" i="0" dirty="0">
                    <a:latin typeface="Cambria Math" panose="02040503050406030204" pitchFamily="18" charset="0"/>
                    <a:ea typeface="Cambria Math" panose="02040503050406030204" pitchFamily="18" charset="0"/>
                  </a:rPr>
                  <a:t>…</a:t>
                </a:r>
                <a14:m>
                  <m:oMath xmlns:m="http://schemas.openxmlformats.org/officeDocument/2006/math">
                    <m:r>
                      <a:rPr lang="en-US" b="0" i="1" smtClean="0">
                        <a:latin typeface="Cambria Math" panose="02040503050406030204" pitchFamily="18" charset="0"/>
                        <a:ea typeface="Cambria Math" panose="02040503050406030204" pitchFamily="18" charset="0"/>
                      </a:rPr>
                      <m:t>+</m:t>
                    </m:r>
                  </m:oMath>
                </a14:m>
                <a:r>
                  <a:rPr lang="en-US" i="1" dirty="0">
                    <a:latin typeface="Cambria Math" panose="02040503050406030204" pitchFamily="18" charset="0"/>
                    <a:ea typeface="Cambria Math" panose="02040503050406030204" pitchFamily="18" charset="0"/>
                    <a:sym typeface="Symbol"/>
                  </a:rPr>
                  <a:t> </a:t>
                </a:r>
                <a:r>
                  <a:rPr lang="el-GR" i="1" dirty="0">
                    <a:latin typeface="Cambria Math" panose="02040503050406030204" pitchFamily="18" charset="0"/>
                    <a:ea typeface="Cambria Math" panose="02040503050406030204" pitchFamily="18" charset="0"/>
                    <a:sym typeface="Symbol"/>
                  </a:rPr>
                  <a:t>β</a:t>
                </a:r>
                <a:r>
                  <a:rPr lang="en-US" i="1" baseline="-25000" dirty="0" err="1">
                    <a:ea typeface="Cambria Math" panose="02040503050406030204" pitchFamily="18" charset="0"/>
                  </a:rPr>
                  <a:t>k</a:t>
                </a:r>
                <a:r>
                  <a:rPr lang="en-US" i="1" dirty="0" err="1">
                    <a:latin typeface="Cambria Math" panose="02040503050406030204" pitchFamily="18" charset="0"/>
                    <a:ea typeface="Cambria Math" panose="02040503050406030204" pitchFamily="18" charset="0"/>
                    <a:sym typeface="Symbol"/>
                  </a:rPr>
                  <a:t>x</a:t>
                </a:r>
                <a:r>
                  <a:rPr lang="en-US" i="1" baseline="-25000" dirty="0" err="1">
                    <a:ea typeface="Cambria Math" panose="02040503050406030204" pitchFamily="18" charset="0"/>
                  </a:rPr>
                  <a:t>k</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l-GR"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oMath>
                </a14:m>
                <a:endParaRPr lang="en-US" dirty="0"/>
              </a:p>
              <a:p>
                <a:r>
                  <a:rPr lang="en-US" dirty="0"/>
                  <a:t>Suppose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b="0" dirty="0"/>
                  <a:t> </a:t>
                </a:r>
                <a14:m>
                  <m:oMath xmlns:m="http://schemas.openxmlformats.org/officeDocument/2006/math">
                    <m:r>
                      <a:rPr lang="en-US" b="0" i="1" smtClean="0">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b="0" i="0" baseline="-25000" dirty="0" smtClean="0"/>
                      <m:t>2</m:t>
                    </m:r>
                    <m:r>
                      <a:rPr lang="en-US" i="1">
                        <a:latin typeface="Cambria Math" panose="02040503050406030204" pitchFamily="18" charset="0"/>
                      </a:rPr>
                      <m:t>=</m:t>
                    </m:r>
                    <m:r>
                      <a:rPr lang="en-US" b="0" i="1" smtClean="0">
                        <a:latin typeface="Cambria Math" panose="02040503050406030204" pitchFamily="18" charset="0"/>
                      </a:rPr>
                      <m:t> </m:t>
                    </m:r>
                  </m:oMath>
                </a14:m>
                <a:r>
                  <a:rPr lang="en-US" dirty="0"/>
                  <a:t>… </a:t>
                </a:r>
                <a14:m>
                  <m:oMath xmlns:m="http://schemas.openxmlformats.org/officeDocument/2006/math">
                    <m:r>
                      <a:rPr lang="en-US" i="1">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b="0" i="0" baseline="-25000" dirty="0" smtClean="0"/>
                      <m:t>k</m:t>
                    </m:r>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 </m:t>
                    </m:r>
                  </m:oMath>
                </a14:m>
                <a:r>
                  <a:rPr lang="en-US" dirty="0">
                    <a:latin typeface="Cambria Math" panose="02040503050406030204" pitchFamily="18" charset="0"/>
                    <a:ea typeface="Cambria Math" panose="02040503050406030204" pitchFamily="18" charset="0"/>
                    <a:sym typeface="Symbol"/>
                  </a:rPr>
                  <a:t>0</a:t>
                </a:r>
                <a:r>
                  <a:rPr lang="en-US" dirty="0"/>
                  <a:t>, then the regression model becomes</a:t>
                </a:r>
              </a:p>
              <a:p>
                <a:r>
                  <a:rPr lang="en-US" b="0" dirty="0"/>
                  <a:t>	 </a:t>
                </a:r>
                <a14:m>
                  <m:oMath xmlns:m="http://schemas.openxmlformats.org/officeDocument/2006/math">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baseline="-25000" dirty="0">
                        <a:latin typeface="Cambria Math" panose="02040503050406030204" pitchFamily="18" charset="0"/>
                        <a:ea typeface="Cambria Math" panose="02040503050406030204" pitchFamily="18" charset="0"/>
                      </a:rPr>
                      <m:t>0 </m:t>
                    </m:r>
                    <m:r>
                      <m:rPr>
                        <m:nor/>
                      </m:rPr>
                      <a:rPr lang="en-US" dirty="0">
                        <a:latin typeface="Cambria Math" panose="02040503050406030204" pitchFamily="18" charset="0"/>
                        <a:ea typeface="Cambria Math" panose="02040503050406030204" pitchFamily="18" charset="0"/>
                      </a:rPr>
                      <m:t>+</m:t>
                    </m:r>
                  </m:oMath>
                </a14:m>
                <a:r>
                  <a:rPr lang="el-GR" i="1" dirty="0">
                    <a:latin typeface="Cambria Math" panose="02040503050406030204" pitchFamily="18" charset="0"/>
                    <a:ea typeface="Cambria Math" panose="02040503050406030204" pitchFamily="18" charset="0"/>
                    <a:sym typeface="Symbol"/>
                  </a:rPr>
                  <a:t> </a:t>
                </a:r>
                <a:r>
                  <a:rPr lang="en-US" dirty="0">
                    <a:latin typeface="Cambria Math" panose="02040503050406030204" pitchFamily="18" charset="0"/>
                    <a:ea typeface="Cambria Math" panose="02040503050406030204" pitchFamily="18" charset="0"/>
                    <a:sym typeface="Symbol"/>
                  </a:rPr>
                  <a:t>0</a:t>
                </a:r>
                <a:r>
                  <a:rPr lang="en-US" i="1" dirty="0">
                    <a:latin typeface="Cambria Math" panose="02040503050406030204" pitchFamily="18" charset="0"/>
                    <a:ea typeface="Cambria Math" panose="02040503050406030204" pitchFamily="18" charset="0"/>
                    <a:sym typeface="Symbol"/>
                  </a:rPr>
                  <a:t>x</a:t>
                </a:r>
                <a:r>
                  <a:rPr lang="en-US" baseline="-25000" dirty="0">
                    <a:latin typeface="Cambria Math" panose="02040503050406030204" pitchFamily="18" charset="0"/>
                    <a:ea typeface="Cambria Math" panose="02040503050406030204" pitchFamily="18" charset="0"/>
                  </a:rPr>
                  <a:t>1 </a:t>
                </a:r>
                <a:r>
                  <a:rPr lang="en-US" dirty="0">
                    <a:latin typeface="Cambria Math" panose="02040503050406030204" pitchFamily="18" charset="0"/>
                    <a:ea typeface="Cambria Math" panose="02040503050406030204" pitchFamily="18" charset="0"/>
                  </a:rPr>
                  <a:t>+</a:t>
                </a:r>
                <a:r>
                  <a:rPr lang="el-GR" i="1" dirty="0">
                    <a:latin typeface="Cambria Math" panose="02040503050406030204" pitchFamily="18" charset="0"/>
                    <a:ea typeface="Cambria Math" panose="02040503050406030204" pitchFamily="18" charset="0"/>
                    <a:sym typeface="Symbol"/>
                  </a:rPr>
                  <a:t> </a:t>
                </a:r>
                <a:r>
                  <a:rPr lang="en-US" dirty="0">
                    <a:latin typeface="Cambria Math" panose="02040503050406030204" pitchFamily="18" charset="0"/>
                    <a:ea typeface="Cambria Math" panose="02040503050406030204" pitchFamily="18" charset="0"/>
                    <a:sym typeface="Symbol"/>
                  </a:rPr>
                  <a:t>0</a:t>
                </a:r>
                <a:r>
                  <a:rPr lang="en-US" i="1" dirty="0">
                    <a:latin typeface="Cambria Math" panose="02040503050406030204" pitchFamily="18" charset="0"/>
                    <a:ea typeface="Cambria Math" panose="02040503050406030204" pitchFamily="18" charset="0"/>
                    <a:sym typeface="Symbol"/>
                  </a:rPr>
                  <a:t>x</a:t>
                </a:r>
                <a:r>
                  <a:rPr lang="en-US" baseline="-25000" dirty="0">
                    <a:latin typeface="Cambria Math" panose="02040503050406030204" pitchFamily="18" charset="0"/>
                    <a:ea typeface="Cambria Math" panose="02040503050406030204" pitchFamily="18" charset="0"/>
                  </a:rPr>
                  <a:t>2 </a:t>
                </a:r>
                <a:r>
                  <a:rPr lang="en-US" dirty="0">
                    <a:latin typeface="Cambria Math" panose="02040503050406030204" pitchFamily="18" charset="0"/>
                    <a:ea typeface="Cambria Math" panose="02040503050406030204" pitchFamily="18" charset="0"/>
                  </a:rPr>
                  <a:t>+…</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i="1" dirty="0">
                    <a:latin typeface="Cambria Math" panose="02040503050406030204" pitchFamily="18" charset="0"/>
                    <a:ea typeface="Cambria Math" panose="02040503050406030204" pitchFamily="18" charset="0"/>
                    <a:sym typeface="Symbol"/>
                  </a:rPr>
                  <a:t> </a:t>
                </a:r>
                <a:r>
                  <a:rPr lang="en-US" dirty="0">
                    <a:latin typeface="Cambria Math" panose="02040503050406030204" pitchFamily="18" charset="0"/>
                    <a:ea typeface="Cambria Math" panose="02040503050406030204" pitchFamily="18" charset="0"/>
                    <a:sym typeface="Symbol"/>
                  </a:rPr>
                  <a:t>0</a:t>
                </a:r>
                <a:r>
                  <a:rPr lang="en-US" i="1" dirty="0" err="1">
                    <a:latin typeface="Cambria Math" panose="02040503050406030204" pitchFamily="18" charset="0"/>
                    <a:ea typeface="Cambria Math" panose="02040503050406030204" pitchFamily="18" charset="0"/>
                    <a:sym typeface="Symbol"/>
                  </a:rPr>
                  <a:t>x</a:t>
                </a:r>
                <a:r>
                  <a:rPr lang="en-US" i="1" baseline="-25000" dirty="0" err="1">
                    <a:ea typeface="Cambria Math" panose="02040503050406030204" pitchFamily="18" charset="0"/>
                  </a:rPr>
                  <a:t>k</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 </m:t>
                    </m:r>
                    <m:r>
                      <a:rPr lang="el-GR"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2133"/>
                </a:stretch>
              </a:blipFill>
            </p:spPr>
            <p:txBody>
              <a:bodyPr/>
              <a:lstStyle/>
              <a:p>
                <a:r>
                  <a:rPr lang="en-US">
                    <a:noFill/>
                  </a:rPr>
                  <a:t> </a:t>
                </a:r>
              </a:p>
            </p:txBody>
          </p:sp>
        </mc:Fallback>
      </mc:AlternateContent>
    </p:spTree>
    <p:extLst>
      <p:ext uri="{BB962C8B-B14F-4D97-AF65-F5344CB8AC3E}">
        <p14:creationId xmlns:p14="http://schemas.microsoft.com/office/powerpoint/2010/main" val="1036618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a:bodyPr>
          <a:lstStyle/>
          <a:p>
            <a:r>
              <a:rPr lang="en-US" dirty="0"/>
              <a:t>Steps in the Test of Hypothesis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lnSpcReduction="10000"/>
              </a:bodyPr>
              <a:lstStyle/>
              <a:p>
                <a:r>
                  <a:rPr lang="en-US" dirty="0"/>
                  <a:t>This would mean that the SSR, which is the amount of variation explained by the model, is small in relation to SSE (which represents variation not explained by the model). A small value of </a:t>
                </a:r>
                <a14:m>
                  <m:oMath xmlns:m="http://schemas.openxmlformats.org/officeDocument/2006/math">
                    <m:r>
                      <a:rPr lang="en-US" i="1" dirty="0" smtClean="0">
                        <a:latin typeface="Cambria Math" panose="02040503050406030204" pitchFamily="18" charset="0"/>
                      </a:rPr>
                      <m:t>𝐹</m:t>
                    </m:r>
                  </m:oMath>
                </a14:m>
                <a:r>
                  <a:rPr lang="en-US" dirty="0"/>
                  <a:t> would indicate that the model is of little value in explaining the variation in the dependent variable </a:t>
                </a:r>
                <a14:m>
                  <m:oMath xmlns:m="http://schemas.openxmlformats.org/officeDocument/2006/math">
                    <m:r>
                      <a:rPr lang="en-US" i="1" dirty="0" smtClean="0">
                        <a:latin typeface="Cambria Math" panose="02040503050406030204" pitchFamily="18" charset="0"/>
                      </a:rPr>
                      <m:t>𝑦</m:t>
                    </m:r>
                  </m:oMath>
                </a14:m>
                <a:r>
                  <a:rPr lang="en-US" dirty="0"/>
                  <a:t>. On the other hand, a large         </a:t>
                </a:r>
                <a14:m>
                  <m:oMath xmlns:m="http://schemas.openxmlformats.org/officeDocument/2006/math">
                    <m:r>
                      <a:rPr lang="en-US" i="1" dirty="0" smtClean="0">
                        <a:latin typeface="Cambria Math" panose="02040503050406030204" pitchFamily="18" charset="0"/>
                      </a:rPr>
                      <m:t>𝐹</m:t>
                    </m:r>
                  </m:oMath>
                </a14:m>
                <a:r>
                  <a:rPr lang="en-US" dirty="0"/>
                  <a:t>-value indicates that the variation explained by the model is large in relation to the unexplained variation. The fundamental question is, </a:t>
                </a:r>
                <a:r>
                  <a:rPr lang="en-US" i="1" dirty="0"/>
                  <a:t>How large must the        </a:t>
                </a:r>
                <a14:m>
                  <m:oMath xmlns:m="http://schemas.openxmlformats.org/officeDocument/2006/math">
                    <m:r>
                      <a:rPr lang="en-US" i="1" dirty="0" smtClean="0">
                        <a:latin typeface="Cambria Math" panose="02040503050406030204" pitchFamily="18" charset="0"/>
                      </a:rPr>
                      <m:t>𝐹</m:t>
                    </m:r>
                  </m:oMath>
                </a14:m>
                <a:r>
                  <a:rPr lang="en-US" i="1" dirty="0"/>
                  <a:t>-value be in order to believe the model has some explanatory power</a:t>
                </a:r>
                <a:r>
                  <a:rPr lang="en-US" dirty="0"/>
                  <a:t>?</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2133" r="-741"/>
                </a:stretch>
              </a:blipFill>
            </p:spPr>
            <p:txBody>
              <a:bodyPr/>
              <a:lstStyle/>
              <a:p>
                <a:r>
                  <a:rPr lang="en-IN">
                    <a:noFill/>
                  </a:rPr>
                  <a:t> </a:t>
                </a:r>
              </a:p>
            </p:txBody>
          </p:sp>
        </mc:Fallback>
      </mc:AlternateContent>
    </p:spTree>
    <p:extLst>
      <p:ext uri="{BB962C8B-B14F-4D97-AF65-F5344CB8AC3E}">
        <p14:creationId xmlns:p14="http://schemas.microsoft.com/office/powerpoint/2010/main" val="1662625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a:bodyPr>
          <a:lstStyle/>
          <a:p>
            <a:r>
              <a:rPr lang="en-US" dirty="0"/>
              <a:t>Steps in the Test of Hypothesis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lnSpcReduction="10000"/>
              </a:bodyPr>
              <a:lstStyle/>
              <a:p>
                <a:r>
                  <a:rPr lang="en-US" dirty="0"/>
                  <a:t>This question is complicated by sampling variation. Even if there is no relationship between the independent variables and the dependent variable, sampling variation can produce a model that explains some portion of the variation in </a:t>
                </a:r>
                <a14:m>
                  <m:oMath xmlns:m="http://schemas.openxmlformats.org/officeDocument/2006/math">
                    <m:r>
                      <a:rPr lang="en-US" i="1" dirty="0" smtClean="0">
                        <a:latin typeface="Cambria Math" panose="02040503050406030204" pitchFamily="18" charset="0"/>
                      </a:rPr>
                      <m:t>𝑦</m:t>
                    </m:r>
                  </m:oMath>
                </a14:m>
                <a:r>
                  <a:rPr lang="en-US" dirty="0"/>
                  <a:t>.</a:t>
                </a:r>
              </a:p>
              <a:p>
                <a:r>
                  <a:rPr lang="en-US" dirty="0"/>
                  <a:t>The </a:t>
                </a:r>
                <a14:m>
                  <m:oMath xmlns:m="http://schemas.openxmlformats.org/officeDocument/2006/math">
                    <m:r>
                      <a:rPr lang="en-US" i="1" dirty="0" smtClean="0">
                        <a:latin typeface="Cambria Math" panose="02040503050406030204" pitchFamily="18" charset="0"/>
                      </a:rPr>
                      <m:t>𝐹</m:t>
                    </m:r>
                  </m:oMath>
                </a14:m>
                <a:r>
                  <a:rPr lang="en-US" dirty="0"/>
                  <a:t>-statistic has an </a:t>
                </a:r>
                <a14:m>
                  <m:oMath xmlns:m="http://schemas.openxmlformats.org/officeDocument/2006/math">
                    <m:r>
                      <a:rPr lang="en-US" i="1" dirty="0" smtClean="0">
                        <a:latin typeface="Cambria Math" panose="02040503050406030204" pitchFamily="18" charset="0"/>
                      </a:rPr>
                      <m:t>𝐹</m:t>
                    </m:r>
                  </m:oMath>
                </a14:m>
                <a:r>
                  <a:rPr lang="en-US" dirty="0"/>
                  <a:t>-distribution with </a:t>
                </a:r>
                <a14:m>
                  <m:oMath xmlns:m="http://schemas.openxmlformats.org/officeDocument/2006/math">
                    <m:r>
                      <a:rPr lang="en-US" i="1" dirty="0" smtClean="0">
                        <a:latin typeface="Cambria Math" panose="02040503050406030204" pitchFamily="18" charset="0"/>
                      </a:rPr>
                      <m:t>𝑘</m:t>
                    </m:r>
                  </m:oMath>
                </a14:m>
                <a:r>
                  <a:rPr lang="en-US" dirty="0"/>
                  <a:t> numerator degrees of freedom and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+1)</m:t>
                    </m:r>
                  </m:oMath>
                </a14:m>
                <a:r>
                  <a:rPr lang="en-US" dirty="0"/>
                  <a:t> denominator degrees of freedom. We will reject the null hypothesis if the </a:t>
                </a:r>
                <a14:m>
                  <m:oMath xmlns:m="http://schemas.openxmlformats.org/officeDocument/2006/math">
                    <m:r>
                      <a:rPr lang="en-US" i="1" dirty="0" smtClean="0">
                        <a:latin typeface="Cambria Math" panose="02040503050406030204" pitchFamily="18" charset="0"/>
                      </a:rPr>
                      <m:t>𝐹</m:t>
                    </m:r>
                  </m:oMath>
                </a14:m>
                <a:r>
                  <a:rPr lang="en-US" dirty="0"/>
                  <a:t>-statistic is larger than the </a:t>
                </a:r>
                <a14:m>
                  <m:oMath xmlns:m="http://schemas.openxmlformats.org/officeDocument/2006/math">
                    <m:r>
                      <a:rPr lang="en-US" i="1" dirty="0" smtClean="0">
                        <a:latin typeface="Cambria Math" panose="02040503050406030204" pitchFamily="18" charset="0"/>
                      </a:rPr>
                      <m:t>𝐹</m:t>
                    </m:r>
                  </m:oMath>
                </a14:m>
                <a:r>
                  <a:rPr lang="en-US" dirty="0"/>
                  <a:t>-value corresponding to a one-tailed test for some prescribed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2133" r="-222" b="-133"/>
                </a:stretch>
              </a:blipFill>
            </p:spPr>
            <p:txBody>
              <a:bodyPr/>
              <a:lstStyle/>
              <a:p>
                <a:r>
                  <a:rPr lang="en-IN">
                    <a:noFill/>
                  </a:rPr>
                  <a:t> </a:t>
                </a:r>
              </a:p>
            </p:txBody>
          </p:sp>
        </mc:Fallback>
      </mc:AlternateContent>
    </p:spTree>
    <p:extLst>
      <p:ext uri="{BB962C8B-B14F-4D97-AF65-F5344CB8AC3E}">
        <p14:creationId xmlns:p14="http://schemas.microsoft.com/office/powerpoint/2010/main" val="995544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a:bodyPr>
          <a:lstStyle/>
          <a:p>
            <a:r>
              <a:rPr lang="en-US" dirty="0"/>
              <a:t>Steps in the Test of Hypothesis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Fortunately, the </a:t>
                </a:r>
                <a14:m>
                  <m:oMath xmlns:m="http://schemas.openxmlformats.org/officeDocument/2006/math">
                    <m:r>
                      <a:rPr lang="en-US" i="1" dirty="0" smtClean="0">
                        <a:latin typeface="Cambria Math" panose="02040503050406030204" pitchFamily="18" charset="0"/>
                      </a:rPr>
                      <m:t>𝐹</m:t>
                    </m:r>
                  </m:oMath>
                </a14:m>
                <a:r>
                  <a:rPr lang="en-US" dirty="0"/>
                  <a:t>-statistic is computed by virtually every statistical analysis program. It is found in the analysis of variance (ANOVA) table usually under the heading </a:t>
                </a:r>
                <a14:m>
                  <m:oMath xmlns:m="http://schemas.openxmlformats.org/officeDocument/2006/math">
                    <m:r>
                      <a:rPr lang="en-US" i="1" dirty="0" smtClean="0">
                        <a:latin typeface="Cambria Math" panose="02040503050406030204" pitchFamily="18" charset="0"/>
                      </a:rPr>
                      <m:t>𝐹</m:t>
                    </m:r>
                  </m:oMath>
                </a14:m>
                <a:r>
                  <a:rPr lang="en-US" dirty="0"/>
                  <a:t> or </a:t>
                </a:r>
                <a14:m>
                  <m:oMath xmlns:m="http://schemas.openxmlformats.org/officeDocument/2006/math">
                    <m:r>
                      <a:rPr lang="en-US" i="1" dirty="0" smtClean="0">
                        <a:latin typeface="Cambria Math" panose="02040503050406030204" pitchFamily="18" charset="0"/>
                      </a:rPr>
                      <m:t>𝐹</m:t>
                    </m:r>
                  </m:oMath>
                </a14:m>
                <a:r>
                  <a:rPr lang="en-US" dirty="0"/>
                  <a:t>-Value. (See Section 5.3 for the interpretation of SSR, SSE, and Total SS.)</a:t>
                </a:r>
              </a:p>
              <a:p>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p>
              <a:p>
                <a:r>
                  <a:rPr lang="en-US" dirty="0"/>
                  <a:t>Recall that the null hypothesis states that the coefficients of the independent variables are all 0, implying that none of the independent variables are useful in predicting </a:t>
                </a:r>
                <a14:m>
                  <m:oMath xmlns:m="http://schemas.openxmlformats.org/officeDocument/2006/math">
                    <m:r>
                      <a:rPr lang="en-US" i="1" dirty="0" smtClean="0">
                        <a:latin typeface="Cambria Math" panose="02040503050406030204" pitchFamily="18" charset="0"/>
                      </a:rPr>
                      <m:t>𝑦</m:t>
                    </m:r>
                  </m:oMath>
                </a14:m>
                <a:r>
                  <a:rPr lang="en-US" dirty="0"/>
                  <a:t>.</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b="-2933"/>
                </a:stretch>
              </a:blipFill>
            </p:spPr>
            <p:txBody>
              <a:bodyPr/>
              <a:lstStyle/>
              <a:p>
                <a:r>
                  <a:rPr lang="en-IN">
                    <a:noFill/>
                  </a:rPr>
                  <a:t> </a:t>
                </a:r>
              </a:p>
            </p:txBody>
          </p:sp>
        </mc:Fallback>
      </mc:AlternateContent>
    </p:spTree>
    <p:extLst>
      <p:ext uri="{BB962C8B-B14F-4D97-AF65-F5344CB8AC3E}">
        <p14:creationId xmlns:p14="http://schemas.microsoft.com/office/powerpoint/2010/main" val="2275468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a:bodyPr>
          <a:lstStyle/>
          <a:p>
            <a:r>
              <a:rPr lang="en-US" dirty="0"/>
              <a:t>Steps in the Test of Hypothesis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In that case, MSR will be very small in relation to MSE. And the </a:t>
                </a:r>
                <a14:m>
                  <m:oMath xmlns:m="http://schemas.openxmlformats.org/officeDocument/2006/math">
                    <m:r>
                      <a:rPr lang="en-US" i="1" dirty="0" smtClean="0">
                        <a:latin typeface="Cambria Math" panose="02040503050406030204" pitchFamily="18" charset="0"/>
                      </a:rPr>
                      <m:t>𝐹</m:t>
                    </m:r>
                  </m:oMath>
                </a14:m>
                <a:r>
                  <a:rPr lang="en-US" dirty="0"/>
                  <a:t>-test statistic will be a small value. Consider the following decision rule expressed in the graph below.</a:t>
                </a:r>
              </a:p>
              <a:p>
                <a:endParaRPr lang="en-US" dirty="0"/>
              </a:p>
              <a:p>
                <a:endParaRPr lang="en-US" dirty="0"/>
              </a:p>
              <a:p>
                <a:endParaRPr lang="en-US" dirty="0"/>
              </a:p>
              <a:p>
                <a:r>
                  <a:rPr lang="en-US" dirty="0"/>
                  <a:t>The decision rule defines “rareness” for the </a:t>
                </a:r>
                <a14:m>
                  <m:oMath xmlns:m="http://schemas.openxmlformats.org/officeDocument/2006/math">
                    <m:r>
                      <a:rPr lang="en-US" i="1" dirty="0" smtClean="0">
                        <a:latin typeface="Cambria Math" panose="02040503050406030204" pitchFamily="18" charset="0"/>
                      </a:rPr>
                      <m:t>𝐹</m:t>
                    </m:r>
                  </m:oMath>
                </a14:m>
                <a:r>
                  <a:rPr lang="en-US" dirty="0"/>
                  <a:t>-statistic assuming the null hypothesis is true.</a:t>
                </a:r>
              </a:p>
              <a:p>
                <a:endParaRPr lang="en-US" dirty="0"/>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C0F37AE-EEBE-21C9-30DD-0E47525BE829}"/>
              </a:ext>
            </a:extLst>
          </p:cNvPr>
          <p:cNvPicPr>
            <a:picLocks noChangeAspect="1"/>
          </p:cNvPicPr>
          <p:nvPr/>
        </p:nvPicPr>
        <p:blipFill>
          <a:blip r:embed="rId3"/>
          <a:stretch>
            <a:fillRect/>
          </a:stretch>
        </p:blipFill>
        <p:spPr>
          <a:xfrm>
            <a:off x="1642834" y="2971800"/>
            <a:ext cx="5858331" cy="1656729"/>
          </a:xfrm>
          <a:prstGeom prst="rect">
            <a:avLst/>
          </a:prstGeom>
        </p:spPr>
      </p:pic>
    </p:spTree>
    <p:extLst>
      <p:ext uri="{BB962C8B-B14F-4D97-AF65-F5344CB8AC3E}">
        <p14:creationId xmlns:p14="http://schemas.microsoft.com/office/powerpoint/2010/main" val="1373079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a:bodyPr>
          <a:lstStyle/>
          <a:p>
            <a:r>
              <a:rPr lang="en-US" dirty="0"/>
              <a:t>Steps in the Test of Hypothesis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a:xfrm>
                <a:off x="457200" y="1089846"/>
                <a:ext cx="8229600" cy="4572000"/>
              </a:xfrm>
            </p:spPr>
            <p:txBody>
              <a:bodyPr>
                <a:normAutofit/>
              </a:bodyPr>
              <a:lstStyle/>
              <a:p>
                <a:r>
                  <a:rPr lang="en-US" dirty="0"/>
                  <a:t>Essentially what the rule says is that </a:t>
                </a:r>
                <a14:m>
                  <m:oMath xmlns:m="http://schemas.openxmlformats.org/officeDocument/2006/math">
                    <m:r>
                      <a:rPr lang="en-US" i="1" dirty="0" smtClean="0">
                        <a:latin typeface="Cambria Math" panose="02040503050406030204" pitchFamily="18" charset="0"/>
                      </a:rPr>
                      <m:t>𝐹</m:t>
                    </m:r>
                  </m:oMath>
                </a14:m>
                <a:r>
                  <a:rPr lang="en-US" dirty="0"/>
                  <a:t>-values larger than </a:t>
                </a:r>
                <a14:m>
                  <m:oMath xmlns:m="http://schemas.openxmlformats.org/officeDocument/2006/math">
                    <m:r>
                      <a:rPr lang="en-US" i="1" dirty="0" smtClean="0">
                        <a:latin typeface="Cambria Math" panose="02040503050406030204" pitchFamily="18" charset="0"/>
                      </a:rPr>
                      <m:t>𝐹</m:t>
                    </m:r>
                    <m:r>
                      <a:rPr lang="en-US" i="1" baseline="-25000" dirty="0" smtClean="0">
                        <a:latin typeface="Cambria Math" panose="02040503050406030204" pitchFamily="18" charset="0"/>
                        <a:ea typeface="Cambria Math" panose="02040503050406030204" pitchFamily="18" charset="0"/>
                      </a:rPr>
                      <m:t>𝛼</m:t>
                    </m:r>
                  </m:oMath>
                </a14:m>
                <a:r>
                  <a:rPr lang="en-US" dirty="0"/>
                  <a:t> would be too rare for us to believe that the null hypothesis is reasonable. When such a value occurs, the null hypothesis will be rejected in favor of the alternative.</a:t>
                </a:r>
              </a:p>
              <a:p>
                <a:endParaRPr lang="en-US" dirty="0"/>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xfrm>
                <a:off x="457200" y="1089846"/>
                <a:ext cx="8229600" cy="4572000"/>
              </a:xfrm>
              <a:blipFill>
                <a:blip r:embed="rId2"/>
                <a:stretch>
                  <a:fillRect l="-1481" t="-1333" r="-214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A69B6C2A-1468-8D8E-C8CC-51A9B5446B52}"/>
                  </a:ext>
                </a:extLst>
              </p:cNvPr>
              <p:cNvGraphicFramePr>
                <a:graphicFrameLocks noGrp="1"/>
              </p:cNvGraphicFramePr>
              <p:nvPr>
                <p:extLst>
                  <p:ext uri="{D42A27DB-BD31-4B8C-83A1-F6EECF244321}">
                    <p14:modId xmlns:p14="http://schemas.microsoft.com/office/powerpoint/2010/main" val="2657850463"/>
                  </p:ext>
                </p:extLst>
              </p:nvPr>
            </p:nvGraphicFramePr>
            <p:xfrm>
              <a:off x="609600" y="3276600"/>
              <a:ext cx="8077200" cy="2644077"/>
            </p:xfrm>
            <a:graphic>
              <a:graphicData uri="http://schemas.openxmlformats.org/drawingml/2006/table">
                <a:tbl>
                  <a:tblPr firstRow="1" bandRow="1">
                    <a:tableStyleId>{5C22544A-7EE6-4342-B048-85BDC9FD1C3A}</a:tableStyleId>
                  </a:tblPr>
                  <a:tblGrid>
                    <a:gridCol w="1615440">
                      <a:extLst>
                        <a:ext uri="{9D8B030D-6E8A-4147-A177-3AD203B41FA5}">
                          <a16:colId xmlns:a16="http://schemas.microsoft.com/office/drawing/2014/main" val="630454606"/>
                        </a:ext>
                      </a:extLst>
                    </a:gridCol>
                    <a:gridCol w="1615440">
                      <a:extLst>
                        <a:ext uri="{9D8B030D-6E8A-4147-A177-3AD203B41FA5}">
                          <a16:colId xmlns:a16="http://schemas.microsoft.com/office/drawing/2014/main" val="3092349490"/>
                        </a:ext>
                      </a:extLst>
                    </a:gridCol>
                    <a:gridCol w="1615440">
                      <a:extLst>
                        <a:ext uri="{9D8B030D-6E8A-4147-A177-3AD203B41FA5}">
                          <a16:colId xmlns:a16="http://schemas.microsoft.com/office/drawing/2014/main" val="2071250249"/>
                        </a:ext>
                      </a:extLst>
                    </a:gridCol>
                    <a:gridCol w="1615440">
                      <a:extLst>
                        <a:ext uri="{9D8B030D-6E8A-4147-A177-3AD203B41FA5}">
                          <a16:colId xmlns:a16="http://schemas.microsoft.com/office/drawing/2014/main" val="1113908292"/>
                        </a:ext>
                      </a:extLst>
                    </a:gridCol>
                    <a:gridCol w="1615440">
                      <a:extLst>
                        <a:ext uri="{9D8B030D-6E8A-4147-A177-3AD203B41FA5}">
                          <a16:colId xmlns:a16="http://schemas.microsoft.com/office/drawing/2014/main" val="388113145"/>
                        </a:ext>
                      </a:extLst>
                    </a:gridCol>
                  </a:tblGrid>
                  <a:tr h="370840">
                    <a:tc gridSpan="5">
                      <a:txBody>
                        <a:bodyPr/>
                        <a:lstStyle/>
                        <a:p>
                          <a:pPr algn="ctr"/>
                          <a:r>
                            <a:rPr lang="en-IN" dirty="0"/>
                            <a:t>Analysis of Variance</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622352016"/>
                      </a:ext>
                    </a:extLst>
                  </a:tr>
                  <a:tr h="370840">
                    <a:tc>
                      <a:txBody>
                        <a:bodyPr/>
                        <a:lstStyle/>
                        <a:p>
                          <a:pPr algn="ctr"/>
                          <a:r>
                            <a:rPr lang="en-IN" b="1" dirty="0"/>
                            <a:t>Source of Variation</a:t>
                          </a:r>
                        </a:p>
                      </a:txBody>
                      <a:tcPr/>
                    </a:tc>
                    <a:tc>
                      <a:txBody>
                        <a:bodyPr/>
                        <a:lstStyle/>
                        <a:p>
                          <a:pPr algn="ctr"/>
                          <a:r>
                            <a:rPr lang="en-IN" b="1" dirty="0"/>
                            <a:t>Sum of Squares</a:t>
                          </a:r>
                        </a:p>
                      </a:txBody>
                      <a:tcPr/>
                    </a:tc>
                    <a:tc>
                      <a:txBody>
                        <a:bodyPr/>
                        <a:lstStyle/>
                        <a:p>
                          <a:pPr algn="ctr"/>
                          <a:r>
                            <a:rPr lang="en-IN" b="1" dirty="0"/>
                            <a:t>Degrees of Freedom</a:t>
                          </a:r>
                        </a:p>
                      </a:txBody>
                      <a:tcPr/>
                    </a:tc>
                    <a:tc>
                      <a:txBody>
                        <a:bodyPr/>
                        <a:lstStyle/>
                        <a:p>
                          <a:pPr algn="ctr"/>
                          <a:r>
                            <a:rPr lang="en-IN" b="1" dirty="0"/>
                            <a:t>Mean Square</a:t>
                          </a:r>
                        </a:p>
                      </a:txBody>
                      <a:tcPr/>
                    </a:tc>
                    <a:tc>
                      <a:txBody>
                        <a:bodyPr/>
                        <a:lstStyle/>
                        <a:p>
                          <a:pPr algn="ctr"/>
                          <a14:m>
                            <m:oMath xmlns:m="http://schemas.openxmlformats.org/officeDocument/2006/math">
                              <m:r>
                                <a:rPr lang="en-IN" b="1" i="1" dirty="0" smtClean="0">
                                  <a:latin typeface="Cambria Math" panose="02040503050406030204" pitchFamily="18" charset="0"/>
                                </a:rPr>
                                <m:t>𝑭</m:t>
                              </m:r>
                            </m:oMath>
                          </a14:m>
                          <a:r>
                            <a:rPr lang="en-IN" b="1" dirty="0"/>
                            <a:t>-Statistic</a:t>
                          </a:r>
                        </a:p>
                      </a:txBody>
                      <a:tcPr/>
                    </a:tc>
                    <a:extLst>
                      <a:ext uri="{0D108BD9-81ED-4DB2-BD59-A6C34878D82A}">
                        <a16:rowId xmlns:a16="http://schemas.microsoft.com/office/drawing/2014/main" val="4070007401"/>
                      </a:ext>
                    </a:extLst>
                  </a:tr>
                  <a:tr h="370840">
                    <a:tc>
                      <a:txBody>
                        <a:bodyPr/>
                        <a:lstStyle/>
                        <a:p>
                          <a:pPr algn="ctr"/>
                          <a:r>
                            <a:rPr lang="en-IN" b="1" dirty="0"/>
                            <a:t>Regression</a:t>
                          </a:r>
                        </a:p>
                      </a:txBody>
                      <a:tcPr/>
                    </a:tc>
                    <a:tc>
                      <a:txBody>
                        <a:bodyPr/>
                        <a:lstStyle/>
                        <a:p>
                          <a:pPr algn="ctr"/>
                          <a:r>
                            <a:rPr lang="en-IN" dirty="0"/>
                            <a:t>SSR</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IN" i="1" smtClean="0">
                                        <a:latin typeface="Cambria Math" panose="02040503050406030204" pitchFamily="18" charset="0"/>
                                      </a:rPr>
                                    </m:ctrlPr>
                                  </m:fPr>
                                  <m:num>
                                    <m:r>
                                      <m:rPr>
                                        <m:sty m:val="p"/>
                                      </m:rPr>
                                      <a:rPr lang="en-US" b="0" i="0" smtClean="0">
                                        <a:latin typeface="Cambria Math" panose="02040503050406030204" pitchFamily="18" charset="0"/>
                                      </a:rPr>
                                      <m:t>SSR</m:t>
                                    </m:r>
                                  </m:num>
                                  <m:den>
                                    <m:r>
                                      <a:rPr lang="en-US" b="0" i="1" smtClean="0">
                                        <a:latin typeface="Cambria Math" panose="02040503050406030204" pitchFamily="18" charset="0"/>
                                      </a:rPr>
                                      <m:t>𝑘</m:t>
                                    </m:r>
                                  </m:den>
                                </m:f>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IN" i="1" smtClean="0">
                                        <a:latin typeface="Cambria Math" panose="02040503050406030204" pitchFamily="18" charset="0"/>
                                      </a:rPr>
                                    </m:ctrlPr>
                                  </m:fPr>
                                  <m:num>
                                    <m:r>
                                      <m:rPr>
                                        <m:sty m:val="p"/>
                                      </m:rPr>
                                      <a:rPr lang="en-US" b="0" i="0" smtClean="0">
                                        <a:latin typeface="Cambria Math" panose="02040503050406030204" pitchFamily="18" charset="0"/>
                                      </a:rPr>
                                      <m:t>MSR</m:t>
                                    </m:r>
                                  </m:num>
                                  <m:den>
                                    <m:r>
                                      <m:rPr>
                                        <m:sty m:val="p"/>
                                      </m:rPr>
                                      <a:rPr lang="en-US" b="0" i="0" smtClean="0">
                                        <a:latin typeface="Cambria Math" panose="02040503050406030204" pitchFamily="18" charset="0"/>
                                      </a:rPr>
                                      <m:t>MSE</m:t>
                                    </m:r>
                                  </m:den>
                                </m:f>
                              </m:oMath>
                            </m:oMathPara>
                          </a14:m>
                          <a:endParaRPr lang="en-IN" dirty="0"/>
                        </a:p>
                      </a:txBody>
                      <a:tcPr/>
                    </a:tc>
                    <a:extLst>
                      <a:ext uri="{0D108BD9-81ED-4DB2-BD59-A6C34878D82A}">
                        <a16:rowId xmlns:a16="http://schemas.microsoft.com/office/drawing/2014/main" val="2681151941"/>
                      </a:ext>
                    </a:extLst>
                  </a:tr>
                  <a:tr h="370840">
                    <a:tc>
                      <a:txBody>
                        <a:bodyPr/>
                        <a:lstStyle/>
                        <a:p>
                          <a:pPr algn="ctr"/>
                          <a:r>
                            <a:rPr lang="en-IN" b="1" dirty="0"/>
                            <a:t>Residual Error</a:t>
                          </a:r>
                        </a:p>
                      </a:txBody>
                      <a:tcPr/>
                    </a:tc>
                    <a:tc>
                      <a:txBody>
                        <a:bodyPr/>
                        <a:lstStyle/>
                        <a:p>
                          <a:pPr algn="ctr"/>
                          <a:r>
                            <a:rPr lang="en-IN" dirty="0"/>
                            <a:t>SSE</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IN" i="1" smtClean="0">
                                        <a:latin typeface="Cambria Math" panose="02040503050406030204" pitchFamily="18" charset="0"/>
                                      </a:rPr>
                                    </m:ctrlPr>
                                  </m:fPr>
                                  <m:num>
                                    <m:r>
                                      <m:rPr>
                                        <m:sty m:val="p"/>
                                      </m:rPr>
                                      <a:rPr lang="en-US" b="0" i="0" smtClean="0">
                                        <a:latin typeface="Cambria Math" panose="02040503050406030204" pitchFamily="18" charset="0"/>
                                      </a:rPr>
                                      <m:t>SSE</m:t>
                                    </m:r>
                                  </m:num>
                                  <m:den>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den>
                                </m:f>
                              </m:oMath>
                            </m:oMathPara>
                          </a14:m>
                          <a:endParaRPr lang="en-IN" dirty="0"/>
                        </a:p>
                      </a:txBody>
                      <a:tcPr/>
                    </a:tc>
                    <a:tc>
                      <a:txBody>
                        <a:bodyPr/>
                        <a:lstStyle/>
                        <a:p>
                          <a:pPr algn="ctr"/>
                          <a:endParaRPr lang="en-IN" dirty="0"/>
                        </a:p>
                      </a:txBody>
                      <a:tcPr/>
                    </a:tc>
                    <a:extLst>
                      <a:ext uri="{0D108BD9-81ED-4DB2-BD59-A6C34878D82A}">
                        <a16:rowId xmlns:a16="http://schemas.microsoft.com/office/drawing/2014/main" val="2192690454"/>
                      </a:ext>
                    </a:extLst>
                  </a:tr>
                  <a:tr h="370840">
                    <a:tc>
                      <a:txBody>
                        <a:bodyPr/>
                        <a:lstStyle/>
                        <a:p>
                          <a:pPr algn="ctr"/>
                          <a:r>
                            <a:rPr lang="en-IN" b="1" dirty="0"/>
                            <a:t>Total</a:t>
                          </a:r>
                        </a:p>
                      </a:txBody>
                      <a:tcPr/>
                    </a:tc>
                    <a:tc>
                      <a:txBody>
                        <a:bodyPr/>
                        <a:lstStyle/>
                        <a:p>
                          <a:pPr algn="ctr"/>
                          <a:r>
                            <a:rPr lang="en-IN" dirty="0"/>
                            <a:t>Total SS</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m:oMathPara>
                          </a14:m>
                          <a:endParaRPr lang="en-IN" dirty="0"/>
                        </a:p>
                      </a:txBody>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3589822030"/>
                      </a:ext>
                    </a:extLst>
                  </a:tr>
                </a:tbl>
              </a:graphicData>
            </a:graphic>
          </p:graphicFrame>
        </mc:Choice>
        <mc:Fallback xmlns="">
          <p:graphicFrame>
            <p:nvGraphicFramePr>
              <p:cNvPr id="4" name="Table 3">
                <a:extLst>
                  <a:ext uri="{FF2B5EF4-FFF2-40B4-BE49-F238E27FC236}">
                    <a16:creationId xmlns:a16="http://schemas.microsoft.com/office/drawing/2014/main" id="{A69B6C2A-1468-8D8E-C8CC-51A9B5446B52}"/>
                  </a:ext>
                </a:extLst>
              </p:cNvPr>
              <p:cNvGraphicFramePr>
                <a:graphicFrameLocks noGrp="1"/>
              </p:cNvGraphicFramePr>
              <p:nvPr>
                <p:extLst>
                  <p:ext uri="{D42A27DB-BD31-4B8C-83A1-F6EECF244321}">
                    <p14:modId xmlns:p14="http://schemas.microsoft.com/office/powerpoint/2010/main" val="2657850463"/>
                  </p:ext>
                </p:extLst>
              </p:nvPr>
            </p:nvGraphicFramePr>
            <p:xfrm>
              <a:off x="609600" y="3276600"/>
              <a:ext cx="8077200" cy="2644077"/>
            </p:xfrm>
            <a:graphic>
              <a:graphicData uri="http://schemas.openxmlformats.org/drawingml/2006/table">
                <a:tbl>
                  <a:tblPr firstRow="1" bandRow="1">
                    <a:tableStyleId>{5C22544A-7EE6-4342-B048-85BDC9FD1C3A}</a:tableStyleId>
                  </a:tblPr>
                  <a:tblGrid>
                    <a:gridCol w="1615440">
                      <a:extLst>
                        <a:ext uri="{9D8B030D-6E8A-4147-A177-3AD203B41FA5}">
                          <a16:colId xmlns:a16="http://schemas.microsoft.com/office/drawing/2014/main" val="630454606"/>
                        </a:ext>
                      </a:extLst>
                    </a:gridCol>
                    <a:gridCol w="1615440">
                      <a:extLst>
                        <a:ext uri="{9D8B030D-6E8A-4147-A177-3AD203B41FA5}">
                          <a16:colId xmlns:a16="http://schemas.microsoft.com/office/drawing/2014/main" val="3092349490"/>
                        </a:ext>
                      </a:extLst>
                    </a:gridCol>
                    <a:gridCol w="1615440">
                      <a:extLst>
                        <a:ext uri="{9D8B030D-6E8A-4147-A177-3AD203B41FA5}">
                          <a16:colId xmlns:a16="http://schemas.microsoft.com/office/drawing/2014/main" val="2071250249"/>
                        </a:ext>
                      </a:extLst>
                    </a:gridCol>
                    <a:gridCol w="1615440">
                      <a:extLst>
                        <a:ext uri="{9D8B030D-6E8A-4147-A177-3AD203B41FA5}">
                          <a16:colId xmlns:a16="http://schemas.microsoft.com/office/drawing/2014/main" val="1113908292"/>
                        </a:ext>
                      </a:extLst>
                    </a:gridCol>
                    <a:gridCol w="1615440">
                      <a:extLst>
                        <a:ext uri="{9D8B030D-6E8A-4147-A177-3AD203B41FA5}">
                          <a16:colId xmlns:a16="http://schemas.microsoft.com/office/drawing/2014/main" val="388113145"/>
                        </a:ext>
                      </a:extLst>
                    </a:gridCol>
                  </a:tblGrid>
                  <a:tr h="370840">
                    <a:tc gridSpan="5">
                      <a:txBody>
                        <a:bodyPr/>
                        <a:lstStyle/>
                        <a:p>
                          <a:pPr algn="ctr"/>
                          <a:r>
                            <a:rPr lang="en-IN" dirty="0"/>
                            <a:t>Analysis of Variance</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622352016"/>
                      </a:ext>
                    </a:extLst>
                  </a:tr>
                  <a:tr h="640080">
                    <a:tc>
                      <a:txBody>
                        <a:bodyPr/>
                        <a:lstStyle/>
                        <a:p>
                          <a:pPr algn="ctr"/>
                          <a:r>
                            <a:rPr lang="en-IN" b="1" dirty="0"/>
                            <a:t>Source of Variation</a:t>
                          </a:r>
                        </a:p>
                      </a:txBody>
                      <a:tcPr/>
                    </a:tc>
                    <a:tc>
                      <a:txBody>
                        <a:bodyPr/>
                        <a:lstStyle/>
                        <a:p>
                          <a:pPr algn="ctr"/>
                          <a:r>
                            <a:rPr lang="en-IN" b="1" dirty="0"/>
                            <a:t>Sum of Squares</a:t>
                          </a:r>
                        </a:p>
                      </a:txBody>
                      <a:tcPr/>
                    </a:tc>
                    <a:tc>
                      <a:txBody>
                        <a:bodyPr/>
                        <a:lstStyle/>
                        <a:p>
                          <a:pPr algn="ctr"/>
                          <a:r>
                            <a:rPr lang="en-IN" b="1" dirty="0"/>
                            <a:t>Degrees of Freedom</a:t>
                          </a:r>
                        </a:p>
                      </a:txBody>
                      <a:tcPr/>
                    </a:tc>
                    <a:tc>
                      <a:txBody>
                        <a:bodyPr/>
                        <a:lstStyle/>
                        <a:p>
                          <a:pPr algn="ctr"/>
                          <a:r>
                            <a:rPr lang="en-IN" b="1" dirty="0"/>
                            <a:t>Mean Square</a:t>
                          </a:r>
                        </a:p>
                      </a:txBody>
                      <a:tcPr/>
                    </a:tc>
                    <a:tc>
                      <a:txBody>
                        <a:bodyPr/>
                        <a:lstStyle/>
                        <a:p>
                          <a:endParaRPr lang="en-US"/>
                        </a:p>
                      </a:txBody>
                      <a:tcPr>
                        <a:blipFill>
                          <a:blip r:embed="rId3"/>
                          <a:stretch>
                            <a:fillRect l="-400755" t="-62857" r="-1887" b="-269524"/>
                          </a:stretch>
                        </a:blipFill>
                      </a:tcPr>
                    </a:tc>
                    <a:extLst>
                      <a:ext uri="{0D108BD9-81ED-4DB2-BD59-A6C34878D82A}">
                        <a16:rowId xmlns:a16="http://schemas.microsoft.com/office/drawing/2014/main" val="4070007401"/>
                      </a:ext>
                    </a:extLst>
                  </a:tr>
                  <a:tr h="606806">
                    <a:tc>
                      <a:txBody>
                        <a:bodyPr/>
                        <a:lstStyle/>
                        <a:p>
                          <a:pPr algn="ctr"/>
                          <a:r>
                            <a:rPr lang="en-IN" b="1" dirty="0"/>
                            <a:t>Regression</a:t>
                          </a:r>
                        </a:p>
                      </a:txBody>
                      <a:tcPr/>
                    </a:tc>
                    <a:tc>
                      <a:txBody>
                        <a:bodyPr/>
                        <a:lstStyle/>
                        <a:p>
                          <a:pPr algn="ctr"/>
                          <a:r>
                            <a:rPr lang="en-IN" dirty="0"/>
                            <a:t>SSR</a:t>
                          </a:r>
                        </a:p>
                      </a:txBody>
                      <a:tcPr/>
                    </a:tc>
                    <a:tc>
                      <a:txBody>
                        <a:bodyPr/>
                        <a:lstStyle/>
                        <a:p>
                          <a:endParaRPr lang="en-US"/>
                        </a:p>
                      </a:txBody>
                      <a:tcPr>
                        <a:blipFill>
                          <a:blip r:embed="rId3"/>
                          <a:stretch>
                            <a:fillRect l="-200755" t="-171000" r="-201887" b="-183000"/>
                          </a:stretch>
                        </a:blipFill>
                      </a:tcPr>
                    </a:tc>
                    <a:tc>
                      <a:txBody>
                        <a:bodyPr/>
                        <a:lstStyle/>
                        <a:p>
                          <a:endParaRPr lang="en-US"/>
                        </a:p>
                      </a:txBody>
                      <a:tcPr>
                        <a:blipFill>
                          <a:blip r:embed="rId3"/>
                          <a:stretch>
                            <a:fillRect l="-300755" t="-171000" r="-101887" b="-183000"/>
                          </a:stretch>
                        </a:blipFill>
                      </a:tcPr>
                    </a:tc>
                    <a:tc>
                      <a:txBody>
                        <a:bodyPr/>
                        <a:lstStyle/>
                        <a:p>
                          <a:endParaRPr lang="en-US"/>
                        </a:p>
                      </a:txBody>
                      <a:tcPr>
                        <a:blipFill>
                          <a:blip r:embed="rId3"/>
                          <a:stretch>
                            <a:fillRect l="-400755" t="-171000" r="-1887" b="-183000"/>
                          </a:stretch>
                        </a:blipFill>
                      </a:tcPr>
                    </a:tc>
                    <a:extLst>
                      <a:ext uri="{0D108BD9-81ED-4DB2-BD59-A6C34878D82A}">
                        <a16:rowId xmlns:a16="http://schemas.microsoft.com/office/drawing/2014/main" val="2681151941"/>
                      </a:ext>
                    </a:extLst>
                  </a:tr>
                  <a:tr h="655511">
                    <a:tc>
                      <a:txBody>
                        <a:bodyPr/>
                        <a:lstStyle/>
                        <a:p>
                          <a:pPr algn="ctr"/>
                          <a:r>
                            <a:rPr lang="en-IN" b="1" dirty="0"/>
                            <a:t>Residual Error</a:t>
                          </a:r>
                        </a:p>
                      </a:txBody>
                      <a:tcPr/>
                    </a:tc>
                    <a:tc>
                      <a:txBody>
                        <a:bodyPr/>
                        <a:lstStyle/>
                        <a:p>
                          <a:pPr algn="ctr"/>
                          <a:r>
                            <a:rPr lang="en-IN" dirty="0"/>
                            <a:t>SSE</a:t>
                          </a:r>
                        </a:p>
                      </a:txBody>
                      <a:tcPr/>
                    </a:tc>
                    <a:tc>
                      <a:txBody>
                        <a:bodyPr/>
                        <a:lstStyle/>
                        <a:p>
                          <a:endParaRPr lang="en-US"/>
                        </a:p>
                      </a:txBody>
                      <a:tcPr>
                        <a:blipFill>
                          <a:blip r:embed="rId3"/>
                          <a:stretch>
                            <a:fillRect l="-200755" t="-250926" r="-201887" b="-69444"/>
                          </a:stretch>
                        </a:blipFill>
                      </a:tcPr>
                    </a:tc>
                    <a:tc>
                      <a:txBody>
                        <a:bodyPr/>
                        <a:lstStyle/>
                        <a:p>
                          <a:endParaRPr lang="en-US"/>
                        </a:p>
                      </a:txBody>
                      <a:tcPr>
                        <a:blipFill>
                          <a:blip r:embed="rId3"/>
                          <a:stretch>
                            <a:fillRect l="-300755" t="-250926" r="-101887" b="-69444"/>
                          </a:stretch>
                        </a:blipFill>
                      </a:tcPr>
                    </a:tc>
                    <a:tc>
                      <a:txBody>
                        <a:bodyPr/>
                        <a:lstStyle/>
                        <a:p>
                          <a:pPr algn="ctr"/>
                          <a:endParaRPr lang="en-IN" dirty="0"/>
                        </a:p>
                      </a:txBody>
                      <a:tcPr/>
                    </a:tc>
                    <a:extLst>
                      <a:ext uri="{0D108BD9-81ED-4DB2-BD59-A6C34878D82A}">
                        <a16:rowId xmlns:a16="http://schemas.microsoft.com/office/drawing/2014/main" val="2192690454"/>
                      </a:ext>
                    </a:extLst>
                  </a:tr>
                  <a:tr h="370840">
                    <a:tc>
                      <a:txBody>
                        <a:bodyPr/>
                        <a:lstStyle/>
                        <a:p>
                          <a:pPr algn="ctr"/>
                          <a:r>
                            <a:rPr lang="en-IN" b="1" dirty="0"/>
                            <a:t>Total</a:t>
                          </a:r>
                        </a:p>
                      </a:txBody>
                      <a:tcPr/>
                    </a:tc>
                    <a:tc>
                      <a:txBody>
                        <a:bodyPr/>
                        <a:lstStyle/>
                        <a:p>
                          <a:pPr algn="ctr"/>
                          <a:r>
                            <a:rPr lang="en-IN" dirty="0"/>
                            <a:t>Total SS</a:t>
                          </a:r>
                        </a:p>
                      </a:txBody>
                      <a:tcPr/>
                    </a:tc>
                    <a:tc>
                      <a:txBody>
                        <a:bodyPr/>
                        <a:lstStyle/>
                        <a:p>
                          <a:endParaRPr lang="en-US"/>
                        </a:p>
                      </a:txBody>
                      <a:tcPr>
                        <a:blipFill>
                          <a:blip r:embed="rId3"/>
                          <a:stretch>
                            <a:fillRect l="-200755" t="-621311" r="-201887" b="-22951"/>
                          </a:stretch>
                        </a:blipFill>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3589822030"/>
                      </a:ext>
                    </a:extLst>
                  </a:tr>
                </a:tbl>
              </a:graphicData>
            </a:graphic>
          </p:graphicFrame>
        </mc:Fallback>
      </mc:AlternateContent>
    </p:spTree>
    <p:extLst>
      <p:ext uri="{BB962C8B-B14F-4D97-AF65-F5344CB8AC3E}">
        <p14:creationId xmlns:p14="http://schemas.microsoft.com/office/powerpoint/2010/main" val="3295512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a:bodyPr>
          <a:lstStyle/>
          <a:p>
            <a:r>
              <a:rPr lang="en-US" dirty="0"/>
              <a:t>Steps in the Test of Hypothesis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a:xfrm>
                <a:off x="457200" y="1089846"/>
                <a:ext cx="8229600" cy="4572000"/>
              </a:xfrm>
            </p:spPr>
            <p:txBody>
              <a:bodyPr>
                <a:normAutofit/>
              </a:bodyPr>
              <a:lstStyle/>
              <a:p>
                <a:r>
                  <a:rPr lang="en-US" b="1" dirty="0"/>
                  <a:t>Step 5: Choose between the null and alternative hypotheses.</a:t>
                </a:r>
              </a:p>
              <a:p>
                <a:r>
                  <a:rPr lang="en-US" dirty="0"/>
                  <a:t>If the value of the </a:t>
                </a:r>
                <a14:m>
                  <m:oMath xmlns:m="http://schemas.openxmlformats.org/officeDocument/2006/math">
                    <m:r>
                      <a:rPr lang="en-US" i="1" dirty="0" smtClean="0">
                        <a:latin typeface="Cambria Math" panose="02040503050406030204" pitchFamily="18" charset="0"/>
                      </a:rPr>
                      <m:t>𝐹</m:t>
                    </m:r>
                  </m:oMath>
                </a14:m>
                <a:r>
                  <a:rPr lang="en-US" dirty="0"/>
                  <a:t>-statistic falls in the rejection region or the </a:t>
                </a:r>
                <a14:m>
                  <m:oMath xmlns:m="http://schemas.openxmlformats.org/officeDocument/2006/math">
                    <m:r>
                      <a:rPr lang="en-US" i="1" dirty="0" smtClean="0">
                        <a:latin typeface="Cambria Math" panose="02040503050406030204" pitchFamily="18" charset="0"/>
                      </a:rPr>
                      <m:t>𝑃</m:t>
                    </m:r>
                  </m:oMath>
                </a14:m>
                <a:r>
                  <a:rPr lang="en-US" dirty="0"/>
                  <a:t>-value for the test statistic is less than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then reject the null hypothesis. If not, then we fail to reject the null hypothesis. Most analysts will use the </a:t>
                </a:r>
                <a14:m>
                  <m:oMath xmlns:m="http://schemas.openxmlformats.org/officeDocument/2006/math">
                    <m:r>
                      <a:rPr lang="en-US" i="1" dirty="0" smtClean="0">
                        <a:latin typeface="Cambria Math" panose="02040503050406030204" pitchFamily="18" charset="0"/>
                      </a:rPr>
                      <m:t>𝑃</m:t>
                    </m:r>
                  </m:oMath>
                </a14:m>
                <a:r>
                  <a:rPr lang="en-US" dirty="0"/>
                  <a:t>-value approach because the </a:t>
                </a:r>
                <a14:m>
                  <m:oMath xmlns:m="http://schemas.openxmlformats.org/officeDocument/2006/math">
                    <m:r>
                      <a:rPr lang="en-US" i="1" dirty="0" smtClean="0">
                        <a:latin typeface="Cambria Math" panose="02040503050406030204" pitchFamily="18" charset="0"/>
                      </a:rPr>
                      <m:t>𝑃</m:t>
                    </m:r>
                  </m:oMath>
                </a14:m>
                <a:r>
                  <a:rPr lang="en-US" dirty="0"/>
                  <a:t>-value of the </a:t>
                </a:r>
                <a14:m>
                  <m:oMath xmlns:m="http://schemas.openxmlformats.org/officeDocument/2006/math">
                    <m:r>
                      <a:rPr lang="en-US" i="1" dirty="0" smtClean="0">
                        <a:latin typeface="Cambria Math" panose="02040503050406030204" pitchFamily="18" charset="0"/>
                      </a:rPr>
                      <m:t>𝐹</m:t>
                    </m:r>
                  </m:oMath>
                </a14:m>
                <a:r>
                  <a:rPr lang="en-US" dirty="0"/>
                  <a:t>-statistic is displayed on the output from statistical software programs.</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xfrm>
                <a:off x="457200" y="1089846"/>
                <a:ext cx="8229600" cy="4572000"/>
              </a:xfrm>
              <a:blipFill>
                <a:blip r:embed="rId2"/>
                <a:stretch>
                  <a:fillRect l="-1481" t="-1333" r="-1926"/>
                </a:stretch>
              </a:blipFill>
            </p:spPr>
            <p:txBody>
              <a:bodyPr/>
              <a:lstStyle/>
              <a:p>
                <a:r>
                  <a:rPr lang="en-IN">
                    <a:noFill/>
                  </a:rPr>
                  <a:t> </a:t>
                </a:r>
              </a:p>
            </p:txBody>
          </p:sp>
        </mc:Fallback>
      </mc:AlternateContent>
    </p:spTree>
    <p:extLst>
      <p:ext uri="{BB962C8B-B14F-4D97-AF65-F5344CB8AC3E}">
        <p14:creationId xmlns:p14="http://schemas.microsoft.com/office/powerpoint/2010/main" val="450356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a:bodyPr>
          <a:lstStyle/>
          <a:p>
            <a:r>
              <a:rPr lang="en-US" dirty="0"/>
              <a:t>Steps in the Test of Hypothesis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a:xfrm>
                <a:off x="457200" y="1089846"/>
                <a:ext cx="8229600" cy="4572000"/>
              </a:xfrm>
            </p:spPr>
            <p:txBody>
              <a:bodyPr>
                <a:normAutofit/>
              </a:bodyPr>
              <a:lstStyle/>
              <a:p>
                <a:r>
                  <a:rPr lang="en-US" b="1" dirty="0"/>
                  <a:t>Step 6: State the conclusion in terms of the original question.</a:t>
                </a:r>
              </a:p>
              <a:p>
                <a:r>
                  <a:rPr lang="en-US" dirty="0"/>
                  <a:t>Anyone trying to build a model for predictive purposes hopes the null hypothesis (</a:t>
                </a:r>
                <a14:m>
                  <m:oMath xmlns:m="http://schemas.openxmlformats.org/officeDocument/2006/math">
                    <m:r>
                      <m:rPr>
                        <m:nor/>
                      </m:rPr>
                      <a:rPr lang="en-US" b="0" i="1" dirty="0" smtClean="0">
                        <a:latin typeface="Cambria Math" panose="02040503050406030204" pitchFamily="18" charset="0"/>
                        <a:ea typeface="Cambria Math" panose="02040503050406030204" pitchFamily="18" charset="0"/>
                        <a:sym typeface="Symbol"/>
                      </a:rPr>
                      <m:t>H</m:t>
                    </m:r>
                    <m:r>
                      <m:rPr>
                        <m:nor/>
                      </m:rPr>
                      <a:rPr lang="en-US" b="0" i="0" baseline="-25000" dirty="0" smtClean="0"/>
                      <m:t>0 </m:t>
                    </m:r>
                    <m:r>
                      <m:rPr>
                        <m:nor/>
                      </m:rPr>
                      <a:rPr lang="en-US" b="0" i="0" dirty="0" smtClean="0"/>
                      <m:t>: </m:t>
                    </m:r>
                    <m:r>
                      <m:rPr>
                        <m:nor/>
                      </m:rPr>
                      <a:rPr lang="el-GR" i="1" dirty="0" smtClean="0">
                        <a:latin typeface="Cambria Math" panose="02040503050406030204" pitchFamily="18" charset="0"/>
                        <a:ea typeface="Cambria Math" panose="02040503050406030204" pitchFamily="18" charset="0"/>
                        <a:sym typeface="Symbol"/>
                      </a:rPr>
                      <m:t>β</m:t>
                    </m:r>
                    <m:r>
                      <m:rPr>
                        <m:nor/>
                      </m:rPr>
                      <a:rPr lang="en-US" baseline="-25000" dirty="0" smtClean="0"/>
                      <m:t>1</m:t>
                    </m:r>
                    <m:r>
                      <a:rPr lang="en-US" i="1">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baseline="-25000" dirty="0"/>
                      <m:t>2</m:t>
                    </m:r>
                    <m:r>
                      <a:rPr lang="en-US" i="1">
                        <a:latin typeface="Cambria Math" panose="02040503050406030204" pitchFamily="18" charset="0"/>
                      </a:rPr>
                      <m:t>=</m:t>
                    </m:r>
                    <m:r>
                      <m:rPr>
                        <m:nor/>
                      </m:rPr>
                      <a:rPr lang="en-US" dirty="0"/>
                      <m:t>…</m:t>
                    </m:r>
                    <m:r>
                      <a:rPr lang="en-US" i="1">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i="1" baseline="-25000" dirty="0"/>
                      <m:t>k</m:t>
                    </m:r>
                    <m:r>
                      <a:rPr lang="en-US" i="1">
                        <a:latin typeface="Cambria Math" panose="02040503050406030204" pitchFamily="18" charset="0"/>
                      </a:rPr>
                      <m:t>=</m:t>
                    </m:r>
                    <m:r>
                      <m:rPr>
                        <m:nor/>
                      </m:rPr>
                      <a:rPr lang="en-US" dirty="0"/>
                      <m:t>0</m:t>
                    </m:r>
                  </m:oMath>
                </a14:m>
                <a:r>
                  <a:rPr lang="en-US" dirty="0"/>
                  <a:t> ) is rejected, since rejecting the null implies the model can explain some of the variation in the dependent variable.</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xfrm>
                <a:off x="457200" y="1089846"/>
                <a:ext cx="8229600" cy="4572000"/>
              </a:xfrm>
              <a:blipFill>
                <a:blip r:embed="rId2"/>
                <a:stretch>
                  <a:fillRect l="-1481" t="-1333" r="-593"/>
                </a:stretch>
              </a:blipFill>
            </p:spPr>
            <p:txBody>
              <a:bodyPr/>
              <a:lstStyle/>
              <a:p>
                <a:r>
                  <a:rPr lang="en-US">
                    <a:noFill/>
                  </a:rPr>
                  <a:t> </a:t>
                </a:r>
              </a:p>
            </p:txBody>
          </p:sp>
        </mc:Fallback>
      </mc:AlternateContent>
    </p:spTree>
    <p:extLst>
      <p:ext uri="{BB962C8B-B14F-4D97-AF65-F5344CB8AC3E}">
        <p14:creationId xmlns:p14="http://schemas.microsoft.com/office/powerpoint/2010/main" val="3153566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14.3.1: Determining Model Significance</a:t>
            </a:r>
          </a:p>
        </p:txBody>
      </p:sp>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For the Mount Pleasant Real Estate data in Table 14.1.1, determine if there is sufficient evidence at the 0.05 significance level that the overall model is useful in explaining the variation in home prices.</a:t>
            </a:r>
          </a:p>
          <a:p>
            <a:r>
              <a:rPr lang="en-US" b="1" dirty="0"/>
              <a:t>Solution</a:t>
            </a:r>
          </a:p>
          <a:p>
            <a:r>
              <a:rPr lang="en-US" b="1" dirty="0"/>
              <a:t>Step 1: Determine the population parameter to be used and develop the null and alternative hypotheses.</a:t>
            </a:r>
          </a:p>
          <a:p>
            <a:r>
              <a:rPr lang="en-US" dirty="0"/>
              <a:t>Is the overall model useful in explaining the variation in home prices? </a:t>
            </a:r>
          </a:p>
        </p:txBody>
      </p:sp>
    </p:spTree>
    <p:extLst>
      <p:ext uri="{BB962C8B-B14F-4D97-AF65-F5344CB8AC3E}">
        <p14:creationId xmlns:p14="http://schemas.microsoft.com/office/powerpoint/2010/main" val="343429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14.3.1: Determining Model Significance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If some of the model’s independent variables are useful predictors of </a:t>
                </a:r>
                <a14:m>
                  <m:oMath xmlns:m="http://schemas.openxmlformats.org/officeDocument/2006/math">
                    <m:r>
                      <a:rPr lang="en-US" i="1" dirty="0" smtClean="0">
                        <a:latin typeface="Cambria Math" panose="02040503050406030204" pitchFamily="18" charset="0"/>
                      </a:rPr>
                      <m:t>𝑦</m:t>
                    </m:r>
                  </m:oMath>
                </a14:m>
                <a:r>
                  <a:rPr lang="en-US" dirty="0"/>
                  <a:t>, then the coefficients, </a:t>
                </a:r>
                <a14:m>
                  <m:oMath xmlns:m="http://schemas.openxmlformats.org/officeDocument/2006/math">
                    <m:r>
                      <m:rPr>
                        <m:nor/>
                      </m:rPr>
                      <a:rPr lang="el-GR" i="1" dirty="0">
                        <a:latin typeface="Cambria Math" panose="02040503050406030204" pitchFamily="18" charset="0"/>
                        <a:ea typeface="Cambria Math" panose="02040503050406030204" pitchFamily="18" charset="0"/>
                        <a:sym typeface="Symbol"/>
                      </a:rPr>
                      <m:t>β</m:t>
                    </m:r>
                    <m:r>
                      <m:rPr>
                        <m:nor/>
                      </m:rPr>
                      <a:rPr lang="en-US" b="0" i="1" baseline="-25000" dirty="0" smtClean="0"/>
                      <m:t>i</m:t>
                    </m:r>
                  </m:oMath>
                </a14:m>
                <a:r>
                  <a:rPr lang="en-US" dirty="0"/>
                  <a:t>, of these variables will have a non-zero value.</a:t>
                </a:r>
              </a:p>
              <a:p>
                <a14:m>
                  <m:oMath xmlns:m="http://schemas.openxmlformats.org/officeDocument/2006/math">
                    <m:r>
                      <m:rPr>
                        <m:nor/>
                      </m:rPr>
                      <a:rPr lang="en-US" b="0" i="1" dirty="0" smtClean="0">
                        <a:latin typeface="Cambria Math" panose="02040503050406030204" pitchFamily="18" charset="0"/>
                        <a:ea typeface="Cambria Math" panose="02040503050406030204" pitchFamily="18" charset="0"/>
                        <a:sym typeface="Symbol"/>
                      </a:rPr>
                      <m:t>H</m:t>
                    </m:r>
                    <m:r>
                      <m:rPr>
                        <m:nor/>
                      </m:rPr>
                      <a:rPr lang="en-US" b="0" i="0" baseline="-25000" dirty="0" smtClean="0"/>
                      <m:t>0 </m:t>
                    </m:r>
                    <m:r>
                      <m:rPr>
                        <m:nor/>
                      </m:rPr>
                      <a:rPr lang="en-US" b="0" i="0" dirty="0" smtClean="0"/>
                      <m:t>:</m:t>
                    </m:r>
                    <m:r>
                      <m:rPr>
                        <m:nor/>
                      </m:rPr>
                      <a:rPr lang="en-US" b="0" i="1" dirty="0" smtClean="0"/>
                      <m:t> </m:t>
                    </m:r>
                    <m:r>
                      <m:rPr>
                        <m:nor/>
                      </m:rPr>
                      <a:rPr lang="el-GR" i="1" dirty="0" smtClean="0">
                        <a:latin typeface="Cambria Math" panose="02040503050406030204" pitchFamily="18" charset="0"/>
                        <a:ea typeface="Cambria Math" panose="02040503050406030204" pitchFamily="18" charset="0"/>
                        <a:sym typeface="Symbol"/>
                      </a:rPr>
                      <m:t>β</m:t>
                    </m:r>
                    <m:r>
                      <m:rPr>
                        <m:nor/>
                      </m:rPr>
                      <a:rPr lang="en-US" baseline="-25000" dirty="0" smtClean="0"/>
                      <m:t>1</m:t>
                    </m:r>
                    <m:r>
                      <a:rPr lang="en-US" i="1">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baseline="-25000" dirty="0"/>
                      <m:t>2</m:t>
                    </m:r>
                    <m:r>
                      <a:rPr lang="en-US" i="1">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b="0" i="0" baseline="-25000" dirty="0" smtClean="0"/>
                      <m:t>3</m:t>
                    </m:r>
                    <m:r>
                      <a:rPr lang="en-US" i="1">
                        <a:latin typeface="Cambria Math" panose="02040503050406030204" pitchFamily="18" charset="0"/>
                      </a:rPr>
                      <m:t>=</m:t>
                    </m:r>
                    <m:r>
                      <m:rPr>
                        <m:nor/>
                      </m:rPr>
                      <a:rPr lang="en-US" dirty="0"/>
                      <m:t>0</m:t>
                    </m:r>
                  </m:oMath>
                </a14:m>
                <a:r>
                  <a:rPr lang="en-US" dirty="0"/>
                  <a:t> 	Implies the overall model is 				insignificant.</a:t>
                </a:r>
              </a:p>
              <a:p>
                <a14:m>
                  <m:oMath xmlns:m="http://schemas.openxmlformats.org/officeDocument/2006/math">
                    <m:r>
                      <m:rPr>
                        <m:nor/>
                      </m:rPr>
                      <a:rPr lang="en-US" i="1" dirty="0" smtClean="0">
                        <a:solidFill>
                          <a:srgbClr val="366092"/>
                        </a:solidFill>
                        <a:latin typeface="Cambria Math" panose="02040503050406030204" pitchFamily="18" charset="0"/>
                        <a:ea typeface="Cambria Math" panose="02040503050406030204" pitchFamily="18" charset="0"/>
                        <a:sym typeface="Symbol"/>
                      </a:rPr>
                      <m:t>H</m:t>
                    </m:r>
                    <m:r>
                      <m:rPr>
                        <m:nor/>
                      </m:rPr>
                      <a:rPr lang="en-US" baseline="-25000" dirty="0" smtClean="0">
                        <a:solidFill>
                          <a:srgbClr val="366092"/>
                        </a:solidFill>
                      </a:rPr>
                      <m:t>a</m:t>
                    </m:r>
                    <m:r>
                      <m:rPr>
                        <m:nor/>
                      </m:rPr>
                      <a:rPr lang="en-US" dirty="0" smtClean="0">
                        <a:solidFill>
                          <a:srgbClr val="366092"/>
                        </a:solidFill>
                      </a:rPr>
                      <m:t>:</m:t>
                    </m:r>
                    <m:r>
                      <a:rPr lang="en-US" b="0" i="0" dirty="0" smtClean="0">
                        <a:solidFill>
                          <a:srgbClr val="366092"/>
                        </a:solidFill>
                        <a:latin typeface="Cambria Math" panose="02040503050406030204" pitchFamily="18" charset="0"/>
                      </a:rPr>
                      <m:t> </m:t>
                    </m:r>
                    <m:r>
                      <m:rPr>
                        <m:sty m:val="p"/>
                      </m:rPr>
                      <a:rPr lang="en-US" dirty="0">
                        <a:solidFill>
                          <a:srgbClr val="366092"/>
                        </a:solidFill>
                        <a:latin typeface="Cambria Math" panose="02040503050406030204" pitchFamily="18" charset="0"/>
                        <a:ea typeface="Cambria Math" panose="02040503050406030204" pitchFamily="18" charset="0"/>
                        <a:sym typeface="Symbol"/>
                      </a:rPr>
                      <m:t>At</m:t>
                    </m:r>
                    <m:r>
                      <a:rPr lang="en-US" dirty="0">
                        <a:solidFill>
                          <a:srgbClr val="366092"/>
                        </a:solidFill>
                        <a:latin typeface="Cambria Math" panose="02040503050406030204" pitchFamily="18" charset="0"/>
                        <a:ea typeface="Cambria Math" panose="02040503050406030204" pitchFamily="18" charset="0"/>
                        <a:sym typeface="Symbol"/>
                      </a:rPr>
                      <m:t> </m:t>
                    </m:r>
                    <m:r>
                      <m:rPr>
                        <m:sty m:val="p"/>
                      </m:rPr>
                      <a:rPr lang="en-US" dirty="0">
                        <a:solidFill>
                          <a:srgbClr val="366092"/>
                        </a:solidFill>
                        <a:latin typeface="Cambria Math" panose="02040503050406030204" pitchFamily="18" charset="0"/>
                        <a:ea typeface="Cambria Math" panose="02040503050406030204" pitchFamily="18" charset="0"/>
                        <a:sym typeface="Symbol"/>
                      </a:rPr>
                      <m:t>least</m:t>
                    </m:r>
                    <m:r>
                      <a:rPr lang="en-US" dirty="0">
                        <a:solidFill>
                          <a:srgbClr val="366092"/>
                        </a:solidFill>
                        <a:latin typeface="Cambria Math" panose="02040503050406030204" pitchFamily="18" charset="0"/>
                        <a:ea typeface="Cambria Math" panose="02040503050406030204" pitchFamily="18" charset="0"/>
                        <a:sym typeface="Symbol"/>
                      </a:rPr>
                      <m:t> </m:t>
                    </m:r>
                    <m:r>
                      <m:rPr>
                        <m:sty m:val="p"/>
                      </m:rPr>
                      <a:rPr lang="en-US" dirty="0">
                        <a:solidFill>
                          <a:srgbClr val="366092"/>
                        </a:solidFill>
                        <a:latin typeface="Cambria Math" panose="02040503050406030204" pitchFamily="18" charset="0"/>
                        <a:ea typeface="Cambria Math" panose="02040503050406030204" pitchFamily="18" charset="0"/>
                        <a:sym typeface="Symbol"/>
                      </a:rPr>
                      <m:t>one</m:t>
                    </m:r>
                    <m:r>
                      <a:rPr lang="en-US" dirty="0">
                        <a:solidFill>
                          <a:srgbClr val="366092"/>
                        </a:solidFill>
                        <a:latin typeface="Cambria Math" panose="02040503050406030204" pitchFamily="18" charset="0"/>
                        <a:ea typeface="Cambria Math" panose="02040503050406030204" pitchFamily="18" charset="0"/>
                        <a:sym typeface="Symbol"/>
                      </a:rPr>
                      <m:t> </m:t>
                    </m:r>
                    <m:r>
                      <m:rPr>
                        <m:nor/>
                      </m:rPr>
                      <a:rPr lang="el-GR" i="1" dirty="0">
                        <a:solidFill>
                          <a:srgbClr val="366092"/>
                        </a:solidFill>
                        <a:latin typeface="Cambria Math" panose="02040503050406030204" pitchFamily="18" charset="0"/>
                        <a:ea typeface="Cambria Math" panose="02040503050406030204" pitchFamily="18" charset="0"/>
                        <a:sym typeface="Symbol"/>
                      </a:rPr>
                      <m:t>β</m:t>
                    </m:r>
                    <m:r>
                      <m:rPr>
                        <m:nor/>
                      </m:rPr>
                      <a:rPr lang="en-US" b="0" i="1" baseline="-25000" dirty="0" smtClean="0">
                        <a:solidFill>
                          <a:srgbClr val="366092"/>
                        </a:solidFill>
                      </a:rPr>
                      <m:t>i</m:t>
                    </m:r>
                    <m:r>
                      <a:rPr lang="en-US" i="1" dirty="0">
                        <a:solidFill>
                          <a:srgbClr val="366092"/>
                        </a:solidFill>
                        <a:latin typeface="Cambria Math" panose="02040503050406030204" pitchFamily="18" charset="0"/>
                        <a:ea typeface="Cambria Math" panose="02040503050406030204" pitchFamily="18" charset="0"/>
                      </a:rPr>
                      <m:t>≠</m:t>
                    </m:r>
                  </m:oMath>
                </a14:m>
                <a:r>
                  <a:rPr lang="en-US" dirty="0"/>
                  <a:t>0 	Implies at least one of the 				independent variables is 					useful in explaining the 					variation in home prices.</a:t>
                </a:r>
                <a:endParaRPr lang="en-US" dirty="0">
                  <a:solidFill>
                    <a:srgbClr val="366092"/>
                  </a:solidFill>
                </a:endParaRPr>
              </a:p>
              <a:p>
                <a:endParaRPr lang="en-US" dirty="0"/>
              </a:p>
              <a:p>
                <a:endParaRPr lang="en-US" dirty="0"/>
              </a:p>
              <a:p>
                <a:endParaRPr lang="en-US" b="1" dirty="0"/>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2000"/>
                </a:stretch>
              </a:blipFill>
            </p:spPr>
            <p:txBody>
              <a:bodyPr/>
              <a:lstStyle/>
              <a:p>
                <a:r>
                  <a:rPr lang="en-US">
                    <a:noFill/>
                  </a:rPr>
                  <a:t> </a:t>
                </a:r>
              </a:p>
            </p:txBody>
          </p:sp>
        </mc:Fallback>
      </mc:AlternateContent>
    </p:spTree>
    <p:extLst>
      <p:ext uri="{BB962C8B-B14F-4D97-AF65-F5344CB8AC3E}">
        <p14:creationId xmlns:p14="http://schemas.microsoft.com/office/powerpoint/2010/main" val="2616045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14.3.1: Determining Model Significance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lnSpcReduction="10000"/>
              </a:bodyPr>
              <a:lstStyle/>
              <a:p>
                <a:r>
                  <a:rPr lang="en-US" b="1" dirty="0"/>
                  <a:t>Step 2: Specify the significance level </a:t>
                </a:r>
                <a14:m>
                  <m:oMath xmlns:m="http://schemas.openxmlformats.org/officeDocument/2006/math">
                    <m:r>
                      <a:rPr lang="en-US" b="1" i="1" dirty="0" smtClean="0">
                        <a:latin typeface="Cambria Math" panose="02040503050406030204" pitchFamily="18" charset="0"/>
                        <a:ea typeface="Cambria Math" panose="02040503050406030204" pitchFamily="18" charset="0"/>
                      </a:rPr>
                      <m:t>𝜶</m:t>
                    </m:r>
                  </m:oMath>
                </a14:m>
                <a:r>
                  <a:rPr lang="en-US" b="1" dirty="0"/>
                  <a:t>.</a:t>
                </a:r>
                <a:endParaRPr lang="en-US" b="1" i="1" dirty="0">
                  <a:latin typeface="Cambria Math" panose="02040503050406030204" pitchFamily="18" charset="0"/>
                  <a:ea typeface="Cambria Math" panose="02040503050406030204" pitchFamily="18" charset="0"/>
                  <a:sym typeface="Symbol"/>
                </a:endParaRPr>
              </a:p>
              <a:p>
                <a:r>
                  <a:rPr lang="en-US" dirty="0"/>
                  <a:t>The value of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is given as 0.05.</a:t>
                </a:r>
              </a:p>
              <a:p>
                <a:r>
                  <a:rPr lang="en-US" b="1" dirty="0"/>
                  <a:t>Step 3: Validate the assumptions of the hypothesis testing model, identify the appropriate test statistic, and compute its value.</a:t>
                </a:r>
              </a:p>
              <a:p>
                <a:pPr marL="457200" indent="-457200">
                  <a:buFont typeface="Wingdings" panose="05000000000000000000" pitchFamily="2" charset="2"/>
                  <a:buChar char="þ"/>
                </a:pPr>
                <a:r>
                  <a:rPr lang="en-US" dirty="0"/>
                  <a:t>The errors are presumed to be from a normal distribution with a mean of 0 and a constant variance.</a:t>
                </a:r>
              </a:p>
              <a:p>
                <a:pPr marL="457200" indent="-457200">
                  <a:buFont typeface="Wingdings" panose="05000000000000000000" pitchFamily="2" charset="2"/>
                  <a:buChar char="þ"/>
                </a:pPr>
                <a:r>
                  <a:rPr lang="en-US" dirty="0"/>
                  <a:t>The errors are presumed to be independent of one another.</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2133"/>
                </a:stretch>
              </a:blipFill>
            </p:spPr>
            <p:txBody>
              <a:bodyPr/>
              <a:lstStyle/>
              <a:p>
                <a:r>
                  <a:rPr lang="en-US">
                    <a:noFill/>
                  </a:rPr>
                  <a:t> </a:t>
                </a:r>
              </a:p>
            </p:txBody>
          </p:sp>
        </mc:Fallback>
      </mc:AlternateContent>
    </p:spTree>
    <p:extLst>
      <p:ext uri="{BB962C8B-B14F-4D97-AF65-F5344CB8AC3E}">
        <p14:creationId xmlns:p14="http://schemas.microsoft.com/office/powerpoint/2010/main" val="1221983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fontScale="90000"/>
          </a:bodyPr>
          <a:lstStyle/>
          <a:p>
            <a:r>
              <a:rPr lang="en-US" dirty="0"/>
              <a:t>Inference Concerning the Multiple Regression Model</a:t>
            </a:r>
            <a:br>
              <a:rPr lang="en-US" dirty="0"/>
            </a:br>
            <a:r>
              <a:rPr lang="en-US" dirty="0"/>
              <a:t>and Its Coefficients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lnSpcReduction="10000"/>
              </a:bodyPr>
              <a:lstStyle/>
              <a:p>
                <a:r>
                  <a:rPr lang="en-US" dirty="0"/>
                  <a:t>Since multiplying any number by 0 results in 0, all of the independent variables disappear from the model, and we are left with</a:t>
                </a:r>
              </a:p>
              <a:p>
                <a:r>
                  <a:rPr lang="en-US" b="0"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b="0" i="0" baseline="-25000" dirty="0" smtClean="0"/>
                      <m:t>0</m:t>
                    </m:r>
                    <m:r>
                      <a:rPr lang="en-US" i="1" smtClean="0">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oMath>
                </a14:m>
                <a:endParaRPr lang="en-US" dirty="0"/>
              </a:p>
              <a:p>
                <a:r>
                  <a:rPr lang="en-US" dirty="0"/>
                  <a:t>which says that </a:t>
                </a:r>
                <a14:m>
                  <m:oMath xmlns:m="http://schemas.openxmlformats.org/officeDocument/2006/math">
                    <m:r>
                      <a:rPr lang="en-US" i="1" dirty="0" smtClean="0">
                        <a:latin typeface="Cambria Math" panose="02040503050406030204" pitchFamily="18" charset="0"/>
                      </a:rPr>
                      <m:t>𝑦</m:t>
                    </m:r>
                  </m:oMath>
                </a14:m>
                <a:r>
                  <a:rPr lang="en-US" dirty="0"/>
                  <a:t> is a constant, </a:t>
                </a:r>
                <a14:m>
                  <m:oMath xmlns:m="http://schemas.openxmlformats.org/officeDocument/2006/math">
                    <m:r>
                      <m:rPr>
                        <m:nor/>
                      </m:rPr>
                      <a:rPr lang="el-GR" i="1" dirty="0" smtClean="0">
                        <a:latin typeface="Cambria Math" panose="02040503050406030204" pitchFamily="18" charset="0"/>
                        <a:ea typeface="Cambria Math" panose="02040503050406030204" pitchFamily="18" charset="0"/>
                        <a:sym typeface="Symbol"/>
                      </a:rPr>
                      <m:t>β</m:t>
                    </m:r>
                    <m:r>
                      <m:rPr>
                        <m:nor/>
                      </m:rPr>
                      <a:rPr lang="en-US" b="0" i="0" baseline="-25000" dirty="0" smtClean="0"/>
                      <m:t>0</m:t>
                    </m:r>
                  </m:oMath>
                </a14:m>
                <a:r>
                  <a:rPr lang="en-US" dirty="0"/>
                  <a:t>, plus a random error,</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l-GR" i="1">
                        <a:latin typeface="Cambria Math" panose="02040503050406030204" pitchFamily="18" charset="0"/>
                        <a:ea typeface="Cambria Math" panose="02040503050406030204" pitchFamily="18" charset="0"/>
                      </a:rPr>
                      <m:t>𝜀</m:t>
                    </m:r>
                  </m:oMath>
                </a14:m>
                <a:r>
                  <a:rPr lang="en-US" dirty="0"/>
                  <a:t>. So, if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a:t>
                </a:r>
                <a14:m>
                  <m:oMath xmlns:m="http://schemas.openxmlformats.org/officeDocument/2006/math">
                    <m:r>
                      <a:rPr lang="en-US" i="1">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baseline="-25000" dirty="0"/>
                      <m:t>2</m:t>
                    </m:r>
                    <m:r>
                      <a:rPr lang="en-US" i="1">
                        <a:latin typeface="Cambria Math" panose="02040503050406030204" pitchFamily="18" charset="0"/>
                      </a:rPr>
                      <m:t>= </m:t>
                    </m:r>
                  </m:oMath>
                </a14:m>
                <a:r>
                  <a:rPr lang="en-US" dirty="0"/>
                  <a:t>… </a:t>
                </a:r>
                <a14:m>
                  <m:oMath xmlns:m="http://schemas.openxmlformats.org/officeDocument/2006/math">
                    <m:r>
                      <a:rPr lang="en-US" i="1">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i="1" baseline="-25000" dirty="0"/>
                      <m:t>k</m:t>
                    </m:r>
                  </m:oMath>
                </a14:m>
                <a:r>
                  <a:rPr lang="en-US" dirty="0"/>
                  <a:t> </a:t>
                </a:r>
                <a14:m>
                  <m:oMath xmlns:m="http://schemas.openxmlformats.org/officeDocument/2006/math">
                    <m:r>
                      <a:rPr lang="en-US" i="1">
                        <a:latin typeface="Cambria Math" panose="02040503050406030204" pitchFamily="18" charset="0"/>
                      </a:rPr>
                      <m:t>= </m:t>
                    </m:r>
                  </m:oMath>
                </a14:m>
                <a:r>
                  <a:rPr lang="en-US" dirty="0">
                    <a:latin typeface="Cambria Math" panose="02040503050406030204" pitchFamily="18" charset="0"/>
                    <a:ea typeface="Cambria Math" panose="02040503050406030204" pitchFamily="18" charset="0"/>
                    <a:sym typeface="Symbol"/>
                  </a:rPr>
                  <a:t>0</a:t>
                </a:r>
                <a:r>
                  <a:rPr lang="en-US" dirty="0"/>
                  <a:t>, then the model is not useful in predicting </a:t>
                </a:r>
                <a14:m>
                  <m:oMath xmlns:m="http://schemas.openxmlformats.org/officeDocument/2006/math">
                    <m:r>
                      <a:rPr lang="en-US" i="1" dirty="0" smtClean="0">
                        <a:latin typeface="Cambria Math" panose="02040503050406030204" pitchFamily="18" charset="0"/>
                      </a:rPr>
                      <m:t>𝑦</m:t>
                    </m:r>
                  </m:oMath>
                </a14:m>
                <a:r>
                  <a:rPr lang="en-US" dirty="0"/>
                  <a:t>. We will develop a methodology for testing the hypotheses</a:t>
                </a:r>
              </a:p>
              <a:p>
                <a:r>
                  <a:rPr lang="en-US" b="0" dirty="0"/>
                  <a:t>	        </a:t>
                </a:r>
                <a14:m>
                  <m:oMath xmlns:m="http://schemas.openxmlformats.org/officeDocument/2006/math">
                    <m:r>
                      <m:rPr>
                        <m:nor/>
                      </m:rPr>
                      <a:rPr lang="en-US" b="0" i="1" dirty="0" smtClean="0">
                        <a:latin typeface="Cambria Math" panose="02040503050406030204" pitchFamily="18" charset="0"/>
                        <a:ea typeface="Cambria Math" panose="02040503050406030204" pitchFamily="18" charset="0"/>
                        <a:sym typeface="Symbol"/>
                      </a:rPr>
                      <m:t>H</m:t>
                    </m:r>
                    <m:r>
                      <m:rPr>
                        <m:nor/>
                      </m:rPr>
                      <a:rPr lang="en-US" b="0" i="0" baseline="-25000" dirty="0" smtClean="0"/>
                      <m:t>0</m:t>
                    </m:r>
                    <m:r>
                      <m:rPr>
                        <m:nor/>
                      </m:rPr>
                      <a:rPr lang="en-US" b="0" i="0" dirty="0" smtClean="0"/>
                      <m:t>: </m:t>
                    </m:r>
                    <m:r>
                      <m:rPr>
                        <m:nor/>
                      </m:rPr>
                      <a:rPr lang="el-GR" i="1" dirty="0">
                        <a:latin typeface="Cambria Math" panose="02040503050406030204" pitchFamily="18" charset="0"/>
                        <a:ea typeface="Cambria Math" panose="02040503050406030204" pitchFamily="18" charset="0"/>
                        <a:sym typeface="Symbol"/>
                      </a:rPr>
                      <m:t>β</m:t>
                    </m:r>
                    <m:r>
                      <m:rPr>
                        <m:nor/>
                      </m:rPr>
                      <a:rPr lang="en-US" baseline="-25000" dirty="0"/>
                      <m:t>1</m:t>
                    </m:r>
                    <m:r>
                      <a:rPr lang="en-US" i="1">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baseline="-25000" dirty="0"/>
                      <m:t>2</m:t>
                    </m:r>
                    <m:r>
                      <a:rPr lang="en-US" i="1">
                        <a:latin typeface="Cambria Math" panose="02040503050406030204" pitchFamily="18" charset="0"/>
                      </a:rPr>
                      <m:t>=</m:t>
                    </m:r>
                    <m:r>
                      <m:rPr>
                        <m:nor/>
                      </m:rPr>
                      <a:rPr lang="en-US" dirty="0"/>
                      <m:t>…</m:t>
                    </m:r>
                    <m:r>
                      <a:rPr lang="en-US" i="1">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i="1" baseline="-25000" dirty="0"/>
                      <m:t>k</m:t>
                    </m:r>
                    <m:r>
                      <a:rPr lang="en-US" i="1">
                        <a:latin typeface="Cambria Math" panose="02040503050406030204" pitchFamily="18" charset="0"/>
                      </a:rPr>
                      <m:t>=</m:t>
                    </m:r>
                    <m:r>
                      <m:rPr>
                        <m:nor/>
                      </m:rPr>
                      <a:rPr lang="en-US" dirty="0">
                        <a:latin typeface="Cambria Math" panose="02040503050406030204" pitchFamily="18" charset="0"/>
                        <a:ea typeface="Cambria Math" panose="02040503050406030204" pitchFamily="18" charset="0"/>
                        <a:sym typeface="Symbol"/>
                      </a:rPr>
                      <m:t>0</m:t>
                    </m:r>
                  </m:oMath>
                </a14:m>
                <a:endParaRPr lang="en-US" dirty="0"/>
              </a:p>
              <a:p>
                <a:r>
                  <a:rPr lang="en-US" dirty="0"/>
                  <a:t>		</a:t>
                </a:r>
                <a14:m>
                  <m:oMath xmlns:m="http://schemas.openxmlformats.org/officeDocument/2006/math">
                    <m:r>
                      <m:rPr>
                        <m:nor/>
                      </m:rPr>
                      <a:rPr lang="en-US" i="1" dirty="0">
                        <a:latin typeface="Cambria Math" panose="02040503050406030204" pitchFamily="18" charset="0"/>
                        <a:ea typeface="Cambria Math" panose="02040503050406030204" pitchFamily="18" charset="0"/>
                        <a:sym typeface="Symbol"/>
                      </a:rPr>
                      <m:t>H</m:t>
                    </m:r>
                    <m:r>
                      <m:rPr>
                        <m:nor/>
                      </m:rPr>
                      <a:rPr lang="en-US" b="0" i="0" baseline="-25000" dirty="0" smtClean="0"/>
                      <m:t>a</m:t>
                    </m:r>
                    <m:r>
                      <m:rPr>
                        <m:nor/>
                      </m:rPr>
                      <a:rPr lang="en-US" dirty="0"/>
                      <m:t>:</m:t>
                    </m:r>
                    <m:r>
                      <m:rPr>
                        <m:nor/>
                      </m:rPr>
                      <a:rPr lang="en-US" b="0" i="0" dirty="0" smtClean="0"/>
                      <m:t> </m:t>
                    </m:r>
                    <m:r>
                      <m:rPr>
                        <m:sty m:val="p"/>
                      </m:rPr>
                      <a:rPr lang="en-US" b="0" i="0" dirty="0" smtClean="0">
                        <a:latin typeface="Cambria Math" panose="02040503050406030204" pitchFamily="18" charset="0"/>
                        <a:ea typeface="Cambria Math" panose="02040503050406030204" pitchFamily="18" charset="0"/>
                        <a:sym typeface="Symbol"/>
                      </a:rPr>
                      <m:t>At</m:t>
                    </m:r>
                    <m:r>
                      <a:rPr lang="en-US" b="0" i="0" dirty="0" smtClean="0">
                        <a:latin typeface="Cambria Math" panose="02040503050406030204" pitchFamily="18" charset="0"/>
                        <a:ea typeface="Cambria Math" panose="02040503050406030204" pitchFamily="18" charset="0"/>
                        <a:sym typeface="Symbol"/>
                      </a:rPr>
                      <m:t> </m:t>
                    </m:r>
                    <m:r>
                      <m:rPr>
                        <m:sty m:val="p"/>
                      </m:rPr>
                      <a:rPr lang="en-US" b="0" i="0" dirty="0" smtClean="0">
                        <a:latin typeface="Cambria Math" panose="02040503050406030204" pitchFamily="18" charset="0"/>
                        <a:ea typeface="Cambria Math" panose="02040503050406030204" pitchFamily="18" charset="0"/>
                        <a:sym typeface="Symbol"/>
                      </a:rPr>
                      <m:t>least</m:t>
                    </m:r>
                    <m:r>
                      <a:rPr lang="en-US" b="0" i="0" dirty="0" smtClean="0">
                        <a:latin typeface="Cambria Math" panose="02040503050406030204" pitchFamily="18" charset="0"/>
                        <a:ea typeface="Cambria Math" panose="02040503050406030204" pitchFamily="18" charset="0"/>
                        <a:sym typeface="Symbol"/>
                      </a:rPr>
                      <m:t> </m:t>
                    </m:r>
                    <m:r>
                      <m:rPr>
                        <m:sty m:val="p"/>
                      </m:rPr>
                      <a:rPr lang="en-US" b="0" i="0" dirty="0" smtClean="0">
                        <a:latin typeface="Cambria Math" panose="02040503050406030204" pitchFamily="18" charset="0"/>
                        <a:ea typeface="Cambria Math" panose="02040503050406030204" pitchFamily="18" charset="0"/>
                        <a:sym typeface="Symbol"/>
                      </a:rPr>
                      <m:t>one</m:t>
                    </m:r>
                    <m:r>
                      <a:rPr lang="en-US" b="0" i="0" dirty="0" smtClean="0">
                        <a:latin typeface="Cambria Math" panose="02040503050406030204" pitchFamily="18" charset="0"/>
                        <a:ea typeface="Cambria Math" panose="02040503050406030204" pitchFamily="18" charset="0"/>
                        <a:sym typeface="Symbol"/>
                      </a:rPr>
                      <m:t> </m:t>
                    </m:r>
                    <m:r>
                      <m:rPr>
                        <m:nor/>
                      </m:rPr>
                      <a:rPr lang="el-GR" i="1" dirty="0">
                        <a:latin typeface="Cambria Math" panose="02040503050406030204" pitchFamily="18" charset="0"/>
                        <a:ea typeface="Cambria Math" panose="02040503050406030204" pitchFamily="18" charset="0"/>
                        <a:sym typeface="Symbol"/>
                      </a:rPr>
                      <m:t>β</m:t>
                    </m:r>
                    <m:r>
                      <m:rPr>
                        <m:nor/>
                      </m:rPr>
                      <a:rPr lang="en-US" baseline="-25000" dirty="0"/>
                      <m:t>1</m:t>
                    </m:r>
                    <m:r>
                      <a:rPr lang="en-US" i="1" dirty="0" smtClean="0">
                        <a:latin typeface="Cambria Math" panose="02040503050406030204" pitchFamily="18" charset="0"/>
                        <a:ea typeface="Cambria Math" panose="02040503050406030204" pitchFamily="18" charset="0"/>
                      </a:rPr>
                      <m:t>≠</m:t>
                    </m:r>
                  </m:oMath>
                </a14:m>
                <a:r>
                  <a:rPr lang="en-US" dirty="0">
                    <a:latin typeface="Cambria Math" panose="02040503050406030204" pitchFamily="18" charset="0"/>
                    <a:ea typeface="Cambria Math" panose="02040503050406030204" pitchFamily="18" charset="0"/>
                    <a:sym typeface="Symbol"/>
                  </a:rPr>
                  <a:t> 0</a:t>
                </a:r>
                <a:r>
                  <a:rPr lang="en-US" dirty="0"/>
                  <a:t>.</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2133"/>
                </a:stretch>
              </a:blipFill>
            </p:spPr>
            <p:txBody>
              <a:bodyPr/>
              <a:lstStyle/>
              <a:p>
                <a:r>
                  <a:rPr lang="en-US">
                    <a:noFill/>
                  </a:rPr>
                  <a:t> </a:t>
                </a:r>
              </a:p>
            </p:txBody>
          </p:sp>
        </mc:Fallback>
      </mc:AlternateContent>
    </p:spTree>
    <p:extLst>
      <p:ext uri="{BB962C8B-B14F-4D97-AF65-F5344CB8AC3E}">
        <p14:creationId xmlns:p14="http://schemas.microsoft.com/office/powerpoint/2010/main" val="1192491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14.3.1: Determining Model Significance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Tests for these assumptions are beyond the scope of this textbook. We will use the </a:t>
                </a:r>
                <a14:m>
                  <m:oMath xmlns:m="http://schemas.openxmlformats.org/officeDocument/2006/math">
                    <m:r>
                      <a:rPr lang="en-US" i="1" dirty="0" smtClean="0">
                        <a:latin typeface="Cambria Math" panose="02040503050406030204" pitchFamily="18" charset="0"/>
                      </a:rPr>
                      <m:t>𝐹</m:t>
                    </m:r>
                  </m:oMath>
                </a14:m>
                <a:r>
                  <a:rPr lang="en-US" dirty="0"/>
                  <a:t>-statistic as the test statistic for the hypotheses.</a:t>
                </a:r>
              </a:p>
              <a:p>
                <a:r>
                  <a:rPr lang="en-US" dirty="0"/>
                  <a:t>The ANOVA table for the Mount Pleasant Real Estate data is shown below. The value of </a:t>
                </a:r>
                <a14:m>
                  <m:oMath xmlns:m="http://schemas.openxmlformats.org/officeDocument/2006/math">
                    <m:r>
                      <a:rPr lang="en-US" i="1" dirty="0" smtClean="0">
                        <a:latin typeface="Cambria Math" panose="02040503050406030204" pitchFamily="18" charset="0"/>
                      </a:rPr>
                      <m:t>𝐹</m:t>
                    </m:r>
                  </m:oMath>
                </a14:m>
                <a:r>
                  <a:rPr lang="en-US" dirty="0"/>
                  <a:t> is given to be 263.4224.</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1F44E326-E723-8BC5-09B7-4A80C27F7489}"/>
              </a:ext>
            </a:extLst>
          </p:cNvPr>
          <p:cNvPicPr>
            <a:picLocks noChangeAspect="1"/>
          </p:cNvPicPr>
          <p:nvPr/>
        </p:nvPicPr>
        <p:blipFill>
          <a:blip r:embed="rId3"/>
          <a:stretch>
            <a:fillRect/>
          </a:stretch>
        </p:blipFill>
        <p:spPr>
          <a:xfrm>
            <a:off x="1219200" y="4153765"/>
            <a:ext cx="6705600" cy="1412924"/>
          </a:xfrm>
          <a:prstGeom prst="rect">
            <a:avLst/>
          </a:prstGeom>
        </p:spPr>
      </p:pic>
    </p:spTree>
    <p:extLst>
      <p:ext uri="{BB962C8B-B14F-4D97-AF65-F5344CB8AC3E}">
        <p14:creationId xmlns:p14="http://schemas.microsoft.com/office/powerpoint/2010/main" val="378197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14.3.1: Determining Model Significance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p>
              <a:p>
                <a:r>
                  <a:rPr lang="en-US" dirty="0"/>
                  <a:t>Since there are three independent variables (</a:t>
                </a:r>
                <a:r>
                  <a:rPr lang="en-US" i="1" dirty="0"/>
                  <a:t>Square Footage</a:t>
                </a:r>
                <a:r>
                  <a:rPr lang="en-US" dirty="0"/>
                  <a:t>,</a:t>
                </a:r>
                <a:r>
                  <a:rPr lang="en-US" i="1" dirty="0"/>
                  <a:t> Age</a:t>
                </a:r>
                <a:r>
                  <a:rPr lang="en-US" dirty="0"/>
                  <a:t>,</a:t>
                </a:r>
                <a:r>
                  <a:rPr lang="en-US" i="1" dirty="0"/>
                  <a:t> </a:t>
                </a:r>
                <a:r>
                  <a:rPr lang="en-US" dirty="0"/>
                  <a:t>and</a:t>
                </a:r>
                <a:r>
                  <a:rPr lang="en-US" i="1" dirty="0"/>
                  <a:t> Bedrooms</a:t>
                </a:r>
                <a:r>
                  <a:rPr lang="en-US" dirty="0"/>
                  <a:t>) in the model, the degrees of freedom for the numerator are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=3</m:t>
                    </m:r>
                  </m:oMath>
                </a14:m>
                <a:r>
                  <a:rPr lang="en-US" dirty="0"/>
                  <a:t> and for the denominator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 + 1)=34−(3+1)=30</m:t>
                    </m:r>
                  </m:oMath>
                </a14:m>
                <a:r>
                  <a:rPr lang="en-US" dirty="0"/>
                  <a:t>. The critical value for </a:t>
                </a:r>
                <a14:m>
                  <m:oMath xmlns:m="http://schemas.openxmlformats.org/officeDocument/2006/math">
                    <m:r>
                      <a:rPr lang="en-US" i="1" dirty="0" smtClean="0">
                        <a:latin typeface="Cambria Math" panose="02040503050406030204" pitchFamily="18" charset="0"/>
                      </a:rPr>
                      <m:t>𝐹</m:t>
                    </m:r>
                  </m:oMath>
                </a14:m>
                <a:r>
                  <a:rPr lang="en-US" dirty="0"/>
                  <a:t> at the 0.05 level is, therefore, 2.9223.</a:t>
                </a:r>
              </a:p>
              <a:p>
                <a:r>
                  <a:rPr lang="en-US" dirty="0"/>
                  <a:t>An </a:t>
                </a:r>
                <a14:m>
                  <m:oMath xmlns:m="http://schemas.openxmlformats.org/officeDocument/2006/math">
                    <m:r>
                      <a:rPr lang="en-US" i="1" dirty="0" smtClean="0">
                        <a:latin typeface="Cambria Math" panose="02040503050406030204" pitchFamily="18" charset="0"/>
                      </a:rPr>
                      <m:t>𝐹</m:t>
                    </m:r>
                  </m:oMath>
                </a14:m>
                <a:r>
                  <a:rPr lang="en-US" dirty="0"/>
                  <a:t>-value larger than 2.9223 will indicate a value of </a:t>
                </a:r>
                <a14:m>
                  <m:oMath xmlns:m="http://schemas.openxmlformats.org/officeDocument/2006/math">
                    <m:r>
                      <a:rPr lang="en-US" i="1" dirty="0" smtClean="0">
                        <a:latin typeface="Cambria Math" panose="02040503050406030204" pitchFamily="18" charset="0"/>
                      </a:rPr>
                      <m:t>𝐹</m:t>
                    </m:r>
                  </m:oMath>
                </a14:m>
                <a:r>
                  <a:rPr lang="en-US" dirty="0"/>
                  <a:t> that is too rare to have occurred by chance if the null hypothesis were true.</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2370" b="-2933"/>
                </a:stretch>
              </a:blipFill>
            </p:spPr>
            <p:txBody>
              <a:bodyPr/>
              <a:lstStyle/>
              <a:p>
                <a:r>
                  <a:rPr lang="en-IN">
                    <a:noFill/>
                  </a:rPr>
                  <a:t> </a:t>
                </a:r>
              </a:p>
            </p:txBody>
          </p:sp>
        </mc:Fallback>
      </mc:AlternateContent>
    </p:spTree>
    <p:extLst>
      <p:ext uri="{BB962C8B-B14F-4D97-AF65-F5344CB8AC3E}">
        <p14:creationId xmlns:p14="http://schemas.microsoft.com/office/powerpoint/2010/main" val="4148654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14.3.1: Determining Model Significance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lnSpcReduction="10000"/>
              </a:bodyPr>
              <a:lstStyle/>
              <a:p>
                <a:r>
                  <a:rPr lang="en-US" dirty="0"/>
                  <a:t>Note the </a:t>
                </a:r>
                <a14:m>
                  <m:oMath xmlns:m="http://schemas.openxmlformats.org/officeDocument/2006/math">
                    <m:r>
                      <a:rPr lang="en-US" i="1" dirty="0" smtClean="0">
                        <a:latin typeface="Cambria Math" panose="02040503050406030204" pitchFamily="18" charset="0"/>
                      </a:rPr>
                      <m:t>𝑃</m:t>
                    </m:r>
                  </m:oMath>
                </a14:m>
                <a:r>
                  <a:rPr lang="en-US" dirty="0"/>
                  <a:t>-value for this test statistic, as shown in the ANOVA table output is approximately 0.</a:t>
                </a:r>
              </a:p>
              <a:p>
                <a:r>
                  <a:rPr lang="en-US" b="1" dirty="0"/>
                  <a:t>Step 5: Choose between the null and alternative hypotheses.</a:t>
                </a:r>
              </a:p>
              <a:p>
                <a:endParaRPr lang="en-US" b="1" dirty="0"/>
              </a:p>
              <a:p>
                <a:endParaRPr lang="en-US" b="1" dirty="0"/>
              </a:p>
              <a:p>
                <a:endParaRPr lang="en-US" b="1" dirty="0"/>
              </a:p>
              <a:p>
                <a:r>
                  <a:rPr lang="en-US" dirty="0"/>
                  <a:t>Since the value of the </a:t>
                </a:r>
                <a14:m>
                  <m:oMath xmlns:m="http://schemas.openxmlformats.org/officeDocument/2006/math">
                    <m:r>
                      <a:rPr lang="en-US" i="1" dirty="0" smtClean="0">
                        <a:latin typeface="Cambria Math" panose="02040503050406030204" pitchFamily="18" charset="0"/>
                      </a:rPr>
                      <m:t>𝐹</m:t>
                    </m:r>
                  </m:oMath>
                </a14:m>
                <a:r>
                  <a:rPr lang="en-US" dirty="0"/>
                  <a:t>-statistic, 263.4224, falls in the rejection region, the null hypothesis will be rejected in favor of the alternative.</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2133"/>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321AF87A-F4CF-954A-AE33-9BF814CC54BE}"/>
              </a:ext>
            </a:extLst>
          </p:cNvPr>
          <p:cNvPicPr>
            <a:picLocks noChangeAspect="1"/>
          </p:cNvPicPr>
          <p:nvPr/>
        </p:nvPicPr>
        <p:blipFill>
          <a:blip r:embed="rId3"/>
          <a:stretch>
            <a:fillRect/>
          </a:stretch>
        </p:blipFill>
        <p:spPr>
          <a:xfrm>
            <a:off x="2590800" y="2594428"/>
            <a:ext cx="5269728" cy="1748972"/>
          </a:xfrm>
          <a:prstGeom prst="rect">
            <a:avLst/>
          </a:prstGeom>
        </p:spPr>
      </p:pic>
    </p:spTree>
    <p:extLst>
      <p:ext uri="{BB962C8B-B14F-4D97-AF65-F5344CB8AC3E}">
        <p14:creationId xmlns:p14="http://schemas.microsoft.com/office/powerpoint/2010/main" val="1271023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14.3.1: Determining Model Significance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Alternatively, the </a:t>
                </a:r>
                <a14:m>
                  <m:oMath xmlns:m="http://schemas.openxmlformats.org/officeDocument/2006/math">
                    <m:r>
                      <a:rPr lang="en-US" i="1" dirty="0" smtClean="0">
                        <a:latin typeface="Cambria Math" panose="02040503050406030204" pitchFamily="18" charset="0"/>
                      </a:rPr>
                      <m:t>𝑃</m:t>
                    </m:r>
                  </m:oMath>
                </a14:m>
                <a:r>
                  <a:rPr lang="en-US" dirty="0"/>
                  <a:t>-value for the </a:t>
                </a:r>
                <a14:m>
                  <m:oMath xmlns:m="http://schemas.openxmlformats.org/officeDocument/2006/math">
                    <m:r>
                      <a:rPr lang="en-US" i="1" dirty="0" smtClean="0">
                        <a:latin typeface="Cambria Math" panose="02040503050406030204" pitchFamily="18" charset="0"/>
                      </a:rPr>
                      <m:t>𝐹</m:t>
                    </m:r>
                  </m:oMath>
                </a14:m>
                <a:r>
                  <a:rPr lang="en-US" dirty="0"/>
                  <a:t>-statistic of 263.4224 is 0.0000 to four decimal places. Since 0.0000 is less than 0.05, we reject the null hypothesis.</a:t>
                </a:r>
              </a:p>
              <a:p>
                <a:r>
                  <a:rPr lang="en-US" b="1" dirty="0"/>
                  <a:t>Step 6: State the conclusion in terms of the original question.</a:t>
                </a:r>
              </a:p>
              <a:p>
                <a:r>
                  <a:rPr lang="en-US" dirty="0"/>
                  <a:t>The null hypothesis is rejected in favor of the alternative, which states that at least one of the independent variables is useful in explaining the variation in </a:t>
                </a:r>
                <a:r>
                  <a:rPr lang="en-US" i="1" dirty="0"/>
                  <a:t>List Price</a:t>
                </a:r>
                <a:r>
                  <a:rPr lang="en-US" dirty="0"/>
                  <a:t>.</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2444"/>
                </a:stretch>
              </a:blipFill>
            </p:spPr>
            <p:txBody>
              <a:bodyPr/>
              <a:lstStyle/>
              <a:p>
                <a:r>
                  <a:rPr lang="en-IN">
                    <a:noFill/>
                  </a:rPr>
                  <a:t> </a:t>
                </a:r>
              </a:p>
            </p:txBody>
          </p:sp>
        </mc:Fallback>
      </mc:AlternateContent>
    </p:spTree>
    <p:extLst>
      <p:ext uri="{BB962C8B-B14F-4D97-AF65-F5344CB8AC3E}">
        <p14:creationId xmlns:p14="http://schemas.microsoft.com/office/powerpoint/2010/main" val="1203125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Confidence Intervals for Individual Coefficients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Confidence intervals for individual </a:t>
                </a:r>
                <a14:m>
                  <m:oMath xmlns:m="http://schemas.openxmlformats.org/officeDocument/2006/math">
                    <m:r>
                      <m:rPr>
                        <m:nor/>
                      </m:rPr>
                      <a:rPr lang="el-GR" i="1" dirty="0" smtClean="0">
                        <a:latin typeface="Cambria Math" panose="02040503050406030204" pitchFamily="18" charset="0"/>
                        <a:ea typeface="Cambria Math" panose="02040503050406030204" pitchFamily="18" charset="0"/>
                        <a:sym typeface="Symbol"/>
                      </a:rPr>
                      <m:t>β</m:t>
                    </m:r>
                    <m:r>
                      <m:rPr>
                        <m:nor/>
                      </m:rPr>
                      <a:rPr lang="en-US" b="0" i="1" baseline="-25000" dirty="0" smtClean="0"/>
                      <m:t>i</m:t>
                    </m:r>
                  </m:oMath>
                </a14:m>
                <a:r>
                  <a:rPr lang="en-US" dirty="0"/>
                  <a:t> in a multiple regression model are almost identical to the confidence interval for </a:t>
                </a:r>
                <a14:m>
                  <m:oMath xmlns:m="http://schemas.openxmlformats.org/officeDocument/2006/math">
                    <m:r>
                      <m:rPr>
                        <m:nor/>
                      </m:rPr>
                      <a:rPr lang="el-GR" i="1" dirty="0">
                        <a:latin typeface="Cambria Math" panose="02040503050406030204" pitchFamily="18" charset="0"/>
                        <a:ea typeface="Cambria Math" panose="02040503050406030204" pitchFamily="18" charset="0"/>
                        <a:sym typeface="Symbol"/>
                      </a:rPr>
                      <m:t>β</m:t>
                    </m:r>
                    <m:r>
                      <m:rPr>
                        <m:nor/>
                      </m:rPr>
                      <a:rPr lang="en-US" b="0" baseline="-25000" dirty="0" smtClean="0">
                        <a:latin typeface="Cambria Math" panose="02040503050406030204" pitchFamily="18" charset="0"/>
                        <a:ea typeface="Cambria Math" panose="02040503050406030204" pitchFamily="18" charset="0"/>
                        <a:sym typeface="Symbol"/>
                      </a:rPr>
                      <m:t>1</m:t>
                    </m:r>
                  </m:oMath>
                </a14:m>
                <a:r>
                  <a:rPr lang="en-US" dirty="0"/>
                  <a:t> in the simple regression model found in Section 13.2.</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2074"/>
                </a:stretch>
              </a:blipFill>
            </p:spPr>
            <p:txBody>
              <a:bodyPr/>
              <a:lstStyle/>
              <a:p>
                <a:r>
                  <a:rPr lang="en-US">
                    <a:noFill/>
                  </a:rPr>
                  <a:t> </a:t>
                </a:r>
              </a:p>
            </p:txBody>
          </p:sp>
        </mc:Fallback>
      </mc:AlternateContent>
    </p:spTree>
    <p:extLst>
      <p:ext uri="{BB962C8B-B14F-4D97-AF65-F5344CB8AC3E}">
        <p14:creationId xmlns:p14="http://schemas.microsoft.com/office/powerpoint/2010/main" val="2963089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100(1 − </a:t>
            </a:r>
            <a:r>
              <a:rPr lang="en-US" i="1" dirty="0">
                <a:latin typeface="Cambria Math" panose="02040503050406030204" pitchFamily="18" charset="0"/>
                <a:ea typeface="Cambria Math" panose="02040503050406030204" pitchFamily="18" charset="0"/>
              </a:rPr>
              <a:t>𝛼</a:t>
            </a:r>
            <a:r>
              <a:rPr lang="en-US" dirty="0"/>
              <a:t>)% Confidence Interval for Each Coefficient</a:t>
            </a:r>
            <a:endParaRPr lang="en-US" baseline="-25000" dirty="0"/>
          </a:p>
        </p:txBody>
      </p:sp>
      <p:sp>
        <p:nvSpPr>
          <p:cNvPr id="4" name="Content Placeholder 2"/>
          <p:cNvSpPr>
            <a:spLocks noGrp="1"/>
          </p:cNvSpPr>
          <p:nvPr>
            <p:ph idx="1"/>
          </p:nvPr>
        </p:nvSpPr>
        <p:spPr>
          <a:xfrm>
            <a:off x="457200" y="1236714"/>
            <a:ext cx="8229600" cy="1902059"/>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000000"/>
                </a:solidFill>
              </a:rPr>
              <a:t>100(1 − </a:t>
            </a:r>
            <a:r>
              <a:rPr lang="el-GR" b="1" i="1" dirty="0">
                <a:solidFill>
                  <a:srgbClr val="000000"/>
                </a:solidFill>
                <a:latin typeface="Cambria Math" panose="02040503050406030204" pitchFamily="18" charset="0"/>
                <a:ea typeface="Cambria Math" panose="02040503050406030204" pitchFamily="18" charset="0"/>
              </a:rPr>
              <a:t>α</a:t>
            </a:r>
            <a:r>
              <a:rPr lang="en-US" b="1" dirty="0">
                <a:solidFill>
                  <a:srgbClr val="000000"/>
                </a:solidFill>
              </a:rPr>
              <a:t>)% confidence interval for each coefficient</a:t>
            </a:r>
            <a:r>
              <a:rPr lang="en-US" dirty="0">
                <a:solidFill>
                  <a:srgbClr val="000000"/>
                </a:solidFill>
              </a:rPr>
              <a:t>, </a:t>
            </a:r>
            <a:r>
              <a:rPr lang="el-GR" i="1" dirty="0">
                <a:solidFill>
                  <a:srgbClr val="000000"/>
                </a:solidFill>
                <a:latin typeface="Cambria Math" panose="02040503050406030204" pitchFamily="18" charset="0"/>
                <a:ea typeface="Cambria Math" panose="02040503050406030204" pitchFamily="18" charset="0"/>
                <a:sym typeface="Symbol"/>
              </a:rPr>
              <a:t>β</a:t>
            </a:r>
            <a:r>
              <a:rPr lang="en-US" i="1" baseline="-25000" dirty="0" err="1">
                <a:solidFill>
                  <a:srgbClr val="000000"/>
                </a:solidFill>
              </a:rPr>
              <a:t>i</a:t>
            </a:r>
            <a:r>
              <a:rPr lang="en-US" dirty="0">
                <a:solidFill>
                  <a:srgbClr val="000000"/>
                </a:solidFill>
              </a:rPr>
              <a:t>, in a multiple regression model is given by</a:t>
            </a:r>
          </a:p>
          <a:p>
            <a:endParaRPr lang="en-US" dirty="0">
              <a:solidFill>
                <a:srgbClr val="000000"/>
              </a:solidFill>
            </a:endParaRPr>
          </a:p>
        </p:txBody>
      </p:sp>
      <p:graphicFrame>
        <p:nvGraphicFramePr>
          <p:cNvPr id="239618" name="Object 2"/>
          <p:cNvGraphicFramePr>
            <a:graphicFrameLocks noChangeAspect="1"/>
          </p:cNvGraphicFramePr>
          <p:nvPr>
            <p:extLst>
              <p:ext uri="{D42A27DB-BD31-4B8C-83A1-F6EECF244321}">
                <p14:modId xmlns:p14="http://schemas.microsoft.com/office/powerpoint/2010/main" val="126549700"/>
              </p:ext>
            </p:extLst>
          </p:nvPr>
        </p:nvGraphicFramePr>
        <p:xfrm>
          <a:off x="2495550" y="2501900"/>
          <a:ext cx="3403600" cy="520700"/>
        </p:xfrm>
        <a:graphic>
          <a:graphicData uri="http://schemas.openxmlformats.org/presentationml/2006/ole">
            <mc:AlternateContent xmlns:mc="http://schemas.openxmlformats.org/markup-compatibility/2006">
              <mc:Choice xmlns:v="urn:schemas-microsoft-com:vml" Requires="v">
                <p:oleObj name="Equation" r:id="rId2" imgW="3403440" imgH="520560" progId="Equation.DSMT4">
                  <p:embed/>
                </p:oleObj>
              </mc:Choice>
              <mc:Fallback>
                <p:oleObj name="Equation" r:id="rId2" imgW="3403440" imgH="520560" progId="Equation.DSMT4">
                  <p:embed/>
                  <p:pic>
                    <p:nvPicPr>
                      <p:cNvPr id="239618" name="Object 2"/>
                      <p:cNvPicPr>
                        <a:picLocks noChangeAspect="1" noChangeArrowheads="1"/>
                      </p:cNvPicPr>
                      <p:nvPr/>
                    </p:nvPicPr>
                    <p:blipFill>
                      <a:blip r:embed="rId3"/>
                      <a:srcRect/>
                      <a:stretch>
                        <a:fillRect/>
                      </a:stretch>
                    </p:blipFill>
                    <p:spPr bwMode="auto">
                      <a:xfrm>
                        <a:off x="2495550" y="2501900"/>
                        <a:ext cx="3403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Confidence Intervals for Individual Coefficients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To compute the confidence interval requires three pieces of information.</a:t>
                </a:r>
              </a:p>
              <a:p>
                <a:pPr marL="457200" indent="-457200">
                  <a:buFont typeface="Arial" panose="020B0604020202020204" pitchFamily="34" charset="0"/>
                  <a:buChar char="•"/>
                </a:pPr>
                <a:r>
                  <a:rPr lang="en-US" dirty="0"/>
                  <a:t>An estimate of the coefficient </a:t>
                </a:r>
                <a14:m>
                  <m:oMath xmlns:m="http://schemas.openxmlformats.org/officeDocument/2006/math">
                    <m:r>
                      <m:rPr>
                        <m:nor/>
                      </m:rPr>
                      <a:rPr lang="el-GR" i="1" dirty="0" smtClean="0">
                        <a:latin typeface="Cambria Math" panose="02040503050406030204" pitchFamily="18" charset="0"/>
                        <a:ea typeface="Cambria Math" panose="02040503050406030204" pitchFamily="18" charset="0"/>
                        <a:sym typeface="Symbol"/>
                      </a:rPr>
                      <m:t>β</m:t>
                    </m:r>
                    <m:r>
                      <m:rPr>
                        <m:nor/>
                      </m:rPr>
                      <a:rPr lang="en-US" b="0" i="1" baseline="-25000" dirty="0" smtClean="0"/>
                      <m:t>i</m:t>
                    </m:r>
                  </m:oMath>
                </a14:m>
                <a:r>
                  <a:rPr lang="en-US" dirty="0"/>
                  <a:t> , namely </a:t>
                </a:r>
                <a14:m>
                  <m:oMath xmlns:m="http://schemas.openxmlformats.org/officeDocument/2006/math">
                    <m:r>
                      <m:rPr>
                        <m:nor/>
                      </m:rPr>
                      <a:rPr lang="en-US" b="0" i="1" dirty="0" smtClean="0">
                        <a:latin typeface="Cambria Math" panose="02040503050406030204" pitchFamily="18" charset="0"/>
                        <a:ea typeface="Cambria Math" panose="02040503050406030204" pitchFamily="18" charset="0"/>
                        <a:sym typeface="Symbol"/>
                      </a:rPr>
                      <m:t>b</m:t>
                    </m:r>
                    <m:r>
                      <m:rPr>
                        <m:nor/>
                      </m:rPr>
                      <a:rPr lang="en-US" i="1" baseline="-25000" dirty="0"/>
                      <m:t>i</m:t>
                    </m:r>
                  </m:oMath>
                </a14:m>
                <a:r>
                  <a:rPr lang="en-US" dirty="0"/>
                  <a:t>.</a:t>
                </a:r>
              </a:p>
              <a:p>
                <a:pPr marL="457200" indent="-457200">
                  <a:buFont typeface="Arial" panose="020B0604020202020204" pitchFamily="34" charset="0"/>
                  <a:buChar char="•"/>
                </a:pPr>
                <a:r>
                  <a:rPr lang="en-US" dirty="0"/>
                  <a:t>The standard deviation of the estimate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sub>
                    </m:sSub>
                  </m:oMath>
                </a14:m>
                <a:r>
                  <a:rPr lang="en-US" dirty="0"/>
                  <a:t>. Both </a:t>
                </a:r>
                <a14:m>
                  <m:oMath xmlns:m="http://schemas.openxmlformats.org/officeDocument/2006/math">
                    <m:r>
                      <m:rPr>
                        <m:nor/>
                      </m:rPr>
                      <a:rPr lang="en-US" i="1" dirty="0">
                        <a:latin typeface="Cambria Math" panose="02040503050406030204" pitchFamily="18" charset="0"/>
                        <a:ea typeface="Cambria Math" panose="02040503050406030204" pitchFamily="18" charset="0"/>
                        <a:sym typeface="Symbol"/>
                      </a:rPr>
                      <m:t>b</m:t>
                    </m:r>
                    <m:r>
                      <m:rPr>
                        <m:nor/>
                      </m:rPr>
                      <a:rPr lang="en-US" i="1" baseline="-25000" dirty="0"/>
                      <m:t>i</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𝑖</m:t>
                            </m:r>
                          </m:sub>
                        </m:sSub>
                      </m:sub>
                    </m:sSub>
                  </m:oMath>
                </a14:m>
                <a:r>
                  <a:rPr lang="en-US" dirty="0"/>
                  <a:t> are reported in the summary output.</a:t>
                </a:r>
              </a:p>
              <a:p>
                <a:pPr marL="457200" indent="-457200">
                  <a:buFont typeface="Arial" panose="020B0604020202020204" pitchFamily="34" charset="0"/>
                  <a:buChar char="•"/>
                </a:pPr>
                <a:r>
                  <a:rPr lang="en-US" dirty="0"/>
                  <a:t>The value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e>
                              <m:sup>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p>
                            </m:sSup>
                          </m:den>
                        </m:f>
                      </m:sub>
                    </m:sSub>
                  </m:oMath>
                </a14:m>
                <a:r>
                  <a:rPr lang="en-US" dirty="0"/>
                  <a:t>, which is the number of standard deviations the endpoint of the interval is from the point estimate. </a:t>
                </a:r>
              </a:p>
              <a:p>
                <a:endParaRPr lang="en-US" dirty="0"/>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spTree>
    <p:extLst>
      <p:ext uri="{BB962C8B-B14F-4D97-AF65-F5344CB8AC3E}">
        <p14:creationId xmlns:p14="http://schemas.microsoft.com/office/powerpoint/2010/main" val="3930546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Confidence Intervals for Individual Coefficients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(The degrees of freedom of this </a:t>
                </a:r>
                <a14:m>
                  <m:oMath xmlns:m="http://schemas.openxmlformats.org/officeDocument/2006/math">
                    <m:r>
                      <a:rPr lang="en-US" i="1" dirty="0" smtClean="0">
                        <a:latin typeface="Cambria Math" panose="02040503050406030204" pitchFamily="18" charset="0"/>
                      </a:rPr>
                      <m:t>𝑡</m:t>
                    </m:r>
                  </m:oMath>
                </a14:m>
                <a:r>
                  <a:rPr lang="en-US" dirty="0"/>
                  <a:t> is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+1)</m:t>
                    </m:r>
                  </m:oMath>
                </a14:m>
                <a:r>
                  <a:rPr lang="en-US" dirty="0"/>
                  <a:t>, which is the same as the degrees of freedom associated with the error terms in the ANOVA table.)</a:t>
                </a:r>
              </a:p>
              <a:p>
                <a:endParaRPr lang="en-US" dirty="0"/>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1185"/>
                </a:stretch>
              </a:blipFill>
            </p:spPr>
            <p:txBody>
              <a:bodyPr/>
              <a:lstStyle/>
              <a:p>
                <a:r>
                  <a:rPr lang="en-IN">
                    <a:noFill/>
                  </a:rPr>
                  <a:t> </a:t>
                </a:r>
              </a:p>
            </p:txBody>
          </p:sp>
        </mc:Fallback>
      </mc:AlternateContent>
    </p:spTree>
    <p:extLst>
      <p:ext uri="{BB962C8B-B14F-4D97-AF65-F5344CB8AC3E}">
        <p14:creationId xmlns:p14="http://schemas.microsoft.com/office/powerpoint/2010/main" val="2300918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14.3.2: Determining a Confidence Interval for a Model Coefficient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lnSpcReduction="10000"/>
              </a:bodyPr>
              <a:lstStyle/>
              <a:p>
                <a:r>
                  <a:rPr lang="en-US" dirty="0"/>
                  <a:t>Compute and interpret the 95% confidence interval for </a:t>
                </a:r>
                <a14:m>
                  <m:oMath xmlns:m="http://schemas.openxmlformats.org/officeDocument/2006/math">
                    <m:r>
                      <m:rPr>
                        <m:nor/>
                      </m:rPr>
                      <a:rPr lang="el-GR" i="1" dirty="0" smtClean="0">
                        <a:latin typeface="Cambria Math" panose="02040503050406030204" pitchFamily="18" charset="0"/>
                        <a:ea typeface="Cambria Math" panose="02040503050406030204" pitchFamily="18" charset="0"/>
                        <a:sym typeface="Symbol"/>
                      </a:rPr>
                      <m:t>β</m:t>
                    </m:r>
                    <m:r>
                      <m:rPr>
                        <m:nor/>
                      </m:rPr>
                      <a:rPr lang="en-US" b="0" i="0" baseline="-25000" dirty="0" smtClean="0"/>
                      <m:t>1</m:t>
                    </m:r>
                  </m:oMath>
                </a14:m>
                <a:r>
                  <a:rPr lang="en-US" dirty="0"/>
                  <a:t> in the Mount Pleasant Real Estate model.</a:t>
                </a:r>
              </a:p>
              <a:p>
                <a:r>
                  <a:rPr lang="en-US" b="1" dirty="0"/>
                  <a:t>Solution</a:t>
                </a:r>
              </a:p>
              <a:p>
                <a:r>
                  <a:rPr lang="en-US" dirty="0"/>
                  <a:t>The </a:t>
                </a:r>
                <a14:m>
                  <m:oMath xmlns:m="http://schemas.openxmlformats.org/officeDocument/2006/math">
                    <m:r>
                      <m:rPr>
                        <m:nor/>
                      </m:rPr>
                      <a:rPr lang="el-GR" i="1" dirty="0" smtClean="0">
                        <a:latin typeface="Cambria Math" panose="02040503050406030204" pitchFamily="18" charset="0"/>
                        <a:ea typeface="Cambria Math" panose="02040503050406030204" pitchFamily="18" charset="0"/>
                        <a:sym typeface="Symbol"/>
                      </a:rPr>
                      <m:t>β</m:t>
                    </m:r>
                    <m:r>
                      <m:rPr>
                        <m:nor/>
                      </m:rPr>
                      <a:rPr lang="en-US" b="0" i="0" baseline="-25000" dirty="0" smtClean="0"/>
                      <m:t>1</m:t>
                    </m:r>
                  </m:oMath>
                </a14:m>
                <a:r>
                  <a:rPr lang="en-US" dirty="0"/>
                  <a:t> model coefficient relates to the variable </a:t>
                </a:r>
                <a:r>
                  <a:rPr lang="en-US" i="1" dirty="0"/>
                  <a:t>Square Footage </a:t>
                </a:r>
                <a:r>
                  <a:rPr lang="en-US" dirty="0"/>
                  <a:t>in the Mount Pleasant Real Estate model. The output in Figure 14.1.1 provides two parts of the information necessary to develop a confidence interval for </a:t>
                </a:r>
                <a14:m>
                  <m:oMath xmlns:m="http://schemas.openxmlformats.org/officeDocument/2006/math">
                    <m:r>
                      <m:rPr>
                        <m:nor/>
                      </m:rPr>
                      <a:rPr lang="el-GR" i="1" dirty="0">
                        <a:latin typeface="Cambria Math" panose="02040503050406030204" pitchFamily="18" charset="0"/>
                        <a:ea typeface="Cambria Math" panose="02040503050406030204" pitchFamily="18" charset="0"/>
                        <a:sym typeface="Symbol"/>
                      </a:rPr>
                      <m:t>β</m:t>
                    </m:r>
                    <m:r>
                      <m:rPr>
                        <m:nor/>
                      </m:rPr>
                      <a:rPr lang="en-US" b="0" i="0" baseline="-25000" dirty="0" smtClean="0"/>
                      <m:t>1</m:t>
                    </m:r>
                  </m:oMath>
                </a14:m>
                <a:r>
                  <a:rPr lang="en-US" dirty="0"/>
                  <a:t>. You will find this information under the label “Coefficients”.</a:t>
                </a:r>
              </a:p>
              <a:p>
                <a:r>
                  <a:rPr lang="en-US" dirty="0"/>
                  <a:t>A portion of the output of the model is repeated here.</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2133" r="-889"/>
                </a:stretch>
              </a:blipFill>
            </p:spPr>
            <p:txBody>
              <a:bodyPr/>
              <a:lstStyle/>
              <a:p>
                <a:r>
                  <a:rPr lang="en-IN">
                    <a:noFill/>
                  </a:rPr>
                  <a:t> </a:t>
                </a:r>
              </a:p>
            </p:txBody>
          </p:sp>
        </mc:Fallback>
      </mc:AlternateContent>
    </p:spTree>
    <p:extLst>
      <p:ext uri="{BB962C8B-B14F-4D97-AF65-F5344CB8AC3E}">
        <p14:creationId xmlns:p14="http://schemas.microsoft.com/office/powerpoint/2010/main" val="2123176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14.3.2: Determining a Confidence Interval for a Model Coefficient (cont.)</a:t>
            </a:r>
          </a:p>
        </p:txBody>
      </p:sp>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 </a:t>
            </a:r>
          </a:p>
        </p:txBody>
      </p:sp>
      <p:graphicFrame>
        <p:nvGraphicFramePr>
          <p:cNvPr id="4" name="Table 3">
            <a:extLst>
              <a:ext uri="{FF2B5EF4-FFF2-40B4-BE49-F238E27FC236}">
                <a16:creationId xmlns:a16="http://schemas.microsoft.com/office/drawing/2014/main" id="{6D78458D-95E3-ACEF-4CDE-B1854899EC44}"/>
              </a:ext>
            </a:extLst>
          </p:cNvPr>
          <p:cNvGraphicFramePr>
            <a:graphicFrameLocks noGrp="1"/>
          </p:cNvGraphicFramePr>
          <p:nvPr>
            <p:extLst>
              <p:ext uri="{D42A27DB-BD31-4B8C-83A1-F6EECF244321}">
                <p14:modId xmlns:p14="http://schemas.microsoft.com/office/powerpoint/2010/main" val="848083412"/>
              </p:ext>
            </p:extLst>
          </p:nvPr>
        </p:nvGraphicFramePr>
        <p:xfrm>
          <a:off x="457200" y="1397000"/>
          <a:ext cx="8229600" cy="1854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74647886"/>
                    </a:ext>
                  </a:extLst>
                </a:gridCol>
                <a:gridCol w="2057400">
                  <a:extLst>
                    <a:ext uri="{9D8B030D-6E8A-4147-A177-3AD203B41FA5}">
                      <a16:colId xmlns:a16="http://schemas.microsoft.com/office/drawing/2014/main" val="556335222"/>
                    </a:ext>
                  </a:extLst>
                </a:gridCol>
                <a:gridCol w="2057400">
                  <a:extLst>
                    <a:ext uri="{9D8B030D-6E8A-4147-A177-3AD203B41FA5}">
                      <a16:colId xmlns:a16="http://schemas.microsoft.com/office/drawing/2014/main" val="1532286594"/>
                    </a:ext>
                  </a:extLst>
                </a:gridCol>
                <a:gridCol w="2057400">
                  <a:extLst>
                    <a:ext uri="{9D8B030D-6E8A-4147-A177-3AD203B41FA5}">
                      <a16:colId xmlns:a16="http://schemas.microsoft.com/office/drawing/2014/main" val="1507312255"/>
                    </a:ext>
                  </a:extLst>
                </a:gridCol>
              </a:tblGrid>
              <a:tr h="370840">
                <a:tc>
                  <a:txBody>
                    <a:bodyPr/>
                    <a:lstStyle/>
                    <a:p>
                      <a:pPr algn="ctr"/>
                      <a:endParaRPr lang="en-IN" dirty="0"/>
                    </a:p>
                  </a:txBody>
                  <a:tcPr/>
                </a:tc>
                <a:tc>
                  <a:txBody>
                    <a:bodyPr/>
                    <a:lstStyle/>
                    <a:p>
                      <a:pPr algn="ctr"/>
                      <a:r>
                        <a:rPr lang="en-IN" i="1" dirty="0"/>
                        <a:t>Coefficients</a:t>
                      </a:r>
                    </a:p>
                  </a:txBody>
                  <a:tcPr/>
                </a:tc>
                <a:tc>
                  <a:txBody>
                    <a:bodyPr/>
                    <a:lstStyle/>
                    <a:p>
                      <a:pPr algn="ctr"/>
                      <a:r>
                        <a:rPr lang="en-US" i="1" dirty="0"/>
                        <a:t>Standard Error</a:t>
                      </a:r>
                      <a:endParaRPr lang="en-IN" i="1" dirty="0"/>
                    </a:p>
                  </a:txBody>
                  <a:tcPr/>
                </a:tc>
                <a:tc>
                  <a:txBody>
                    <a:bodyPr/>
                    <a:lstStyle/>
                    <a:p>
                      <a:pPr algn="ctr"/>
                      <a:r>
                        <a:rPr lang="en-US" i="1" dirty="0"/>
                        <a:t>t Stat</a:t>
                      </a:r>
                      <a:endParaRPr lang="en-IN" i="1" dirty="0"/>
                    </a:p>
                  </a:txBody>
                  <a:tcPr/>
                </a:tc>
                <a:extLst>
                  <a:ext uri="{0D108BD9-81ED-4DB2-BD59-A6C34878D82A}">
                    <a16:rowId xmlns:a16="http://schemas.microsoft.com/office/drawing/2014/main" val="2239302549"/>
                  </a:ext>
                </a:extLst>
              </a:tr>
              <a:tr h="370840">
                <a:tc>
                  <a:txBody>
                    <a:bodyPr/>
                    <a:lstStyle/>
                    <a:p>
                      <a:r>
                        <a:rPr lang="en-IN" dirty="0"/>
                        <a:t>Intercept</a:t>
                      </a:r>
                    </a:p>
                  </a:txBody>
                  <a:tcPr/>
                </a:tc>
                <a:tc>
                  <a:txBody>
                    <a:bodyPr/>
                    <a:lstStyle/>
                    <a:p>
                      <a:pPr algn="ctr"/>
                      <a:r>
                        <a:rPr lang="en-IN" dirty="0"/>
                        <a:t>163579.0641</a:t>
                      </a:r>
                    </a:p>
                  </a:txBody>
                  <a:tcPr/>
                </a:tc>
                <a:tc>
                  <a:txBody>
                    <a:bodyPr/>
                    <a:lstStyle/>
                    <a:p>
                      <a:pPr algn="ctr"/>
                      <a:r>
                        <a:rPr lang="en-IN" dirty="0"/>
                        <a:t>21007.627</a:t>
                      </a:r>
                    </a:p>
                  </a:txBody>
                  <a:tcPr/>
                </a:tc>
                <a:tc>
                  <a:txBody>
                    <a:bodyPr/>
                    <a:lstStyle/>
                    <a:p>
                      <a:pPr algn="ctr"/>
                      <a:r>
                        <a:rPr lang="en-IN" dirty="0"/>
                        <a:t>7.7866512</a:t>
                      </a:r>
                    </a:p>
                  </a:txBody>
                  <a:tcPr/>
                </a:tc>
                <a:extLst>
                  <a:ext uri="{0D108BD9-81ED-4DB2-BD59-A6C34878D82A}">
                    <a16:rowId xmlns:a16="http://schemas.microsoft.com/office/drawing/2014/main" val="2089520889"/>
                  </a:ext>
                </a:extLst>
              </a:tr>
              <a:tr h="370840">
                <a:tc>
                  <a:txBody>
                    <a:bodyPr/>
                    <a:lstStyle/>
                    <a:p>
                      <a:r>
                        <a:rPr lang="en-US" dirty="0"/>
                        <a:t>Square Footage</a:t>
                      </a:r>
                      <a:endParaRPr lang="en-IN" dirty="0"/>
                    </a:p>
                  </a:txBody>
                  <a:tcPr/>
                </a:tc>
                <a:tc>
                  <a:txBody>
                    <a:bodyPr/>
                    <a:lstStyle/>
                    <a:p>
                      <a:pPr algn="ctr"/>
                      <a:r>
                        <a:rPr lang="en-IN" dirty="0"/>
                        <a:t>108.2432396</a:t>
                      </a:r>
                    </a:p>
                  </a:txBody>
                  <a:tcPr/>
                </a:tc>
                <a:tc>
                  <a:txBody>
                    <a:bodyPr/>
                    <a:lstStyle/>
                    <a:p>
                      <a:pPr algn="ctr"/>
                      <a:r>
                        <a:rPr lang="en-IN" dirty="0"/>
                        <a:t>9.27888589</a:t>
                      </a:r>
                    </a:p>
                  </a:txBody>
                  <a:tcPr/>
                </a:tc>
                <a:tc>
                  <a:txBody>
                    <a:bodyPr/>
                    <a:lstStyle/>
                    <a:p>
                      <a:pPr algn="ctr"/>
                      <a:r>
                        <a:rPr lang="en-IN" dirty="0"/>
                        <a:t>11.6655427</a:t>
                      </a:r>
                    </a:p>
                  </a:txBody>
                  <a:tcPr/>
                </a:tc>
                <a:extLst>
                  <a:ext uri="{0D108BD9-81ED-4DB2-BD59-A6C34878D82A}">
                    <a16:rowId xmlns:a16="http://schemas.microsoft.com/office/drawing/2014/main" val="4275565362"/>
                  </a:ext>
                </a:extLst>
              </a:tr>
              <a:tr h="370840">
                <a:tc>
                  <a:txBody>
                    <a:bodyPr/>
                    <a:lstStyle/>
                    <a:p>
                      <a:r>
                        <a:rPr lang="en-US" dirty="0"/>
                        <a:t>Age</a:t>
                      </a:r>
                      <a:endParaRPr lang="en-IN" dirty="0"/>
                    </a:p>
                  </a:txBody>
                  <a:tcPr/>
                </a:tc>
                <a:tc>
                  <a:txBody>
                    <a:bodyPr/>
                    <a:lstStyle/>
                    <a:p>
                      <a:pPr algn="ctr"/>
                      <a:r>
                        <a:rPr lang="en-IN" dirty="0"/>
                        <a:t>-6318.474786</a:t>
                      </a:r>
                    </a:p>
                  </a:txBody>
                  <a:tcPr/>
                </a:tc>
                <a:tc>
                  <a:txBody>
                    <a:bodyPr/>
                    <a:lstStyle/>
                    <a:p>
                      <a:pPr algn="ctr"/>
                      <a:r>
                        <a:rPr lang="en-IN" dirty="0"/>
                        <a:t>765.288909</a:t>
                      </a:r>
                    </a:p>
                  </a:txBody>
                  <a:tcPr/>
                </a:tc>
                <a:tc>
                  <a:txBody>
                    <a:bodyPr/>
                    <a:lstStyle/>
                    <a:p>
                      <a:pPr algn="ctr"/>
                      <a:r>
                        <a:rPr lang="en-IN" dirty="0"/>
                        <a:t>-8.2563261</a:t>
                      </a:r>
                    </a:p>
                  </a:txBody>
                  <a:tcPr/>
                </a:tc>
                <a:extLst>
                  <a:ext uri="{0D108BD9-81ED-4DB2-BD59-A6C34878D82A}">
                    <a16:rowId xmlns:a16="http://schemas.microsoft.com/office/drawing/2014/main" val="1867798877"/>
                  </a:ext>
                </a:extLst>
              </a:tr>
              <a:tr h="370840">
                <a:tc>
                  <a:txBody>
                    <a:bodyPr/>
                    <a:lstStyle/>
                    <a:p>
                      <a:r>
                        <a:rPr lang="en-US" dirty="0"/>
                        <a:t>Bedrooms</a:t>
                      </a:r>
                      <a:endParaRPr lang="en-IN" dirty="0"/>
                    </a:p>
                  </a:txBody>
                  <a:tcPr/>
                </a:tc>
                <a:tc>
                  <a:txBody>
                    <a:bodyPr/>
                    <a:lstStyle/>
                    <a:p>
                      <a:pPr algn="ctr"/>
                      <a:r>
                        <a:rPr lang="en-IN" dirty="0"/>
                        <a:t>1284.921167</a:t>
                      </a:r>
                    </a:p>
                  </a:txBody>
                  <a:tcPr/>
                </a:tc>
                <a:tc>
                  <a:txBody>
                    <a:bodyPr/>
                    <a:lstStyle/>
                    <a:p>
                      <a:pPr algn="ctr"/>
                      <a:r>
                        <a:rPr lang="en-IN" dirty="0"/>
                        <a:t>7357.66135</a:t>
                      </a:r>
                    </a:p>
                  </a:txBody>
                  <a:tcPr/>
                </a:tc>
                <a:tc>
                  <a:txBody>
                    <a:bodyPr/>
                    <a:lstStyle/>
                    <a:p>
                      <a:pPr algn="ctr"/>
                      <a:r>
                        <a:rPr lang="en-IN" dirty="0"/>
                        <a:t>0.17463717</a:t>
                      </a:r>
                    </a:p>
                  </a:txBody>
                  <a:tcPr/>
                </a:tc>
                <a:extLst>
                  <a:ext uri="{0D108BD9-81ED-4DB2-BD59-A6C34878D82A}">
                    <a16:rowId xmlns:a16="http://schemas.microsoft.com/office/drawing/2014/main" val="3319069254"/>
                  </a:ext>
                </a:extLst>
              </a:tr>
            </a:tbl>
          </a:graphicData>
        </a:graphic>
      </p:graphicFrame>
      <p:graphicFrame>
        <p:nvGraphicFramePr>
          <p:cNvPr id="5" name="Table 4">
            <a:extLst>
              <a:ext uri="{FF2B5EF4-FFF2-40B4-BE49-F238E27FC236}">
                <a16:creationId xmlns:a16="http://schemas.microsoft.com/office/drawing/2014/main" id="{3601F0AF-C82C-81D5-03A8-3DF120CCB32A}"/>
              </a:ext>
            </a:extLst>
          </p:cNvPr>
          <p:cNvGraphicFramePr>
            <a:graphicFrameLocks noGrp="1"/>
          </p:cNvGraphicFramePr>
          <p:nvPr>
            <p:extLst>
              <p:ext uri="{D42A27DB-BD31-4B8C-83A1-F6EECF244321}">
                <p14:modId xmlns:p14="http://schemas.microsoft.com/office/powerpoint/2010/main" val="358495217"/>
              </p:ext>
            </p:extLst>
          </p:nvPr>
        </p:nvGraphicFramePr>
        <p:xfrm>
          <a:off x="457200" y="3627244"/>
          <a:ext cx="8229601" cy="2123440"/>
        </p:xfrm>
        <a:graphic>
          <a:graphicData uri="http://schemas.openxmlformats.org/drawingml/2006/table">
            <a:tbl>
              <a:tblPr firstRow="1" bandRow="1">
                <a:tableStyleId>{5C22544A-7EE6-4342-B048-85BDC9FD1C3A}</a:tableStyleId>
              </a:tblPr>
              <a:tblGrid>
                <a:gridCol w="1159099">
                  <a:extLst>
                    <a:ext uri="{9D8B030D-6E8A-4147-A177-3AD203B41FA5}">
                      <a16:colId xmlns:a16="http://schemas.microsoft.com/office/drawing/2014/main" val="74647886"/>
                    </a:ext>
                  </a:extLst>
                </a:gridCol>
                <a:gridCol w="1660301">
                  <a:extLst>
                    <a:ext uri="{9D8B030D-6E8A-4147-A177-3AD203B41FA5}">
                      <a16:colId xmlns:a16="http://schemas.microsoft.com/office/drawing/2014/main" val="2856410227"/>
                    </a:ext>
                  </a:extLst>
                </a:gridCol>
                <a:gridCol w="1981200">
                  <a:extLst>
                    <a:ext uri="{9D8B030D-6E8A-4147-A177-3AD203B41FA5}">
                      <a16:colId xmlns:a16="http://schemas.microsoft.com/office/drawing/2014/main" val="556335222"/>
                    </a:ext>
                  </a:extLst>
                </a:gridCol>
                <a:gridCol w="1864218">
                  <a:extLst>
                    <a:ext uri="{9D8B030D-6E8A-4147-A177-3AD203B41FA5}">
                      <a16:colId xmlns:a16="http://schemas.microsoft.com/office/drawing/2014/main" val="1532286594"/>
                    </a:ext>
                  </a:extLst>
                </a:gridCol>
                <a:gridCol w="1564783">
                  <a:extLst>
                    <a:ext uri="{9D8B030D-6E8A-4147-A177-3AD203B41FA5}">
                      <a16:colId xmlns:a16="http://schemas.microsoft.com/office/drawing/2014/main" val="1507312255"/>
                    </a:ext>
                  </a:extLst>
                </a:gridCol>
              </a:tblGrid>
              <a:tr h="370840">
                <a:tc>
                  <a:txBody>
                    <a:bodyPr/>
                    <a:lstStyle/>
                    <a:p>
                      <a:pPr algn="ctr"/>
                      <a:endParaRPr lang="en-IN" dirty="0"/>
                    </a:p>
                  </a:txBody>
                  <a:tcPr/>
                </a:tc>
                <a:tc>
                  <a:txBody>
                    <a:bodyPr/>
                    <a:lstStyle/>
                    <a:p>
                      <a:pPr algn="ctr"/>
                      <a:r>
                        <a:rPr lang="en-US" i="1" dirty="0"/>
                        <a:t>P-value</a:t>
                      </a:r>
                      <a:endParaRPr lang="en-IN" i="1" dirty="0"/>
                    </a:p>
                  </a:txBody>
                  <a:tcPr/>
                </a:tc>
                <a:tc>
                  <a:txBody>
                    <a:bodyPr/>
                    <a:lstStyle/>
                    <a:p>
                      <a:pPr algn="ctr"/>
                      <a:r>
                        <a:rPr lang="en-IN" i="1" dirty="0"/>
                        <a:t>Lower 95%</a:t>
                      </a:r>
                    </a:p>
                  </a:txBody>
                  <a:tcPr/>
                </a:tc>
                <a:tc>
                  <a:txBody>
                    <a:bodyPr/>
                    <a:lstStyle/>
                    <a:p>
                      <a:pPr algn="ctr"/>
                      <a:r>
                        <a:rPr lang="en-US" i="1" dirty="0"/>
                        <a:t>Upper 95%</a:t>
                      </a:r>
                      <a:endParaRPr lang="en-IN" i="1" dirty="0"/>
                    </a:p>
                  </a:txBody>
                  <a:tcPr/>
                </a:tc>
                <a:tc>
                  <a:txBody>
                    <a:bodyPr/>
                    <a:lstStyle/>
                    <a:p>
                      <a:pPr algn="ctr"/>
                      <a:r>
                        <a:rPr lang="en-US" i="1" dirty="0"/>
                        <a:t>Lower 95.0%</a:t>
                      </a:r>
                      <a:endParaRPr lang="en-IN" i="1" dirty="0"/>
                    </a:p>
                  </a:txBody>
                  <a:tcPr/>
                </a:tc>
                <a:extLst>
                  <a:ext uri="{0D108BD9-81ED-4DB2-BD59-A6C34878D82A}">
                    <a16:rowId xmlns:a16="http://schemas.microsoft.com/office/drawing/2014/main" val="2239302549"/>
                  </a:ext>
                </a:extLst>
              </a:tr>
              <a:tr h="370840">
                <a:tc>
                  <a:txBody>
                    <a:bodyPr/>
                    <a:lstStyle/>
                    <a:p>
                      <a:r>
                        <a:rPr lang="en-IN" dirty="0"/>
                        <a:t>Intercept</a:t>
                      </a:r>
                    </a:p>
                  </a:txBody>
                  <a:tcPr/>
                </a:tc>
                <a:tc>
                  <a:txBody>
                    <a:bodyPr/>
                    <a:lstStyle/>
                    <a:p>
                      <a:pPr algn="ctr"/>
                      <a:r>
                        <a:rPr lang="en-IN" dirty="0"/>
                        <a:t>1.09E-08</a:t>
                      </a:r>
                    </a:p>
                  </a:txBody>
                  <a:tcPr/>
                </a:tc>
                <a:tc>
                  <a:txBody>
                    <a:bodyPr/>
                    <a:lstStyle/>
                    <a:p>
                      <a:pPr algn="ctr"/>
                      <a:r>
                        <a:rPr lang="en-IN" dirty="0"/>
                        <a:t>120675.7661</a:t>
                      </a:r>
                    </a:p>
                  </a:txBody>
                  <a:tcPr/>
                </a:tc>
                <a:tc>
                  <a:txBody>
                    <a:bodyPr/>
                    <a:lstStyle/>
                    <a:p>
                      <a:pPr algn="ctr"/>
                      <a:r>
                        <a:rPr lang="en-IN" dirty="0"/>
                        <a:t>206482.3621</a:t>
                      </a:r>
                    </a:p>
                  </a:txBody>
                  <a:tcPr/>
                </a:tc>
                <a:tc>
                  <a:txBody>
                    <a:bodyPr/>
                    <a:lstStyle/>
                    <a:p>
                      <a:pPr algn="ctr"/>
                      <a:r>
                        <a:rPr lang="en-IN" dirty="0"/>
                        <a:t>120675.7661</a:t>
                      </a:r>
                    </a:p>
                  </a:txBody>
                  <a:tcPr/>
                </a:tc>
                <a:extLst>
                  <a:ext uri="{0D108BD9-81ED-4DB2-BD59-A6C34878D82A}">
                    <a16:rowId xmlns:a16="http://schemas.microsoft.com/office/drawing/2014/main" val="2089520889"/>
                  </a:ext>
                </a:extLst>
              </a:tr>
              <a:tr h="370840">
                <a:tc>
                  <a:txBody>
                    <a:bodyPr/>
                    <a:lstStyle/>
                    <a:p>
                      <a:r>
                        <a:rPr lang="en-US" dirty="0"/>
                        <a:t>Square Footage</a:t>
                      </a:r>
                      <a:endParaRPr lang="en-IN" dirty="0"/>
                    </a:p>
                  </a:txBody>
                  <a:tcPr/>
                </a:tc>
                <a:tc>
                  <a:txBody>
                    <a:bodyPr/>
                    <a:lstStyle/>
                    <a:p>
                      <a:pPr algn="ctr"/>
                      <a:r>
                        <a:rPr lang="en-IN" dirty="0"/>
                        <a:t>1.13E-12</a:t>
                      </a:r>
                    </a:p>
                  </a:txBody>
                  <a:tcPr/>
                </a:tc>
                <a:tc>
                  <a:txBody>
                    <a:bodyPr/>
                    <a:lstStyle/>
                    <a:p>
                      <a:pPr algn="ctr"/>
                      <a:r>
                        <a:rPr lang="en-IN" dirty="0"/>
                        <a:t>89.29322647</a:t>
                      </a:r>
                    </a:p>
                  </a:txBody>
                  <a:tcPr/>
                </a:tc>
                <a:tc>
                  <a:txBody>
                    <a:bodyPr/>
                    <a:lstStyle/>
                    <a:p>
                      <a:pPr algn="ctr"/>
                      <a:r>
                        <a:rPr lang="en-IN" dirty="0"/>
                        <a:t>127.1932526</a:t>
                      </a:r>
                    </a:p>
                  </a:txBody>
                  <a:tcPr/>
                </a:tc>
                <a:tc>
                  <a:txBody>
                    <a:bodyPr/>
                    <a:lstStyle/>
                    <a:p>
                      <a:pPr algn="ctr"/>
                      <a:r>
                        <a:rPr lang="en-IN" dirty="0"/>
                        <a:t>89.29322647</a:t>
                      </a:r>
                    </a:p>
                  </a:txBody>
                  <a:tcPr/>
                </a:tc>
                <a:extLst>
                  <a:ext uri="{0D108BD9-81ED-4DB2-BD59-A6C34878D82A}">
                    <a16:rowId xmlns:a16="http://schemas.microsoft.com/office/drawing/2014/main" val="4275565362"/>
                  </a:ext>
                </a:extLst>
              </a:tr>
              <a:tr h="370840">
                <a:tc>
                  <a:txBody>
                    <a:bodyPr/>
                    <a:lstStyle/>
                    <a:p>
                      <a:r>
                        <a:rPr lang="en-US" dirty="0"/>
                        <a:t>Age</a:t>
                      </a:r>
                      <a:endParaRPr lang="en-IN" dirty="0"/>
                    </a:p>
                  </a:txBody>
                  <a:tcPr/>
                </a:tc>
                <a:tc>
                  <a:txBody>
                    <a:bodyPr/>
                    <a:lstStyle/>
                    <a:p>
                      <a:pPr algn="ctr"/>
                      <a:r>
                        <a:rPr lang="en-IN" dirty="0"/>
                        <a:t>3.24E-09</a:t>
                      </a:r>
                    </a:p>
                  </a:txBody>
                  <a:tcPr/>
                </a:tc>
                <a:tc>
                  <a:txBody>
                    <a:bodyPr/>
                    <a:lstStyle/>
                    <a:p>
                      <a:pPr algn="ctr"/>
                      <a:r>
                        <a:rPr lang="en-IN" dirty="0"/>
                        <a:t>-7881.403246</a:t>
                      </a:r>
                    </a:p>
                  </a:txBody>
                  <a:tcPr/>
                </a:tc>
                <a:tc>
                  <a:txBody>
                    <a:bodyPr/>
                    <a:lstStyle/>
                    <a:p>
                      <a:pPr algn="ctr"/>
                      <a:r>
                        <a:rPr lang="en-IN" dirty="0"/>
                        <a:t>-4755.546326</a:t>
                      </a:r>
                    </a:p>
                  </a:txBody>
                  <a:tcPr/>
                </a:tc>
                <a:tc>
                  <a:txBody>
                    <a:bodyPr/>
                    <a:lstStyle/>
                    <a:p>
                      <a:pPr algn="ctr"/>
                      <a:r>
                        <a:rPr lang="en-IN" dirty="0"/>
                        <a:t>-7881.403246</a:t>
                      </a:r>
                    </a:p>
                  </a:txBody>
                  <a:tcPr/>
                </a:tc>
                <a:extLst>
                  <a:ext uri="{0D108BD9-81ED-4DB2-BD59-A6C34878D82A}">
                    <a16:rowId xmlns:a16="http://schemas.microsoft.com/office/drawing/2014/main" val="1867798877"/>
                  </a:ext>
                </a:extLst>
              </a:tr>
              <a:tr h="370840">
                <a:tc>
                  <a:txBody>
                    <a:bodyPr/>
                    <a:lstStyle/>
                    <a:p>
                      <a:r>
                        <a:rPr lang="en-US" dirty="0"/>
                        <a:t>Bedrooms</a:t>
                      </a:r>
                      <a:endParaRPr lang="en-IN" dirty="0"/>
                    </a:p>
                  </a:txBody>
                  <a:tcPr/>
                </a:tc>
                <a:tc>
                  <a:txBody>
                    <a:bodyPr/>
                    <a:lstStyle/>
                    <a:p>
                      <a:pPr algn="ctr"/>
                      <a:r>
                        <a:rPr lang="en-IN" dirty="0"/>
                        <a:t>0.862538</a:t>
                      </a:r>
                    </a:p>
                  </a:txBody>
                  <a:tcPr/>
                </a:tc>
                <a:tc>
                  <a:txBody>
                    <a:bodyPr/>
                    <a:lstStyle/>
                    <a:p>
                      <a:pPr algn="ctr"/>
                      <a:r>
                        <a:rPr lang="en-IN" dirty="0"/>
                        <a:t>-13741.42795</a:t>
                      </a:r>
                    </a:p>
                  </a:txBody>
                  <a:tcPr/>
                </a:tc>
                <a:tc>
                  <a:txBody>
                    <a:bodyPr/>
                    <a:lstStyle/>
                    <a:p>
                      <a:pPr algn="ctr"/>
                      <a:r>
                        <a:rPr lang="en-IN" dirty="0"/>
                        <a:t>16311.27029</a:t>
                      </a:r>
                    </a:p>
                  </a:txBody>
                  <a:tcPr/>
                </a:tc>
                <a:tc>
                  <a:txBody>
                    <a:bodyPr/>
                    <a:lstStyle/>
                    <a:p>
                      <a:pPr algn="ctr"/>
                      <a:r>
                        <a:rPr lang="en-IN" dirty="0"/>
                        <a:t>-13741.42795</a:t>
                      </a:r>
                    </a:p>
                  </a:txBody>
                  <a:tcPr/>
                </a:tc>
                <a:extLst>
                  <a:ext uri="{0D108BD9-81ED-4DB2-BD59-A6C34878D82A}">
                    <a16:rowId xmlns:a16="http://schemas.microsoft.com/office/drawing/2014/main" val="3319069254"/>
                  </a:ext>
                </a:extLst>
              </a:tr>
            </a:tbl>
          </a:graphicData>
        </a:graphic>
      </p:graphicFrame>
    </p:spTree>
    <p:extLst>
      <p:ext uri="{BB962C8B-B14F-4D97-AF65-F5344CB8AC3E}">
        <p14:creationId xmlns:p14="http://schemas.microsoft.com/office/powerpoint/2010/main" val="104962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fontScale="90000"/>
          </a:bodyPr>
          <a:lstStyle/>
          <a:p>
            <a:r>
              <a:rPr lang="en-US" dirty="0"/>
              <a:t>Inference Concerning the Multiple Regression Model</a:t>
            </a:r>
            <a:br>
              <a:rPr lang="en-US" dirty="0"/>
            </a:br>
            <a:r>
              <a:rPr lang="en-US" dirty="0"/>
              <a:t>and Its Coefficients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To test these hypotheses, we will use the </a:t>
                </a:r>
                <a14:m>
                  <m:oMath xmlns:m="http://schemas.openxmlformats.org/officeDocument/2006/math">
                    <m:r>
                      <a:rPr lang="en-US" i="1" dirty="0" smtClean="0">
                        <a:latin typeface="Cambria Math" panose="02040503050406030204" pitchFamily="18" charset="0"/>
                      </a:rPr>
                      <m:t>𝐹</m:t>
                    </m:r>
                  </m:oMath>
                </a14:m>
                <a:r>
                  <a:rPr lang="en-US" dirty="0"/>
                  <a:t>-distribution which was introduced in Section 12.5. It will be used in this and subsequent chapters to analyze variation in test statistics formed as ratios of two random variables.</a:t>
                </a:r>
              </a:p>
              <a:p>
                <a:r>
                  <a:rPr lang="en-US" dirty="0"/>
                  <a:t>The </a:t>
                </a:r>
                <a14:m>
                  <m:oMath xmlns:m="http://schemas.openxmlformats.org/officeDocument/2006/math">
                    <m:r>
                      <a:rPr lang="en-US" i="1" dirty="0" smtClean="0">
                        <a:latin typeface="Cambria Math" panose="02040503050406030204" pitchFamily="18" charset="0"/>
                      </a:rPr>
                      <m:t>𝐹</m:t>
                    </m:r>
                  </m:oMath>
                </a14:m>
                <a:r>
                  <a:rPr lang="en-US" dirty="0"/>
                  <a:t>-distribution is not symmetrical, rather, it is skewed to the right. Like the </a:t>
                </a:r>
                <a14:m>
                  <m:oMath xmlns:m="http://schemas.openxmlformats.org/officeDocument/2006/math">
                    <m:r>
                      <a:rPr lang="en-US" i="1" dirty="0" smtClean="0">
                        <a:latin typeface="Cambria Math" panose="02040503050406030204" pitchFamily="18" charset="0"/>
                      </a:rPr>
                      <m:t>𝑡</m:t>
                    </m:r>
                  </m:oMath>
                </a14:m>
                <a:r>
                  <a:rPr lang="en-US" dirty="0"/>
                  <a:t>-distribution, its parameters are degrees of freedom. What distinguishes the </a:t>
                </a:r>
                <a14:m>
                  <m:oMath xmlns:m="http://schemas.openxmlformats.org/officeDocument/2006/math">
                    <m:r>
                      <a:rPr lang="en-US" i="1" dirty="0" smtClean="0">
                        <a:latin typeface="Cambria Math" panose="02040503050406030204" pitchFamily="18" charset="0"/>
                      </a:rPr>
                      <m:t>𝐹</m:t>
                    </m:r>
                  </m:oMath>
                </a14:m>
                <a:r>
                  <a:rPr lang="en-US" dirty="0"/>
                  <a:t>-distribution is that it has a pair of values for its degrees of freedom.</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2222"/>
                </a:stretch>
              </a:blipFill>
            </p:spPr>
            <p:txBody>
              <a:bodyPr/>
              <a:lstStyle/>
              <a:p>
                <a:r>
                  <a:rPr lang="en-IN">
                    <a:noFill/>
                  </a:rPr>
                  <a:t> </a:t>
                </a:r>
              </a:p>
            </p:txBody>
          </p:sp>
        </mc:Fallback>
      </mc:AlternateContent>
    </p:spTree>
    <p:extLst>
      <p:ext uri="{BB962C8B-B14F-4D97-AF65-F5344CB8AC3E}">
        <p14:creationId xmlns:p14="http://schemas.microsoft.com/office/powerpoint/2010/main" val="3734293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14.3.2: Determining a Confidence Interval for a Model Coefficient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r>
                  <a:rPr lang="en-US" dirty="0"/>
                  <a:t>	</a:t>
                </a:r>
                <a:r>
                  <a:rPr lang="en-US" b="0" dirty="0">
                    <a:ea typeface="Cambria Math" panose="02040503050406030204" pitchFamily="18" charset="0"/>
                    <a:sym typeface="Symbol"/>
                  </a:rPr>
                  <a:t> </a:t>
                </a:r>
                <a14:m>
                  <m:oMath xmlns:m="http://schemas.openxmlformats.org/officeDocument/2006/math">
                    <m:r>
                      <m:rPr>
                        <m:nor/>
                      </m:rPr>
                      <a:rPr lang="en-US" b="0" i="1" dirty="0" smtClean="0">
                        <a:latin typeface="Cambria Math" panose="02040503050406030204" pitchFamily="18" charset="0"/>
                        <a:ea typeface="Cambria Math" panose="02040503050406030204" pitchFamily="18" charset="0"/>
                        <a:sym typeface="Symbol"/>
                      </a:rPr>
                      <m:t>b</m:t>
                    </m:r>
                    <m:r>
                      <m:rPr>
                        <m:nor/>
                      </m:rPr>
                      <a:rPr lang="en-US" b="0" i="0" baseline="-25000" dirty="0" smtClean="0"/>
                      <m:t>1</m:t>
                    </m:r>
                  </m:oMath>
                </a14:m>
                <a:r>
                  <a:rPr lang="en-US" dirty="0"/>
                  <a:t> is given in the output to be 108.24.</a:t>
                </a:r>
              </a:p>
              <a:p>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sub>
                    </m:sSub>
                  </m:oMath>
                </a14:m>
                <a:r>
                  <a:rPr lang="en-US" dirty="0"/>
                  <a:t> is given in the output to be 9.28. </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IN">
                    <a:noFill/>
                  </a:rPr>
                  <a:t> </a:t>
                </a:r>
              </a:p>
            </p:txBody>
          </p:sp>
        </mc:Fallback>
      </mc:AlternateContent>
      <p:pic>
        <p:nvPicPr>
          <p:cNvPr id="7" name="Picture 6">
            <a:extLst>
              <a:ext uri="{FF2B5EF4-FFF2-40B4-BE49-F238E27FC236}">
                <a16:creationId xmlns:a16="http://schemas.microsoft.com/office/drawing/2014/main" id="{15166596-F930-66FD-193C-FDDFB7578F0A}"/>
              </a:ext>
            </a:extLst>
          </p:cNvPr>
          <p:cNvPicPr>
            <a:picLocks noChangeAspect="1"/>
          </p:cNvPicPr>
          <p:nvPr/>
        </p:nvPicPr>
        <p:blipFill>
          <a:blip r:embed="rId3"/>
          <a:stretch>
            <a:fillRect/>
          </a:stretch>
        </p:blipFill>
        <p:spPr>
          <a:xfrm>
            <a:off x="1752600" y="1218828"/>
            <a:ext cx="4191000" cy="3027319"/>
          </a:xfrm>
          <a:prstGeom prst="rect">
            <a:avLst/>
          </a:prstGeom>
        </p:spPr>
      </p:pic>
    </p:spTree>
    <p:extLst>
      <p:ext uri="{BB962C8B-B14F-4D97-AF65-F5344CB8AC3E}">
        <p14:creationId xmlns:p14="http://schemas.microsoft.com/office/powerpoint/2010/main" val="4259910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14.3.2: Determining a Confidence Interval for a Model Coefficient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In order to compute the </a:t>
                </a:r>
                <a14:m>
                  <m:oMath xmlns:m="http://schemas.openxmlformats.org/officeDocument/2006/math">
                    <m:r>
                      <a:rPr lang="en-US" i="1" dirty="0" smtClean="0">
                        <a:latin typeface="Cambria Math" panose="02040503050406030204" pitchFamily="18" charset="0"/>
                      </a:rPr>
                      <m:t>𝑡</m:t>
                    </m:r>
                  </m:oMath>
                </a14:m>
                <a:r>
                  <a:rPr lang="en-US" dirty="0"/>
                  <a:t>-value, the degrees of freedom must be determined</a:t>
                </a:r>
              </a:p>
              <a:p>
                <a:r>
                  <a:rPr lang="en-US" b="0" dirty="0"/>
                  <a:t>	</a:t>
                </a:r>
                <a14:m>
                  <m:oMath xmlns:m="http://schemas.openxmlformats.org/officeDocument/2006/math">
                    <m:r>
                      <a:rPr lang="en-US" b="0" i="1" smtClean="0">
                        <a:latin typeface="Cambria Math" panose="02040503050406030204" pitchFamily="18" charset="0"/>
                      </a:rPr>
                      <m:t>𝑑𝑓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=34−</m:t>
                    </m:r>
                    <m:d>
                      <m:dPr>
                        <m:ctrlPr>
                          <a:rPr lang="en-US" b="0" i="1" smtClean="0">
                            <a:latin typeface="Cambria Math" panose="02040503050406030204" pitchFamily="18" charset="0"/>
                          </a:rPr>
                        </m:ctrlPr>
                      </m:dPr>
                      <m:e>
                        <m:r>
                          <a:rPr lang="en-US" b="0" i="1" smtClean="0">
                            <a:latin typeface="Cambria Math" panose="02040503050406030204" pitchFamily="18" charset="0"/>
                          </a:rPr>
                          <m:t>3+1</m:t>
                        </m:r>
                      </m:e>
                    </m:d>
                    <m:r>
                      <a:rPr lang="en-US" b="0" i="1" smtClean="0">
                        <a:latin typeface="Cambria Math" panose="02040503050406030204" pitchFamily="18" charset="0"/>
                      </a:rPr>
                      <m:t>=30.</m:t>
                    </m:r>
                  </m:oMath>
                </a14:m>
                <a:endParaRPr lang="en-US" dirty="0"/>
              </a:p>
              <a:p>
                <a:r>
                  <a:rPr lang="en-US" dirty="0"/>
                  <a:t>For a 95% confidence interval,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e>
                              <m:sup>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p>
                            </m:sSup>
                          </m:den>
                        </m:f>
                      </m:sub>
                    </m:sSub>
                    <m:r>
                      <a:rPr lang="en-US" b="0" i="1" smtClean="0">
                        <a:latin typeface="Cambria Math" panose="02040503050406030204" pitchFamily="18" charset="0"/>
                      </a:rPr>
                      <m:t> </m:t>
                    </m:r>
                  </m:oMath>
                </a14:m>
                <a:r>
                  <a:rPr lang="en-US" dirty="0"/>
                  <a:t>will be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b="0" i="1" smtClean="0">
                            <a:latin typeface="Cambria Math" panose="02040503050406030204" pitchFamily="18" charset="0"/>
                          </a:rPr>
                          <m:t>𝑡</m:t>
                        </m:r>
                      </m:e>
                      <m:sub>
                        <m:r>
                          <a:rPr lang="en-US" i="1">
                            <a:latin typeface="Cambria Math" panose="02040503050406030204" pitchFamily="18" charset="0"/>
                          </a:rPr>
                          <m:t>0.0</m:t>
                        </m:r>
                        <m:r>
                          <a:rPr lang="en-US" b="0" i="1" smtClean="0">
                            <a:latin typeface="Cambria Math" panose="02040503050406030204" pitchFamily="18" charset="0"/>
                          </a:rPr>
                          <m:t>2</m:t>
                        </m:r>
                        <m:r>
                          <a:rPr lang="en-US" i="1">
                            <a:latin typeface="Cambria Math" panose="02040503050406030204" pitchFamily="18" charset="0"/>
                          </a:rPr>
                          <m:t>5</m:t>
                        </m:r>
                        <m:r>
                          <a:rPr lang="en-US" b="0" i="1" smtClean="0">
                            <a:latin typeface="Cambria Math" panose="02040503050406030204" pitchFamily="18" charset="0"/>
                          </a:rPr>
                          <m:t>,30</m:t>
                        </m:r>
                      </m:sub>
                    </m:sSub>
                    <m:r>
                      <a:rPr lang="en-US" b="0" i="1" smtClean="0">
                        <a:latin typeface="Cambria Math" panose="02040503050406030204" pitchFamily="18" charset="0"/>
                      </a:rPr>
                      <m:t>=2.042</m:t>
                    </m:r>
                  </m:oMath>
                </a14:m>
                <a:r>
                  <a:rPr lang="en-US" dirty="0"/>
                  <a:t>.  The resulting confidence interval for </a:t>
                </a:r>
                <a14:m>
                  <m:oMath xmlns:m="http://schemas.openxmlformats.org/officeDocument/2006/math">
                    <m:r>
                      <m:rPr>
                        <m:nor/>
                      </m:rPr>
                      <a:rPr lang="el-GR" i="1" dirty="0">
                        <a:latin typeface="Cambria Math" panose="02040503050406030204" pitchFamily="18" charset="0"/>
                        <a:ea typeface="Cambria Math" panose="02040503050406030204" pitchFamily="18" charset="0"/>
                        <a:sym typeface="Symbol"/>
                      </a:rPr>
                      <m:t>β</m:t>
                    </m:r>
                    <m:r>
                      <m:rPr>
                        <m:nor/>
                      </m:rPr>
                      <a:rPr lang="en-US" b="0" i="0" baseline="-25000" dirty="0" smtClean="0"/>
                      <m:t>1</m:t>
                    </m:r>
                  </m:oMath>
                </a14:m>
                <a:r>
                  <a:rPr lang="en-US" dirty="0"/>
                  <a:t> will be</a:t>
                </a:r>
              </a:p>
              <a:p>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108.24</m:t>
                      </m:r>
                      <m:r>
                        <a:rPr lang="en-US" b="0" i="1" smtClean="0">
                          <a:latin typeface="Cambria Math" panose="02040503050406030204" pitchFamily="18" charset="0"/>
                          <a:ea typeface="Cambria Math" panose="02040503050406030204" pitchFamily="18" charset="0"/>
                        </a:rPr>
                        <m:t>±2.042∙9.28</m:t>
                      </m:r>
                    </m:oMath>
                  </m:oMathPara>
                </a14:m>
                <a:endParaRPr lang="en-US" b="0" dirty="0">
                  <a:ea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108.24</m:t>
                      </m:r>
                      <m:r>
                        <a:rPr lang="en-US" b="0" i="1" smtClean="0">
                          <a:latin typeface="Cambria Math" panose="02040503050406030204" pitchFamily="18" charset="0"/>
                          <a:ea typeface="Cambria Math" panose="02040503050406030204" pitchFamily="18" charset="0"/>
                        </a:rPr>
                        <m:t>±18.94976 </m:t>
                      </m:r>
                      <m:r>
                        <m:rPr>
                          <m:sty m:val="p"/>
                        </m:rPr>
                        <a:rPr lang="en-US" b="0" i="0" smtClean="0">
                          <a:latin typeface="Cambria Math" panose="02040503050406030204" pitchFamily="18" charset="0"/>
                          <a:ea typeface="Cambria Math" panose="02040503050406030204" pitchFamily="18" charset="0"/>
                        </a:rPr>
                        <m:t>or</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89.29024, 127.18976</m:t>
                          </m:r>
                        </m:e>
                      </m:d>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963"/>
                </a:stretch>
              </a:blipFill>
            </p:spPr>
            <p:txBody>
              <a:bodyPr/>
              <a:lstStyle/>
              <a:p>
                <a:r>
                  <a:rPr lang="en-IN">
                    <a:noFill/>
                  </a:rPr>
                  <a:t> </a:t>
                </a:r>
              </a:p>
            </p:txBody>
          </p:sp>
        </mc:Fallback>
      </mc:AlternateContent>
    </p:spTree>
    <p:extLst>
      <p:ext uri="{BB962C8B-B14F-4D97-AF65-F5344CB8AC3E}">
        <p14:creationId xmlns:p14="http://schemas.microsoft.com/office/powerpoint/2010/main" val="1461165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14.3.2: Determining a Confidence Interval for a Model Coefficient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We are 95% confident that the true value of </a:t>
                </a:r>
                <a14:m>
                  <m:oMath xmlns:m="http://schemas.openxmlformats.org/officeDocument/2006/math">
                    <m:r>
                      <m:rPr>
                        <m:nor/>
                      </m:rPr>
                      <a:rPr lang="el-GR" i="1" dirty="0" smtClean="0">
                        <a:latin typeface="Cambria Math" panose="02040503050406030204" pitchFamily="18" charset="0"/>
                        <a:ea typeface="Cambria Math" panose="02040503050406030204" pitchFamily="18" charset="0"/>
                        <a:sym typeface="Symbol"/>
                      </a:rPr>
                      <m:t>β</m:t>
                    </m:r>
                    <m:r>
                      <m:rPr>
                        <m:nor/>
                      </m:rPr>
                      <a:rPr lang="en-US" b="0" i="0" baseline="-25000" dirty="0" smtClean="0"/>
                      <m:t>1</m:t>
                    </m:r>
                  </m:oMath>
                </a14:m>
                <a:r>
                  <a:rPr lang="en-US" dirty="0"/>
                  <a:t>, the increase in the price of a house per square foot given a particular number of bedrooms and age, will be between $89.29 and $127.19.</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741"/>
                </a:stretch>
              </a:blipFill>
            </p:spPr>
            <p:txBody>
              <a:bodyPr/>
              <a:lstStyle/>
              <a:p>
                <a:r>
                  <a:rPr lang="en-IN">
                    <a:noFill/>
                  </a:rPr>
                  <a:t> </a:t>
                </a:r>
              </a:p>
            </p:txBody>
          </p:sp>
        </mc:Fallback>
      </mc:AlternateContent>
    </p:spTree>
    <p:extLst>
      <p:ext uri="{BB962C8B-B14F-4D97-AF65-F5344CB8AC3E}">
        <p14:creationId xmlns:p14="http://schemas.microsoft.com/office/powerpoint/2010/main" val="682350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Testing Hypotheses on Individual </a:t>
                </a:r>
                <a14:m>
                  <m:oMath xmlns:m="http://schemas.openxmlformats.org/officeDocument/2006/math">
                    <m:r>
                      <m:rPr>
                        <m:nor/>
                      </m:rPr>
                      <a:rPr lang="el-GR" i="1" dirty="0" smtClean="0">
                        <a:latin typeface="Cambria Math" panose="02040503050406030204" pitchFamily="18" charset="0"/>
                        <a:ea typeface="Cambria Math" panose="02040503050406030204" pitchFamily="18" charset="0"/>
                        <a:sym typeface="Symbol"/>
                      </a:rPr>
                      <m:t>β</m:t>
                    </m:r>
                    <m:r>
                      <m:rPr>
                        <m:nor/>
                      </m:rPr>
                      <a:rPr lang="en-US" b="0" i="1" baseline="-25000" dirty="0" smtClean="0"/>
                      <m:t>i</m:t>
                    </m:r>
                  </m:oMath>
                </a14:m>
                <a:endParaRPr lang="en-US" i="1" dirty="0"/>
              </a:p>
            </p:txBody>
          </p:sp>
        </mc:Choice>
        <mc:Fallback xmlns="">
          <p:sp>
            <p:nvSpPr>
              <p:cNvPr id="2" name="Title 1">
                <a:extLst>
                  <a:ext uri="{FF2B5EF4-FFF2-40B4-BE49-F238E27FC236}">
                    <a16:creationId xmlns:a16="http://schemas.microsoft.com/office/drawing/2014/main" id="{5960FE50-8F46-4B5E-933B-ED59446C6A5A}"/>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We discussed in Section 13.3 the implications of testing whether the slope coefficient </a:t>
                </a:r>
                <a14:m>
                  <m:oMath xmlns:m="http://schemas.openxmlformats.org/officeDocument/2006/math">
                    <m:r>
                      <m:rPr>
                        <m:nor/>
                      </m:rPr>
                      <a:rPr lang="el-GR" i="1" dirty="0" smtClean="0">
                        <a:latin typeface="Cambria Math" panose="02040503050406030204" pitchFamily="18" charset="0"/>
                        <a:ea typeface="Cambria Math" panose="02040503050406030204" pitchFamily="18" charset="0"/>
                        <a:sym typeface="Symbol"/>
                      </a:rPr>
                      <m:t>β</m:t>
                    </m:r>
                    <m:r>
                      <m:rPr>
                        <m:nor/>
                      </m:rPr>
                      <a:rPr lang="en-US" b="0" i="0" baseline="-25000" dirty="0" smtClean="0"/>
                      <m:t>1</m:t>
                    </m:r>
                    <m:r>
                      <a:rPr lang="en-US" b="0" i="1" dirty="0" smtClean="0">
                        <a:latin typeface="Cambria Math" panose="02040503050406030204" pitchFamily="18" charset="0"/>
                      </a:rPr>
                      <m:t>=0</m:t>
                    </m:r>
                  </m:oMath>
                </a14:m>
                <a:r>
                  <a:rPr lang="en-US" dirty="0"/>
                  <a:t>. In the case of the simple linear model, if </a:t>
                </a:r>
                <a14:m>
                  <m:oMath xmlns:m="http://schemas.openxmlformats.org/officeDocument/2006/math">
                    <m:r>
                      <m:rPr>
                        <m:nor/>
                      </m:rPr>
                      <a:rPr lang="el-GR" i="1" dirty="0">
                        <a:latin typeface="Cambria Math" panose="02040503050406030204" pitchFamily="18" charset="0"/>
                        <a:ea typeface="Cambria Math" panose="02040503050406030204" pitchFamily="18" charset="0"/>
                        <a:sym typeface="Symbol"/>
                      </a:rPr>
                      <m:t>β</m:t>
                    </m:r>
                    <m:r>
                      <m:rPr>
                        <m:nor/>
                      </m:rPr>
                      <a:rPr lang="en-US" baseline="-25000" dirty="0"/>
                      <m:t>1</m:t>
                    </m:r>
                    <m:r>
                      <a:rPr lang="en-US" i="1" dirty="0">
                        <a:latin typeface="Cambria Math" panose="02040503050406030204" pitchFamily="18" charset="0"/>
                      </a:rPr>
                      <m:t>=0</m:t>
                    </m:r>
                  </m:oMath>
                </a14:m>
                <a:r>
                  <a:rPr lang="en-US" dirty="0"/>
                  <a:t>, then the independent variable is not related to the dependent variable. However, in multiple regression, there is more than one independent variable. In multiple regression models, deciding whether a particular independent variable is a useful predictor of the dependent variable is an important part of the model building process.</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3"/>
                <a:stretch>
                  <a:fillRect l="-1481" t="-1200" r="-2148"/>
                </a:stretch>
              </a:blipFill>
            </p:spPr>
            <p:txBody>
              <a:bodyPr/>
              <a:lstStyle/>
              <a:p>
                <a:r>
                  <a:rPr lang="en-IN">
                    <a:noFill/>
                  </a:rPr>
                  <a:t> </a:t>
                </a:r>
              </a:p>
            </p:txBody>
          </p:sp>
        </mc:Fallback>
      </mc:AlternateContent>
    </p:spTree>
    <p:extLst>
      <p:ext uri="{BB962C8B-B14F-4D97-AF65-F5344CB8AC3E}">
        <p14:creationId xmlns:p14="http://schemas.microsoft.com/office/powerpoint/2010/main" val="3062816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Testing Hypotheses on Individual </a:t>
                </a:r>
                <a14:m>
                  <m:oMath xmlns:m="http://schemas.openxmlformats.org/officeDocument/2006/math">
                    <m:r>
                      <m:rPr>
                        <m:nor/>
                      </m:rPr>
                      <a:rPr lang="el-GR" i="1" dirty="0" smtClean="0">
                        <a:latin typeface="Cambria Math" panose="02040503050406030204" pitchFamily="18" charset="0"/>
                        <a:ea typeface="Cambria Math" panose="02040503050406030204" pitchFamily="18" charset="0"/>
                        <a:sym typeface="Symbol"/>
                      </a:rPr>
                      <m:t>β</m:t>
                    </m:r>
                    <m:r>
                      <m:rPr>
                        <m:nor/>
                      </m:rPr>
                      <a:rPr lang="en-US" b="0" i="0" baseline="-25000" dirty="0" smtClean="0"/>
                      <m:t>i</m:t>
                    </m:r>
                  </m:oMath>
                </a14:m>
                <a:r>
                  <a:rPr lang="en-US" dirty="0"/>
                  <a:t> (cont.)</a:t>
                </a:r>
              </a:p>
            </p:txBody>
          </p:sp>
        </mc:Choice>
        <mc:Fallback xmlns="">
          <p:sp>
            <p:nvSpPr>
              <p:cNvPr id="2" name="Title 1">
                <a:extLst>
                  <a:ext uri="{FF2B5EF4-FFF2-40B4-BE49-F238E27FC236}">
                    <a16:creationId xmlns:a16="http://schemas.microsoft.com/office/drawing/2014/main" id="{5960FE50-8F46-4B5E-933B-ED59446C6A5A}"/>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For example, is the variable </a:t>
                </a:r>
                <a:r>
                  <a:rPr lang="en-US" i="1" dirty="0"/>
                  <a:t>Bedrooms</a:t>
                </a:r>
                <a:r>
                  <a:rPr lang="en-US" dirty="0"/>
                  <a:t> useful in predicting </a:t>
                </a:r>
                <a:r>
                  <a:rPr lang="en-US" i="1" dirty="0"/>
                  <a:t>List Price</a:t>
                </a:r>
                <a:r>
                  <a:rPr lang="en-US" dirty="0"/>
                  <a:t>? The rationale for testing whether an independent variable is useful in predicting the dependent variable is the same as that used in testing whether </a:t>
                </a:r>
                <a14:m>
                  <m:oMath xmlns:m="http://schemas.openxmlformats.org/officeDocument/2006/math">
                    <m:r>
                      <m:rPr>
                        <m:nor/>
                      </m:rPr>
                      <a:rPr lang="el-GR" i="1" dirty="0" smtClean="0">
                        <a:latin typeface="Cambria Math" panose="02040503050406030204" pitchFamily="18" charset="0"/>
                        <a:ea typeface="Cambria Math" panose="02040503050406030204" pitchFamily="18" charset="0"/>
                        <a:sym typeface="Symbol"/>
                      </a:rPr>
                      <m:t>β</m:t>
                    </m:r>
                    <m:r>
                      <m:rPr>
                        <m:nor/>
                      </m:rPr>
                      <a:rPr lang="en-US" baseline="-25000" dirty="0" smtClean="0"/>
                      <m:t>1</m:t>
                    </m:r>
                    <m:r>
                      <a:rPr lang="en-US" i="1" dirty="0">
                        <a:latin typeface="Cambria Math" panose="02040503050406030204" pitchFamily="18" charset="0"/>
                      </a:rPr>
                      <m:t>=0 </m:t>
                    </m:r>
                  </m:oMath>
                </a14:m>
                <a:r>
                  <a:rPr lang="en-US" dirty="0"/>
                  <a:t>for the simple linear model. The technique will be illustrated with an example.</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3"/>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378389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14.3.3: Determining the Significance of a Model Coefficient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For the Mount Pleasant Real Estate model constructed in Figure 14.1.1,</a:t>
                </a:r>
              </a:p>
              <a:p>
                <a:r>
                  <a:rPr lang="en-US" i="1" dirty="0"/>
                  <a:t>L</a:t>
                </a:r>
                <a14:m>
                  <m:oMath xmlns:m="http://schemas.openxmlformats.org/officeDocument/2006/math">
                    <m:r>
                      <a:rPr lang="en-US" b="0" i="1" dirty="0" smtClean="0">
                        <a:latin typeface="Cambria Math" panose="02040503050406030204" pitchFamily="18" charset="0"/>
                      </a:rPr>
                      <m:t>𝑖𝑠𝑡</m:t>
                    </m:r>
                    <m:r>
                      <a:rPr lang="en-US" b="0" i="1" dirty="0" smtClean="0">
                        <a:latin typeface="Cambria Math" panose="02040503050406030204" pitchFamily="18" charset="0"/>
                      </a:rPr>
                      <m:t> </m:t>
                    </m:r>
                    <m:r>
                      <a:rPr lang="en-US" b="0" i="1" dirty="0" smtClean="0">
                        <a:latin typeface="Cambria Math" panose="02040503050406030204" pitchFamily="18" charset="0"/>
                      </a:rPr>
                      <m:t>𝑃𝑟𝑖𝑐𝑒</m:t>
                    </m:r>
                    <m:r>
                      <a:rPr lang="en-US" i="1" dirty="0" smtClean="0">
                        <a:latin typeface="Cambria Math" panose="02040503050406030204" pitchFamily="18" charset="0"/>
                      </a:rPr>
                      <m:t>=</m:t>
                    </m:r>
                  </m:oMath>
                </a14:m>
                <a:r>
                  <a:rPr lang="en-US" dirty="0"/>
                  <a:t> </a:t>
                </a:r>
                <a:r>
                  <a:rPr lang="el-GR" i="1" dirty="0">
                    <a:latin typeface="Cambria Math" panose="02040503050406030204" pitchFamily="18" charset="0"/>
                    <a:ea typeface="Cambria Math" panose="02040503050406030204" pitchFamily="18" charset="0"/>
                    <a:sym typeface="Symbol"/>
                  </a:rPr>
                  <a:t>β</a:t>
                </a:r>
                <a:r>
                  <a:rPr lang="en-US" baseline="-25000" dirty="0"/>
                  <a:t>0</a:t>
                </a:r>
                <a:r>
                  <a:rPr lang="en-US" dirty="0"/>
                  <a:t> </a:t>
                </a:r>
                <a14:m>
                  <m:oMath xmlns:m="http://schemas.openxmlformats.org/officeDocument/2006/math">
                    <m:r>
                      <a:rPr lang="en-US" i="1" dirty="0" smtClean="0">
                        <a:latin typeface="Cambria Math" panose="02040503050406030204" pitchFamily="18" charset="0"/>
                      </a:rPr>
                      <m:t>+</m:t>
                    </m:r>
                  </m:oMath>
                </a14:m>
                <a:r>
                  <a:rPr lang="en-US" dirty="0"/>
                  <a:t> </a:t>
                </a:r>
                <a:r>
                  <a:rPr lang="el-GR" i="1" dirty="0">
                    <a:latin typeface="Cambria Math" panose="02040503050406030204" pitchFamily="18" charset="0"/>
                    <a:ea typeface="Cambria Math" panose="02040503050406030204" pitchFamily="18" charset="0"/>
                    <a:sym typeface="Symbol"/>
                  </a:rPr>
                  <a:t>β</a:t>
                </a:r>
                <a:r>
                  <a:rPr lang="en-US" baseline="-25000" dirty="0"/>
                  <a:t>1</a:t>
                </a:r>
                <a:r>
                  <a:rPr lang="en-US" dirty="0"/>
                  <a:t> </a:t>
                </a:r>
                <a14:m>
                  <m:oMath xmlns:m="http://schemas.openxmlformats.org/officeDocument/2006/math">
                    <m:r>
                      <a:rPr lang="en-US" i="1" dirty="0" smtClean="0">
                        <a:latin typeface="Cambria Math" panose="02040503050406030204" pitchFamily="18" charset="0"/>
                      </a:rPr>
                      <m:t>𝑆𝑞𝑢𝑎𝑟𝑒</m:t>
                    </m:r>
                    <m:r>
                      <a:rPr lang="en-US" i="1" dirty="0" smtClean="0">
                        <a:latin typeface="Cambria Math" panose="02040503050406030204" pitchFamily="18" charset="0"/>
                      </a:rPr>
                      <m:t> </m:t>
                    </m:r>
                    <m:r>
                      <a:rPr lang="en-US" i="1" dirty="0" smtClean="0">
                        <a:latin typeface="Cambria Math" panose="02040503050406030204" pitchFamily="18" charset="0"/>
                      </a:rPr>
                      <m:t>𝐹𝑜𝑜𝑡𝑎𝑔𝑒</m:t>
                    </m:r>
                    <m:r>
                      <a:rPr lang="en-US" b="0" i="1" dirty="0" smtClean="0">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b="0" i="0" baseline="-25000" dirty="0" smtClean="0"/>
                      <m:t>2</m:t>
                    </m:r>
                  </m:oMath>
                </a14:m>
                <a:r>
                  <a:rPr lang="en-US" i="1" dirty="0"/>
                  <a:t> </a:t>
                </a:r>
                <a14:m>
                  <m:oMath xmlns:m="http://schemas.openxmlformats.org/officeDocument/2006/math">
                    <m:r>
                      <a:rPr lang="en-US" b="0" i="1" dirty="0" smtClean="0">
                        <a:latin typeface="Cambria Math" panose="02040503050406030204" pitchFamily="18" charset="0"/>
                      </a:rPr>
                      <m:t>𝐴𝑔𝑒</m:t>
                    </m:r>
                    <m:r>
                      <a:rPr lang="en-US" b="0" i="1" dirty="0" smtClean="0">
                        <a:latin typeface="Cambria Math" panose="02040503050406030204" pitchFamily="18" charset="0"/>
                      </a:rPr>
                      <m:t>+</m:t>
                    </m:r>
                    <m:r>
                      <m:rPr>
                        <m:nor/>
                      </m:rPr>
                      <a:rPr lang="el-GR" i="1" dirty="0">
                        <a:latin typeface="Cambria Math" panose="02040503050406030204" pitchFamily="18" charset="0"/>
                        <a:ea typeface="Cambria Math" panose="02040503050406030204" pitchFamily="18" charset="0"/>
                        <a:sym typeface="Symbol"/>
                      </a:rPr>
                      <m:t>β</m:t>
                    </m:r>
                    <m:r>
                      <m:rPr>
                        <m:nor/>
                      </m:rPr>
                      <a:rPr lang="en-US" b="0" i="0" baseline="-25000" dirty="0" smtClean="0"/>
                      <m:t>3 </m:t>
                    </m:r>
                  </m:oMath>
                </a14:m>
                <a:r>
                  <a:rPr lang="en-US" i="1" dirty="0">
                    <a:latin typeface="Cambria Math" panose="02040503050406030204" pitchFamily="18" charset="0"/>
                    <a:ea typeface="Cambria Math" panose="02040503050406030204" pitchFamily="18" charset="0"/>
                  </a:rPr>
                  <a:t>Bedrooms</a:t>
                </a:r>
                <a:r>
                  <a:rPr lang="en-US" dirty="0"/>
                  <a:t>.</a:t>
                </a:r>
              </a:p>
              <a:p>
                <a:r>
                  <a:rPr lang="en-US" dirty="0"/>
                  <a:t>Is the independent variable </a:t>
                </a:r>
                <a:r>
                  <a:rPr lang="en-US" i="1" dirty="0"/>
                  <a:t>Bedrooms</a:t>
                </a:r>
                <a:r>
                  <a:rPr lang="en-US" dirty="0"/>
                  <a:t> a useful predictor of </a:t>
                </a:r>
                <a:r>
                  <a:rPr lang="en-US" i="1" dirty="0"/>
                  <a:t>List Price</a:t>
                </a:r>
                <a:r>
                  <a:rPr lang="en-US" dirty="0"/>
                  <a:t>? Use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 </m:t>
                    </m:r>
                  </m:oMath>
                </a14:m>
                <a:r>
                  <a:rPr lang="en-US" dirty="0"/>
                  <a:t>as the level of significance.</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148"/>
                </a:stretch>
              </a:blipFill>
            </p:spPr>
            <p:txBody>
              <a:bodyPr/>
              <a:lstStyle/>
              <a:p>
                <a:r>
                  <a:rPr lang="en-US">
                    <a:noFill/>
                  </a:rPr>
                  <a:t> </a:t>
                </a:r>
              </a:p>
            </p:txBody>
          </p:sp>
        </mc:Fallback>
      </mc:AlternateContent>
    </p:spTree>
    <p:extLst>
      <p:ext uri="{BB962C8B-B14F-4D97-AF65-F5344CB8AC3E}">
        <p14:creationId xmlns:p14="http://schemas.microsoft.com/office/powerpoint/2010/main" val="3672120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14.3.3: Determining the Significance of a Model Coefficient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b="1" dirty="0"/>
                  <a:t>Solution</a:t>
                </a:r>
              </a:p>
              <a:p>
                <a:r>
                  <a:rPr lang="en-US" b="1" dirty="0"/>
                  <a:t>Step 1: Determine the population parameter to be used and develop the null and alternative hypotheses.</a:t>
                </a:r>
              </a:p>
              <a:p>
                <a:r>
                  <a:rPr lang="en-US" dirty="0"/>
                  <a:t>For the Mount Pleasant Real Estate model, if </a:t>
                </a:r>
                <a:r>
                  <a:rPr lang="en-US" i="1" dirty="0"/>
                  <a:t>Bedrooms</a:t>
                </a:r>
                <a:r>
                  <a:rPr lang="en-US" dirty="0"/>
                  <a:t> is </a:t>
                </a:r>
                <a:r>
                  <a:rPr lang="en-US" b="1" dirty="0"/>
                  <a:t>not</a:t>
                </a:r>
                <a:r>
                  <a:rPr lang="en-US" dirty="0"/>
                  <a:t> a useful predictor of </a:t>
                </a:r>
                <a:r>
                  <a:rPr lang="en-US" i="1" dirty="0"/>
                  <a:t>List Price</a:t>
                </a:r>
                <a:r>
                  <a:rPr lang="en-US" dirty="0"/>
                  <a:t>, then its coefficient in the model, </a:t>
                </a:r>
                <a14:m>
                  <m:oMath xmlns:m="http://schemas.openxmlformats.org/officeDocument/2006/math">
                    <m:r>
                      <m:rPr>
                        <m:nor/>
                      </m:rPr>
                      <a:rPr lang="el-GR" i="1" dirty="0" smtClean="0">
                        <a:latin typeface="Cambria Math" panose="02040503050406030204" pitchFamily="18" charset="0"/>
                        <a:ea typeface="Cambria Math" panose="02040503050406030204" pitchFamily="18" charset="0"/>
                        <a:sym typeface="Symbol"/>
                      </a:rPr>
                      <m:t>β</m:t>
                    </m:r>
                    <m:r>
                      <m:rPr>
                        <m:nor/>
                      </m:rPr>
                      <a:rPr lang="en-US" b="0" i="0" baseline="-25000" dirty="0" smtClean="0"/>
                      <m:t>3</m:t>
                    </m:r>
                  </m:oMath>
                </a14:m>
                <a:r>
                  <a:rPr lang="en-US" dirty="0"/>
                  <a:t>, will equal 0. The sample estimate of </a:t>
                </a:r>
                <a14:m>
                  <m:oMath xmlns:m="http://schemas.openxmlformats.org/officeDocument/2006/math">
                    <m:r>
                      <m:rPr>
                        <m:nor/>
                      </m:rPr>
                      <a:rPr lang="el-GR" i="1" dirty="0">
                        <a:latin typeface="Cambria Math" panose="02040503050406030204" pitchFamily="18" charset="0"/>
                        <a:ea typeface="Cambria Math" panose="02040503050406030204" pitchFamily="18" charset="0"/>
                        <a:sym typeface="Symbol"/>
                      </a:rPr>
                      <m:t>β</m:t>
                    </m:r>
                    <m:r>
                      <m:rPr>
                        <m:nor/>
                      </m:rPr>
                      <a:rPr lang="en-US" baseline="-25000" dirty="0"/>
                      <m:t>3</m:t>
                    </m:r>
                  </m:oMath>
                </a14:m>
                <a:r>
                  <a:rPr lang="en-US" dirty="0"/>
                  <a:t>, namely </a:t>
                </a:r>
                <a14:m>
                  <m:oMath xmlns:m="http://schemas.openxmlformats.org/officeDocument/2006/math">
                    <m:r>
                      <m:rPr>
                        <m:nor/>
                      </m:rPr>
                      <a:rPr lang="en-US" b="0" i="1" dirty="0" smtClean="0">
                        <a:latin typeface="Cambria Math" panose="02040503050406030204" pitchFamily="18" charset="0"/>
                        <a:ea typeface="Cambria Math" panose="02040503050406030204" pitchFamily="18" charset="0"/>
                        <a:sym typeface="Symbol"/>
                      </a:rPr>
                      <m:t>b</m:t>
                    </m:r>
                    <m:r>
                      <m:rPr>
                        <m:nor/>
                      </m:rPr>
                      <a:rPr lang="en-US" baseline="-25000" dirty="0"/>
                      <m:t>3</m:t>
                    </m:r>
                  </m:oMath>
                </a14:m>
                <a:r>
                  <a:rPr lang="en-US" dirty="0"/>
                  <a:t> , will be used to evaluate the reasonableness of the hypothesis </a:t>
                </a:r>
                <a14:m>
                  <m:oMath xmlns:m="http://schemas.openxmlformats.org/officeDocument/2006/math">
                    <m:r>
                      <m:rPr>
                        <m:nor/>
                      </m:rPr>
                      <a:rPr lang="el-GR" i="1" dirty="0">
                        <a:latin typeface="Cambria Math" panose="02040503050406030204" pitchFamily="18" charset="0"/>
                        <a:ea typeface="Cambria Math" panose="02040503050406030204" pitchFamily="18" charset="0"/>
                        <a:sym typeface="Symbol"/>
                      </a:rPr>
                      <m:t>β</m:t>
                    </m:r>
                    <m:r>
                      <m:rPr>
                        <m:nor/>
                      </m:rPr>
                      <a:rPr lang="en-US" baseline="-25000" dirty="0"/>
                      <m:t>3</m:t>
                    </m:r>
                  </m:oMath>
                </a14:m>
                <a:r>
                  <a:rPr lang="en-US" dirty="0"/>
                  <a:t> = 0.</a:t>
                </a:r>
              </a:p>
              <a:p>
                <a:endParaRPr lang="en-US" dirty="0"/>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1926"/>
                </a:stretch>
              </a:blipFill>
            </p:spPr>
            <p:txBody>
              <a:bodyPr/>
              <a:lstStyle/>
              <a:p>
                <a:r>
                  <a:rPr lang="en-IN">
                    <a:noFill/>
                  </a:rPr>
                  <a:t> </a:t>
                </a:r>
              </a:p>
            </p:txBody>
          </p:sp>
        </mc:Fallback>
      </mc:AlternateContent>
    </p:spTree>
    <p:extLst>
      <p:ext uri="{BB962C8B-B14F-4D97-AF65-F5344CB8AC3E}">
        <p14:creationId xmlns:p14="http://schemas.microsoft.com/office/powerpoint/2010/main" val="3071722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14.3.3: Determining the Significance of a Model Coefficient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The alternative hypothesis should be two-sided since the relationship between the number of bedrooms and home price can be positive or negative. Therefore, our hypotheses are as follows:</a:t>
                </a:r>
              </a:p>
              <a:p>
                <a14:m>
                  <m:oMath xmlns:m="http://schemas.openxmlformats.org/officeDocument/2006/math">
                    <m:r>
                      <m:rPr>
                        <m:nor/>
                      </m:rPr>
                      <a:rPr lang="en-US" b="0" i="1" dirty="0" smtClean="0">
                        <a:latin typeface="Cambria Math" panose="02040503050406030204" pitchFamily="18" charset="0"/>
                        <a:ea typeface="Cambria Math" panose="02040503050406030204" pitchFamily="18" charset="0"/>
                        <a:sym typeface="Symbol"/>
                      </a:rPr>
                      <m:t>H</m:t>
                    </m:r>
                    <m:r>
                      <m:rPr>
                        <m:nor/>
                      </m:rPr>
                      <a:rPr lang="en-US" b="0" i="0" baseline="-25000" dirty="0" smtClean="0"/>
                      <m:t>0 </m:t>
                    </m:r>
                    <m:r>
                      <m:rPr>
                        <m:nor/>
                      </m:rPr>
                      <a:rPr lang="en-US" b="0" i="0" dirty="0" smtClean="0"/>
                      <m:t>: </m:t>
                    </m:r>
                    <m:r>
                      <m:rPr>
                        <m:nor/>
                      </m:rPr>
                      <a:rPr lang="el-GR" i="1" dirty="0" smtClean="0">
                        <a:latin typeface="Cambria Math" panose="02040503050406030204" pitchFamily="18" charset="0"/>
                        <a:ea typeface="Cambria Math" panose="02040503050406030204" pitchFamily="18" charset="0"/>
                        <a:sym typeface="Symbol"/>
                      </a:rPr>
                      <m:t>β</m:t>
                    </m:r>
                    <m:r>
                      <m:rPr>
                        <m:nor/>
                      </m:rPr>
                      <a:rPr lang="en-US" b="0" i="0" baseline="-25000" dirty="0" smtClean="0"/>
                      <m:t>3</m:t>
                    </m:r>
                    <m:r>
                      <a:rPr lang="en-US" i="1" smtClean="0">
                        <a:latin typeface="Cambria Math" panose="02040503050406030204" pitchFamily="18" charset="0"/>
                      </a:rPr>
                      <m:t>=</m:t>
                    </m:r>
                    <m:r>
                      <m:rPr>
                        <m:nor/>
                      </m:rPr>
                      <a:rPr lang="en-US" dirty="0" smtClean="0"/>
                      <m:t>0</m:t>
                    </m:r>
                  </m:oMath>
                </a14:m>
                <a:r>
                  <a:rPr lang="en-US" dirty="0"/>
                  <a:t>	Implies that the number of bedrooms is </a:t>
                </a:r>
                <a:r>
                  <a:rPr lang="en-US" b="1" dirty="0"/>
                  <a:t>not</a:t>
                </a:r>
                <a:r>
                  <a:rPr lang="en-US" dirty="0"/>
                  <a:t> a useful predictor of home price.</a:t>
                </a:r>
              </a:p>
              <a:p>
                <a14:m>
                  <m:oMath xmlns:m="http://schemas.openxmlformats.org/officeDocument/2006/math">
                    <m:r>
                      <m:rPr>
                        <m:nor/>
                      </m:rPr>
                      <a:rPr lang="en-US" i="1" dirty="0" smtClean="0">
                        <a:solidFill>
                          <a:srgbClr val="366092"/>
                        </a:solidFill>
                        <a:latin typeface="Cambria Math" panose="02040503050406030204" pitchFamily="18" charset="0"/>
                        <a:ea typeface="Cambria Math" panose="02040503050406030204" pitchFamily="18" charset="0"/>
                        <a:sym typeface="Symbol"/>
                      </a:rPr>
                      <m:t>H</m:t>
                    </m:r>
                    <m:r>
                      <m:rPr>
                        <m:nor/>
                      </m:rPr>
                      <a:rPr lang="en-US" baseline="-25000" dirty="0" smtClean="0">
                        <a:solidFill>
                          <a:srgbClr val="366092"/>
                        </a:solidFill>
                      </a:rPr>
                      <m:t>a</m:t>
                    </m:r>
                    <m:r>
                      <m:rPr>
                        <m:nor/>
                      </m:rPr>
                      <a:rPr lang="en-US" b="0" i="0" baseline="-25000" dirty="0" smtClean="0">
                        <a:solidFill>
                          <a:srgbClr val="366092"/>
                        </a:solidFill>
                      </a:rPr>
                      <m:t> </m:t>
                    </m:r>
                    <m:r>
                      <m:rPr>
                        <m:nor/>
                      </m:rPr>
                      <a:rPr lang="en-US" dirty="0" smtClean="0">
                        <a:solidFill>
                          <a:srgbClr val="366092"/>
                        </a:solidFill>
                      </a:rPr>
                      <m:t>:</m:t>
                    </m:r>
                  </m:oMath>
                </a14:m>
                <a:r>
                  <a:rPr lang="en-US" dirty="0">
                    <a:solidFill>
                      <a:srgbClr val="366092"/>
                    </a:solidFill>
                  </a:rPr>
                  <a:t> </a:t>
                </a:r>
                <a14:m>
                  <m:oMath xmlns:m="http://schemas.openxmlformats.org/officeDocument/2006/math">
                    <m:r>
                      <m:rPr>
                        <m:nor/>
                      </m:rPr>
                      <a:rPr lang="el-GR" i="1" dirty="0">
                        <a:solidFill>
                          <a:srgbClr val="366092"/>
                        </a:solidFill>
                        <a:latin typeface="Cambria Math" panose="02040503050406030204" pitchFamily="18" charset="0"/>
                        <a:ea typeface="Cambria Math" panose="02040503050406030204" pitchFamily="18" charset="0"/>
                        <a:sym typeface="Symbol"/>
                      </a:rPr>
                      <m:t>β</m:t>
                    </m:r>
                    <m:r>
                      <m:rPr>
                        <m:nor/>
                      </m:rPr>
                      <a:rPr lang="en-US" b="0" i="0" baseline="-25000" dirty="0" smtClean="0">
                        <a:solidFill>
                          <a:srgbClr val="366092"/>
                        </a:solidFill>
                      </a:rPr>
                      <m:t>3</m:t>
                    </m:r>
                    <m:r>
                      <a:rPr lang="en-US" i="1" dirty="0">
                        <a:solidFill>
                          <a:srgbClr val="366092"/>
                        </a:solidFill>
                        <a:latin typeface="Cambria Math" panose="02040503050406030204" pitchFamily="18" charset="0"/>
                        <a:ea typeface="Cambria Math" panose="02040503050406030204" pitchFamily="18" charset="0"/>
                      </a:rPr>
                      <m:t>≠</m:t>
                    </m:r>
                  </m:oMath>
                </a14:m>
                <a:r>
                  <a:rPr lang="en-US" dirty="0"/>
                  <a:t> 0	Implies that the number of bedrooms is a useful predictor of home price.</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1556"/>
                </a:stretch>
              </a:blipFill>
            </p:spPr>
            <p:txBody>
              <a:bodyPr/>
              <a:lstStyle/>
              <a:p>
                <a:r>
                  <a:rPr lang="en-US">
                    <a:noFill/>
                  </a:rPr>
                  <a:t> </a:t>
                </a:r>
              </a:p>
            </p:txBody>
          </p:sp>
        </mc:Fallback>
      </mc:AlternateContent>
    </p:spTree>
    <p:extLst>
      <p:ext uri="{BB962C8B-B14F-4D97-AF65-F5344CB8AC3E}">
        <p14:creationId xmlns:p14="http://schemas.microsoft.com/office/powerpoint/2010/main" val="2596428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14.3.3: Determining the Significance of a Model Coefficient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b="1" dirty="0"/>
                  <a:t>Step 2: Specify the significance level </a:t>
                </a:r>
                <a14:m>
                  <m:oMath xmlns:m="http://schemas.openxmlformats.org/officeDocument/2006/math">
                    <m:r>
                      <a:rPr lang="en-US" b="1" i="1" dirty="0" smtClean="0">
                        <a:latin typeface="Cambria Math" panose="02040503050406030204" pitchFamily="18" charset="0"/>
                        <a:ea typeface="Cambria Math" panose="02040503050406030204" pitchFamily="18" charset="0"/>
                      </a:rPr>
                      <m:t>𝜶</m:t>
                    </m:r>
                  </m:oMath>
                </a14:m>
                <a:r>
                  <a:rPr lang="en-US" b="1" dirty="0"/>
                  <a:t>.</a:t>
                </a:r>
              </a:p>
              <a:p>
                <a:r>
                  <a:rPr lang="en-US" dirty="0"/>
                  <a:t>The level of the test is specified in the problem as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a:t>
                </a:r>
              </a:p>
              <a:p>
                <a:r>
                  <a:rPr lang="en-US" b="1" dirty="0"/>
                  <a:t>Step 3: Validate the assumptions of the hypothesis testing model, identify the appropriate test statistic, and compute its value.</a:t>
                </a:r>
              </a:p>
              <a:p>
                <a:r>
                  <a:rPr lang="en-US" dirty="0"/>
                  <a:t>The assumptions for the Mount Pleasant Real Estate model have been discussed in previous examples.</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3631144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14.3.3: Determining the Significance of a Model Coefficient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The test statistic is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3</m:t>
                            </m:r>
                          </m:sub>
                        </m:sSub>
                        <m:r>
                          <a:rPr lang="en-US" b="0" i="1" smtClean="0">
                            <a:latin typeface="Cambria Math" panose="02040503050406030204" pitchFamily="18" charset="0"/>
                          </a:rPr>
                          <m:t>−0</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3</m:t>
                                </m:r>
                              </m:sub>
                            </m:sSub>
                          </m:sub>
                        </m:sSub>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3</m:t>
                            </m:r>
                          </m:sub>
                        </m:sSub>
                      </m:num>
                      <m:den>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3</m:t>
                                </m:r>
                              </m:sub>
                            </m:sSub>
                          </m:sub>
                        </m:sSub>
                      </m:den>
                    </m:f>
                  </m:oMath>
                </a14:m>
                <a:r>
                  <a:rPr lang="en-US" dirty="0"/>
                  <a:t>. Except for the degrees of freedom, the test statistic is identical in form to the test statistic used in Section 13.2 for the simple linear model. If the value of the test statistic is near zero, then there is evidence that the </a:t>
                </a:r>
                <a:r>
                  <a:rPr lang="en-US" i="1" dirty="0"/>
                  <a:t>Bedrooms</a:t>
                </a:r>
                <a:r>
                  <a:rPr lang="en-US" dirty="0"/>
                  <a:t> variable is not a significant predictor of </a:t>
                </a:r>
                <a:r>
                  <a:rPr lang="en-US" i="1" dirty="0"/>
                  <a:t>List Price</a:t>
                </a:r>
                <a:r>
                  <a:rPr lang="en-US" dirty="0"/>
                  <a:t>.</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r="-2370"/>
                </a:stretch>
              </a:blipFill>
            </p:spPr>
            <p:txBody>
              <a:bodyPr/>
              <a:lstStyle/>
              <a:p>
                <a:r>
                  <a:rPr lang="en-IN">
                    <a:noFill/>
                  </a:rPr>
                  <a:t> </a:t>
                </a:r>
              </a:p>
            </p:txBody>
          </p:sp>
        </mc:Fallback>
      </mc:AlternateContent>
    </p:spTree>
    <p:extLst>
      <p:ext uri="{BB962C8B-B14F-4D97-AF65-F5344CB8AC3E}">
        <p14:creationId xmlns:p14="http://schemas.microsoft.com/office/powerpoint/2010/main" val="345056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Properties: Properties of an </a:t>
                </a:r>
                <a14:m>
                  <m:oMath xmlns:m="http://schemas.openxmlformats.org/officeDocument/2006/math">
                    <m:r>
                      <a:rPr lang="en-US" i="1" dirty="0" smtClean="0">
                        <a:latin typeface="Cambria Math" panose="02040503050406030204" pitchFamily="18" charset="0"/>
                      </a:rPr>
                      <m:t>𝐹</m:t>
                    </m:r>
                  </m:oMath>
                </a14:m>
                <a:r>
                  <a:rPr lang="en-US" dirty="0"/>
                  <a:t>-Distribution</a:t>
                </a:r>
                <a:endParaRPr lang="en-US" baseline="-25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36714"/>
                <a:ext cx="8229600" cy="3797963"/>
              </a:xfrm>
              <a:solidFill>
                <a:srgbClr val="FFFFCC"/>
              </a:solidFill>
              <a:ln w="28575">
                <a:solidFill>
                  <a:srgbClr val="000000"/>
                </a:solidFill>
              </a:ln>
            </p:spPr>
            <p:txBody>
              <a:bodyPr>
                <a:spAutoFit/>
              </a:bodyPr>
              <a:lstStyle/>
              <a:p>
                <a:pPr marL="514350" indent="-514350">
                  <a:buFont typeface="+mj-lt"/>
                  <a:buAutoNum type="arabicPeriod"/>
                </a:pPr>
                <a:r>
                  <a:rPr lang="en-US" dirty="0">
                    <a:solidFill>
                      <a:srgbClr val="000000"/>
                    </a:solidFill>
                  </a:rPr>
                  <a:t>The </a:t>
                </a:r>
                <a14:m>
                  <m:oMath xmlns:m="http://schemas.openxmlformats.org/officeDocument/2006/math">
                    <m:r>
                      <a:rPr lang="en-US" i="1" dirty="0" smtClean="0">
                        <a:solidFill>
                          <a:srgbClr val="000000"/>
                        </a:solidFill>
                        <a:latin typeface="Cambria Math" panose="02040503050406030204" pitchFamily="18" charset="0"/>
                      </a:rPr>
                      <m:t>𝐹</m:t>
                    </m:r>
                  </m:oMath>
                </a14:m>
                <a:r>
                  <a:rPr lang="en-US" dirty="0">
                    <a:solidFill>
                      <a:srgbClr val="000000"/>
                    </a:solidFill>
                  </a:rPr>
                  <a:t>-distribution is skewed to the right.</a:t>
                </a:r>
              </a:p>
              <a:p>
                <a:pPr marL="514350" indent="-514350">
                  <a:buFont typeface="+mj-lt"/>
                  <a:buAutoNum type="arabicPeriod"/>
                </a:pPr>
                <a:r>
                  <a:rPr lang="en-US" dirty="0">
                    <a:solidFill>
                      <a:srgbClr val="000000"/>
                    </a:solidFill>
                  </a:rPr>
                  <a:t>The values of </a:t>
                </a:r>
                <a14:m>
                  <m:oMath xmlns:m="http://schemas.openxmlformats.org/officeDocument/2006/math">
                    <m:r>
                      <a:rPr lang="en-US" i="1" dirty="0" smtClean="0">
                        <a:solidFill>
                          <a:srgbClr val="000000"/>
                        </a:solidFill>
                        <a:latin typeface="Cambria Math" panose="02040503050406030204" pitchFamily="18" charset="0"/>
                      </a:rPr>
                      <m:t>𝐹</m:t>
                    </m:r>
                  </m:oMath>
                </a14:m>
                <a:r>
                  <a:rPr lang="en-US" dirty="0">
                    <a:solidFill>
                      <a:srgbClr val="000000"/>
                    </a:solidFill>
                  </a:rPr>
                  <a:t> are always greater than or equal to 0.</a:t>
                </a:r>
              </a:p>
              <a:p>
                <a:pPr marL="514350" indent="-514350">
                  <a:buFont typeface="+mj-lt"/>
                  <a:buAutoNum type="arabicPeriod"/>
                </a:pPr>
                <a:r>
                  <a:rPr lang="en-US" dirty="0">
                    <a:solidFill>
                      <a:srgbClr val="000000"/>
                    </a:solidFill>
                  </a:rPr>
                  <a:t>The shape of the </a:t>
                </a:r>
                <a14:m>
                  <m:oMath xmlns:m="http://schemas.openxmlformats.org/officeDocument/2006/math">
                    <m:r>
                      <a:rPr lang="en-US" i="1" dirty="0" smtClean="0">
                        <a:solidFill>
                          <a:srgbClr val="000000"/>
                        </a:solidFill>
                        <a:latin typeface="Cambria Math" panose="02040503050406030204" pitchFamily="18" charset="0"/>
                      </a:rPr>
                      <m:t>𝐹</m:t>
                    </m:r>
                  </m:oMath>
                </a14:m>
                <a:r>
                  <a:rPr lang="en-US" dirty="0">
                    <a:solidFill>
                      <a:srgbClr val="000000"/>
                    </a:solidFill>
                  </a:rPr>
                  <a:t>-distribution is completely determined by its two parameters, the degrees of freedom for the numerator and the degrees of freedom for the denominator.</a:t>
                </a:r>
              </a:p>
              <a:p>
                <a:endParaRPr lang="en-US" dirty="0">
                  <a:solidFill>
                    <a:srgbClr val="000000"/>
                  </a:solidFill>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36714"/>
                <a:ext cx="8229600" cy="3797963"/>
              </a:xfrm>
              <a:blipFill>
                <a:blip r:embed="rId3"/>
                <a:stretch>
                  <a:fillRect l="-1402" t="-1433"/>
                </a:stretch>
              </a:blipFill>
              <a:ln w="28575">
                <a:solidFill>
                  <a:srgbClr val="000000"/>
                </a:solidFill>
              </a:ln>
            </p:spPr>
            <p:txBody>
              <a:bodyPr/>
              <a:lstStyle/>
              <a:p>
                <a:r>
                  <a:rPr lang="en-IN">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14.3.3: Determining the Significance of a Model Coefficient (cont.)</a:t>
            </a:r>
          </a:p>
        </p:txBody>
      </p:sp>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49384C83-6DD7-2591-77EF-FF3F61E6686B}"/>
              </a:ext>
            </a:extLst>
          </p:cNvPr>
          <p:cNvPicPr>
            <a:picLocks noChangeAspect="1"/>
          </p:cNvPicPr>
          <p:nvPr/>
        </p:nvPicPr>
        <p:blipFill>
          <a:blip r:embed="rId2"/>
          <a:stretch>
            <a:fillRect/>
          </a:stretch>
        </p:blipFill>
        <p:spPr>
          <a:xfrm>
            <a:off x="1552153" y="1585655"/>
            <a:ext cx="6390369" cy="3900745"/>
          </a:xfrm>
          <a:prstGeom prst="rect">
            <a:avLst/>
          </a:prstGeom>
        </p:spPr>
      </p:pic>
    </p:spTree>
    <p:extLst>
      <p:ext uri="{BB962C8B-B14F-4D97-AF65-F5344CB8AC3E}">
        <p14:creationId xmlns:p14="http://schemas.microsoft.com/office/powerpoint/2010/main" val="1473579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14.3.3: Determining the Significance of a Model Coefficient (cont.)</a:t>
            </a:r>
          </a:p>
        </p:txBody>
      </p:sp>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A portion of the output from Figure 14.1.1 is repeated here.</a:t>
            </a:r>
          </a:p>
          <a:p>
            <a:endParaRPr lang="en-US" dirty="0"/>
          </a:p>
          <a:p>
            <a:endParaRPr lang="en-US" dirty="0"/>
          </a:p>
          <a:p>
            <a:endParaRPr lang="en-US" dirty="0"/>
          </a:p>
          <a:p>
            <a:r>
              <a:rPr lang="en-US" dirty="0"/>
              <a:t>Using the output we find that</a:t>
            </a:r>
          </a:p>
          <a:p>
            <a:endParaRPr lang="en-US" dirty="0"/>
          </a:p>
        </p:txBody>
      </p:sp>
      <p:pic>
        <p:nvPicPr>
          <p:cNvPr id="6" name="Picture 5">
            <a:extLst>
              <a:ext uri="{FF2B5EF4-FFF2-40B4-BE49-F238E27FC236}">
                <a16:creationId xmlns:a16="http://schemas.microsoft.com/office/drawing/2014/main" id="{B5130007-DC41-2CAA-34D4-92AB6A9E3095}"/>
              </a:ext>
            </a:extLst>
          </p:cNvPr>
          <p:cNvPicPr>
            <a:picLocks noChangeAspect="1"/>
          </p:cNvPicPr>
          <p:nvPr/>
        </p:nvPicPr>
        <p:blipFill>
          <a:blip r:embed="rId2"/>
          <a:stretch>
            <a:fillRect/>
          </a:stretch>
        </p:blipFill>
        <p:spPr>
          <a:xfrm>
            <a:off x="1894112" y="2057400"/>
            <a:ext cx="5355775" cy="1650752"/>
          </a:xfrm>
          <a:prstGeom prst="rect">
            <a:avLst/>
          </a:prstGeom>
        </p:spPr>
      </p:pic>
      <p:graphicFrame>
        <p:nvGraphicFramePr>
          <p:cNvPr id="7" name="Object 6">
            <a:extLst>
              <a:ext uri="{FF2B5EF4-FFF2-40B4-BE49-F238E27FC236}">
                <a16:creationId xmlns:a16="http://schemas.microsoft.com/office/drawing/2014/main" id="{A9845C7C-7966-4D9D-763E-3BD95AFEBD67}"/>
              </a:ext>
            </a:extLst>
          </p:cNvPr>
          <p:cNvGraphicFramePr>
            <a:graphicFrameLocks noChangeAspect="1"/>
          </p:cNvGraphicFramePr>
          <p:nvPr>
            <p:extLst>
              <p:ext uri="{D42A27DB-BD31-4B8C-83A1-F6EECF244321}">
                <p14:modId xmlns:p14="http://schemas.microsoft.com/office/powerpoint/2010/main" val="2576820989"/>
              </p:ext>
            </p:extLst>
          </p:nvPr>
        </p:nvGraphicFramePr>
        <p:xfrm>
          <a:off x="1905000" y="4495800"/>
          <a:ext cx="4800600" cy="977900"/>
        </p:xfrm>
        <a:graphic>
          <a:graphicData uri="http://schemas.openxmlformats.org/presentationml/2006/ole">
            <mc:AlternateContent xmlns:mc="http://schemas.openxmlformats.org/markup-compatibility/2006">
              <mc:Choice xmlns:v="urn:schemas-microsoft-com:vml" Requires="v">
                <p:oleObj name="Equation" r:id="rId3" imgW="4800600" imgH="977760" progId="Equation.DSMT4">
                  <p:embed/>
                </p:oleObj>
              </mc:Choice>
              <mc:Fallback>
                <p:oleObj name="Equation" r:id="rId3" imgW="4800600" imgH="977760" progId="Equation.DSMT4">
                  <p:embed/>
                  <p:pic>
                    <p:nvPicPr>
                      <p:cNvPr id="0" name=""/>
                      <p:cNvPicPr/>
                      <p:nvPr/>
                    </p:nvPicPr>
                    <p:blipFill>
                      <a:blip r:embed="rId4"/>
                      <a:stretch>
                        <a:fillRect/>
                      </a:stretch>
                    </p:blipFill>
                    <p:spPr>
                      <a:xfrm>
                        <a:off x="1905000" y="4495800"/>
                        <a:ext cx="4800600" cy="977900"/>
                      </a:xfrm>
                      <a:prstGeom prst="rect">
                        <a:avLst/>
                      </a:prstGeom>
                    </p:spPr>
                  </p:pic>
                </p:oleObj>
              </mc:Fallback>
            </mc:AlternateContent>
          </a:graphicData>
        </a:graphic>
      </p:graphicFrame>
    </p:spTree>
    <p:extLst>
      <p:ext uri="{BB962C8B-B14F-4D97-AF65-F5344CB8AC3E}">
        <p14:creationId xmlns:p14="http://schemas.microsoft.com/office/powerpoint/2010/main" val="525963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14.3.3: Determining the Significance of a Model Coefficient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lnSpcReduction="10000"/>
              </a:bodyPr>
              <a:lstStyle/>
              <a:p>
                <a:r>
                  <a:rPr lang="en-US" dirty="0"/>
                  <a:t>The estimated value of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3</m:t>
                        </m:r>
                      </m:sub>
                    </m:sSub>
                  </m:oMath>
                </a14:m>
                <a:r>
                  <a:rPr lang="en-US" dirty="0"/>
                  <a:t> is 0.175 standard deviations from zero. Is this persuasive evidence that </a:t>
                </a:r>
                <a14:m>
                  <m:oMath xmlns:m="http://schemas.openxmlformats.org/officeDocument/2006/math">
                    <m:r>
                      <m:rPr>
                        <m:nor/>
                      </m:rPr>
                      <a:rPr lang="el-GR" i="1" dirty="0">
                        <a:latin typeface="Cambria Math" panose="02040503050406030204" pitchFamily="18" charset="0"/>
                        <a:ea typeface="Cambria Math" panose="02040503050406030204" pitchFamily="18" charset="0"/>
                        <a:sym typeface="Symbol"/>
                      </a:rPr>
                      <m:t>β</m:t>
                    </m:r>
                    <m:r>
                      <m:rPr>
                        <m:nor/>
                      </m:rPr>
                      <a:rPr lang="en-US" baseline="-25000" dirty="0"/>
                      <m:t>3</m:t>
                    </m:r>
                  </m:oMath>
                </a14:m>
                <a:r>
                  <a:rPr lang="en-US" dirty="0"/>
                  <a:t> </a:t>
                </a:r>
                <a14:m>
                  <m:oMath xmlns:m="http://schemas.openxmlformats.org/officeDocument/2006/math">
                    <m:r>
                      <a:rPr lang="en-US" i="1" dirty="0" smtClean="0">
                        <a:latin typeface="Cambria Math" panose="02040503050406030204" pitchFamily="18" charset="0"/>
                      </a:rPr>
                      <m:t>≠</m:t>
                    </m:r>
                  </m:oMath>
                </a14:m>
                <a:r>
                  <a:rPr lang="en-US" dirty="0"/>
                  <a:t> 0?</a:t>
                </a:r>
              </a:p>
              <a:p>
                <a:endParaRPr lang="en-US" dirty="0"/>
              </a:p>
              <a:p>
                <a:endParaRPr lang="en-US" dirty="0"/>
              </a:p>
              <a:p>
                <a:endParaRPr lang="en-US" dirty="0"/>
              </a:p>
              <a:p>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p>
              <a:p>
                <a:r>
                  <a:rPr lang="en-US" dirty="0"/>
                  <a:t>This criteria is defined by the critical value of the test statistic. Since the test is two-tailed and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 </m:t>
                    </m:r>
                  </m:oMath>
                </a14:m>
                <a:r>
                  <a:rPr lang="en-US" dirty="0"/>
                  <a:t>then </a:t>
                </a:r>
                <a14:m>
                  <m:oMath xmlns:m="http://schemas.openxmlformats.org/officeDocument/2006/math">
                    <m:f>
                      <m:fPr>
                        <m:type m:val="skw"/>
                        <m:ctrlPr>
                          <a:rPr lang="en-US" i="1" dirty="0" smtClean="0">
                            <a:latin typeface="Cambria Math" panose="02040503050406030204" pitchFamily="18" charset="0"/>
                            <a:ea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𝛼</m:t>
                        </m:r>
                      </m:num>
                      <m:den>
                        <m:r>
                          <a:rPr lang="en-US" b="0" i="1" dirty="0" smtClean="0">
                            <a:latin typeface="Cambria Math" panose="02040503050406030204" pitchFamily="18" charset="0"/>
                            <a:ea typeface="Cambria Math" panose="02040503050406030204" pitchFamily="18" charset="0"/>
                          </a:rPr>
                          <m:t>2</m:t>
                        </m:r>
                      </m:den>
                    </m:f>
                    <m:r>
                      <a:rPr lang="en-US" b="0" i="1" dirty="0" smtClean="0">
                        <a:latin typeface="Cambria Math" panose="02040503050406030204" pitchFamily="18" charset="0"/>
                        <a:ea typeface="Cambria Math" panose="02040503050406030204" pitchFamily="18" charset="0"/>
                      </a:rPr>
                      <m:t>=</m:t>
                    </m:r>
                    <m:f>
                      <m:fPr>
                        <m:type m:val="skw"/>
                        <m:ctrlPr>
                          <a:rPr lang="en-US" b="0" i="1" dirty="0" smtClean="0">
                            <a:latin typeface="Cambria Math" panose="02040503050406030204" pitchFamily="18" charset="0"/>
                            <a:ea typeface="Cambria Math" panose="02040503050406030204" pitchFamily="18" charset="0"/>
                          </a:rPr>
                        </m:ctrlPr>
                      </m:fPr>
                      <m:num>
                        <m:r>
                          <a:rPr lang="en-US" b="0" i="1" dirty="0" smtClean="0">
                            <a:latin typeface="Cambria Math" panose="02040503050406030204" pitchFamily="18" charset="0"/>
                            <a:ea typeface="Cambria Math" panose="02040503050406030204" pitchFamily="18" charset="0"/>
                          </a:rPr>
                          <m:t>0.05</m:t>
                        </m:r>
                      </m:num>
                      <m:den>
                        <m:r>
                          <a:rPr lang="en-US" b="0" i="1" dirty="0" smtClean="0">
                            <a:latin typeface="Cambria Math" panose="02040503050406030204" pitchFamily="18" charset="0"/>
                            <a:ea typeface="Cambria Math" panose="02040503050406030204" pitchFamily="18" charset="0"/>
                          </a:rPr>
                          <m:t>2</m:t>
                        </m:r>
                      </m:den>
                    </m:f>
                    <m:r>
                      <a:rPr lang="en-US" b="0" i="1" dirty="0" smtClean="0">
                        <a:latin typeface="Cambria Math" panose="02040503050406030204" pitchFamily="18" charset="0"/>
                        <a:ea typeface="Cambria Math" panose="02040503050406030204" pitchFamily="18" charset="0"/>
                      </a:rPr>
                      <m:t>=0.025.</m:t>
                    </m:r>
                    <m:r>
                      <a:rPr lang="en-US" i="1" dirty="0" smtClean="0">
                        <a:latin typeface="Cambria Math" panose="02040503050406030204" pitchFamily="18" charset="0"/>
                      </a:rPr>
                      <m:t>  </m:t>
                    </m:r>
                  </m:oMath>
                </a14:m>
                <a:r>
                  <a:rPr lang="en-US" dirty="0"/>
                  <a:t>The test statistic has a                  </a:t>
                </a:r>
                <a14:m>
                  <m:oMath xmlns:m="http://schemas.openxmlformats.org/officeDocument/2006/math">
                    <m:r>
                      <a:rPr lang="en-US" i="1" dirty="0" smtClean="0">
                        <a:latin typeface="Cambria Math" panose="02040503050406030204" pitchFamily="18" charset="0"/>
                      </a:rPr>
                      <m:t>𝑡</m:t>
                    </m:r>
                  </m:oMath>
                </a14:m>
                <a:r>
                  <a:rPr lang="en-US" dirty="0"/>
                  <a:t>-distribution with </a:t>
                </a:r>
                <a14:m>
                  <m:oMath xmlns:m="http://schemas.openxmlformats.org/officeDocument/2006/math">
                    <m:r>
                      <a:rPr lang="en-US" i="1" dirty="0" smtClean="0">
                        <a:latin typeface="Cambria Math" panose="02040503050406030204" pitchFamily="18" charset="0"/>
                      </a:rPr>
                      <m:t>𝑑𝑓</m:t>
                    </m:r>
                    <m:r>
                      <a:rPr lang="en-US" i="1" dirty="0" smtClean="0">
                        <a:latin typeface="Cambria Math" panose="02040503050406030204" pitchFamily="18" charset="0"/>
                      </a:rPr>
                      <m:t>=34−(3+1)=30</m:t>
                    </m:r>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3"/>
                <a:stretch>
                  <a:fillRect l="-1481" t="-2133" r="-519"/>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1C8C04F8-7AEC-24B9-938E-655C977C96A2}"/>
              </a:ext>
            </a:extLst>
          </p:cNvPr>
          <p:cNvPicPr>
            <a:picLocks noChangeAspect="1"/>
          </p:cNvPicPr>
          <p:nvPr/>
        </p:nvPicPr>
        <p:blipFill>
          <a:blip r:embed="rId4"/>
          <a:stretch>
            <a:fillRect/>
          </a:stretch>
        </p:blipFill>
        <p:spPr>
          <a:xfrm>
            <a:off x="1500390" y="2104145"/>
            <a:ext cx="6143219" cy="1477255"/>
          </a:xfrm>
          <a:prstGeom prst="rect">
            <a:avLst/>
          </a:prstGeom>
        </p:spPr>
      </p:pic>
    </p:spTree>
    <p:extLst>
      <p:ext uri="{BB962C8B-B14F-4D97-AF65-F5344CB8AC3E}">
        <p14:creationId xmlns:p14="http://schemas.microsoft.com/office/powerpoint/2010/main" val="732368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14.3.3: Determining the Significance of a Model Coefficient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The critical value corresponds to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 </m:t>
                        </m:r>
                        <m:r>
                          <a:rPr lang="en-US" b="0" i="1" smtClean="0">
                            <a:latin typeface="Cambria Math" panose="02040503050406030204" pitchFamily="18" charset="0"/>
                          </a:rPr>
                          <m:t>𝑡</m:t>
                        </m:r>
                      </m:e>
                      <m:sub>
                        <m:r>
                          <a:rPr lang="en-US" i="1">
                            <a:latin typeface="Cambria Math" panose="02040503050406030204" pitchFamily="18" charset="0"/>
                          </a:rPr>
                          <m:t>0.0</m:t>
                        </m:r>
                        <m:r>
                          <a:rPr lang="en-US" b="0" i="1" smtClean="0">
                            <a:latin typeface="Cambria Math" panose="02040503050406030204" pitchFamily="18" charset="0"/>
                          </a:rPr>
                          <m:t>2</m:t>
                        </m:r>
                        <m:r>
                          <a:rPr lang="en-US" i="1">
                            <a:latin typeface="Cambria Math" panose="02040503050406030204" pitchFamily="18" charset="0"/>
                          </a:rPr>
                          <m:t>5</m:t>
                        </m:r>
                        <m:r>
                          <a:rPr lang="en-US" b="0" i="1" smtClean="0">
                            <a:latin typeface="Cambria Math" panose="02040503050406030204" pitchFamily="18" charset="0"/>
                          </a:rPr>
                          <m:t>,30</m:t>
                        </m:r>
                      </m:sub>
                    </m:sSub>
                    <m:r>
                      <a:rPr lang="en-US" b="0" i="1" smtClean="0">
                        <a:latin typeface="Cambria Math" panose="02040503050406030204" pitchFamily="18" charset="0"/>
                      </a:rPr>
                      <m:t>=2.042. </m:t>
                    </m:r>
                  </m:oMath>
                </a14:m>
                <a:r>
                  <a:rPr lang="en-US" dirty="0"/>
                  <a:t>The </a:t>
                </a:r>
                <a14:m>
                  <m:oMath xmlns:m="http://schemas.openxmlformats.org/officeDocument/2006/math">
                    <m:r>
                      <a:rPr lang="en-US" i="1" dirty="0" smtClean="0">
                        <a:latin typeface="Cambria Math" panose="02040503050406030204" pitchFamily="18" charset="0"/>
                      </a:rPr>
                      <m:t>𝑃</m:t>
                    </m:r>
                  </m:oMath>
                </a14:m>
                <a:r>
                  <a:rPr lang="en-US" dirty="0"/>
                  <a:t>-value for the number of bedrooms is given in the output as 0.8625.</a:t>
                </a:r>
              </a:p>
              <a:p>
                <a:r>
                  <a:rPr lang="en-US" b="1" dirty="0"/>
                  <a:t>Step 5: Choose between the null and alternative hypotheses.</a:t>
                </a:r>
              </a:p>
              <a:p>
                <a:r>
                  <a:rPr lang="en-US" dirty="0"/>
                  <a:t>Since the value of the test statistic falls into the </a:t>
                </a:r>
                <a:r>
                  <a:rPr lang="en-US" i="1" dirty="0"/>
                  <a:t>Fail to Reject</a:t>
                </a:r>
                <a:r>
                  <a:rPr lang="en-US" dirty="0"/>
                  <a:t> region, there is insufficient evidence at the 0.05 level to reject the null hypothesis </a:t>
                </a:r>
                <a14:m>
                  <m:oMath xmlns:m="http://schemas.openxmlformats.org/officeDocument/2006/math">
                    <m:r>
                      <m:rPr>
                        <m:nor/>
                      </m:rPr>
                      <a:rPr lang="el-GR" i="1" dirty="0">
                        <a:latin typeface="Cambria Math" panose="02040503050406030204" pitchFamily="18" charset="0"/>
                        <a:ea typeface="Cambria Math" panose="02040503050406030204" pitchFamily="18" charset="0"/>
                        <a:sym typeface="Symbol"/>
                      </a:rPr>
                      <m:t>β</m:t>
                    </m:r>
                    <m:r>
                      <m:rPr>
                        <m:nor/>
                      </m:rPr>
                      <a:rPr lang="en-US" baseline="-25000" dirty="0"/>
                      <m:t>3</m:t>
                    </m:r>
                    <m:r>
                      <a:rPr lang="en-US" i="1" dirty="0" smtClean="0">
                        <a:latin typeface="Cambria Math" panose="02040503050406030204" pitchFamily="18" charset="0"/>
                      </a:rPr>
                      <m:t>=0</m:t>
                    </m:r>
                  </m:oMath>
                </a14:m>
                <a:r>
                  <a:rPr lang="en-US" dirty="0"/>
                  <a:t>. Alternatively, since the </a:t>
                </a:r>
                <a14:m>
                  <m:oMath xmlns:m="http://schemas.openxmlformats.org/officeDocument/2006/math">
                    <m:r>
                      <a:rPr lang="en-US" i="1" dirty="0" smtClean="0">
                        <a:latin typeface="Cambria Math" panose="02040503050406030204" pitchFamily="18" charset="0"/>
                      </a:rPr>
                      <m:t>𝑃</m:t>
                    </m:r>
                  </m:oMath>
                </a14:m>
                <a:r>
                  <a:rPr lang="en-US" dirty="0"/>
                  <a:t>-value of 0.8625 is greater than </a:t>
                </a:r>
                <a14:m>
                  <m:oMath xmlns:m="http://schemas.openxmlformats.org/officeDocument/2006/math">
                    <m:r>
                      <a:rPr lang="en-US" i="1" dirty="0">
                        <a:latin typeface="Cambria Math" panose="02040503050406030204" pitchFamily="18" charset="0"/>
                        <a:ea typeface="Cambria Math" panose="02040503050406030204" pitchFamily="18" charset="0"/>
                      </a:rPr>
                      <m:t>𝛼</m:t>
                    </m:r>
                    <m:r>
                      <a:rPr lang="en-US" i="1" dirty="0">
                        <a:latin typeface="Cambria Math" panose="02040503050406030204" pitchFamily="18" charset="0"/>
                      </a:rPr>
                      <m:t>=0.05 </m:t>
                    </m:r>
                  </m:oMath>
                </a14:m>
                <a:r>
                  <a:rPr lang="en-US" dirty="0"/>
                  <a:t>, we fail to reject the null hypothesis.</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741" b="-3333"/>
                </a:stretch>
              </a:blipFill>
            </p:spPr>
            <p:txBody>
              <a:bodyPr/>
              <a:lstStyle/>
              <a:p>
                <a:r>
                  <a:rPr lang="en-IN">
                    <a:noFill/>
                  </a:rPr>
                  <a:t> </a:t>
                </a:r>
              </a:p>
            </p:txBody>
          </p:sp>
        </mc:Fallback>
      </mc:AlternateContent>
    </p:spTree>
    <p:extLst>
      <p:ext uri="{BB962C8B-B14F-4D97-AF65-F5344CB8AC3E}">
        <p14:creationId xmlns:p14="http://schemas.microsoft.com/office/powerpoint/2010/main" val="8688097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14.3.3: Determining the Significance of a Model Coefficient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b="1" dirty="0"/>
                  <a:t>Step 6: State the conclusion in terms of the original question. </a:t>
                </a:r>
              </a:p>
              <a:p>
                <a:r>
                  <a:rPr lang="en-US" dirty="0"/>
                  <a:t>Since we did not reject the null hypothesis </a:t>
                </a:r>
                <a14:m>
                  <m:oMath xmlns:m="http://schemas.openxmlformats.org/officeDocument/2006/math">
                    <m:r>
                      <m:rPr>
                        <m:nor/>
                      </m:rPr>
                      <a:rPr lang="en-US" b="0" i="1" dirty="0" smtClean="0">
                        <a:latin typeface="Cambria Math" panose="02040503050406030204" pitchFamily="18" charset="0"/>
                        <a:ea typeface="Cambria Math" panose="02040503050406030204" pitchFamily="18" charset="0"/>
                        <a:sym typeface="Symbol"/>
                      </a:rPr>
                      <m:t>H</m:t>
                    </m:r>
                    <m:r>
                      <m:rPr>
                        <m:nor/>
                      </m:rPr>
                      <a:rPr lang="en-US" b="0" i="0" baseline="-25000" dirty="0" smtClean="0"/>
                      <m:t>0 </m:t>
                    </m:r>
                    <m:r>
                      <m:rPr>
                        <m:nor/>
                      </m:rPr>
                      <a:rPr lang="en-US" b="0" i="0" dirty="0" smtClean="0"/>
                      <m:t>:</m:t>
                    </m:r>
                    <m:r>
                      <m:rPr>
                        <m:nor/>
                      </m:rPr>
                      <a:rPr lang="en-US" b="0" i="1" dirty="0" smtClean="0"/>
                      <m:t> </m:t>
                    </m:r>
                    <m:r>
                      <m:rPr>
                        <m:nor/>
                      </m:rPr>
                      <a:rPr lang="el-GR" i="1" dirty="0" smtClean="0">
                        <a:latin typeface="Cambria Math" panose="02040503050406030204" pitchFamily="18" charset="0"/>
                        <a:ea typeface="Cambria Math" panose="02040503050406030204" pitchFamily="18" charset="0"/>
                        <a:sym typeface="Symbol"/>
                      </a:rPr>
                      <m:t>β</m:t>
                    </m:r>
                    <m:r>
                      <m:rPr>
                        <m:nor/>
                      </m:rPr>
                      <a:rPr lang="en-US" b="0" i="0" baseline="-25000" dirty="0" smtClean="0"/>
                      <m:t>3</m:t>
                    </m:r>
                    <m:r>
                      <a:rPr lang="en-US" i="1" smtClean="0">
                        <a:latin typeface="Cambria Math" panose="02040503050406030204" pitchFamily="18" charset="0"/>
                      </a:rPr>
                      <m:t>=</m:t>
                    </m:r>
                    <m:r>
                      <m:rPr>
                        <m:nor/>
                      </m:rPr>
                      <a:rPr lang="en-US" dirty="0" smtClean="0"/>
                      <m:t>0</m:t>
                    </m:r>
                  </m:oMath>
                </a14:m>
                <a:r>
                  <a:rPr lang="en-US" dirty="0"/>
                  <a:t>, then the variable </a:t>
                </a:r>
                <a:r>
                  <a:rPr lang="en-US" i="1" dirty="0"/>
                  <a:t>Bedrooms</a:t>
                </a:r>
                <a:r>
                  <a:rPr lang="en-US" dirty="0"/>
                  <a:t> is not a significant predictor of </a:t>
                </a:r>
                <a:r>
                  <a:rPr lang="en-US" i="1" dirty="0"/>
                  <a:t>List Price</a:t>
                </a:r>
                <a:r>
                  <a:rPr lang="en-US" dirty="0"/>
                  <a:t>, given the other variables currently in the model.</a:t>
                </a:r>
              </a:p>
              <a:p>
                <a:r>
                  <a:rPr lang="en-US" dirty="0"/>
                  <a:t>We apply the exact same </a:t>
                </a:r>
                <a14:m>
                  <m:oMath xmlns:m="http://schemas.openxmlformats.org/officeDocument/2006/math">
                    <m:r>
                      <a:rPr lang="en-US" i="1" dirty="0" smtClean="0">
                        <a:latin typeface="Cambria Math" panose="02040503050406030204" pitchFamily="18" charset="0"/>
                      </a:rPr>
                      <m:t>𝑡</m:t>
                    </m:r>
                  </m:oMath>
                </a14:m>
                <a:r>
                  <a:rPr lang="en-US" dirty="0"/>
                  <a:t>-test to the other variables in the model. Both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1</m:t>
                        </m:r>
                      </m:sub>
                    </m:sSub>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2</m:t>
                        </m:r>
                      </m:sub>
                    </m:sSub>
                  </m:oMath>
                </a14:m>
                <a:r>
                  <a:rPr lang="en-US" dirty="0"/>
                  <a:t> , the coefficients of the variables </a:t>
                </a:r>
                <a:r>
                  <a:rPr lang="en-US" i="1" dirty="0"/>
                  <a:t>Square Footage</a:t>
                </a:r>
                <a:r>
                  <a:rPr lang="en-US" dirty="0"/>
                  <a:t> and </a:t>
                </a:r>
                <a:r>
                  <a:rPr lang="en-US" i="1" dirty="0"/>
                  <a:t>Age</a:t>
                </a:r>
                <a:r>
                  <a:rPr lang="en-US" dirty="0"/>
                  <a:t>, are significant. </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2148"/>
                </a:stretch>
              </a:blipFill>
            </p:spPr>
            <p:txBody>
              <a:bodyPr/>
              <a:lstStyle/>
              <a:p>
                <a:r>
                  <a:rPr lang="en-US">
                    <a:noFill/>
                  </a:rPr>
                  <a:t> </a:t>
                </a:r>
              </a:p>
            </p:txBody>
          </p:sp>
        </mc:Fallback>
      </mc:AlternateContent>
    </p:spTree>
    <p:extLst>
      <p:ext uri="{BB962C8B-B14F-4D97-AF65-F5344CB8AC3E}">
        <p14:creationId xmlns:p14="http://schemas.microsoft.com/office/powerpoint/2010/main" val="1919069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lstStyle/>
          <a:p>
            <a:r>
              <a:rPr lang="en-US" dirty="0"/>
              <a:t>Example 14.3.3: Determining the Significance of a Model Coefficient (cont.)</a:t>
            </a:r>
          </a:p>
        </p:txBody>
      </p:sp>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This suggests that a model with only two independent variables, </a:t>
            </a:r>
            <a:r>
              <a:rPr lang="en-US" i="1" dirty="0"/>
              <a:t>Square Footage</a:t>
            </a:r>
            <a:r>
              <a:rPr lang="en-US" dirty="0"/>
              <a:t> and </a:t>
            </a:r>
            <a:r>
              <a:rPr lang="en-US" i="1" dirty="0"/>
              <a:t>Age</a:t>
            </a:r>
            <a:r>
              <a:rPr lang="en-US" dirty="0"/>
              <a:t>, may produce a model almost as good as the one containing three variables.</a:t>
            </a:r>
          </a:p>
        </p:txBody>
      </p:sp>
    </p:spTree>
    <p:extLst>
      <p:ext uri="{BB962C8B-B14F-4D97-AF65-F5344CB8AC3E}">
        <p14:creationId xmlns:p14="http://schemas.microsoft.com/office/powerpoint/2010/main" val="165758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fontScale="90000"/>
          </a:bodyPr>
          <a:lstStyle/>
          <a:p>
            <a:r>
              <a:rPr lang="en-US" dirty="0"/>
              <a:t>Inference Concerning the Multiple Regression Model</a:t>
            </a:r>
            <a:br>
              <a:rPr lang="en-US" dirty="0"/>
            </a:br>
            <a:r>
              <a:rPr lang="en-US" dirty="0"/>
              <a:t>and Its Coefficients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The shape of the </a:t>
                </a:r>
                <a14:m>
                  <m:oMath xmlns:m="http://schemas.openxmlformats.org/officeDocument/2006/math">
                    <m:r>
                      <a:rPr lang="en-US" i="1" dirty="0" smtClean="0">
                        <a:latin typeface="Cambria Math" panose="02040503050406030204" pitchFamily="18" charset="0"/>
                      </a:rPr>
                      <m:t>𝐹</m:t>
                    </m:r>
                  </m:oMath>
                </a14:m>
                <a:r>
                  <a:rPr lang="en-US" dirty="0"/>
                  <a:t>-distribution is a function of its degrees of freedom. The following figure shows two examples of the </a:t>
                </a:r>
                <a14:m>
                  <m:oMath xmlns:m="http://schemas.openxmlformats.org/officeDocument/2006/math">
                    <m:r>
                      <a:rPr lang="en-US" i="1" dirty="0" smtClean="0">
                        <a:latin typeface="Cambria Math" panose="02040503050406030204" pitchFamily="18" charset="0"/>
                      </a:rPr>
                      <m:t>𝐹</m:t>
                    </m:r>
                  </m:oMath>
                </a14:m>
                <a:r>
                  <a:rPr lang="en-US" dirty="0"/>
                  <a:t>-distribution.</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6C01360A-F51F-1F78-5AFF-60C6F5736324}"/>
              </a:ext>
            </a:extLst>
          </p:cNvPr>
          <p:cNvPicPr>
            <a:picLocks noChangeAspect="1"/>
          </p:cNvPicPr>
          <p:nvPr/>
        </p:nvPicPr>
        <p:blipFill>
          <a:blip r:embed="rId3"/>
          <a:stretch>
            <a:fillRect/>
          </a:stretch>
        </p:blipFill>
        <p:spPr>
          <a:xfrm>
            <a:off x="2114203" y="2611244"/>
            <a:ext cx="3769925" cy="3302228"/>
          </a:xfrm>
          <a:prstGeom prst="rect">
            <a:avLst/>
          </a:prstGeom>
        </p:spPr>
      </p:pic>
    </p:spTree>
    <p:extLst>
      <p:ext uri="{BB962C8B-B14F-4D97-AF65-F5344CB8AC3E}">
        <p14:creationId xmlns:p14="http://schemas.microsoft.com/office/powerpoint/2010/main" val="170778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fontScale="90000"/>
          </a:bodyPr>
          <a:lstStyle/>
          <a:p>
            <a:r>
              <a:rPr lang="en-US" dirty="0"/>
              <a:t>Inference Concerning the Multiple Regression Model</a:t>
            </a:r>
            <a:br>
              <a:rPr lang="en-US" dirty="0"/>
            </a:br>
            <a:r>
              <a:rPr lang="en-US" dirty="0"/>
              <a:t>and Its Coefficients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Like the t-distribution, tables have been compiled (see Appendix A) that show critical values of the                       </a:t>
                </a:r>
                <a14:m>
                  <m:oMath xmlns:m="http://schemas.openxmlformats.org/officeDocument/2006/math">
                    <m:r>
                      <a:rPr lang="en-US" i="1" dirty="0" smtClean="0">
                        <a:latin typeface="Cambria Math" panose="02040503050406030204" pitchFamily="18" charset="0"/>
                      </a:rPr>
                      <m:t>𝐹</m:t>
                    </m:r>
                  </m:oMath>
                </a14:m>
                <a:r>
                  <a:rPr lang="en-US" dirty="0"/>
                  <a:t>-distribution at common levels of significance.</a:t>
                </a:r>
              </a:p>
              <a:p>
                <a:r>
                  <a:rPr lang="en-US" dirty="0"/>
                  <a:t>For example, to find the critical value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 for an </a:t>
                </a:r>
                <a14:m>
                  <m:oMath xmlns:m="http://schemas.openxmlformats.org/officeDocument/2006/math">
                    <m:r>
                      <a:rPr lang="en-US" i="1" dirty="0" smtClean="0">
                        <a:latin typeface="Cambria Math" panose="02040503050406030204" pitchFamily="18" charset="0"/>
                      </a:rPr>
                      <m:t>𝐹</m:t>
                    </m:r>
                  </m:oMath>
                </a14:m>
                <a:r>
                  <a:rPr lang="en-US" dirty="0"/>
                  <a:t>-distribution with 3 numerator degrees of freedom and 7 denominator degrees of freedom, consult the table in Appendix A, Table H, with </a:t>
                </a:r>
                <a14:m>
                  <m:oMath xmlns:m="http://schemas.openxmlformats.org/officeDocument/2006/math">
                    <m:r>
                      <a:rPr lang="en-US" i="1" dirty="0">
                        <a:latin typeface="Cambria Math" panose="02040503050406030204" pitchFamily="18" charset="0"/>
                        <a:ea typeface="Cambria Math" panose="02040503050406030204" pitchFamily="18" charset="0"/>
                      </a:rPr>
                      <m:t>𝛼</m:t>
                    </m:r>
                    <m:r>
                      <a:rPr lang="en-US" i="1" dirty="0">
                        <a:latin typeface="Cambria Math" panose="02040503050406030204" pitchFamily="18" charset="0"/>
                      </a:rPr>
                      <m:t>=0.05</m:t>
                    </m:r>
                  </m:oMath>
                </a14:m>
                <a:r>
                  <a:rPr lang="en-US" dirty="0"/>
                  <a:t> . The leftmost column corresponds to the denominator degrees of freedom, and the top row corresponds to the numerator degrees of freedom.</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2222" b="-1067"/>
                </a:stretch>
              </a:blipFill>
            </p:spPr>
            <p:txBody>
              <a:bodyPr/>
              <a:lstStyle/>
              <a:p>
                <a:r>
                  <a:rPr lang="en-IN">
                    <a:noFill/>
                  </a:rPr>
                  <a:t> </a:t>
                </a:r>
              </a:p>
            </p:txBody>
          </p:sp>
        </mc:Fallback>
      </mc:AlternateContent>
    </p:spTree>
    <p:extLst>
      <p:ext uri="{BB962C8B-B14F-4D97-AF65-F5344CB8AC3E}">
        <p14:creationId xmlns:p14="http://schemas.microsoft.com/office/powerpoint/2010/main" val="219439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fontScale="90000"/>
          </a:bodyPr>
          <a:lstStyle/>
          <a:p>
            <a:r>
              <a:rPr lang="en-US" dirty="0"/>
              <a:t>Inference Concerning the Multiple Regression Model</a:t>
            </a:r>
            <a:br>
              <a:rPr lang="en-US" dirty="0"/>
            </a:br>
            <a:r>
              <a:rPr lang="en-US" dirty="0"/>
              <a:t>and Its Coefficients (cont.)</a:t>
            </a:r>
          </a:p>
        </p:txBody>
      </p:sp>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 </a:t>
            </a:r>
          </a:p>
        </p:txBody>
      </p:sp>
      <p:graphicFrame>
        <p:nvGraphicFramePr>
          <p:cNvPr id="4" name="Table 3">
            <a:extLst>
              <a:ext uri="{FF2B5EF4-FFF2-40B4-BE49-F238E27FC236}">
                <a16:creationId xmlns:a16="http://schemas.microsoft.com/office/drawing/2014/main" id="{9DC34168-A834-1BC9-C157-74990B922C73}"/>
              </a:ext>
            </a:extLst>
          </p:cNvPr>
          <p:cNvGraphicFramePr>
            <a:graphicFrameLocks noGrp="1"/>
          </p:cNvGraphicFramePr>
          <p:nvPr>
            <p:extLst>
              <p:ext uri="{D42A27DB-BD31-4B8C-83A1-F6EECF244321}">
                <p14:modId xmlns:p14="http://schemas.microsoft.com/office/powerpoint/2010/main" val="1259682976"/>
              </p:ext>
            </p:extLst>
          </p:nvPr>
        </p:nvGraphicFramePr>
        <p:xfrm>
          <a:off x="457200" y="1371600"/>
          <a:ext cx="7596552" cy="3708400"/>
        </p:xfrm>
        <a:graphic>
          <a:graphicData uri="http://schemas.openxmlformats.org/drawingml/2006/table">
            <a:tbl>
              <a:tblPr firstRow="1" bandRow="1">
                <a:tableStyleId>{5C22544A-7EE6-4342-B048-85BDC9FD1C3A}</a:tableStyleId>
              </a:tblPr>
              <a:tblGrid>
                <a:gridCol w="1899138">
                  <a:extLst>
                    <a:ext uri="{9D8B030D-6E8A-4147-A177-3AD203B41FA5}">
                      <a16:colId xmlns:a16="http://schemas.microsoft.com/office/drawing/2014/main" val="4001853386"/>
                    </a:ext>
                  </a:extLst>
                </a:gridCol>
                <a:gridCol w="633046">
                  <a:extLst>
                    <a:ext uri="{9D8B030D-6E8A-4147-A177-3AD203B41FA5}">
                      <a16:colId xmlns:a16="http://schemas.microsoft.com/office/drawing/2014/main" val="3392700722"/>
                    </a:ext>
                  </a:extLst>
                </a:gridCol>
                <a:gridCol w="1266092">
                  <a:extLst>
                    <a:ext uri="{9D8B030D-6E8A-4147-A177-3AD203B41FA5}">
                      <a16:colId xmlns:a16="http://schemas.microsoft.com/office/drawing/2014/main" val="39587602"/>
                    </a:ext>
                  </a:extLst>
                </a:gridCol>
                <a:gridCol w="1266092">
                  <a:extLst>
                    <a:ext uri="{9D8B030D-6E8A-4147-A177-3AD203B41FA5}">
                      <a16:colId xmlns:a16="http://schemas.microsoft.com/office/drawing/2014/main" val="4074763743"/>
                    </a:ext>
                  </a:extLst>
                </a:gridCol>
                <a:gridCol w="1266092">
                  <a:extLst>
                    <a:ext uri="{9D8B030D-6E8A-4147-A177-3AD203B41FA5}">
                      <a16:colId xmlns:a16="http://schemas.microsoft.com/office/drawing/2014/main" val="2199722471"/>
                    </a:ext>
                  </a:extLst>
                </a:gridCol>
                <a:gridCol w="1266092">
                  <a:extLst>
                    <a:ext uri="{9D8B030D-6E8A-4147-A177-3AD203B41FA5}">
                      <a16:colId xmlns:a16="http://schemas.microsoft.com/office/drawing/2014/main" val="632366917"/>
                    </a:ext>
                  </a:extLst>
                </a:gridCol>
              </a:tblGrid>
              <a:tr h="370840">
                <a:tc gridSpan="2">
                  <a:txBody>
                    <a:bodyPr/>
                    <a:lstStyle/>
                    <a:p>
                      <a:endParaRPr lang="en-IN" dirty="0"/>
                    </a:p>
                  </a:txBody>
                  <a:tcPr anchor="ctr"/>
                </a:tc>
                <a:tc hMerge="1">
                  <a:txBody>
                    <a:bodyPr/>
                    <a:lstStyle/>
                    <a:p>
                      <a:pPr algn="ctr"/>
                      <a:endParaRPr lang="en-IN" dirty="0"/>
                    </a:p>
                  </a:txBody>
                  <a:tcPr/>
                </a:tc>
                <a:tc gridSpan="4">
                  <a:txBody>
                    <a:bodyPr/>
                    <a:lstStyle/>
                    <a:p>
                      <a:pPr algn="ctr"/>
                      <a:r>
                        <a:rPr lang="en-IN" dirty="0"/>
                        <a:t>Numerator Degrees of Freedom</a:t>
                      </a:r>
                    </a:p>
                  </a:txBody>
                  <a:tcPr anchor="ct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482526023"/>
                  </a:ext>
                </a:extLst>
              </a:tr>
              <a:tr h="370840">
                <a:tc gridSpan="2">
                  <a:txBody>
                    <a:bodyPr/>
                    <a:lstStyle/>
                    <a:p>
                      <a:pPr algn="ctr"/>
                      <a:endParaRPr lang="en-IN" dirty="0"/>
                    </a:p>
                  </a:txBody>
                  <a:tcPr anchor="ctr">
                    <a:solidFill>
                      <a:srgbClr val="1F497C"/>
                    </a:solidFill>
                  </a:tcPr>
                </a:tc>
                <a:tc hMerge="1">
                  <a:txBody>
                    <a:bodyPr/>
                    <a:lstStyle/>
                    <a:p>
                      <a:pPr algn="ctr"/>
                      <a:endParaRPr lang="en-IN" dirty="0"/>
                    </a:p>
                  </a:txBody>
                  <a:tcPr anchor="ctr"/>
                </a:tc>
                <a:tc>
                  <a:txBody>
                    <a:bodyPr/>
                    <a:lstStyle/>
                    <a:p>
                      <a:pPr algn="ctr"/>
                      <a:r>
                        <a:rPr lang="en-US" b="1" dirty="0">
                          <a:solidFill>
                            <a:schemeClr val="bg1"/>
                          </a:solidFill>
                        </a:rPr>
                        <a:t>1</a:t>
                      </a:r>
                      <a:endParaRPr lang="en-IN" b="1" dirty="0">
                        <a:solidFill>
                          <a:schemeClr val="bg1"/>
                        </a:solidFill>
                      </a:endParaRPr>
                    </a:p>
                  </a:txBody>
                  <a:tcPr anchor="ctr">
                    <a:solidFill>
                      <a:srgbClr val="1F497C"/>
                    </a:solidFill>
                  </a:tcPr>
                </a:tc>
                <a:tc>
                  <a:txBody>
                    <a:bodyPr/>
                    <a:lstStyle/>
                    <a:p>
                      <a:pPr algn="ctr"/>
                      <a:r>
                        <a:rPr lang="en-US" b="1" dirty="0">
                          <a:solidFill>
                            <a:schemeClr val="bg1"/>
                          </a:solidFill>
                        </a:rPr>
                        <a:t>2</a:t>
                      </a:r>
                      <a:endParaRPr lang="en-IN" b="1" dirty="0">
                        <a:solidFill>
                          <a:schemeClr val="bg1"/>
                        </a:solidFill>
                      </a:endParaRPr>
                    </a:p>
                  </a:txBody>
                  <a:tcPr anchor="ctr">
                    <a:solidFill>
                      <a:srgbClr val="1F497C"/>
                    </a:solidFill>
                  </a:tcPr>
                </a:tc>
                <a:tc>
                  <a:txBody>
                    <a:bodyPr/>
                    <a:lstStyle/>
                    <a:p>
                      <a:pPr algn="ctr"/>
                      <a:r>
                        <a:rPr lang="en-US" b="1" dirty="0">
                          <a:solidFill>
                            <a:schemeClr val="bg1"/>
                          </a:solidFill>
                        </a:rPr>
                        <a:t>3</a:t>
                      </a:r>
                      <a:endParaRPr lang="en-IN" b="1" dirty="0">
                        <a:solidFill>
                          <a:schemeClr val="bg1"/>
                        </a:solidFill>
                      </a:endParaRPr>
                    </a:p>
                  </a:txBody>
                  <a:tcPr anchor="ctr">
                    <a:solidFill>
                      <a:srgbClr val="1F497C"/>
                    </a:solidFill>
                  </a:tcPr>
                </a:tc>
                <a:tc>
                  <a:txBody>
                    <a:bodyPr/>
                    <a:lstStyle/>
                    <a:p>
                      <a:pPr algn="ctr"/>
                      <a:r>
                        <a:rPr lang="en-US" b="1" dirty="0">
                          <a:solidFill>
                            <a:schemeClr val="bg1"/>
                          </a:solidFill>
                        </a:rPr>
                        <a:t>4</a:t>
                      </a:r>
                      <a:endParaRPr lang="en-IN" b="1" dirty="0">
                        <a:solidFill>
                          <a:schemeClr val="bg1"/>
                        </a:solidFill>
                      </a:endParaRPr>
                    </a:p>
                  </a:txBody>
                  <a:tcPr anchor="ctr">
                    <a:solidFill>
                      <a:srgbClr val="1F497C"/>
                    </a:solidFill>
                  </a:tcPr>
                </a:tc>
                <a:extLst>
                  <a:ext uri="{0D108BD9-81ED-4DB2-BD59-A6C34878D82A}">
                    <a16:rowId xmlns:a16="http://schemas.microsoft.com/office/drawing/2014/main" val="277461335"/>
                  </a:ext>
                </a:extLst>
              </a:tr>
              <a:tr h="370840">
                <a:tc rowSpan="8">
                  <a:txBody>
                    <a:bodyPr/>
                    <a:lstStyle/>
                    <a:p>
                      <a:pPr algn="l"/>
                      <a:r>
                        <a:rPr lang="en-IN" sz="1800" b="1" i="0" u="none" strike="noStrike" kern="1200" baseline="0" dirty="0">
                          <a:solidFill>
                            <a:schemeClr val="dk1"/>
                          </a:solidFill>
                          <a:latin typeface="+mn-lt"/>
                          <a:ea typeface="+mn-ea"/>
                          <a:cs typeface="+mn-cs"/>
                        </a:rPr>
                        <a:t>Denominator Degrees of Freedom </a:t>
                      </a:r>
                      <a:r>
                        <a:rPr lang="en-IN" sz="1800" b="0" i="0" u="none" strike="noStrike" kern="1200" baseline="0" dirty="0">
                          <a:solidFill>
                            <a:schemeClr val="dk1"/>
                          </a:solidFill>
                          <a:latin typeface="+mn-lt"/>
                          <a:ea typeface="+mn-ea"/>
                          <a:cs typeface="+mn-cs"/>
                        </a:rPr>
                        <a:t>	</a:t>
                      </a:r>
                    </a:p>
                  </a:txBody>
                  <a:tcPr anchor="ctr"/>
                </a:tc>
                <a:tc>
                  <a:txBody>
                    <a:bodyPr/>
                    <a:lstStyle/>
                    <a:p>
                      <a:pPr algn="ctr"/>
                      <a:r>
                        <a:rPr lang="en-US" dirty="0"/>
                        <a:t>1</a:t>
                      </a:r>
                      <a:endParaRPr lang="en-IN" dirty="0"/>
                    </a:p>
                  </a:txBody>
                  <a:tcPr anchor="ctr"/>
                </a:tc>
                <a:tc>
                  <a:txBody>
                    <a:bodyPr/>
                    <a:lstStyle/>
                    <a:p>
                      <a:pPr algn="ctr"/>
                      <a:r>
                        <a:rPr lang="en-IN" dirty="0"/>
                        <a:t>161.4476</a:t>
                      </a:r>
                    </a:p>
                  </a:txBody>
                  <a:tcPr anchor="ctr"/>
                </a:tc>
                <a:tc>
                  <a:txBody>
                    <a:bodyPr/>
                    <a:lstStyle/>
                    <a:p>
                      <a:pPr algn="ctr"/>
                      <a:r>
                        <a:rPr lang="en-IN" dirty="0"/>
                        <a:t>199.5000</a:t>
                      </a:r>
                    </a:p>
                  </a:txBody>
                  <a:tcPr anchor="ctr"/>
                </a:tc>
                <a:tc>
                  <a:txBody>
                    <a:bodyPr/>
                    <a:lstStyle/>
                    <a:p>
                      <a:pPr algn="ctr"/>
                      <a:r>
                        <a:rPr lang="en-IN" dirty="0"/>
                        <a:t>215.7073</a:t>
                      </a:r>
                    </a:p>
                  </a:txBody>
                  <a:tcPr anchor="ctr">
                    <a:solidFill>
                      <a:schemeClr val="bg1">
                        <a:lumMod val="65000"/>
                      </a:schemeClr>
                    </a:solidFill>
                  </a:tcPr>
                </a:tc>
                <a:tc>
                  <a:txBody>
                    <a:bodyPr/>
                    <a:lstStyle/>
                    <a:p>
                      <a:pPr algn="ctr"/>
                      <a:r>
                        <a:rPr lang="en-IN" dirty="0"/>
                        <a:t>224.5832</a:t>
                      </a:r>
                    </a:p>
                  </a:txBody>
                  <a:tcPr anchor="ctr"/>
                </a:tc>
                <a:extLst>
                  <a:ext uri="{0D108BD9-81ED-4DB2-BD59-A6C34878D82A}">
                    <a16:rowId xmlns:a16="http://schemas.microsoft.com/office/drawing/2014/main" val="3629899219"/>
                  </a:ext>
                </a:extLst>
              </a:tr>
              <a:tr h="370840">
                <a:tc vMerge="1">
                  <a:txBody>
                    <a:bodyPr/>
                    <a:lstStyle/>
                    <a:p>
                      <a:endParaRPr lang="en-IN" dirty="0"/>
                    </a:p>
                  </a:txBody>
                  <a:tcPr/>
                </a:tc>
                <a:tc>
                  <a:txBody>
                    <a:bodyPr/>
                    <a:lstStyle/>
                    <a:p>
                      <a:pPr algn="ctr"/>
                      <a:r>
                        <a:rPr lang="en-US" dirty="0"/>
                        <a:t>2</a:t>
                      </a:r>
                      <a:endParaRPr lang="en-IN" dirty="0"/>
                    </a:p>
                  </a:txBody>
                  <a:tcPr anchor="ctr"/>
                </a:tc>
                <a:tc>
                  <a:txBody>
                    <a:bodyPr/>
                    <a:lstStyle/>
                    <a:p>
                      <a:pPr algn="ctr"/>
                      <a:r>
                        <a:rPr lang="en-IN" dirty="0"/>
                        <a:t>18.5128</a:t>
                      </a:r>
                    </a:p>
                  </a:txBody>
                  <a:tcPr anchor="ctr"/>
                </a:tc>
                <a:tc>
                  <a:txBody>
                    <a:bodyPr/>
                    <a:lstStyle/>
                    <a:p>
                      <a:pPr algn="ctr"/>
                      <a:r>
                        <a:rPr lang="en-IN" dirty="0"/>
                        <a:t>19.0000</a:t>
                      </a:r>
                    </a:p>
                  </a:txBody>
                  <a:tcPr anchor="ctr"/>
                </a:tc>
                <a:tc>
                  <a:txBody>
                    <a:bodyPr/>
                    <a:lstStyle/>
                    <a:p>
                      <a:pPr algn="ctr"/>
                      <a:r>
                        <a:rPr lang="en-IN" dirty="0"/>
                        <a:t>19.1643</a:t>
                      </a:r>
                    </a:p>
                  </a:txBody>
                  <a:tcPr anchor="ctr">
                    <a:solidFill>
                      <a:schemeClr val="bg1">
                        <a:lumMod val="65000"/>
                      </a:schemeClr>
                    </a:solidFill>
                  </a:tcPr>
                </a:tc>
                <a:tc>
                  <a:txBody>
                    <a:bodyPr/>
                    <a:lstStyle/>
                    <a:p>
                      <a:pPr algn="ctr"/>
                      <a:r>
                        <a:rPr lang="en-IN" dirty="0"/>
                        <a:t>19.2468</a:t>
                      </a:r>
                    </a:p>
                  </a:txBody>
                  <a:tcPr anchor="ctr"/>
                </a:tc>
                <a:extLst>
                  <a:ext uri="{0D108BD9-81ED-4DB2-BD59-A6C34878D82A}">
                    <a16:rowId xmlns:a16="http://schemas.microsoft.com/office/drawing/2014/main" val="3763275854"/>
                  </a:ext>
                </a:extLst>
              </a:tr>
              <a:tr h="370840">
                <a:tc vMerge="1">
                  <a:txBody>
                    <a:bodyPr/>
                    <a:lstStyle/>
                    <a:p>
                      <a:endParaRPr lang="en-IN"/>
                    </a:p>
                  </a:txBody>
                  <a:tcPr/>
                </a:tc>
                <a:tc>
                  <a:txBody>
                    <a:bodyPr/>
                    <a:lstStyle/>
                    <a:p>
                      <a:pPr algn="ctr"/>
                      <a:r>
                        <a:rPr lang="en-US" dirty="0"/>
                        <a:t>3</a:t>
                      </a:r>
                      <a:endParaRPr lang="en-IN" dirty="0"/>
                    </a:p>
                  </a:txBody>
                  <a:tcPr anchor="ctr"/>
                </a:tc>
                <a:tc>
                  <a:txBody>
                    <a:bodyPr/>
                    <a:lstStyle/>
                    <a:p>
                      <a:pPr algn="ctr"/>
                      <a:r>
                        <a:rPr lang="en-IN" dirty="0"/>
                        <a:t>10.1280</a:t>
                      </a:r>
                    </a:p>
                  </a:txBody>
                  <a:tcPr anchor="ctr"/>
                </a:tc>
                <a:tc>
                  <a:txBody>
                    <a:bodyPr/>
                    <a:lstStyle/>
                    <a:p>
                      <a:pPr algn="ctr"/>
                      <a:r>
                        <a:rPr lang="en-IN" dirty="0"/>
                        <a:t>9.5521</a:t>
                      </a:r>
                    </a:p>
                  </a:txBody>
                  <a:tcPr anchor="ctr"/>
                </a:tc>
                <a:tc>
                  <a:txBody>
                    <a:bodyPr/>
                    <a:lstStyle/>
                    <a:p>
                      <a:pPr algn="ctr"/>
                      <a:r>
                        <a:rPr lang="en-IN" dirty="0"/>
                        <a:t>9.2766</a:t>
                      </a:r>
                    </a:p>
                  </a:txBody>
                  <a:tcPr anchor="ctr">
                    <a:solidFill>
                      <a:schemeClr val="bg1">
                        <a:lumMod val="65000"/>
                      </a:schemeClr>
                    </a:solidFill>
                  </a:tcPr>
                </a:tc>
                <a:tc>
                  <a:txBody>
                    <a:bodyPr/>
                    <a:lstStyle/>
                    <a:p>
                      <a:pPr algn="ctr"/>
                      <a:r>
                        <a:rPr lang="en-IN" dirty="0"/>
                        <a:t>9.1172</a:t>
                      </a:r>
                    </a:p>
                  </a:txBody>
                  <a:tcPr anchor="ctr"/>
                </a:tc>
                <a:extLst>
                  <a:ext uri="{0D108BD9-81ED-4DB2-BD59-A6C34878D82A}">
                    <a16:rowId xmlns:a16="http://schemas.microsoft.com/office/drawing/2014/main" val="2258570127"/>
                  </a:ext>
                </a:extLst>
              </a:tr>
              <a:tr h="370840">
                <a:tc vMerge="1">
                  <a:txBody>
                    <a:bodyPr/>
                    <a:lstStyle/>
                    <a:p>
                      <a:endParaRPr lang="en-IN" dirty="0"/>
                    </a:p>
                  </a:txBody>
                  <a:tcPr/>
                </a:tc>
                <a:tc>
                  <a:txBody>
                    <a:bodyPr/>
                    <a:lstStyle/>
                    <a:p>
                      <a:pPr algn="ctr"/>
                      <a:r>
                        <a:rPr lang="en-US" dirty="0"/>
                        <a:t>4</a:t>
                      </a:r>
                      <a:endParaRPr lang="en-IN" dirty="0"/>
                    </a:p>
                  </a:txBody>
                  <a:tcPr anchor="ctr"/>
                </a:tc>
                <a:tc>
                  <a:txBody>
                    <a:bodyPr/>
                    <a:lstStyle/>
                    <a:p>
                      <a:pPr algn="ctr"/>
                      <a:r>
                        <a:rPr lang="en-IN" dirty="0"/>
                        <a:t>7.7086</a:t>
                      </a:r>
                    </a:p>
                  </a:txBody>
                  <a:tcPr anchor="ctr"/>
                </a:tc>
                <a:tc>
                  <a:txBody>
                    <a:bodyPr/>
                    <a:lstStyle/>
                    <a:p>
                      <a:pPr algn="ctr"/>
                      <a:r>
                        <a:rPr lang="en-IN" dirty="0"/>
                        <a:t>6.9443</a:t>
                      </a:r>
                    </a:p>
                  </a:txBody>
                  <a:tcPr anchor="ctr"/>
                </a:tc>
                <a:tc>
                  <a:txBody>
                    <a:bodyPr/>
                    <a:lstStyle/>
                    <a:p>
                      <a:pPr algn="ctr"/>
                      <a:r>
                        <a:rPr lang="en-IN" dirty="0"/>
                        <a:t>6.5914</a:t>
                      </a:r>
                    </a:p>
                  </a:txBody>
                  <a:tcPr anchor="ctr">
                    <a:solidFill>
                      <a:schemeClr val="bg1">
                        <a:lumMod val="65000"/>
                      </a:schemeClr>
                    </a:solidFill>
                  </a:tcPr>
                </a:tc>
                <a:tc>
                  <a:txBody>
                    <a:bodyPr/>
                    <a:lstStyle/>
                    <a:p>
                      <a:pPr algn="ctr"/>
                      <a:r>
                        <a:rPr lang="en-IN" dirty="0"/>
                        <a:t>6.3882</a:t>
                      </a:r>
                    </a:p>
                  </a:txBody>
                  <a:tcPr anchor="ctr"/>
                </a:tc>
                <a:extLst>
                  <a:ext uri="{0D108BD9-81ED-4DB2-BD59-A6C34878D82A}">
                    <a16:rowId xmlns:a16="http://schemas.microsoft.com/office/drawing/2014/main" val="133521581"/>
                  </a:ext>
                </a:extLst>
              </a:tr>
              <a:tr h="370840">
                <a:tc vMerge="1">
                  <a:txBody>
                    <a:bodyPr/>
                    <a:lstStyle/>
                    <a:p>
                      <a:endParaRPr lang="en-IN" dirty="0"/>
                    </a:p>
                  </a:txBody>
                  <a:tcPr/>
                </a:tc>
                <a:tc>
                  <a:txBody>
                    <a:bodyPr/>
                    <a:lstStyle/>
                    <a:p>
                      <a:pPr algn="ctr"/>
                      <a:r>
                        <a:rPr lang="en-US" dirty="0"/>
                        <a:t>5</a:t>
                      </a:r>
                      <a:endParaRPr lang="en-IN" dirty="0"/>
                    </a:p>
                  </a:txBody>
                  <a:tcPr anchor="ctr"/>
                </a:tc>
                <a:tc>
                  <a:txBody>
                    <a:bodyPr/>
                    <a:lstStyle/>
                    <a:p>
                      <a:pPr algn="ctr"/>
                      <a:r>
                        <a:rPr lang="en-IN" dirty="0"/>
                        <a:t>6.6079</a:t>
                      </a:r>
                    </a:p>
                  </a:txBody>
                  <a:tcPr anchor="ctr"/>
                </a:tc>
                <a:tc>
                  <a:txBody>
                    <a:bodyPr/>
                    <a:lstStyle/>
                    <a:p>
                      <a:pPr algn="ctr"/>
                      <a:r>
                        <a:rPr lang="en-IN" dirty="0"/>
                        <a:t>5.7861</a:t>
                      </a:r>
                    </a:p>
                  </a:txBody>
                  <a:tcPr anchor="ctr"/>
                </a:tc>
                <a:tc>
                  <a:txBody>
                    <a:bodyPr/>
                    <a:lstStyle/>
                    <a:p>
                      <a:pPr algn="ctr"/>
                      <a:r>
                        <a:rPr lang="en-IN" dirty="0"/>
                        <a:t>5.4095</a:t>
                      </a:r>
                    </a:p>
                  </a:txBody>
                  <a:tcPr anchor="ctr">
                    <a:solidFill>
                      <a:schemeClr val="bg1">
                        <a:lumMod val="65000"/>
                      </a:schemeClr>
                    </a:solidFill>
                  </a:tcPr>
                </a:tc>
                <a:tc>
                  <a:txBody>
                    <a:bodyPr/>
                    <a:lstStyle/>
                    <a:p>
                      <a:pPr algn="ctr"/>
                      <a:r>
                        <a:rPr lang="en-IN" dirty="0"/>
                        <a:t>5.1922</a:t>
                      </a:r>
                    </a:p>
                  </a:txBody>
                  <a:tcPr anchor="ctr"/>
                </a:tc>
                <a:extLst>
                  <a:ext uri="{0D108BD9-81ED-4DB2-BD59-A6C34878D82A}">
                    <a16:rowId xmlns:a16="http://schemas.microsoft.com/office/drawing/2014/main" val="3272107871"/>
                  </a:ext>
                </a:extLst>
              </a:tr>
              <a:tr h="370840">
                <a:tc vMerge="1">
                  <a:txBody>
                    <a:bodyPr/>
                    <a:lstStyle/>
                    <a:p>
                      <a:pPr algn="ctr"/>
                      <a:endParaRPr lang="en-IN" dirty="0"/>
                    </a:p>
                  </a:txBody>
                  <a:tcPr anchor="ctr"/>
                </a:tc>
                <a:tc>
                  <a:txBody>
                    <a:bodyPr/>
                    <a:lstStyle/>
                    <a:p>
                      <a:pPr algn="ctr"/>
                      <a:r>
                        <a:rPr lang="en-US" dirty="0"/>
                        <a:t>6</a:t>
                      </a:r>
                      <a:endParaRPr lang="en-IN" dirty="0"/>
                    </a:p>
                  </a:txBody>
                  <a:tcPr anchor="ctr"/>
                </a:tc>
                <a:tc>
                  <a:txBody>
                    <a:bodyPr/>
                    <a:lstStyle/>
                    <a:p>
                      <a:pPr algn="ctr"/>
                      <a:r>
                        <a:rPr lang="en-IN" dirty="0"/>
                        <a:t>5.9874</a:t>
                      </a:r>
                    </a:p>
                  </a:txBody>
                  <a:tcPr anchor="ctr"/>
                </a:tc>
                <a:tc>
                  <a:txBody>
                    <a:bodyPr/>
                    <a:lstStyle/>
                    <a:p>
                      <a:pPr algn="ctr"/>
                      <a:r>
                        <a:rPr lang="en-IN" dirty="0"/>
                        <a:t>5.1433</a:t>
                      </a:r>
                    </a:p>
                  </a:txBody>
                  <a:tcPr anchor="ctr"/>
                </a:tc>
                <a:tc>
                  <a:txBody>
                    <a:bodyPr/>
                    <a:lstStyle/>
                    <a:p>
                      <a:pPr algn="ctr"/>
                      <a:r>
                        <a:rPr lang="en-IN" dirty="0"/>
                        <a:t>4.7571</a:t>
                      </a:r>
                    </a:p>
                  </a:txBody>
                  <a:tcPr anchor="ctr">
                    <a:solidFill>
                      <a:schemeClr val="bg1">
                        <a:lumMod val="65000"/>
                      </a:schemeClr>
                    </a:solidFill>
                  </a:tcPr>
                </a:tc>
                <a:tc>
                  <a:txBody>
                    <a:bodyPr/>
                    <a:lstStyle/>
                    <a:p>
                      <a:pPr algn="ctr"/>
                      <a:r>
                        <a:rPr lang="en-IN" dirty="0"/>
                        <a:t>4.5337</a:t>
                      </a:r>
                    </a:p>
                  </a:txBody>
                  <a:tcPr anchor="ctr"/>
                </a:tc>
                <a:extLst>
                  <a:ext uri="{0D108BD9-81ED-4DB2-BD59-A6C34878D82A}">
                    <a16:rowId xmlns:a16="http://schemas.microsoft.com/office/drawing/2014/main" val="1487393772"/>
                  </a:ext>
                </a:extLst>
              </a:tr>
              <a:tr h="370840">
                <a:tc vMerge="1">
                  <a:txBody>
                    <a:bodyPr/>
                    <a:lstStyle/>
                    <a:p>
                      <a:pPr algn="ctr"/>
                      <a:endParaRPr lang="en-IN" dirty="0"/>
                    </a:p>
                  </a:txBody>
                  <a:tcPr anchor="ctr"/>
                </a:tc>
                <a:tc>
                  <a:txBody>
                    <a:bodyPr/>
                    <a:lstStyle/>
                    <a:p>
                      <a:pPr algn="ctr"/>
                      <a:r>
                        <a:rPr lang="en-US" dirty="0"/>
                        <a:t>7</a:t>
                      </a:r>
                      <a:endParaRPr lang="en-IN" dirty="0"/>
                    </a:p>
                  </a:txBody>
                  <a:tcPr anchor="ctr">
                    <a:solidFill>
                      <a:schemeClr val="bg1">
                        <a:lumMod val="65000"/>
                      </a:schemeClr>
                    </a:solidFill>
                  </a:tcPr>
                </a:tc>
                <a:tc>
                  <a:txBody>
                    <a:bodyPr/>
                    <a:lstStyle/>
                    <a:p>
                      <a:pPr algn="ctr"/>
                      <a:r>
                        <a:rPr lang="en-IN" dirty="0"/>
                        <a:t>5.5914</a:t>
                      </a:r>
                    </a:p>
                  </a:txBody>
                  <a:tcPr anchor="ctr">
                    <a:solidFill>
                      <a:schemeClr val="bg1">
                        <a:lumMod val="65000"/>
                      </a:schemeClr>
                    </a:solidFill>
                  </a:tcPr>
                </a:tc>
                <a:tc>
                  <a:txBody>
                    <a:bodyPr/>
                    <a:lstStyle/>
                    <a:p>
                      <a:pPr algn="ctr"/>
                      <a:r>
                        <a:rPr lang="en-IN" dirty="0"/>
                        <a:t>4.7374</a:t>
                      </a:r>
                    </a:p>
                  </a:txBody>
                  <a:tcPr anchor="ctr">
                    <a:solidFill>
                      <a:schemeClr val="bg1">
                        <a:lumMod val="65000"/>
                      </a:schemeClr>
                    </a:solidFill>
                  </a:tcPr>
                </a:tc>
                <a:tc>
                  <a:txBody>
                    <a:bodyPr/>
                    <a:lstStyle/>
                    <a:p>
                      <a:pPr algn="ctr"/>
                      <a:r>
                        <a:rPr lang="en-IN" dirty="0"/>
                        <a:t>4.3468</a:t>
                      </a:r>
                    </a:p>
                  </a:txBody>
                  <a:tcPr anchor="ctr">
                    <a:solidFill>
                      <a:srgbClr val="FFFFCC"/>
                    </a:solidFill>
                  </a:tcPr>
                </a:tc>
                <a:tc>
                  <a:txBody>
                    <a:bodyPr/>
                    <a:lstStyle/>
                    <a:p>
                      <a:pPr algn="ctr"/>
                      <a:r>
                        <a:rPr lang="en-IN" dirty="0"/>
                        <a:t>4.1203</a:t>
                      </a:r>
                    </a:p>
                  </a:txBody>
                  <a:tcPr anchor="ctr">
                    <a:solidFill>
                      <a:schemeClr val="bg1">
                        <a:lumMod val="65000"/>
                      </a:schemeClr>
                    </a:solidFill>
                  </a:tcPr>
                </a:tc>
                <a:extLst>
                  <a:ext uri="{0D108BD9-81ED-4DB2-BD59-A6C34878D82A}">
                    <a16:rowId xmlns:a16="http://schemas.microsoft.com/office/drawing/2014/main" val="266806545"/>
                  </a:ext>
                </a:extLst>
              </a:tr>
              <a:tr h="370840">
                <a:tc vMerge="1">
                  <a:txBody>
                    <a:bodyPr/>
                    <a:lstStyle/>
                    <a:p>
                      <a:pPr algn="ctr"/>
                      <a:endParaRPr lang="en-IN" dirty="0"/>
                    </a:p>
                  </a:txBody>
                  <a:tcPr anchor="ctr"/>
                </a:tc>
                <a:tc>
                  <a:txBody>
                    <a:bodyPr/>
                    <a:lstStyle/>
                    <a:p>
                      <a:pPr algn="ctr"/>
                      <a:r>
                        <a:rPr lang="en-US" dirty="0"/>
                        <a:t>8</a:t>
                      </a:r>
                      <a:endParaRPr lang="en-IN" dirty="0"/>
                    </a:p>
                  </a:txBody>
                  <a:tcPr anchor="ctr"/>
                </a:tc>
                <a:tc>
                  <a:txBody>
                    <a:bodyPr/>
                    <a:lstStyle/>
                    <a:p>
                      <a:pPr algn="ctr"/>
                      <a:r>
                        <a:rPr lang="en-IN" dirty="0"/>
                        <a:t>5.3177</a:t>
                      </a:r>
                    </a:p>
                  </a:txBody>
                  <a:tcPr anchor="ctr"/>
                </a:tc>
                <a:tc>
                  <a:txBody>
                    <a:bodyPr/>
                    <a:lstStyle/>
                    <a:p>
                      <a:pPr algn="ctr"/>
                      <a:r>
                        <a:rPr lang="en-IN" dirty="0"/>
                        <a:t>4.4590</a:t>
                      </a:r>
                    </a:p>
                  </a:txBody>
                  <a:tcPr anchor="ctr"/>
                </a:tc>
                <a:tc>
                  <a:txBody>
                    <a:bodyPr/>
                    <a:lstStyle/>
                    <a:p>
                      <a:pPr algn="ctr"/>
                      <a:r>
                        <a:rPr lang="en-IN" dirty="0"/>
                        <a:t>4.0662</a:t>
                      </a:r>
                    </a:p>
                  </a:txBody>
                  <a:tcPr anchor="ctr">
                    <a:solidFill>
                      <a:schemeClr val="bg1">
                        <a:lumMod val="65000"/>
                      </a:schemeClr>
                    </a:solidFill>
                  </a:tcPr>
                </a:tc>
                <a:tc>
                  <a:txBody>
                    <a:bodyPr/>
                    <a:lstStyle/>
                    <a:p>
                      <a:pPr algn="ctr"/>
                      <a:r>
                        <a:rPr lang="en-IN" dirty="0"/>
                        <a:t>3.8379</a:t>
                      </a:r>
                    </a:p>
                  </a:txBody>
                  <a:tcPr anchor="ctr"/>
                </a:tc>
                <a:extLst>
                  <a:ext uri="{0D108BD9-81ED-4DB2-BD59-A6C34878D82A}">
                    <a16:rowId xmlns:a16="http://schemas.microsoft.com/office/drawing/2014/main" val="453918516"/>
                  </a:ext>
                </a:extLst>
              </a:tr>
            </a:tbl>
          </a:graphicData>
        </a:graphic>
      </p:graphicFrame>
    </p:spTree>
    <p:extLst>
      <p:ext uri="{BB962C8B-B14F-4D97-AF65-F5344CB8AC3E}">
        <p14:creationId xmlns:p14="http://schemas.microsoft.com/office/powerpoint/2010/main" val="3219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FE50-8F46-4B5E-933B-ED59446C6A5A}"/>
              </a:ext>
            </a:extLst>
          </p:cNvPr>
          <p:cNvSpPr>
            <a:spLocks noGrp="1"/>
          </p:cNvSpPr>
          <p:nvPr>
            <p:ph type="title"/>
          </p:nvPr>
        </p:nvSpPr>
        <p:spPr/>
        <p:txBody>
          <a:bodyPr>
            <a:normAutofit fontScale="90000"/>
          </a:bodyPr>
          <a:lstStyle/>
          <a:p>
            <a:r>
              <a:rPr lang="en-US" dirty="0"/>
              <a:t>Inference Concerning the Multiple Regression Model</a:t>
            </a:r>
            <a:br>
              <a:rPr lang="en-US" dirty="0"/>
            </a:br>
            <a:r>
              <a:rPr lang="en-US" dirty="0"/>
              <a:t>and Its Coefficients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D41235-3BFB-4014-AC06-38447C5A8751}"/>
                  </a:ext>
                </a:extLst>
              </p:cNvPr>
              <p:cNvSpPr>
                <a:spLocks noGrp="1"/>
              </p:cNvSpPr>
              <p:nvPr>
                <p:ph idx="1"/>
              </p:nvPr>
            </p:nvSpPr>
            <p:spPr/>
            <p:txBody>
              <a:bodyPr>
                <a:normAutofit/>
              </a:bodyPr>
              <a:lstStyle/>
              <a:p>
                <a:r>
                  <a:rPr lang="en-US" dirty="0"/>
                  <a:t>From the table, we see that</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𝐹</m:t>
                        </m:r>
                      </m:e>
                      <m:sub>
                        <m:r>
                          <a:rPr lang="en-US" i="1">
                            <a:latin typeface="Cambria Math" panose="02040503050406030204" pitchFamily="18" charset="0"/>
                          </a:rPr>
                          <m:t>0.0</m:t>
                        </m:r>
                        <m:r>
                          <a:rPr lang="en-US" b="0" i="1" smtClean="0">
                            <a:latin typeface="Cambria Math" panose="02040503050406030204" pitchFamily="18" charset="0"/>
                          </a:rPr>
                          <m:t>5</m:t>
                        </m:r>
                      </m:sub>
                    </m:sSub>
                  </m:oMath>
                </a14:m>
                <a:r>
                  <a:rPr lang="en-US" dirty="0"/>
                  <a:t> for 3 numerator degrees of freedom and 7 denominator degrees of freedom is 4.3468. Thus, for this </a:t>
                </a:r>
                <a14:m>
                  <m:oMath xmlns:m="http://schemas.openxmlformats.org/officeDocument/2006/math">
                    <m:r>
                      <a:rPr lang="en-US" i="1" dirty="0" smtClean="0">
                        <a:latin typeface="Cambria Math" panose="02040503050406030204" pitchFamily="18" charset="0"/>
                      </a:rPr>
                      <m:t>𝐹</m:t>
                    </m:r>
                  </m:oMath>
                </a14:m>
                <a:r>
                  <a:rPr lang="en-US" dirty="0"/>
                  <a:t>-distribution, an area of 0.05 lies to the right of 4.3468.</a:t>
                </a:r>
              </a:p>
              <a:p>
                <a:r>
                  <a:rPr lang="en-US" dirty="0"/>
                  <a:t>In the example above, the value of </a:t>
                </a:r>
                <a14:m>
                  <m:oMath xmlns:m="http://schemas.openxmlformats.org/officeDocument/2006/math">
                    <m:r>
                      <a:rPr lang="en-US" i="1" dirty="0" smtClean="0">
                        <a:latin typeface="Cambria Math" panose="02040503050406030204" pitchFamily="18" charset="0"/>
                      </a:rPr>
                      <m:t>𝐹</m:t>
                    </m:r>
                  </m:oMath>
                </a14:m>
                <a:r>
                  <a:rPr lang="en-US" dirty="0"/>
                  <a:t> such that an area of 0.05 is to the right of </a:t>
                </a:r>
                <a14:m>
                  <m:oMath xmlns:m="http://schemas.openxmlformats.org/officeDocument/2006/math">
                    <m:r>
                      <a:rPr lang="en-US" i="1" dirty="0" smtClean="0">
                        <a:latin typeface="Cambria Math" panose="02040503050406030204" pitchFamily="18" charset="0"/>
                      </a:rPr>
                      <m:t>𝐹</m:t>
                    </m:r>
                  </m:oMath>
                </a14:m>
                <a:r>
                  <a:rPr lang="en-US" dirty="0"/>
                  <a:t> is denoted by</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0.05</m:t>
                        </m:r>
                      </m:sub>
                    </m:sSub>
                  </m:oMath>
                </a14:m>
                <a:r>
                  <a:rPr lang="en-US" dirty="0"/>
                  <a:t>, as shown in Figure 14.3.2.</a:t>
                </a:r>
              </a:p>
            </p:txBody>
          </p:sp>
        </mc:Choice>
        <mc:Fallback xmlns="">
          <p:sp>
            <p:nvSpPr>
              <p:cNvPr id="3" name="Content Placeholder 2">
                <a:extLst>
                  <a:ext uri="{FF2B5EF4-FFF2-40B4-BE49-F238E27FC236}">
                    <a16:creationId xmlns:a16="http://schemas.microsoft.com/office/drawing/2014/main" id="{34D41235-3BFB-4014-AC06-38447C5A8751}"/>
                  </a:ext>
                </a:extLst>
              </p:cNvPr>
              <p:cNvSpPr>
                <a:spLocks noGrp="1" noRot="1" noChangeAspect="1" noMove="1" noResize="1" noEditPoints="1" noAdjustHandles="1" noChangeArrowheads="1" noChangeShapeType="1" noTextEdit="1"/>
              </p:cNvSpPr>
              <p:nvPr>
                <p:ph idx="1"/>
              </p:nvPr>
            </p:nvSpPr>
            <p:spPr>
              <a:blipFill>
                <a:blip r:embed="rId2"/>
                <a:stretch>
                  <a:fillRect l="-1481" t="-1200" r="-2222"/>
                </a:stretch>
              </a:blipFill>
            </p:spPr>
            <p:txBody>
              <a:bodyPr/>
              <a:lstStyle/>
              <a:p>
                <a:r>
                  <a:rPr lang="en-IN">
                    <a:noFill/>
                  </a:rPr>
                  <a:t> </a:t>
                </a:r>
              </a:p>
            </p:txBody>
          </p:sp>
        </mc:Fallback>
      </mc:AlternateContent>
    </p:spTree>
    <p:extLst>
      <p:ext uri="{BB962C8B-B14F-4D97-AF65-F5344CB8AC3E}">
        <p14:creationId xmlns:p14="http://schemas.microsoft.com/office/powerpoint/2010/main" val="265657852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4028</TotalTime>
  <Words>4173</Words>
  <Application>Microsoft Office PowerPoint</Application>
  <PresentationFormat>On-screen Show (4:3)</PresentationFormat>
  <Paragraphs>317</Paragraphs>
  <Slides>55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1" baseType="lpstr">
      <vt:lpstr>Wingdings</vt:lpstr>
      <vt:lpstr>Cambria Math</vt:lpstr>
      <vt:lpstr>Arial</vt:lpstr>
      <vt:lpstr>Calibri</vt:lpstr>
      <vt:lpstr>Office Theme</vt:lpstr>
      <vt:lpstr>Equation</vt:lpstr>
      <vt:lpstr>Section 14.3</vt:lpstr>
      <vt:lpstr>Inference Concerning the Multiple Regression Model and Its Coefficients</vt:lpstr>
      <vt:lpstr>Inference Concerning the Multiple Regression Model and Its Coefficients (cont.)</vt:lpstr>
      <vt:lpstr>Inference Concerning the Multiple Regression Model and Its Coefficients (cont.)</vt:lpstr>
      <vt:lpstr>Properties: Properties of an F-Distribution</vt:lpstr>
      <vt:lpstr>Inference Concerning the Multiple Regression Model and Its Coefficients (cont.)</vt:lpstr>
      <vt:lpstr>Inference Concerning the Multiple Regression Model and Its Coefficients (cont.)</vt:lpstr>
      <vt:lpstr>Inference Concerning the Multiple Regression Model and Its Coefficients (cont.)</vt:lpstr>
      <vt:lpstr>Inference Concerning the Multiple Regression Model and Its Coefficients (cont.)</vt:lpstr>
      <vt:lpstr>Inference Concerning the Multiple Regression Model and Its Coefficients (cont.)</vt:lpstr>
      <vt:lpstr>Steps in the Test of Hypothesis</vt:lpstr>
      <vt:lpstr>Steps in the Test of Hypothesis (cont.)</vt:lpstr>
      <vt:lpstr>Steps in the Test of Hypothesis (cont.)</vt:lpstr>
      <vt:lpstr>Steps in the Test of Hypothesis (cont.)</vt:lpstr>
      <vt:lpstr>Steps in the Test of Hypothesis (cont.)</vt:lpstr>
      <vt:lpstr>Procedure: Testing the Multiple Regression Model</vt:lpstr>
      <vt:lpstr>Procedure: Testing the Multiple Regression Model (cont.)</vt:lpstr>
      <vt:lpstr>Procedure: Testing the Multiple Regression Model (cont.)</vt:lpstr>
      <vt:lpstr>Steps in the Test of Hypothesis (cont.)</vt:lpstr>
      <vt:lpstr>Steps in the Test of Hypothesis (cont.)</vt:lpstr>
      <vt:lpstr>Steps in the Test of Hypothesis (cont.)</vt:lpstr>
      <vt:lpstr>Steps in the Test of Hypothesis (cont.)</vt:lpstr>
      <vt:lpstr>Steps in the Test of Hypothesis (cont.)</vt:lpstr>
      <vt:lpstr>Steps in the Test of Hypothesis (cont.)</vt:lpstr>
      <vt:lpstr>Steps in the Test of Hypothesis (cont.)</vt:lpstr>
      <vt:lpstr>Steps in the Test of Hypothesis (cont.)</vt:lpstr>
      <vt:lpstr>Example 14.3.1: Determining Model Significance</vt:lpstr>
      <vt:lpstr>Example 14.3.1: Determining Model Significance (cont.)</vt:lpstr>
      <vt:lpstr>Example 14.3.1: Determining Model Significance (cont.)</vt:lpstr>
      <vt:lpstr>Example 14.3.1: Determining Model Significance (cont.)</vt:lpstr>
      <vt:lpstr>Example 14.3.1: Determining Model Significance (cont.)</vt:lpstr>
      <vt:lpstr>Example 14.3.1: Determining Model Significance (cont.)</vt:lpstr>
      <vt:lpstr>Example 14.3.1: Determining Model Significance (cont.)</vt:lpstr>
      <vt:lpstr>Confidence Intervals for Individual Coefficients</vt:lpstr>
      <vt:lpstr>Definition: 100(1 − 𝛼)% Confidence Interval for Each Coefficient</vt:lpstr>
      <vt:lpstr>Confidence Intervals for Individual Coefficients (cont.)</vt:lpstr>
      <vt:lpstr>Confidence Intervals for Individual Coefficients (cont.)</vt:lpstr>
      <vt:lpstr>Example 14.3.2: Determining a Confidence Interval for a Model Coefficient</vt:lpstr>
      <vt:lpstr>Example 14.3.2: Determining a Confidence Interval for a Model Coefficient (cont.)</vt:lpstr>
      <vt:lpstr>Example 14.3.2: Determining a Confidence Interval for a Model Coefficient (cont.)</vt:lpstr>
      <vt:lpstr>Example 14.3.2: Determining a Confidence Interval for a Model Coefficient (cont.)</vt:lpstr>
      <vt:lpstr>Example 14.3.2: Determining a Confidence Interval for a Model Coefficient (cont.)</vt:lpstr>
      <vt:lpstr>Testing Hypotheses on Individual "βi"</vt:lpstr>
      <vt:lpstr>Testing Hypotheses on Individual "βi" (cont.)</vt:lpstr>
      <vt:lpstr>Example 14.3.3: Determining the Significance of a Model Coefficient</vt:lpstr>
      <vt:lpstr>Example 14.3.3: Determining the Significance of a Model Coefficient (cont.)</vt:lpstr>
      <vt:lpstr>Example 14.3.3: Determining the Significance of a Model Coefficient (cont.)</vt:lpstr>
      <vt:lpstr>Example 14.3.3: Determining the Significance of a Model Coefficient (cont.)</vt:lpstr>
      <vt:lpstr>Example 14.3.3: Determining the Significance of a Model Coefficient (cont.)</vt:lpstr>
      <vt:lpstr>Example 14.3.3: Determining the Significance of a Model Coefficient (cont.)</vt:lpstr>
      <vt:lpstr>Example 14.3.3: Determining the Significance of a Model Coefficient (cont.)</vt:lpstr>
      <vt:lpstr>Example 14.3.3: Determining the Significance of a Model Coefficient (cont.)</vt:lpstr>
      <vt:lpstr>Example 14.3.3: Determining the Significance of a Model Coefficient (cont.)</vt:lpstr>
      <vt:lpstr>Example 14.3.3: Determining the Significance of a Model Coefficient (cont.)</vt:lpstr>
      <vt:lpstr>Example 14.3.3: Determining the Significance of a Model Coefficient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492</cp:revision>
  <dcterms:created xsi:type="dcterms:W3CDTF">2013-04-26T14:43:13Z</dcterms:created>
  <dcterms:modified xsi:type="dcterms:W3CDTF">2024-10-28T20:17:33Z</dcterms:modified>
</cp:coreProperties>
</file>