
<file path=[Content_Types].xml><?xml version="1.0" encoding="utf-8"?>
<Types xmlns="http://schemas.openxmlformats.org/package/2006/content-types">
  <Default Extension="bin" ContentType="application/vnd.openxmlformats-officedocument.oleObject"/>
  <Default Extension="fntdata" ContentType="application/x-fontdata"/>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3"/>
  </p:notesMasterIdLst>
  <p:handoutMasterIdLst>
    <p:handoutMasterId r:id="rId14"/>
  </p:handoutMasterIdLst>
  <p:sldIdLst>
    <p:sldId id="256" r:id="rId2"/>
    <p:sldId id="530" r:id="rId3"/>
    <p:sldId id="531" r:id="rId4"/>
    <p:sldId id="338" r:id="rId5"/>
    <p:sldId id="532" r:id="rId6"/>
    <p:sldId id="533" r:id="rId7"/>
    <p:sldId id="534" r:id="rId8"/>
    <p:sldId id="535" r:id="rId9"/>
    <p:sldId id="482" r:id="rId10"/>
    <p:sldId id="536" r:id="rId11"/>
    <p:sldId id="537" r:id="rId12"/>
  </p:sldIdLst>
  <p:sldSz cx="9144000" cy="6858000" type="screen4x3"/>
  <p:notesSz cx="6858000" cy="9144000"/>
  <p:embeddedFontLst>
    <p:embeddedFont>
      <p:font typeface="Cambria Math" panose="02040503050406030204" pitchFamily="18" charset="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979" autoAdjust="0"/>
    <p:restoredTop sz="94660"/>
  </p:normalViewPr>
  <p:slideViewPr>
    <p:cSldViewPr>
      <p:cViewPr varScale="1">
        <p:scale>
          <a:sx n="111" d="100"/>
          <a:sy n="111" d="100"/>
        </p:scale>
        <p:origin x="1938"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3/31/2024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3/31/2024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Coefficient of Determination and Adjusted R</a:t>
            </a:r>
            <a:r>
              <a:rPr lang="en-US" b="1" i="1" baseline="30000" dirty="0">
                <a:solidFill>
                  <a:srgbClr val="1F497D"/>
                </a:solidFill>
              </a:rPr>
              <a:t>2 </a:t>
            </a:r>
            <a:endParaRPr lang="en-US" b="1" i="1" dirty="0">
              <a:solidFill>
                <a:srgbClr val="1F497D"/>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Adjusted </a:t>
                </a:r>
                <a14:m>
                  <m:oMath xmlns:m="http://schemas.openxmlformats.org/officeDocument/2006/math">
                    <m:r>
                      <a:rPr lang="en-US" i="1" dirty="0" smtClean="0">
                        <a:latin typeface="Cambria Math" panose="02040503050406030204" pitchFamily="18" charset="0"/>
                      </a:rPr>
                      <m:t>𝑅</m:t>
                    </m:r>
                    <m:r>
                      <a:rPr lang="en-US" i="1" baseline="30000" dirty="0">
                        <a:latin typeface="Cambria Math" panose="02040503050406030204" pitchFamily="18" charset="0"/>
                      </a:rPr>
                      <m:t>2</m:t>
                    </m:r>
                  </m:oMath>
                </a14:m>
                <a:r>
                  <a:rPr lang="en-US" dirty="0"/>
                  <a:t> (</a:t>
                </a:r>
                <a14:m>
                  <m:oMath xmlns:m="http://schemas.openxmlformats.org/officeDocument/2006/math">
                    <m:sSubSup>
                      <m:sSubSupPr>
                        <m:ctrlPr>
                          <a:rPr lang="en-US" i="1" dirty="0">
                            <a:solidFill>
                              <a:srgbClr val="836967"/>
                            </a:solidFill>
                            <a:latin typeface="Cambria Math" panose="02040503050406030204" pitchFamily="18" charset="0"/>
                          </a:rPr>
                        </m:ctrlPr>
                      </m:sSubSupPr>
                      <m:e>
                        <m:r>
                          <a:rPr lang="en-US" i="1" dirty="0">
                            <a:latin typeface="Cambria Math" panose="02040503050406030204" pitchFamily="18" charset="0"/>
                          </a:rPr>
                          <m:t>𝑅</m:t>
                        </m:r>
                      </m:e>
                      <m:sub>
                        <m:r>
                          <a:rPr lang="en-US" i="1" dirty="0">
                            <a:latin typeface="Cambria Math" panose="02040503050406030204" pitchFamily="18" charset="0"/>
                          </a:rPr>
                          <m:t>𝑎</m:t>
                        </m:r>
                      </m:sub>
                      <m:sup>
                        <m:r>
                          <a:rPr lang="en-US" i="1" dirty="0">
                            <a:latin typeface="Cambria Math" panose="02040503050406030204" pitchFamily="18" charset="0"/>
                          </a:rPr>
                          <m:t>2</m:t>
                        </m:r>
                      </m:sup>
                    </m:sSubSup>
                  </m:oMath>
                </a14:m>
                <a:r>
                  <a:rPr lang="en-US" dirty="0"/>
                  <a:t>) (cont.)</a:t>
                </a:r>
                <a:endParaRPr lang="en-US"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For example, if one were to fit a simple linear regression model to </a:t>
                </a:r>
                <a:r>
                  <a:rPr lang="en-US" i="1" dirty="0"/>
                  <a:t>List Price </a:t>
                </a:r>
                <a:r>
                  <a:rPr lang="en-US" dirty="0"/>
                  <a:t>using only </a:t>
                </a:r>
                <a:r>
                  <a:rPr lang="en-US" i="1" dirty="0"/>
                  <a:t>Square Footage</a:t>
                </a:r>
                <a:r>
                  <a:rPr lang="en-US" dirty="0"/>
                  <a:t> as the independent variable, we would get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r>
                      <a:rPr lang="en-US" b="0" i="1" dirty="0" smtClean="0">
                        <a:latin typeface="Cambria Math" panose="02040503050406030204" pitchFamily="18" charset="0"/>
                      </a:rPr>
                      <m:t>=</m:t>
                    </m:r>
                  </m:oMath>
                </a14:m>
                <a:r>
                  <a:rPr lang="en-US" dirty="0"/>
                  <a:t> 0.8799 and </a:t>
                </a:r>
                <a14:m>
                  <m:oMath xmlns:m="http://schemas.openxmlformats.org/officeDocument/2006/math">
                    <m:sSubSup>
                      <m:sSubSupPr>
                        <m:ctrlPr>
                          <a:rPr lang="en-US" i="1" dirty="0">
                            <a:solidFill>
                              <a:srgbClr val="836967"/>
                            </a:solidFill>
                            <a:latin typeface="Cambria Math" panose="02040503050406030204" pitchFamily="18" charset="0"/>
                          </a:rPr>
                        </m:ctrlPr>
                      </m:sSubSupPr>
                      <m:e>
                        <m:r>
                          <a:rPr lang="en-US" i="1" dirty="0">
                            <a:latin typeface="Cambria Math" panose="02040503050406030204" pitchFamily="18" charset="0"/>
                          </a:rPr>
                          <m:t>𝑅</m:t>
                        </m:r>
                      </m:e>
                      <m:sub>
                        <m:r>
                          <a:rPr lang="en-US" i="1" dirty="0">
                            <a:latin typeface="Cambria Math" panose="02040503050406030204" pitchFamily="18" charset="0"/>
                          </a:rPr>
                          <m:t>𝑎</m:t>
                        </m:r>
                      </m:sub>
                      <m:sup>
                        <m:r>
                          <a:rPr lang="en-US" i="1" dirty="0">
                            <a:latin typeface="Cambria Math" panose="02040503050406030204" pitchFamily="18" charset="0"/>
                          </a:rPr>
                          <m:t>2</m:t>
                        </m:r>
                      </m:sup>
                    </m:sSubSup>
                    <m:r>
                      <a:rPr lang="en-US" b="0" i="1" dirty="0" smtClean="0">
                        <a:latin typeface="Cambria Math" panose="02040503050406030204" pitchFamily="18" charset="0"/>
                      </a:rPr>
                      <m:t>=</m:t>
                    </m:r>
                  </m:oMath>
                </a14:m>
                <a:r>
                  <a:rPr lang="en-US" dirty="0"/>
                  <a:t>0.8761. However, when we add the other two independent variables to the model, we have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r>
                      <a:rPr lang="en-US" i="1" dirty="0">
                        <a:latin typeface="Cambria Math" panose="02040503050406030204" pitchFamily="18" charset="0"/>
                      </a:rPr>
                      <m:t>=</m:t>
                    </m:r>
                  </m:oMath>
                </a14:m>
                <a:r>
                  <a:rPr lang="en-US" dirty="0"/>
                  <a:t> 0.9634 and </a:t>
                </a:r>
                <a14:m>
                  <m:oMath xmlns:m="http://schemas.openxmlformats.org/officeDocument/2006/math">
                    <m:sSubSup>
                      <m:sSubSupPr>
                        <m:ctrlPr>
                          <a:rPr lang="en-US" i="1" dirty="0">
                            <a:solidFill>
                              <a:srgbClr val="836967"/>
                            </a:solidFill>
                            <a:latin typeface="Cambria Math" panose="02040503050406030204" pitchFamily="18" charset="0"/>
                          </a:rPr>
                        </m:ctrlPr>
                      </m:sSubSupPr>
                      <m:e>
                        <m:r>
                          <a:rPr lang="en-US" i="1" dirty="0">
                            <a:latin typeface="Cambria Math" panose="02040503050406030204" pitchFamily="18" charset="0"/>
                          </a:rPr>
                          <m:t>𝑅</m:t>
                        </m:r>
                      </m:e>
                      <m:sub>
                        <m:r>
                          <a:rPr lang="en-US" i="1" dirty="0">
                            <a:latin typeface="Cambria Math" panose="02040503050406030204" pitchFamily="18" charset="0"/>
                          </a:rPr>
                          <m:t>𝑎</m:t>
                        </m:r>
                      </m:sub>
                      <m:sup>
                        <m:r>
                          <a:rPr lang="en-US" i="1" dirty="0">
                            <a:latin typeface="Cambria Math" panose="02040503050406030204" pitchFamily="18" charset="0"/>
                          </a:rPr>
                          <m:t>2</m:t>
                        </m:r>
                      </m:sup>
                    </m:sSubSup>
                    <m:r>
                      <a:rPr lang="en-US" i="1" dirty="0">
                        <a:latin typeface="Cambria Math" panose="02040503050406030204" pitchFamily="18" charset="0"/>
                      </a:rPr>
                      <m:t>= </m:t>
                    </m:r>
                  </m:oMath>
                </a14:m>
                <a:r>
                  <a:rPr lang="en-US" dirty="0"/>
                  <a:t>0.9598. In this case, the value of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2 </m:t>
                    </m:r>
                  </m:oMath>
                </a14:m>
                <a:r>
                  <a:rPr lang="en-US" dirty="0"/>
                  <a:t>increased by 0.0835, indicating that adding the other variables to the model helped explain more variability in </a:t>
                </a:r>
                <a:r>
                  <a:rPr lang="en-US" i="1" dirty="0"/>
                  <a:t>List Price</a:t>
                </a:r>
                <a:r>
                  <a:rPr lang="en-US" dirty="0"/>
                  <a:t>. On the other hand, the value of </a:t>
                </a:r>
                <a14:m>
                  <m:oMath xmlns:m="http://schemas.openxmlformats.org/officeDocument/2006/math">
                    <m:sSubSup>
                      <m:sSubSupPr>
                        <m:ctrlPr>
                          <a:rPr lang="en-US" i="1" dirty="0">
                            <a:solidFill>
                              <a:srgbClr val="836967"/>
                            </a:solidFill>
                            <a:latin typeface="Cambria Math" panose="02040503050406030204" pitchFamily="18" charset="0"/>
                          </a:rPr>
                        </m:ctrlPr>
                      </m:sSubSupPr>
                      <m:e>
                        <m:r>
                          <a:rPr lang="en-US" i="1" dirty="0">
                            <a:latin typeface="Cambria Math" panose="02040503050406030204" pitchFamily="18" charset="0"/>
                          </a:rPr>
                          <m:t>𝑅</m:t>
                        </m:r>
                      </m:e>
                      <m:sub>
                        <m:r>
                          <a:rPr lang="en-US" i="1" dirty="0">
                            <a:latin typeface="Cambria Math" panose="02040503050406030204" pitchFamily="18" charset="0"/>
                          </a:rPr>
                          <m:t>𝑎</m:t>
                        </m:r>
                      </m:sub>
                      <m:sup>
                        <m:r>
                          <a:rPr lang="en-US" i="1" dirty="0">
                            <a:latin typeface="Cambria Math" panose="02040503050406030204" pitchFamily="18" charset="0"/>
                          </a:rPr>
                          <m:t>2</m:t>
                        </m:r>
                      </m:sup>
                    </m:sSubSup>
                    <m:r>
                      <a:rPr lang="en-US" i="1" dirty="0">
                        <a:latin typeface="Cambria Math" panose="02040503050406030204" pitchFamily="18" charset="0"/>
                      </a:rPr>
                      <m:t> </m:t>
                    </m:r>
                  </m:oMath>
                </a14:m>
                <a:r>
                  <a:rPr lang="en-US" dirty="0"/>
                  <a:t>increased by slightly more (0.0837).</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2243651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Adjusted </a:t>
                </a:r>
                <a14:m>
                  <m:oMath xmlns:m="http://schemas.openxmlformats.org/officeDocument/2006/math">
                    <m:r>
                      <a:rPr lang="en-US" i="1" dirty="0" smtClean="0">
                        <a:latin typeface="Cambria Math" panose="02040503050406030204" pitchFamily="18" charset="0"/>
                      </a:rPr>
                      <m:t>𝑅</m:t>
                    </m:r>
                    <m:r>
                      <a:rPr lang="en-US" i="1" baseline="30000" dirty="0">
                        <a:latin typeface="Cambria Math" panose="02040503050406030204" pitchFamily="18" charset="0"/>
                      </a:rPr>
                      <m:t>2</m:t>
                    </m:r>
                  </m:oMath>
                </a14:m>
                <a:r>
                  <a:rPr lang="en-US" dirty="0"/>
                  <a:t> (</a:t>
                </a:r>
                <a14:m>
                  <m:oMath xmlns:m="http://schemas.openxmlformats.org/officeDocument/2006/math">
                    <m:sSubSup>
                      <m:sSubSupPr>
                        <m:ctrlPr>
                          <a:rPr lang="en-US" i="1" dirty="0">
                            <a:solidFill>
                              <a:srgbClr val="836967"/>
                            </a:solidFill>
                            <a:latin typeface="Cambria Math" panose="02040503050406030204" pitchFamily="18" charset="0"/>
                          </a:rPr>
                        </m:ctrlPr>
                      </m:sSubSupPr>
                      <m:e>
                        <m:r>
                          <a:rPr lang="en-US" i="1" dirty="0">
                            <a:latin typeface="Cambria Math" panose="02040503050406030204" pitchFamily="18" charset="0"/>
                          </a:rPr>
                          <m:t>𝑅</m:t>
                        </m:r>
                      </m:e>
                      <m:sub>
                        <m:r>
                          <a:rPr lang="en-US" i="1" dirty="0">
                            <a:latin typeface="Cambria Math" panose="02040503050406030204" pitchFamily="18" charset="0"/>
                          </a:rPr>
                          <m:t>𝑎</m:t>
                        </m:r>
                      </m:sub>
                      <m:sup>
                        <m:r>
                          <a:rPr lang="en-US" i="1" dirty="0">
                            <a:latin typeface="Cambria Math" panose="02040503050406030204" pitchFamily="18" charset="0"/>
                          </a:rPr>
                          <m:t>2</m:t>
                        </m:r>
                      </m:sup>
                    </m:sSubSup>
                  </m:oMath>
                </a14:m>
                <a:r>
                  <a:rPr lang="en-US" dirty="0"/>
                  <a:t>) (cont.)</a:t>
                </a:r>
                <a:endParaRPr lang="en-US"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14:m>
                  <m:oMath xmlns:m="http://schemas.openxmlformats.org/officeDocument/2006/math">
                    <m:sSubSup>
                      <m:sSubSupPr>
                        <m:ctrlPr>
                          <a:rPr lang="en-US" i="1" dirty="0">
                            <a:solidFill>
                              <a:srgbClr val="836967"/>
                            </a:solidFill>
                            <a:latin typeface="Cambria Math" panose="02040503050406030204" pitchFamily="18" charset="0"/>
                          </a:rPr>
                        </m:ctrlPr>
                      </m:sSubSupPr>
                      <m:e>
                        <m:r>
                          <a:rPr lang="en-US" i="1" dirty="0">
                            <a:latin typeface="Cambria Math" panose="02040503050406030204" pitchFamily="18" charset="0"/>
                          </a:rPr>
                          <m:t>𝑅</m:t>
                        </m:r>
                      </m:e>
                      <m:sub>
                        <m:r>
                          <a:rPr lang="en-US" i="1" dirty="0">
                            <a:latin typeface="Cambria Math" panose="02040503050406030204" pitchFamily="18" charset="0"/>
                          </a:rPr>
                          <m:t>𝑎</m:t>
                        </m:r>
                      </m:sub>
                      <m:sup>
                        <m:r>
                          <a:rPr lang="en-US" i="1" dirty="0">
                            <a:latin typeface="Cambria Math" panose="02040503050406030204" pitchFamily="18" charset="0"/>
                          </a:rPr>
                          <m:t>2</m:t>
                        </m:r>
                      </m:sup>
                    </m:sSubSup>
                  </m:oMath>
                </a14:m>
                <a:r>
                  <a:rPr lang="en-US" dirty="0"/>
                  <a:t> is commonly used as a method of comparison between multiple regression models when one is attempting to find the model that best fits the data. Unlike the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oMath>
                </a14:m>
                <a:r>
                  <a:rPr lang="en-US" dirty="0"/>
                  <a:t> value, the adjusted coefficient of determination may actually become smaller when another independent variable is added to the model. Thus, the adjusted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oMath>
                </a14:m>
                <a:r>
                  <a:rPr lang="en-US" dirty="0"/>
                  <a:t> value is most useful when comparing multiple regression models with different numbers of independent variables.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481" t="-1200"/>
                </a:stretch>
              </a:blipFill>
            </p:spPr>
            <p:txBody>
              <a:bodyPr/>
              <a:lstStyle/>
              <a:p>
                <a:r>
                  <a:rPr lang="en-IN">
                    <a:noFill/>
                  </a:rPr>
                  <a:t> </a:t>
                </a:r>
              </a:p>
            </p:txBody>
          </p:sp>
        </mc:Fallback>
      </mc:AlternateContent>
    </p:spTree>
    <p:extLst>
      <p:ext uri="{BB962C8B-B14F-4D97-AF65-F5344CB8AC3E}">
        <p14:creationId xmlns:p14="http://schemas.microsoft.com/office/powerpoint/2010/main" val="1124301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a:xfrm>
                <a:off x="457200" y="182880"/>
                <a:ext cx="8229600" cy="960120"/>
              </a:xfrm>
            </p:spPr>
            <p:txBody>
              <a:bodyPr>
                <a:normAutofit/>
              </a:bodyPr>
              <a:lstStyle/>
              <a:p>
                <a:r>
                  <a:rPr lang="en-US" dirty="0"/>
                  <a:t>The Coefficient of Determination and Adjusted </a:t>
                </a:r>
                <a14:m>
                  <m:oMath xmlns:m="http://schemas.openxmlformats.org/officeDocument/2006/math">
                    <m:r>
                      <a:rPr lang="en-US" i="1" dirty="0" smtClean="0">
                        <a:latin typeface="Cambria Math" panose="02040503050406030204" pitchFamily="18" charset="0"/>
                      </a:rPr>
                      <m:t>𝑅</m:t>
                    </m:r>
                  </m:oMath>
                </a14:m>
                <a:r>
                  <a:rPr lang="en-US" baseline="30000" dirty="0"/>
                  <a:t>2</a:t>
                </a:r>
              </a:p>
            </p:txBody>
          </p:sp>
        </mc:Choice>
        <mc:Fallback>
          <p:sp>
            <p:nvSpPr>
              <p:cNvPr id="2" name="Title 1"/>
              <p:cNvSpPr>
                <a:spLocks noGrp="1" noRot="1" noChangeAspect="1" noMove="1" noResize="1" noEditPoints="1" noAdjustHandles="1" noChangeArrowheads="1" noChangeShapeType="1" noTextEdit="1"/>
              </p:cNvSpPr>
              <p:nvPr>
                <p:ph type="title"/>
              </p:nvPr>
            </p:nvSpPr>
            <p:spPr>
              <a:xfrm>
                <a:off x="457200" y="182880"/>
                <a:ext cx="8229600" cy="960120"/>
              </a:xfrm>
              <a:blipFill>
                <a:blip r:embed="rId2"/>
                <a:stretch>
                  <a:fillRect t="-12025" r="-96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Just as for simple linear regression, we will discuss methods that can be used to evaluate the overall effectiveness of multiple regression models. For the Home Price model in the previous section, one of the questions to ask is, how do we determine whether the model explains a substantial portion of the variation in home prices? The overall effectiveness and usefulness of multiple regression models can be addressed using the coefficient of determination </a:t>
                </a:r>
                <a14:m>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𝑅</m:t>
                    </m:r>
                    <m:r>
                      <a:rPr lang="en-US" i="1" baseline="30000" dirty="0" smtClean="0">
                        <a:latin typeface="Cambria Math" panose="02040503050406030204" pitchFamily="18" charset="0"/>
                      </a:rPr>
                      <m:t>2</m:t>
                    </m:r>
                    <m:r>
                      <a:rPr lang="en-US" i="1" dirty="0" smtClean="0">
                        <a:latin typeface="Cambria Math" panose="02040503050406030204" pitchFamily="18" charset="0"/>
                      </a:rPr>
                      <m:t>)</m:t>
                    </m:r>
                  </m:oMath>
                </a14:m>
                <a:r>
                  <a:rPr lang="en-US" dirty="0"/>
                  <a:t> and the adjusted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oMath>
                </a14:m>
                <a:r>
                  <a:rPr lang="en-US" dirty="0"/>
                  <a:t> </a:t>
                </a:r>
                <a14:m>
                  <m:oMath xmlns:m="http://schemas.openxmlformats.org/officeDocument/2006/math">
                    <m:r>
                      <a:rPr lang="en-US" i="1" dirty="0">
                        <a:latin typeface="Cambria Math" panose="02040503050406030204" pitchFamily="18" charset="0"/>
                      </a:rPr>
                      <m:t>(</m:t>
                    </m:r>
                    <m:sSubSup>
                      <m:sSubSupPr>
                        <m:ctrlPr>
                          <a:rPr lang="en-US" i="1" dirty="0" smtClean="0">
                            <a:solidFill>
                              <a:srgbClr val="836967"/>
                            </a:solidFill>
                            <a:latin typeface="Cambria Math" panose="02040503050406030204" pitchFamily="18" charset="0"/>
                          </a:rPr>
                        </m:ctrlPr>
                      </m:sSubSupPr>
                      <m:e>
                        <m:r>
                          <a:rPr lang="en-US" i="1" dirty="0">
                            <a:latin typeface="Cambria Math" panose="02040503050406030204" pitchFamily="18" charset="0"/>
                          </a:rPr>
                          <m:t>𝑅</m:t>
                        </m:r>
                      </m:e>
                      <m:sub>
                        <m:r>
                          <a:rPr lang="en-US" i="1" dirty="0">
                            <a:latin typeface="Cambria Math" panose="02040503050406030204" pitchFamily="18" charset="0"/>
                          </a:rPr>
                          <m:t>𝑎</m:t>
                        </m:r>
                      </m:sub>
                      <m:sup>
                        <m:r>
                          <a:rPr lang="en-US" i="1" dirty="0">
                            <a:latin typeface="Cambria Math" panose="02040503050406030204" pitchFamily="18" charset="0"/>
                          </a:rPr>
                          <m:t>2</m:t>
                        </m:r>
                      </m:sup>
                    </m:sSubSup>
                    <m:r>
                      <a:rPr lang="en-US" i="1" dirty="0">
                        <a:latin typeface="Cambria Math" panose="02040503050406030204" pitchFamily="18" charset="0"/>
                      </a:rPr>
                      <m:t>)</m:t>
                    </m:r>
                  </m:oMath>
                </a14:m>
                <a:r>
                  <a:rPr lang="en-US" dirty="0"/>
                  <a:t> statistics.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481" t="-1200" r="-222"/>
                </a:stretch>
              </a:blipFill>
            </p:spPr>
            <p:txBody>
              <a:bodyPr/>
              <a:lstStyle/>
              <a:p>
                <a:r>
                  <a:rPr lang="en-IN">
                    <a:noFill/>
                  </a:rPr>
                  <a:t> </a:t>
                </a:r>
              </a:p>
            </p:txBody>
          </p:sp>
        </mc:Fallback>
      </mc:AlternateContent>
    </p:spTree>
    <p:extLst>
      <p:ext uri="{BB962C8B-B14F-4D97-AF65-F5344CB8AC3E}">
        <p14:creationId xmlns:p14="http://schemas.microsoft.com/office/powerpoint/2010/main" val="248720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Title 1"/>
              <p:cNvSpPr>
                <a:spLocks noGrp="1"/>
              </p:cNvSpPr>
              <p:nvPr>
                <p:ph type="title"/>
              </p:nvPr>
            </p:nvSpPr>
            <p:spPr/>
            <p:txBody>
              <a:bodyPr/>
              <a:lstStyle/>
              <a:p>
                <a:r>
                  <a:rPr lang="en-US" dirty="0"/>
                  <a:t>Coefficient of Determination (</a:t>
                </a:r>
                <a14:m>
                  <m:oMath xmlns:m="http://schemas.openxmlformats.org/officeDocument/2006/math">
                    <m:r>
                      <a:rPr lang="en-US" i="1" dirty="0">
                        <a:latin typeface="Cambria Math" panose="02040503050406030204" pitchFamily="18" charset="0"/>
                      </a:rPr>
                      <m:t>𝑅</m:t>
                    </m:r>
                  </m:oMath>
                </a14:m>
                <a:r>
                  <a:rPr lang="en-US" baseline="30000" dirty="0"/>
                  <a:t>2</a:t>
                </a:r>
                <a:r>
                  <a:rPr lang="en-US" dirty="0"/>
                  <a:t>)</a:t>
                </a:r>
                <a:endParaRPr lang="en-US" baseline="-25000" dirty="0"/>
              </a:p>
            </p:txBody>
          </p:sp>
        </mc:Choice>
        <mc:Fallback>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lnSpcReduction="10000"/>
              </a:bodyPr>
              <a:lstStyle/>
              <a:p>
                <a:r>
                  <a:rPr lang="en-US" dirty="0"/>
                  <a:t>Recall our discussion about the coefficient of determination </a:t>
                </a:r>
                <a14:m>
                  <m:oMath xmlns:m="http://schemas.openxmlformats.org/officeDocument/2006/math">
                    <m:r>
                      <a:rPr lang="en-US" i="1" dirty="0">
                        <a:latin typeface="Cambria Math" panose="02040503050406030204" pitchFamily="18" charset="0"/>
                      </a:rPr>
                      <m:t>(</m:t>
                    </m:r>
                    <m:r>
                      <a:rPr lang="en-US" i="1" dirty="0">
                        <a:latin typeface="Cambria Math" panose="02040503050406030204" pitchFamily="18" charset="0"/>
                      </a:rPr>
                      <m:t>𝑅</m:t>
                    </m:r>
                    <m:r>
                      <a:rPr lang="en-US" i="1" baseline="30000" dirty="0">
                        <a:latin typeface="Cambria Math" panose="02040503050406030204" pitchFamily="18" charset="0"/>
                      </a:rPr>
                      <m:t>2</m:t>
                    </m:r>
                    <m:r>
                      <a:rPr lang="en-US" i="1" dirty="0">
                        <a:latin typeface="Cambria Math" panose="02040503050406030204" pitchFamily="18" charset="0"/>
                      </a:rPr>
                      <m:t>) </m:t>
                    </m:r>
                  </m:oMath>
                </a14:m>
                <a:r>
                  <a:rPr lang="en-US" dirty="0"/>
                  <a:t>in Chapter 5. We defined the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oMath>
                </a14:m>
                <a:r>
                  <a:rPr lang="en-US" dirty="0"/>
                  <a:t> statistic as the statistic that directly measures the degree to which the model explains the variation in the dependent variable. In multiple regression, the </a:t>
                </a:r>
                <a:r>
                  <a:rPr lang="en-US" b="1" dirty="0"/>
                  <a:t>coefficient of determination </a:t>
                </a:r>
                <a:r>
                  <a:rPr lang="en-US" dirty="0"/>
                  <a:t>(sometimes called the </a:t>
                </a:r>
                <a:r>
                  <a:rPr lang="en-US" b="1" dirty="0"/>
                  <a:t>multiple coefficient of determination</a:t>
                </a:r>
                <a:r>
                  <a:rPr lang="en-US" dirty="0"/>
                  <a:t>), still denoted by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oMath>
                </a14:m>
                <a:r>
                  <a:rPr lang="en-US" dirty="0"/>
                  <a:t>, represents the proportion of variation in the response variable, </a:t>
                </a:r>
                <a14:m>
                  <m:oMath xmlns:m="http://schemas.openxmlformats.org/officeDocument/2006/math">
                    <m:r>
                      <a:rPr lang="en-US" i="1" dirty="0" smtClean="0">
                        <a:latin typeface="Cambria Math" panose="02040503050406030204" pitchFamily="18" charset="0"/>
                      </a:rPr>
                      <m:t>𝑦</m:t>
                    </m:r>
                  </m:oMath>
                </a14:m>
                <a:r>
                  <a:rPr lang="en-US" dirty="0"/>
                  <a:t>, that is explained by the set of independent variables,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oMath>
                </a14:m>
                <a:r>
                  <a:rPr lang="en-US" dirty="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2</m:t>
                        </m:r>
                      </m:sub>
                    </m:sSub>
                  </m:oMath>
                </a14:m>
                <a:r>
                  <a:rPr lang="en-US" dirty="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𝑘</m:t>
                        </m:r>
                      </m:sub>
                    </m:sSub>
                  </m:oMath>
                </a14:m>
                <a:r>
                  <a:rPr lang="en-US" dirty="0"/>
                  <a:t>.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oMath>
                </a14:m>
                <a:r>
                  <a:rPr lang="en-US" dirty="0"/>
                  <a:t> is defined in the same way as for the simple linear regression model.</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481" t="-2133" r="-2444"/>
                </a:stretch>
              </a:blipFill>
            </p:spPr>
            <p:txBody>
              <a:bodyPr/>
              <a:lstStyle/>
              <a:p>
                <a:r>
                  <a:rPr lang="en-IN">
                    <a:noFill/>
                  </a:rPr>
                  <a:t> </a:t>
                </a:r>
              </a:p>
            </p:txBody>
          </p:sp>
        </mc:Fallback>
      </mc:AlternateContent>
    </p:spTree>
    <p:extLst>
      <p:ext uri="{BB962C8B-B14F-4D97-AF65-F5344CB8AC3E}">
        <p14:creationId xmlns:p14="http://schemas.microsoft.com/office/powerpoint/2010/main" val="995578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Coefficient of Determination </a:t>
            </a:r>
          </a:p>
        </p:txBody>
      </p:sp>
      <p:sp>
        <p:nvSpPr>
          <p:cNvPr id="4" name="Content Placeholder 2"/>
          <p:cNvSpPr>
            <a:spLocks noGrp="1"/>
          </p:cNvSpPr>
          <p:nvPr>
            <p:ph idx="1"/>
          </p:nvPr>
        </p:nvSpPr>
        <p:spPr>
          <a:xfrm>
            <a:off x="457200" y="1236714"/>
            <a:ext cx="8229600" cy="4573560"/>
          </a:xfrm>
          <a:solidFill>
            <a:srgbClr val="FFFFCC"/>
          </a:solidFill>
          <a:ln w="28575">
            <a:solidFill>
              <a:srgbClr val="000000"/>
            </a:solidFill>
          </a:ln>
        </p:spPr>
        <p:txBody>
          <a:bodyPr>
            <a:spAutoFit/>
          </a:bodyPr>
          <a:lstStyle/>
          <a:p>
            <a:r>
              <a:rPr lang="en-US" dirty="0">
                <a:solidFill>
                  <a:srgbClr val="000000"/>
                </a:solidFill>
              </a:rPr>
              <a:t>The </a:t>
            </a:r>
            <a:r>
              <a:rPr lang="en-US" b="1" dirty="0">
                <a:solidFill>
                  <a:srgbClr val="000000"/>
                </a:solidFill>
              </a:rPr>
              <a:t>coefficient of determination</a:t>
            </a:r>
            <a:r>
              <a:rPr lang="en-US" dirty="0">
                <a:solidFill>
                  <a:srgbClr val="000000"/>
                </a:solidFill>
              </a:rPr>
              <a:t>, </a:t>
            </a:r>
            <a:r>
              <a:rPr lang="en-US" i="1" dirty="0">
                <a:solidFill>
                  <a:srgbClr val="000000"/>
                </a:solidFill>
              </a:rPr>
              <a:t>R</a:t>
            </a:r>
            <a:r>
              <a:rPr lang="en-US" baseline="30000" dirty="0">
                <a:solidFill>
                  <a:srgbClr val="000000"/>
                </a:solidFill>
              </a:rPr>
              <a:t>2</a:t>
            </a:r>
            <a:r>
              <a:rPr lang="en-US" dirty="0">
                <a:solidFill>
                  <a:srgbClr val="000000"/>
                </a:solidFill>
              </a:rPr>
              <a:t>, is given by  </a:t>
            </a:r>
          </a:p>
          <a:p>
            <a:pPr marL="3175" indent="-3175"/>
            <a:endParaRPr lang="en-US" dirty="0">
              <a:solidFill>
                <a:srgbClr val="000000"/>
              </a:solidFill>
            </a:endParaRPr>
          </a:p>
          <a:p>
            <a:pPr indent="-3175">
              <a:spcBef>
                <a:spcPts val="0"/>
              </a:spcBef>
            </a:pPr>
            <a:endParaRPr lang="en-US" dirty="0">
              <a:solidFill>
                <a:srgbClr val="000000"/>
              </a:solidFill>
            </a:endParaRPr>
          </a:p>
          <a:p>
            <a:pPr indent="-3175">
              <a:spcBef>
                <a:spcPts val="0"/>
              </a:spcBef>
            </a:pPr>
            <a:r>
              <a:rPr lang="en-US" dirty="0">
                <a:solidFill>
                  <a:srgbClr val="000000"/>
                </a:solidFill>
              </a:rPr>
              <a:t>where </a:t>
            </a:r>
          </a:p>
          <a:p>
            <a:pPr marL="914400">
              <a:spcBef>
                <a:spcPts val="0"/>
              </a:spcBef>
            </a:pPr>
            <a:r>
              <a:rPr lang="en-US" dirty="0">
                <a:solidFill>
                  <a:srgbClr val="000000"/>
                </a:solidFill>
              </a:rPr>
              <a:t>SSR </a:t>
            </a:r>
            <a:r>
              <a:rPr lang="en-US" dirty="0">
                <a:solidFill>
                  <a:srgbClr val="000000"/>
                </a:solidFill>
                <a:latin typeface="Symbol" pitchFamily="98" charset="2"/>
              </a:rPr>
              <a:t>=</a:t>
            </a:r>
            <a:r>
              <a:rPr lang="en-US" dirty="0">
                <a:solidFill>
                  <a:srgbClr val="000000"/>
                </a:solidFill>
              </a:rPr>
              <a:t> the sum of squares of regression, </a:t>
            </a:r>
          </a:p>
          <a:p>
            <a:pPr marL="914400">
              <a:spcBef>
                <a:spcPts val="0"/>
              </a:spcBef>
            </a:pPr>
            <a:r>
              <a:rPr lang="en-US" dirty="0">
                <a:solidFill>
                  <a:srgbClr val="000000"/>
                </a:solidFill>
              </a:rPr>
              <a:t>SSE </a:t>
            </a:r>
            <a:r>
              <a:rPr lang="en-US" dirty="0">
                <a:solidFill>
                  <a:srgbClr val="000000"/>
                </a:solidFill>
                <a:latin typeface="Symbol" pitchFamily="98" charset="2"/>
              </a:rPr>
              <a:t>=</a:t>
            </a:r>
            <a:r>
              <a:rPr lang="en-US" dirty="0">
                <a:solidFill>
                  <a:srgbClr val="000000"/>
                </a:solidFill>
              </a:rPr>
              <a:t> the sum of squared errors, and </a:t>
            </a:r>
          </a:p>
          <a:p>
            <a:pPr marL="914400">
              <a:spcBef>
                <a:spcPts val="0"/>
              </a:spcBef>
            </a:pPr>
            <a:r>
              <a:rPr lang="en-US" dirty="0">
                <a:solidFill>
                  <a:srgbClr val="000000"/>
                </a:solidFill>
              </a:rPr>
              <a:t>Total SS </a:t>
            </a:r>
            <a:r>
              <a:rPr lang="en-US" dirty="0">
                <a:solidFill>
                  <a:srgbClr val="000000"/>
                </a:solidFill>
                <a:latin typeface="Symbol" pitchFamily="98" charset="2"/>
              </a:rPr>
              <a:t>=</a:t>
            </a:r>
            <a:r>
              <a:rPr lang="en-US" dirty="0">
                <a:solidFill>
                  <a:srgbClr val="000000"/>
                </a:solidFill>
              </a:rPr>
              <a:t> the total sum of squares. </a:t>
            </a:r>
          </a:p>
          <a:p>
            <a:r>
              <a:rPr lang="en-US" i="1" dirty="0">
                <a:solidFill>
                  <a:srgbClr val="000000"/>
                </a:solidFill>
              </a:rPr>
              <a:t>R</a:t>
            </a:r>
            <a:r>
              <a:rPr lang="en-US" baseline="30000" dirty="0">
                <a:solidFill>
                  <a:srgbClr val="000000"/>
                </a:solidFill>
              </a:rPr>
              <a:t>2</a:t>
            </a:r>
            <a:r>
              <a:rPr lang="en-US" dirty="0">
                <a:solidFill>
                  <a:srgbClr val="000000"/>
                </a:solidFill>
              </a:rPr>
              <a:t> represents the proportion of variation in the dependent variable explained by the set of independent variables in a multiple regression model.</a:t>
            </a:r>
          </a:p>
        </p:txBody>
      </p:sp>
      <p:graphicFrame>
        <p:nvGraphicFramePr>
          <p:cNvPr id="239619" name="Object 3"/>
          <p:cNvGraphicFramePr>
            <a:graphicFrameLocks noChangeAspect="1"/>
          </p:cNvGraphicFramePr>
          <p:nvPr>
            <p:extLst>
              <p:ext uri="{D42A27DB-BD31-4B8C-83A1-F6EECF244321}">
                <p14:modId xmlns:p14="http://schemas.microsoft.com/office/powerpoint/2010/main" val="903448990"/>
              </p:ext>
            </p:extLst>
          </p:nvPr>
        </p:nvGraphicFramePr>
        <p:xfrm>
          <a:off x="2286000" y="1828800"/>
          <a:ext cx="3581400" cy="851603"/>
        </p:xfrm>
        <a:graphic>
          <a:graphicData uri="http://schemas.openxmlformats.org/presentationml/2006/ole">
            <mc:AlternateContent xmlns:mc="http://schemas.openxmlformats.org/markup-compatibility/2006">
              <mc:Choice xmlns:v="urn:schemas-microsoft-com:vml" Requires="v">
                <p:oleObj name="Equation" r:id="rId2" imgW="3898800" imgH="927000" progId="Equation.DSMT4">
                  <p:embed/>
                </p:oleObj>
              </mc:Choice>
              <mc:Fallback>
                <p:oleObj name="Equation" r:id="rId2" imgW="3898800" imgH="927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1828800"/>
                        <a:ext cx="3581400" cy="851603"/>
                      </a:xfrm>
                      <a:prstGeom prst="rect">
                        <a:avLst/>
                      </a:prstGeom>
                      <a:noFill/>
                      <a:ln>
                        <a:noFill/>
                      </a:ln>
                      <a:effec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Coefficient of Determination (</a:t>
                </a:r>
                <a14:m>
                  <m:oMath xmlns:m="http://schemas.openxmlformats.org/officeDocument/2006/math">
                    <m:r>
                      <a:rPr lang="en-US" i="1" dirty="0">
                        <a:latin typeface="Cambria Math" panose="02040503050406030204" pitchFamily="18" charset="0"/>
                      </a:rPr>
                      <m:t>𝑅</m:t>
                    </m:r>
                  </m:oMath>
                </a14:m>
                <a:r>
                  <a:rPr lang="en-US" baseline="-25000" dirty="0"/>
                  <a:t>2</a:t>
                </a:r>
                <a:r>
                  <a:rPr lang="en-US" dirty="0"/>
                  <a:t>) (cont.)</a:t>
                </a:r>
                <a:endParaRPr lang="en-US"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normAutofit/>
              </a:bodyPr>
              <a:lstStyle/>
              <a:p>
                <a:r>
                  <a:rPr lang="en-US" dirty="0"/>
                  <a:t>Just as for simple linear regression,</a:t>
                </a:r>
              </a:p>
              <a:p>
                <a:r>
                  <a:rPr lang="en-US" dirty="0"/>
                  <a:t>			</a:t>
                </a:r>
                <a14:m>
                  <m:oMath xmlns:m="http://schemas.openxmlformats.org/officeDocument/2006/math">
                    <m:r>
                      <a:rPr lang="en-US" b="0" i="1" smtClean="0">
                        <a:latin typeface="Cambria Math" panose="02040503050406030204" pitchFamily="18" charset="0"/>
                      </a:rPr>
                      <m:t>0</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𝑅</m:t>
                    </m:r>
                    <m:r>
                      <a:rPr lang="en-US" b="0" i="1" baseline="30000"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≤1.</m:t>
                    </m:r>
                  </m:oMath>
                </a14:m>
                <a:endParaRPr lang="en-US" dirty="0"/>
              </a:p>
              <a:p>
                <a:r>
                  <a:rPr lang="en-US" dirty="0"/>
                  <a:t>If all of the slopes are zero (</a:t>
                </a:r>
                <a:r>
                  <a:rPr lang="en-US" i="1" dirty="0">
                    <a:latin typeface="Cambria Math" panose="02040503050406030204" pitchFamily="18" charset="0"/>
                    <a:ea typeface="Cambria Math" panose="02040503050406030204" pitchFamily="18" charset="0"/>
                    <a:sym typeface="Symbol"/>
                  </a:rPr>
                  <a:t>b</a:t>
                </a:r>
                <a:r>
                  <a:rPr lang="en-US" i="1" baseline="-25000" dirty="0">
                    <a:latin typeface="Cambria Math" panose="02040503050406030204" pitchFamily="18" charset="0"/>
                    <a:ea typeface="Cambria Math" panose="02040503050406030204" pitchFamily="18" charset="0"/>
                    <a:sym typeface="Symbol"/>
                  </a:rPr>
                  <a:t>i</a:t>
                </a:r>
                <a14:m>
                  <m:oMath xmlns:m="http://schemas.openxmlformats.org/officeDocument/2006/math">
                    <m:r>
                      <a:rPr lang="en-US" b="0" i="1" smtClean="0">
                        <a:latin typeface="Cambria Math" panose="02040503050406030204" pitchFamily="18" charset="0"/>
                        <a:ea typeface="Cambria Math" panose="02040503050406030204" pitchFamily="18" charset="0"/>
                        <a:sym typeface="Symbol"/>
                      </a:rPr>
                      <m:t> </m:t>
                    </m:r>
                    <m:r>
                      <a:rPr lang="en-US" b="0" i="1" smtClean="0">
                        <a:latin typeface="Cambria Math" panose="02040503050406030204" pitchFamily="18" charset="0"/>
                        <a:ea typeface="Cambria Math" panose="02040503050406030204" pitchFamily="18" charset="0"/>
                        <a:sym typeface="Symbol"/>
                      </a:rPr>
                      <m:t>=0</m:t>
                    </m:r>
                  </m:oMath>
                </a14:m>
                <a:r>
                  <a:rPr lang="en-US" dirty="0"/>
                  <a:t> for </a:t>
                </a:r>
                <a14:m>
                  <m:oMath xmlns:m="http://schemas.openxmlformats.org/officeDocument/2006/math">
                    <m:r>
                      <a:rPr lang="en-US" b="0" i="1" smtClean="0">
                        <a:latin typeface="Cambria Math" panose="02040503050406030204" pitchFamily="18" charset="0"/>
                      </a:rPr>
                      <m:t>𝑖</m:t>
                    </m:r>
                    <m:r>
                      <a:rPr lang="en-US" b="0" i="1" smtClean="0">
                        <a:latin typeface="Cambria Math" panose="02040503050406030204" pitchFamily="18" charset="0"/>
                      </a:rPr>
                      <m:t>=1, 2,…,</m:t>
                    </m:r>
                    <m:r>
                      <a:rPr lang="en-US" b="0" i="1" smtClean="0">
                        <a:latin typeface="Cambria Math" panose="02040503050406030204" pitchFamily="18" charset="0"/>
                      </a:rPr>
                      <m:t>𝑘</m:t>
                    </m:r>
                    <m:r>
                      <a:rPr lang="en-US" b="0" i="1" smtClean="0">
                        <a:latin typeface="Cambria Math" panose="02040503050406030204" pitchFamily="18" charset="0"/>
                      </a:rPr>
                      <m:t>)</m:t>
                    </m:r>
                  </m:oMath>
                </a14:m>
                <a:r>
                  <a:rPr lang="en-US" dirty="0"/>
                  <a:t> then </a:t>
                </a:r>
                <a14:m>
                  <m:oMath xmlns:m="http://schemas.openxmlformats.org/officeDocument/2006/math">
                    <m:r>
                      <a:rPr lang="en-US" i="1">
                        <a:latin typeface="Cambria Math" panose="02040503050406030204" pitchFamily="18" charset="0"/>
                        <a:ea typeface="Cambria Math" panose="02040503050406030204" pitchFamily="18" charset="0"/>
                      </a:rPr>
                      <m:t>𝑅</m:t>
                    </m:r>
                    <m:r>
                      <a:rPr lang="en-US" i="1" baseline="30000">
                        <a:latin typeface="Cambria Math" panose="02040503050406030204" pitchFamily="18" charset="0"/>
                        <a:ea typeface="Cambria Math" panose="02040503050406030204" pitchFamily="18" charset="0"/>
                      </a:rPr>
                      <m:t>2</m:t>
                    </m:r>
                  </m:oMath>
                </a14:m>
                <a:r>
                  <a:rPr lang="en-US" dirty="0"/>
                  <a:t> is also zero, indicating that there is no relationship between the independent variables (</a:t>
                </a:r>
                <a14:m>
                  <m:oMath xmlns:m="http://schemas.openxmlformats.org/officeDocument/2006/math">
                    <m:r>
                      <a:rPr lang="en-US" i="1" dirty="0" smtClean="0">
                        <a:latin typeface="Cambria Math" panose="02040503050406030204" pitchFamily="18" charset="0"/>
                      </a:rPr>
                      <m:t>𝑥</m:t>
                    </m:r>
                    <m:r>
                      <a:rPr lang="en-US" i="1" baseline="-25000" dirty="0" smtClean="0">
                        <a:latin typeface="Cambria Math" panose="02040503050406030204" pitchFamily="18" charset="0"/>
                      </a:rPr>
                      <m:t>𝑖</m:t>
                    </m:r>
                    <m:r>
                      <a:rPr lang="en-US" i="1" dirty="0" smtClean="0">
                        <a:latin typeface="Cambria Math" panose="02040503050406030204" pitchFamily="18" charset="0"/>
                      </a:rPr>
                      <m:t>’</m:t>
                    </m:r>
                    <m:r>
                      <m:rPr>
                        <m:sty m:val="p"/>
                      </m:rPr>
                      <a:rPr lang="en-US" i="0" dirty="0" smtClean="0">
                        <a:latin typeface="Cambria Math" panose="02040503050406030204" pitchFamily="18" charset="0"/>
                      </a:rPr>
                      <m:t>s</m:t>
                    </m:r>
                  </m:oMath>
                </a14:m>
                <a:r>
                  <a:rPr lang="en-US" dirty="0"/>
                  <a:t>) and the response variable, </a:t>
                </a:r>
                <a14:m>
                  <m:oMath xmlns:m="http://schemas.openxmlformats.org/officeDocument/2006/math">
                    <m:r>
                      <a:rPr lang="en-US" i="1" dirty="0" smtClean="0">
                        <a:latin typeface="Cambria Math" panose="02040503050406030204" pitchFamily="18" charset="0"/>
                      </a:rPr>
                      <m:t>𝑦</m:t>
                    </m:r>
                  </m:oMath>
                </a14:m>
                <a:r>
                  <a:rPr lang="en-US" dirty="0"/>
                  <a:t>. Similarly, if </a:t>
                </a:r>
                <a14:m>
                  <m:oMath xmlns:m="http://schemas.openxmlformats.org/officeDocument/2006/math">
                    <m:r>
                      <a:rPr lang="en-US" b="0" i="1" smtClean="0">
                        <a:latin typeface="Cambria Math" panose="02040503050406030204" pitchFamily="18" charset="0"/>
                      </a:rPr>
                      <m:t>𝑦</m:t>
                    </m:r>
                    <m:r>
                      <a:rPr lang="en-US" b="0" i="1" smtClean="0">
                        <a:latin typeface="Cambria Math" panose="02040503050406030204" pitchFamily="18" charset="0"/>
                      </a:rPr>
                      <m:t>=</m:t>
                    </m:r>
                    <m:acc>
                      <m:accPr>
                        <m:chr m:val="̂"/>
                        <m:ctrlPr>
                          <a:rPr lang="en-US" b="0" i="1" smtClean="0">
                            <a:latin typeface="Cambria Math" panose="02040503050406030204" pitchFamily="18" charset="0"/>
                          </a:rPr>
                        </m:ctrlPr>
                      </m:accPr>
                      <m:e>
                        <m:r>
                          <a:rPr lang="en-US" b="0" i="1" smtClean="0">
                            <a:latin typeface="Cambria Math" panose="02040503050406030204" pitchFamily="18" charset="0"/>
                          </a:rPr>
                          <m:t>𝑦</m:t>
                        </m:r>
                      </m:e>
                    </m:acc>
                  </m:oMath>
                </a14:m>
                <a:r>
                  <a:rPr lang="en-US" dirty="0"/>
                  <a:t> for all observations, the value of the coefficient of determination is one </a:t>
                </a:r>
                <a14:m>
                  <m:oMath xmlns:m="http://schemas.openxmlformats.org/officeDocument/2006/math">
                    <m:r>
                      <a:rPr lang="en-US" i="1" dirty="0">
                        <a:latin typeface="Cambria Math" panose="02040503050406030204" pitchFamily="18" charset="0"/>
                      </a:rPr>
                      <m:t>(</m:t>
                    </m:r>
                    <m:r>
                      <a:rPr lang="en-US" i="1" dirty="0">
                        <a:latin typeface="Cambria Math" panose="02040503050406030204" pitchFamily="18" charset="0"/>
                      </a:rPr>
                      <m:t>𝑅</m:t>
                    </m:r>
                    <m:r>
                      <a:rPr lang="en-US" i="1" baseline="30000" dirty="0">
                        <a:latin typeface="Cambria Math" panose="02040503050406030204" pitchFamily="18" charset="0"/>
                      </a:rPr>
                      <m:t>2</m:t>
                    </m:r>
                    <m:r>
                      <a:rPr lang="en-US" b="0" i="1" dirty="0" smtClean="0">
                        <a:latin typeface="Cambria Math" panose="02040503050406030204" pitchFamily="18" charset="0"/>
                      </a:rPr>
                      <m:t>=1</m:t>
                    </m:r>
                    <m:r>
                      <a:rPr lang="en-US" i="1" dirty="0">
                        <a:latin typeface="Cambria Math" panose="02040503050406030204" pitchFamily="18" charset="0"/>
                      </a:rPr>
                      <m:t>)</m:t>
                    </m:r>
                  </m:oMath>
                </a14:m>
                <a:r>
                  <a:rPr lang="en-US" dirty="0"/>
                  <a:t>. Note that since we are fitting a multiple regression model, we are not fitting a line but a plane or surface.</a:t>
                </a:r>
              </a:p>
            </p:txBody>
          </p:sp>
        </mc:Choice>
        <mc:Fallback>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481" t="-1200" r="-222" b="-2933"/>
                </a:stretch>
              </a:blipFill>
            </p:spPr>
            <p:txBody>
              <a:bodyPr/>
              <a:lstStyle/>
              <a:p>
                <a:r>
                  <a:rPr lang="en-US">
                    <a:noFill/>
                  </a:rPr>
                  <a:t> </a:t>
                </a:r>
              </a:p>
            </p:txBody>
          </p:sp>
        </mc:Fallback>
      </mc:AlternateContent>
    </p:spTree>
    <p:extLst>
      <p:ext uri="{BB962C8B-B14F-4D97-AF65-F5344CB8AC3E}">
        <p14:creationId xmlns:p14="http://schemas.microsoft.com/office/powerpoint/2010/main" val="3170216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Coefficient of Determination (</a:t>
                </a:r>
                <a14:m>
                  <m:oMath xmlns:m="http://schemas.openxmlformats.org/officeDocument/2006/math">
                    <m:r>
                      <a:rPr lang="en-US" i="1" dirty="0">
                        <a:latin typeface="Cambria Math" panose="02040503050406030204" pitchFamily="18" charset="0"/>
                      </a:rPr>
                      <m:t>𝑅</m:t>
                    </m:r>
                  </m:oMath>
                </a14:m>
                <a:r>
                  <a:rPr lang="en-US" baseline="-25000" dirty="0"/>
                  <a:t>2</a:t>
                </a:r>
                <a:r>
                  <a:rPr lang="en-US" dirty="0"/>
                  <a:t>) (cont.)</a:t>
                </a:r>
                <a:endParaRPr lang="en-US"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The output in Figure 14.1.1 reveals that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r>
                      <a:rPr lang="en-US" i="1" dirty="0">
                        <a:latin typeface="Cambria Math" panose="02040503050406030204" pitchFamily="18" charset="0"/>
                      </a:rPr>
                      <m:t>=</m:t>
                    </m:r>
                  </m:oMath>
                </a14:m>
                <a:r>
                  <a:rPr lang="en-US" dirty="0"/>
                  <a:t>96.34%. Thus, in the Home Price model, the three independent variables (</a:t>
                </a:r>
                <a:r>
                  <a:rPr lang="en-US" i="1" dirty="0"/>
                  <a:t>Square Footage</a:t>
                </a:r>
                <a:r>
                  <a:rPr lang="en-US" dirty="0"/>
                  <a:t>, </a:t>
                </a:r>
                <a:r>
                  <a:rPr lang="en-US" i="1" dirty="0"/>
                  <a:t>Age</a:t>
                </a:r>
                <a:r>
                  <a:rPr lang="en-US" dirty="0"/>
                  <a:t>, and </a:t>
                </a:r>
                <a:r>
                  <a:rPr lang="en-US" i="1" dirty="0"/>
                  <a:t>Bedrooms</a:t>
                </a:r>
                <a:r>
                  <a:rPr lang="en-US" dirty="0"/>
                  <a:t>) can explain approximately 96.34% of the variation in house prices. Accounting for such a large amount of variation in the dependent variable does demonstrate substantial explanatory power of the model. Unless the data for the model has been collected in some odd way, a model builder would be ecstatic with their initial results.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481" t="-1200" r="-2370"/>
                </a:stretch>
              </a:blipFill>
            </p:spPr>
            <p:txBody>
              <a:bodyPr/>
              <a:lstStyle/>
              <a:p>
                <a:r>
                  <a:rPr lang="en-IN">
                    <a:noFill/>
                  </a:rPr>
                  <a:t> </a:t>
                </a:r>
              </a:p>
            </p:txBody>
          </p:sp>
        </mc:Fallback>
      </mc:AlternateContent>
    </p:spTree>
    <p:extLst>
      <p:ext uri="{BB962C8B-B14F-4D97-AF65-F5344CB8AC3E}">
        <p14:creationId xmlns:p14="http://schemas.microsoft.com/office/powerpoint/2010/main" val="2998907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Adjusted </a:t>
                </a:r>
                <a14:m>
                  <m:oMath xmlns:m="http://schemas.openxmlformats.org/officeDocument/2006/math">
                    <m:r>
                      <a:rPr lang="en-US" i="1" dirty="0" smtClean="0">
                        <a:latin typeface="Cambria Math" panose="02040503050406030204" pitchFamily="18" charset="0"/>
                      </a:rPr>
                      <m:t>𝑅</m:t>
                    </m:r>
                    <m:r>
                      <a:rPr lang="en-US" i="1" baseline="30000" dirty="0">
                        <a:latin typeface="Cambria Math" panose="02040503050406030204" pitchFamily="18" charset="0"/>
                      </a:rPr>
                      <m:t>2</m:t>
                    </m:r>
                  </m:oMath>
                </a14:m>
                <a:r>
                  <a:rPr lang="en-US" dirty="0"/>
                  <a:t> (</a:t>
                </a:r>
                <a14:m>
                  <m:oMath xmlns:m="http://schemas.openxmlformats.org/officeDocument/2006/math">
                    <m:sSubSup>
                      <m:sSubSupPr>
                        <m:ctrlPr>
                          <a:rPr lang="en-US" i="1" dirty="0">
                            <a:solidFill>
                              <a:srgbClr val="836967"/>
                            </a:solidFill>
                            <a:latin typeface="Cambria Math" panose="02040503050406030204" pitchFamily="18" charset="0"/>
                          </a:rPr>
                        </m:ctrlPr>
                      </m:sSubSupPr>
                      <m:e>
                        <m:r>
                          <a:rPr lang="en-US" i="1" dirty="0">
                            <a:latin typeface="Cambria Math" panose="02040503050406030204" pitchFamily="18" charset="0"/>
                          </a:rPr>
                          <m:t>𝑅</m:t>
                        </m:r>
                      </m:e>
                      <m:sub>
                        <m:r>
                          <a:rPr lang="en-US" i="1" dirty="0">
                            <a:latin typeface="Cambria Math" panose="02040503050406030204" pitchFamily="18" charset="0"/>
                          </a:rPr>
                          <m:t>𝑎</m:t>
                        </m:r>
                      </m:sub>
                      <m:sup>
                        <m:r>
                          <a:rPr lang="en-US" i="1" dirty="0">
                            <a:latin typeface="Cambria Math" panose="02040503050406030204" pitchFamily="18" charset="0"/>
                          </a:rPr>
                          <m:t>2</m:t>
                        </m:r>
                      </m:sup>
                    </m:sSubSup>
                  </m:oMath>
                </a14:m>
                <a:r>
                  <a:rPr lang="en-US" dirty="0"/>
                  <a:t>)</a:t>
                </a:r>
                <a:endParaRPr lang="en-US"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Adding more independent variables to a regression model will always increase the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oMath>
                </a14:m>
                <a:r>
                  <a:rPr lang="en-US" dirty="0"/>
                  <a:t> value.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oMath>
                </a14:m>
                <a:r>
                  <a:rPr lang="en-US" dirty="0"/>
                  <a:t> will never decrease as variables are added because the SSE can never become smaller with the addition of independent variables, and the Total SS is always the same for a given set of responses. Since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oMath>
                </a14:m>
                <a:r>
                  <a:rPr lang="en-US" dirty="0"/>
                  <a:t> can be made larger by including a large number of independent variables, it is sometimes suggested that a modified measure be used that adjusts for the number of independent variables in the model.</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481" t="-1200" r="-2000"/>
                </a:stretch>
              </a:blipFill>
            </p:spPr>
            <p:txBody>
              <a:bodyPr/>
              <a:lstStyle/>
              <a:p>
                <a:r>
                  <a:rPr lang="en-IN">
                    <a:noFill/>
                  </a:rPr>
                  <a:t> </a:t>
                </a:r>
              </a:p>
            </p:txBody>
          </p:sp>
        </mc:Fallback>
      </mc:AlternateContent>
    </p:spTree>
    <p:extLst>
      <p:ext uri="{BB962C8B-B14F-4D97-AF65-F5344CB8AC3E}">
        <p14:creationId xmlns:p14="http://schemas.microsoft.com/office/powerpoint/2010/main" val="4152080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itle 1"/>
              <p:cNvSpPr>
                <a:spLocks noGrp="1"/>
              </p:cNvSpPr>
              <p:nvPr>
                <p:ph type="title"/>
              </p:nvPr>
            </p:nvSpPr>
            <p:spPr/>
            <p:txBody>
              <a:bodyPr/>
              <a:lstStyle/>
              <a:p>
                <a:r>
                  <a:rPr lang="en-US" dirty="0"/>
                  <a:t>Adjusted </a:t>
                </a:r>
                <a14:m>
                  <m:oMath xmlns:m="http://schemas.openxmlformats.org/officeDocument/2006/math">
                    <m:r>
                      <a:rPr lang="en-US" i="1" dirty="0" smtClean="0">
                        <a:latin typeface="Cambria Math" panose="02040503050406030204" pitchFamily="18" charset="0"/>
                      </a:rPr>
                      <m:t>𝑅</m:t>
                    </m:r>
                    <m:r>
                      <a:rPr lang="en-US" i="1" baseline="30000" dirty="0">
                        <a:latin typeface="Cambria Math" panose="02040503050406030204" pitchFamily="18" charset="0"/>
                      </a:rPr>
                      <m:t>2</m:t>
                    </m:r>
                  </m:oMath>
                </a14:m>
                <a:r>
                  <a:rPr lang="en-US" dirty="0"/>
                  <a:t> (</a:t>
                </a:r>
                <a14:m>
                  <m:oMath xmlns:m="http://schemas.openxmlformats.org/officeDocument/2006/math">
                    <m:sSubSup>
                      <m:sSubSupPr>
                        <m:ctrlPr>
                          <a:rPr lang="en-US" i="1" dirty="0">
                            <a:solidFill>
                              <a:srgbClr val="836967"/>
                            </a:solidFill>
                            <a:latin typeface="Cambria Math" panose="02040503050406030204" pitchFamily="18" charset="0"/>
                          </a:rPr>
                        </m:ctrlPr>
                      </m:sSubSupPr>
                      <m:e>
                        <m:r>
                          <a:rPr lang="en-US" i="1" dirty="0">
                            <a:latin typeface="Cambria Math" panose="02040503050406030204" pitchFamily="18" charset="0"/>
                          </a:rPr>
                          <m:t>𝑅</m:t>
                        </m:r>
                      </m:e>
                      <m:sub>
                        <m:r>
                          <a:rPr lang="en-US" i="1" dirty="0">
                            <a:latin typeface="Cambria Math" panose="02040503050406030204" pitchFamily="18" charset="0"/>
                          </a:rPr>
                          <m:t>𝑎</m:t>
                        </m:r>
                      </m:sub>
                      <m:sup>
                        <m:r>
                          <a:rPr lang="en-US" i="1" dirty="0">
                            <a:latin typeface="Cambria Math" panose="02040503050406030204" pitchFamily="18" charset="0"/>
                          </a:rPr>
                          <m:t>2</m:t>
                        </m:r>
                      </m:sup>
                    </m:sSubSup>
                  </m:oMath>
                </a14:m>
                <a:r>
                  <a:rPr lang="en-US" dirty="0"/>
                  <a:t>) (cont.)</a:t>
                </a:r>
                <a:endParaRPr lang="en-US" baseline="-25000" dirty="0"/>
              </a:p>
            </p:txBody>
          </p:sp>
        </mc:Choice>
        <mc:Fallback xmlns="">
          <p:sp>
            <p:nvSpPr>
              <p:cNvPr id="2" name="Title 1"/>
              <p:cNvSpPr>
                <a:spLocks noGrp="1" noRot="1" noChangeAspect="1" noMove="1" noResize="1" noEditPoints="1" noAdjustHandles="1" noChangeArrowheads="1" noChangeShapeType="1" noTextEdit="1"/>
              </p:cNvSpPr>
              <p:nvPr>
                <p:ph type="title"/>
              </p:nvPr>
            </p:nvSpPr>
            <p:spPr>
              <a:blipFill>
                <a:blip r:embed="rId2"/>
                <a:stretch>
                  <a:fillRect/>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r>
                  <a:rPr lang="en-US" dirty="0"/>
                  <a:t>The </a:t>
                </a:r>
                <a:r>
                  <a:rPr lang="en-US" b="1" dirty="0"/>
                  <a:t>adjusted coefficient of determination </a:t>
                </a:r>
                <a:r>
                  <a:rPr lang="en-US" dirty="0"/>
                  <a:t>(denoted by </a:t>
                </a:r>
                <a14:m>
                  <m:oMath xmlns:m="http://schemas.openxmlformats.org/officeDocument/2006/math">
                    <m:sSubSup>
                      <m:sSubSupPr>
                        <m:ctrlPr>
                          <a:rPr lang="en-US" i="1" dirty="0">
                            <a:solidFill>
                              <a:srgbClr val="836967"/>
                            </a:solidFill>
                            <a:latin typeface="Cambria Math" panose="02040503050406030204" pitchFamily="18" charset="0"/>
                          </a:rPr>
                        </m:ctrlPr>
                      </m:sSubSupPr>
                      <m:e>
                        <m:r>
                          <a:rPr lang="en-US" i="1" dirty="0">
                            <a:latin typeface="Cambria Math" panose="02040503050406030204" pitchFamily="18" charset="0"/>
                          </a:rPr>
                          <m:t>𝑅</m:t>
                        </m:r>
                      </m:e>
                      <m:sub>
                        <m:r>
                          <a:rPr lang="en-US" i="1" dirty="0">
                            <a:latin typeface="Cambria Math" panose="02040503050406030204" pitchFamily="18" charset="0"/>
                          </a:rPr>
                          <m:t>𝑎</m:t>
                        </m:r>
                      </m:sub>
                      <m:sup>
                        <m:r>
                          <a:rPr lang="en-US" i="1" dirty="0">
                            <a:latin typeface="Cambria Math" panose="02040503050406030204" pitchFamily="18" charset="0"/>
                          </a:rPr>
                          <m:t>2</m:t>
                        </m:r>
                      </m:sup>
                    </m:sSubSup>
                  </m:oMath>
                </a14:m>
                <a:r>
                  <a:rPr lang="en-US" dirty="0"/>
                  <a:t>) adjusts </a:t>
                </a:r>
                <a14:m>
                  <m:oMath xmlns:m="http://schemas.openxmlformats.org/officeDocument/2006/math">
                    <m:r>
                      <a:rPr lang="en-US" i="1" dirty="0">
                        <a:latin typeface="Cambria Math" panose="02040503050406030204" pitchFamily="18" charset="0"/>
                      </a:rPr>
                      <m:t>𝑅</m:t>
                    </m:r>
                    <m:r>
                      <a:rPr lang="en-US" i="1" baseline="30000" dirty="0">
                        <a:latin typeface="Cambria Math" panose="02040503050406030204" pitchFamily="18" charset="0"/>
                      </a:rPr>
                      <m:t>2</m:t>
                    </m:r>
                  </m:oMath>
                </a14:m>
                <a:r>
                  <a:rPr lang="en-US" dirty="0"/>
                  <a:t> by dividing each sum of squares by its associated degrees of freedom. Thus, </a:t>
                </a:r>
                <a14:m>
                  <m:oMath xmlns:m="http://schemas.openxmlformats.org/officeDocument/2006/math">
                    <m:sSubSup>
                      <m:sSubSupPr>
                        <m:ctrlPr>
                          <a:rPr lang="en-US" i="1" dirty="0">
                            <a:solidFill>
                              <a:srgbClr val="836967"/>
                            </a:solidFill>
                            <a:latin typeface="Cambria Math" panose="02040503050406030204" pitchFamily="18" charset="0"/>
                          </a:rPr>
                        </m:ctrlPr>
                      </m:sSubSupPr>
                      <m:e>
                        <m:r>
                          <a:rPr lang="en-US" i="1" dirty="0">
                            <a:latin typeface="Cambria Math" panose="02040503050406030204" pitchFamily="18" charset="0"/>
                          </a:rPr>
                          <m:t>𝑅</m:t>
                        </m:r>
                      </m:e>
                      <m:sub>
                        <m:r>
                          <a:rPr lang="en-US" i="1" dirty="0">
                            <a:latin typeface="Cambria Math" panose="02040503050406030204" pitchFamily="18" charset="0"/>
                          </a:rPr>
                          <m:t>𝑎</m:t>
                        </m:r>
                      </m:sub>
                      <m:sup>
                        <m:r>
                          <a:rPr lang="en-US" i="1" dirty="0">
                            <a:latin typeface="Cambria Math" panose="02040503050406030204" pitchFamily="18" charset="0"/>
                          </a:rPr>
                          <m:t>2</m:t>
                        </m:r>
                      </m:sup>
                    </m:sSubSup>
                  </m:oMath>
                </a14:m>
                <a:r>
                  <a:rPr lang="en-US" dirty="0"/>
                  <a:t> is given by the following formula.</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3"/>
                <a:stretch>
                  <a:fillRect l="-1481" t="-1200" r="-1926"/>
                </a:stretch>
              </a:blipFill>
            </p:spPr>
            <p:txBody>
              <a:bodyPr/>
              <a:lstStyle/>
              <a:p>
                <a:r>
                  <a:rPr lang="en-IN">
                    <a:noFill/>
                  </a:rPr>
                  <a:t> </a:t>
                </a:r>
              </a:p>
            </p:txBody>
          </p:sp>
        </mc:Fallback>
      </mc:AlternateContent>
    </p:spTree>
    <p:extLst>
      <p:ext uri="{BB962C8B-B14F-4D97-AF65-F5344CB8AC3E}">
        <p14:creationId xmlns:p14="http://schemas.microsoft.com/office/powerpoint/2010/main" val="2205661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Adjusted </a:t>
            </a:r>
            <a:r>
              <a:rPr lang="en-US" i="1" dirty="0"/>
              <a:t>R</a:t>
            </a:r>
            <a:r>
              <a:rPr lang="en-US" baseline="30000" dirty="0"/>
              <a:t>2</a:t>
            </a:r>
          </a:p>
        </p:txBody>
      </p:sp>
      <p:sp>
        <p:nvSpPr>
          <p:cNvPr id="4" name="Content Placeholder 2"/>
          <p:cNvSpPr>
            <a:spLocks noGrp="1"/>
          </p:cNvSpPr>
          <p:nvPr>
            <p:ph idx="1"/>
          </p:nvPr>
        </p:nvSpPr>
        <p:spPr>
          <a:xfrm>
            <a:off x="457200" y="1236714"/>
            <a:ext cx="8229600" cy="3367076"/>
          </a:xfrm>
          <a:solidFill>
            <a:srgbClr val="FFFFCC"/>
          </a:solidFill>
          <a:ln w="28575">
            <a:solidFill>
              <a:srgbClr val="000000"/>
            </a:solidFill>
          </a:ln>
        </p:spPr>
        <p:txBody>
          <a:bodyPr>
            <a:spAutoFit/>
          </a:bodyPr>
          <a:lstStyle/>
          <a:p>
            <a:r>
              <a:rPr lang="en-US" dirty="0">
                <a:solidFill>
                  <a:srgbClr val="000000"/>
                </a:solidFill>
              </a:rPr>
              <a:t>The adjusted </a:t>
            </a:r>
            <a:r>
              <a:rPr lang="en-US" i="1" dirty="0">
                <a:solidFill>
                  <a:srgbClr val="000000"/>
                </a:solidFill>
              </a:rPr>
              <a:t>R</a:t>
            </a:r>
            <a:r>
              <a:rPr lang="en-US" baseline="30000" dirty="0">
                <a:solidFill>
                  <a:srgbClr val="000000"/>
                </a:solidFill>
              </a:rPr>
              <a:t>2</a:t>
            </a:r>
            <a:r>
              <a:rPr lang="en-US" dirty="0">
                <a:solidFill>
                  <a:srgbClr val="000000"/>
                </a:solidFill>
              </a:rPr>
              <a:t> statistic takes into account the number of independent variables in the model by dividing each sum of squares by its associated degrees of freedom.</a:t>
            </a:r>
          </a:p>
          <a:p>
            <a:endParaRPr lang="en-US" dirty="0">
              <a:solidFill>
                <a:srgbClr val="000000"/>
              </a:solidFill>
            </a:endParaRPr>
          </a:p>
          <a:p>
            <a:endParaRPr lang="en-US" dirty="0">
              <a:solidFill>
                <a:srgbClr val="000000"/>
              </a:solidFill>
            </a:endParaRPr>
          </a:p>
          <a:p>
            <a:r>
              <a:rPr lang="en-US" dirty="0">
                <a:solidFill>
                  <a:srgbClr val="000000"/>
                </a:solidFill>
              </a:rPr>
              <a:t>where </a:t>
            </a:r>
            <a:r>
              <a:rPr lang="en-US" i="1" dirty="0">
                <a:solidFill>
                  <a:srgbClr val="000000"/>
                </a:solidFill>
              </a:rPr>
              <a:t>n</a:t>
            </a:r>
            <a:r>
              <a:rPr lang="en-US" dirty="0">
                <a:solidFill>
                  <a:srgbClr val="000000"/>
                </a:solidFill>
              </a:rPr>
              <a:t> is the number of observations and </a:t>
            </a:r>
            <a:r>
              <a:rPr lang="en-US" i="1" dirty="0">
                <a:solidFill>
                  <a:srgbClr val="000000"/>
                </a:solidFill>
              </a:rPr>
              <a:t>k</a:t>
            </a:r>
            <a:r>
              <a:rPr lang="en-US" dirty="0">
                <a:solidFill>
                  <a:srgbClr val="000000"/>
                </a:solidFill>
              </a:rPr>
              <a:t> is the number of independent variables in the model.</a:t>
            </a:r>
          </a:p>
        </p:txBody>
      </p:sp>
      <p:graphicFrame>
        <p:nvGraphicFramePr>
          <p:cNvPr id="281607" name="Object 7"/>
          <p:cNvGraphicFramePr>
            <a:graphicFrameLocks noChangeAspect="1"/>
          </p:cNvGraphicFramePr>
          <p:nvPr>
            <p:extLst>
              <p:ext uri="{D42A27DB-BD31-4B8C-83A1-F6EECF244321}">
                <p14:modId xmlns:p14="http://schemas.microsoft.com/office/powerpoint/2010/main" val="617134337"/>
              </p:ext>
            </p:extLst>
          </p:nvPr>
        </p:nvGraphicFramePr>
        <p:xfrm>
          <a:off x="2514600" y="2667000"/>
          <a:ext cx="3949700" cy="952500"/>
        </p:xfrm>
        <a:graphic>
          <a:graphicData uri="http://schemas.openxmlformats.org/presentationml/2006/ole">
            <mc:AlternateContent xmlns:mc="http://schemas.openxmlformats.org/markup-compatibility/2006">
              <mc:Choice xmlns:v="urn:schemas-microsoft-com:vml" Requires="v">
                <p:oleObj name="Equation" r:id="rId2" imgW="3949560" imgH="952200" progId="Equation.DSMT4">
                  <p:embed/>
                </p:oleObj>
              </mc:Choice>
              <mc:Fallback>
                <p:oleObj name="Equation" r:id="rId2" imgW="3949560" imgH="9522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2667000"/>
                        <a:ext cx="3949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3514</TotalTime>
  <Words>905</Words>
  <Application>Microsoft Office PowerPoint</Application>
  <PresentationFormat>On-screen Show (4:3)</PresentationFormat>
  <Paragraphs>34</Paragraphs>
  <Slides>11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7" baseType="lpstr">
      <vt:lpstr>Arial</vt:lpstr>
      <vt:lpstr>Symbol</vt:lpstr>
      <vt:lpstr>Cambria Math</vt:lpstr>
      <vt:lpstr>Calibri</vt:lpstr>
      <vt:lpstr>Office Theme</vt:lpstr>
      <vt:lpstr>Equation</vt:lpstr>
      <vt:lpstr>Section 14.2</vt:lpstr>
      <vt:lpstr>The Coefficient of Determination and Adjusted R2</vt:lpstr>
      <vt:lpstr>Coefficient of Determination (R2)</vt:lpstr>
      <vt:lpstr>Definition: Coefficient of Determination </vt:lpstr>
      <vt:lpstr>Coefficient of Determination (R2) (cont.)</vt:lpstr>
      <vt:lpstr>Coefficient of Determination (R2) (cont.)</vt:lpstr>
      <vt:lpstr>Adjusted R2 (R_a^2)</vt:lpstr>
      <vt:lpstr>Adjusted R2 (R_a^2) (cont.)</vt:lpstr>
      <vt:lpstr>Definition: Adjusted R2</vt:lpstr>
      <vt:lpstr>Adjusted R2 (R_a^2) (cont.)</vt:lpstr>
      <vt:lpstr>Adjusted R2 (R_a^2)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Casey Luquet</cp:lastModifiedBy>
  <cp:revision>459</cp:revision>
  <dcterms:created xsi:type="dcterms:W3CDTF">2013-04-26T14:43:13Z</dcterms:created>
  <dcterms:modified xsi:type="dcterms:W3CDTF">2024-03-31T13:22:52Z</dcterms:modified>
</cp:coreProperties>
</file>