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497" r:id="rId3"/>
    <p:sldId id="498" r:id="rId4"/>
    <p:sldId id="338" r:id="rId5"/>
    <p:sldId id="483" r:id="rId6"/>
    <p:sldId id="499" r:id="rId7"/>
    <p:sldId id="500" r:id="rId8"/>
    <p:sldId id="501" r:id="rId9"/>
    <p:sldId id="482" r:id="rId10"/>
    <p:sldId id="502" r:id="rId11"/>
    <p:sldId id="503" r:id="rId12"/>
    <p:sldId id="504" r:id="rId13"/>
    <p:sldId id="505" r:id="rId14"/>
    <p:sldId id="506" r:id="rId15"/>
    <p:sldId id="507" r:id="rId16"/>
    <p:sldId id="508" r:id="rId17"/>
    <p:sldId id="509" r:id="rId18"/>
    <p:sldId id="510" r:id="rId19"/>
    <p:sldId id="511" r:id="rId20"/>
    <p:sldId id="512" r:id="rId21"/>
    <p:sldId id="513" r:id="rId22"/>
    <p:sldId id="514"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p:scale>
          <a:sx n="100" d="100"/>
          <a:sy n="100" d="100"/>
        </p:scale>
        <p:origin x="2238" y="31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3/31/2024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3/31/2024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Multiple Regression Model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Multiple Regression Model (cont.)</a:t>
            </a:r>
          </a:p>
        </p:txBody>
      </p:sp>
      <p:sp>
        <p:nvSpPr>
          <p:cNvPr id="3" name="Content Placeholder 2"/>
          <p:cNvSpPr>
            <a:spLocks noGrp="1"/>
          </p:cNvSpPr>
          <p:nvPr>
            <p:ph idx="1"/>
          </p:nvPr>
        </p:nvSpPr>
        <p:spPr/>
        <p:txBody>
          <a:bodyPr>
            <a:normAutofit/>
          </a:bodyPr>
          <a:lstStyle/>
          <a:p>
            <a:r>
              <a:rPr lang="en-US" dirty="0"/>
              <a:t>Model building is a process. The greatest challenge in building a multiple regression model is in determining the appropriate variables needed to explain the variation in the dependent variable. In practical applications, this usually requires a great deal of experimentation with the model, deleting and adding independent variables, and examining the effects.</a:t>
            </a:r>
          </a:p>
        </p:txBody>
      </p:sp>
    </p:spTree>
    <p:extLst>
      <p:ext uri="{BB962C8B-B14F-4D97-AF65-F5344CB8AC3E}">
        <p14:creationId xmlns:p14="http://schemas.microsoft.com/office/powerpoint/2010/main" val="428790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There are a number of different professionals who have need of a real estate pricing model for residential property, including tax assessors, appraisers, and investors. There are many variables that potentially affect the price of a home, including square footage, age of home, number of baths, number of bedrooms, type of exterior, and size and location of the lot. One possible model might be.</a:t>
                </a:r>
              </a:p>
              <a:p>
                <a:r>
                  <a:rPr lang="en-US" i="1" dirty="0"/>
                  <a:t>L</a:t>
                </a:r>
                <a14:m>
                  <m:oMath xmlns:m="http://schemas.openxmlformats.org/officeDocument/2006/math">
                    <m:r>
                      <a:rPr lang="en-US" b="0" i="1" dirty="0" smtClean="0">
                        <a:latin typeface="Cambria Math" panose="02040503050406030204" pitchFamily="18" charset="0"/>
                      </a:rPr>
                      <m:t>𝑖𝑠𝑡</m:t>
                    </m:r>
                    <m:r>
                      <a:rPr lang="en-US" b="0" i="1" dirty="0" smtClean="0">
                        <a:latin typeface="Cambria Math" panose="02040503050406030204" pitchFamily="18" charset="0"/>
                      </a:rPr>
                      <m:t> </m:t>
                    </m:r>
                    <m:r>
                      <a:rPr lang="en-US" b="0" i="1" dirty="0" smtClean="0">
                        <a:latin typeface="Cambria Math" panose="02040503050406030204" pitchFamily="18" charset="0"/>
                      </a:rPr>
                      <m:t>𝑃𝑟𝑖𝑐𝑒</m:t>
                    </m:r>
                    <m:r>
                      <a:rPr lang="en-US" i="1" dirty="0" smtClean="0">
                        <a:latin typeface="Cambria Math" panose="02040503050406030204" pitchFamily="18" charset="0"/>
                      </a:rPr>
                      <m:t>=</m:t>
                    </m:r>
                  </m:oMath>
                </a14:m>
                <a:r>
                  <a:rPr lang="en-US" dirty="0"/>
                  <a:t> </a:t>
                </a:r>
                <a:r>
                  <a:rPr lang="el-GR" i="1" dirty="0">
                    <a:latin typeface="Cambria Math" panose="02040503050406030204" pitchFamily="18" charset="0"/>
                    <a:ea typeface="Cambria Math" panose="02040503050406030204" pitchFamily="18" charset="0"/>
                    <a:sym typeface="Symbol"/>
                  </a:rPr>
                  <a:t>β</a:t>
                </a:r>
                <a:r>
                  <a:rPr lang="en-US" baseline="-25000" dirty="0"/>
                  <a:t>0</a:t>
                </a:r>
                <a:r>
                  <a:rPr lang="en-US" dirty="0"/>
                  <a:t> </a:t>
                </a:r>
                <a14:m>
                  <m:oMath xmlns:m="http://schemas.openxmlformats.org/officeDocument/2006/math">
                    <m:r>
                      <a:rPr lang="en-US" i="1" dirty="0" smtClean="0">
                        <a:latin typeface="Cambria Math" panose="02040503050406030204" pitchFamily="18" charset="0"/>
                      </a:rPr>
                      <m:t>+</m:t>
                    </m:r>
                  </m:oMath>
                </a14:m>
                <a:r>
                  <a:rPr lang="en-US" dirty="0"/>
                  <a:t> </a:t>
                </a:r>
                <a:r>
                  <a:rPr lang="el-GR" i="1" dirty="0">
                    <a:latin typeface="Cambria Math" panose="02040503050406030204" pitchFamily="18" charset="0"/>
                    <a:ea typeface="Cambria Math" panose="02040503050406030204" pitchFamily="18" charset="0"/>
                    <a:sym typeface="Symbol"/>
                  </a:rPr>
                  <a:t>β</a:t>
                </a:r>
                <a:r>
                  <a:rPr lang="en-US" baseline="-25000" dirty="0"/>
                  <a:t>1</a:t>
                </a:r>
                <a:r>
                  <a:rPr lang="en-US" dirty="0"/>
                  <a:t> </a:t>
                </a:r>
                <a14:m>
                  <m:oMath xmlns:m="http://schemas.openxmlformats.org/officeDocument/2006/math">
                    <m:r>
                      <a:rPr lang="en-US" i="1" dirty="0" smtClean="0">
                        <a:latin typeface="Cambria Math" panose="02040503050406030204" pitchFamily="18" charset="0"/>
                      </a:rPr>
                      <m:t>𝑆𝑞𝑢𝑎𝑟𝑒</m:t>
                    </m:r>
                    <m:r>
                      <a:rPr lang="en-US" i="1" dirty="0" smtClean="0">
                        <a:latin typeface="Cambria Math" panose="02040503050406030204" pitchFamily="18" charset="0"/>
                      </a:rPr>
                      <m:t> </m:t>
                    </m:r>
                    <m:r>
                      <a:rPr lang="en-US" i="1" dirty="0" smtClean="0">
                        <a:latin typeface="Cambria Math" panose="02040503050406030204" pitchFamily="18" charset="0"/>
                      </a:rPr>
                      <m:t>𝐹𝑜𝑜𝑡𝑎𝑔𝑒</m:t>
                    </m:r>
                    <m:r>
                      <a:rPr lang="en-US" b="0" i="1" dirty="0" smtClean="0">
                        <a:latin typeface="Cambria Math" panose="02040503050406030204" pitchFamily="18" charset="0"/>
                      </a:rPr>
                      <m:t>+</m:t>
                    </m:r>
                    <m:r>
                      <m:rPr>
                        <m:nor/>
                      </m:rPr>
                      <a:rPr lang="el-GR" i="1" dirty="0">
                        <a:latin typeface="Cambria Math" panose="02040503050406030204" pitchFamily="18" charset="0"/>
                        <a:ea typeface="Cambria Math" panose="02040503050406030204" pitchFamily="18" charset="0"/>
                        <a:sym typeface="Symbol"/>
                      </a:rPr>
                      <m:t>β</m:t>
                    </m:r>
                    <m:r>
                      <m:rPr>
                        <m:nor/>
                      </m:rPr>
                      <a:rPr lang="en-US" b="0" i="0" baseline="-25000" dirty="0" smtClean="0"/>
                      <m:t>2</m:t>
                    </m:r>
                  </m:oMath>
                </a14:m>
                <a:r>
                  <a:rPr lang="en-US" i="1" dirty="0"/>
                  <a:t> </a:t>
                </a:r>
                <a14:m>
                  <m:oMath xmlns:m="http://schemas.openxmlformats.org/officeDocument/2006/math">
                    <m:r>
                      <a:rPr lang="en-US" b="0" i="1" dirty="0" smtClean="0">
                        <a:latin typeface="Cambria Math" panose="02040503050406030204" pitchFamily="18" charset="0"/>
                      </a:rPr>
                      <m:t>𝐴𝑔𝑒</m:t>
                    </m:r>
                    <m:r>
                      <a:rPr lang="en-US" b="0" i="1" dirty="0" smtClean="0">
                        <a:latin typeface="Cambria Math" panose="02040503050406030204" pitchFamily="18" charset="0"/>
                      </a:rPr>
                      <m:t>+</m:t>
                    </m:r>
                    <m:r>
                      <m:rPr>
                        <m:nor/>
                      </m:rPr>
                      <a:rPr lang="el-GR" i="1" dirty="0">
                        <a:latin typeface="Cambria Math" panose="02040503050406030204" pitchFamily="18" charset="0"/>
                        <a:ea typeface="Cambria Math" panose="02040503050406030204" pitchFamily="18" charset="0"/>
                        <a:sym typeface="Symbol"/>
                      </a:rPr>
                      <m:t>β</m:t>
                    </m:r>
                    <m:r>
                      <m:rPr>
                        <m:nor/>
                      </m:rPr>
                      <a:rPr lang="en-US" b="0" i="0" baseline="-25000" dirty="0" smtClean="0"/>
                      <m:t>3 </m:t>
                    </m:r>
                  </m:oMath>
                </a14:m>
                <a:r>
                  <a:rPr lang="en-US" i="1" dirty="0"/>
                  <a:t>Bedrooms</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2000" b="-1067"/>
                </a:stretch>
              </a:blipFill>
            </p:spPr>
            <p:txBody>
              <a:bodyPr/>
              <a:lstStyle/>
              <a:p>
                <a:r>
                  <a:rPr lang="en-IN">
                    <a:noFill/>
                  </a:rPr>
                  <a:t> </a:t>
                </a:r>
              </a:p>
            </p:txBody>
          </p:sp>
        </mc:Fallback>
      </mc:AlternateContent>
    </p:spTree>
    <p:extLst>
      <p:ext uri="{BB962C8B-B14F-4D97-AF65-F5344CB8AC3E}">
        <p14:creationId xmlns:p14="http://schemas.microsoft.com/office/powerpoint/2010/main" val="336147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 (cont.)</a:t>
            </a:r>
          </a:p>
        </p:txBody>
      </p:sp>
      <p:sp>
        <p:nvSpPr>
          <p:cNvPr id="3" name="Content Placeholder 2"/>
          <p:cNvSpPr>
            <a:spLocks noGrp="1"/>
          </p:cNvSpPr>
          <p:nvPr>
            <p:ph idx="1"/>
          </p:nvPr>
        </p:nvSpPr>
        <p:spPr/>
        <p:txBody>
          <a:bodyPr>
            <a:normAutofit/>
          </a:bodyPr>
          <a:lstStyle/>
          <a:p>
            <a:r>
              <a:rPr lang="en-US" dirty="0"/>
              <a:t>To have a useful model, the parameters </a:t>
            </a:r>
            <a:r>
              <a:rPr lang="el-GR" i="1" dirty="0">
                <a:latin typeface="Cambria Math" panose="02040503050406030204" pitchFamily="18" charset="0"/>
                <a:ea typeface="Cambria Math" panose="02040503050406030204" pitchFamily="18" charset="0"/>
                <a:sym typeface="Symbol"/>
              </a:rPr>
              <a:t>β</a:t>
            </a:r>
            <a:r>
              <a:rPr lang="en-US" baseline="-25000" dirty="0"/>
              <a:t>0</a:t>
            </a:r>
            <a:r>
              <a:rPr lang="en-US" dirty="0"/>
              <a:t>,</a:t>
            </a:r>
            <a:r>
              <a:rPr lang="el-GR" i="1" dirty="0">
                <a:latin typeface="Cambria Math" panose="02040503050406030204" pitchFamily="18" charset="0"/>
                <a:ea typeface="Cambria Math" panose="02040503050406030204" pitchFamily="18" charset="0"/>
                <a:sym typeface="Symbol"/>
              </a:rPr>
              <a:t> β</a:t>
            </a:r>
            <a:r>
              <a:rPr lang="en-US" baseline="-25000" dirty="0"/>
              <a:t>1</a:t>
            </a:r>
            <a:r>
              <a:rPr lang="en-US" dirty="0"/>
              <a:t>, </a:t>
            </a:r>
            <a:r>
              <a:rPr lang="el-GR" i="1" dirty="0">
                <a:latin typeface="Cambria Math" panose="02040503050406030204" pitchFamily="18" charset="0"/>
                <a:ea typeface="Cambria Math" panose="02040503050406030204" pitchFamily="18" charset="0"/>
                <a:sym typeface="Symbol"/>
              </a:rPr>
              <a:t>β</a:t>
            </a:r>
            <a:r>
              <a:rPr lang="en-US" baseline="-25000" dirty="0"/>
              <a:t>2</a:t>
            </a:r>
            <a:r>
              <a:rPr lang="en-US" dirty="0"/>
              <a:t>, and </a:t>
            </a:r>
            <a:r>
              <a:rPr lang="el-GR" i="1" dirty="0">
                <a:latin typeface="Cambria Math" panose="02040503050406030204" pitchFamily="18" charset="0"/>
                <a:ea typeface="Cambria Math" panose="02040503050406030204" pitchFamily="18" charset="0"/>
                <a:sym typeface="Symbol"/>
              </a:rPr>
              <a:t>β</a:t>
            </a:r>
            <a:r>
              <a:rPr lang="en-US" baseline="-25000" dirty="0"/>
              <a:t>3</a:t>
            </a:r>
            <a:r>
              <a:rPr lang="en-US" dirty="0"/>
              <a:t> must be estimated. Estimating these parameters requires the collection of historical data on home prices, square footage, age of home, and number of bedrooms. If inferences concerning the model’s predicted values or parameters are desired, then random sampling methods must be employed during data collection. Assume the data in Table 14.1.1 has been collected using random sampling methods.</a:t>
            </a:r>
          </a:p>
        </p:txBody>
      </p:sp>
    </p:spTree>
    <p:extLst>
      <p:ext uri="{BB962C8B-B14F-4D97-AF65-F5344CB8AC3E}">
        <p14:creationId xmlns:p14="http://schemas.microsoft.com/office/powerpoint/2010/main" val="470209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 (cont.)</a:t>
            </a:r>
          </a:p>
        </p:txBody>
      </p:sp>
      <p:sp>
        <p:nvSpPr>
          <p:cNvPr id="3" name="Content Placeholder 2"/>
          <p:cNvSpPr>
            <a:spLocks noGrp="1"/>
          </p:cNvSpPr>
          <p:nvPr>
            <p:ph idx="1"/>
          </p:nvPr>
        </p:nvSpPr>
        <p:spPr/>
        <p:txBody>
          <a:bodyPr>
            <a:normAutofit/>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32017E3A-6A64-EA73-B080-B43044624796}"/>
                  </a:ext>
                </a:extLst>
              </p:cNvPr>
              <p:cNvGraphicFramePr>
                <a:graphicFrameLocks noGrp="1"/>
              </p:cNvGraphicFramePr>
              <p:nvPr>
                <p:extLst>
                  <p:ext uri="{D42A27DB-BD31-4B8C-83A1-F6EECF244321}">
                    <p14:modId xmlns:p14="http://schemas.microsoft.com/office/powerpoint/2010/main" val="1574756225"/>
                  </p:ext>
                </p:extLst>
              </p:nvPr>
            </p:nvGraphicFramePr>
            <p:xfrm>
              <a:off x="1143000" y="1600200"/>
              <a:ext cx="6858000" cy="296672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145047453"/>
                        </a:ext>
                      </a:extLst>
                    </a:gridCol>
                    <a:gridCol w="1828800">
                      <a:extLst>
                        <a:ext uri="{9D8B030D-6E8A-4147-A177-3AD203B41FA5}">
                          <a16:colId xmlns:a16="http://schemas.microsoft.com/office/drawing/2014/main" val="1983533893"/>
                        </a:ext>
                      </a:extLst>
                    </a:gridCol>
                    <a:gridCol w="1600200">
                      <a:extLst>
                        <a:ext uri="{9D8B030D-6E8A-4147-A177-3AD203B41FA5}">
                          <a16:colId xmlns:a16="http://schemas.microsoft.com/office/drawing/2014/main" val="783128050"/>
                        </a:ext>
                      </a:extLst>
                    </a:gridCol>
                    <a:gridCol w="1600200">
                      <a:extLst>
                        <a:ext uri="{9D8B030D-6E8A-4147-A177-3AD203B41FA5}">
                          <a16:colId xmlns:a16="http://schemas.microsoft.com/office/drawing/2014/main" val="1307477193"/>
                        </a:ext>
                      </a:extLst>
                    </a:gridCol>
                  </a:tblGrid>
                  <a:tr h="370840">
                    <a:tc gridSpan="4">
                      <a:txBody>
                        <a:bodyPr/>
                        <a:lstStyle/>
                        <a:p>
                          <a:pPr algn="ctr"/>
                          <a:r>
                            <a:rPr lang="en-US" b="1" dirty="0"/>
                            <a:t>Table 14.1.1 - Mount Pleasant Real Estate Data, 2017</a:t>
                          </a:r>
                          <a:endParaRPr lang="en-IN" b="1"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759671111"/>
                      </a:ext>
                    </a:extLst>
                  </a:tr>
                  <a:tr h="370840">
                    <a:tc>
                      <a:txBody>
                        <a:bodyPr/>
                        <a:lstStyle/>
                        <a:p>
                          <a:pPr algn="ctr"/>
                          <a:r>
                            <a:rPr lang="en-IN" b="1" dirty="0"/>
                            <a:t>List Price</a:t>
                          </a:r>
                        </a:p>
                      </a:txBody>
                      <a:tcPr/>
                    </a:tc>
                    <a:tc>
                      <a:txBody>
                        <a:bodyPr/>
                        <a:lstStyle/>
                        <a:p>
                          <a:pPr algn="ctr"/>
                          <a:r>
                            <a:rPr lang="en-IN" b="1" dirty="0"/>
                            <a:t>Square Footage</a:t>
                          </a:r>
                        </a:p>
                      </a:txBody>
                      <a:tcPr/>
                    </a:tc>
                    <a:tc>
                      <a:txBody>
                        <a:bodyPr/>
                        <a:lstStyle/>
                        <a:p>
                          <a:pPr algn="ctr"/>
                          <a:r>
                            <a:rPr lang="en-IN" b="1" dirty="0"/>
                            <a:t>Age</a:t>
                          </a:r>
                        </a:p>
                      </a:txBody>
                      <a:tcPr/>
                    </a:tc>
                    <a:tc>
                      <a:txBody>
                        <a:bodyPr/>
                        <a:lstStyle/>
                        <a:p>
                          <a:pPr algn="ctr"/>
                          <a:r>
                            <a:rPr lang="en-IN" b="1" dirty="0"/>
                            <a:t>Bedrooms</a:t>
                          </a:r>
                        </a:p>
                      </a:txBody>
                      <a:tcPr/>
                    </a:tc>
                    <a:extLst>
                      <a:ext uri="{0D108BD9-81ED-4DB2-BD59-A6C34878D82A}">
                        <a16:rowId xmlns:a16="http://schemas.microsoft.com/office/drawing/2014/main" val="2538994874"/>
                      </a:ext>
                    </a:extLst>
                  </a:tr>
                  <a:tr h="370840">
                    <a:tc>
                      <a:txBody>
                        <a:bodyPr/>
                        <a:lstStyle/>
                        <a:p>
                          <a:pPr algn="ctr"/>
                          <a:r>
                            <a:rPr lang="en-IN" dirty="0"/>
                            <a:t>$350,000</a:t>
                          </a:r>
                        </a:p>
                      </a:txBody>
                      <a:tcPr/>
                    </a:tc>
                    <a:tc>
                      <a:txBody>
                        <a:bodyPr/>
                        <a:lstStyle/>
                        <a:p>
                          <a:pPr algn="ctr"/>
                          <a:r>
                            <a:rPr lang="en-IN" dirty="0"/>
                            <a:t>2592</a:t>
                          </a:r>
                        </a:p>
                      </a:txBody>
                      <a:tcPr/>
                    </a:tc>
                    <a:tc>
                      <a:txBody>
                        <a:bodyPr/>
                        <a:lstStyle/>
                        <a:p>
                          <a:pPr algn="ctr"/>
                          <a:r>
                            <a:rPr lang="en-US" dirty="0"/>
                            <a:t>8</a:t>
                          </a:r>
                          <a:endParaRPr lang="en-IN" dirty="0"/>
                        </a:p>
                      </a:txBody>
                      <a:tcPr/>
                    </a:tc>
                    <a:tc>
                      <a:txBody>
                        <a:bodyPr/>
                        <a:lstStyle/>
                        <a:p>
                          <a:pPr algn="ctr"/>
                          <a:r>
                            <a:rPr lang="en-US" dirty="0"/>
                            <a:t>3</a:t>
                          </a:r>
                          <a:endParaRPr lang="en-IN" dirty="0"/>
                        </a:p>
                      </a:txBody>
                      <a:tcPr/>
                    </a:tc>
                    <a:extLst>
                      <a:ext uri="{0D108BD9-81ED-4DB2-BD59-A6C34878D82A}">
                        <a16:rowId xmlns:a16="http://schemas.microsoft.com/office/drawing/2014/main" val="1971246323"/>
                      </a:ext>
                    </a:extLst>
                  </a:tr>
                  <a:tr h="370840">
                    <a:tc>
                      <a:txBody>
                        <a:bodyPr/>
                        <a:lstStyle/>
                        <a:p>
                          <a:pPr algn="ctr"/>
                          <a:r>
                            <a:rPr lang="en-IN" dirty="0"/>
                            <a:t>$119,900</a:t>
                          </a:r>
                        </a:p>
                      </a:txBody>
                      <a:tcPr/>
                    </a:tc>
                    <a:tc>
                      <a:txBody>
                        <a:bodyPr/>
                        <a:lstStyle/>
                        <a:p>
                          <a:pPr algn="ctr"/>
                          <a:r>
                            <a:rPr lang="en-IN" dirty="0"/>
                            <a:t>777</a:t>
                          </a:r>
                        </a:p>
                      </a:txBody>
                      <a:tcPr/>
                    </a:tc>
                    <a:tc>
                      <a:txBody>
                        <a:bodyPr/>
                        <a:lstStyle/>
                        <a:p>
                          <a:pPr algn="ctr"/>
                          <a:r>
                            <a:rPr lang="en-US" dirty="0"/>
                            <a:t>17</a:t>
                          </a:r>
                          <a:endParaRPr lang="en-IN" dirty="0"/>
                        </a:p>
                      </a:txBody>
                      <a:tcPr/>
                    </a:tc>
                    <a:tc>
                      <a:txBody>
                        <a:bodyPr/>
                        <a:lstStyle/>
                        <a:p>
                          <a:pPr algn="ctr"/>
                          <a:r>
                            <a:rPr lang="en-US" dirty="0"/>
                            <a:t>1</a:t>
                          </a:r>
                          <a:endParaRPr lang="en-IN" dirty="0"/>
                        </a:p>
                      </a:txBody>
                      <a:tcPr/>
                    </a:tc>
                    <a:extLst>
                      <a:ext uri="{0D108BD9-81ED-4DB2-BD59-A6C34878D82A}">
                        <a16:rowId xmlns:a16="http://schemas.microsoft.com/office/drawing/2014/main" val="65375944"/>
                      </a:ext>
                    </a:extLst>
                  </a:tr>
                  <a:tr h="370840">
                    <a:tc>
                      <a:txBody>
                        <a:bodyPr/>
                        <a:lstStyle/>
                        <a:p>
                          <a:pPr algn="ctr"/>
                          <a:r>
                            <a:rPr lang="en-IN" dirty="0"/>
                            <a:t>$179,900</a:t>
                          </a:r>
                        </a:p>
                      </a:txBody>
                      <a:tcPr/>
                    </a:tc>
                    <a:tc>
                      <a:txBody>
                        <a:bodyPr/>
                        <a:lstStyle/>
                        <a:p>
                          <a:pPr algn="ctr"/>
                          <a:r>
                            <a:rPr lang="en-IN" dirty="0"/>
                            <a:t>1137</a:t>
                          </a:r>
                        </a:p>
                      </a:txBody>
                      <a:tcPr/>
                    </a:tc>
                    <a:tc>
                      <a:txBody>
                        <a:bodyPr/>
                        <a:lstStyle/>
                        <a:p>
                          <a:pPr algn="ctr"/>
                          <a:r>
                            <a:rPr lang="en-US" dirty="0"/>
                            <a:t>17</a:t>
                          </a:r>
                          <a:endParaRPr lang="en-IN" dirty="0"/>
                        </a:p>
                      </a:txBody>
                      <a:tcPr/>
                    </a:tc>
                    <a:tc>
                      <a:txBody>
                        <a:bodyPr/>
                        <a:lstStyle/>
                        <a:p>
                          <a:pPr algn="ctr"/>
                          <a:r>
                            <a:rPr lang="en-US" dirty="0"/>
                            <a:t>2</a:t>
                          </a:r>
                          <a:endParaRPr lang="en-IN" dirty="0"/>
                        </a:p>
                      </a:txBody>
                      <a:tcPr/>
                    </a:tc>
                    <a:extLst>
                      <a:ext uri="{0D108BD9-81ED-4DB2-BD59-A6C34878D82A}">
                        <a16:rowId xmlns:a16="http://schemas.microsoft.com/office/drawing/2014/main" val="3068237944"/>
                      </a:ext>
                    </a:extLst>
                  </a:tr>
                  <a:tr h="370840">
                    <a:tc>
                      <a:txBody>
                        <a:bodyPr/>
                        <a:lstStyle/>
                        <a:p>
                          <a:pPr algn="ctr"/>
                          <a:r>
                            <a:rPr lang="en-IN" dirty="0"/>
                            <a:t>$124,900</a:t>
                          </a:r>
                        </a:p>
                      </a:txBody>
                      <a:tcPr/>
                    </a:tc>
                    <a:tc>
                      <a:txBody>
                        <a:bodyPr/>
                        <a:lstStyle/>
                        <a:p>
                          <a:pPr algn="ctr"/>
                          <a:r>
                            <a:rPr lang="en-IN" dirty="0"/>
                            <a:t>777</a:t>
                          </a:r>
                        </a:p>
                      </a:txBody>
                      <a:tcPr/>
                    </a:tc>
                    <a:tc>
                      <a:txBody>
                        <a:bodyPr/>
                        <a:lstStyle/>
                        <a:p>
                          <a:pPr algn="ctr"/>
                          <a:r>
                            <a:rPr lang="en-US" dirty="0"/>
                            <a:t>17</a:t>
                          </a:r>
                          <a:endParaRPr lang="en-IN" dirty="0"/>
                        </a:p>
                      </a:txBody>
                      <a:tcPr/>
                    </a:tc>
                    <a:tc>
                      <a:txBody>
                        <a:bodyPr/>
                        <a:lstStyle/>
                        <a:p>
                          <a:pPr algn="ctr"/>
                          <a:r>
                            <a:rPr lang="en-US" dirty="0"/>
                            <a:t>1</a:t>
                          </a:r>
                          <a:endParaRPr lang="en-IN" dirty="0"/>
                        </a:p>
                      </a:txBody>
                      <a:tcPr/>
                    </a:tc>
                    <a:extLst>
                      <a:ext uri="{0D108BD9-81ED-4DB2-BD59-A6C34878D82A}">
                        <a16:rowId xmlns:a16="http://schemas.microsoft.com/office/drawing/2014/main" val="1348429208"/>
                      </a:ext>
                    </a:extLst>
                  </a:tr>
                  <a:tr h="370840">
                    <a:tc>
                      <a:txBody>
                        <a:bodyPr/>
                        <a:lstStyle/>
                        <a:p>
                          <a:pPr algn="ctr"/>
                          <a:r>
                            <a:rPr lang="en-IN" dirty="0"/>
                            <a:t>$349,999</a:t>
                          </a:r>
                        </a:p>
                      </a:txBody>
                      <a:tcPr/>
                    </a:tc>
                    <a:tc>
                      <a:txBody>
                        <a:bodyPr/>
                        <a:lstStyle/>
                        <a:p>
                          <a:pPr algn="ctr"/>
                          <a:r>
                            <a:rPr lang="en-IN" dirty="0"/>
                            <a:t>2151</a:t>
                          </a:r>
                        </a:p>
                      </a:txBody>
                      <a:tcPr/>
                    </a:tc>
                    <a:tc>
                      <a:txBody>
                        <a:bodyPr/>
                        <a:lstStyle/>
                        <a:p>
                          <a:pPr algn="ctr"/>
                          <a:r>
                            <a:rPr lang="en-US" dirty="0"/>
                            <a:t>4</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1936964366"/>
                      </a:ext>
                    </a:extLst>
                  </a:tr>
                  <a:tr h="370840">
                    <a:tc gridSpan="4">
                      <a:txBody>
                        <a:bodyPr/>
                        <a:lstStyle/>
                        <a:p>
                          <a:pPr algn="ct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extLst>
                      <a:ext uri="{0D108BD9-81ED-4DB2-BD59-A6C34878D82A}">
                        <a16:rowId xmlns:a16="http://schemas.microsoft.com/office/drawing/2014/main" val="701463603"/>
                      </a:ext>
                    </a:extLst>
                  </a:tr>
                </a:tbl>
              </a:graphicData>
            </a:graphic>
          </p:graphicFrame>
        </mc:Choice>
        <mc:Fallback xmlns="">
          <p:graphicFrame>
            <p:nvGraphicFramePr>
              <p:cNvPr id="4" name="Table 3">
                <a:extLst>
                  <a:ext uri="{FF2B5EF4-FFF2-40B4-BE49-F238E27FC236}">
                    <a16:creationId xmlns:a16="http://schemas.microsoft.com/office/drawing/2014/main" id="{32017E3A-6A64-EA73-B080-B43044624796}"/>
                  </a:ext>
                </a:extLst>
              </p:cNvPr>
              <p:cNvGraphicFramePr>
                <a:graphicFrameLocks noGrp="1"/>
              </p:cNvGraphicFramePr>
              <p:nvPr>
                <p:extLst>
                  <p:ext uri="{D42A27DB-BD31-4B8C-83A1-F6EECF244321}">
                    <p14:modId xmlns:p14="http://schemas.microsoft.com/office/powerpoint/2010/main" val="1574756225"/>
                  </p:ext>
                </p:extLst>
              </p:nvPr>
            </p:nvGraphicFramePr>
            <p:xfrm>
              <a:off x="1143000" y="1600200"/>
              <a:ext cx="6858000" cy="296672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145047453"/>
                        </a:ext>
                      </a:extLst>
                    </a:gridCol>
                    <a:gridCol w="1828800">
                      <a:extLst>
                        <a:ext uri="{9D8B030D-6E8A-4147-A177-3AD203B41FA5}">
                          <a16:colId xmlns:a16="http://schemas.microsoft.com/office/drawing/2014/main" val="1983533893"/>
                        </a:ext>
                      </a:extLst>
                    </a:gridCol>
                    <a:gridCol w="1600200">
                      <a:extLst>
                        <a:ext uri="{9D8B030D-6E8A-4147-A177-3AD203B41FA5}">
                          <a16:colId xmlns:a16="http://schemas.microsoft.com/office/drawing/2014/main" val="783128050"/>
                        </a:ext>
                      </a:extLst>
                    </a:gridCol>
                    <a:gridCol w="1600200">
                      <a:extLst>
                        <a:ext uri="{9D8B030D-6E8A-4147-A177-3AD203B41FA5}">
                          <a16:colId xmlns:a16="http://schemas.microsoft.com/office/drawing/2014/main" val="1307477193"/>
                        </a:ext>
                      </a:extLst>
                    </a:gridCol>
                  </a:tblGrid>
                  <a:tr h="370840">
                    <a:tc gridSpan="4">
                      <a:txBody>
                        <a:bodyPr/>
                        <a:lstStyle/>
                        <a:p>
                          <a:pPr algn="ctr"/>
                          <a:r>
                            <a:rPr lang="en-US" b="1" dirty="0"/>
                            <a:t>Table 14.1.1 - Mount Pleasant Real Estate Data, 2017</a:t>
                          </a:r>
                          <a:endParaRPr lang="en-IN" b="1"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759671111"/>
                      </a:ext>
                    </a:extLst>
                  </a:tr>
                  <a:tr h="370840">
                    <a:tc>
                      <a:txBody>
                        <a:bodyPr/>
                        <a:lstStyle/>
                        <a:p>
                          <a:pPr algn="ctr"/>
                          <a:r>
                            <a:rPr lang="en-IN" b="1" dirty="0"/>
                            <a:t>List Price</a:t>
                          </a:r>
                        </a:p>
                      </a:txBody>
                      <a:tcPr/>
                    </a:tc>
                    <a:tc>
                      <a:txBody>
                        <a:bodyPr/>
                        <a:lstStyle/>
                        <a:p>
                          <a:pPr algn="ctr"/>
                          <a:r>
                            <a:rPr lang="en-IN" b="1" dirty="0"/>
                            <a:t>Square Footage</a:t>
                          </a:r>
                        </a:p>
                      </a:txBody>
                      <a:tcPr/>
                    </a:tc>
                    <a:tc>
                      <a:txBody>
                        <a:bodyPr/>
                        <a:lstStyle/>
                        <a:p>
                          <a:pPr algn="ctr"/>
                          <a:r>
                            <a:rPr lang="en-IN" b="1" dirty="0"/>
                            <a:t>Age</a:t>
                          </a:r>
                        </a:p>
                      </a:txBody>
                      <a:tcPr/>
                    </a:tc>
                    <a:tc>
                      <a:txBody>
                        <a:bodyPr/>
                        <a:lstStyle/>
                        <a:p>
                          <a:pPr algn="ctr"/>
                          <a:r>
                            <a:rPr lang="en-IN" b="1" dirty="0"/>
                            <a:t>Bedrooms</a:t>
                          </a:r>
                        </a:p>
                      </a:txBody>
                      <a:tcPr/>
                    </a:tc>
                    <a:extLst>
                      <a:ext uri="{0D108BD9-81ED-4DB2-BD59-A6C34878D82A}">
                        <a16:rowId xmlns:a16="http://schemas.microsoft.com/office/drawing/2014/main" val="2538994874"/>
                      </a:ext>
                    </a:extLst>
                  </a:tr>
                  <a:tr h="370840">
                    <a:tc>
                      <a:txBody>
                        <a:bodyPr/>
                        <a:lstStyle/>
                        <a:p>
                          <a:pPr algn="ctr"/>
                          <a:r>
                            <a:rPr lang="en-IN" dirty="0"/>
                            <a:t>$350,000</a:t>
                          </a:r>
                        </a:p>
                      </a:txBody>
                      <a:tcPr/>
                    </a:tc>
                    <a:tc>
                      <a:txBody>
                        <a:bodyPr/>
                        <a:lstStyle/>
                        <a:p>
                          <a:pPr algn="ctr"/>
                          <a:r>
                            <a:rPr lang="en-IN" dirty="0"/>
                            <a:t>2592</a:t>
                          </a:r>
                        </a:p>
                      </a:txBody>
                      <a:tcPr/>
                    </a:tc>
                    <a:tc>
                      <a:txBody>
                        <a:bodyPr/>
                        <a:lstStyle/>
                        <a:p>
                          <a:pPr algn="ctr"/>
                          <a:r>
                            <a:rPr lang="en-US" dirty="0"/>
                            <a:t>8</a:t>
                          </a:r>
                          <a:endParaRPr lang="en-IN" dirty="0"/>
                        </a:p>
                      </a:txBody>
                      <a:tcPr/>
                    </a:tc>
                    <a:tc>
                      <a:txBody>
                        <a:bodyPr/>
                        <a:lstStyle/>
                        <a:p>
                          <a:pPr algn="ctr"/>
                          <a:r>
                            <a:rPr lang="en-US" dirty="0"/>
                            <a:t>3</a:t>
                          </a:r>
                          <a:endParaRPr lang="en-IN" dirty="0"/>
                        </a:p>
                      </a:txBody>
                      <a:tcPr/>
                    </a:tc>
                    <a:extLst>
                      <a:ext uri="{0D108BD9-81ED-4DB2-BD59-A6C34878D82A}">
                        <a16:rowId xmlns:a16="http://schemas.microsoft.com/office/drawing/2014/main" val="1971246323"/>
                      </a:ext>
                    </a:extLst>
                  </a:tr>
                  <a:tr h="370840">
                    <a:tc>
                      <a:txBody>
                        <a:bodyPr/>
                        <a:lstStyle/>
                        <a:p>
                          <a:pPr algn="ctr"/>
                          <a:r>
                            <a:rPr lang="en-IN" dirty="0"/>
                            <a:t>$119,900</a:t>
                          </a:r>
                        </a:p>
                      </a:txBody>
                      <a:tcPr/>
                    </a:tc>
                    <a:tc>
                      <a:txBody>
                        <a:bodyPr/>
                        <a:lstStyle/>
                        <a:p>
                          <a:pPr algn="ctr"/>
                          <a:r>
                            <a:rPr lang="en-IN" dirty="0"/>
                            <a:t>777</a:t>
                          </a:r>
                        </a:p>
                      </a:txBody>
                      <a:tcPr/>
                    </a:tc>
                    <a:tc>
                      <a:txBody>
                        <a:bodyPr/>
                        <a:lstStyle/>
                        <a:p>
                          <a:pPr algn="ctr"/>
                          <a:r>
                            <a:rPr lang="en-US" dirty="0"/>
                            <a:t>17</a:t>
                          </a:r>
                          <a:endParaRPr lang="en-IN" dirty="0"/>
                        </a:p>
                      </a:txBody>
                      <a:tcPr/>
                    </a:tc>
                    <a:tc>
                      <a:txBody>
                        <a:bodyPr/>
                        <a:lstStyle/>
                        <a:p>
                          <a:pPr algn="ctr"/>
                          <a:r>
                            <a:rPr lang="en-US" dirty="0"/>
                            <a:t>1</a:t>
                          </a:r>
                          <a:endParaRPr lang="en-IN" dirty="0"/>
                        </a:p>
                      </a:txBody>
                      <a:tcPr/>
                    </a:tc>
                    <a:extLst>
                      <a:ext uri="{0D108BD9-81ED-4DB2-BD59-A6C34878D82A}">
                        <a16:rowId xmlns:a16="http://schemas.microsoft.com/office/drawing/2014/main" val="65375944"/>
                      </a:ext>
                    </a:extLst>
                  </a:tr>
                  <a:tr h="370840">
                    <a:tc>
                      <a:txBody>
                        <a:bodyPr/>
                        <a:lstStyle/>
                        <a:p>
                          <a:pPr algn="ctr"/>
                          <a:r>
                            <a:rPr lang="en-IN" dirty="0"/>
                            <a:t>$179,900</a:t>
                          </a:r>
                        </a:p>
                      </a:txBody>
                      <a:tcPr/>
                    </a:tc>
                    <a:tc>
                      <a:txBody>
                        <a:bodyPr/>
                        <a:lstStyle/>
                        <a:p>
                          <a:pPr algn="ctr"/>
                          <a:r>
                            <a:rPr lang="en-IN" dirty="0"/>
                            <a:t>1137</a:t>
                          </a:r>
                        </a:p>
                      </a:txBody>
                      <a:tcPr/>
                    </a:tc>
                    <a:tc>
                      <a:txBody>
                        <a:bodyPr/>
                        <a:lstStyle/>
                        <a:p>
                          <a:pPr algn="ctr"/>
                          <a:r>
                            <a:rPr lang="en-US" dirty="0"/>
                            <a:t>17</a:t>
                          </a:r>
                          <a:endParaRPr lang="en-IN" dirty="0"/>
                        </a:p>
                      </a:txBody>
                      <a:tcPr/>
                    </a:tc>
                    <a:tc>
                      <a:txBody>
                        <a:bodyPr/>
                        <a:lstStyle/>
                        <a:p>
                          <a:pPr algn="ctr"/>
                          <a:r>
                            <a:rPr lang="en-US" dirty="0"/>
                            <a:t>2</a:t>
                          </a:r>
                          <a:endParaRPr lang="en-IN" dirty="0"/>
                        </a:p>
                      </a:txBody>
                      <a:tcPr/>
                    </a:tc>
                    <a:extLst>
                      <a:ext uri="{0D108BD9-81ED-4DB2-BD59-A6C34878D82A}">
                        <a16:rowId xmlns:a16="http://schemas.microsoft.com/office/drawing/2014/main" val="3068237944"/>
                      </a:ext>
                    </a:extLst>
                  </a:tr>
                  <a:tr h="370840">
                    <a:tc>
                      <a:txBody>
                        <a:bodyPr/>
                        <a:lstStyle/>
                        <a:p>
                          <a:pPr algn="ctr"/>
                          <a:r>
                            <a:rPr lang="en-IN" dirty="0"/>
                            <a:t>$124,900</a:t>
                          </a:r>
                        </a:p>
                      </a:txBody>
                      <a:tcPr/>
                    </a:tc>
                    <a:tc>
                      <a:txBody>
                        <a:bodyPr/>
                        <a:lstStyle/>
                        <a:p>
                          <a:pPr algn="ctr"/>
                          <a:r>
                            <a:rPr lang="en-IN" dirty="0"/>
                            <a:t>777</a:t>
                          </a:r>
                        </a:p>
                      </a:txBody>
                      <a:tcPr/>
                    </a:tc>
                    <a:tc>
                      <a:txBody>
                        <a:bodyPr/>
                        <a:lstStyle/>
                        <a:p>
                          <a:pPr algn="ctr"/>
                          <a:r>
                            <a:rPr lang="en-US" dirty="0"/>
                            <a:t>17</a:t>
                          </a:r>
                          <a:endParaRPr lang="en-IN" dirty="0"/>
                        </a:p>
                      </a:txBody>
                      <a:tcPr/>
                    </a:tc>
                    <a:tc>
                      <a:txBody>
                        <a:bodyPr/>
                        <a:lstStyle/>
                        <a:p>
                          <a:pPr algn="ctr"/>
                          <a:r>
                            <a:rPr lang="en-US" dirty="0"/>
                            <a:t>1</a:t>
                          </a:r>
                          <a:endParaRPr lang="en-IN" dirty="0"/>
                        </a:p>
                      </a:txBody>
                      <a:tcPr/>
                    </a:tc>
                    <a:extLst>
                      <a:ext uri="{0D108BD9-81ED-4DB2-BD59-A6C34878D82A}">
                        <a16:rowId xmlns:a16="http://schemas.microsoft.com/office/drawing/2014/main" val="1348429208"/>
                      </a:ext>
                    </a:extLst>
                  </a:tr>
                  <a:tr h="370840">
                    <a:tc>
                      <a:txBody>
                        <a:bodyPr/>
                        <a:lstStyle/>
                        <a:p>
                          <a:pPr algn="ctr"/>
                          <a:r>
                            <a:rPr lang="en-IN" dirty="0"/>
                            <a:t>$349,999</a:t>
                          </a:r>
                        </a:p>
                      </a:txBody>
                      <a:tcPr/>
                    </a:tc>
                    <a:tc>
                      <a:txBody>
                        <a:bodyPr/>
                        <a:lstStyle/>
                        <a:p>
                          <a:pPr algn="ctr"/>
                          <a:r>
                            <a:rPr lang="en-IN" dirty="0"/>
                            <a:t>2151</a:t>
                          </a:r>
                        </a:p>
                      </a:txBody>
                      <a:tcPr/>
                    </a:tc>
                    <a:tc>
                      <a:txBody>
                        <a:bodyPr/>
                        <a:lstStyle/>
                        <a:p>
                          <a:pPr algn="ctr"/>
                          <a:r>
                            <a:rPr lang="en-US" dirty="0"/>
                            <a:t>4</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1936964366"/>
                      </a:ext>
                    </a:extLst>
                  </a:tr>
                  <a:tr h="370840">
                    <a:tc gridSpan="4">
                      <a:txBody>
                        <a:bodyPr/>
                        <a:lstStyle/>
                        <a:p>
                          <a:endParaRPr lang="en-US"/>
                        </a:p>
                      </a:txBody>
                      <a:tcPr>
                        <a:blipFill>
                          <a:blip r:embed="rId2"/>
                          <a:stretch>
                            <a:fillRect l="-89" t="-708197" r="-355" b="-3279"/>
                          </a:stretch>
                        </a:blipFill>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extLst>
                      <a:ext uri="{0D108BD9-81ED-4DB2-BD59-A6C34878D82A}">
                        <a16:rowId xmlns:a16="http://schemas.microsoft.com/office/drawing/2014/main" val="701463603"/>
                      </a:ext>
                    </a:extLst>
                  </a:tr>
                </a:tbl>
              </a:graphicData>
            </a:graphic>
          </p:graphicFrame>
        </mc:Fallback>
      </mc:AlternateContent>
    </p:spTree>
    <p:extLst>
      <p:ext uri="{BB962C8B-B14F-4D97-AF65-F5344CB8AC3E}">
        <p14:creationId xmlns:p14="http://schemas.microsoft.com/office/powerpoint/2010/main" val="2042047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 (cont.)</a:t>
            </a:r>
          </a:p>
        </p:txBody>
      </p:sp>
      <p:sp>
        <p:nvSpPr>
          <p:cNvPr id="3" name="Content Placeholder 2"/>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CB5977C1-5B8D-9D77-9AA2-64C3ACF89696}"/>
              </a:ext>
            </a:extLst>
          </p:cNvPr>
          <p:cNvPicPr>
            <a:picLocks noChangeAspect="1"/>
          </p:cNvPicPr>
          <p:nvPr/>
        </p:nvPicPr>
        <p:blipFill>
          <a:blip r:embed="rId2"/>
          <a:stretch>
            <a:fillRect/>
          </a:stretch>
        </p:blipFill>
        <p:spPr>
          <a:xfrm>
            <a:off x="1573805" y="1282019"/>
            <a:ext cx="5996389" cy="4624081"/>
          </a:xfrm>
          <a:prstGeom prst="rect">
            <a:avLst/>
          </a:prstGeom>
        </p:spPr>
      </p:pic>
    </p:spTree>
    <p:extLst>
      <p:ext uri="{BB962C8B-B14F-4D97-AF65-F5344CB8AC3E}">
        <p14:creationId xmlns:p14="http://schemas.microsoft.com/office/powerpoint/2010/main" val="1606232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 (cont.)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Output from a statistical analysis package is given in Figure 14.1.1. The estimated model parameters are </a:t>
                </a:r>
                <a:r>
                  <a:rPr lang="en-US" i="1" dirty="0"/>
                  <a:t>b</a:t>
                </a:r>
                <a:r>
                  <a:rPr lang="en-US" baseline="-25000" dirty="0"/>
                  <a:t>0</a:t>
                </a:r>
                <a14:m>
                  <m:oMath xmlns:m="http://schemas.openxmlformats.org/officeDocument/2006/math">
                    <m:r>
                      <a:rPr lang="en-US" b="0" i="1" smtClean="0">
                        <a:latin typeface="Cambria Math" panose="02040503050406030204" pitchFamily="18" charset="0"/>
                      </a:rPr>
                      <m:t>=163579.06, </m:t>
                    </m:r>
                  </m:oMath>
                </a14:m>
                <a:r>
                  <a:rPr lang="en-US" i="1" dirty="0"/>
                  <a:t>b</a:t>
                </a:r>
                <a:r>
                  <a:rPr lang="en-US" baseline="-25000" dirty="0"/>
                  <a:t>1</a:t>
                </a:r>
                <a14:m>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108.24</m:t>
                    </m:r>
                  </m:oMath>
                </a14:m>
                <a:r>
                  <a:rPr lang="en-US" dirty="0"/>
                  <a:t>, </a:t>
                </a:r>
                <a:r>
                  <a:rPr lang="en-US" i="1" dirty="0"/>
                  <a:t>b</a:t>
                </a:r>
                <a:r>
                  <a:rPr lang="en-US" baseline="-25000" dirty="0"/>
                  <a:t>2</a:t>
                </a:r>
                <a14:m>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−6318.47</m:t>
                    </m:r>
                  </m:oMath>
                </a14:m>
                <a:r>
                  <a:rPr lang="en-US" dirty="0"/>
                  <a:t>, and </a:t>
                </a:r>
                <a:r>
                  <a:rPr lang="en-US" i="1" dirty="0"/>
                  <a:t>b</a:t>
                </a:r>
                <a:r>
                  <a:rPr lang="en-US" baseline="-25000" dirty="0"/>
                  <a:t>3</a:t>
                </a:r>
                <a14:m>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1284.92</m:t>
                    </m:r>
                  </m:oMath>
                </a14:m>
                <a:r>
                  <a:rPr lang="en-US" dirty="0"/>
                  <a:t>.</a:t>
                </a:r>
              </a:p>
              <a:p>
                <a:r>
                  <a:rPr lang="en-US" dirty="0"/>
                  <a:t>The estimated model is:</a:t>
                </a:r>
              </a:p>
              <a:p>
                <a:r>
                  <a:rPr lang="en-US" i="1" dirty="0"/>
                  <a:t>L</a:t>
                </a:r>
                <a14:m>
                  <m:oMath xmlns:m="http://schemas.openxmlformats.org/officeDocument/2006/math">
                    <m:r>
                      <a:rPr lang="en-US" b="0" i="1" dirty="0" smtClean="0">
                        <a:latin typeface="Cambria Math" panose="02040503050406030204" pitchFamily="18" charset="0"/>
                      </a:rPr>
                      <m:t>𝑖𝑠𝑡</m:t>
                    </m:r>
                    <m:r>
                      <a:rPr lang="en-US" b="0" i="1" dirty="0" smtClean="0">
                        <a:latin typeface="Cambria Math" panose="02040503050406030204" pitchFamily="18" charset="0"/>
                      </a:rPr>
                      <m:t> </m:t>
                    </m:r>
                    <m:r>
                      <a:rPr lang="en-US" b="0" i="1" dirty="0" smtClean="0">
                        <a:latin typeface="Cambria Math" panose="02040503050406030204" pitchFamily="18" charset="0"/>
                      </a:rPr>
                      <m:t>𝑃𝑟𝑖𝑐𝑒</m:t>
                    </m:r>
                    <m:r>
                      <a:rPr lang="en-US" i="1" dirty="0" smtClean="0">
                        <a:latin typeface="Cambria Math" panose="02040503050406030204" pitchFamily="18" charset="0"/>
                      </a:rPr>
                      <m:t>=</m:t>
                    </m:r>
                  </m:oMath>
                </a14:m>
                <a:r>
                  <a:rPr lang="en-US" dirty="0"/>
                  <a:t> </a:t>
                </a:r>
                <a14:m>
                  <m:oMath xmlns:m="http://schemas.openxmlformats.org/officeDocument/2006/math">
                    <m:r>
                      <a:rPr lang="en-US" i="1" dirty="0" smtClean="0">
                        <a:latin typeface="Cambria Math" panose="02040503050406030204" pitchFamily="18" charset="0"/>
                        <a:ea typeface="Cambria Math" panose="02040503050406030204" pitchFamily="18" charset="0"/>
                        <a:sym typeface="Symbol"/>
                      </a:rPr>
                      <m:t>163,579.06</m:t>
                    </m:r>
                    <m:r>
                      <a:rPr lang="en-US" b="0" i="1" dirty="0" smtClean="0">
                        <a:latin typeface="Cambria Math" panose="02040503050406030204" pitchFamily="18" charset="0"/>
                        <a:ea typeface="Cambria Math" panose="02040503050406030204" pitchFamily="18" charset="0"/>
                        <a:sym typeface="Symbol"/>
                      </a:rPr>
                      <m:t>+108.24 </m:t>
                    </m:r>
                  </m:oMath>
                </a14:m>
                <a:r>
                  <a:rPr lang="en-US" dirty="0"/>
                  <a:t> </a:t>
                </a:r>
                <a14:m>
                  <m:oMath xmlns:m="http://schemas.openxmlformats.org/officeDocument/2006/math">
                    <m:r>
                      <a:rPr lang="en-US" i="1" dirty="0" smtClean="0">
                        <a:latin typeface="Cambria Math" panose="02040503050406030204" pitchFamily="18" charset="0"/>
                      </a:rPr>
                      <m:t>𝑆𝑞𝑢𝑎𝑟𝑒</m:t>
                    </m:r>
                    <m:r>
                      <a:rPr lang="en-US" i="1" dirty="0" smtClean="0">
                        <a:latin typeface="Cambria Math" panose="02040503050406030204" pitchFamily="18" charset="0"/>
                      </a:rPr>
                      <m:t> </m:t>
                    </m:r>
                    <m:r>
                      <a:rPr lang="en-US" i="1" dirty="0" smtClean="0">
                        <a:latin typeface="Cambria Math" panose="02040503050406030204" pitchFamily="18" charset="0"/>
                      </a:rPr>
                      <m:t>𝐹𝑜𝑜𝑡𝑎𝑔𝑒</m:t>
                    </m:r>
                  </m:oMath>
                </a14:m>
                <a:r>
                  <a:rPr lang="en-US" dirty="0"/>
                  <a:t> </a:t>
                </a:r>
                <a14:m>
                  <m:oMath xmlns:m="http://schemas.openxmlformats.org/officeDocument/2006/math">
                    <m:r>
                      <a:rPr lang="en-US" b="0" i="1" dirty="0" smtClean="0">
                        <a:latin typeface="Cambria Math" panose="02040503050406030204" pitchFamily="18" charset="0"/>
                      </a:rPr>
                      <m:t>−6318.47 </m:t>
                    </m:r>
                    <m:r>
                      <a:rPr lang="en-US" b="0" i="1" dirty="0" smtClean="0">
                        <a:latin typeface="Cambria Math" panose="02040503050406030204" pitchFamily="18" charset="0"/>
                      </a:rPr>
                      <m:t>𝐴𝑔𝑒</m:t>
                    </m:r>
                    <m:r>
                      <a:rPr lang="en-US" b="0" i="1" dirty="0" smtClean="0">
                        <a:latin typeface="Cambria Math" panose="02040503050406030204" pitchFamily="18" charset="0"/>
                      </a:rPr>
                      <m:t>+1284.92</m:t>
                    </m:r>
                    <m:r>
                      <m:rPr>
                        <m:nor/>
                      </m:rPr>
                      <a:rPr lang="en-US" b="0" i="1" dirty="0" smtClean="0">
                        <a:latin typeface="Cambria Math" panose="02040503050406030204" pitchFamily="18" charset="0"/>
                      </a:rPr>
                      <m:t> </m:t>
                    </m:r>
                  </m:oMath>
                </a14:m>
                <a:r>
                  <a:rPr lang="en-US" i="1" dirty="0"/>
                  <a:t> </a:t>
                </a:r>
                <a:r>
                  <a:rPr lang="en-US" i="1" dirty="0">
                    <a:latin typeface="Cambria Math" panose="02040503050406030204" pitchFamily="18" charset="0"/>
                    <a:ea typeface="Cambria Math" panose="02040503050406030204" pitchFamily="18" charset="0"/>
                  </a:rPr>
                  <a:t>Bedrooms</a:t>
                </a:r>
                <a:r>
                  <a:rPr lang="en-US" dirty="0"/>
                  <a:t>.</a:t>
                </a:r>
              </a:p>
              <a:p>
                <a:r>
                  <a:rPr lang="en-US" dirty="0"/>
                  <a:t>There are numerous questions about this model.</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US">
                    <a:noFill/>
                  </a:rPr>
                  <a:t> </a:t>
                </a:r>
              </a:p>
            </p:txBody>
          </p:sp>
        </mc:Fallback>
      </mc:AlternateContent>
    </p:spTree>
    <p:extLst>
      <p:ext uri="{BB962C8B-B14F-4D97-AF65-F5344CB8AC3E}">
        <p14:creationId xmlns:p14="http://schemas.microsoft.com/office/powerpoint/2010/main" val="2372355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 (cont.)</a:t>
            </a:r>
          </a:p>
        </p:txBody>
      </p:sp>
      <p:sp>
        <p:nvSpPr>
          <p:cNvPr id="3" name="Content Placeholder 2"/>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Can the model explain a substantial portion of the variation in home prices? If not, it may not be very useful.</a:t>
            </a:r>
          </a:p>
          <a:p>
            <a:pPr marL="457200" indent="-457200">
              <a:buFont typeface="Arial" panose="020B0604020202020204" pitchFamily="34" charset="0"/>
              <a:buChar char="•"/>
            </a:pPr>
            <a:r>
              <a:rPr lang="en-US" dirty="0"/>
              <a:t>Do the signs and magnitudes of the estimated coefficients appear to be reasonable?</a:t>
            </a:r>
          </a:p>
          <a:p>
            <a:pPr marL="457200" indent="-457200">
              <a:buFont typeface="Arial" panose="020B0604020202020204" pitchFamily="34" charset="0"/>
              <a:buChar char="•"/>
            </a:pPr>
            <a:r>
              <a:rPr lang="en-US" dirty="0"/>
              <a:t>Are the estimates of the coefficients reliable, or do the estimates have substantial sampling variation?</a:t>
            </a:r>
          </a:p>
          <a:p>
            <a:pPr marL="457200" indent="-457200">
              <a:buFont typeface="Arial" panose="020B0604020202020204" pitchFamily="34" charset="0"/>
              <a:buChar char="•"/>
            </a:pPr>
            <a:r>
              <a:rPr lang="en-US" dirty="0"/>
              <a:t>Are all three independent variables necessary? Do any of the variables not contribute to the explanation of the price of a home?</a:t>
            </a:r>
          </a:p>
        </p:txBody>
      </p:sp>
    </p:spTree>
    <p:extLst>
      <p:ext uri="{BB962C8B-B14F-4D97-AF65-F5344CB8AC3E}">
        <p14:creationId xmlns:p14="http://schemas.microsoft.com/office/powerpoint/2010/main" val="4250377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Estate Pricing Model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Are there other independent variables that could be included that would enhance the model’s ability to accurately predict home prices?</a:t>
            </a:r>
          </a:p>
          <a:p>
            <a:pPr marL="457200" indent="-457200">
              <a:buFont typeface="Arial" panose="020B0604020202020204" pitchFamily="34" charset="0"/>
              <a:buChar char="•"/>
            </a:pPr>
            <a:r>
              <a:rPr lang="en-US" dirty="0"/>
              <a:t>Can the model make a useful prediction of the price of a home? How much confidence can be placed in the prediction?</a:t>
            </a:r>
          </a:p>
          <a:p>
            <a:r>
              <a:rPr lang="en-US" dirty="0"/>
              <a:t>How do we determine whether a model explains a substantial portion of the variation in home prices? We will address this in the next section.</a:t>
            </a:r>
          </a:p>
        </p:txBody>
      </p:sp>
    </p:spTree>
    <p:extLst>
      <p:ext uri="{BB962C8B-B14F-4D97-AF65-F5344CB8AC3E}">
        <p14:creationId xmlns:p14="http://schemas.microsoft.com/office/powerpoint/2010/main" val="323570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the Coefficients of the Multiple</a:t>
            </a:r>
            <a:br>
              <a:rPr lang="en-US" dirty="0"/>
            </a:br>
            <a:r>
              <a:rPr lang="en-US" dirty="0"/>
              <a:t>Regression Model</a:t>
            </a:r>
          </a:p>
        </p:txBody>
      </p:sp>
      <p:sp>
        <p:nvSpPr>
          <p:cNvPr id="3" name="Content Placeholder 2"/>
          <p:cNvSpPr>
            <a:spLocks noGrp="1"/>
          </p:cNvSpPr>
          <p:nvPr>
            <p:ph idx="1"/>
          </p:nvPr>
        </p:nvSpPr>
        <p:spPr/>
        <p:txBody>
          <a:bodyPr>
            <a:normAutofit/>
          </a:bodyPr>
          <a:lstStyle/>
          <a:p>
            <a:r>
              <a:rPr lang="en-US" dirty="0"/>
              <a:t>In interpreting the coefficients of the model, we ask the question, </a:t>
            </a:r>
            <a:r>
              <a:rPr lang="en-US" i="1" dirty="0"/>
              <a:t>Do the signs and magnitudes of the estimated coefficients appear to be reasonable</a:t>
            </a:r>
            <a:r>
              <a:rPr lang="en-US" dirty="0"/>
              <a:t>?</a:t>
            </a:r>
          </a:p>
          <a:p>
            <a:r>
              <a:rPr lang="en-US" dirty="0"/>
              <a:t>A portion of the output from Figure 14.1.1 is repeated here.</a:t>
            </a:r>
          </a:p>
          <a:p>
            <a:endParaRPr lang="en-US" dirty="0"/>
          </a:p>
          <a:p>
            <a:endParaRPr lang="en-US" dirty="0"/>
          </a:p>
          <a:p>
            <a:r>
              <a:rPr lang="en-US" dirty="0"/>
              <a:t>In simple linear regression, the estimated coefficient, </a:t>
            </a:r>
            <a:r>
              <a:rPr lang="en-US" i="1" dirty="0"/>
              <a:t>b</a:t>
            </a:r>
            <a:r>
              <a:rPr lang="en-US" baseline="-25000" dirty="0"/>
              <a:t>1</a:t>
            </a:r>
            <a:r>
              <a:rPr lang="en-US" dirty="0"/>
              <a:t>, is the slope of the line. </a:t>
            </a:r>
          </a:p>
        </p:txBody>
      </p:sp>
      <p:pic>
        <p:nvPicPr>
          <p:cNvPr id="5" name="Picture 4">
            <a:extLst>
              <a:ext uri="{FF2B5EF4-FFF2-40B4-BE49-F238E27FC236}">
                <a16:creationId xmlns:a16="http://schemas.microsoft.com/office/drawing/2014/main" id="{582D2593-50A6-9507-0777-85FF1261B758}"/>
              </a:ext>
            </a:extLst>
          </p:cNvPr>
          <p:cNvPicPr>
            <a:picLocks noChangeAspect="1"/>
          </p:cNvPicPr>
          <p:nvPr/>
        </p:nvPicPr>
        <p:blipFill>
          <a:blip r:embed="rId2"/>
          <a:stretch>
            <a:fillRect/>
          </a:stretch>
        </p:blipFill>
        <p:spPr>
          <a:xfrm>
            <a:off x="2057400" y="3200400"/>
            <a:ext cx="4610099" cy="1307342"/>
          </a:xfrm>
          <a:prstGeom prst="rect">
            <a:avLst/>
          </a:prstGeom>
        </p:spPr>
      </p:pic>
    </p:spTree>
    <p:extLst>
      <p:ext uri="{BB962C8B-B14F-4D97-AF65-F5344CB8AC3E}">
        <p14:creationId xmlns:p14="http://schemas.microsoft.com/office/powerpoint/2010/main" val="3892118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the Coefficients of the Multiple</a:t>
            </a:r>
            <a:br>
              <a:rPr lang="en-US" dirty="0"/>
            </a:br>
            <a:r>
              <a:rPr lang="en-US" dirty="0"/>
              <a:t>Regression Model (cont.)</a:t>
            </a:r>
          </a:p>
        </p:txBody>
      </p:sp>
      <p:sp>
        <p:nvSpPr>
          <p:cNvPr id="3" name="Content Placeholder 2"/>
          <p:cNvSpPr>
            <a:spLocks noGrp="1"/>
          </p:cNvSpPr>
          <p:nvPr>
            <p:ph idx="1"/>
          </p:nvPr>
        </p:nvSpPr>
        <p:spPr/>
        <p:txBody>
          <a:bodyPr>
            <a:normAutofit/>
          </a:bodyPr>
          <a:lstStyle/>
          <a:p>
            <a:r>
              <a:rPr lang="en-US" dirty="0"/>
              <a:t>It is interpreted to be the change in the dependent variable associated with a one-unit change in the independent variable. This interpretation remains basically valid for the multiple regression model as well. The coefficient, </a:t>
            </a:r>
            <a:r>
              <a:rPr lang="en-US" i="1" dirty="0"/>
              <a:t>b</a:t>
            </a:r>
            <a:r>
              <a:rPr lang="en-US" baseline="-25000" dirty="0"/>
              <a:t>1</a:t>
            </a:r>
            <a:r>
              <a:rPr lang="en-US" dirty="0"/>
              <a:t>, is the estimated change in </a:t>
            </a:r>
            <a:r>
              <a:rPr lang="en-US" i="1" dirty="0"/>
              <a:t>List Price </a:t>
            </a:r>
            <a:r>
              <a:rPr lang="en-US" dirty="0"/>
              <a:t>for a one-unit increase in </a:t>
            </a:r>
            <a:r>
              <a:rPr lang="en-US" i="1" dirty="0"/>
              <a:t>Square Footage </a:t>
            </a:r>
            <a:r>
              <a:rPr lang="en-US" dirty="0"/>
              <a:t>for a given </a:t>
            </a:r>
            <a:r>
              <a:rPr lang="en-US" i="1" dirty="0"/>
              <a:t>Age</a:t>
            </a:r>
            <a:r>
              <a:rPr lang="en-US" dirty="0"/>
              <a:t> and number of </a:t>
            </a:r>
            <a:r>
              <a:rPr lang="en-US" i="1" dirty="0"/>
              <a:t>Bedrooms</a:t>
            </a:r>
            <a:r>
              <a:rPr lang="en-US" dirty="0"/>
              <a:t>. For this 2017 real estate data, is it reasonable to believe that each additional square foot of living space would cost an additional $108.24?</a:t>
            </a:r>
          </a:p>
        </p:txBody>
      </p:sp>
    </p:spTree>
    <p:extLst>
      <p:ext uri="{BB962C8B-B14F-4D97-AF65-F5344CB8AC3E}">
        <p14:creationId xmlns:p14="http://schemas.microsoft.com/office/powerpoint/2010/main" val="172839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Multiple Regression Model</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Let’s begin discussing the creation of more complex regression models. In the past, we have constructed linear regression models where one independent variable, </a:t>
                </a:r>
                <a14:m>
                  <m:oMath xmlns:m="http://schemas.openxmlformats.org/officeDocument/2006/math">
                    <m:r>
                      <a:rPr lang="en-US" i="1" dirty="0" smtClean="0">
                        <a:latin typeface="Cambria Math" panose="02040503050406030204" pitchFamily="18" charset="0"/>
                      </a:rPr>
                      <m:t>𝑥</m:t>
                    </m:r>
                  </m:oMath>
                </a14:m>
                <a:r>
                  <a:rPr lang="en-US" dirty="0"/>
                  <a:t>, has been related to one dependent variable, </a:t>
                </a:r>
                <a14:m>
                  <m:oMath xmlns:m="http://schemas.openxmlformats.org/officeDocument/2006/math">
                    <m:r>
                      <a:rPr lang="en-US" i="1" dirty="0" smtClean="0">
                        <a:latin typeface="Cambria Math" panose="02040503050406030204" pitchFamily="18" charset="0"/>
                      </a:rPr>
                      <m:t>𝑦</m:t>
                    </m:r>
                  </m:oMath>
                </a14:m>
                <a:r>
                  <a:rPr lang="en-US" dirty="0"/>
                  <a:t>. For instance, in the Jeep Cherokee Limited model, only age was utilized as an independent variable to explain the asking price. However, several other variables, such as mileage and the car’s condition, may also be beneficial in explaining the variation in price.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2444"/>
                </a:stretch>
              </a:blipFill>
            </p:spPr>
            <p:txBody>
              <a:bodyPr/>
              <a:lstStyle/>
              <a:p>
                <a:r>
                  <a:rPr lang="en-IN">
                    <a:noFill/>
                  </a:rPr>
                  <a:t> </a:t>
                </a:r>
              </a:p>
            </p:txBody>
          </p:sp>
        </mc:Fallback>
      </mc:AlternateContent>
    </p:spTree>
    <p:extLst>
      <p:ext uri="{BB962C8B-B14F-4D97-AF65-F5344CB8AC3E}">
        <p14:creationId xmlns:p14="http://schemas.microsoft.com/office/powerpoint/2010/main" val="356215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the Coefficients of the Multiple</a:t>
            </a:r>
            <a:br>
              <a:rPr lang="en-US" dirty="0"/>
            </a:br>
            <a:r>
              <a:rPr lang="en-US" dirty="0"/>
              <a:t>Regression Model (cont.)</a:t>
            </a:r>
          </a:p>
        </p:txBody>
      </p:sp>
      <p:sp>
        <p:nvSpPr>
          <p:cNvPr id="3" name="Content Placeholder 2"/>
          <p:cNvSpPr>
            <a:spLocks noGrp="1"/>
          </p:cNvSpPr>
          <p:nvPr>
            <p:ph idx="1"/>
          </p:nvPr>
        </p:nvSpPr>
        <p:spPr/>
        <p:txBody>
          <a:bodyPr>
            <a:normAutofit lnSpcReduction="10000"/>
          </a:bodyPr>
          <a:lstStyle/>
          <a:p>
            <a:r>
              <a:rPr lang="en-US" dirty="0"/>
              <a:t>While the cost of construction varies, $108.24 per square foot seems sensible given the other variables in the model.</a:t>
            </a:r>
          </a:p>
          <a:p>
            <a:r>
              <a:rPr lang="en-US" dirty="0"/>
              <a:t>The coefficient, </a:t>
            </a:r>
            <a:r>
              <a:rPr lang="en-US" i="1" dirty="0"/>
              <a:t>b</a:t>
            </a:r>
            <a:r>
              <a:rPr lang="en-US" baseline="-25000" dirty="0"/>
              <a:t>2</a:t>
            </a:r>
            <a:r>
              <a:rPr lang="en-US" dirty="0"/>
              <a:t>, is the estimated change in </a:t>
            </a:r>
            <a:r>
              <a:rPr lang="en-US" i="1" dirty="0"/>
              <a:t>List Price </a:t>
            </a:r>
            <a:r>
              <a:rPr lang="en-US" dirty="0"/>
              <a:t>for a one-unit increase in </a:t>
            </a:r>
            <a:r>
              <a:rPr lang="en-US" i="1" dirty="0"/>
              <a:t>Age</a:t>
            </a:r>
            <a:r>
              <a:rPr lang="en-US" dirty="0"/>
              <a:t> for a given </a:t>
            </a:r>
            <a:r>
              <a:rPr lang="en-US" i="1" dirty="0"/>
              <a:t>Square Footage</a:t>
            </a:r>
            <a:r>
              <a:rPr lang="en-US" dirty="0"/>
              <a:t> and number of </a:t>
            </a:r>
            <a:r>
              <a:rPr lang="en-US" i="1" dirty="0"/>
              <a:t>Bedrooms</a:t>
            </a:r>
            <a:r>
              <a:rPr lang="en-US" dirty="0"/>
              <a:t>. Houses are like people—they deteriorate with age. Thus, all other conditions being equal, it might be reasonable to expect a negative coefficient for </a:t>
            </a:r>
            <a:r>
              <a:rPr lang="en-US" i="1" dirty="0"/>
              <a:t>b</a:t>
            </a:r>
            <a:r>
              <a:rPr lang="en-US" baseline="-25000" dirty="0"/>
              <a:t>2</a:t>
            </a:r>
            <a:r>
              <a:rPr lang="en-US" dirty="0"/>
              <a:t>, which would mean as </a:t>
            </a:r>
            <a:r>
              <a:rPr lang="en-US" i="1" dirty="0"/>
              <a:t>Age</a:t>
            </a:r>
            <a:r>
              <a:rPr lang="en-US" dirty="0"/>
              <a:t> increases, home price decreases. According to the estimated model, this is the case in this instance.</a:t>
            </a:r>
          </a:p>
        </p:txBody>
      </p:sp>
    </p:spTree>
    <p:extLst>
      <p:ext uri="{BB962C8B-B14F-4D97-AF65-F5344CB8AC3E}">
        <p14:creationId xmlns:p14="http://schemas.microsoft.com/office/powerpoint/2010/main" val="11260958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the Coefficients of the Multiple</a:t>
            </a:r>
            <a:br>
              <a:rPr lang="en-US" dirty="0"/>
            </a:br>
            <a:r>
              <a:rPr lang="en-US" dirty="0"/>
              <a:t>Regression Model (cont.)</a:t>
            </a:r>
          </a:p>
        </p:txBody>
      </p:sp>
      <p:sp>
        <p:nvSpPr>
          <p:cNvPr id="3" name="Content Placeholder 2"/>
          <p:cNvSpPr>
            <a:spLocks noGrp="1"/>
          </p:cNvSpPr>
          <p:nvPr>
            <p:ph idx="1"/>
          </p:nvPr>
        </p:nvSpPr>
        <p:spPr>
          <a:xfrm>
            <a:off x="457200" y="1295400"/>
            <a:ext cx="8229600" cy="4572000"/>
          </a:xfrm>
        </p:spPr>
        <p:txBody>
          <a:bodyPr>
            <a:normAutofit/>
          </a:bodyPr>
          <a:lstStyle/>
          <a:p>
            <a:r>
              <a:rPr lang="en-US" dirty="0"/>
              <a:t>The coefficient for </a:t>
            </a:r>
            <a:r>
              <a:rPr lang="en-US" i="1" dirty="0"/>
              <a:t>b</a:t>
            </a:r>
            <a:r>
              <a:rPr lang="en-US" baseline="-25000" dirty="0"/>
              <a:t>2</a:t>
            </a:r>
            <a:r>
              <a:rPr lang="en-US" dirty="0"/>
              <a:t> is −6318.47, which means that for each year of </a:t>
            </a:r>
            <a:r>
              <a:rPr lang="en-US" i="1" dirty="0"/>
              <a:t>Age</a:t>
            </a:r>
            <a:r>
              <a:rPr lang="en-US" dirty="0"/>
              <a:t> the price of the home decreases by $6318.47, all other things being equal. Intuitively, this coefficient has the correct sign. It is difficult to evaluate whether $6318.47 is a reasonable magnitude, so later, we will rely on statistical inference to evaluate the accuracy of the estimate.</a:t>
            </a:r>
          </a:p>
          <a:p>
            <a:r>
              <a:rPr lang="en-US" dirty="0"/>
              <a:t>The coefficient, </a:t>
            </a:r>
            <a:r>
              <a:rPr lang="en-US" i="1" dirty="0"/>
              <a:t>b</a:t>
            </a:r>
            <a:r>
              <a:rPr lang="en-US" baseline="-25000" dirty="0"/>
              <a:t>3</a:t>
            </a:r>
            <a:r>
              <a:rPr lang="en-US" dirty="0"/>
              <a:t>, is the estimated change in </a:t>
            </a:r>
            <a:r>
              <a:rPr lang="en-US" i="1" dirty="0"/>
              <a:t>List Price </a:t>
            </a:r>
            <a:r>
              <a:rPr lang="en-US" dirty="0"/>
              <a:t>for an additional bedroom for a given square footage and age.</a:t>
            </a:r>
          </a:p>
        </p:txBody>
      </p:sp>
    </p:spTree>
    <p:extLst>
      <p:ext uri="{BB962C8B-B14F-4D97-AF65-F5344CB8AC3E}">
        <p14:creationId xmlns:p14="http://schemas.microsoft.com/office/powerpoint/2010/main" val="741427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the Coefficients of the Multiple</a:t>
            </a:r>
            <a:br>
              <a:rPr lang="en-US" dirty="0"/>
            </a:br>
            <a:r>
              <a:rPr lang="en-US" dirty="0"/>
              <a:t>Regression Model (cont.)</a:t>
            </a:r>
          </a:p>
        </p:txBody>
      </p:sp>
      <p:sp>
        <p:nvSpPr>
          <p:cNvPr id="3" name="Content Placeholder 2"/>
          <p:cNvSpPr>
            <a:spLocks noGrp="1"/>
          </p:cNvSpPr>
          <p:nvPr>
            <p:ph idx="1"/>
          </p:nvPr>
        </p:nvSpPr>
        <p:spPr>
          <a:xfrm>
            <a:off x="457200" y="1295400"/>
            <a:ext cx="8229600" cy="4572000"/>
          </a:xfrm>
        </p:spPr>
        <p:txBody>
          <a:bodyPr>
            <a:normAutofit/>
          </a:bodyPr>
          <a:lstStyle/>
          <a:p>
            <a:r>
              <a:rPr lang="en-US" dirty="0"/>
              <a:t>Intuitively, we would expect this coefficient to be positive since additional finishing costs are associated with adding a bedroom. The coefficient for </a:t>
            </a:r>
            <a:r>
              <a:rPr lang="en-US" i="1" dirty="0"/>
              <a:t>b</a:t>
            </a:r>
            <a:r>
              <a:rPr lang="en-US" baseline="-25000" dirty="0"/>
              <a:t>3</a:t>
            </a:r>
            <a:r>
              <a:rPr lang="en-US" dirty="0"/>
              <a:t> is 1284.92, which means that the price of a home will increase by $1284.92 for each bedroom, all else remaining equal. It is difficult to evaluate whether $1284.92 is a reasonable magnitude, so we will rely on statistical inference to evaluate the coefficients in the next section.</a:t>
            </a:r>
          </a:p>
        </p:txBody>
      </p:sp>
    </p:spTree>
    <p:extLst>
      <p:ext uri="{BB962C8B-B14F-4D97-AF65-F5344CB8AC3E}">
        <p14:creationId xmlns:p14="http://schemas.microsoft.com/office/powerpoint/2010/main" val="1949649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Multiple Regression Model (cont.)</a:t>
            </a:r>
          </a:p>
        </p:txBody>
      </p:sp>
      <p:sp>
        <p:nvSpPr>
          <p:cNvPr id="3" name="Content Placeholder 2"/>
          <p:cNvSpPr>
            <a:spLocks noGrp="1"/>
          </p:cNvSpPr>
          <p:nvPr>
            <p:ph idx="1"/>
          </p:nvPr>
        </p:nvSpPr>
        <p:spPr/>
        <p:txBody>
          <a:bodyPr>
            <a:normAutofit/>
          </a:bodyPr>
          <a:lstStyle/>
          <a:p>
            <a:r>
              <a:rPr lang="en-US" dirty="0"/>
              <a:t>To create a model that accurately represents real-world phenomena, it must have the potential to accommodate many independent variables. Multiple regression is a technique that extends simple regression methods by allowing the inclusion of more than one independent variable.</a:t>
            </a:r>
          </a:p>
        </p:txBody>
      </p:sp>
    </p:spTree>
    <p:extLst>
      <p:ext uri="{BB962C8B-B14F-4D97-AF65-F5344CB8AC3E}">
        <p14:creationId xmlns:p14="http://schemas.microsoft.com/office/powerpoint/2010/main" val="1420972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The Multiple Regression Model </a:t>
            </a:r>
          </a:p>
        </p:txBody>
      </p:sp>
      <p:sp>
        <p:nvSpPr>
          <p:cNvPr id="4" name="Content Placeholder 2"/>
          <p:cNvSpPr>
            <a:spLocks noGrp="1"/>
          </p:cNvSpPr>
          <p:nvPr>
            <p:ph idx="1"/>
          </p:nvPr>
        </p:nvSpPr>
        <p:spPr>
          <a:xfrm>
            <a:off x="457200" y="1236714"/>
            <a:ext cx="8229600" cy="3453253"/>
          </a:xfrm>
          <a:solidFill>
            <a:srgbClr val="FFFFCC"/>
          </a:solidFill>
          <a:ln w="28575">
            <a:solidFill>
              <a:srgbClr val="000000"/>
            </a:solidFill>
          </a:ln>
        </p:spPr>
        <p:txBody>
          <a:bodyPr>
            <a:spAutoFit/>
          </a:bodyPr>
          <a:lstStyle/>
          <a:p>
            <a:pPr marL="3175" indent="-3175"/>
            <a:r>
              <a:rPr lang="en-US" dirty="0">
                <a:solidFill>
                  <a:srgbClr val="000000"/>
                </a:solidFill>
              </a:rPr>
              <a:t>The </a:t>
            </a:r>
            <a:r>
              <a:rPr lang="en-US" b="1" dirty="0">
                <a:solidFill>
                  <a:srgbClr val="C00000"/>
                </a:solidFill>
              </a:rPr>
              <a:t>multiple regression model </a:t>
            </a:r>
            <a:r>
              <a:rPr lang="en-US" dirty="0">
                <a:solidFill>
                  <a:srgbClr val="000000"/>
                </a:solidFill>
              </a:rPr>
              <a:t>is given by </a:t>
            </a:r>
          </a:p>
          <a:p>
            <a:pPr marL="3175" indent="-3175"/>
            <a:endParaRPr lang="en-US" dirty="0">
              <a:solidFill>
                <a:srgbClr val="000000"/>
              </a:solidFill>
            </a:endParaRPr>
          </a:p>
          <a:p>
            <a:pPr marL="3175" indent="-3175"/>
            <a:r>
              <a:rPr lang="en-US" dirty="0">
                <a:solidFill>
                  <a:srgbClr val="000000"/>
                </a:solidFill>
              </a:rPr>
              <a:t>where </a:t>
            </a:r>
          </a:p>
          <a:p>
            <a:pPr marL="3175" indent="-3175"/>
            <a:r>
              <a:rPr lang="en-US" dirty="0">
                <a:solidFill>
                  <a:srgbClr val="000000"/>
                </a:solidFill>
              </a:rPr>
              <a:t>			     are the model’s parameters. (They are unknown constants which will require estimation.) </a:t>
            </a:r>
          </a:p>
          <a:p>
            <a:pPr marL="3175" indent="-3175"/>
            <a:r>
              <a:rPr lang="en-US" i="1" dirty="0">
                <a:solidFill>
                  <a:srgbClr val="000000"/>
                </a:solidFill>
              </a:rPr>
              <a:t>x</a:t>
            </a:r>
            <a:r>
              <a:rPr lang="en-US" baseline="-25000" dirty="0">
                <a:solidFill>
                  <a:srgbClr val="000000"/>
                </a:solidFill>
              </a:rPr>
              <a:t>1</a:t>
            </a:r>
            <a:r>
              <a:rPr lang="en-US" dirty="0">
                <a:solidFill>
                  <a:srgbClr val="000000"/>
                </a:solidFill>
              </a:rPr>
              <a:t>,</a:t>
            </a:r>
            <a:r>
              <a:rPr lang="en-US" i="1" dirty="0">
                <a:solidFill>
                  <a:srgbClr val="000000"/>
                </a:solidFill>
              </a:rPr>
              <a:t> x</a:t>
            </a:r>
            <a:r>
              <a:rPr lang="en-US" baseline="-25000" dirty="0">
                <a:solidFill>
                  <a:srgbClr val="000000"/>
                </a:solidFill>
              </a:rPr>
              <a:t>2</a:t>
            </a:r>
            <a:r>
              <a:rPr lang="en-US" dirty="0">
                <a:solidFill>
                  <a:srgbClr val="000000"/>
                </a:solidFill>
              </a:rPr>
              <a:t>, ..., </a:t>
            </a:r>
            <a:r>
              <a:rPr lang="en-US" i="1" dirty="0">
                <a:solidFill>
                  <a:srgbClr val="000000"/>
                </a:solidFill>
              </a:rPr>
              <a:t>x</a:t>
            </a:r>
            <a:r>
              <a:rPr lang="en-US" i="1" baseline="-25000" dirty="0">
                <a:solidFill>
                  <a:srgbClr val="000000"/>
                </a:solidFill>
              </a:rPr>
              <a:t>k</a:t>
            </a:r>
            <a:r>
              <a:rPr lang="en-US" dirty="0">
                <a:solidFill>
                  <a:srgbClr val="000000"/>
                </a:solidFill>
              </a:rPr>
              <a:t> are independent variables which are measured without error.  </a:t>
            </a:r>
          </a:p>
        </p:txBody>
      </p:sp>
      <p:graphicFrame>
        <p:nvGraphicFramePr>
          <p:cNvPr id="239619" name="Object 3"/>
          <p:cNvGraphicFramePr>
            <a:graphicFrameLocks noChangeAspect="1"/>
          </p:cNvGraphicFramePr>
          <p:nvPr>
            <p:extLst>
              <p:ext uri="{D42A27DB-BD31-4B8C-83A1-F6EECF244321}">
                <p14:modId xmlns:p14="http://schemas.microsoft.com/office/powerpoint/2010/main" val="1774247185"/>
              </p:ext>
            </p:extLst>
          </p:nvPr>
        </p:nvGraphicFramePr>
        <p:xfrm>
          <a:off x="1877897" y="1838092"/>
          <a:ext cx="4864100" cy="431800"/>
        </p:xfrm>
        <a:graphic>
          <a:graphicData uri="http://schemas.openxmlformats.org/presentationml/2006/ole">
            <mc:AlternateContent xmlns:mc="http://schemas.openxmlformats.org/markup-compatibility/2006">
              <mc:Choice xmlns:v="urn:schemas-microsoft-com:vml" Requires="v">
                <p:oleObj name="Equation" r:id="rId2" imgW="4863960" imgH="431640" progId="Equation.DSMT4">
                  <p:embed/>
                </p:oleObj>
              </mc:Choice>
              <mc:Fallback>
                <p:oleObj name="Equation" r:id="rId2" imgW="4863960" imgH="431640" progId="Equation.DSMT4">
                  <p:embed/>
                  <p:pic>
                    <p:nvPicPr>
                      <p:cNvPr id="0" name="Picture 3"/>
                      <p:cNvPicPr>
                        <a:picLocks noChangeAspect="1" noChangeArrowheads="1"/>
                      </p:cNvPicPr>
                      <p:nvPr/>
                    </p:nvPicPr>
                    <p:blipFill>
                      <a:blip r:embed="rId3"/>
                      <a:srcRect/>
                      <a:stretch>
                        <a:fillRect/>
                      </a:stretch>
                    </p:blipFill>
                    <p:spPr bwMode="auto">
                      <a:xfrm>
                        <a:off x="1877897" y="1838092"/>
                        <a:ext cx="486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3"/>
          <p:cNvGraphicFramePr>
            <a:graphicFrameLocks noChangeAspect="1"/>
          </p:cNvGraphicFramePr>
          <p:nvPr>
            <p:extLst>
              <p:ext uri="{D42A27DB-BD31-4B8C-83A1-F6EECF244321}">
                <p14:modId xmlns:p14="http://schemas.microsoft.com/office/powerpoint/2010/main" val="3745643204"/>
              </p:ext>
            </p:extLst>
          </p:nvPr>
        </p:nvGraphicFramePr>
        <p:xfrm>
          <a:off x="525347" y="2828692"/>
          <a:ext cx="2184400" cy="431800"/>
        </p:xfrm>
        <a:graphic>
          <a:graphicData uri="http://schemas.openxmlformats.org/presentationml/2006/ole">
            <mc:AlternateContent xmlns:mc="http://schemas.openxmlformats.org/markup-compatibility/2006">
              <mc:Choice xmlns:v="urn:schemas-microsoft-com:vml" Requires="v">
                <p:oleObj name="Equation" r:id="rId4" imgW="2184120" imgH="431640" progId="Equation.DSMT4">
                  <p:embed/>
                </p:oleObj>
              </mc:Choice>
              <mc:Fallback>
                <p:oleObj name="Equation" r:id="rId4" imgW="2184120" imgH="431640" progId="Equation.DSMT4">
                  <p:embed/>
                  <p:pic>
                    <p:nvPicPr>
                      <p:cNvPr id="0" name=""/>
                      <p:cNvPicPr>
                        <a:picLocks noChangeAspect="1" noChangeArrowheads="1"/>
                      </p:cNvPicPr>
                      <p:nvPr/>
                    </p:nvPicPr>
                    <p:blipFill>
                      <a:blip r:embed="rId5"/>
                      <a:srcRect/>
                      <a:stretch>
                        <a:fillRect/>
                      </a:stretch>
                    </p:blipFill>
                    <p:spPr bwMode="auto">
                      <a:xfrm>
                        <a:off x="525347" y="2828692"/>
                        <a:ext cx="218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The Multiple Regression Model (cont.)</a:t>
            </a:r>
          </a:p>
        </p:txBody>
      </p:sp>
      <p:sp>
        <p:nvSpPr>
          <p:cNvPr id="4" name="Content Placeholder 2"/>
          <p:cNvSpPr>
            <a:spLocks noGrp="1"/>
          </p:cNvSpPr>
          <p:nvPr>
            <p:ph idx="1"/>
          </p:nvPr>
        </p:nvSpPr>
        <p:spPr>
          <a:xfrm>
            <a:off x="457200" y="1236714"/>
            <a:ext cx="8229600" cy="1384995"/>
          </a:xfrm>
          <a:solidFill>
            <a:srgbClr val="FFFFCC"/>
          </a:solidFill>
          <a:ln w="28575">
            <a:solidFill>
              <a:srgbClr val="000000"/>
            </a:solidFill>
          </a:ln>
        </p:spPr>
        <p:txBody>
          <a:bodyPr>
            <a:spAutoFit/>
          </a:bodyPr>
          <a:lstStyle/>
          <a:p>
            <a:pPr marL="3175" indent="-3175"/>
            <a:r>
              <a:rPr lang="el-GR" i="1" dirty="0">
                <a:solidFill>
                  <a:srgbClr val="000000"/>
                </a:solidFill>
                <a:latin typeface="Cambria Math" panose="02040503050406030204" pitchFamily="18" charset="0"/>
                <a:ea typeface="Cambria Math" panose="02040503050406030204" pitchFamily="18" charset="0"/>
              </a:rPr>
              <a:t>ε</a:t>
            </a:r>
            <a:r>
              <a:rPr lang="en-US" dirty="0">
                <a:solidFill>
                  <a:srgbClr val="000000"/>
                </a:solidFill>
              </a:rPr>
              <a:t> is a random error which is normally distributed with a mean of zero and a standard deviation </a:t>
            </a:r>
            <a:r>
              <a:rPr lang="el-GR" i="1" dirty="0">
                <a:solidFill>
                  <a:srgbClr val="000000"/>
                </a:solidFill>
                <a:latin typeface="Cambria Math" panose="02040503050406030204" pitchFamily="18" charset="0"/>
                <a:ea typeface="Cambria Math" panose="02040503050406030204" pitchFamily="18" charset="0"/>
              </a:rPr>
              <a:t>σ</a:t>
            </a:r>
            <a:r>
              <a:rPr lang="en-US" i="1" baseline="-25000" dirty="0">
                <a:solidFill>
                  <a:srgbClr val="000000"/>
                </a:solidFill>
              </a:rPr>
              <a:t>e</a:t>
            </a:r>
            <a:r>
              <a:rPr lang="en-US" dirty="0">
                <a:solidFill>
                  <a:srgbClr val="000000"/>
                </a:solidFill>
              </a:rPr>
              <a:t>. (The errors are independent of each other.)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Multiple Regression Model (cont.)</a:t>
            </a:r>
          </a:p>
        </p:txBody>
      </p:sp>
      <p:sp>
        <p:nvSpPr>
          <p:cNvPr id="3" name="Content Placeholder 2"/>
          <p:cNvSpPr>
            <a:spLocks noGrp="1"/>
          </p:cNvSpPr>
          <p:nvPr>
            <p:ph idx="1"/>
          </p:nvPr>
        </p:nvSpPr>
        <p:spPr/>
        <p:txBody>
          <a:bodyPr>
            <a:normAutofit/>
          </a:bodyPr>
          <a:lstStyle/>
          <a:p>
            <a:r>
              <a:rPr lang="en-US" dirty="0"/>
              <a:t>The multiple regression model contains additional parameters which must be estimated. Recall from Chapter 13 that the </a:t>
            </a:r>
            <a:r>
              <a:rPr lang="en-US" b="1" dirty="0"/>
              <a:t>method of least squares </a:t>
            </a:r>
            <a:r>
              <a:rPr lang="en-US" dirty="0"/>
              <a:t>is used to find the estimated regression line that minimizes the sum of squared errors,   			      Even though we are now discussing multiple regression, least squares will remain the method of estimation. Because of the complexity of the calculations, formulas for the least squares coefficients will not be presented. </a:t>
            </a:r>
          </a:p>
        </p:txBody>
      </p:sp>
      <p:graphicFrame>
        <p:nvGraphicFramePr>
          <p:cNvPr id="4" name="Object 3">
            <a:extLst>
              <a:ext uri="{FF2B5EF4-FFF2-40B4-BE49-F238E27FC236}">
                <a16:creationId xmlns:a16="http://schemas.microsoft.com/office/drawing/2014/main" id="{0FBAFB29-65C8-78E5-979E-B682BEF58C53}"/>
              </a:ext>
            </a:extLst>
          </p:cNvPr>
          <p:cNvGraphicFramePr>
            <a:graphicFrameLocks noChangeAspect="1"/>
          </p:cNvGraphicFramePr>
          <p:nvPr>
            <p:extLst>
              <p:ext uri="{D42A27DB-BD31-4B8C-83A1-F6EECF244321}">
                <p14:modId xmlns:p14="http://schemas.microsoft.com/office/powerpoint/2010/main" val="848713535"/>
              </p:ext>
            </p:extLst>
          </p:nvPr>
        </p:nvGraphicFramePr>
        <p:xfrm>
          <a:off x="3886200" y="2895600"/>
          <a:ext cx="2565400" cy="685800"/>
        </p:xfrm>
        <a:graphic>
          <a:graphicData uri="http://schemas.openxmlformats.org/presentationml/2006/ole">
            <mc:AlternateContent xmlns:mc="http://schemas.openxmlformats.org/markup-compatibility/2006">
              <mc:Choice xmlns:v="urn:schemas-microsoft-com:vml" Requires="v">
                <p:oleObj name="Equation" r:id="rId2" imgW="2565360" imgH="685800" progId="Equation.DSMT4">
                  <p:embed/>
                </p:oleObj>
              </mc:Choice>
              <mc:Fallback>
                <p:oleObj name="Equation" r:id="rId2" imgW="2565360" imgH="685800" progId="Equation.DSMT4">
                  <p:embed/>
                  <p:pic>
                    <p:nvPicPr>
                      <p:cNvPr id="0" name=""/>
                      <p:cNvPicPr/>
                      <p:nvPr/>
                    </p:nvPicPr>
                    <p:blipFill>
                      <a:blip r:embed="rId3"/>
                      <a:stretch>
                        <a:fillRect/>
                      </a:stretch>
                    </p:blipFill>
                    <p:spPr>
                      <a:xfrm>
                        <a:off x="3886200" y="2895600"/>
                        <a:ext cx="2565400" cy="685800"/>
                      </a:xfrm>
                      <a:prstGeom prst="rect">
                        <a:avLst/>
                      </a:prstGeom>
                    </p:spPr>
                  </p:pic>
                </p:oleObj>
              </mc:Fallback>
            </mc:AlternateContent>
          </a:graphicData>
        </a:graphic>
      </p:graphicFrame>
    </p:spTree>
    <p:extLst>
      <p:ext uri="{BB962C8B-B14F-4D97-AF65-F5344CB8AC3E}">
        <p14:creationId xmlns:p14="http://schemas.microsoft.com/office/powerpoint/2010/main" val="794650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Multiple Regression Model (cont.)</a:t>
            </a:r>
          </a:p>
        </p:txBody>
      </p:sp>
      <p:sp>
        <p:nvSpPr>
          <p:cNvPr id="3" name="Content Placeholder 2"/>
          <p:cNvSpPr>
            <a:spLocks noGrp="1"/>
          </p:cNvSpPr>
          <p:nvPr>
            <p:ph idx="1"/>
          </p:nvPr>
        </p:nvSpPr>
        <p:spPr/>
        <p:txBody>
          <a:bodyPr>
            <a:normAutofit/>
          </a:bodyPr>
          <a:lstStyle/>
          <a:p>
            <a:r>
              <a:rPr lang="en-US" dirty="0"/>
              <a:t>Instead, estimates of the model’s parameters will be obtained from one of the many statistical analysis programs that perform multiple regression analysis. Although the format of the output varies among the programs, the program outputs all contain the same fundamental information.</a:t>
            </a:r>
          </a:p>
          <a:p>
            <a:r>
              <a:rPr lang="en-US" dirty="0"/>
              <a:t>Just as with the simple linear regression model, it is not often that an entire population is available. </a:t>
            </a:r>
          </a:p>
        </p:txBody>
      </p:sp>
    </p:spTree>
    <p:extLst>
      <p:ext uri="{BB962C8B-B14F-4D97-AF65-F5344CB8AC3E}">
        <p14:creationId xmlns:p14="http://schemas.microsoft.com/office/powerpoint/2010/main" val="3999832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Multiple Regression Model (cont.)</a:t>
            </a:r>
          </a:p>
        </p:txBody>
      </p:sp>
      <p:sp>
        <p:nvSpPr>
          <p:cNvPr id="3" name="Content Placeholder 2"/>
          <p:cNvSpPr>
            <a:spLocks noGrp="1"/>
          </p:cNvSpPr>
          <p:nvPr>
            <p:ph idx="1"/>
          </p:nvPr>
        </p:nvSpPr>
        <p:spPr/>
        <p:txBody>
          <a:bodyPr>
            <a:normAutofit/>
          </a:bodyPr>
          <a:lstStyle/>
          <a:p>
            <a:r>
              <a:rPr lang="en-US" dirty="0"/>
              <a:t>Therefore, we must estimate the parameters of the multiple regression model using sample data. Using data from the sample, we can estimate the coefficients of the </a:t>
            </a:r>
            <a:r>
              <a:rPr lang="en-US" b="1" dirty="0"/>
              <a:t>estimated multiple regression equation</a:t>
            </a:r>
            <a:r>
              <a:rPr lang="en-US" dirty="0"/>
              <a:t>.</a:t>
            </a:r>
          </a:p>
        </p:txBody>
      </p:sp>
    </p:spTree>
    <p:extLst>
      <p:ext uri="{BB962C8B-B14F-4D97-AF65-F5344CB8AC3E}">
        <p14:creationId xmlns:p14="http://schemas.microsoft.com/office/powerpoint/2010/main" val="2528432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The Estimated Multiple Regression Equation </a:t>
            </a:r>
          </a:p>
        </p:txBody>
      </p:sp>
      <p:sp>
        <p:nvSpPr>
          <p:cNvPr id="4" name="Content Placeholder 2"/>
          <p:cNvSpPr>
            <a:spLocks noGrp="1"/>
          </p:cNvSpPr>
          <p:nvPr>
            <p:ph idx="1"/>
          </p:nvPr>
        </p:nvSpPr>
        <p:spPr>
          <a:xfrm>
            <a:off x="457200" y="1236714"/>
            <a:ext cx="8229600" cy="3797963"/>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estimated multiple regression equation </a:t>
            </a:r>
            <a:r>
              <a:rPr lang="en-US" dirty="0">
                <a:solidFill>
                  <a:srgbClr val="000000"/>
                </a:solidFill>
              </a:rPr>
              <a:t>is </a:t>
            </a:r>
          </a:p>
          <a:p>
            <a:endParaRPr lang="en-US" dirty="0">
              <a:solidFill>
                <a:srgbClr val="000000"/>
              </a:solidFill>
            </a:endParaRPr>
          </a:p>
          <a:p>
            <a:r>
              <a:rPr lang="en-US" dirty="0">
                <a:solidFill>
                  <a:srgbClr val="000000"/>
                </a:solidFill>
              </a:rPr>
              <a:t>where </a:t>
            </a:r>
            <a:r>
              <a:rPr lang="en-US" i="1" dirty="0">
                <a:solidFill>
                  <a:srgbClr val="000000"/>
                </a:solidFill>
              </a:rPr>
              <a:t>b</a:t>
            </a:r>
            <a:r>
              <a:rPr lang="en-US" baseline="-25000" dirty="0">
                <a:solidFill>
                  <a:srgbClr val="000000"/>
                </a:solidFill>
              </a:rPr>
              <a:t>0</a:t>
            </a:r>
            <a:r>
              <a:rPr lang="en-US" dirty="0">
                <a:solidFill>
                  <a:srgbClr val="000000"/>
                </a:solidFill>
              </a:rPr>
              <a:t>, </a:t>
            </a:r>
            <a:r>
              <a:rPr lang="en-US" i="1" dirty="0">
                <a:solidFill>
                  <a:srgbClr val="000000"/>
                </a:solidFill>
              </a:rPr>
              <a:t>b</a:t>
            </a:r>
            <a:r>
              <a:rPr lang="en-US" baseline="-25000" dirty="0">
                <a:solidFill>
                  <a:srgbClr val="000000"/>
                </a:solidFill>
              </a:rPr>
              <a:t>1</a:t>
            </a:r>
            <a:r>
              <a:rPr lang="en-US" dirty="0">
                <a:solidFill>
                  <a:srgbClr val="000000"/>
                </a:solidFill>
              </a:rPr>
              <a:t>, </a:t>
            </a:r>
            <a:r>
              <a:rPr lang="en-US" i="1" dirty="0">
                <a:solidFill>
                  <a:srgbClr val="000000"/>
                </a:solidFill>
              </a:rPr>
              <a:t>b</a:t>
            </a:r>
            <a:r>
              <a:rPr lang="en-US" baseline="-25000" dirty="0">
                <a:solidFill>
                  <a:srgbClr val="000000"/>
                </a:solidFill>
              </a:rPr>
              <a:t>2</a:t>
            </a:r>
            <a:r>
              <a:rPr lang="en-US" dirty="0">
                <a:solidFill>
                  <a:srgbClr val="000000"/>
                </a:solidFill>
              </a:rPr>
              <a:t>, ..., </a:t>
            </a:r>
            <a:r>
              <a:rPr lang="en-US" i="1" dirty="0">
                <a:solidFill>
                  <a:srgbClr val="000000"/>
                </a:solidFill>
              </a:rPr>
              <a:t>b</a:t>
            </a:r>
            <a:r>
              <a:rPr lang="en-US" i="1" baseline="-25000" dirty="0">
                <a:solidFill>
                  <a:srgbClr val="000000"/>
                </a:solidFill>
              </a:rPr>
              <a:t>k</a:t>
            </a:r>
            <a:r>
              <a:rPr lang="en-US" dirty="0">
                <a:solidFill>
                  <a:srgbClr val="000000"/>
                </a:solidFill>
              </a:rPr>
              <a:t> are estimates of their population counterparts. Specifically, </a:t>
            </a:r>
            <a:r>
              <a:rPr lang="en-US" i="1" dirty="0">
                <a:solidFill>
                  <a:srgbClr val="000000"/>
                </a:solidFill>
              </a:rPr>
              <a:t>b</a:t>
            </a:r>
            <a:r>
              <a:rPr lang="en-US" baseline="-25000" dirty="0">
                <a:solidFill>
                  <a:srgbClr val="000000"/>
                </a:solidFill>
              </a:rPr>
              <a:t>0</a:t>
            </a:r>
            <a:r>
              <a:rPr lang="en-US" dirty="0">
                <a:solidFill>
                  <a:srgbClr val="000000"/>
                </a:solidFill>
              </a:rPr>
              <a:t> is an estimate of </a:t>
            </a:r>
            <a:r>
              <a:rPr lang="el-GR" i="1" dirty="0">
                <a:solidFill>
                  <a:srgbClr val="000000"/>
                </a:solidFill>
                <a:latin typeface="Cambria Math" panose="02040503050406030204" pitchFamily="18" charset="0"/>
                <a:ea typeface="Cambria Math" panose="02040503050406030204" pitchFamily="18" charset="0"/>
                <a:sym typeface="Symbol"/>
              </a:rPr>
              <a:t>β</a:t>
            </a:r>
            <a:r>
              <a:rPr lang="en-US" baseline="-25000" dirty="0">
                <a:solidFill>
                  <a:srgbClr val="000000"/>
                </a:solidFill>
                <a:latin typeface="Cambria Math" panose="02040503050406030204" pitchFamily="18" charset="0"/>
                <a:ea typeface="Cambria Math" panose="02040503050406030204" pitchFamily="18" charset="0"/>
                <a:sym typeface="Symbol"/>
              </a:rPr>
              <a:t>0</a:t>
            </a:r>
            <a:r>
              <a:rPr lang="en-US" dirty="0">
                <a:solidFill>
                  <a:srgbClr val="000000"/>
                </a:solidFill>
              </a:rPr>
              <a:t>, </a:t>
            </a:r>
            <a:r>
              <a:rPr lang="en-US" i="1" dirty="0">
                <a:solidFill>
                  <a:srgbClr val="000000"/>
                </a:solidFill>
              </a:rPr>
              <a:t>b</a:t>
            </a:r>
            <a:r>
              <a:rPr lang="en-US" baseline="-25000" dirty="0">
                <a:solidFill>
                  <a:srgbClr val="000000"/>
                </a:solidFill>
              </a:rPr>
              <a:t>1</a:t>
            </a:r>
            <a:r>
              <a:rPr lang="en-US" dirty="0">
                <a:solidFill>
                  <a:srgbClr val="000000"/>
                </a:solidFill>
              </a:rPr>
              <a:t> is an estimate of </a:t>
            </a:r>
            <a:r>
              <a:rPr lang="el-GR" i="1" dirty="0">
                <a:solidFill>
                  <a:srgbClr val="000000"/>
                </a:solidFill>
                <a:latin typeface="Cambria Math" panose="02040503050406030204" pitchFamily="18" charset="0"/>
                <a:ea typeface="Cambria Math" panose="02040503050406030204" pitchFamily="18" charset="0"/>
                <a:sym typeface="Symbol"/>
              </a:rPr>
              <a:t>β</a:t>
            </a:r>
            <a:r>
              <a:rPr lang="en-US" baseline="-25000" dirty="0">
                <a:solidFill>
                  <a:srgbClr val="000000"/>
                </a:solidFill>
                <a:latin typeface="Cambria Math" panose="02040503050406030204" pitchFamily="18" charset="0"/>
                <a:ea typeface="Cambria Math" panose="02040503050406030204" pitchFamily="18" charset="0"/>
                <a:sym typeface="Symbol"/>
              </a:rPr>
              <a:t>1</a:t>
            </a:r>
            <a:r>
              <a:rPr lang="en-US" dirty="0">
                <a:solidFill>
                  <a:srgbClr val="000000"/>
                </a:solidFill>
              </a:rPr>
              <a:t>, </a:t>
            </a:r>
            <a:r>
              <a:rPr lang="en-US" i="1" dirty="0">
                <a:solidFill>
                  <a:srgbClr val="000000"/>
                </a:solidFill>
              </a:rPr>
              <a:t>b</a:t>
            </a:r>
            <a:r>
              <a:rPr lang="en-US" baseline="-25000" dirty="0">
                <a:solidFill>
                  <a:srgbClr val="000000"/>
                </a:solidFill>
              </a:rPr>
              <a:t>2</a:t>
            </a:r>
            <a:r>
              <a:rPr lang="en-US" dirty="0">
                <a:solidFill>
                  <a:srgbClr val="000000"/>
                </a:solidFill>
              </a:rPr>
              <a:t> is an estimate of </a:t>
            </a:r>
            <a:r>
              <a:rPr lang="el-GR" i="1" dirty="0">
                <a:solidFill>
                  <a:srgbClr val="000000"/>
                </a:solidFill>
                <a:latin typeface="Cambria Math" panose="02040503050406030204" pitchFamily="18" charset="0"/>
                <a:ea typeface="Cambria Math" panose="02040503050406030204" pitchFamily="18" charset="0"/>
                <a:sym typeface="Symbol"/>
              </a:rPr>
              <a:t>β</a:t>
            </a:r>
            <a:r>
              <a:rPr lang="en-US" baseline="-25000" dirty="0">
                <a:solidFill>
                  <a:srgbClr val="000000"/>
                </a:solidFill>
              </a:rPr>
              <a:t>2</a:t>
            </a:r>
            <a:r>
              <a:rPr lang="en-US" dirty="0">
                <a:solidFill>
                  <a:srgbClr val="000000"/>
                </a:solidFill>
              </a:rPr>
              <a:t>, etc.</a:t>
            </a:r>
          </a:p>
          <a:p>
            <a:r>
              <a:rPr lang="en-US" dirty="0">
                <a:solidFill>
                  <a:srgbClr val="000000"/>
                </a:solidFill>
              </a:rPr>
              <a:t>   is the predicted value of </a:t>
            </a:r>
            <a:r>
              <a:rPr lang="en-US" i="1" dirty="0">
                <a:solidFill>
                  <a:srgbClr val="000000"/>
                </a:solidFill>
              </a:rPr>
              <a:t>y</a:t>
            </a:r>
            <a:r>
              <a:rPr lang="en-US" dirty="0">
                <a:solidFill>
                  <a:srgbClr val="000000"/>
                </a:solidFill>
              </a:rPr>
              <a:t> for given values of </a:t>
            </a:r>
            <a:r>
              <a:rPr lang="en-US" i="1" dirty="0">
                <a:solidFill>
                  <a:srgbClr val="000000"/>
                </a:solidFill>
              </a:rPr>
              <a:t>x</a:t>
            </a:r>
            <a:r>
              <a:rPr lang="en-US" baseline="-25000" dirty="0">
                <a:solidFill>
                  <a:srgbClr val="000000"/>
                </a:solidFill>
              </a:rPr>
              <a:t>1</a:t>
            </a:r>
            <a:r>
              <a:rPr lang="en-US" dirty="0">
                <a:solidFill>
                  <a:srgbClr val="000000"/>
                </a:solidFill>
              </a:rPr>
              <a:t>, </a:t>
            </a:r>
            <a:r>
              <a:rPr lang="en-US" i="1" dirty="0">
                <a:solidFill>
                  <a:srgbClr val="000000"/>
                </a:solidFill>
              </a:rPr>
              <a:t>x</a:t>
            </a:r>
            <a:r>
              <a:rPr lang="en-US" baseline="-25000" dirty="0">
                <a:solidFill>
                  <a:srgbClr val="000000"/>
                </a:solidFill>
              </a:rPr>
              <a:t>2</a:t>
            </a:r>
            <a:r>
              <a:rPr lang="en-US" dirty="0">
                <a:solidFill>
                  <a:srgbClr val="000000"/>
                </a:solidFill>
              </a:rPr>
              <a:t>, ..., </a:t>
            </a:r>
            <a:r>
              <a:rPr lang="en-US" i="1" dirty="0">
                <a:solidFill>
                  <a:srgbClr val="000000"/>
                </a:solidFill>
              </a:rPr>
              <a:t>x</a:t>
            </a:r>
            <a:r>
              <a:rPr lang="en-US" i="1" baseline="-25000" dirty="0">
                <a:solidFill>
                  <a:srgbClr val="000000"/>
                </a:solidFill>
              </a:rPr>
              <a:t>k</a:t>
            </a:r>
            <a:r>
              <a:rPr lang="en-US" dirty="0">
                <a:solidFill>
                  <a:srgbClr val="000000"/>
                </a:solidFill>
              </a:rPr>
              <a:t>, and is pronounced </a:t>
            </a:r>
            <a:r>
              <a:rPr lang="en-US" i="1" dirty="0">
                <a:solidFill>
                  <a:srgbClr val="000000"/>
                </a:solidFill>
              </a:rPr>
              <a:t>y</a:t>
            </a:r>
            <a:r>
              <a:rPr lang="en-US" dirty="0">
                <a:solidFill>
                  <a:srgbClr val="000000"/>
                </a:solidFill>
              </a:rPr>
              <a:t>-</a:t>
            </a:r>
            <a:r>
              <a:rPr lang="en-US" i="1" dirty="0">
                <a:solidFill>
                  <a:srgbClr val="000000"/>
                </a:solidFill>
              </a:rPr>
              <a:t>hat</a:t>
            </a:r>
            <a:r>
              <a:rPr lang="en-US" dirty="0">
                <a:solidFill>
                  <a:srgbClr val="000000"/>
                </a:solidFill>
              </a:rPr>
              <a:t>. The symbol </a:t>
            </a:r>
            <a:r>
              <a:rPr lang="en-US" i="1" dirty="0">
                <a:solidFill>
                  <a:srgbClr val="000000"/>
                </a:solidFill>
              </a:rPr>
              <a:t>y</a:t>
            </a:r>
            <a:r>
              <a:rPr lang="en-US" dirty="0">
                <a:solidFill>
                  <a:srgbClr val="000000"/>
                </a:solidFill>
              </a:rPr>
              <a:t> is reserved for the observed value of the dependent variable.</a:t>
            </a:r>
          </a:p>
        </p:txBody>
      </p:sp>
      <p:graphicFrame>
        <p:nvGraphicFramePr>
          <p:cNvPr id="281607" name="Object 7"/>
          <p:cNvGraphicFramePr>
            <a:graphicFrameLocks noChangeAspect="1"/>
          </p:cNvGraphicFramePr>
          <p:nvPr>
            <p:extLst>
              <p:ext uri="{D42A27DB-BD31-4B8C-83A1-F6EECF244321}">
                <p14:modId xmlns:p14="http://schemas.microsoft.com/office/powerpoint/2010/main" val="1104998400"/>
              </p:ext>
            </p:extLst>
          </p:nvPr>
        </p:nvGraphicFramePr>
        <p:xfrm>
          <a:off x="2328901" y="1820513"/>
          <a:ext cx="4051300" cy="431800"/>
        </p:xfrm>
        <a:graphic>
          <a:graphicData uri="http://schemas.openxmlformats.org/presentationml/2006/ole">
            <mc:AlternateContent xmlns:mc="http://schemas.openxmlformats.org/markup-compatibility/2006">
              <mc:Choice xmlns:v="urn:schemas-microsoft-com:vml" Requires="v">
                <p:oleObj name="Equation" r:id="rId2" imgW="4051080" imgH="431640" progId="Equation.DSMT4">
                  <p:embed/>
                </p:oleObj>
              </mc:Choice>
              <mc:Fallback>
                <p:oleObj name="Equation" r:id="rId2" imgW="4051080" imgH="4316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8901" y="1820513"/>
                        <a:ext cx="405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1608" name="Object 8"/>
          <p:cNvGraphicFramePr>
            <a:graphicFrameLocks noChangeAspect="1"/>
          </p:cNvGraphicFramePr>
          <p:nvPr>
            <p:extLst>
              <p:ext uri="{D42A27DB-BD31-4B8C-83A1-F6EECF244321}">
                <p14:modId xmlns:p14="http://schemas.microsoft.com/office/powerpoint/2010/main" val="1717943123"/>
              </p:ext>
            </p:extLst>
          </p:nvPr>
        </p:nvGraphicFramePr>
        <p:xfrm>
          <a:off x="544551" y="3717124"/>
          <a:ext cx="215900" cy="393700"/>
        </p:xfrm>
        <a:graphic>
          <a:graphicData uri="http://schemas.openxmlformats.org/presentationml/2006/ole">
            <mc:AlternateContent xmlns:mc="http://schemas.openxmlformats.org/markup-compatibility/2006">
              <mc:Choice xmlns:v="urn:schemas-microsoft-com:vml" Requires="v">
                <p:oleObj name="Equation" r:id="rId4" imgW="215640" imgH="393480" progId="Equation.DSMT4">
                  <p:embed/>
                </p:oleObj>
              </mc:Choice>
              <mc:Fallback>
                <p:oleObj name="Equation" r:id="rId4" imgW="215640" imgH="39348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551" y="3717124"/>
                        <a:ext cx="215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3424</TotalTime>
  <Words>1559</Words>
  <Application>Microsoft Office PowerPoint</Application>
  <PresentationFormat>On-screen Show (4:3)</PresentationFormat>
  <Paragraphs>93</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Arial</vt:lpstr>
      <vt:lpstr>Cambria Math</vt:lpstr>
      <vt:lpstr>Calibri</vt:lpstr>
      <vt:lpstr>Office Theme</vt:lpstr>
      <vt:lpstr>Equation</vt:lpstr>
      <vt:lpstr>Section 14.1</vt:lpstr>
      <vt:lpstr>The Multiple Regression Model</vt:lpstr>
      <vt:lpstr>The Multiple Regression Model (cont.)</vt:lpstr>
      <vt:lpstr>Definition: The Multiple Regression Model </vt:lpstr>
      <vt:lpstr>Definition: The Multiple Regression Model (cont.)</vt:lpstr>
      <vt:lpstr>The Multiple Regression Model (cont.)</vt:lpstr>
      <vt:lpstr>The Multiple Regression Model (cont.)</vt:lpstr>
      <vt:lpstr>The Multiple Regression Model (cont.)</vt:lpstr>
      <vt:lpstr>Definition: The Estimated Multiple Regression Equation </vt:lpstr>
      <vt:lpstr>The Multiple Regression Model (cont.)</vt:lpstr>
      <vt:lpstr>A Real Estate Pricing Model</vt:lpstr>
      <vt:lpstr>A Real Estate Pricing Model (cont.)</vt:lpstr>
      <vt:lpstr>A Real Estate Pricing Model (cont.)</vt:lpstr>
      <vt:lpstr>A Real Estate Pricing Model (cont.)</vt:lpstr>
      <vt:lpstr>A Real Estate Pricing Model (cont.)</vt:lpstr>
      <vt:lpstr>A Real Estate Pricing Model (cont.)</vt:lpstr>
      <vt:lpstr>A Real Estate Pricing Model (cont.)</vt:lpstr>
      <vt:lpstr>Interpreting the Coefficients of the Multiple Regression Model</vt:lpstr>
      <vt:lpstr>Interpreting the Coefficients of the Multiple Regression Model (cont.)</vt:lpstr>
      <vt:lpstr>Interpreting the Coefficients of the Multiple Regression Model (cont.)</vt:lpstr>
      <vt:lpstr>Interpreting the Coefficients of the Multiple Regression Model (cont.)</vt:lpstr>
      <vt:lpstr>Interpreting the Coefficients of the Multiple Regression Model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465</cp:revision>
  <dcterms:created xsi:type="dcterms:W3CDTF">2013-04-26T14:43:13Z</dcterms:created>
  <dcterms:modified xsi:type="dcterms:W3CDTF">2024-03-31T13:02:36Z</dcterms:modified>
</cp:coreProperties>
</file>