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497" r:id="rId3"/>
    <p:sldId id="498" r:id="rId4"/>
    <p:sldId id="499" r:id="rId5"/>
    <p:sldId id="500" r:id="rId6"/>
    <p:sldId id="501" r:id="rId7"/>
    <p:sldId id="502" r:id="rId8"/>
    <p:sldId id="503" r:id="rId9"/>
    <p:sldId id="338" r:id="rId10"/>
    <p:sldId id="483" r:id="rId11"/>
    <p:sldId id="484" r:id="rId12"/>
    <p:sldId id="485" r:id="rId13"/>
    <p:sldId id="486" r:id="rId14"/>
    <p:sldId id="487" r:id="rId15"/>
    <p:sldId id="488" r:id="rId16"/>
    <p:sldId id="489" r:id="rId17"/>
    <p:sldId id="490" r:id="rId18"/>
    <p:sldId id="491" r:id="rId19"/>
    <p:sldId id="492" r:id="rId20"/>
    <p:sldId id="504" r:id="rId21"/>
    <p:sldId id="505" r:id="rId22"/>
    <p:sldId id="506" r:id="rId23"/>
    <p:sldId id="507" r:id="rId24"/>
    <p:sldId id="508" r:id="rId25"/>
    <p:sldId id="509" r:id="rId26"/>
    <p:sldId id="510" r:id="rId27"/>
    <p:sldId id="511" r:id="rId28"/>
    <p:sldId id="493" r:id="rId29"/>
    <p:sldId id="512" r:id="rId30"/>
    <p:sldId id="494" r:id="rId31"/>
    <p:sldId id="495" r:id="rId32"/>
    <p:sldId id="496" r:id="rId33"/>
    <p:sldId id="513" r:id="rId34"/>
    <p:sldId id="514" r:id="rId35"/>
    <p:sldId id="515" r:id="rId36"/>
    <p:sldId id="516" r:id="rId37"/>
    <p:sldId id="517" r:id="rId38"/>
  </p:sldIdLst>
  <p:sldSz cx="9144000" cy="6858000" type="screen4x3"/>
  <p:notesSz cx="6858000" cy="9144000"/>
  <p:embeddedFontLst>
    <p:embeddedFont>
      <p:font typeface="Cambria Math" panose="02040503050406030204" pitchFamily="18" charset="0"/>
      <p:regular r:id="rId41"/>
    </p:embeddedFont>
    <p:embeddedFont>
      <p:font typeface="Roboto Condensed" panose="02000000000000000000" pitchFamily="2"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97D"/>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11" d="100"/>
          <a:sy n="111" d="100"/>
        </p:scale>
        <p:origin x="107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3/30/2024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3/30/2024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0.bin"/><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15.bin"/><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30.wmf"/><Relationship Id="rId4" Type="http://schemas.openxmlformats.org/officeDocument/2006/relationships/oleObject" Target="../embeddings/oleObject26.bin"/><Relationship Id="rId9" Type="http://schemas.openxmlformats.org/officeDocument/2006/relationships/image" Target="../media/image3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 Id="rId9"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13.3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Concerning the Model’s Prediction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100(1 − </a:t>
            </a:r>
            <a:r>
              <a:rPr lang="el-GR" i="1" dirty="0">
                <a:latin typeface="Cambria Math" panose="02040503050406030204" pitchFamily="18" charset="0"/>
                <a:ea typeface="Cambria Math" panose="02040503050406030204" pitchFamily="18" charset="0"/>
              </a:rPr>
              <a:t>α</a:t>
            </a:r>
            <a:r>
              <a:rPr lang="en-US" dirty="0"/>
              <a:t>)% Confidence Interval for the Mean Value of </a:t>
            </a:r>
            <a:r>
              <a:rPr lang="en-US" i="1" dirty="0"/>
              <a:t>y</a:t>
            </a:r>
            <a:r>
              <a:rPr lang="en-US" dirty="0"/>
              <a:t> Given </a:t>
            </a:r>
            <a:r>
              <a:rPr lang="en-US" i="1" dirty="0"/>
              <a:t>x</a:t>
            </a:r>
            <a:r>
              <a:rPr lang="en-US" dirty="0"/>
              <a:t> (cont.)</a:t>
            </a:r>
          </a:p>
        </p:txBody>
      </p:sp>
      <p:sp>
        <p:nvSpPr>
          <p:cNvPr id="4" name="Content Placeholder 2"/>
          <p:cNvSpPr>
            <a:spLocks noGrp="1"/>
          </p:cNvSpPr>
          <p:nvPr>
            <p:ph idx="1"/>
          </p:nvPr>
        </p:nvSpPr>
        <p:spPr>
          <a:xfrm>
            <a:off x="457200" y="1143000"/>
            <a:ext cx="8229600" cy="3453253"/>
          </a:xfrm>
          <a:solidFill>
            <a:srgbClr val="FFFFCC"/>
          </a:solidFill>
          <a:ln w="28575">
            <a:solidFill>
              <a:srgbClr val="000000"/>
            </a:solidFill>
          </a:ln>
        </p:spPr>
        <p:txBody>
          <a:bodyPr>
            <a:spAutoFit/>
          </a:bodyPr>
          <a:lstStyle/>
          <a:p>
            <a:pPr marL="3175" indent="-3175"/>
            <a:r>
              <a:rPr lang="en-US" i="1" dirty="0">
                <a:solidFill>
                  <a:srgbClr val="000000"/>
                </a:solidFill>
              </a:rPr>
              <a:t>s</a:t>
            </a:r>
            <a:r>
              <a:rPr lang="en-US" i="1" baseline="-25000" dirty="0">
                <a:solidFill>
                  <a:srgbClr val="000000"/>
                </a:solidFill>
              </a:rPr>
              <a:t>e</a:t>
            </a:r>
            <a:r>
              <a:rPr lang="en-US" dirty="0">
                <a:solidFill>
                  <a:srgbClr val="000000"/>
                </a:solidFill>
              </a:rPr>
              <a:t> is the standard deviation of the error terms, and</a:t>
            </a:r>
          </a:p>
          <a:p>
            <a:r>
              <a:rPr lang="en-US" dirty="0">
                <a:solidFill>
                  <a:srgbClr val="000000"/>
                </a:solidFill>
              </a:rPr>
              <a:t>		</a:t>
            </a:r>
          </a:p>
          <a:p>
            <a:r>
              <a:rPr lang="en-US" dirty="0">
                <a:solidFill>
                  <a:srgbClr val="000000"/>
                </a:solidFill>
              </a:rPr>
              <a:t>		measures how far </a:t>
            </a:r>
            <a:r>
              <a:rPr lang="en-US" i="1" dirty="0" err="1">
                <a:solidFill>
                  <a:srgbClr val="000000"/>
                </a:solidFill>
              </a:rPr>
              <a:t>x</a:t>
            </a:r>
            <a:r>
              <a:rPr lang="en-US" i="1" baseline="-25000" dirty="0" err="1">
                <a:solidFill>
                  <a:srgbClr val="000000"/>
                </a:solidFill>
              </a:rPr>
              <a:t>p</a:t>
            </a:r>
            <a:r>
              <a:rPr lang="en-US" dirty="0">
                <a:solidFill>
                  <a:srgbClr val="000000"/>
                </a:solidFill>
              </a:rPr>
              <a:t> is from    in relation </a:t>
            </a:r>
          </a:p>
          <a:p>
            <a:endParaRPr lang="en-US" dirty="0">
              <a:solidFill>
                <a:srgbClr val="000000"/>
              </a:solidFill>
            </a:endParaRPr>
          </a:p>
          <a:p>
            <a:r>
              <a:rPr lang="en-US" dirty="0">
                <a:solidFill>
                  <a:srgbClr val="000000"/>
                </a:solidFill>
              </a:rPr>
              <a:t>to the total variation of the </a:t>
            </a:r>
            <a:r>
              <a:rPr lang="en-US" i="1" dirty="0" err="1">
                <a:solidFill>
                  <a:srgbClr val="000000"/>
                </a:solidFill>
              </a:rPr>
              <a:t>x</a:t>
            </a:r>
            <a:r>
              <a:rPr lang="en-US" dirty="0" err="1">
                <a:solidFill>
                  <a:srgbClr val="000000"/>
                </a:solidFill>
              </a:rPr>
              <a:t>'s</a:t>
            </a:r>
            <a:r>
              <a:rPr lang="en-US" dirty="0">
                <a:solidFill>
                  <a:srgbClr val="000000"/>
                </a:solidFill>
              </a:rPr>
              <a:t>. The further that </a:t>
            </a:r>
            <a:r>
              <a:rPr lang="en-US" i="1" dirty="0" err="1">
                <a:solidFill>
                  <a:srgbClr val="000000"/>
                </a:solidFill>
              </a:rPr>
              <a:t>x</a:t>
            </a:r>
            <a:r>
              <a:rPr lang="en-US" i="1" baseline="-25000" dirty="0" err="1">
                <a:solidFill>
                  <a:srgbClr val="000000"/>
                </a:solidFill>
              </a:rPr>
              <a:t>p</a:t>
            </a:r>
            <a:r>
              <a:rPr lang="en-US" dirty="0">
                <a:solidFill>
                  <a:srgbClr val="000000"/>
                </a:solidFill>
              </a:rPr>
              <a:t> is from     the larger this ratio will become and consequently the wider the confidence interval.</a:t>
            </a:r>
          </a:p>
        </p:txBody>
      </p:sp>
      <p:graphicFrame>
        <p:nvGraphicFramePr>
          <p:cNvPr id="282630" name="Object 6"/>
          <p:cNvGraphicFramePr>
            <a:graphicFrameLocks noChangeAspect="1"/>
          </p:cNvGraphicFramePr>
          <p:nvPr>
            <p:extLst>
              <p:ext uri="{D42A27DB-BD31-4B8C-83A1-F6EECF244321}">
                <p14:modId xmlns:p14="http://schemas.microsoft.com/office/powerpoint/2010/main" val="544056438"/>
              </p:ext>
            </p:extLst>
          </p:nvPr>
        </p:nvGraphicFramePr>
        <p:xfrm>
          <a:off x="630353" y="1755465"/>
          <a:ext cx="1689100" cy="1244600"/>
        </p:xfrm>
        <a:graphic>
          <a:graphicData uri="http://schemas.openxmlformats.org/presentationml/2006/ole">
            <mc:AlternateContent xmlns:mc="http://schemas.openxmlformats.org/markup-compatibility/2006">
              <mc:Choice xmlns:v="urn:schemas-microsoft-com:vml" Requires="v">
                <p:oleObj name="Equation" r:id="rId2" imgW="1688760" imgH="1244520" progId="Equation.DSMT4">
                  <p:embed/>
                </p:oleObj>
              </mc:Choice>
              <mc:Fallback>
                <p:oleObj name="Equation" r:id="rId2" imgW="1688760" imgH="124452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53" y="1755465"/>
                        <a:ext cx="16891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31" name="Object 7"/>
          <p:cNvGraphicFramePr>
            <a:graphicFrameLocks noChangeAspect="1"/>
          </p:cNvGraphicFramePr>
          <p:nvPr>
            <p:extLst>
              <p:ext uri="{D42A27DB-BD31-4B8C-83A1-F6EECF244321}">
                <p14:modId xmlns:p14="http://schemas.microsoft.com/office/powerpoint/2010/main" val="189187701"/>
              </p:ext>
            </p:extLst>
          </p:nvPr>
        </p:nvGraphicFramePr>
        <p:xfrm>
          <a:off x="6421244" y="2274849"/>
          <a:ext cx="241300" cy="292100"/>
        </p:xfrm>
        <a:graphic>
          <a:graphicData uri="http://schemas.openxmlformats.org/presentationml/2006/ole">
            <mc:AlternateContent xmlns:mc="http://schemas.openxmlformats.org/markup-compatibility/2006">
              <mc:Choice xmlns:v="urn:schemas-microsoft-com:vml" Requires="v">
                <p:oleObj name="Equation" r:id="rId4" imgW="241200" imgH="291960" progId="Equation.DSMT4">
                  <p:embed/>
                </p:oleObj>
              </mc:Choice>
              <mc:Fallback>
                <p:oleObj name="Equation" r:id="rId4" imgW="241200" imgH="29196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1244" y="2274849"/>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32" name="Object 8"/>
          <p:cNvGraphicFramePr>
            <a:graphicFrameLocks noChangeAspect="1"/>
          </p:cNvGraphicFramePr>
          <p:nvPr>
            <p:extLst>
              <p:ext uri="{D42A27DB-BD31-4B8C-83A1-F6EECF244321}">
                <p14:modId xmlns:p14="http://schemas.microsoft.com/office/powerpoint/2010/main" val="1763160457"/>
              </p:ext>
            </p:extLst>
          </p:nvPr>
        </p:nvGraphicFramePr>
        <p:xfrm>
          <a:off x="1309570" y="3684240"/>
          <a:ext cx="330200" cy="342900"/>
        </p:xfrm>
        <a:graphic>
          <a:graphicData uri="http://schemas.openxmlformats.org/presentationml/2006/ole">
            <mc:AlternateContent xmlns:mc="http://schemas.openxmlformats.org/markup-compatibility/2006">
              <mc:Choice xmlns:v="urn:schemas-microsoft-com:vml" Requires="v">
                <p:oleObj name="Equation" r:id="rId6" imgW="330120" imgH="342720" progId="Equation.DSMT4">
                  <p:embed/>
                </p:oleObj>
              </mc:Choice>
              <mc:Fallback>
                <p:oleObj name="Equation" r:id="rId6" imgW="330120" imgH="34272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9570" y="3684240"/>
                        <a:ext cx="33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13.3.1: Determining a Confidence Interval for the Mean Price</a:t>
            </a:r>
          </a:p>
        </p:txBody>
      </p:sp>
      <p:sp>
        <p:nvSpPr>
          <p:cNvPr id="3" name="Content Placeholder 2"/>
          <p:cNvSpPr>
            <a:spLocks noGrp="1"/>
          </p:cNvSpPr>
          <p:nvPr>
            <p:ph idx="1"/>
          </p:nvPr>
        </p:nvSpPr>
        <p:spPr/>
        <p:txBody>
          <a:bodyPr>
            <a:normAutofit/>
          </a:bodyPr>
          <a:lstStyle/>
          <a:p>
            <a:r>
              <a:rPr lang="en-US" dirty="0"/>
              <a:t>For the Jeep Cherokee Limited model, calculate the 95% confidence interval for the mean value of price when age equals two years. </a:t>
            </a:r>
          </a:p>
          <a:p>
            <a:r>
              <a:rPr lang="en-US" b="1" dirty="0"/>
              <a:t>Solution </a:t>
            </a:r>
          </a:p>
          <a:p>
            <a:r>
              <a:rPr lang="en-US" dirty="0"/>
              <a:t>Four pieces of information are required to calculate a confidence interval for the mean value of </a:t>
            </a:r>
            <a:r>
              <a:rPr lang="en-US" i="1" dirty="0"/>
              <a:t>y</a:t>
            </a:r>
            <a:r>
              <a:rPr lang="en-US" dirty="0"/>
              <a:t> given </a:t>
            </a:r>
            <a:r>
              <a:rPr lang="en-US" i="1" dirty="0"/>
              <a:t>x</a:t>
            </a:r>
            <a:r>
              <a:rPr lang="en-US" dirty="0"/>
              <a:t> = </a:t>
            </a:r>
            <a:r>
              <a:rPr lang="en-US" i="1" dirty="0" err="1"/>
              <a:t>x</a:t>
            </a:r>
            <a:r>
              <a:rPr lang="en-US" i="1" baseline="-25000" dirty="0" err="1"/>
              <a:t>p</a:t>
            </a:r>
            <a:r>
              <a:rPr lang="en-US" dirty="0"/>
              <a:t>:</a:t>
            </a:r>
          </a:p>
          <a:p>
            <a:pPr marL="514350" indent="-514350">
              <a:buFont typeface="+mj-lt"/>
              <a:buAutoNum type="arabicPeriod"/>
            </a:pPr>
            <a:r>
              <a:rPr lang="en-US" dirty="0"/>
              <a:t>Use the estimated regression line to calculate   </a:t>
            </a:r>
            <a:r>
              <a:rPr lang="en-US" i="1" dirty="0"/>
              <a:t> </a:t>
            </a:r>
            <a:r>
              <a:rPr lang="en-US" dirty="0"/>
              <a:t>for the value given for </a:t>
            </a:r>
            <a:r>
              <a:rPr lang="en-US" i="1" dirty="0"/>
              <a:t>x </a:t>
            </a:r>
            <a:r>
              <a:rPr lang="en-US" dirty="0"/>
              <a:t>=</a:t>
            </a:r>
            <a:r>
              <a:rPr lang="en-US" i="1" dirty="0"/>
              <a:t> </a:t>
            </a:r>
            <a:r>
              <a:rPr lang="en-US" i="1" dirty="0" err="1"/>
              <a:t>x</a:t>
            </a:r>
            <a:r>
              <a:rPr lang="en-US" i="1" baseline="-25000" dirty="0" err="1"/>
              <a:t>p</a:t>
            </a:r>
            <a:r>
              <a:rPr lang="en-US" i="1" dirty="0"/>
              <a:t>, </a:t>
            </a:r>
          </a:p>
          <a:p>
            <a:endParaRPr lang="en-US" dirty="0"/>
          </a:p>
        </p:txBody>
      </p:sp>
      <p:graphicFrame>
        <p:nvGraphicFramePr>
          <p:cNvPr id="283650" name="Object 2"/>
          <p:cNvGraphicFramePr>
            <a:graphicFrameLocks noChangeAspect="1"/>
          </p:cNvGraphicFramePr>
          <p:nvPr/>
        </p:nvGraphicFramePr>
        <p:xfrm>
          <a:off x="7671033" y="4191000"/>
          <a:ext cx="215900" cy="393700"/>
        </p:xfrm>
        <a:graphic>
          <a:graphicData uri="http://schemas.openxmlformats.org/presentationml/2006/ole">
            <mc:AlternateContent xmlns:mc="http://schemas.openxmlformats.org/markup-compatibility/2006">
              <mc:Choice xmlns:v="urn:schemas-microsoft-com:vml" Requires="v">
                <p:oleObj name="Equation" r:id="rId2" imgW="215640" imgH="393480" progId="Equation.DSMT4">
                  <p:embed/>
                </p:oleObj>
              </mc:Choice>
              <mc:Fallback>
                <p:oleObj name="Equation" r:id="rId2" imgW="215640" imgH="393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033" y="4191000"/>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3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13.3.1: Determining a Confidence Interval for the Mean Price (cont.)</a:t>
            </a:r>
          </a:p>
        </p:txBody>
      </p:sp>
      <p:sp>
        <p:nvSpPr>
          <p:cNvPr id="3" name="Content Placeholder 2"/>
          <p:cNvSpPr>
            <a:spLocks noGrp="1"/>
          </p:cNvSpPr>
          <p:nvPr>
            <p:ph idx="1"/>
          </p:nvPr>
        </p:nvSpPr>
        <p:spPr/>
        <p:txBody>
          <a:bodyPr/>
          <a:lstStyle/>
          <a:p>
            <a:pPr marL="514350" indent="-514350">
              <a:buFont typeface="+mj-lt"/>
              <a:buAutoNum type="arabicPeriod" startAt="2"/>
            </a:pPr>
            <a:r>
              <a:rPr lang="en-US" dirty="0"/>
              <a:t>Find a </a:t>
            </a:r>
            <a:r>
              <a:rPr lang="en-US" i="1" dirty="0"/>
              <a:t>t</a:t>
            </a:r>
            <a:r>
              <a:rPr lang="en-US" dirty="0"/>
              <a:t>-value corresponding to the level of confidence and the degrees of freedom associated with the data used to estimate the model, </a:t>
            </a:r>
          </a:p>
          <a:p>
            <a:pPr marL="514350" indent="-514350">
              <a:buFont typeface="+mj-lt"/>
              <a:buAutoNum type="arabicPeriod" startAt="2"/>
            </a:pPr>
            <a:r>
              <a:rPr lang="en-US" dirty="0"/>
              <a:t>Determine the standard deviation of the error terms, </a:t>
            </a:r>
          </a:p>
          <a:p>
            <a:pPr marL="514350" indent="-514350"/>
            <a:endParaRPr lang="en-US" sz="1000" dirty="0"/>
          </a:p>
          <a:p>
            <a:pPr marL="514350" indent="-514350">
              <a:buFont typeface="+mj-lt"/>
              <a:buAutoNum type="arabicPeriod" startAt="4"/>
            </a:pPr>
            <a:r>
              <a:rPr lang="en-US" dirty="0"/>
              <a:t>Compute the term </a:t>
            </a:r>
          </a:p>
          <a:p>
            <a:pPr marL="514350" indent="-514350">
              <a:buFont typeface="+mj-lt"/>
              <a:buAutoNum type="arabicPeriod" startAt="2"/>
            </a:pPr>
            <a:endParaRPr lang="en-US" dirty="0"/>
          </a:p>
          <a:p>
            <a:endParaRPr lang="en-US" dirty="0"/>
          </a:p>
        </p:txBody>
      </p:sp>
      <p:graphicFrame>
        <p:nvGraphicFramePr>
          <p:cNvPr id="284674" name="Object 2"/>
          <p:cNvGraphicFramePr>
            <a:graphicFrameLocks noChangeAspect="1"/>
          </p:cNvGraphicFramePr>
          <p:nvPr/>
        </p:nvGraphicFramePr>
        <p:xfrm>
          <a:off x="3831771" y="3429000"/>
          <a:ext cx="1778000" cy="1244600"/>
        </p:xfrm>
        <a:graphic>
          <a:graphicData uri="http://schemas.openxmlformats.org/presentationml/2006/ole">
            <mc:AlternateContent xmlns:mc="http://schemas.openxmlformats.org/markup-compatibility/2006">
              <mc:Choice xmlns:v="urn:schemas-microsoft-com:vml" Requires="v">
                <p:oleObj name="Equation" r:id="rId2" imgW="1777680" imgH="1244520" progId="Equation.DSMT4">
                  <p:embed/>
                </p:oleObj>
              </mc:Choice>
              <mc:Fallback>
                <p:oleObj name="Equation" r:id="rId2" imgW="1777680" imgH="1244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771" y="3429000"/>
                        <a:ext cx="17780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4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13.3.1: Determining a Confidence Interval for the Mean Price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In Example 13.2.1, </a:t>
            </a:r>
            <a:r>
              <a:rPr lang="en-US" i="1" dirty="0" err="1"/>
              <a:t>x</a:t>
            </a:r>
            <a:r>
              <a:rPr lang="en-US" i="1" baseline="-25000" dirty="0" err="1"/>
              <a:t>p</a:t>
            </a:r>
            <a:r>
              <a:rPr lang="en-US" dirty="0"/>
              <a:t> = 2 and the predicted value of </a:t>
            </a:r>
            <a:r>
              <a:rPr lang="en-US" i="1" dirty="0"/>
              <a:t>y</a:t>
            </a:r>
            <a:r>
              <a:rPr lang="en-US" dirty="0"/>
              <a:t> for this given </a:t>
            </a:r>
            <a:r>
              <a:rPr lang="en-US" i="1" dirty="0"/>
              <a:t>x</a:t>
            </a:r>
            <a:r>
              <a:rPr lang="en-US" dirty="0"/>
              <a:t> is </a:t>
            </a:r>
          </a:p>
        </p:txBody>
      </p:sp>
      <p:graphicFrame>
        <p:nvGraphicFramePr>
          <p:cNvPr id="285699" name="Object 3"/>
          <p:cNvGraphicFramePr>
            <a:graphicFrameLocks noChangeAspect="1"/>
          </p:cNvGraphicFramePr>
          <p:nvPr>
            <p:extLst>
              <p:ext uri="{D42A27DB-BD31-4B8C-83A1-F6EECF244321}">
                <p14:modId xmlns:p14="http://schemas.microsoft.com/office/powerpoint/2010/main" val="3573336036"/>
              </p:ext>
            </p:extLst>
          </p:nvPr>
        </p:nvGraphicFramePr>
        <p:xfrm>
          <a:off x="628650" y="5410200"/>
          <a:ext cx="7772400" cy="495300"/>
        </p:xfrm>
        <a:graphic>
          <a:graphicData uri="http://schemas.openxmlformats.org/presentationml/2006/ole">
            <mc:AlternateContent xmlns:mc="http://schemas.openxmlformats.org/markup-compatibility/2006">
              <mc:Choice xmlns:v="urn:schemas-microsoft-com:vml" Requires="v">
                <p:oleObj name="Equation" r:id="rId2" imgW="7772400" imgH="495000" progId="Equation.DSMT4">
                  <p:embed/>
                </p:oleObj>
              </mc:Choice>
              <mc:Fallback>
                <p:oleObj name="Equation" r:id="rId2" imgW="7772400" imgH="495000" progId="Equation.DSMT4">
                  <p:embed/>
                  <p:pic>
                    <p:nvPicPr>
                      <p:cNvPr id="0" name="Picture 3"/>
                      <p:cNvPicPr>
                        <a:picLocks noChangeAspect="1" noChangeArrowheads="1"/>
                      </p:cNvPicPr>
                      <p:nvPr/>
                    </p:nvPicPr>
                    <p:blipFill>
                      <a:blip r:embed="rId3"/>
                      <a:srcRect/>
                      <a:stretch>
                        <a:fillRect/>
                      </a:stretch>
                    </p:blipFill>
                    <p:spPr bwMode="auto">
                      <a:xfrm>
                        <a:off x="628650" y="5410200"/>
                        <a:ext cx="7772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051E3A38-E6BD-2529-3EF8-39F0E4715513}"/>
              </a:ext>
            </a:extLst>
          </p:cNvPr>
          <p:cNvPicPr>
            <a:picLocks noChangeAspect="1"/>
          </p:cNvPicPr>
          <p:nvPr/>
        </p:nvPicPr>
        <p:blipFill>
          <a:blip r:embed="rId4"/>
          <a:stretch>
            <a:fillRect/>
          </a:stretch>
        </p:blipFill>
        <p:spPr>
          <a:xfrm>
            <a:off x="2438400" y="1267150"/>
            <a:ext cx="3962400" cy="2900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13.3.1: Determining a Confidence Interval for the Mean Price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892040"/>
              </a:xfrm>
            </p:spPr>
            <p:txBody>
              <a:bodyPr>
                <a:normAutofit/>
              </a:bodyPr>
              <a:lstStyle/>
              <a:p>
                <a:r>
                  <a:rPr lang="en-US" dirty="0"/>
                  <a:t>For a 95% confidence interval for the mean value of </a:t>
                </a:r>
                <a14:m>
                  <m:oMath xmlns:m="http://schemas.openxmlformats.org/officeDocument/2006/math">
                    <m:r>
                      <a:rPr lang="en-US" i="1" dirty="0" smtClean="0">
                        <a:latin typeface="Cambria Math" panose="02040503050406030204" pitchFamily="18" charset="0"/>
                      </a:rPr>
                      <m:t>𝑦</m:t>
                    </m:r>
                  </m:oMath>
                </a14:m>
                <a:r>
                  <a:rPr lang="en-US" dirty="0"/>
                  <a:t> when </a:t>
                </a:r>
                <a14:m>
                  <m:oMath xmlns:m="http://schemas.openxmlformats.org/officeDocument/2006/math">
                    <m:r>
                      <a:rPr lang="en-US" i="1" dirty="0" smtClean="0">
                        <a:latin typeface="Cambria Math" panose="02040503050406030204" pitchFamily="18" charset="0"/>
                        <a:ea typeface="Cambria Math" panose="02040503050406030204" pitchFamily="18" charset="0"/>
                      </a:rPr>
                      <m:t>𝑥</m:t>
                    </m:r>
                    <m:r>
                      <a:rPr lang="en-US" i="1" dirty="0" smtClean="0">
                        <a:latin typeface="Cambria Math" panose="02040503050406030204" pitchFamily="18" charset="0"/>
                        <a:ea typeface="Cambria Math" panose="02040503050406030204" pitchFamily="18" charset="0"/>
                      </a:rPr>
                      <m:t>=2</m:t>
                    </m:r>
                  </m:oMath>
                </a14:m>
                <a:r>
                  <a:rPr lang="en-US" dirty="0"/>
                  <a:t> with degrees of freedom = </a:t>
                </a:r>
                <a:r>
                  <a:rPr lang="en-US" i="1" dirty="0"/>
                  <a:t>n</a:t>
                </a:r>
                <a:r>
                  <a:rPr lang="en-US" dirty="0"/>
                  <a:t> − 2 = 14 − 2 = 12, the critical value is  </a:t>
                </a:r>
              </a:p>
              <a:p>
                <a:endParaRPr lang="en-US" dirty="0"/>
              </a:p>
              <a:p>
                <a:r>
                  <a:rPr lang="en-US" dirty="0"/>
                  <a:t>The estimated variance of the error terms,       is given in the Excel summary output of Example 13.2.1 under the column labeled </a:t>
                </a:r>
                <a:r>
                  <a:rPr lang="en-US" i="1" dirty="0"/>
                  <a:t>MS</a:t>
                </a:r>
                <a:r>
                  <a:rPr lang="en-US" dirty="0"/>
                  <a:t> and the row labeled Residual. The standard deviation of the error terms, </a:t>
                </a:r>
                <a:r>
                  <a:rPr lang="en-US" i="1" dirty="0"/>
                  <a:t>s</a:t>
                </a:r>
                <a:r>
                  <a:rPr lang="en-US" i="1" baseline="-25000" dirty="0"/>
                  <a:t>e</a:t>
                </a:r>
                <a:r>
                  <a:rPr lang="en-US" dirty="0"/>
                  <a:t> , can be computed by taking the square root of the </a:t>
                </a:r>
                <a:r>
                  <a:rPr lang="en-US" b="1" dirty="0"/>
                  <a:t>mean square error, 		            </a:t>
                </a:r>
                <a:r>
                  <a:rPr lang="en-US" dirty="0"/>
                  <a:t>Therefore, </a:t>
                </a:r>
                <a:r>
                  <a:rPr lang="en-US" i="1" dirty="0"/>
                  <a:t>s</a:t>
                </a:r>
                <a:r>
                  <a:rPr lang="en-US" i="1" baseline="-25000" dirty="0"/>
                  <a:t>e</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1973.86.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892040"/>
              </a:xfrm>
              <a:blipFill>
                <a:blip r:embed="rId2"/>
                <a:stretch>
                  <a:fillRect l="-1481" t="-1121" r="-1778"/>
                </a:stretch>
              </a:blipFill>
            </p:spPr>
            <p:txBody>
              <a:bodyPr/>
              <a:lstStyle/>
              <a:p>
                <a:r>
                  <a:rPr lang="en-IN">
                    <a:noFill/>
                  </a:rPr>
                  <a:t> </a:t>
                </a:r>
              </a:p>
            </p:txBody>
          </p:sp>
        </mc:Fallback>
      </mc:AlternateContent>
      <p:graphicFrame>
        <p:nvGraphicFramePr>
          <p:cNvPr id="286722" name="Object 2"/>
          <p:cNvGraphicFramePr>
            <a:graphicFrameLocks noChangeAspect="1"/>
          </p:cNvGraphicFramePr>
          <p:nvPr>
            <p:extLst>
              <p:ext uri="{D42A27DB-BD31-4B8C-83A1-F6EECF244321}">
                <p14:modId xmlns:p14="http://schemas.microsoft.com/office/powerpoint/2010/main" val="2754038913"/>
              </p:ext>
            </p:extLst>
          </p:nvPr>
        </p:nvGraphicFramePr>
        <p:xfrm>
          <a:off x="2524202" y="2626856"/>
          <a:ext cx="3505200" cy="457200"/>
        </p:xfrm>
        <a:graphic>
          <a:graphicData uri="http://schemas.openxmlformats.org/presentationml/2006/ole">
            <mc:AlternateContent xmlns:mc="http://schemas.openxmlformats.org/markup-compatibility/2006">
              <mc:Choice xmlns:v="urn:schemas-microsoft-com:vml" Requires="v">
                <p:oleObj name="Equation" r:id="rId3" imgW="3504960" imgH="457200" progId="Equation.DSMT4">
                  <p:embed/>
                </p:oleObj>
              </mc:Choice>
              <mc:Fallback>
                <p:oleObj name="Equation" r:id="rId3" imgW="3504960" imgH="457200" progId="Equation.DSMT4">
                  <p:embed/>
                  <p:pic>
                    <p:nvPicPr>
                      <p:cNvPr id="0" name="Picture 2"/>
                      <p:cNvPicPr>
                        <a:picLocks noChangeAspect="1" noChangeArrowheads="1"/>
                      </p:cNvPicPr>
                      <p:nvPr/>
                    </p:nvPicPr>
                    <p:blipFill>
                      <a:blip r:embed="rId4"/>
                      <a:srcRect/>
                      <a:stretch>
                        <a:fillRect/>
                      </a:stretch>
                    </p:blipFill>
                    <p:spPr bwMode="auto">
                      <a:xfrm>
                        <a:off x="2524202" y="2626856"/>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23" name="Object 3"/>
          <p:cNvGraphicFramePr>
            <a:graphicFrameLocks noChangeAspect="1"/>
          </p:cNvGraphicFramePr>
          <p:nvPr>
            <p:extLst>
              <p:ext uri="{D42A27DB-BD31-4B8C-83A1-F6EECF244321}">
                <p14:modId xmlns:p14="http://schemas.microsoft.com/office/powerpoint/2010/main" val="3966978993"/>
              </p:ext>
            </p:extLst>
          </p:nvPr>
        </p:nvGraphicFramePr>
        <p:xfrm>
          <a:off x="6750205" y="3155898"/>
          <a:ext cx="406400" cy="469900"/>
        </p:xfrm>
        <a:graphic>
          <a:graphicData uri="http://schemas.openxmlformats.org/presentationml/2006/ole">
            <mc:AlternateContent xmlns:mc="http://schemas.openxmlformats.org/markup-compatibility/2006">
              <mc:Choice xmlns:v="urn:schemas-microsoft-com:vml" Requires="v">
                <p:oleObj name="Equation" r:id="rId5" imgW="406080" imgH="469800" progId="Equation.DSMT4">
                  <p:embed/>
                </p:oleObj>
              </mc:Choice>
              <mc:Fallback>
                <p:oleObj name="Equation" r:id="rId5" imgW="4060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0205" y="3155898"/>
                        <a:ext cx="406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24" name="Object 4"/>
          <p:cNvGraphicFramePr>
            <a:graphicFrameLocks noChangeAspect="1"/>
          </p:cNvGraphicFramePr>
          <p:nvPr>
            <p:extLst>
              <p:ext uri="{D42A27DB-BD31-4B8C-83A1-F6EECF244321}">
                <p14:modId xmlns:p14="http://schemas.microsoft.com/office/powerpoint/2010/main" val="3290504012"/>
              </p:ext>
            </p:extLst>
          </p:nvPr>
        </p:nvGraphicFramePr>
        <p:xfrm>
          <a:off x="2524202" y="5345151"/>
          <a:ext cx="2616200" cy="469900"/>
        </p:xfrm>
        <a:graphic>
          <a:graphicData uri="http://schemas.openxmlformats.org/presentationml/2006/ole">
            <mc:AlternateContent xmlns:mc="http://schemas.openxmlformats.org/markup-compatibility/2006">
              <mc:Choice xmlns:v="urn:schemas-microsoft-com:vml" Requires="v">
                <p:oleObj name="Equation" r:id="rId7" imgW="2616120" imgH="469800" progId="Equation.DSMT4">
                  <p:embed/>
                </p:oleObj>
              </mc:Choice>
              <mc:Fallback>
                <p:oleObj name="Equation" r:id="rId7" imgW="2616120" imgH="469800" progId="Equation.DSMT4">
                  <p:embed/>
                  <p:pic>
                    <p:nvPicPr>
                      <p:cNvPr id="0" name="Picture 4"/>
                      <p:cNvPicPr>
                        <a:picLocks noChangeAspect="1" noChangeArrowheads="1"/>
                      </p:cNvPicPr>
                      <p:nvPr/>
                    </p:nvPicPr>
                    <p:blipFill>
                      <a:blip r:embed="rId8"/>
                      <a:srcRect/>
                      <a:stretch>
                        <a:fillRect/>
                      </a:stretch>
                    </p:blipFill>
                    <p:spPr bwMode="auto">
                      <a:xfrm>
                        <a:off x="2524202" y="5345151"/>
                        <a:ext cx="261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13.3.1: Determining a Confidence Interval for the Mean Price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last piece of information is the quotient.	</a:t>
                </a:r>
                <a:br>
                  <a:rPr lang="en-US" dirty="0"/>
                </a:br>
                <a:endParaRPr lang="en-US" dirty="0"/>
              </a:p>
              <a:p>
                <a:endParaRPr lang="en-US" dirty="0"/>
              </a:p>
              <a:p>
                <a:endParaRPr lang="en-US" dirty="0"/>
              </a:p>
              <a:p>
                <a:r>
                  <a:rPr lang="en-US" dirty="0"/>
                  <a:t>The bottom row of the table contains the calculation for the sum of the squared deviations		          However, you can avoid this calculation by multiplying the sample variance of </a:t>
                </a:r>
                <a14:m>
                  <m:oMath xmlns:m="http://schemas.openxmlformats.org/officeDocument/2006/math">
                    <m:r>
                      <a:rPr lang="en-US" i="1" dirty="0" smtClean="0">
                        <a:latin typeface="Cambria Math" panose="02040503050406030204" pitchFamily="18" charset="0"/>
                      </a:rPr>
                      <m:t>𝑥</m:t>
                    </m:r>
                  </m:oMath>
                </a14:m>
                <a:r>
                  <a:rPr lang="en-US" dirty="0"/>
                  <a:t> by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to obtain this sum.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graphicFrame>
        <p:nvGraphicFramePr>
          <p:cNvPr id="287746" name="Object 2"/>
          <p:cNvGraphicFramePr>
            <a:graphicFrameLocks noChangeAspect="1"/>
          </p:cNvGraphicFramePr>
          <p:nvPr>
            <p:extLst>
              <p:ext uri="{D42A27DB-BD31-4B8C-83A1-F6EECF244321}">
                <p14:modId xmlns:p14="http://schemas.microsoft.com/office/powerpoint/2010/main" val="3375067101"/>
              </p:ext>
            </p:extLst>
          </p:nvPr>
        </p:nvGraphicFramePr>
        <p:xfrm>
          <a:off x="1562100" y="1771650"/>
          <a:ext cx="4851400" cy="1206500"/>
        </p:xfrm>
        <a:graphic>
          <a:graphicData uri="http://schemas.openxmlformats.org/presentationml/2006/ole">
            <mc:AlternateContent xmlns:mc="http://schemas.openxmlformats.org/markup-compatibility/2006">
              <mc:Choice xmlns:v="urn:schemas-microsoft-com:vml" Requires="v">
                <p:oleObj name="Equation" r:id="rId3" imgW="4851360" imgH="1206360" progId="Equation.DSMT4">
                  <p:embed/>
                </p:oleObj>
              </mc:Choice>
              <mc:Fallback>
                <p:oleObj name="Equation" r:id="rId3" imgW="4851360" imgH="1206360" progId="Equation.DSMT4">
                  <p:embed/>
                  <p:pic>
                    <p:nvPicPr>
                      <p:cNvPr id="0" name="Picture 2"/>
                      <p:cNvPicPr>
                        <a:picLocks noChangeAspect="1" noChangeArrowheads="1"/>
                      </p:cNvPicPr>
                      <p:nvPr/>
                    </p:nvPicPr>
                    <p:blipFill>
                      <a:blip r:embed="rId4"/>
                      <a:srcRect/>
                      <a:stretch>
                        <a:fillRect/>
                      </a:stretch>
                    </p:blipFill>
                    <p:spPr bwMode="auto">
                      <a:xfrm>
                        <a:off x="1562100" y="1771650"/>
                        <a:ext cx="4851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747" name="Object 3"/>
          <p:cNvGraphicFramePr>
            <a:graphicFrameLocks noChangeAspect="1"/>
          </p:cNvGraphicFramePr>
          <p:nvPr/>
        </p:nvGraphicFramePr>
        <p:xfrm>
          <a:off x="5988050" y="3640138"/>
          <a:ext cx="1689100" cy="571500"/>
        </p:xfrm>
        <a:graphic>
          <a:graphicData uri="http://schemas.openxmlformats.org/presentationml/2006/ole">
            <mc:AlternateContent xmlns:mc="http://schemas.openxmlformats.org/markup-compatibility/2006">
              <mc:Choice xmlns:v="urn:schemas-microsoft-com:vml" Requires="v">
                <p:oleObj name="Equation" r:id="rId5" imgW="1688760" imgH="571320" progId="Equation.DSMT4">
                  <p:embed/>
                </p:oleObj>
              </mc:Choice>
              <mc:Fallback>
                <p:oleObj name="Equation" r:id="rId5" imgW="168876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8050" y="3640138"/>
                        <a:ext cx="1689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7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13.3.1: Determining a Confidence Interval for the Mean Price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2"/>
          <p:cNvGraphicFramePr>
            <a:graphicFrameLocks noGrp="1"/>
          </p:cNvGraphicFramePr>
          <p:nvPr/>
        </p:nvGraphicFramePr>
        <p:xfrm>
          <a:off x="2590800" y="1219200"/>
          <a:ext cx="4648200" cy="4429125"/>
        </p:xfrm>
        <a:graphic>
          <a:graphicData uri="http://schemas.openxmlformats.org/drawingml/2006/table">
            <a:tbl>
              <a:tblPr firstRow="1" bandRow="1">
                <a:tableStyleId>{5C22544A-7EE6-4342-B048-85BDC9FD1C3A}</a:tableStyleId>
              </a:tblPr>
              <a:tblGrid>
                <a:gridCol w="1818983">
                  <a:extLst>
                    <a:ext uri="{9D8B030D-6E8A-4147-A177-3AD203B41FA5}">
                      <a16:colId xmlns:a16="http://schemas.microsoft.com/office/drawing/2014/main" val="20000"/>
                    </a:ext>
                  </a:extLst>
                </a:gridCol>
                <a:gridCol w="2829217">
                  <a:extLst>
                    <a:ext uri="{9D8B030D-6E8A-4147-A177-3AD203B41FA5}">
                      <a16:colId xmlns:a16="http://schemas.microsoft.com/office/drawing/2014/main" val="20001"/>
                    </a:ext>
                  </a:extLst>
                </a:gridCol>
              </a:tblGrid>
              <a:tr h="762000">
                <a:tc>
                  <a:txBody>
                    <a:bodyPr/>
                    <a:lstStyle/>
                    <a:p>
                      <a:pPr algn="ctr">
                        <a:lnSpc>
                          <a:spcPct val="100000"/>
                        </a:lnSpc>
                        <a:spcBef>
                          <a:spcPts val="30"/>
                        </a:spcBef>
                      </a:pPr>
                      <a:endParaRPr sz="2000" dirty="0"/>
                    </a:p>
                    <a:p>
                      <a:pPr marR="635" algn="ctr">
                        <a:lnSpc>
                          <a:spcPct val="100000"/>
                        </a:lnSpc>
                      </a:pPr>
                      <a:r>
                        <a:rPr sz="2000" spc="-5" dirty="0"/>
                        <a:t>Age (Years)</a:t>
                      </a:r>
                      <a:r>
                        <a:rPr sz="2000" spc="-45" dirty="0"/>
                        <a:t> </a:t>
                      </a:r>
                      <a:r>
                        <a:rPr sz="2000" i="1" dirty="0"/>
                        <a:t>x</a:t>
                      </a:r>
                      <a:endParaRPr sz="2000" i="1" dirty="0">
                        <a:latin typeface="Roboto Condensed"/>
                        <a:cs typeface="Roboto Condensed"/>
                      </a:endParaRPr>
                    </a:p>
                  </a:txBody>
                  <a:tcPr marL="0" marR="0" marT="3810" marB="0"/>
                </a:tc>
                <a:tc>
                  <a:txBody>
                    <a:bodyPr/>
                    <a:lstStyle/>
                    <a:p>
                      <a:pPr marL="134620" marR="124460" indent="113030" algn="l">
                        <a:lnSpc>
                          <a:spcPct val="110000"/>
                        </a:lnSpc>
                        <a:spcBef>
                          <a:spcPts val="30"/>
                        </a:spcBef>
                      </a:pPr>
                      <a:r>
                        <a:rPr sz="2000" spc="-5" dirty="0"/>
                        <a:t>Sum </a:t>
                      </a:r>
                      <a:r>
                        <a:rPr sz="2000" dirty="0"/>
                        <a:t>of </a:t>
                      </a:r>
                      <a:r>
                        <a:rPr sz="2000" spc="-5" dirty="0"/>
                        <a:t>Squared  Deviations </a:t>
                      </a:r>
                      <a:r>
                        <a:rPr lang="en-US" sz="2000" spc="-5" dirty="0"/>
                        <a:t>               </a:t>
                      </a:r>
                      <a:endParaRPr sz="2000" baseline="45454" dirty="0">
                        <a:latin typeface="Calibri" panose="020F0502020204030204" pitchFamily="34" charset="0"/>
                        <a:cs typeface="Calibri" panose="020F0502020204030204" pitchFamily="34" charset="0"/>
                      </a:endParaRPr>
                    </a:p>
                  </a:txBody>
                  <a:tcPr marL="0" marR="0" marT="3810" marB="0"/>
                </a:tc>
                <a:extLst>
                  <a:ext uri="{0D108BD9-81ED-4DB2-BD59-A6C34878D82A}">
                    <a16:rowId xmlns:a16="http://schemas.microsoft.com/office/drawing/2014/main" val="10000"/>
                  </a:ext>
                </a:extLst>
              </a:tr>
              <a:tr h="206375">
                <a:tc>
                  <a:txBody>
                    <a:bodyPr/>
                    <a:lstStyle/>
                    <a:p>
                      <a:pPr marR="635" algn="ctr">
                        <a:lnSpc>
                          <a:spcPct val="100000"/>
                        </a:lnSpc>
                        <a:spcBef>
                          <a:spcPts val="225"/>
                        </a:spcBef>
                      </a:pPr>
                      <a:r>
                        <a:rPr sz="2000" dirty="0">
                          <a:solidFill>
                            <a:srgbClr val="000000"/>
                          </a:solidFill>
                          <a:latin typeface="+mj-lt"/>
                        </a:rPr>
                        <a:t>1</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(1−3.57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01"/>
                  </a:ext>
                </a:extLst>
              </a:tr>
              <a:tr h="206375">
                <a:tc>
                  <a:txBody>
                    <a:bodyPr/>
                    <a:lstStyle/>
                    <a:p>
                      <a:pPr marR="635" algn="ctr">
                        <a:lnSpc>
                          <a:spcPct val="100000"/>
                        </a:lnSpc>
                        <a:spcBef>
                          <a:spcPts val="225"/>
                        </a:spcBef>
                      </a:pPr>
                      <a:r>
                        <a:rPr sz="2000" dirty="0">
                          <a:solidFill>
                            <a:srgbClr val="000000"/>
                          </a:solidFill>
                          <a:latin typeface="+mj-lt"/>
                        </a:rPr>
                        <a:t>1</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(1−3.57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02"/>
                  </a:ext>
                </a:extLst>
              </a:tr>
              <a:tr h="206375">
                <a:tc>
                  <a:txBody>
                    <a:bodyPr/>
                    <a:lstStyle/>
                    <a:p>
                      <a:pPr marR="635" algn="ctr">
                        <a:lnSpc>
                          <a:spcPct val="100000"/>
                        </a:lnSpc>
                        <a:spcBef>
                          <a:spcPts val="225"/>
                        </a:spcBef>
                      </a:pPr>
                      <a:r>
                        <a:rPr sz="2000" dirty="0">
                          <a:solidFill>
                            <a:srgbClr val="000000"/>
                          </a:solidFill>
                          <a:latin typeface="+mj-lt"/>
                        </a:rPr>
                        <a:t>2</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(2−3.57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03"/>
                  </a:ext>
                </a:extLst>
              </a:tr>
              <a:tr h="206375">
                <a:tc>
                  <a:txBody>
                    <a:bodyPr/>
                    <a:lstStyle/>
                    <a:p>
                      <a:pPr marR="635" algn="ctr">
                        <a:lnSpc>
                          <a:spcPct val="100000"/>
                        </a:lnSpc>
                        <a:spcBef>
                          <a:spcPts val="225"/>
                        </a:spcBef>
                      </a:pPr>
                      <a:r>
                        <a:rPr sz="2000" dirty="0">
                          <a:solidFill>
                            <a:srgbClr val="000000"/>
                          </a:solidFill>
                          <a:latin typeface="+mj-lt"/>
                        </a:rPr>
                        <a:t>2</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(2−3.57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04"/>
                  </a:ext>
                </a:extLst>
              </a:tr>
              <a:tr h="206375">
                <a:tc>
                  <a:txBody>
                    <a:bodyPr/>
                    <a:lstStyle/>
                    <a:p>
                      <a:pPr marR="635" algn="ctr">
                        <a:lnSpc>
                          <a:spcPct val="100000"/>
                        </a:lnSpc>
                        <a:spcBef>
                          <a:spcPts val="225"/>
                        </a:spcBef>
                      </a:pPr>
                      <a:r>
                        <a:rPr sz="2000" dirty="0">
                          <a:solidFill>
                            <a:srgbClr val="000000"/>
                          </a:solidFill>
                          <a:latin typeface="+mj-lt"/>
                        </a:rPr>
                        <a:t>2</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(2−3.57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05"/>
                  </a:ext>
                </a:extLst>
              </a:tr>
              <a:tr h="206375">
                <a:tc>
                  <a:txBody>
                    <a:bodyPr/>
                    <a:lstStyle/>
                    <a:p>
                      <a:pPr marR="635" algn="ctr">
                        <a:lnSpc>
                          <a:spcPct val="100000"/>
                        </a:lnSpc>
                        <a:spcBef>
                          <a:spcPts val="225"/>
                        </a:spcBef>
                      </a:pPr>
                      <a:r>
                        <a:rPr sz="2000" dirty="0">
                          <a:solidFill>
                            <a:srgbClr val="000000"/>
                          </a:solidFill>
                          <a:latin typeface="+mj-lt"/>
                        </a:rPr>
                        <a:t>3</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(3−3.57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06"/>
                  </a:ext>
                </a:extLst>
              </a:tr>
              <a:tr h="206375">
                <a:tc>
                  <a:txBody>
                    <a:bodyPr/>
                    <a:lstStyle/>
                    <a:p>
                      <a:pPr marR="635" algn="ctr">
                        <a:lnSpc>
                          <a:spcPct val="100000"/>
                        </a:lnSpc>
                        <a:spcBef>
                          <a:spcPts val="225"/>
                        </a:spcBef>
                      </a:pPr>
                      <a:r>
                        <a:rPr sz="2000" dirty="0">
                          <a:solidFill>
                            <a:srgbClr val="000000"/>
                          </a:solidFill>
                          <a:latin typeface="+mj-lt"/>
                        </a:rPr>
                        <a:t>3</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(3−3.57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07"/>
                  </a:ext>
                </a:extLst>
              </a:tr>
              <a:tr h="206375">
                <a:tc>
                  <a:txBody>
                    <a:bodyPr/>
                    <a:lstStyle/>
                    <a:p>
                      <a:pPr marR="635" algn="ctr">
                        <a:lnSpc>
                          <a:spcPct val="100000"/>
                        </a:lnSpc>
                        <a:spcBef>
                          <a:spcPts val="225"/>
                        </a:spcBef>
                      </a:pPr>
                      <a:r>
                        <a:rPr sz="2000" dirty="0">
                          <a:solidFill>
                            <a:srgbClr val="000000"/>
                          </a:solidFill>
                          <a:latin typeface="+mj-lt"/>
                        </a:rPr>
                        <a:t>4</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(4−3.57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08"/>
                  </a:ext>
                </a:extLst>
              </a:tr>
              <a:tr h="206375">
                <a:tc>
                  <a:txBody>
                    <a:bodyPr/>
                    <a:lstStyle/>
                    <a:p>
                      <a:pPr marR="635" algn="ctr">
                        <a:lnSpc>
                          <a:spcPct val="100000"/>
                        </a:lnSpc>
                        <a:spcBef>
                          <a:spcPts val="225"/>
                        </a:spcBef>
                      </a:pPr>
                      <a:r>
                        <a:rPr sz="2000" dirty="0">
                          <a:solidFill>
                            <a:srgbClr val="000000"/>
                          </a:solidFill>
                          <a:latin typeface="+mj-lt"/>
                        </a:rPr>
                        <a:t>4</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(4−3.57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09"/>
                  </a:ext>
                </a:extLst>
              </a:tr>
              <a:tr h="206375">
                <a:tc>
                  <a:txBody>
                    <a:bodyPr/>
                    <a:lstStyle/>
                    <a:p>
                      <a:pPr marR="635" algn="ctr">
                        <a:lnSpc>
                          <a:spcPct val="100000"/>
                        </a:lnSpc>
                        <a:spcBef>
                          <a:spcPts val="225"/>
                        </a:spcBef>
                      </a:pPr>
                      <a:r>
                        <a:rPr sz="2000" dirty="0">
                          <a:solidFill>
                            <a:srgbClr val="000000"/>
                          </a:solidFill>
                          <a:latin typeface="+mj-lt"/>
                        </a:rPr>
                        <a:t>5</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(5−3.57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10"/>
                  </a:ext>
                </a:extLst>
              </a:tr>
              <a:tr h="206375">
                <a:tc>
                  <a:txBody>
                    <a:bodyPr/>
                    <a:lstStyle/>
                    <a:p>
                      <a:pPr marR="635" algn="ctr">
                        <a:lnSpc>
                          <a:spcPct val="100000"/>
                        </a:lnSpc>
                        <a:spcBef>
                          <a:spcPts val="225"/>
                        </a:spcBef>
                      </a:pPr>
                      <a:r>
                        <a:rPr sz="2000" dirty="0">
                          <a:solidFill>
                            <a:srgbClr val="000000"/>
                          </a:solidFill>
                          <a:latin typeface="+mj-lt"/>
                        </a:rPr>
                        <a:t>5</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(5−3.57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11"/>
                  </a:ext>
                </a:extLst>
              </a:tr>
            </a:tbl>
          </a:graphicData>
        </a:graphic>
      </p:graphicFrame>
      <p:graphicFrame>
        <p:nvGraphicFramePr>
          <p:cNvPr id="288770" name="Object 2"/>
          <p:cNvGraphicFramePr>
            <a:graphicFrameLocks noChangeAspect="1"/>
          </p:cNvGraphicFramePr>
          <p:nvPr/>
        </p:nvGraphicFramePr>
        <p:xfrm>
          <a:off x="5715000" y="1502678"/>
          <a:ext cx="889000" cy="419100"/>
        </p:xfrm>
        <a:graphic>
          <a:graphicData uri="http://schemas.openxmlformats.org/presentationml/2006/ole">
            <mc:AlternateContent xmlns:mc="http://schemas.openxmlformats.org/markup-compatibility/2006">
              <mc:Choice xmlns:v="urn:schemas-microsoft-com:vml" Requires="v">
                <p:oleObj name="Equation" r:id="rId2" imgW="888840" imgH="419040" progId="Equation.DSMT4">
                  <p:embed/>
                </p:oleObj>
              </mc:Choice>
              <mc:Fallback>
                <p:oleObj name="Equation" r:id="rId2" imgW="888840" imgH="419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02678"/>
                        <a:ext cx="889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13.3.1: Determining a Confidence Interval for the Mean Price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sz="3500" dirty="0"/>
          </a:p>
          <a:p>
            <a:r>
              <a:rPr lang="en-US" dirty="0"/>
              <a:t>Assembling the pieces for the 95% confidence interval, we have </a:t>
            </a:r>
          </a:p>
        </p:txBody>
      </p:sp>
      <p:graphicFrame>
        <p:nvGraphicFramePr>
          <p:cNvPr id="4" name="object 2"/>
          <p:cNvGraphicFramePr>
            <a:graphicFrameLocks noGrp="1"/>
          </p:cNvGraphicFramePr>
          <p:nvPr/>
        </p:nvGraphicFramePr>
        <p:xfrm>
          <a:off x="2590800" y="1219200"/>
          <a:ext cx="4648200" cy="2193289"/>
        </p:xfrm>
        <a:graphic>
          <a:graphicData uri="http://schemas.openxmlformats.org/drawingml/2006/table">
            <a:tbl>
              <a:tblPr firstRow="1" bandRow="1">
                <a:tableStyleId>{5C22544A-7EE6-4342-B048-85BDC9FD1C3A}</a:tableStyleId>
              </a:tblPr>
              <a:tblGrid>
                <a:gridCol w="1818983">
                  <a:extLst>
                    <a:ext uri="{9D8B030D-6E8A-4147-A177-3AD203B41FA5}">
                      <a16:colId xmlns:a16="http://schemas.microsoft.com/office/drawing/2014/main" val="20000"/>
                    </a:ext>
                  </a:extLst>
                </a:gridCol>
                <a:gridCol w="2829217">
                  <a:extLst>
                    <a:ext uri="{9D8B030D-6E8A-4147-A177-3AD203B41FA5}">
                      <a16:colId xmlns:a16="http://schemas.microsoft.com/office/drawing/2014/main" val="20001"/>
                    </a:ext>
                  </a:extLst>
                </a:gridCol>
              </a:tblGrid>
              <a:tr h="762000">
                <a:tc>
                  <a:txBody>
                    <a:bodyPr/>
                    <a:lstStyle/>
                    <a:p>
                      <a:pPr algn="ctr">
                        <a:lnSpc>
                          <a:spcPct val="100000"/>
                        </a:lnSpc>
                        <a:spcBef>
                          <a:spcPts val="30"/>
                        </a:spcBef>
                      </a:pPr>
                      <a:endParaRPr sz="2000" dirty="0"/>
                    </a:p>
                    <a:p>
                      <a:pPr marR="635" algn="ctr">
                        <a:lnSpc>
                          <a:spcPct val="100000"/>
                        </a:lnSpc>
                      </a:pPr>
                      <a:r>
                        <a:rPr sz="2000" spc="-5" dirty="0"/>
                        <a:t>Age (Years)</a:t>
                      </a:r>
                      <a:r>
                        <a:rPr sz="2000" spc="-45" dirty="0"/>
                        <a:t> </a:t>
                      </a:r>
                      <a:r>
                        <a:rPr sz="2000" i="1" dirty="0"/>
                        <a:t>x</a:t>
                      </a:r>
                      <a:endParaRPr sz="2000" i="1" dirty="0">
                        <a:latin typeface="Roboto Condensed"/>
                        <a:cs typeface="Roboto Condensed"/>
                      </a:endParaRPr>
                    </a:p>
                  </a:txBody>
                  <a:tcPr marL="0" marR="0" marT="3810" marB="0"/>
                </a:tc>
                <a:tc>
                  <a:txBody>
                    <a:bodyPr/>
                    <a:lstStyle/>
                    <a:p>
                      <a:pPr marL="134620" marR="124460" indent="113030" algn="l">
                        <a:lnSpc>
                          <a:spcPct val="110000"/>
                        </a:lnSpc>
                        <a:spcBef>
                          <a:spcPts val="30"/>
                        </a:spcBef>
                      </a:pPr>
                      <a:r>
                        <a:rPr sz="2000" spc="-5" dirty="0"/>
                        <a:t>Sum </a:t>
                      </a:r>
                      <a:r>
                        <a:rPr sz="2000" dirty="0"/>
                        <a:t>of </a:t>
                      </a:r>
                      <a:r>
                        <a:rPr sz="2000" spc="-5" dirty="0"/>
                        <a:t>Squared  Deviations </a:t>
                      </a:r>
                      <a:r>
                        <a:rPr lang="en-US" sz="2000" spc="-5" dirty="0"/>
                        <a:t>               </a:t>
                      </a:r>
                      <a:endParaRPr sz="2000" baseline="45454" dirty="0">
                        <a:latin typeface="Calibri" panose="020F0502020204030204" pitchFamily="34" charset="0"/>
                        <a:cs typeface="Calibri" panose="020F0502020204030204" pitchFamily="34" charset="0"/>
                      </a:endParaRPr>
                    </a:p>
                  </a:txBody>
                  <a:tcPr marL="0" marR="0" marT="3810" marB="0"/>
                </a:tc>
                <a:extLst>
                  <a:ext uri="{0D108BD9-81ED-4DB2-BD59-A6C34878D82A}">
                    <a16:rowId xmlns:a16="http://schemas.microsoft.com/office/drawing/2014/main" val="10000"/>
                  </a:ext>
                </a:extLst>
              </a:tr>
              <a:tr h="206375">
                <a:tc>
                  <a:txBody>
                    <a:bodyPr/>
                    <a:lstStyle/>
                    <a:p>
                      <a:pPr marR="635" algn="ctr">
                        <a:lnSpc>
                          <a:spcPct val="100000"/>
                        </a:lnSpc>
                        <a:spcBef>
                          <a:spcPts val="225"/>
                        </a:spcBef>
                      </a:pPr>
                      <a:r>
                        <a:rPr sz="2000" dirty="0">
                          <a:solidFill>
                            <a:srgbClr val="000000"/>
                          </a:solidFill>
                          <a:latin typeface="+mj-lt"/>
                        </a:rPr>
                        <a:t>6</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(6−3.57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01"/>
                  </a:ext>
                </a:extLst>
              </a:tr>
              <a:tr h="206375">
                <a:tc>
                  <a:txBody>
                    <a:bodyPr/>
                    <a:lstStyle/>
                    <a:p>
                      <a:pPr marR="635" algn="ctr">
                        <a:lnSpc>
                          <a:spcPct val="100000"/>
                        </a:lnSpc>
                        <a:spcBef>
                          <a:spcPts val="225"/>
                        </a:spcBef>
                      </a:pPr>
                      <a:r>
                        <a:rPr sz="2000" dirty="0">
                          <a:solidFill>
                            <a:srgbClr val="000000"/>
                          </a:solidFill>
                          <a:latin typeface="+mj-lt"/>
                        </a:rPr>
                        <a:t>6</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(6−3.57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02"/>
                  </a:ext>
                </a:extLst>
              </a:tr>
              <a:tr h="206375">
                <a:tc>
                  <a:txBody>
                    <a:bodyPr/>
                    <a:lstStyle/>
                    <a:p>
                      <a:pPr marR="635" algn="ctr">
                        <a:lnSpc>
                          <a:spcPct val="100000"/>
                        </a:lnSpc>
                        <a:spcBef>
                          <a:spcPts val="225"/>
                        </a:spcBef>
                      </a:pPr>
                      <a:r>
                        <a:rPr sz="2000" dirty="0">
                          <a:solidFill>
                            <a:srgbClr val="000000"/>
                          </a:solidFill>
                          <a:latin typeface="+mj-lt"/>
                        </a:rPr>
                        <a:t>6</a:t>
                      </a:r>
                      <a:endParaRPr sz="2000" dirty="0">
                        <a:solidFill>
                          <a:srgbClr val="000000"/>
                        </a:solidFill>
                        <a:latin typeface="+mj-lt"/>
                        <a:cs typeface="Calibri" panose="020F0502020204030204" pitchFamily="34" charset="0"/>
                      </a:endParaRPr>
                    </a:p>
                  </a:txBody>
                  <a:tcPr marL="0" marR="0" marT="28575" marB="0"/>
                </a:tc>
                <a:tc>
                  <a:txBody>
                    <a:bodyPr/>
                    <a:lstStyle/>
                    <a:p>
                      <a:pPr marR="366395" algn="ctr">
                        <a:lnSpc>
                          <a:spcPct val="100000"/>
                        </a:lnSpc>
                        <a:spcBef>
                          <a:spcPts val="225"/>
                        </a:spcBef>
                      </a:pPr>
                      <a:r>
                        <a:rPr sz="2000" dirty="0">
                          <a:solidFill>
                            <a:srgbClr val="000000"/>
                          </a:solidFill>
                          <a:latin typeface="+mj-lt"/>
                        </a:rPr>
                        <a:t>(6−3.57</a:t>
                      </a:r>
                      <a:r>
                        <a:rPr sz="2000" spc="-5" dirty="0">
                          <a:solidFill>
                            <a:srgbClr val="000000"/>
                          </a:solidFill>
                          <a:latin typeface="+mj-lt"/>
                        </a:rPr>
                        <a:t>)</a:t>
                      </a:r>
                      <a:r>
                        <a:rPr sz="2000" baseline="42735" dirty="0">
                          <a:solidFill>
                            <a:srgbClr val="000000"/>
                          </a:solidFill>
                          <a:latin typeface="+mj-lt"/>
                        </a:rPr>
                        <a:t>2</a:t>
                      </a:r>
                      <a:endParaRPr sz="2000" baseline="42735" dirty="0">
                        <a:solidFill>
                          <a:srgbClr val="000000"/>
                        </a:solidFill>
                        <a:latin typeface="+mj-lt"/>
                        <a:cs typeface="Calibri" panose="020F0502020204030204" pitchFamily="34" charset="0"/>
                      </a:endParaRPr>
                    </a:p>
                  </a:txBody>
                  <a:tcPr marL="0" marR="0" marT="28575" marB="0"/>
                </a:tc>
                <a:extLst>
                  <a:ext uri="{0D108BD9-81ED-4DB2-BD59-A6C34878D82A}">
                    <a16:rowId xmlns:a16="http://schemas.microsoft.com/office/drawing/2014/main" val="10003"/>
                  </a:ext>
                </a:extLst>
              </a:tr>
              <a:tr h="373380">
                <a:tc>
                  <a:txBody>
                    <a:bodyPr/>
                    <a:lstStyle/>
                    <a:p>
                      <a:pPr marR="635" algn="ctr">
                        <a:lnSpc>
                          <a:spcPct val="100000"/>
                        </a:lnSpc>
                        <a:spcBef>
                          <a:spcPts val="994"/>
                        </a:spcBef>
                      </a:pPr>
                      <a:r>
                        <a:rPr sz="2000" spc="-10" dirty="0">
                          <a:solidFill>
                            <a:srgbClr val="000000"/>
                          </a:solidFill>
                          <a:latin typeface="+mj-lt"/>
                        </a:rPr>
                        <a:t>Total</a:t>
                      </a:r>
                      <a:endParaRPr sz="2000" dirty="0">
                        <a:solidFill>
                          <a:srgbClr val="000000"/>
                        </a:solidFill>
                        <a:latin typeface="+mj-lt"/>
                        <a:cs typeface="Calibri" panose="020F0502020204030204" pitchFamily="34" charset="0"/>
                      </a:endParaRPr>
                    </a:p>
                  </a:txBody>
                  <a:tcPr marL="0" marR="0" marT="126364" marB="0"/>
                </a:tc>
                <a:tc>
                  <a:txBody>
                    <a:bodyPr/>
                    <a:lstStyle/>
                    <a:p>
                      <a:pPr marL="144145" algn="ctr">
                        <a:lnSpc>
                          <a:spcPct val="100000"/>
                        </a:lnSpc>
                      </a:pPr>
                      <a:endParaRPr sz="2000" dirty="0">
                        <a:solidFill>
                          <a:srgbClr val="000000"/>
                        </a:solidFill>
                        <a:latin typeface="+mj-lt"/>
                        <a:cs typeface="Calibri" panose="020F0502020204030204" pitchFamily="34" charset="0"/>
                      </a:endParaRPr>
                    </a:p>
                  </a:txBody>
                  <a:tcPr marL="0" marR="0" marT="31115" marB="0"/>
                </a:tc>
                <a:extLst>
                  <a:ext uri="{0D108BD9-81ED-4DB2-BD59-A6C34878D82A}">
                    <a16:rowId xmlns:a16="http://schemas.microsoft.com/office/drawing/2014/main" val="10004"/>
                  </a:ext>
                </a:extLst>
              </a:tr>
            </a:tbl>
          </a:graphicData>
        </a:graphic>
      </p:graphicFrame>
      <p:graphicFrame>
        <p:nvGraphicFramePr>
          <p:cNvPr id="288770" name="Object 2"/>
          <p:cNvGraphicFramePr>
            <a:graphicFrameLocks noChangeAspect="1"/>
          </p:cNvGraphicFramePr>
          <p:nvPr/>
        </p:nvGraphicFramePr>
        <p:xfrm>
          <a:off x="5715000" y="1502678"/>
          <a:ext cx="889000" cy="419100"/>
        </p:xfrm>
        <a:graphic>
          <a:graphicData uri="http://schemas.openxmlformats.org/presentationml/2006/ole">
            <mc:AlternateContent xmlns:mc="http://schemas.openxmlformats.org/markup-compatibility/2006">
              <mc:Choice xmlns:v="urn:schemas-microsoft-com:vml" Requires="v">
                <p:oleObj name="Equation" r:id="rId2" imgW="888840" imgH="419040" progId="Equation.DSMT4">
                  <p:embed/>
                </p:oleObj>
              </mc:Choice>
              <mc:Fallback>
                <p:oleObj name="Equation" r:id="rId2" imgW="888840" imgH="41904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02678"/>
                        <a:ext cx="889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1" name="Object 3"/>
          <p:cNvGraphicFramePr>
            <a:graphicFrameLocks noChangeAspect="1"/>
          </p:cNvGraphicFramePr>
          <p:nvPr/>
        </p:nvGraphicFramePr>
        <p:xfrm>
          <a:off x="4775433" y="2955022"/>
          <a:ext cx="2019300" cy="431800"/>
        </p:xfrm>
        <a:graphic>
          <a:graphicData uri="http://schemas.openxmlformats.org/presentationml/2006/ole">
            <mc:AlternateContent xmlns:mc="http://schemas.openxmlformats.org/markup-compatibility/2006">
              <mc:Choice xmlns:v="urn:schemas-microsoft-com:vml" Requires="v">
                <p:oleObj name="Equation" r:id="rId4" imgW="2019240" imgH="431640" progId="Equation.DSMT4">
                  <p:embed/>
                </p:oleObj>
              </mc:Choice>
              <mc:Fallback>
                <p:oleObj name="Equation" r:id="rId4" imgW="2019240" imgH="43164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433" y="2955022"/>
                        <a:ext cx="2019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6" name="Object 4"/>
          <p:cNvGraphicFramePr>
            <a:graphicFrameLocks noChangeAspect="1"/>
          </p:cNvGraphicFramePr>
          <p:nvPr>
            <p:extLst>
              <p:ext uri="{D42A27DB-BD31-4B8C-83A1-F6EECF244321}">
                <p14:modId xmlns:p14="http://schemas.microsoft.com/office/powerpoint/2010/main" val="1658058302"/>
              </p:ext>
            </p:extLst>
          </p:nvPr>
        </p:nvGraphicFramePr>
        <p:xfrm>
          <a:off x="2590800" y="4267200"/>
          <a:ext cx="4419600" cy="1358900"/>
        </p:xfrm>
        <a:graphic>
          <a:graphicData uri="http://schemas.openxmlformats.org/presentationml/2006/ole">
            <mc:AlternateContent xmlns:mc="http://schemas.openxmlformats.org/markup-compatibility/2006">
              <mc:Choice xmlns:v="urn:schemas-microsoft-com:vml" Requires="v">
                <p:oleObj name="Equation" r:id="rId6" imgW="4419360" imgH="1358640" progId="Equation.DSMT4">
                  <p:embed/>
                </p:oleObj>
              </mc:Choice>
              <mc:Fallback>
                <p:oleObj name="Equation" r:id="rId6" imgW="4419360" imgH="1358640" progId="Equation.DSMT4">
                  <p:embed/>
                  <p:pic>
                    <p:nvPicPr>
                      <p:cNvPr id="0" name="Picture 4"/>
                      <p:cNvPicPr>
                        <a:picLocks noChangeAspect="1" noChangeArrowheads="1"/>
                      </p:cNvPicPr>
                      <p:nvPr/>
                    </p:nvPicPr>
                    <p:blipFill>
                      <a:blip r:embed="rId7"/>
                      <a:srcRect/>
                      <a:stretch>
                        <a:fillRect/>
                      </a:stretch>
                    </p:blipFill>
                    <p:spPr bwMode="auto">
                      <a:xfrm>
                        <a:off x="2590800" y="4267200"/>
                        <a:ext cx="44196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13.3.1: Determining a Confidence Interval for the Mean Price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$37,798.49	    $39,338.65	 $40,878.81</a:t>
            </a:r>
          </a:p>
        </p:txBody>
      </p:sp>
      <p:graphicFrame>
        <p:nvGraphicFramePr>
          <p:cNvPr id="290818" name="Object 2"/>
          <p:cNvGraphicFramePr>
            <a:graphicFrameLocks noChangeAspect="1"/>
          </p:cNvGraphicFramePr>
          <p:nvPr>
            <p:extLst>
              <p:ext uri="{D42A27DB-BD31-4B8C-83A1-F6EECF244321}">
                <p14:modId xmlns:p14="http://schemas.microsoft.com/office/powerpoint/2010/main" val="2044792762"/>
              </p:ext>
            </p:extLst>
          </p:nvPr>
        </p:nvGraphicFramePr>
        <p:xfrm>
          <a:off x="1549400" y="1295400"/>
          <a:ext cx="6134100" cy="939800"/>
        </p:xfrm>
        <a:graphic>
          <a:graphicData uri="http://schemas.openxmlformats.org/presentationml/2006/ole">
            <mc:AlternateContent xmlns:mc="http://schemas.openxmlformats.org/markup-compatibility/2006">
              <mc:Choice xmlns:v="urn:schemas-microsoft-com:vml" Requires="v">
                <p:oleObj name="Equation" r:id="rId2" imgW="6134040" imgH="939600" progId="Equation.DSMT4">
                  <p:embed/>
                </p:oleObj>
              </mc:Choice>
              <mc:Fallback>
                <p:oleObj name="Equation" r:id="rId2" imgW="6134040" imgH="939600" progId="Equation.DSMT4">
                  <p:embed/>
                  <p:pic>
                    <p:nvPicPr>
                      <p:cNvPr id="0" name="Picture 2"/>
                      <p:cNvPicPr>
                        <a:picLocks noChangeAspect="1" noChangeArrowheads="1"/>
                      </p:cNvPicPr>
                      <p:nvPr/>
                    </p:nvPicPr>
                    <p:blipFill>
                      <a:blip r:embed="rId3"/>
                      <a:srcRect/>
                      <a:stretch>
                        <a:fillRect/>
                      </a:stretch>
                    </p:blipFill>
                    <p:spPr bwMode="auto">
                      <a:xfrm>
                        <a:off x="1549400" y="1295400"/>
                        <a:ext cx="6134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19" name="Object 3"/>
          <p:cNvGraphicFramePr>
            <a:graphicFrameLocks noChangeAspect="1"/>
          </p:cNvGraphicFramePr>
          <p:nvPr>
            <p:extLst>
              <p:ext uri="{D42A27DB-BD31-4B8C-83A1-F6EECF244321}">
                <p14:modId xmlns:p14="http://schemas.microsoft.com/office/powerpoint/2010/main" val="1325036653"/>
              </p:ext>
            </p:extLst>
          </p:nvPr>
        </p:nvGraphicFramePr>
        <p:xfrm>
          <a:off x="1549400" y="2310471"/>
          <a:ext cx="3975100" cy="482600"/>
        </p:xfrm>
        <a:graphic>
          <a:graphicData uri="http://schemas.openxmlformats.org/presentationml/2006/ole">
            <mc:AlternateContent xmlns:mc="http://schemas.openxmlformats.org/markup-compatibility/2006">
              <mc:Choice xmlns:v="urn:schemas-microsoft-com:vml" Requires="v">
                <p:oleObj name="Equation" r:id="rId4" imgW="3974760" imgH="482400" progId="Equation.DSMT4">
                  <p:embed/>
                </p:oleObj>
              </mc:Choice>
              <mc:Fallback>
                <p:oleObj name="Equation" r:id="rId4" imgW="3974760" imgH="482400" progId="Equation.DSMT4">
                  <p:embed/>
                  <p:pic>
                    <p:nvPicPr>
                      <p:cNvPr id="0" name="Picture 3"/>
                      <p:cNvPicPr>
                        <a:picLocks noChangeAspect="1" noChangeArrowheads="1"/>
                      </p:cNvPicPr>
                      <p:nvPr/>
                    </p:nvPicPr>
                    <p:blipFill>
                      <a:blip r:embed="rId5"/>
                      <a:srcRect/>
                      <a:stretch>
                        <a:fillRect/>
                      </a:stretch>
                    </p:blipFill>
                    <p:spPr bwMode="auto">
                      <a:xfrm>
                        <a:off x="1549400" y="2310471"/>
                        <a:ext cx="397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0" name="Object 4"/>
          <p:cNvGraphicFramePr>
            <a:graphicFrameLocks noChangeAspect="1"/>
          </p:cNvGraphicFramePr>
          <p:nvPr>
            <p:extLst>
              <p:ext uri="{D42A27DB-BD31-4B8C-83A1-F6EECF244321}">
                <p14:modId xmlns:p14="http://schemas.microsoft.com/office/powerpoint/2010/main" val="838286543"/>
              </p:ext>
            </p:extLst>
          </p:nvPr>
        </p:nvGraphicFramePr>
        <p:xfrm>
          <a:off x="1549400" y="2969260"/>
          <a:ext cx="3251200" cy="368300"/>
        </p:xfrm>
        <a:graphic>
          <a:graphicData uri="http://schemas.openxmlformats.org/presentationml/2006/ole">
            <mc:AlternateContent xmlns:mc="http://schemas.openxmlformats.org/markup-compatibility/2006">
              <mc:Choice xmlns:v="urn:schemas-microsoft-com:vml" Requires="v">
                <p:oleObj name="Equation" r:id="rId6" imgW="3251160" imgH="368280" progId="Equation.DSMT4">
                  <p:embed/>
                </p:oleObj>
              </mc:Choice>
              <mc:Fallback>
                <p:oleObj name="Equation" r:id="rId6" imgW="3251160" imgH="368280" progId="Equation.DSMT4">
                  <p:embed/>
                  <p:pic>
                    <p:nvPicPr>
                      <p:cNvPr id="0" name="Picture 4"/>
                      <p:cNvPicPr>
                        <a:picLocks noChangeAspect="1" noChangeArrowheads="1"/>
                      </p:cNvPicPr>
                      <p:nvPr/>
                    </p:nvPicPr>
                    <p:blipFill>
                      <a:blip r:embed="rId7"/>
                      <a:srcRect/>
                      <a:stretch>
                        <a:fillRect/>
                      </a:stretch>
                    </p:blipFill>
                    <p:spPr bwMode="auto">
                      <a:xfrm>
                        <a:off x="1549400" y="2969260"/>
                        <a:ext cx="3251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 name="Straight Connector 3">
            <a:extLst>
              <a:ext uri="{FF2B5EF4-FFF2-40B4-BE49-F238E27FC236}">
                <a16:creationId xmlns:a16="http://schemas.microsoft.com/office/drawing/2014/main" id="{52D60738-3267-5B61-5227-6E36D8BE7925}"/>
              </a:ext>
            </a:extLst>
          </p:cNvPr>
          <p:cNvCxnSpPr/>
          <p:nvPr/>
        </p:nvCxnSpPr>
        <p:spPr>
          <a:xfrm>
            <a:off x="2351049" y="4191000"/>
            <a:ext cx="401955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Double Bracket 4">
            <a:extLst>
              <a:ext uri="{FF2B5EF4-FFF2-40B4-BE49-F238E27FC236}">
                <a16:creationId xmlns:a16="http://schemas.microsoft.com/office/drawing/2014/main" id="{E7FA7A6B-26B5-13DC-9B97-FF17CC39B32B}"/>
              </a:ext>
            </a:extLst>
          </p:cNvPr>
          <p:cNvSpPr/>
          <p:nvPr/>
        </p:nvSpPr>
        <p:spPr>
          <a:xfrm>
            <a:off x="2351049" y="4049739"/>
            <a:ext cx="4019550" cy="28555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6" name="Straight Connector 5">
            <a:extLst>
              <a:ext uri="{FF2B5EF4-FFF2-40B4-BE49-F238E27FC236}">
                <a16:creationId xmlns:a16="http://schemas.microsoft.com/office/drawing/2014/main" id="{F13EDCDB-C78B-0116-D1CB-E1535D27B801}"/>
              </a:ext>
            </a:extLst>
          </p:cNvPr>
          <p:cNvCxnSpPr/>
          <p:nvPr/>
        </p:nvCxnSpPr>
        <p:spPr>
          <a:xfrm>
            <a:off x="4267200" y="4049739"/>
            <a:ext cx="0" cy="304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13.3.1: Determining a Confidence Interval for the Mean Price (cont.)</a:t>
            </a:r>
          </a:p>
        </p:txBody>
      </p:sp>
      <p:sp>
        <p:nvSpPr>
          <p:cNvPr id="3" name="Content Placeholder 2"/>
          <p:cNvSpPr>
            <a:spLocks noGrp="1"/>
          </p:cNvSpPr>
          <p:nvPr>
            <p:ph idx="1"/>
          </p:nvPr>
        </p:nvSpPr>
        <p:spPr/>
        <p:txBody>
          <a:bodyPr/>
          <a:lstStyle/>
          <a:p>
            <a:r>
              <a:rPr lang="en-US" dirty="0"/>
              <a:t>The confidence interval can be interpreted in two ways. </a:t>
            </a:r>
          </a:p>
          <a:p>
            <a:pPr marL="461963" indent="-461963">
              <a:buFont typeface="Arial" pitchFamily="34" charset="0"/>
              <a:buChar char="•"/>
            </a:pPr>
            <a:r>
              <a:rPr lang="en-US" dirty="0"/>
              <a:t>We are 95% confident that the mean price of a two-year-old Jeep Cherokee is between $37,798.49 and $40,878.81. (Note, like all confidence intervals, the confidence is in the method—not in a particular interval.) </a:t>
            </a:r>
          </a:p>
          <a:p>
            <a:pPr marL="461963" indent="-461963">
              <a:buFont typeface="Arial" pitchFamily="34" charset="0"/>
              <a:buChar char="•"/>
            </a:pPr>
            <a:r>
              <a:rPr lang="en-US" dirty="0"/>
              <a:t>We are 95% confident that the maximum error of estimation for the mean price of a two-year-old Jeep Cherokee is $1540.16.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Concerning the Model’s Prediction</a:t>
            </a:r>
          </a:p>
        </p:txBody>
      </p:sp>
      <p:sp>
        <p:nvSpPr>
          <p:cNvPr id="3" name="Content Placeholder 2"/>
          <p:cNvSpPr>
            <a:spLocks noGrp="1"/>
          </p:cNvSpPr>
          <p:nvPr>
            <p:ph idx="1"/>
          </p:nvPr>
        </p:nvSpPr>
        <p:spPr/>
        <p:txBody>
          <a:bodyPr>
            <a:normAutofit/>
          </a:bodyPr>
          <a:lstStyle/>
          <a:p>
            <a:r>
              <a:rPr lang="en-US" dirty="0"/>
              <a:t>The vast majority of regression models are developed for predictive purposes. For example, if you built the model relating the price of a Jeep Cherokee Limited to its age, it was probably because you want to use it to predict prices. While it is important to evaluate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r>
              <a:rPr lang="en-US" dirty="0"/>
              <a:t>, the estimate of the slope, the real concern of the model builder is the accuracy of a model’s predictions. In the case of the Jeep Cherokee Limited model, how accurate are the prices that the model predicts? </a:t>
            </a:r>
          </a:p>
        </p:txBody>
      </p:sp>
    </p:spTree>
    <p:extLst>
      <p:ext uri="{BB962C8B-B14F-4D97-AF65-F5344CB8AC3E}">
        <p14:creationId xmlns:p14="http://schemas.microsoft.com/office/powerpoint/2010/main" val="356215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lstStyle/>
          <a:p>
            <a:endParaRPr lang="en-US" dirty="0"/>
          </a:p>
          <a:p>
            <a:endParaRPr lang="en-US" dirty="0"/>
          </a:p>
        </p:txBody>
      </p:sp>
      <mc:AlternateContent xmlns:mc="http://schemas.openxmlformats.org/markup-compatibility/2006" xmlns:a14="http://schemas.microsoft.com/office/drawing/2010/main">
        <mc:Choice Requires="a14">
          <p:sp>
            <p:nvSpPr>
              <p:cNvPr id="4" name="Content Placeholder 3"/>
              <p:cNvSpPr txBox="1">
                <a:spLocks/>
              </p:cNvSpPr>
              <p:nvPr/>
            </p:nvSpPr>
            <p:spPr>
              <a:xfrm>
                <a:off x="457200" y="1295400"/>
                <a:ext cx="8229600" cy="1384995"/>
              </a:xfrm>
              <a:prstGeom prst="rect">
                <a:avLst/>
              </a:prstGeom>
              <a:ln w="28575">
                <a:solidFill>
                  <a:srgbClr val="FF0000"/>
                </a:solidFill>
              </a:ln>
            </p:spPr>
            <p:txBody>
              <a:bodyPr>
                <a:spAutoFit/>
              </a:bodyPr>
              <a:lstStyle/>
              <a:p>
                <a:pPr lvl="0">
                  <a:spcBef>
                    <a:spcPct val="20000"/>
                  </a:spcBef>
                </a:pPr>
                <a:r>
                  <a:rPr lang="en-US" sz="2800" dirty="0">
                    <a:solidFill>
                      <a:srgbClr val="000000"/>
                    </a:solidFill>
                  </a:rPr>
                  <a:t>As of this publication, Excel does not have a built-in function to calculate a confidence interval for the mean value of </a:t>
                </a:r>
                <a14:m>
                  <m:oMath xmlns:m="http://schemas.openxmlformats.org/officeDocument/2006/math">
                    <m:r>
                      <a:rPr lang="en-US" sz="2800" i="1" dirty="0" smtClean="0">
                        <a:solidFill>
                          <a:srgbClr val="000000"/>
                        </a:solidFill>
                        <a:latin typeface="Cambria Math" panose="02040503050406030204" pitchFamily="18" charset="0"/>
                      </a:rPr>
                      <m:t>𝑦</m:t>
                    </m:r>
                  </m:oMath>
                </a14:m>
                <a:r>
                  <a:rPr lang="en-US" sz="2800" dirty="0">
                    <a:solidFill>
                      <a:srgbClr val="000000"/>
                    </a:solidFill>
                  </a:rPr>
                  <a:t> given </a:t>
                </a:r>
                <a14:m>
                  <m:oMath xmlns:m="http://schemas.openxmlformats.org/officeDocument/2006/math">
                    <m:r>
                      <a:rPr lang="en-US" sz="2800" i="1" dirty="0" smtClean="0">
                        <a:solidFill>
                          <a:srgbClr val="000000"/>
                        </a:solidFill>
                        <a:latin typeface="Cambria Math" panose="02040503050406030204" pitchFamily="18" charset="0"/>
                      </a:rPr>
                      <m:t>𝑥</m:t>
                    </m:r>
                  </m:oMath>
                </a14:m>
                <a:r>
                  <a:rPr lang="en-US" sz="2800" dirty="0">
                    <a:solidFill>
                      <a:srgbClr val="000000"/>
                    </a:solidFill>
                  </a:rPr>
                  <a:t> nor to calculate prediction intervals.</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mc:Choice>
        <mc:Fallback xmlns="">
          <p:sp>
            <p:nvSpPr>
              <p:cNvPr id="4" name="Content Placeholder 3"/>
              <p:cNvSpPr txBox="1">
                <a:spLocks noRot="1" noChangeAspect="1" noMove="1" noResize="1" noEditPoints="1" noAdjustHandles="1" noChangeArrowheads="1" noChangeShapeType="1" noTextEdit="1"/>
              </p:cNvSpPr>
              <p:nvPr/>
            </p:nvSpPr>
            <p:spPr>
              <a:xfrm>
                <a:off x="457200" y="1295400"/>
                <a:ext cx="8229600" cy="1384995"/>
              </a:xfrm>
              <a:prstGeom prst="rect">
                <a:avLst/>
              </a:prstGeom>
              <a:blipFill>
                <a:blip r:embed="rId2"/>
                <a:stretch>
                  <a:fillRect l="-1328" t="-3448" r="-1550" b="-9914"/>
                </a:stretch>
              </a:blipFill>
              <a:ln w="28575">
                <a:solidFill>
                  <a:srgbClr val="FF0000"/>
                </a:solidFill>
              </a:ln>
            </p:spPr>
            <p:txBody>
              <a:bodyPr/>
              <a:lstStyle/>
              <a:p>
                <a:r>
                  <a:rPr lang="en-IN">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Confidence Intervals for the Mean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Virtually all statistical analysis packages compute a confidence interval for the mean value of y for a given value of </a:t>
                </a:r>
                <a14:m>
                  <m:oMath xmlns:m="http://schemas.openxmlformats.org/officeDocument/2006/math">
                    <m:r>
                      <a:rPr lang="en-US" i="1" dirty="0" smtClean="0">
                        <a:latin typeface="Cambria Math" panose="02040503050406030204" pitchFamily="18" charset="0"/>
                      </a:rPr>
                      <m:t>𝑥</m:t>
                    </m:r>
                  </m:oMath>
                </a14:m>
                <a:r>
                  <a:rPr lang="en-US" dirty="0"/>
                  <a:t>. Figure 13.3.1 is an example of the standard output from Minitab. The output in the figure uses the estimated Jeep Cherokee model when Age = 2. The value labeled ‘Fit’ is the predicted value of </a:t>
                </a:r>
                <a14:m>
                  <m:oMath xmlns:m="http://schemas.openxmlformats.org/officeDocument/2006/math">
                    <m:r>
                      <a:rPr lang="en-US" i="1" dirty="0" smtClean="0">
                        <a:latin typeface="Cambria Math" panose="02040503050406030204" pitchFamily="18" charset="0"/>
                      </a:rPr>
                      <m:t>𝑦</m:t>
                    </m:r>
                  </m:oMath>
                </a14:m>
                <a:r>
                  <a:rPr lang="en-US" dirty="0"/>
                  <a:t> when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=2</m:t>
                    </m:r>
                  </m:oMath>
                </a14:m>
                <a:r>
                  <a:rPr lang="en-US" dirty="0"/>
                  <a:t>. The value labeled ‘SE Fit’ is the standard deviation of the fitted value when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=2</m:t>
                    </m:r>
                  </m:oMath>
                </a14:m>
                <a:r>
                  <a:rPr lang="en-US" dirty="0"/>
                  <a:t>. The ‘95% CI’ is the 95% confidence interval for the mean value of </a:t>
                </a:r>
                <a14:m>
                  <m:oMath xmlns:m="http://schemas.openxmlformats.org/officeDocument/2006/math">
                    <m:r>
                      <a:rPr lang="en-US" i="1" dirty="0" smtClean="0">
                        <a:latin typeface="Cambria Math" panose="02040503050406030204" pitchFamily="18" charset="0"/>
                      </a:rPr>
                      <m:t>𝑦</m:t>
                    </m:r>
                  </m:oMath>
                </a14:m>
                <a:r>
                  <a:rPr lang="en-US" dirty="0"/>
                  <a:t> when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=2</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200" r="-296"/>
                </a:stretch>
              </a:blipFill>
            </p:spPr>
            <p:txBody>
              <a:bodyPr/>
              <a:lstStyle/>
              <a:p>
                <a:r>
                  <a:rPr lang="en-IN">
                    <a:noFill/>
                  </a:rPr>
                  <a:t> </a:t>
                </a:r>
              </a:p>
            </p:txBody>
          </p:sp>
        </mc:Fallback>
      </mc:AlternateContent>
    </p:spTree>
    <p:extLst>
      <p:ext uri="{BB962C8B-B14F-4D97-AF65-F5344CB8AC3E}">
        <p14:creationId xmlns:p14="http://schemas.microsoft.com/office/powerpoint/2010/main" val="2345234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Confidence Intervals for the Mean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normAutofit/>
          </a:bodyPr>
          <a:lstStyle/>
          <a:p>
            <a:r>
              <a:rPr lang="en-US" dirty="0"/>
              <a:t>Note that the confidence interval from Minitab has slightly different endpoints than the one we calculated above due to the rounding of intermediate calculations.</a:t>
            </a:r>
          </a:p>
        </p:txBody>
      </p:sp>
    </p:spTree>
    <p:extLst>
      <p:ext uri="{BB962C8B-B14F-4D97-AF65-F5344CB8AC3E}">
        <p14:creationId xmlns:p14="http://schemas.microsoft.com/office/powerpoint/2010/main" val="242674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Confidence Intervals for the Mean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DA4DCD1A-91D7-1E98-5CE7-FEF022C39097}"/>
              </a:ext>
            </a:extLst>
          </p:cNvPr>
          <p:cNvPicPr>
            <a:picLocks noChangeAspect="1"/>
          </p:cNvPicPr>
          <p:nvPr/>
        </p:nvPicPr>
        <p:blipFill>
          <a:blip r:embed="rId3"/>
          <a:stretch>
            <a:fillRect/>
          </a:stretch>
        </p:blipFill>
        <p:spPr>
          <a:xfrm>
            <a:off x="1219200" y="1287853"/>
            <a:ext cx="6310853" cy="4564307"/>
          </a:xfrm>
          <a:prstGeom prst="rect">
            <a:avLst/>
          </a:prstGeom>
        </p:spPr>
      </p:pic>
    </p:spTree>
    <p:extLst>
      <p:ext uri="{BB962C8B-B14F-4D97-AF65-F5344CB8AC3E}">
        <p14:creationId xmlns:p14="http://schemas.microsoft.com/office/powerpoint/2010/main" val="2053311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Confidence Intervals for the Mean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normAutofit/>
          </a:bodyPr>
          <a:lstStyle/>
          <a:p>
            <a:r>
              <a:rPr lang="en-US" dirty="0"/>
              <a:t> </a:t>
            </a:r>
          </a:p>
        </p:txBody>
      </p:sp>
      <p:pic>
        <p:nvPicPr>
          <p:cNvPr id="6" name="Picture 5">
            <a:extLst>
              <a:ext uri="{FF2B5EF4-FFF2-40B4-BE49-F238E27FC236}">
                <a16:creationId xmlns:a16="http://schemas.microsoft.com/office/drawing/2014/main" id="{125F7C8E-2759-6B14-FC57-2B1B6896A8C1}"/>
              </a:ext>
            </a:extLst>
          </p:cNvPr>
          <p:cNvPicPr>
            <a:picLocks noChangeAspect="1"/>
          </p:cNvPicPr>
          <p:nvPr/>
        </p:nvPicPr>
        <p:blipFill>
          <a:blip r:embed="rId3"/>
          <a:stretch>
            <a:fillRect/>
          </a:stretch>
        </p:blipFill>
        <p:spPr>
          <a:xfrm>
            <a:off x="1752600" y="1472302"/>
            <a:ext cx="5410200" cy="4138992"/>
          </a:xfrm>
          <a:prstGeom prst="rect">
            <a:avLst/>
          </a:prstGeom>
        </p:spPr>
      </p:pic>
    </p:spTree>
    <p:extLst>
      <p:ext uri="{BB962C8B-B14F-4D97-AF65-F5344CB8AC3E}">
        <p14:creationId xmlns:p14="http://schemas.microsoft.com/office/powerpoint/2010/main" val="3304465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Confidence Intervals for the Mean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Figure 13.3.2 is a graph of the regression line and the 95% confidence interval bands around the regression line. Note how the confidence interval widens at the extremes of the data range where the value of </a:t>
                </a:r>
                <a14:m>
                  <m:oMath xmlns:m="http://schemas.openxmlformats.org/officeDocument/2006/math">
                    <m:r>
                      <a:rPr lang="en-US" i="1" dirty="0" smtClean="0">
                        <a:latin typeface="Cambria Math" panose="02040503050406030204" pitchFamily="18" charset="0"/>
                      </a:rPr>
                      <m:t>𝑥</m:t>
                    </m:r>
                    <m:r>
                      <a:rPr lang="en-US" i="1" baseline="-25000" dirty="0" smtClean="0">
                        <a:latin typeface="Cambria Math" panose="02040503050406030204" pitchFamily="18" charset="0"/>
                      </a:rPr>
                      <m:t>𝑝</m:t>
                    </m:r>
                  </m:oMath>
                </a14:m>
                <a:r>
                  <a:rPr lang="en-US" dirty="0"/>
                  <a:t> is furthest from the average,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oMath>
                </a14:m>
                <a:r>
                  <a:rPr lang="en-US" dirty="0"/>
                  <a:t>.</a:t>
                </a:r>
              </a:p>
              <a:p>
                <a:r>
                  <a:rPr lang="en-US" dirty="0"/>
                  <a:t>The ‘95% PI’ (prediction interval) will be discussed next.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200" r="-889"/>
                </a:stretch>
              </a:blipFill>
            </p:spPr>
            <p:txBody>
              <a:bodyPr/>
              <a:lstStyle/>
              <a:p>
                <a:r>
                  <a:rPr lang="en-IN">
                    <a:noFill/>
                  </a:rPr>
                  <a:t> </a:t>
                </a:r>
              </a:p>
            </p:txBody>
          </p:sp>
        </mc:Fallback>
      </mc:AlternateContent>
    </p:spTree>
    <p:extLst>
      <p:ext uri="{BB962C8B-B14F-4D97-AF65-F5344CB8AC3E}">
        <p14:creationId xmlns:p14="http://schemas.microsoft.com/office/powerpoint/2010/main" val="221207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Confidence Intervals for the Predicted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We previously discussed confidence intervals for the mean value of </a:t>
                </a: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rather than individual outcomes. Suppose you have a three-year-old Jeep Cherokee, and you wish to predict the price of the car and compute a 95% confidence interval for the predicted price of your car. Using the model,</a:t>
                </a:r>
              </a:p>
              <a:p>
                <a:r>
                  <a:rPr lang="en-US" i="1" dirty="0">
                    <a:latin typeface="Cambria Math" panose="02040503050406030204" pitchFamily="18" charset="0"/>
                    <a:ea typeface="Cambria Math" panose="02040503050406030204" pitchFamily="18" charset="0"/>
                  </a:rPr>
                  <a:t>Asking Price </a:t>
                </a:r>
                <a14:m>
                  <m:oMath xmlns:m="http://schemas.openxmlformats.org/officeDocument/2006/math">
                    <m:r>
                      <a:rPr lang="en-US" b="0" i="1" dirty="0"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$47,030.83 </a:t>
                </a:r>
                <a14:m>
                  <m:oMath xmlns:m="http://schemas.openxmlformats.org/officeDocument/2006/math">
                    <m:r>
                      <a:rPr lang="en-US" b="0" i="1" smtClean="0">
                        <a:latin typeface="Cambria Math" panose="02040503050406030204" pitchFamily="18" charset="0"/>
                      </a:rPr>
                      <m:t>−$3846.09</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oMath>
                </a14:m>
                <a:endParaRPr lang="en-US" b="0" i="1" dirty="0">
                  <a:latin typeface="Calibri" panose="020F0502020204030204" pitchFamily="34" charset="0"/>
                  <a:ea typeface="Calibri" panose="020F0502020204030204" pitchFamily="34" charset="0"/>
                  <a:cs typeface="Calibri" panose="020F0502020204030204" pitchFamily="34" charset="0"/>
                </a:endParaRPr>
              </a:p>
              <a:p>
                <a:r>
                  <a:rPr lang="en-US" b="0" dirty="0"/>
                  <a:t>	           </a:t>
                </a:r>
                <a14:m>
                  <m:oMath xmlns:m="http://schemas.openxmlformats.org/officeDocument/2006/math">
                    <m:r>
                      <a:rPr lang="en-US" b="0" i="1" smtClean="0">
                        <a:latin typeface="Cambria Math" panose="02040503050406030204" pitchFamily="18" charset="0"/>
                      </a:rPr>
                      <m:t>=$35,49.56,</m:t>
                    </m:r>
                  </m:oMath>
                </a14:m>
                <a:endParaRPr lang="en-US" dirty="0"/>
              </a:p>
              <a:p>
                <a:r>
                  <a:rPr lang="en-US" dirty="0"/>
                  <a:t>for the average three-year-old car. Your car may be above average or below average; the model has no way of knowing.</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2133" r="-1704" b="-3867"/>
                </a:stretch>
              </a:blipFill>
            </p:spPr>
            <p:txBody>
              <a:bodyPr/>
              <a:lstStyle/>
              <a:p>
                <a:r>
                  <a:rPr lang="en-US">
                    <a:noFill/>
                  </a:rPr>
                  <a:t> </a:t>
                </a:r>
              </a:p>
            </p:txBody>
          </p:sp>
        </mc:Fallback>
      </mc:AlternateContent>
    </p:spTree>
    <p:extLst>
      <p:ext uri="{BB962C8B-B14F-4D97-AF65-F5344CB8AC3E}">
        <p14:creationId xmlns:p14="http://schemas.microsoft.com/office/powerpoint/2010/main" val="222854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Confidence Intervals for the Predicted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Consequently, the actual price of your car will likely be different from the average value and that difference will be an error in the model’s prediction. That error needs to be accounted for in the confidence interval for the predicted value of </a:t>
                </a: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a:t>
                </a:r>
              </a:p>
              <a:p>
                <a:r>
                  <a:rPr lang="en-US" dirty="0"/>
                  <a:t>The expression for the confidence interval for a predicted value is very similar to the confidence interval for the mean value of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a:t>given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However, instead of calling this interval a confidence interval (which it is), let’s call it a </a:t>
                </a:r>
                <a:r>
                  <a:rPr lang="en-US" b="1" dirty="0"/>
                  <a:t>prediction interval </a:t>
                </a:r>
                <a:r>
                  <a:rPr lang="en-US" dirty="0"/>
                  <a:t>to distinguish the interval from the confidence interval for the mean value of </a:t>
                </a: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33" t="-1067" r="-1556" b="-2533"/>
                </a:stretch>
              </a:blipFill>
            </p:spPr>
            <p:txBody>
              <a:bodyPr/>
              <a:lstStyle/>
              <a:p>
                <a:r>
                  <a:rPr lang="en-IN">
                    <a:noFill/>
                  </a:rPr>
                  <a:t> </a:t>
                </a:r>
              </a:p>
            </p:txBody>
          </p:sp>
        </mc:Fallback>
      </mc:AlternateContent>
    </p:spTree>
    <p:extLst>
      <p:ext uri="{BB962C8B-B14F-4D97-AF65-F5344CB8AC3E}">
        <p14:creationId xmlns:p14="http://schemas.microsoft.com/office/powerpoint/2010/main" val="905474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100(1 − </a:t>
            </a:r>
            <a:r>
              <a:rPr lang="el-GR" i="1" dirty="0">
                <a:latin typeface="Cambria Math" panose="02040503050406030204" pitchFamily="18" charset="0"/>
                <a:ea typeface="Cambria Math" panose="02040503050406030204" pitchFamily="18" charset="0"/>
              </a:rPr>
              <a:t>α</a:t>
            </a:r>
            <a:r>
              <a:rPr lang="en-US" dirty="0"/>
              <a:t>)% Confidence Interval for the Predicted Value of </a:t>
            </a:r>
            <a:r>
              <a:rPr lang="en-US" i="1" dirty="0"/>
              <a:t>y</a:t>
            </a:r>
            <a:r>
              <a:rPr lang="en-US" dirty="0"/>
              <a:t> Given </a:t>
            </a:r>
            <a:r>
              <a:rPr lang="en-US" i="1" dirty="0"/>
              <a:t>x</a:t>
            </a:r>
            <a:r>
              <a:rPr lang="en-US" dirty="0"/>
              <a:t> </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457200" y="1219671"/>
            <a:ext cx="8229600" cy="2936188"/>
          </a:xfrm>
          <a:prstGeom prst="rect">
            <a:avLst/>
          </a:prstGeom>
          <a:solidFill>
            <a:srgbClr val="FFFFCC"/>
          </a:solidFill>
          <a:ln w="28575">
            <a:solidFill>
              <a:srgbClr val="000000"/>
            </a:solidFill>
          </a:ln>
        </p:spPr>
        <p:txBody>
          <a:bodyPr>
            <a:spAutoFit/>
          </a:bodyPr>
          <a:lstStyle/>
          <a:p>
            <a:pPr marL="3175" lvl="0" indent="-3175">
              <a:spcBef>
                <a:spcPct val="20000"/>
              </a:spcBef>
            </a:pPr>
            <a:r>
              <a:rPr lang="en-US" sz="2800" dirty="0">
                <a:solidFill>
                  <a:srgbClr val="000000"/>
                </a:solidFill>
              </a:rPr>
              <a:t>A 100(1 − </a:t>
            </a:r>
            <a:r>
              <a:rPr lang="el-GR" sz="2800" i="1" dirty="0">
                <a:solidFill>
                  <a:srgbClr val="000000"/>
                </a:solidFill>
                <a:latin typeface="Cambria Math" panose="02040503050406030204" pitchFamily="18" charset="0"/>
                <a:ea typeface="Cambria Math" panose="02040503050406030204" pitchFamily="18" charset="0"/>
              </a:rPr>
              <a:t>α</a:t>
            </a:r>
            <a:r>
              <a:rPr lang="en-US" sz="2800" dirty="0">
                <a:solidFill>
                  <a:srgbClr val="000000"/>
                </a:solidFill>
              </a:rPr>
              <a:t>)% confidence interval for the predicted value of </a:t>
            </a:r>
            <a:r>
              <a:rPr lang="en-US" sz="2800" i="1" dirty="0">
                <a:solidFill>
                  <a:srgbClr val="000000"/>
                </a:solidFill>
              </a:rPr>
              <a:t>y</a:t>
            </a:r>
            <a:r>
              <a:rPr lang="en-US" sz="2800" dirty="0">
                <a:solidFill>
                  <a:srgbClr val="000000"/>
                </a:solidFill>
              </a:rPr>
              <a:t> given </a:t>
            </a:r>
            <a:r>
              <a:rPr lang="en-US" sz="2800" i="1" dirty="0">
                <a:solidFill>
                  <a:srgbClr val="000000"/>
                </a:solidFill>
              </a:rPr>
              <a:t>x</a:t>
            </a:r>
            <a:r>
              <a:rPr lang="en-US" sz="2800" dirty="0">
                <a:solidFill>
                  <a:srgbClr val="000000"/>
                </a:solidFill>
              </a:rPr>
              <a:t>, also known as a </a:t>
            </a:r>
            <a:r>
              <a:rPr lang="en-US" sz="2800" b="1" dirty="0">
                <a:solidFill>
                  <a:srgbClr val="C00000"/>
                </a:solidFill>
              </a:rPr>
              <a:t>prediction interval</a:t>
            </a:r>
            <a:r>
              <a:rPr lang="en-US" sz="2800" dirty="0">
                <a:solidFill>
                  <a:srgbClr val="000000"/>
                </a:solidFill>
              </a:rPr>
              <a:t>,</a:t>
            </a:r>
            <a:r>
              <a:rPr lang="en-US" sz="2800" b="1" dirty="0">
                <a:solidFill>
                  <a:srgbClr val="000000"/>
                </a:solidFill>
              </a:rPr>
              <a:t> </a:t>
            </a:r>
            <a:r>
              <a:rPr lang="en-US" sz="2800" dirty="0">
                <a:solidFill>
                  <a:srgbClr val="000000"/>
                </a:solidFill>
              </a:rPr>
              <a:t>is given by </a:t>
            </a:r>
          </a:p>
          <a:p>
            <a:pPr marL="3175" lvl="0" indent="-3175">
              <a:spcBef>
                <a:spcPct val="20000"/>
              </a:spcBef>
            </a:pPr>
            <a:endParaRPr kumimoji="0" lang="en-US" sz="2800" u="none" strike="noStrike" kern="1200" cap="none" spc="0" normalizeH="0" baseline="0" noProof="0" dirty="0">
              <a:ln>
                <a:noFill/>
              </a:ln>
              <a:solidFill>
                <a:srgbClr val="000000"/>
              </a:solidFill>
              <a:effectLst/>
              <a:uLnTx/>
              <a:uFillTx/>
              <a:latin typeface="+mn-lt"/>
              <a:ea typeface="+mn-ea"/>
              <a:cs typeface="+mn-cs"/>
            </a:endParaRPr>
          </a:p>
          <a:p>
            <a:pPr marL="3175" lvl="0" indent="-3175">
              <a:spcBef>
                <a:spcPct val="20000"/>
              </a:spcBef>
            </a:pPr>
            <a:endParaRPr lang="en-US" sz="2800" dirty="0">
              <a:solidFill>
                <a:srgbClr val="000000"/>
              </a:solidFill>
            </a:endParaRPr>
          </a:p>
          <a:p>
            <a:pPr marL="3175" lvl="0" indent="-3175">
              <a:spcBef>
                <a:spcPct val="20000"/>
              </a:spcBef>
            </a:pPr>
            <a:endParaRPr kumimoji="0" lang="en-US" sz="280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291842" name="Object 2"/>
          <p:cNvGraphicFramePr>
            <a:graphicFrameLocks noChangeAspect="1"/>
          </p:cNvGraphicFramePr>
          <p:nvPr>
            <p:extLst>
              <p:ext uri="{D42A27DB-BD31-4B8C-83A1-F6EECF244321}">
                <p14:modId xmlns:p14="http://schemas.microsoft.com/office/powerpoint/2010/main" val="2587042036"/>
              </p:ext>
            </p:extLst>
          </p:nvPr>
        </p:nvGraphicFramePr>
        <p:xfrm>
          <a:off x="1752600" y="2438400"/>
          <a:ext cx="4864100" cy="1358900"/>
        </p:xfrm>
        <a:graphic>
          <a:graphicData uri="http://schemas.openxmlformats.org/presentationml/2006/ole">
            <mc:AlternateContent xmlns:mc="http://schemas.openxmlformats.org/markup-compatibility/2006">
              <mc:Choice xmlns:v="urn:schemas-microsoft-com:vml" Requires="v">
                <p:oleObj name="Equation" r:id="rId2" imgW="4863960" imgH="1358640" progId="Equation.DSMT4">
                  <p:embed/>
                </p:oleObj>
              </mc:Choice>
              <mc:Fallback>
                <p:oleObj name="Equation" r:id="rId2" imgW="4863960" imgH="1358640" progId="Equation.DSMT4">
                  <p:embed/>
                  <p:pic>
                    <p:nvPicPr>
                      <p:cNvPr id="0" name="Picture 2"/>
                      <p:cNvPicPr>
                        <a:picLocks noChangeAspect="1" noChangeArrowheads="1"/>
                      </p:cNvPicPr>
                      <p:nvPr/>
                    </p:nvPicPr>
                    <p:blipFill>
                      <a:blip r:embed="rId3"/>
                      <a:srcRect/>
                      <a:stretch>
                        <a:fillRect/>
                      </a:stretch>
                    </p:blipFill>
                    <p:spPr bwMode="auto">
                      <a:xfrm>
                        <a:off x="1752600" y="2438400"/>
                        <a:ext cx="48641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Confidence Intervals for the Predicted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Since the only difference between the prediction interval and the confidence interval for the mean value of </a:t>
                </a: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is the “1” inside the square root, the same information is required to compute the interval. However, since virtually all statistical analysis packages will compute the prediction interval, you may not have to perform the computations very often.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200" r="-963"/>
                </a:stretch>
              </a:blipFill>
            </p:spPr>
            <p:txBody>
              <a:bodyPr/>
              <a:lstStyle/>
              <a:p>
                <a:r>
                  <a:rPr lang="en-IN">
                    <a:noFill/>
                  </a:rPr>
                  <a:t> </a:t>
                </a:r>
              </a:p>
            </p:txBody>
          </p:sp>
        </mc:Fallback>
      </mc:AlternateContent>
    </p:spTree>
    <p:extLst>
      <p:ext uri="{BB962C8B-B14F-4D97-AF65-F5344CB8AC3E}">
        <p14:creationId xmlns:p14="http://schemas.microsoft.com/office/powerpoint/2010/main" val="112015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Concerning the Model’s Prediction (cont.)</a:t>
            </a:r>
          </a:p>
        </p:txBody>
      </p:sp>
      <p:sp>
        <p:nvSpPr>
          <p:cNvPr id="3" name="Content Placeholder 2"/>
          <p:cNvSpPr>
            <a:spLocks noGrp="1"/>
          </p:cNvSpPr>
          <p:nvPr>
            <p:ph idx="1"/>
          </p:nvPr>
        </p:nvSpPr>
        <p:spPr/>
        <p:txBody>
          <a:bodyPr>
            <a:normAutofit/>
          </a:bodyPr>
          <a:lstStyle/>
          <a:p>
            <a:r>
              <a:rPr lang="en-US" dirty="0"/>
              <a:t>If the assumptions of the linear model (detailed in Section 13.1) have been met, then it is possible to make inferences as to the quality of a model’s predictions.</a:t>
            </a:r>
          </a:p>
        </p:txBody>
      </p:sp>
    </p:spTree>
    <p:extLst>
      <p:ext uri="{BB962C8B-B14F-4D97-AF65-F5344CB8AC3E}">
        <p14:creationId xmlns:p14="http://schemas.microsoft.com/office/powerpoint/2010/main" val="2787585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13.3.2: Determining a Prediction Interval for Price</a:t>
            </a:r>
          </a:p>
        </p:txBody>
      </p:sp>
      <p:sp>
        <p:nvSpPr>
          <p:cNvPr id="3" name="Content Placeholder 2"/>
          <p:cNvSpPr>
            <a:spLocks noGrp="1"/>
          </p:cNvSpPr>
          <p:nvPr>
            <p:ph idx="1"/>
          </p:nvPr>
        </p:nvSpPr>
        <p:spPr/>
        <p:txBody>
          <a:bodyPr/>
          <a:lstStyle/>
          <a:p>
            <a:r>
              <a:rPr lang="en-US" dirty="0"/>
              <a:t>Suppose you have a two-year-old Jeep Cherokee Limited you are considering selling. Compute the 95% prediction interval for the price of your Jeep Cherokee.</a:t>
            </a:r>
          </a:p>
          <a:p>
            <a:r>
              <a:rPr lang="en-US" b="1" dirty="0"/>
              <a:t>Solution</a:t>
            </a:r>
          </a:p>
          <a:p>
            <a:r>
              <a:rPr lang="en-US" dirty="0"/>
              <a:t>The predicted price of your two-year-old Jeep Cherokee is given by</a:t>
            </a:r>
          </a:p>
          <a:p>
            <a:pPr algn="ctr"/>
            <a:r>
              <a:rPr lang="en-US" i="1" dirty="0"/>
              <a:t>Asking Price </a:t>
            </a:r>
            <a:r>
              <a:rPr lang="en-US" dirty="0"/>
              <a:t>= $47,030.83 </a:t>
            </a:r>
            <a:r>
              <a:rPr lang="en-US" dirty="0">
                <a:latin typeface="Symbol" pitchFamily="98" charset="2"/>
              </a:rPr>
              <a:t>-</a:t>
            </a:r>
            <a:r>
              <a:rPr lang="en-US" dirty="0"/>
              <a:t> $3846.09(2) = $39,338.65,</a:t>
            </a:r>
          </a:p>
          <a:p>
            <a:r>
              <a:rPr lang="en-US" dirty="0"/>
              <a:t>        and </a:t>
            </a:r>
          </a:p>
        </p:txBody>
      </p:sp>
      <p:graphicFrame>
        <p:nvGraphicFramePr>
          <p:cNvPr id="292866" name="Object 2"/>
          <p:cNvGraphicFramePr>
            <a:graphicFrameLocks noChangeAspect="1"/>
          </p:cNvGraphicFramePr>
          <p:nvPr>
            <p:extLst>
              <p:ext uri="{D42A27DB-BD31-4B8C-83A1-F6EECF244321}">
                <p14:modId xmlns:p14="http://schemas.microsoft.com/office/powerpoint/2010/main" val="3927385984"/>
              </p:ext>
            </p:extLst>
          </p:nvPr>
        </p:nvGraphicFramePr>
        <p:xfrm>
          <a:off x="1888041" y="4684751"/>
          <a:ext cx="5562600" cy="482600"/>
        </p:xfrm>
        <a:graphic>
          <a:graphicData uri="http://schemas.openxmlformats.org/presentationml/2006/ole">
            <mc:AlternateContent xmlns:mc="http://schemas.openxmlformats.org/markup-compatibility/2006">
              <mc:Choice xmlns:v="urn:schemas-microsoft-com:vml" Requires="v">
                <p:oleObj name="Equation" r:id="rId2" imgW="5562360" imgH="482400" progId="Equation.DSMT4">
                  <p:embed/>
                </p:oleObj>
              </mc:Choice>
              <mc:Fallback>
                <p:oleObj name="Equation" r:id="rId2" imgW="5562360" imgH="482400" progId="Equation.DSMT4">
                  <p:embed/>
                  <p:pic>
                    <p:nvPicPr>
                      <p:cNvPr id="0" name="Picture 2"/>
                      <p:cNvPicPr>
                        <a:picLocks noChangeAspect="1" noChangeArrowheads="1"/>
                      </p:cNvPicPr>
                      <p:nvPr/>
                    </p:nvPicPr>
                    <p:blipFill>
                      <a:blip r:embed="rId3"/>
                      <a:srcRect/>
                      <a:stretch>
                        <a:fillRect/>
                      </a:stretch>
                    </p:blipFill>
                    <p:spPr bwMode="auto">
                      <a:xfrm>
                        <a:off x="1888041" y="4684751"/>
                        <a:ext cx="556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2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13.3.2: Determining a Prediction Interval for Price (cont.)</a:t>
            </a:r>
            <a:endParaRPr lang="en-US" b="1" dirty="0"/>
          </a:p>
        </p:txBody>
      </p:sp>
      <p:sp>
        <p:nvSpPr>
          <p:cNvPr id="3" name="Content Placeholder 2"/>
          <p:cNvSpPr>
            <a:spLocks noGrp="1"/>
          </p:cNvSpPr>
          <p:nvPr>
            <p:ph idx="1"/>
          </p:nvPr>
        </p:nvSpPr>
        <p:spPr/>
        <p:txBody>
          <a:bodyPr/>
          <a:lstStyle/>
          <a:p>
            <a:endParaRPr lang="en-US" dirty="0"/>
          </a:p>
          <a:p>
            <a:r>
              <a:rPr lang="en-US" dirty="0"/>
              <a:t>      and </a:t>
            </a:r>
            <a:br>
              <a:rPr lang="en-US" dirty="0"/>
            </a:br>
            <a:endParaRPr lang="en-US" dirty="0"/>
          </a:p>
          <a:p>
            <a:r>
              <a:rPr lang="en-US" dirty="0"/>
              <a:t>Computing the interval, we have </a:t>
            </a:r>
          </a:p>
        </p:txBody>
      </p:sp>
      <p:graphicFrame>
        <p:nvGraphicFramePr>
          <p:cNvPr id="293890" name="Object 2"/>
          <p:cNvGraphicFramePr>
            <a:graphicFrameLocks noChangeAspect="1"/>
          </p:cNvGraphicFramePr>
          <p:nvPr>
            <p:extLst>
              <p:ext uri="{D42A27DB-BD31-4B8C-83A1-F6EECF244321}">
                <p14:modId xmlns:p14="http://schemas.microsoft.com/office/powerpoint/2010/main" val="389409493"/>
              </p:ext>
            </p:extLst>
          </p:nvPr>
        </p:nvGraphicFramePr>
        <p:xfrm>
          <a:off x="1828800" y="1384300"/>
          <a:ext cx="4927601" cy="1244600"/>
        </p:xfrm>
        <a:graphic>
          <a:graphicData uri="http://schemas.openxmlformats.org/presentationml/2006/ole">
            <mc:AlternateContent xmlns:mc="http://schemas.openxmlformats.org/markup-compatibility/2006">
              <mc:Choice xmlns:v="urn:schemas-microsoft-com:vml" Requires="v">
                <p:oleObj name="Equation" r:id="rId2" imgW="4927320" imgH="1244520" progId="Equation.DSMT4">
                  <p:embed/>
                </p:oleObj>
              </mc:Choice>
              <mc:Fallback>
                <p:oleObj name="Equation" r:id="rId2" imgW="4927320" imgH="1244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84300"/>
                        <a:ext cx="4927601"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1" name="Object 3"/>
          <p:cNvGraphicFramePr>
            <a:graphicFrameLocks noChangeAspect="1"/>
          </p:cNvGraphicFramePr>
          <p:nvPr>
            <p:extLst>
              <p:ext uri="{D42A27DB-BD31-4B8C-83A1-F6EECF244321}">
                <p14:modId xmlns:p14="http://schemas.microsoft.com/office/powerpoint/2010/main" val="2056950754"/>
              </p:ext>
            </p:extLst>
          </p:nvPr>
        </p:nvGraphicFramePr>
        <p:xfrm>
          <a:off x="1314450" y="3327400"/>
          <a:ext cx="6616700" cy="939800"/>
        </p:xfrm>
        <a:graphic>
          <a:graphicData uri="http://schemas.openxmlformats.org/presentationml/2006/ole">
            <mc:AlternateContent xmlns:mc="http://schemas.openxmlformats.org/markup-compatibility/2006">
              <mc:Choice xmlns:v="urn:schemas-microsoft-com:vml" Requires="v">
                <p:oleObj name="Equation" r:id="rId4" imgW="6616440" imgH="939600" progId="Equation.DSMT4">
                  <p:embed/>
                </p:oleObj>
              </mc:Choice>
              <mc:Fallback>
                <p:oleObj name="Equation" r:id="rId4" imgW="6616440" imgH="939600" progId="Equation.DSMT4">
                  <p:embed/>
                  <p:pic>
                    <p:nvPicPr>
                      <p:cNvPr id="0" name="Picture 3"/>
                      <p:cNvPicPr>
                        <a:picLocks noChangeAspect="1" noChangeArrowheads="1"/>
                      </p:cNvPicPr>
                      <p:nvPr/>
                    </p:nvPicPr>
                    <p:blipFill>
                      <a:blip r:embed="rId5"/>
                      <a:srcRect/>
                      <a:stretch>
                        <a:fillRect/>
                      </a:stretch>
                    </p:blipFill>
                    <p:spPr bwMode="auto">
                      <a:xfrm>
                        <a:off x="1314450" y="3327400"/>
                        <a:ext cx="6616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2" name="Object 4"/>
          <p:cNvGraphicFramePr>
            <a:graphicFrameLocks noChangeAspect="1"/>
          </p:cNvGraphicFramePr>
          <p:nvPr>
            <p:extLst>
              <p:ext uri="{D42A27DB-BD31-4B8C-83A1-F6EECF244321}">
                <p14:modId xmlns:p14="http://schemas.microsoft.com/office/powerpoint/2010/main" val="2422666338"/>
              </p:ext>
            </p:extLst>
          </p:nvPr>
        </p:nvGraphicFramePr>
        <p:xfrm>
          <a:off x="2298700" y="4362450"/>
          <a:ext cx="4178300" cy="482600"/>
        </p:xfrm>
        <a:graphic>
          <a:graphicData uri="http://schemas.openxmlformats.org/presentationml/2006/ole">
            <mc:AlternateContent xmlns:mc="http://schemas.openxmlformats.org/markup-compatibility/2006">
              <mc:Choice xmlns:v="urn:schemas-microsoft-com:vml" Requires="v">
                <p:oleObj name="Equation" r:id="rId6" imgW="4178160" imgH="482400" progId="Equation.DSMT4">
                  <p:embed/>
                </p:oleObj>
              </mc:Choice>
              <mc:Fallback>
                <p:oleObj name="Equation" r:id="rId6" imgW="4178160" imgH="482400" progId="Equation.DSMT4">
                  <p:embed/>
                  <p:pic>
                    <p:nvPicPr>
                      <p:cNvPr id="0" name="Picture 4"/>
                      <p:cNvPicPr>
                        <a:picLocks noChangeAspect="1" noChangeArrowheads="1"/>
                      </p:cNvPicPr>
                      <p:nvPr/>
                    </p:nvPicPr>
                    <p:blipFill>
                      <a:blip r:embed="rId7"/>
                      <a:srcRect/>
                      <a:stretch>
                        <a:fillRect/>
                      </a:stretch>
                    </p:blipFill>
                    <p:spPr bwMode="auto">
                      <a:xfrm>
                        <a:off x="2298700" y="4362450"/>
                        <a:ext cx="4178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3" name="Object 5"/>
          <p:cNvGraphicFramePr>
            <a:graphicFrameLocks noChangeAspect="1"/>
          </p:cNvGraphicFramePr>
          <p:nvPr>
            <p:extLst>
              <p:ext uri="{D42A27DB-BD31-4B8C-83A1-F6EECF244321}">
                <p14:modId xmlns:p14="http://schemas.microsoft.com/office/powerpoint/2010/main" val="4085870975"/>
              </p:ext>
            </p:extLst>
          </p:nvPr>
        </p:nvGraphicFramePr>
        <p:xfrm>
          <a:off x="2486025" y="4999038"/>
          <a:ext cx="3352800" cy="368300"/>
        </p:xfrm>
        <a:graphic>
          <a:graphicData uri="http://schemas.openxmlformats.org/presentationml/2006/ole">
            <mc:AlternateContent xmlns:mc="http://schemas.openxmlformats.org/markup-compatibility/2006">
              <mc:Choice xmlns:v="urn:schemas-microsoft-com:vml" Requires="v">
                <p:oleObj name="Equation" r:id="rId8" imgW="3352680" imgH="368280" progId="Equation.DSMT4">
                  <p:embed/>
                </p:oleObj>
              </mc:Choice>
              <mc:Fallback>
                <p:oleObj name="Equation" r:id="rId8" imgW="3352680" imgH="368280" progId="Equation.DSMT4">
                  <p:embed/>
                  <p:pic>
                    <p:nvPicPr>
                      <p:cNvPr id="0" name="Picture 5"/>
                      <p:cNvPicPr>
                        <a:picLocks noChangeAspect="1" noChangeArrowheads="1"/>
                      </p:cNvPicPr>
                      <p:nvPr/>
                    </p:nvPicPr>
                    <p:blipFill>
                      <a:blip r:embed="rId9"/>
                      <a:srcRect/>
                      <a:stretch>
                        <a:fillRect/>
                      </a:stretch>
                    </p:blipFill>
                    <p:spPr bwMode="auto">
                      <a:xfrm>
                        <a:off x="2486025" y="4999038"/>
                        <a:ext cx="3352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8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38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3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13.3.2: Determining a Prediction Interval for Price (cont.)</a:t>
            </a:r>
          </a:p>
        </p:txBody>
      </p:sp>
      <p:sp>
        <p:nvSpPr>
          <p:cNvPr id="3" name="Content Placeholder 2"/>
          <p:cNvSpPr>
            <a:spLocks noGrp="1"/>
          </p:cNvSpPr>
          <p:nvPr>
            <p:ph idx="1"/>
          </p:nvPr>
        </p:nvSpPr>
        <p:spPr/>
        <p:txBody>
          <a:bodyPr/>
          <a:lstStyle/>
          <a:p>
            <a:r>
              <a:rPr lang="en-US" dirty="0"/>
              <a:t>We are 95% confident that the actual price of your two-year-old Jeep Cherokee will be within $4568.48 of the average price for two-year-old Jeep Cherokee , $39,338.65. Specifically, we are 95% confident that the price of your Jeep Cherokee will be between $34,770.17 and $43,907.13.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3"/>
          <p:cNvSpPr txBox="1">
            <a:spLocks/>
          </p:cNvSpPr>
          <p:nvPr/>
        </p:nvSpPr>
        <p:spPr>
          <a:xfrm>
            <a:off x="457200" y="1295400"/>
            <a:ext cx="8229600" cy="1384995"/>
          </a:xfrm>
          <a:prstGeom prst="rect">
            <a:avLst/>
          </a:prstGeom>
          <a:ln w="28575">
            <a:solidFill>
              <a:srgbClr val="FF0000"/>
            </a:solidFill>
          </a:ln>
        </p:spPr>
        <p:txBody>
          <a:bodyPr>
            <a:spAutoFit/>
          </a:bodyPr>
          <a:lstStyle/>
          <a:p>
            <a:pPr lvl="0">
              <a:spcBef>
                <a:spcPct val="20000"/>
              </a:spcBef>
            </a:pPr>
            <a:r>
              <a:rPr lang="en-US" sz="2800" dirty="0">
                <a:solidFill>
                  <a:srgbClr val="000000"/>
                </a:solidFill>
              </a:rPr>
              <a:t>These values differ slightly from the 95% prediction interval shown in Figure 13.3.1 due to rounding of the values used in the example.</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30564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Confidence Intervals for the Predicted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diagrams below compare the confidence interval for the mean value of </a:t>
                </a: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=2</m:t>
                    </m:r>
                  </m:oMath>
                </a14:m>
                <a:r>
                  <a:rPr lang="en-US" dirty="0"/>
                  <a:t> and the predicted value of</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a:t>given </a:t>
                </a:r>
                <a14:m>
                  <m:oMath xmlns:m="http://schemas.openxmlformats.org/officeDocument/2006/math">
                    <m:r>
                      <a:rPr lang="en-US" i="1" dirty="0">
                        <a:latin typeface="Cambria Math" panose="02040503050406030204" pitchFamily="18" charset="0"/>
                      </a:rPr>
                      <m:t>𝑥</m:t>
                    </m:r>
                    <m:r>
                      <a:rPr lang="en-US" i="1" dirty="0">
                        <a:latin typeface="Cambria Math" panose="02040503050406030204" pitchFamily="18" charset="0"/>
                      </a:rPr>
                      <m:t>=2</m:t>
                    </m:r>
                  </m:oMath>
                </a14:m>
                <a:r>
                  <a:rPr lang="en-US" dirty="0"/>
                  <a:t>.</a:t>
                </a:r>
              </a:p>
              <a:p>
                <a:r>
                  <a:rPr lang="en-US" dirty="0"/>
                  <a:t>       Confidence Interval for the Mean Value of </a:t>
                </a:r>
                <a14:m>
                  <m:oMath xmlns:m="http://schemas.openxmlformats.org/officeDocument/2006/math">
                    <m:r>
                      <a:rPr lang="en-US" i="1" dirty="0" smtClean="0">
                        <a:latin typeface="Cambria Math" panose="02040503050406030204" pitchFamily="18" charset="0"/>
                      </a:rPr>
                      <m:t>𝑦</m:t>
                    </m:r>
                  </m:oMath>
                </a14:m>
                <a:endParaRPr lang="en-US" dirty="0"/>
              </a:p>
              <a:p>
                <a:pPr>
                  <a:spcBef>
                    <a:spcPts val="0"/>
                  </a:spcBef>
                </a:pPr>
                <a:endParaRPr lang="en-US" dirty="0"/>
              </a:p>
              <a:p>
                <a:pPr>
                  <a:spcBef>
                    <a:spcPts val="0"/>
                  </a:spcBef>
                </a:pPr>
                <a:r>
                  <a:rPr lang="en-US" dirty="0"/>
                  <a:t>        37,798.49	  39,338.65	       40,878.81</a:t>
                </a:r>
              </a:p>
              <a:p>
                <a:pPr>
                  <a:spcBef>
                    <a:spcPts val="0"/>
                  </a:spcBef>
                </a:pPr>
                <a:r>
                  <a:rPr lang="en-US" dirty="0"/>
                  <a:t>    </a:t>
                </a:r>
              </a:p>
              <a:p>
                <a:pPr>
                  <a:spcBef>
                    <a:spcPts val="0"/>
                  </a:spcBef>
                </a:pPr>
                <a:r>
                  <a:rPr lang="en-US" dirty="0"/>
                  <a:t> Confidence Interval for the Predicted Value of </a:t>
                </a:r>
                <a14:m>
                  <m:oMath xmlns:m="http://schemas.openxmlformats.org/officeDocument/2006/math">
                    <m:r>
                      <a:rPr lang="en-US" i="1" dirty="0" smtClean="0">
                        <a:latin typeface="Cambria Math" panose="02040503050406030204" pitchFamily="18" charset="0"/>
                      </a:rPr>
                      <m:t>𝑦</m:t>
                    </m:r>
                  </m:oMath>
                </a14:m>
                <a:endParaRPr lang="en-US" dirty="0"/>
              </a:p>
              <a:p>
                <a:pPr>
                  <a:spcBef>
                    <a:spcPts val="0"/>
                  </a:spcBef>
                </a:pPr>
                <a:endParaRPr lang="en-US" dirty="0"/>
              </a:p>
              <a:p>
                <a:pPr>
                  <a:spcBef>
                    <a:spcPts val="0"/>
                  </a:spcBef>
                </a:pPr>
                <a:r>
                  <a:rPr lang="en-US" dirty="0"/>
                  <a:t>       34,770.17	  39,338.65	       43,907.13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481" t="-1200" b="-1067"/>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B17CC9F1-6E13-39CB-F308-281D82C056E0}"/>
              </a:ext>
            </a:extLst>
          </p:cNvPr>
          <p:cNvCxnSpPr/>
          <p:nvPr/>
        </p:nvCxnSpPr>
        <p:spPr>
          <a:xfrm>
            <a:off x="2198649" y="3429000"/>
            <a:ext cx="401955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Double Bracket 4">
            <a:extLst>
              <a:ext uri="{FF2B5EF4-FFF2-40B4-BE49-F238E27FC236}">
                <a16:creationId xmlns:a16="http://schemas.microsoft.com/office/drawing/2014/main" id="{DFAB27C7-B122-1267-3BA2-A62A8D0698CF}"/>
              </a:ext>
            </a:extLst>
          </p:cNvPr>
          <p:cNvSpPr/>
          <p:nvPr/>
        </p:nvSpPr>
        <p:spPr>
          <a:xfrm>
            <a:off x="2198649" y="3281138"/>
            <a:ext cx="4019550" cy="28555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6" name="Straight Connector 5">
            <a:extLst>
              <a:ext uri="{FF2B5EF4-FFF2-40B4-BE49-F238E27FC236}">
                <a16:creationId xmlns:a16="http://schemas.microsoft.com/office/drawing/2014/main" id="{45B2F546-F0BB-FEEB-8EFC-BAFFB9F316D6}"/>
              </a:ext>
            </a:extLst>
          </p:cNvPr>
          <p:cNvCxnSpPr/>
          <p:nvPr/>
        </p:nvCxnSpPr>
        <p:spPr>
          <a:xfrm>
            <a:off x="4141731" y="327151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D8185DA-2261-1980-CCF2-8284E976A663}"/>
              </a:ext>
            </a:extLst>
          </p:cNvPr>
          <p:cNvCxnSpPr>
            <a:cxnSpLocks/>
            <a:stCxn id="8" idx="1"/>
          </p:cNvCxnSpPr>
          <p:nvPr/>
        </p:nvCxnSpPr>
        <p:spPr>
          <a:xfrm>
            <a:off x="1600202" y="5105400"/>
            <a:ext cx="5181597"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Double Bracket 7">
            <a:extLst>
              <a:ext uri="{FF2B5EF4-FFF2-40B4-BE49-F238E27FC236}">
                <a16:creationId xmlns:a16="http://schemas.microsoft.com/office/drawing/2014/main" id="{730FB877-01D2-0A34-E039-7BDBF3680486}"/>
              </a:ext>
            </a:extLst>
          </p:cNvPr>
          <p:cNvSpPr/>
          <p:nvPr/>
        </p:nvSpPr>
        <p:spPr>
          <a:xfrm>
            <a:off x="1600202" y="4962621"/>
            <a:ext cx="5181597" cy="28555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9" name="Straight Connector 8">
            <a:extLst>
              <a:ext uri="{FF2B5EF4-FFF2-40B4-BE49-F238E27FC236}">
                <a16:creationId xmlns:a16="http://schemas.microsoft.com/office/drawing/2014/main" id="{BB37A56B-58C9-3C9B-3E01-264E56AF7617}"/>
              </a:ext>
            </a:extLst>
          </p:cNvPr>
          <p:cNvCxnSpPr/>
          <p:nvPr/>
        </p:nvCxnSpPr>
        <p:spPr>
          <a:xfrm>
            <a:off x="4146223" y="4952999"/>
            <a:ext cx="0" cy="304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537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Confidence Intervals for the Predicted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The graph for the prediction interval shown in Figure 13.3.3 has drastically wider confidence bands around the regression line than the graph for the confidence interval for the mean value in Figure 13.3.2. A high price has been paid in order to account for individual variability.</a:t>
                </a:r>
              </a:p>
              <a:p>
                <a:r>
                  <a:rPr lang="en-US" dirty="0"/>
                  <a:t>Using the model for prediction outside the range of the </a:t>
                </a:r>
                <a14:m>
                  <m:oMath xmlns:m="http://schemas.openxmlformats.org/officeDocument/2006/math">
                    <m:r>
                      <a:rPr lang="en-US" i="1" dirty="0" smtClean="0">
                        <a:latin typeface="Cambria Math" panose="02040503050406030204" pitchFamily="18" charset="0"/>
                      </a:rPr>
                      <m:t>𝑥</m:t>
                    </m:r>
                  </m:oMath>
                </a14:m>
                <a:r>
                  <a:rPr lang="en-US" dirty="0"/>
                  <a:t>-values used to create the model can be very inaccurate. The nature of the relationship may not be linear outside of the range of the </a:t>
                </a:r>
                <a14:m>
                  <m:oMath xmlns:m="http://schemas.openxmlformats.org/officeDocument/2006/math">
                    <m:r>
                      <a:rPr lang="en-US" i="1" dirty="0" smtClean="0">
                        <a:latin typeface="Cambria Math" panose="02040503050406030204" pitchFamily="18" charset="0"/>
                      </a:rPr>
                      <m:t>𝑥</m:t>
                    </m:r>
                  </m:oMath>
                </a14:m>
                <a:r>
                  <a:rPr lang="en-US" dirty="0"/>
                  <a:t>’s used to define the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2133" r="-1556" b="-133"/>
                </a:stretch>
              </a:blipFill>
            </p:spPr>
            <p:txBody>
              <a:bodyPr/>
              <a:lstStyle/>
              <a:p>
                <a:r>
                  <a:rPr lang="en-IN">
                    <a:noFill/>
                  </a:rPr>
                  <a:t> </a:t>
                </a:r>
              </a:p>
            </p:txBody>
          </p:sp>
        </mc:Fallback>
      </mc:AlternateContent>
    </p:spTree>
    <p:extLst>
      <p:ext uri="{BB962C8B-B14F-4D97-AF65-F5344CB8AC3E}">
        <p14:creationId xmlns:p14="http://schemas.microsoft.com/office/powerpoint/2010/main" val="203775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Confidence Intervals for the Predicted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In the Jeep Cherokee example, the range of </a:t>
                </a:r>
                <a14:m>
                  <m:oMath xmlns:m="http://schemas.openxmlformats.org/officeDocument/2006/math">
                    <m:r>
                      <a:rPr lang="en-US" i="1" dirty="0" smtClean="0">
                        <a:latin typeface="Cambria Math" panose="02040503050406030204" pitchFamily="18" charset="0"/>
                      </a:rPr>
                      <m:t>𝑥</m:t>
                    </m:r>
                  </m:oMath>
                </a14:m>
                <a:r>
                  <a:rPr lang="en-US" dirty="0"/>
                  <a:t>-values spans from 1 to 6 years. Notice in Figure 13.3.3 that as you approach the edges of the data, the confidence interval widens somewhat. Using the model to predict the price of a 10-year-old Jeep Cherokee would no doubt have sizable error. Inferential methods are not valid outside the range of the data used to estimate the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200" r="-1926"/>
                </a:stretch>
              </a:blipFill>
            </p:spPr>
            <p:txBody>
              <a:bodyPr/>
              <a:lstStyle/>
              <a:p>
                <a:r>
                  <a:rPr lang="en-IN">
                    <a:noFill/>
                  </a:rPr>
                  <a:t> </a:t>
                </a:r>
              </a:p>
            </p:txBody>
          </p:sp>
        </mc:Fallback>
      </mc:AlternateContent>
    </p:spTree>
    <p:extLst>
      <p:ext uri="{BB962C8B-B14F-4D97-AF65-F5344CB8AC3E}">
        <p14:creationId xmlns:p14="http://schemas.microsoft.com/office/powerpoint/2010/main" val="3569005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Confidence Intervals for the Predicted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04316F6F-2371-489C-B527-6F2014CA242B}"/>
              </a:ext>
            </a:extLst>
          </p:cNvPr>
          <p:cNvPicPr>
            <a:picLocks noChangeAspect="1"/>
          </p:cNvPicPr>
          <p:nvPr/>
        </p:nvPicPr>
        <p:blipFill>
          <a:blip r:embed="rId3"/>
          <a:stretch>
            <a:fillRect/>
          </a:stretch>
        </p:blipFill>
        <p:spPr>
          <a:xfrm>
            <a:off x="1676400" y="1350157"/>
            <a:ext cx="5181600" cy="4515013"/>
          </a:xfrm>
          <a:prstGeom prst="rect">
            <a:avLst/>
          </a:prstGeom>
        </p:spPr>
      </p:pic>
    </p:spTree>
    <p:extLst>
      <p:ext uri="{BB962C8B-B14F-4D97-AF65-F5344CB8AC3E}">
        <p14:creationId xmlns:p14="http://schemas.microsoft.com/office/powerpoint/2010/main" val="350234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 Regression Line as the Mean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Examining the Jeep Cherokee data in Example 13.2.1 reveals two cars that are one-year old. For a given value of age (say one year) the prices of the one-year-old cars were $44,998 and $42,768. For anyone who has ever observed the car market, price variation is not unexpected. If you use the model,</a:t>
                </a:r>
              </a:p>
              <a:p>
                <a:r>
                  <a:rPr lang="en-US" i="1" dirty="0">
                    <a:latin typeface="Cambria Math" panose="02040503050406030204" pitchFamily="18" charset="0"/>
                    <a:ea typeface="Cambria Math" panose="02040503050406030204" pitchFamily="18" charset="0"/>
                  </a:rPr>
                  <a:t>Estimated Asking Price of Jeep Cherokee </a:t>
                </a:r>
                <a14:m>
                  <m:oMath xmlns:m="http://schemas.openxmlformats.org/officeDocument/2006/math">
                    <m:r>
                      <a:rPr lang="en-US" b="0" i="1" dirty="0"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					$47,030.83 </a:t>
                </a:r>
                <a14:m>
                  <m:oMath xmlns:m="http://schemas.openxmlformats.org/officeDocument/2006/math">
                    <m:r>
                      <a:rPr lang="en-US" b="0" i="1" smtClean="0">
                        <a:latin typeface="Cambria Math" panose="02040503050406030204" pitchFamily="18" charset="0"/>
                        <a:ea typeface="Cambria Math" panose="02040503050406030204" pitchFamily="18" charset="0"/>
                      </a:rPr>
                      <m:t>−$3846.09 </m:t>
                    </m:r>
                  </m:oMath>
                </a14:m>
                <a:r>
                  <a:rPr lang="en-US" i="1" dirty="0">
                    <a:latin typeface="Cambria Math" panose="02040503050406030204" pitchFamily="18" charset="0"/>
                    <a:ea typeface="Cambria Math" panose="02040503050406030204" pitchFamily="18" charset="0"/>
                  </a:rPr>
                  <a:t>Age</a:t>
                </a:r>
              </a:p>
              <a:p>
                <a:r>
                  <a:rPr lang="en-US" dirty="0"/>
                  <a:t>for predictive purposes, then the predicted value of a one-year-old Jeep Cherokee will be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200" r="-2222" b="-2933"/>
                </a:stretch>
              </a:blipFill>
            </p:spPr>
            <p:txBody>
              <a:bodyPr/>
              <a:lstStyle/>
              <a:p>
                <a:r>
                  <a:rPr lang="en-US">
                    <a:noFill/>
                  </a:rPr>
                  <a:t> </a:t>
                </a:r>
              </a:p>
            </p:txBody>
          </p:sp>
        </mc:Fallback>
      </mc:AlternateContent>
    </p:spTree>
    <p:extLst>
      <p:ext uri="{BB962C8B-B14F-4D97-AF65-F5344CB8AC3E}">
        <p14:creationId xmlns:p14="http://schemas.microsoft.com/office/powerpoint/2010/main" val="18801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 Regression Line as the Mean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i="1" dirty="0">
                    <a:latin typeface="Cambria Math" panose="02040503050406030204" pitchFamily="18" charset="0"/>
                    <a:ea typeface="Cambria Math" panose="02040503050406030204" pitchFamily="18" charset="0"/>
                  </a:rPr>
                  <a:t>Asking Price </a:t>
                </a:r>
                <a14:m>
                  <m:oMath xmlns:m="http://schemas.openxmlformats.org/officeDocument/2006/math">
                    <m:r>
                      <a:rPr lang="en-US" b="0" i="1" dirty="0"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$47,030.83 </a:t>
                </a:r>
                <a14:m>
                  <m:oMath xmlns:m="http://schemas.openxmlformats.org/officeDocument/2006/math">
                    <m:r>
                      <a:rPr lang="en-US" b="0" i="1" smtClean="0">
                        <a:latin typeface="Cambria Math" panose="02040503050406030204" pitchFamily="18" charset="0"/>
                      </a:rPr>
                      <m:t>−$3846.09</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oMath>
                </a14:m>
                <a:endParaRPr lang="en-US" b="0" i="1" dirty="0"/>
              </a:p>
              <a:p>
                <a:r>
                  <a:rPr lang="en-US" b="0" dirty="0"/>
                  <a:t>	           </a:t>
                </a:r>
                <a14:m>
                  <m:oMath xmlns:m="http://schemas.openxmlformats.org/officeDocument/2006/math">
                    <m:r>
                      <a:rPr lang="en-US" b="0" i="1" smtClean="0">
                        <a:latin typeface="Cambria Math" panose="02040503050406030204" pitchFamily="18" charset="0"/>
                      </a:rPr>
                      <m:t>=$43,184.74.</m:t>
                    </m:r>
                  </m:oMath>
                </a14:m>
                <a:endParaRPr lang="en-US" dirty="0"/>
              </a:p>
              <a:p>
                <a:r>
                  <a:rPr lang="en-US" dirty="0"/>
                  <a:t>Using this model, all one-year-old Jeep Cherokees will have a predicted value of $43,184.74. Since the prices of one-year-old Jeep Cherokees vary, how do you interpret the predicted price of $43,184.74? The model’s predicted value when </a:t>
                </a:r>
                <a:r>
                  <a:rPr lang="en-US" i="1" dirty="0"/>
                  <a:t>Age</a:t>
                </a:r>
                <a:r>
                  <a:rPr lang="en-US" dirty="0"/>
                  <a:t> is set to one is considered to be the average price of a one-year-old Jeep Cherokee.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600"/>
                </a:stretch>
              </a:blipFill>
            </p:spPr>
            <p:txBody>
              <a:bodyPr/>
              <a:lstStyle/>
              <a:p>
                <a:r>
                  <a:rPr lang="en-US">
                    <a:noFill/>
                  </a:rPr>
                  <a:t> </a:t>
                </a:r>
              </a:p>
            </p:txBody>
          </p:sp>
        </mc:Fallback>
      </mc:AlternateContent>
    </p:spTree>
    <p:extLst>
      <p:ext uri="{BB962C8B-B14F-4D97-AF65-F5344CB8AC3E}">
        <p14:creationId xmlns:p14="http://schemas.microsoft.com/office/powerpoint/2010/main" val="417001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 Regression Line as the Mean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In other words, it is the mean value of </a:t>
                </a:r>
                <a14:m>
                  <m:oMath xmlns:m="http://schemas.openxmlformats.org/officeDocument/2006/math">
                    <m:r>
                      <a:rPr lang="en-US" i="1" dirty="0" smtClean="0">
                        <a:latin typeface="Cambria Math" panose="02040503050406030204" pitchFamily="18" charset="0"/>
                      </a:rPr>
                      <m:t>𝑦</m:t>
                    </m:r>
                  </m:oMath>
                </a14:m>
                <a:r>
                  <a:rPr lang="en-US" dirty="0"/>
                  <a:t> (price) when </a:t>
                </a:r>
                <a14:m>
                  <m:oMath xmlns:m="http://schemas.openxmlformats.org/officeDocument/2006/math">
                    <m:r>
                      <a:rPr lang="en-US" i="1" dirty="0" smtClean="0">
                        <a:latin typeface="Cambria Math" panose="02040503050406030204" pitchFamily="18" charset="0"/>
                      </a:rPr>
                      <m:t>𝑥</m:t>
                    </m:r>
                  </m:oMath>
                </a14:m>
                <a:r>
                  <a:rPr lang="en-US" dirty="0"/>
                  <a:t> (age) equals one. But wait a minute! The prices of the one-year-old Jeep Cherokees were $44,998 and $42,768, and the average of these numbers is not $43,184.74. What kind of average is this? What we are essentially saying is that if we are willing to acknowledge that the relationship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is linear, then all data (not just the data for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=1</m:t>
                    </m:r>
                  </m:oMath>
                </a14:m>
                <a:r>
                  <a:rPr lang="en-US" dirty="0"/>
                  <a:t>) will be useful in establishing the estimated relationship. Once the relationship is established, it will be used to estimate the mean value of </a:t>
                </a:r>
                <a14:m>
                  <m:oMath xmlns:m="http://schemas.openxmlformats.org/officeDocument/2006/math">
                    <m:r>
                      <a:rPr lang="en-US" i="1" dirty="0" smtClean="0">
                        <a:latin typeface="Cambria Math" panose="02040503050406030204" pitchFamily="18" charset="0"/>
                      </a:rPr>
                      <m:t>𝑦</m:t>
                    </m:r>
                  </m:oMath>
                </a14:m>
                <a:r>
                  <a:rPr lang="en-US" dirty="0"/>
                  <a:t> for any given </a:t>
                </a:r>
                <a14:m>
                  <m:oMath xmlns:m="http://schemas.openxmlformats.org/officeDocument/2006/math">
                    <m:r>
                      <a:rPr lang="en-US" i="1" dirty="0" smtClean="0">
                        <a:latin typeface="Cambria Math" panose="02040503050406030204" pitchFamily="18" charset="0"/>
                      </a:rPr>
                      <m:t>𝑥</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2133" r="-667"/>
                </a:stretch>
              </a:blipFill>
            </p:spPr>
            <p:txBody>
              <a:bodyPr/>
              <a:lstStyle/>
              <a:p>
                <a:r>
                  <a:rPr lang="en-IN">
                    <a:noFill/>
                  </a:rPr>
                  <a:t> </a:t>
                </a:r>
              </a:p>
            </p:txBody>
          </p:sp>
        </mc:Fallback>
      </mc:AlternateContent>
    </p:spTree>
    <p:extLst>
      <p:ext uri="{BB962C8B-B14F-4D97-AF65-F5344CB8AC3E}">
        <p14:creationId xmlns:p14="http://schemas.microsoft.com/office/powerpoint/2010/main" val="309562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 Regression Line as the Mean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In fact, if </a:t>
                </a:r>
                <a:r>
                  <a:rPr lang="en-US" i="1" dirty="0"/>
                  <a:t>Age </a:t>
                </a:r>
                <a:r>
                  <a:rPr lang="en-US" dirty="0"/>
                  <a:t>= 2, the predicted value would be</a:t>
                </a:r>
              </a:p>
              <a:p>
                <a:r>
                  <a:rPr lang="en-US" i="1" dirty="0">
                    <a:latin typeface="Cambria Math" panose="02040503050406030204" pitchFamily="18" charset="0"/>
                    <a:ea typeface="Cambria Math" panose="02040503050406030204" pitchFamily="18" charset="0"/>
                  </a:rPr>
                  <a:t>Asking Price </a:t>
                </a:r>
                <a14:m>
                  <m:oMath xmlns:m="http://schemas.openxmlformats.org/officeDocument/2006/math">
                    <m:r>
                      <a:rPr lang="en-US" b="0" i="1" dirty="0"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$47,030.83 </a:t>
                </a:r>
                <a14:m>
                  <m:oMath xmlns:m="http://schemas.openxmlformats.org/officeDocument/2006/math">
                    <m:r>
                      <a:rPr lang="en-US" b="0" i="1" smtClean="0">
                        <a:latin typeface="Cambria Math" panose="02040503050406030204" pitchFamily="18" charset="0"/>
                      </a:rPr>
                      <m:t>−$3846.09</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oMath>
                </a14:m>
                <a:endParaRPr lang="en-US" b="0" i="1" dirty="0">
                  <a:latin typeface="Cambria Math" panose="02040503050406030204" pitchFamily="18" charset="0"/>
                </a:endParaRPr>
              </a:p>
              <a:p>
                <a:r>
                  <a:rPr lang="en-US" b="0" dirty="0"/>
                  <a:t>	           </a:t>
                </a:r>
                <a14:m>
                  <m:oMath xmlns:m="http://schemas.openxmlformats.org/officeDocument/2006/math">
                    <m:r>
                      <a:rPr lang="en-US" b="0" i="1" smtClean="0">
                        <a:latin typeface="Cambria Math" panose="02040503050406030204" pitchFamily="18" charset="0"/>
                      </a:rPr>
                      <m:t>=$39,338.65,</m:t>
                    </m:r>
                  </m:oMath>
                </a14:m>
                <a:endParaRPr lang="en-US" dirty="0"/>
              </a:p>
              <a:p>
                <a:r>
                  <a:rPr lang="en-US" dirty="0"/>
                  <a:t>which would be interpreted to be the average price of two-year-old Jeep Cherokees.</a:t>
                </a:r>
              </a:p>
              <a:p>
                <a:r>
                  <a:rPr lang="en-US" dirty="0"/>
                  <a:t>The entire regression line can be considered a collection of means of </a:t>
                </a:r>
                <a14:m>
                  <m:oMath xmlns:m="http://schemas.openxmlformats.org/officeDocument/2006/math">
                    <m:r>
                      <a:rPr lang="en-US" i="1" dirty="0" smtClean="0">
                        <a:latin typeface="Cambria Math" panose="02040503050406030204" pitchFamily="18" charset="0"/>
                      </a:rPr>
                      <m:t>𝑦</m:t>
                    </m:r>
                  </m:oMath>
                </a14:m>
                <a:r>
                  <a:rPr lang="en-US" dirty="0"/>
                  <a:t> for different values of </a:t>
                </a:r>
                <a14:m>
                  <m:oMath xmlns:m="http://schemas.openxmlformats.org/officeDocument/2006/math">
                    <m:r>
                      <a:rPr lang="en-US" i="1" dirty="0" smtClean="0">
                        <a:latin typeface="Cambria Math" panose="02040503050406030204" pitchFamily="18" charset="0"/>
                      </a:rPr>
                      <m:t>𝑥</m:t>
                    </m:r>
                  </m:oMath>
                </a14:m>
                <a:r>
                  <a:rPr lang="en-US" dirty="0"/>
                  <a:t>. Unfortunately, the true linear relationship is unknown since all the data in the population will not be available.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481" t="-1200" r="-1185"/>
                </a:stretch>
              </a:blipFill>
            </p:spPr>
            <p:txBody>
              <a:bodyPr/>
              <a:lstStyle/>
              <a:p>
                <a:r>
                  <a:rPr lang="en-US">
                    <a:noFill/>
                  </a:rPr>
                  <a:t> </a:t>
                </a:r>
              </a:p>
            </p:txBody>
          </p:sp>
        </mc:Fallback>
      </mc:AlternateContent>
    </p:spTree>
    <p:extLst>
      <p:ext uri="{BB962C8B-B14F-4D97-AF65-F5344CB8AC3E}">
        <p14:creationId xmlns:p14="http://schemas.microsoft.com/office/powerpoint/2010/main" val="404657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 Regression Line as the Mean Value of</a:t>
                </a:r>
                <a:br>
                  <a:rPr lang="en-US" dirty="0"/>
                </a:br>
                <a14:m>
                  <m:oMath xmlns:m="http://schemas.openxmlformats.org/officeDocument/2006/math">
                    <m:r>
                      <a:rPr lang="en-US" i="1" dirty="0" smtClean="0">
                        <a:latin typeface="Cambria Math" panose="02040503050406030204" pitchFamily="18" charset="0"/>
                      </a:rPr>
                      <m:t>𝑦</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Since only the estimated model is available, only estimated values of the mean value of </a:t>
                </a:r>
                <a14:m>
                  <m:oMath xmlns:m="http://schemas.openxmlformats.org/officeDocument/2006/math">
                    <m:r>
                      <a:rPr lang="en-US" i="1" dirty="0" smtClean="0">
                        <a:latin typeface="Cambria Math" panose="02040503050406030204" pitchFamily="18" charset="0"/>
                      </a:rPr>
                      <m:t>𝑦</m:t>
                    </m:r>
                  </m:oMath>
                </a14:m>
                <a:r>
                  <a:rPr lang="en-US" dirty="0"/>
                  <a:t> for some given </a:t>
                </a:r>
                <a14:m>
                  <m:oMath xmlns:m="http://schemas.openxmlformats.org/officeDocument/2006/math">
                    <m:r>
                      <a:rPr lang="en-US" i="1" dirty="0" smtClean="0">
                        <a:latin typeface="Cambria Math" panose="02040503050406030204" pitchFamily="18" charset="0"/>
                      </a:rPr>
                      <m:t>𝑥</m:t>
                    </m:r>
                  </m:oMath>
                </a14:m>
                <a:r>
                  <a:rPr lang="en-US" dirty="0"/>
                  <a:t> will be available. How good are these estimates? How good is the estimate of a mean value of                            </a:t>
                </a:r>
                <a14:m>
                  <m:oMath xmlns:m="http://schemas.openxmlformats.org/officeDocument/2006/math">
                    <m:r>
                      <a:rPr lang="en-US" i="1" dirty="0" smtClean="0">
                        <a:latin typeface="Cambria Math" panose="02040503050406030204" pitchFamily="18" charset="0"/>
                      </a:rPr>
                      <m:t>𝑦</m:t>
                    </m:r>
                  </m:oMath>
                </a14:m>
                <a:r>
                  <a:rPr lang="en-US" dirty="0"/>
                  <a:t> = $39,338.656 when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=2</m:t>
                    </m:r>
                  </m:oMath>
                </a14:m>
                <a:r>
                  <a:rPr lang="en-US" dirty="0"/>
                  <a:t>? To answer this question, we will once again rely on the notion of a confidence interval.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200" r="-2148"/>
                </a:stretch>
              </a:blipFill>
            </p:spPr>
            <p:txBody>
              <a:bodyPr/>
              <a:lstStyle/>
              <a:p>
                <a:r>
                  <a:rPr lang="en-IN">
                    <a:noFill/>
                  </a:rPr>
                  <a:t> </a:t>
                </a:r>
              </a:p>
            </p:txBody>
          </p:sp>
        </mc:Fallback>
      </mc:AlternateContent>
    </p:spTree>
    <p:extLst>
      <p:ext uri="{BB962C8B-B14F-4D97-AF65-F5344CB8AC3E}">
        <p14:creationId xmlns:p14="http://schemas.microsoft.com/office/powerpoint/2010/main" val="76592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100(1 − </a:t>
            </a:r>
            <a:r>
              <a:rPr lang="el-GR" i="1" dirty="0">
                <a:latin typeface="Cambria Math" panose="02040503050406030204" pitchFamily="18" charset="0"/>
                <a:ea typeface="Cambria Math" panose="02040503050406030204" pitchFamily="18" charset="0"/>
              </a:rPr>
              <a:t>α</a:t>
            </a:r>
            <a:r>
              <a:rPr lang="en-US" dirty="0"/>
              <a:t>)% Confidence Interval for the Mean Value of </a:t>
            </a:r>
            <a:r>
              <a:rPr lang="en-US" i="1" dirty="0"/>
              <a:t>y</a:t>
            </a:r>
            <a:r>
              <a:rPr lang="en-US" dirty="0"/>
              <a:t> Given </a:t>
            </a:r>
            <a:r>
              <a:rPr lang="en-US" i="1" dirty="0"/>
              <a:t>x</a:t>
            </a:r>
            <a:r>
              <a:rPr lang="en-US" dirty="0"/>
              <a:t> </a:t>
            </a:r>
          </a:p>
        </p:txBody>
      </p:sp>
      <p:sp>
        <p:nvSpPr>
          <p:cNvPr id="4" name="Content Placeholder 2"/>
          <p:cNvSpPr>
            <a:spLocks noGrp="1"/>
          </p:cNvSpPr>
          <p:nvPr>
            <p:ph idx="1"/>
          </p:nvPr>
        </p:nvSpPr>
        <p:spPr>
          <a:xfrm>
            <a:off x="457200" y="1143000"/>
            <a:ext cx="8229600" cy="4315027"/>
          </a:xfrm>
          <a:solidFill>
            <a:srgbClr val="FFFFCC"/>
          </a:solidFill>
          <a:ln w="28575">
            <a:solidFill>
              <a:srgbClr val="000000"/>
            </a:solidFill>
          </a:ln>
        </p:spPr>
        <p:txBody>
          <a:bodyPr>
            <a:spAutoFit/>
          </a:bodyPr>
          <a:lstStyle/>
          <a:p>
            <a:pPr marL="3175" indent="-3175"/>
            <a:r>
              <a:rPr lang="en-US" dirty="0">
                <a:solidFill>
                  <a:srgbClr val="000000"/>
                </a:solidFill>
              </a:rPr>
              <a:t>If </a:t>
            </a:r>
            <a:r>
              <a:rPr lang="en-US" i="1" dirty="0" err="1">
                <a:solidFill>
                  <a:srgbClr val="000000"/>
                </a:solidFill>
              </a:rPr>
              <a:t>x</a:t>
            </a:r>
            <a:r>
              <a:rPr lang="en-US" i="1" baseline="-25000" dirty="0" err="1">
                <a:solidFill>
                  <a:srgbClr val="000000"/>
                </a:solidFill>
              </a:rPr>
              <a:t>p</a:t>
            </a:r>
            <a:r>
              <a:rPr lang="en-US" dirty="0">
                <a:solidFill>
                  <a:srgbClr val="000000"/>
                </a:solidFill>
              </a:rPr>
              <a:t> is a value of </a:t>
            </a:r>
            <a:r>
              <a:rPr lang="en-US" i="1" dirty="0">
                <a:solidFill>
                  <a:srgbClr val="000000"/>
                </a:solidFill>
              </a:rPr>
              <a:t>x</a:t>
            </a:r>
            <a:r>
              <a:rPr lang="en-US" dirty="0">
                <a:solidFill>
                  <a:srgbClr val="000000"/>
                </a:solidFill>
              </a:rPr>
              <a:t> for which we wish to know the mean value of </a:t>
            </a:r>
            <a:r>
              <a:rPr lang="en-US" i="1" dirty="0">
                <a:solidFill>
                  <a:srgbClr val="000000"/>
                </a:solidFill>
              </a:rPr>
              <a:t>y</a:t>
            </a:r>
            <a:r>
              <a:rPr lang="en-US" dirty="0">
                <a:solidFill>
                  <a:srgbClr val="000000"/>
                </a:solidFill>
              </a:rPr>
              <a:t>, then the 100(1 − </a:t>
            </a:r>
            <a:r>
              <a:rPr lang="el-GR" i="1" dirty="0">
                <a:solidFill>
                  <a:srgbClr val="000000"/>
                </a:solidFill>
                <a:latin typeface="Cambria Math" panose="02040503050406030204" pitchFamily="18" charset="0"/>
                <a:ea typeface="Cambria Math" panose="02040503050406030204" pitchFamily="18" charset="0"/>
              </a:rPr>
              <a:t>α</a:t>
            </a:r>
            <a:r>
              <a:rPr lang="en-US" dirty="0">
                <a:solidFill>
                  <a:srgbClr val="000000"/>
                </a:solidFill>
              </a:rPr>
              <a:t>)% confidence interval is given by </a:t>
            </a:r>
          </a:p>
          <a:p>
            <a:pPr marL="3175" indent="-3175"/>
            <a:endParaRPr lang="en-US" dirty="0">
              <a:solidFill>
                <a:srgbClr val="000000"/>
              </a:solidFill>
            </a:endParaRPr>
          </a:p>
          <a:p>
            <a:pPr marL="3175" indent="-3175"/>
            <a:endParaRPr lang="en-US" dirty="0">
              <a:solidFill>
                <a:srgbClr val="000000"/>
              </a:solidFill>
            </a:endParaRPr>
          </a:p>
          <a:p>
            <a:pPr marL="3175" indent="-3175"/>
            <a:r>
              <a:rPr lang="en-US" dirty="0">
                <a:solidFill>
                  <a:srgbClr val="000000"/>
                </a:solidFill>
              </a:rPr>
              <a:t>where     is the predicted value of </a:t>
            </a:r>
            <a:r>
              <a:rPr lang="en-US" i="1" dirty="0">
                <a:solidFill>
                  <a:srgbClr val="000000"/>
                </a:solidFill>
              </a:rPr>
              <a:t>y</a:t>
            </a:r>
            <a:r>
              <a:rPr lang="en-US" dirty="0">
                <a:solidFill>
                  <a:srgbClr val="000000"/>
                </a:solidFill>
              </a:rPr>
              <a:t> when </a:t>
            </a:r>
          </a:p>
          <a:p>
            <a:pPr marL="3175" indent="-3175"/>
            <a:r>
              <a:rPr lang="en-US" dirty="0">
                <a:solidFill>
                  <a:srgbClr val="000000"/>
                </a:solidFill>
              </a:rPr>
              <a:t>	          			                is the </a:t>
            </a:r>
            <a:r>
              <a:rPr lang="en-US" i="1" dirty="0">
                <a:solidFill>
                  <a:srgbClr val="000000"/>
                </a:solidFill>
              </a:rPr>
              <a:t>t</a:t>
            </a:r>
            <a:r>
              <a:rPr lang="en-US" dirty="0">
                <a:solidFill>
                  <a:srgbClr val="000000"/>
                </a:solidFill>
              </a:rPr>
              <a:t>-value associated with 1 </a:t>
            </a:r>
            <a:r>
              <a:rPr lang="en-US" dirty="0">
                <a:solidFill>
                  <a:srgbClr val="000000"/>
                </a:solidFill>
                <a:latin typeface="Symbol" pitchFamily="98" charset="2"/>
              </a:rPr>
              <a:t>- </a:t>
            </a:r>
            <a:r>
              <a:rPr lang="el-GR" i="1" dirty="0">
                <a:solidFill>
                  <a:srgbClr val="000000"/>
                </a:solidFill>
                <a:latin typeface="Cambria Math" panose="02040503050406030204" pitchFamily="18" charset="0"/>
                <a:ea typeface="Cambria Math" panose="02040503050406030204" pitchFamily="18" charset="0"/>
              </a:rPr>
              <a:t>α</a:t>
            </a:r>
            <a:r>
              <a:rPr lang="en-US" dirty="0">
                <a:solidFill>
                  <a:srgbClr val="000000"/>
                </a:solidFill>
                <a:latin typeface="Symbol" pitchFamily="98" charset="2"/>
              </a:rPr>
              <a:t> </a:t>
            </a:r>
            <a:r>
              <a:rPr lang="en-US" dirty="0">
                <a:solidFill>
                  <a:srgbClr val="000000"/>
                </a:solidFill>
                <a:sym typeface="Symbol"/>
              </a:rPr>
              <a:t>confidence </a:t>
            </a:r>
            <a:r>
              <a:rPr lang="en-US" dirty="0">
                <a:solidFill>
                  <a:srgbClr val="000000"/>
                </a:solidFill>
              </a:rPr>
              <a:t>(the same </a:t>
            </a:r>
            <a:r>
              <a:rPr lang="en-US" i="1" dirty="0">
                <a:solidFill>
                  <a:srgbClr val="000000"/>
                </a:solidFill>
              </a:rPr>
              <a:t>t</a:t>
            </a:r>
            <a:r>
              <a:rPr lang="en-US" dirty="0">
                <a:solidFill>
                  <a:srgbClr val="000000"/>
                </a:solidFill>
              </a:rPr>
              <a:t> used in constructing confidence intervals for </a:t>
            </a:r>
            <a:r>
              <a:rPr lang="el-GR" i="1" dirty="0">
                <a:solidFill>
                  <a:srgbClr val="000000"/>
                </a:solidFill>
                <a:latin typeface="Cambria Math" panose="02040503050406030204" pitchFamily="18" charset="0"/>
                <a:ea typeface="Cambria Math" panose="02040503050406030204" pitchFamily="18" charset="0"/>
                <a:sym typeface="Symbol"/>
              </a:rPr>
              <a:t>β</a:t>
            </a:r>
            <a:r>
              <a:rPr lang="en-US" baseline="-25000" dirty="0">
                <a:solidFill>
                  <a:srgbClr val="000000"/>
                </a:solidFill>
                <a:sym typeface="Symbol"/>
              </a:rPr>
              <a:t>1</a:t>
            </a:r>
            <a:r>
              <a:rPr lang="en-US" dirty="0">
                <a:solidFill>
                  <a:srgbClr val="000000"/>
                </a:solidFill>
              </a:rPr>
              <a:t>),</a:t>
            </a:r>
            <a:endParaRPr lang="en-US" baseline="-25000" dirty="0">
              <a:solidFill>
                <a:srgbClr val="000000"/>
              </a:solidFill>
            </a:endParaRPr>
          </a:p>
        </p:txBody>
      </p:sp>
      <p:graphicFrame>
        <p:nvGraphicFramePr>
          <p:cNvPr id="239618" name="Object 2"/>
          <p:cNvGraphicFramePr>
            <a:graphicFrameLocks noChangeAspect="1"/>
          </p:cNvGraphicFramePr>
          <p:nvPr>
            <p:extLst>
              <p:ext uri="{D42A27DB-BD31-4B8C-83A1-F6EECF244321}">
                <p14:modId xmlns:p14="http://schemas.microsoft.com/office/powerpoint/2010/main" val="2682230588"/>
              </p:ext>
            </p:extLst>
          </p:nvPr>
        </p:nvGraphicFramePr>
        <p:xfrm>
          <a:off x="2093913" y="2208213"/>
          <a:ext cx="4368800" cy="1320800"/>
        </p:xfrm>
        <a:graphic>
          <a:graphicData uri="http://schemas.openxmlformats.org/presentationml/2006/ole">
            <mc:AlternateContent xmlns:mc="http://schemas.openxmlformats.org/markup-compatibility/2006">
              <mc:Choice xmlns:v="urn:schemas-microsoft-com:vml" Requires="v">
                <p:oleObj name="Equation" r:id="rId2" imgW="4368600" imgH="1320480" progId="Equation.DSMT4">
                  <p:embed/>
                </p:oleObj>
              </mc:Choice>
              <mc:Fallback>
                <p:oleObj name="Equation" r:id="rId2" imgW="4368600" imgH="1320480" progId="Equation.DSMT4">
                  <p:embed/>
                  <p:pic>
                    <p:nvPicPr>
                      <p:cNvPr id="0" name="Picture 2"/>
                      <p:cNvPicPr>
                        <a:picLocks noChangeAspect="1" noChangeArrowheads="1"/>
                      </p:cNvPicPr>
                      <p:nvPr/>
                    </p:nvPicPr>
                    <p:blipFill>
                      <a:blip r:embed="rId3"/>
                      <a:srcRect/>
                      <a:stretch>
                        <a:fillRect/>
                      </a:stretch>
                    </p:blipFill>
                    <p:spPr bwMode="auto">
                      <a:xfrm>
                        <a:off x="2093913" y="2208213"/>
                        <a:ext cx="43688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9619" name="Object 3"/>
          <p:cNvGraphicFramePr>
            <a:graphicFrameLocks noChangeAspect="1"/>
          </p:cNvGraphicFramePr>
          <p:nvPr>
            <p:extLst>
              <p:ext uri="{D42A27DB-BD31-4B8C-83A1-F6EECF244321}">
                <p14:modId xmlns:p14="http://schemas.microsoft.com/office/powerpoint/2010/main" val="4118484448"/>
              </p:ext>
            </p:extLst>
          </p:nvPr>
        </p:nvGraphicFramePr>
        <p:xfrm>
          <a:off x="1515174" y="3598036"/>
          <a:ext cx="317500" cy="469900"/>
        </p:xfrm>
        <a:graphic>
          <a:graphicData uri="http://schemas.openxmlformats.org/presentationml/2006/ole">
            <mc:AlternateContent xmlns:mc="http://schemas.openxmlformats.org/markup-compatibility/2006">
              <mc:Choice xmlns:v="urn:schemas-microsoft-com:vml" Requires="v">
                <p:oleObj name="Equation" r:id="rId4" imgW="317160" imgH="469800" progId="Equation.DSMT4">
                  <p:embed/>
                </p:oleObj>
              </mc:Choice>
              <mc:Fallback>
                <p:oleObj name="Equation" r:id="rId4" imgW="3171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5174" y="3598036"/>
                        <a:ext cx="31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9620" name="Object 4"/>
          <p:cNvGraphicFramePr>
            <a:graphicFrameLocks noChangeAspect="1"/>
          </p:cNvGraphicFramePr>
          <p:nvPr>
            <p:extLst>
              <p:ext uri="{D42A27DB-BD31-4B8C-83A1-F6EECF244321}">
                <p14:modId xmlns:p14="http://schemas.microsoft.com/office/powerpoint/2010/main" val="527959811"/>
              </p:ext>
            </p:extLst>
          </p:nvPr>
        </p:nvGraphicFramePr>
        <p:xfrm>
          <a:off x="531813" y="4073730"/>
          <a:ext cx="2997200" cy="469900"/>
        </p:xfrm>
        <a:graphic>
          <a:graphicData uri="http://schemas.openxmlformats.org/presentationml/2006/ole">
            <mc:AlternateContent xmlns:mc="http://schemas.openxmlformats.org/markup-compatibility/2006">
              <mc:Choice xmlns:v="urn:schemas-microsoft-com:vml" Requires="v">
                <p:oleObj name="Equation" r:id="rId6" imgW="2997000" imgH="469800" progId="Equation.DSMT4">
                  <p:embed/>
                </p:oleObj>
              </mc:Choice>
              <mc:Fallback>
                <p:oleObj name="Equation" r:id="rId6" imgW="299700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813" y="4073730"/>
                        <a:ext cx="299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9621" name="Object 5"/>
          <p:cNvGraphicFramePr>
            <a:graphicFrameLocks noChangeAspect="1"/>
          </p:cNvGraphicFramePr>
          <p:nvPr>
            <p:extLst>
              <p:ext uri="{D42A27DB-BD31-4B8C-83A1-F6EECF244321}">
                <p14:modId xmlns:p14="http://schemas.microsoft.com/office/powerpoint/2010/main" val="429524055"/>
              </p:ext>
            </p:extLst>
          </p:nvPr>
        </p:nvGraphicFramePr>
        <p:xfrm>
          <a:off x="3696282" y="4026027"/>
          <a:ext cx="749300" cy="495300"/>
        </p:xfrm>
        <a:graphic>
          <a:graphicData uri="http://schemas.openxmlformats.org/presentationml/2006/ole">
            <mc:AlternateContent xmlns:mc="http://schemas.openxmlformats.org/markup-compatibility/2006">
              <mc:Choice xmlns:v="urn:schemas-microsoft-com:vml" Requires="v">
                <p:oleObj name="Equation" r:id="rId8" imgW="749160" imgH="495000" progId="Equation.DSMT4">
                  <p:embed/>
                </p:oleObj>
              </mc:Choice>
              <mc:Fallback>
                <p:oleObj name="Equation" r:id="rId8" imgW="749160" imgH="495000" progId="Equation.DSMT4">
                  <p:embed/>
                  <p:pic>
                    <p:nvPicPr>
                      <p:cNvPr id="0" name="Picture 5"/>
                      <p:cNvPicPr>
                        <a:picLocks noChangeAspect="1" noChangeArrowheads="1"/>
                      </p:cNvPicPr>
                      <p:nvPr/>
                    </p:nvPicPr>
                    <p:blipFill>
                      <a:blip r:embed="rId9"/>
                      <a:srcRect/>
                      <a:stretch>
                        <a:fillRect/>
                      </a:stretch>
                    </p:blipFill>
                    <p:spPr bwMode="auto">
                      <a:xfrm>
                        <a:off x="3696282" y="4026027"/>
                        <a:ext cx="74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3770</TotalTime>
  <Words>2512</Words>
  <Application>Microsoft Office PowerPoint</Application>
  <PresentationFormat>On-screen Show (4:3)</PresentationFormat>
  <Paragraphs>173</Paragraphs>
  <Slides>37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Symbol</vt:lpstr>
      <vt:lpstr>Cambria Math</vt:lpstr>
      <vt:lpstr>Calibri</vt:lpstr>
      <vt:lpstr>Roboto Condensed</vt:lpstr>
      <vt:lpstr>Office Theme</vt:lpstr>
      <vt:lpstr>Equation</vt:lpstr>
      <vt:lpstr>Section 13.3</vt:lpstr>
      <vt:lpstr>Inference Concerning the Model’s Prediction</vt:lpstr>
      <vt:lpstr>Inference Concerning the Model’s Prediction (cont.)</vt:lpstr>
      <vt:lpstr>The Regression Line as the Mean Value of y Given x</vt:lpstr>
      <vt:lpstr>The Regression Line as the Mean Value of y Given x (cont.)</vt:lpstr>
      <vt:lpstr>The Regression Line as the Mean Value of y Given x (cont.)</vt:lpstr>
      <vt:lpstr>The Regression Line as the Mean Value of y Given x (cont.)</vt:lpstr>
      <vt:lpstr>The Regression Line as the Mean Value of y Given x (cont.)</vt:lpstr>
      <vt:lpstr>Formula: 100(1 − α)% Confidence Interval for the Mean Value of y Given x </vt:lpstr>
      <vt:lpstr>Formula: 100(1 − α)% Confidence Interval for the Mean Value of y Given x (cont.)</vt:lpstr>
      <vt:lpstr>Example 13.3.1: Determining a Confidence Interval for the Mean Price</vt:lpstr>
      <vt:lpstr>Example 13.3.1: Determining a Confidence Interval for the Mean Price (cont.)</vt:lpstr>
      <vt:lpstr>Example 13.3.1: Determining a Confidence Interval for the Mean Price (cont.)</vt:lpstr>
      <vt:lpstr>Example 13.3.1: Determining a Confidence Interval for the Mean Price (cont.)</vt:lpstr>
      <vt:lpstr>Example 13.3.1: Determining a Confidence Interval for the Mean Price (cont.)</vt:lpstr>
      <vt:lpstr>Example 13.3.1: Determining a Confidence Interval for the Mean Price (cont.)</vt:lpstr>
      <vt:lpstr>Example 13.3.1: Determining a Confidence Interval for the Mean Price (cont.)</vt:lpstr>
      <vt:lpstr>Example 13.3.1: Determining a Confidence Interval for the Mean Price (cont.)</vt:lpstr>
      <vt:lpstr>Example 13.3.1: Determining a Confidence Interval for the Mean Price (cont.)</vt:lpstr>
      <vt:lpstr>Note</vt:lpstr>
      <vt:lpstr>Confidence Intervals for the Mean Value of y Given x</vt:lpstr>
      <vt:lpstr>Confidence Intervals for the Mean Value of y Given x (cont.)</vt:lpstr>
      <vt:lpstr>Confidence Intervals for the Mean Value of y Given x (cont.)</vt:lpstr>
      <vt:lpstr>Confidence Intervals for the Mean Value of y Given x (cont.)</vt:lpstr>
      <vt:lpstr>Confidence Intervals for the Mean Value of y Given x (cont.)</vt:lpstr>
      <vt:lpstr>Confidence Intervals for the Predicted Value of y Given x</vt:lpstr>
      <vt:lpstr>Confidence Intervals for the Predicted Value of y Given x (cont.)</vt:lpstr>
      <vt:lpstr>Formula: 100(1 − α)% Confidence Interval for the Predicted Value of y Given x </vt:lpstr>
      <vt:lpstr>Confidence Intervals for the Predicted Value of y Given x (cont.)</vt:lpstr>
      <vt:lpstr>Example 13.3.2: Determining a Prediction Interval for Price</vt:lpstr>
      <vt:lpstr>Example 13.3.2: Determining a Prediction Interval for Price (cont.)</vt:lpstr>
      <vt:lpstr>Example 13.3.2: Determining a Prediction Interval for Price (cont.)</vt:lpstr>
      <vt:lpstr>Note</vt:lpstr>
      <vt:lpstr>Confidence Intervals for the Predicted Value of y Given x (cont.)</vt:lpstr>
      <vt:lpstr>Confidence Intervals for the Predicted Value of y Given x (cont.)</vt:lpstr>
      <vt:lpstr>Confidence Intervals for the Predicted Value of y Given x (cont.)</vt:lpstr>
      <vt:lpstr>Confidence Intervals for the Predicted Value of y Given x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Casey Luquet</cp:lastModifiedBy>
  <cp:revision>507</cp:revision>
  <dcterms:created xsi:type="dcterms:W3CDTF">2013-04-26T14:43:13Z</dcterms:created>
  <dcterms:modified xsi:type="dcterms:W3CDTF">2024-03-30T14:13:10Z</dcterms:modified>
</cp:coreProperties>
</file>