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4"/>
  </p:notesMasterIdLst>
  <p:handoutMasterIdLst>
    <p:handoutMasterId r:id="rId65"/>
  </p:handoutMasterIdLst>
  <p:sldIdLst>
    <p:sldId id="256" r:id="rId2"/>
    <p:sldId id="530" r:id="rId3"/>
    <p:sldId id="531" r:id="rId4"/>
    <p:sldId id="532" r:id="rId5"/>
    <p:sldId id="535" r:id="rId6"/>
    <p:sldId id="338" r:id="rId7"/>
    <p:sldId id="536" r:id="rId8"/>
    <p:sldId id="537" r:id="rId9"/>
    <p:sldId id="538" r:id="rId10"/>
    <p:sldId id="483" r:id="rId11"/>
    <p:sldId id="484" r:id="rId12"/>
    <p:sldId id="540" r:id="rId13"/>
    <p:sldId id="559" r:id="rId14"/>
    <p:sldId id="539" r:id="rId15"/>
    <p:sldId id="541" r:id="rId16"/>
    <p:sldId id="542" r:id="rId17"/>
    <p:sldId id="543" r:id="rId18"/>
    <p:sldId id="544" r:id="rId19"/>
    <p:sldId id="545" r:id="rId20"/>
    <p:sldId id="546" r:id="rId21"/>
    <p:sldId id="547" r:id="rId22"/>
    <p:sldId id="548" r:id="rId23"/>
    <p:sldId id="549" r:id="rId24"/>
    <p:sldId id="497" r:id="rId25"/>
    <p:sldId id="498" r:id="rId26"/>
    <p:sldId id="500" r:id="rId27"/>
    <p:sldId id="501" r:id="rId28"/>
    <p:sldId id="502" r:id="rId29"/>
    <p:sldId id="503" r:id="rId30"/>
    <p:sldId id="504" r:id="rId31"/>
    <p:sldId id="505" r:id="rId32"/>
    <p:sldId id="506" r:id="rId33"/>
    <p:sldId id="507" r:id="rId34"/>
    <p:sldId id="508" r:id="rId35"/>
    <p:sldId id="509" r:id="rId36"/>
    <p:sldId id="510" r:id="rId37"/>
    <p:sldId id="511" r:id="rId38"/>
    <p:sldId id="550" r:id="rId39"/>
    <p:sldId id="512" r:id="rId40"/>
    <p:sldId id="513" r:id="rId41"/>
    <p:sldId id="514" r:id="rId42"/>
    <p:sldId id="515" r:id="rId43"/>
    <p:sldId id="516" r:id="rId44"/>
    <p:sldId id="551" r:id="rId45"/>
    <p:sldId id="552" r:id="rId46"/>
    <p:sldId id="553" r:id="rId47"/>
    <p:sldId id="517" r:id="rId48"/>
    <p:sldId id="519" r:id="rId49"/>
    <p:sldId id="520" r:id="rId50"/>
    <p:sldId id="521" r:id="rId51"/>
    <p:sldId id="522" r:id="rId52"/>
    <p:sldId id="523" r:id="rId53"/>
    <p:sldId id="554" r:id="rId54"/>
    <p:sldId id="524" r:id="rId55"/>
    <p:sldId id="525" r:id="rId56"/>
    <p:sldId id="555" r:id="rId57"/>
    <p:sldId id="526" r:id="rId58"/>
    <p:sldId id="556" r:id="rId59"/>
    <p:sldId id="527" r:id="rId60"/>
    <p:sldId id="528" r:id="rId61"/>
    <p:sldId id="557" r:id="rId62"/>
    <p:sldId id="558" r:id="rId63"/>
  </p:sldIdLst>
  <p:sldSz cx="9144000" cy="6858000" type="screen4x3"/>
  <p:notesSz cx="6858000" cy="9144000"/>
  <p:embeddedFontLst>
    <p:embeddedFont>
      <p:font typeface="Cambria Math" panose="02040503050406030204" pitchFamily="18" charset="0"/>
      <p:regular r:id="rId66"/>
    </p:embeddedFont>
    <p:embeddedFont>
      <p:font typeface="Open Sans" panose="020B0606030504020204" pitchFamily="34" charset="0"/>
      <p:regular r:id="rId67"/>
      <p:bold r:id="rId68"/>
      <p:italic r:id="rId69"/>
      <p:boldItalic r:id="rId70"/>
    </p:embeddedFont>
    <p:embeddedFont>
      <p:font typeface="Roboto Condensed" panose="02000000000000000000" pitchFamily="2" charset="0"/>
      <p:regular r:id="rId71"/>
      <p:bold r:id="rId72"/>
      <p:italic r:id="rId73"/>
      <p:boldItalic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142D0B-5BCA-46D1-8E71-33DCF60922E2}">
          <p14:sldIdLst>
            <p14:sldId id="256"/>
            <p14:sldId id="530"/>
            <p14:sldId id="531"/>
            <p14:sldId id="532"/>
            <p14:sldId id="535"/>
            <p14:sldId id="338"/>
            <p14:sldId id="536"/>
            <p14:sldId id="537"/>
            <p14:sldId id="538"/>
            <p14:sldId id="483"/>
            <p14:sldId id="484"/>
            <p14:sldId id="540"/>
            <p14:sldId id="559"/>
            <p14:sldId id="539"/>
            <p14:sldId id="541"/>
            <p14:sldId id="542"/>
            <p14:sldId id="543"/>
            <p14:sldId id="544"/>
            <p14:sldId id="545"/>
            <p14:sldId id="546"/>
            <p14:sldId id="547"/>
            <p14:sldId id="548"/>
            <p14:sldId id="549"/>
            <p14:sldId id="497"/>
            <p14:sldId id="498"/>
            <p14:sldId id="500"/>
            <p14:sldId id="501"/>
            <p14:sldId id="502"/>
            <p14:sldId id="503"/>
            <p14:sldId id="504"/>
            <p14:sldId id="505"/>
            <p14:sldId id="506"/>
            <p14:sldId id="507"/>
            <p14:sldId id="508"/>
            <p14:sldId id="509"/>
            <p14:sldId id="510"/>
            <p14:sldId id="511"/>
            <p14:sldId id="550"/>
            <p14:sldId id="512"/>
            <p14:sldId id="513"/>
            <p14:sldId id="514"/>
            <p14:sldId id="515"/>
            <p14:sldId id="516"/>
            <p14:sldId id="551"/>
            <p14:sldId id="552"/>
            <p14:sldId id="553"/>
            <p14:sldId id="517"/>
            <p14:sldId id="519"/>
            <p14:sldId id="520"/>
            <p14:sldId id="521"/>
            <p14:sldId id="522"/>
            <p14:sldId id="523"/>
            <p14:sldId id="554"/>
            <p14:sldId id="524"/>
            <p14:sldId id="525"/>
            <p14:sldId id="555"/>
            <p14:sldId id="526"/>
            <p14:sldId id="556"/>
            <p14:sldId id="527"/>
            <p14:sldId id="528"/>
            <p14:sldId id="557"/>
            <p14:sldId id="5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2" clrIdx="0">
    <p:extLst>
      <p:ext uri="{19B8F6BF-5375-455C-9EA6-DF929625EA0E}">
        <p15:presenceInfo xmlns:p15="http://schemas.microsoft.com/office/powerpoint/2012/main" userId="Rebecca Lebeaux" providerId="None"/>
      </p:ext>
    </p:extLst>
  </p:cmAuthor>
  <p:cmAuthor id="2" name="Robin Hendrix" initials="RH" lastIdx="5" clrIdx="1">
    <p:extLst>
      <p:ext uri="{19B8F6BF-5375-455C-9EA6-DF929625EA0E}">
        <p15:presenceInfo xmlns:p15="http://schemas.microsoft.com/office/powerpoint/2012/main" userId="S-1-5-21-1482476501-413027322-842925246-10979" providerId="AD"/>
      </p:ext>
    </p:extLst>
  </p:cmAuthor>
  <p:cmAuthor id="3" name="sujana" initials="s" lastIdx="1" clrIdx="2">
    <p:extLst>
      <p:ext uri="{19B8F6BF-5375-455C-9EA6-DF929625EA0E}">
        <p15:presenceInfo xmlns:p15="http://schemas.microsoft.com/office/powerpoint/2012/main" userId="S-1-5-21-1666015839-3846122634-945917319-2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B4D5AB"/>
    <a:srgbClr val="000000"/>
    <a:srgbClr val="1F497D"/>
    <a:srgbClr val="0000FF"/>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73" autoAdjust="0"/>
    <p:restoredTop sz="94660"/>
  </p:normalViewPr>
  <p:slideViewPr>
    <p:cSldViewPr>
      <p:cViewPr varScale="1">
        <p:scale>
          <a:sx n="108" d="100"/>
          <a:sy n="108" d="100"/>
        </p:scale>
        <p:origin x="954"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4/10/2024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4/10/2024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oleObject" Target="../embeddings/oleObject14.bin"/><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oleObject" Target="../embeddings/oleObject17.bin"/><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7.wmf"/><Relationship Id="rId12" Type="http://schemas.openxmlformats.org/officeDocument/2006/relationships/oleObject" Target="../embeddings/oleObject23.bin"/><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4.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5.bin"/><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oleObject" Target="../embeddings/oleObject28.bin"/><Relationship Id="rId4" Type="http://schemas.openxmlformats.org/officeDocument/2006/relationships/image" Target="../media/image3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9.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oleObject" Target="../embeddings/oleObject32.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34.bin"/></Relationships>
</file>

<file path=ppt/slides/_rels/slide4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35.bin"/><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36.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50.wmf"/><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49.wmf"/><Relationship Id="rId4" Type="http://schemas.openxmlformats.org/officeDocument/2006/relationships/oleObject" Target="../embeddings/oleObject37.bin"/></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39.bin"/><Relationship Id="rId1" Type="http://schemas.openxmlformats.org/officeDocument/2006/relationships/slideLayout" Target="../slideLayouts/slideLayout2.xml"/><Relationship Id="rId5" Type="http://schemas.openxmlformats.org/officeDocument/2006/relationships/image" Target="../media/image52.wmf"/><Relationship Id="rId4" Type="http://schemas.openxmlformats.org/officeDocument/2006/relationships/oleObject" Target="../embeddings/oleObject40.bin"/></Relationships>
</file>

<file path=ppt/slides/_rels/slide48.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41.bin"/><Relationship Id="rId1" Type="http://schemas.openxmlformats.org/officeDocument/2006/relationships/slideLayout" Target="../slideLayouts/slideLayout2.xml"/><Relationship Id="rId5" Type="http://schemas.openxmlformats.org/officeDocument/2006/relationships/image" Target="../media/image54.wmf"/><Relationship Id="rId4" Type="http://schemas.openxmlformats.org/officeDocument/2006/relationships/oleObject" Target="../embeddings/oleObject42.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43.bin"/><Relationship Id="rId1" Type="http://schemas.openxmlformats.org/officeDocument/2006/relationships/slideLayout" Target="../slideLayouts/slideLayout2.xml"/><Relationship Id="rId5" Type="http://schemas.openxmlformats.org/officeDocument/2006/relationships/image" Target="../media/image56.wmf"/><Relationship Id="rId4" Type="http://schemas.openxmlformats.org/officeDocument/2006/relationships/oleObject" Target="../embeddings/oleObject44.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62.wmf"/></Relationships>
</file>

<file path=ppt/slides/_rels/slide5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4.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5.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1.wmf"/><Relationship Id="rId3" Type="http://schemas.openxmlformats.org/officeDocument/2006/relationships/image" Target="../media/image7.png"/><Relationship Id="rId7" Type="http://schemas.openxmlformats.org/officeDocument/2006/relationships/image" Target="../media/image8.wmf"/><Relationship Id="rId12" Type="http://schemas.openxmlformats.org/officeDocument/2006/relationships/oleObject" Target="../embeddings/oleObject10.bin"/><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oleObject" Target="../embeddings/oleObject7.bin"/><Relationship Id="rId11" Type="http://schemas.openxmlformats.org/officeDocument/2006/relationships/image" Target="../media/image10.wmf"/><Relationship Id="rId5" Type="http://schemas.openxmlformats.org/officeDocument/2006/relationships/image" Target="../media/image7.wmf"/><Relationship Id="rId15" Type="http://schemas.openxmlformats.org/officeDocument/2006/relationships/image" Target="../media/image12.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9.wmf"/><Relationship Id="rId1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3.w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13.2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Inference Concerning </a:t>
            </a:r>
            <a:r>
              <a:rPr lang="el-GR" b="1" i="1" dirty="0">
                <a:solidFill>
                  <a:srgbClr val="1F497D"/>
                </a:solidFill>
                <a:latin typeface="Cambria Math" panose="02040503050406030204" pitchFamily="18" charset="0"/>
                <a:ea typeface="Cambria Math" panose="02040503050406030204" pitchFamily="18" charset="0"/>
                <a:sym typeface="Symbol"/>
              </a:rPr>
              <a:t>β</a:t>
            </a:r>
            <a:r>
              <a:rPr lang="en-US" b="1" i="1" baseline="-25000" dirty="0">
                <a:solidFill>
                  <a:srgbClr val="1F497D"/>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Estimating a Confidence Interval for the Slope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 Section 5.2, a model relating the age of a Jeep Cherokee Limited SUV to the asking price of the automobile was constructed.</a:t>
                </a:r>
              </a:p>
              <a:p>
                <a:r>
                  <a:rPr lang="en-US" i="1" dirty="0"/>
                  <a:t>Asking Price of a Jeep    </a:t>
                </a:r>
                <a14:m>
                  <m:oMath xmlns:m="http://schemas.openxmlformats.org/officeDocument/2006/math">
                    <m:r>
                      <a:rPr lang="en-US" i="1" dirty="0" smtClean="0">
                        <a:latin typeface="Cambria Math" panose="02040503050406030204" pitchFamily="18" charset="0"/>
                      </a:rPr>
                      <m:t>=</m:t>
                    </m:r>
                  </m:oMath>
                </a14:m>
                <a:r>
                  <a:rPr lang="en-US" dirty="0"/>
                  <a:t>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0</a:t>
                </a:r>
                <a:r>
                  <a:rPr lang="en-US" dirty="0"/>
                  <a:t> +</a:t>
                </a:r>
                <a:r>
                  <a:rPr lang="en-US" dirty="0">
                    <a:sym typeface="Symbol"/>
                  </a:rPr>
                  <a:t>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 </a:t>
                </a:r>
                <a:r>
                  <a:rPr lang="en-US" dirty="0">
                    <a:sym typeface="Symbol"/>
                  </a:rPr>
                  <a:t> </a:t>
                </a:r>
                <a:r>
                  <a:rPr lang="en-US" i="1" dirty="0"/>
                  <a:t>Age of Jeep 	 	Cherokee 			Cherokee</a:t>
                </a:r>
                <a:endParaRPr lang="en-US" dirty="0"/>
              </a:p>
              <a:p>
                <a:r>
                  <a:rPr lang="en-US" dirty="0"/>
                  <a:t>If the relationship is to be applicable for all Jeep Cherokees, then a substantial amount of data will be required. If the data given below is considered a random sample of Jeep Cherokees, then a relationship can be constructed from the sample data.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b="-2933"/>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Estimating a Confidence Interval for the Slope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object 3"/>
          <p:cNvGraphicFramePr>
            <a:graphicFrameLocks noGrp="1"/>
          </p:cNvGraphicFramePr>
          <p:nvPr>
            <p:extLst>
              <p:ext uri="{D42A27DB-BD31-4B8C-83A1-F6EECF244321}">
                <p14:modId xmlns:p14="http://schemas.microsoft.com/office/powerpoint/2010/main" val="2211486671"/>
              </p:ext>
            </p:extLst>
          </p:nvPr>
        </p:nvGraphicFramePr>
        <p:xfrm>
          <a:off x="457200" y="1020336"/>
          <a:ext cx="3352800" cy="498475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6551">
                <a:tc gridSpan="2">
                  <a:txBody>
                    <a:bodyPr/>
                    <a:lstStyle/>
                    <a:p>
                      <a:pPr algn="ctr"/>
                      <a:r>
                        <a:rPr lang="en-US" sz="2000" b="1" kern="1200" baseline="0" dirty="0">
                          <a:solidFill>
                            <a:schemeClr val="lt1"/>
                          </a:solidFill>
                          <a:latin typeface="+mn-lt"/>
                          <a:ea typeface="+mn-ea"/>
                          <a:cs typeface="+mn-cs"/>
                        </a:rPr>
                        <a:t>Price of a Jeep Cherokee Limited SUV</a:t>
                      </a:r>
                    </a:p>
                  </a:txBody>
                  <a:tcPr marL="0" marR="0" marT="19050" marB="0"/>
                </a:tc>
                <a:tc hMerge="1">
                  <a:txBody>
                    <a:bodyPr/>
                    <a:lstStyle/>
                    <a:p>
                      <a:pPr marL="70485" algn="ctr">
                        <a:lnSpc>
                          <a:spcPct val="100000"/>
                        </a:lnSpc>
                        <a:spcBef>
                          <a:spcPts val="150"/>
                        </a:spcBef>
                      </a:pPr>
                      <a:endParaRPr sz="1000" dirty="0">
                        <a:latin typeface="Roboto Condensed"/>
                        <a:cs typeface="Roboto Condensed"/>
                      </a:endParaRPr>
                    </a:p>
                  </a:txBody>
                  <a:tcPr marL="0" marR="0" marT="19050" marB="0"/>
                </a:tc>
                <a:extLst>
                  <a:ext uri="{0D108BD9-81ED-4DB2-BD59-A6C34878D82A}">
                    <a16:rowId xmlns:a16="http://schemas.microsoft.com/office/drawing/2014/main" val="10000"/>
                  </a:ext>
                </a:extLst>
              </a:tr>
              <a:tr h="283057">
                <a:tc>
                  <a:txBody>
                    <a:bodyPr/>
                    <a:lstStyle/>
                    <a:p>
                      <a:pPr algn="ctr">
                        <a:lnSpc>
                          <a:spcPct val="100000"/>
                        </a:lnSpc>
                        <a:spcBef>
                          <a:spcPts val="150"/>
                        </a:spcBef>
                      </a:pPr>
                      <a:r>
                        <a:rPr sz="1800" b="1" spc="-5" dirty="0">
                          <a:solidFill>
                            <a:srgbClr val="000000"/>
                          </a:solidFill>
                        </a:rPr>
                        <a:t>Age</a:t>
                      </a:r>
                      <a:r>
                        <a:rPr sz="1800" b="1" spc="-35" dirty="0">
                          <a:solidFill>
                            <a:srgbClr val="000000"/>
                          </a:solidFill>
                        </a:rPr>
                        <a:t> </a:t>
                      </a:r>
                      <a:r>
                        <a:rPr sz="1800" b="1" spc="-5" dirty="0">
                          <a:solidFill>
                            <a:srgbClr val="000000"/>
                          </a:solidFill>
                        </a:rPr>
                        <a:t>(Years)</a:t>
                      </a:r>
                      <a:endParaRPr sz="1800" b="1" dirty="0">
                        <a:solidFill>
                          <a:srgbClr val="000000"/>
                        </a:solidFill>
                        <a:latin typeface="Roboto Condensed"/>
                        <a:cs typeface="Roboto Condensed"/>
                      </a:endParaRPr>
                    </a:p>
                  </a:txBody>
                  <a:tcPr marL="0" marR="0" marT="19050" marB="0"/>
                </a:tc>
                <a:tc>
                  <a:txBody>
                    <a:bodyPr/>
                    <a:lstStyle/>
                    <a:p>
                      <a:pPr marL="70485" algn="ctr">
                        <a:lnSpc>
                          <a:spcPct val="100000"/>
                        </a:lnSpc>
                        <a:spcBef>
                          <a:spcPts val="150"/>
                        </a:spcBef>
                      </a:pPr>
                      <a:r>
                        <a:rPr sz="1800" b="1" spc="-5" dirty="0">
                          <a:solidFill>
                            <a:srgbClr val="000000"/>
                          </a:solidFill>
                        </a:rPr>
                        <a:t>Asking</a:t>
                      </a:r>
                      <a:r>
                        <a:rPr sz="1800" b="1" spc="-35" dirty="0">
                          <a:solidFill>
                            <a:srgbClr val="000000"/>
                          </a:solidFill>
                        </a:rPr>
                        <a:t> </a:t>
                      </a:r>
                      <a:r>
                        <a:rPr sz="1800" b="1" dirty="0">
                          <a:solidFill>
                            <a:srgbClr val="000000"/>
                          </a:solidFill>
                        </a:rPr>
                        <a:t>Price</a:t>
                      </a:r>
                      <a:endParaRPr sz="18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79994">
                <a:tc>
                  <a:txBody>
                    <a:bodyPr/>
                    <a:lstStyle/>
                    <a:p>
                      <a:pPr algn="ctr">
                        <a:lnSpc>
                          <a:spcPct val="100000"/>
                        </a:lnSpc>
                        <a:spcBef>
                          <a:spcPts val="125"/>
                        </a:spcBef>
                      </a:pPr>
                      <a:r>
                        <a:rPr sz="1800" dirty="0">
                          <a:solidFill>
                            <a:srgbClr val="000000"/>
                          </a:solidFill>
                        </a:rPr>
                        <a:t>1</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71120" algn="ctr">
                        <a:lnSpc>
                          <a:spcPct val="100000"/>
                        </a:lnSpc>
                        <a:spcBef>
                          <a:spcPts val="125"/>
                        </a:spcBef>
                      </a:pPr>
                      <a:r>
                        <a:rPr lang="en-US" sz="1800" dirty="0">
                          <a:solidFill>
                            <a:srgbClr val="000000"/>
                          </a:solidFill>
                        </a:rPr>
                        <a:t>$44,998</a:t>
                      </a:r>
                      <a:endParaRPr sz="18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2"/>
                  </a:ext>
                </a:extLst>
              </a:tr>
              <a:tr h="279994">
                <a:tc>
                  <a:txBody>
                    <a:bodyPr/>
                    <a:lstStyle/>
                    <a:p>
                      <a:pPr algn="ctr">
                        <a:lnSpc>
                          <a:spcPct val="100000"/>
                        </a:lnSpc>
                        <a:spcBef>
                          <a:spcPts val="125"/>
                        </a:spcBef>
                      </a:pPr>
                      <a:r>
                        <a:rPr sz="1800" dirty="0">
                          <a:solidFill>
                            <a:srgbClr val="000000"/>
                          </a:solidFill>
                        </a:rPr>
                        <a:t>1</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71120" algn="ctr">
                        <a:lnSpc>
                          <a:spcPct val="100000"/>
                        </a:lnSpc>
                        <a:spcBef>
                          <a:spcPts val="125"/>
                        </a:spcBef>
                      </a:pPr>
                      <a:r>
                        <a:rPr lang="en-US" sz="1800" dirty="0">
                          <a:solidFill>
                            <a:srgbClr val="000000"/>
                          </a:solidFill>
                        </a:rPr>
                        <a:t>$42,768</a:t>
                      </a:r>
                      <a:endParaRPr lang="en-US" sz="18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3"/>
                  </a:ext>
                </a:extLst>
              </a:tr>
              <a:tr h="279994">
                <a:tc>
                  <a:txBody>
                    <a:bodyPr/>
                    <a:lstStyle/>
                    <a:p>
                      <a:pPr algn="ctr">
                        <a:lnSpc>
                          <a:spcPct val="100000"/>
                        </a:lnSpc>
                        <a:spcBef>
                          <a:spcPts val="125"/>
                        </a:spcBef>
                      </a:pPr>
                      <a:r>
                        <a:rPr sz="1800" dirty="0">
                          <a:solidFill>
                            <a:srgbClr val="000000"/>
                          </a:solidFill>
                        </a:rPr>
                        <a:t>2</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71120" algn="ctr">
                        <a:lnSpc>
                          <a:spcPct val="100000"/>
                        </a:lnSpc>
                        <a:spcBef>
                          <a:spcPts val="125"/>
                        </a:spcBef>
                      </a:pPr>
                      <a:r>
                        <a:rPr lang="en-US" sz="1800" dirty="0">
                          <a:solidFill>
                            <a:srgbClr val="000000"/>
                          </a:solidFill>
                        </a:rPr>
                        <a:t>$38,731</a:t>
                      </a:r>
                      <a:endParaRPr lang="en-US" sz="18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4"/>
                  </a:ext>
                </a:extLst>
              </a:tr>
              <a:tr h="279994">
                <a:tc>
                  <a:txBody>
                    <a:bodyPr/>
                    <a:lstStyle/>
                    <a:p>
                      <a:pPr algn="ctr">
                        <a:lnSpc>
                          <a:spcPct val="100000"/>
                        </a:lnSpc>
                        <a:spcBef>
                          <a:spcPts val="125"/>
                        </a:spcBef>
                      </a:pPr>
                      <a:r>
                        <a:rPr sz="1800" dirty="0">
                          <a:solidFill>
                            <a:srgbClr val="000000"/>
                          </a:solidFill>
                        </a:rPr>
                        <a:t>2</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71120" marR="0" lvl="0" indent="0" algn="ctr" defTabSz="914400" rtl="0" eaLnBrk="1" fontAlgn="auto" latinLnBrk="0" hangingPunct="1">
                        <a:lnSpc>
                          <a:spcPct val="100000"/>
                        </a:lnSpc>
                        <a:spcBef>
                          <a:spcPts val="125"/>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$40,999</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0" marR="0" marT="15875" marB="0"/>
                </a:tc>
                <a:extLst>
                  <a:ext uri="{0D108BD9-81ED-4DB2-BD59-A6C34878D82A}">
                    <a16:rowId xmlns:a16="http://schemas.microsoft.com/office/drawing/2014/main" val="10005"/>
                  </a:ext>
                </a:extLst>
              </a:tr>
              <a:tr h="279994">
                <a:tc>
                  <a:txBody>
                    <a:bodyPr/>
                    <a:lstStyle/>
                    <a:p>
                      <a:pPr algn="ctr">
                        <a:lnSpc>
                          <a:spcPct val="100000"/>
                        </a:lnSpc>
                        <a:spcBef>
                          <a:spcPts val="125"/>
                        </a:spcBef>
                      </a:pPr>
                      <a:r>
                        <a:rPr sz="1800" dirty="0">
                          <a:solidFill>
                            <a:srgbClr val="000000"/>
                          </a:solidFill>
                        </a:rPr>
                        <a:t>2</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71120" marR="0" lvl="0" indent="0" algn="ctr" defTabSz="914400" rtl="0" eaLnBrk="1" fontAlgn="auto" latinLnBrk="0" hangingPunct="1">
                        <a:lnSpc>
                          <a:spcPct val="100000"/>
                        </a:lnSpc>
                        <a:spcBef>
                          <a:spcPts val="125"/>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$37,619</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0" marR="0" marT="15875" marB="0"/>
                </a:tc>
                <a:extLst>
                  <a:ext uri="{0D108BD9-81ED-4DB2-BD59-A6C34878D82A}">
                    <a16:rowId xmlns:a16="http://schemas.microsoft.com/office/drawing/2014/main" val="10006"/>
                  </a:ext>
                </a:extLst>
              </a:tr>
              <a:tr h="279994">
                <a:tc>
                  <a:txBody>
                    <a:bodyPr/>
                    <a:lstStyle/>
                    <a:p>
                      <a:pPr algn="ctr">
                        <a:lnSpc>
                          <a:spcPct val="100000"/>
                        </a:lnSpc>
                        <a:spcBef>
                          <a:spcPts val="125"/>
                        </a:spcBef>
                      </a:pPr>
                      <a:r>
                        <a:rPr sz="1800" dirty="0">
                          <a:solidFill>
                            <a:srgbClr val="000000"/>
                          </a:solidFill>
                        </a:rPr>
                        <a:t>3</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71120" marR="0" lvl="0" indent="0" algn="ctr" defTabSz="914400" rtl="0" eaLnBrk="1" fontAlgn="auto" latinLnBrk="0" hangingPunct="1">
                        <a:lnSpc>
                          <a:spcPct val="100000"/>
                        </a:lnSpc>
                        <a:spcBef>
                          <a:spcPts val="125"/>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$37,573</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0" marR="0" marT="15875" marB="0"/>
                </a:tc>
                <a:extLst>
                  <a:ext uri="{0D108BD9-81ED-4DB2-BD59-A6C34878D82A}">
                    <a16:rowId xmlns:a16="http://schemas.microsoft.com/office/drawing/2014/main" val="10007"/>
                  </a:ext>
                </a:extLst>
              </a:tr>
              <a:tr h="279994">
                <a:tc>
                  <a:txBody>
                    <a:bodyPr/>
                    <a:lstStyle/>
                    <a:p>
                      <a:pPr algn="ctr">
                        <a:lnSpc>
                          <a:spcPct val="100000"/>
                        </a:lnSpc>
                        <a:spcBef>
                          <a:spcPts val="125"/>
                        </a:spcBef>
                      </a:pPr>
                      <a:r>
                        <a:rPr sz="1800" dirty="0">
                          <a:solidFill>
                            <a:srgbClr val="000000"/>
                          </a:solidFill>
                        </a:rPr>
                        <a:t>3</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71120" marR="0" lvl="0" indent="0" algn="ctr" defTabSz="914400" rtl="0" eaLnBrk="1" fontAlgn="auto" latinLnBrk="0" hangingPunct="1">
                        <a:lnSpc>
                          <a:spcPct val="100000"/>
                        </a:lnSpc>
                        <a:spcBef>
                          <a:spcPts val="125"/>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$35,955</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0" marR="0" marT="15875" marB="0"/>
                </a:tc>
                <a:extLst>
                  <a:ext uri="{0D108BD9-81ED-4DB2-BD59-A6C34878D82A}">
                    <a16:rowId xmlns:a16="http://schemas.microsoft.com/office/drawing/2014/main" val="10008"/>
                  </a:ext>
                </a:extLst>
              </a:tr>
              <a:tr h="279994">
                <a:tc>
                  <a:txBody>
                    <a:bodyPr/>
                    <a:lstStyle/>
                    <a:p>
                      <a:pPr algn="ctr">
                        <a:lnSpc>
                          <a:spcPct val="100000"/>
                        </a:lnSpc>
                        <a:spcBef>
                          <a:spcPts val="125"/>
                        </a:spcBef>
                      </a:pPr>
                      <a:r>
                        <a:rPr sz="1800" dirty="0">
                          <a:solidFill>
                            <a:srgbClr val="000000"/>
                          </a:solidFill>
                        </a:rPr>
                        <a:t>4</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71120" marR="0" lvl="0" indent="0" algn="ctr" defTabSz="914400" rtl="0" eaLnBrk="1" fontAlgn="auto" latinLnBrk="0" hangingPunct="1">
                        <a:lnSpc>
                          <a:spcPct val="100000"/>
                        </a:lnSpc>
                        <a:spcBef>
                          <a:spcPts val="125"/>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$28,997</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0" marR="0" marT="15875" marB="0"/>
                </a:tc>
                <a:extLst>
                  <a:ext uri="{0D108BD9-81ED-4DB2-BD59-A6C34878D82A}">
                    <a16:rowId xmlns:a16="http://schemas.microsoft.com/office/drawing/2014/main" val="10009"/>
                  </a:ext>
                </a:extLst>
              </a:tr>
              <a:tr h="279994">
                <a:tc>
                  <a:txBody>
                    <a:bodyPr/>
                    <a:lstStyle/>
                    <a:p>
                      <a:pPr algn="ctr">
                        <a:lnSpc>
                          <a:spcPct val="100000"/>
                        </a:lnSpc>
                        <a:spcBef>
                          <a:spcPts val="125"/>
                        </a:spcBef>
                      </a:pPr>
                      <a:r>
                        <a:rPr sz="1800" dirty="0">
                          <a:solidFill>
                            <a:srgbClr val="000000"/>
                          </a:solidFill>
                        </a:rPr>
                        <a:t>4</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71120" marR="0" lvl="0" indent="0" algn="ctr" defTabSz="914400" rtl="0" eaLnBrk="1" fontAlgn="auto" latinLnBrk="0" hangingPunct="1">
                        <a:lnSpc>
                          <a:spcPct val="100000"/>
                        </a:lnSpc>
                        <a:spcBef>
                          <a:spcPts val="125"/>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$29,850</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0" marR="0" marT="15875" marB="0"/>
                </a:tc>
                <a:extLst>
                  <a:ext uri="{0D108BD9-81ED-4DB2-BD59-A6C34878D82A}">
                    <a16:rowId xmlns:a16="http://schemas.microsoft.com/office/drawing/2014/main" val="10010"/>
                  </a:ext>
                </a:extLst>
              </a:tr>
              <a:tr h="279994">
                <a:tc>
                  <a:txBody>
                    <a:bodyPr/>
                    <a:lstStyle/>
                    <a:p>
                      <a:pPr algn="ctr">
                        <a:lnSpc>
                          <a:spcPct val="100000"/>
                        </a:lnSpc>
                        <a:spcBef>
                          <a:spcPts val="125"/>
                        </a:spcBef>
                      </a:pPr>
                      <a:r>
                        <a:rPr sz="1800" dirty="0">
                          <a:solidFill>
                            <a:srgbClr val="000000"/>
                          </a:solidFill>
                        </a:rPr>
                        <a:t>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71120" marR="0" lvl="0" indent="0" algn="ctr" defTabSz="914400" rtl="0" eaLnBrk="1" fontAlgn="auto" latinLnBrk="0" hangingPunct="1">
                        <a:lnSpc>
                          <a:spcPct val="100000"/>
                        </a:lnSpc>
                        <a:spcBef>
                          <a:spcPts val="125"/>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$24,750</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0" marR="0" marT="15875" marB="0"/>
                </a:tc>
                <a:extLst>
                  <a:ext uri="{0D108BD9-81ED-4DB2-BD59-A6C34878D82A}">
                    <a16:rowId xmlns:a16="http://schemas.microsoft.com/office/drawing/2014/main" val="10011"/>
                  </a:ext>
                </a:extLst>
              </a:tr>
              <a:tr h="279994">
                <a:tc>
                  <a:txBody>
                    <a:bodyPr/>
                    <a:lstStyle/>
                    <a:p>
                      <a:pPr algn="ctr">
                        <a:lnSpc>
                          <a:spcPct val="100000"/>
                        </a:lnSpc>
                        <a:spcBef>
                          <a:spcPts val="125"/>
                        </a:spcBef>
                      </a:pPr>
                      <a:r>
                        <a:rPr sz="1800" dirty="0">
                          <a:solidFill>
                            <a:srgbClr val="000000"/>
                          </a:solidFill>
                        </a:rPr>
                        <a:t>5</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71120" marR="0" lvl="0" indent="0" algn="ctr" defTabSz="914400" rtl="0" eaLnBrk="1" fontAlgn="auto" latinLnBrk="0" hangingPunct="1">
                        <a:lnSpc>
                          <a:spcPct val="100000"/>
                        </a:lnSpc>
                        <a:spcBef>
                          <a:spcPts val="125"/>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$27,799</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0" marR="0" marT="15875" marB="0"/>
                </a:tc>
                <a:extLst>
                  <a:ext uri="{0D108BD9-81ED-4DB2-BD59-A6C34878D82A}">
                    <a16:rowId xmlns:a16="http://schemas.microsoft.com/office/drawing/2014/main" val="10012"/>
                  </a:ext>
                </a:extLst>
              </a:tr>
              <a:tr h="279994">
                <a:tc>
                  <a:txBody>
                    <a:bodyPr/>
                    <a:lstStyle/>
                    <a:p>
                      <a:pPr algn="ctr">
                        <a:lnSpc>
                          <a:spcPct val="100000"/>
                        </a:lnSpc>
                        <a:spcBef>
                          <a:spcPts val="125"/>
                        </a:spcBef>
                      </a:pPr>
                      <a:r>
                        <a:rPr sz="1800" dirty="0">
                          <a:solidFill>
                            <a:srgbClr val="000000"/>
                          </a:solidFill>
                        </a:rPr>
                        <a:t>6</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71120" marR="0" lvl="0" indent="0" algn="ctr" defTabSz="914400" rtl="0" eaLnBrk="1" fontAlgn="auto" latinLnBrk="0" hangingPunct="1">
                        <a:lnSpc>
                          <a:spcPct val="100000"/>
                        </a:lnSpc>
                        <a:spcBef>
                          <a:spcPts val="125"/>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$23,899</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0" marR="0" marT="15875" marB="0"/>
                </a:tc>
                <a:extLst>
                  <a:ext uri="{0D108BD9-81ED-4DB2-BD59-A6C34878D82A}">
                    <a16:rowId xmlns:a16="http://schemas.microsoft.com/office/drawing/2014/main" val="10013"/>
                  </a:ext>
                </a:extLst>
              </a:tr>
              <a:tr h="279994">
                <a:tc>
                  <a:txBody>
                    <a:bodyPr/>
                    <a:lstStyle/>
                    <a:p>
                      <a:pPr algn="ctr">
                        <a:lnSpc>
                          <a:spcPct val="100000"/>
                        </a:lnSpc>
                        <a:spcBef>
                          <a:spcPts val="125"/>
                        </a:spcBef>
                      </a:pPr>
                      <a:r>
                        <a:rPr sz="1800" dirty="0">
                          <a:solidFill>
                            <a:srgbClr val="000000"/>
                          </a:solidFill>
                        </a:rPr>
                        <a:t>6</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71120" marR="0" lvl="0" indent="0" algn="ctr" defTabSz="914400" rtl="0" eaLnBrk="1" fontAlgn="auto" latinLnBrk="0" hangingPunct="1">
                        <a:lnSpc>
                          <a:spcPct val="100000"/>
                        </a:lnSpc>
                        <a:spcBef>
                          <a:spcPts val="125"/>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$27,500</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0" marR="0" marT="15875" marB="0"/>
                </a:tc>
                <a:extLst>
                  <a:ext uri="{0D108BD9-81ED-4DB2-BD59-A6C34878D82A}">
                    <a16:rowId xmlns:a16="http://schemas.microsoft.com/office/drawing/2014/main" val="10014"/>
                  </a:ext>
                </a:extLst>
              </a:tr>
              <a:tr h="279994">
                <a:tc>
                  <a:txBody>
                    <a:bodyPr/>
                    <a:lstStyle/>
                    <a:p>
                      <a:pPr algn="ctr">
                        <a:lnSpc>
                          <a:spcPct val="100000"/>
                        </a:lnSpc>
                        <a:spcBef>
                          <a:spcPts val="125"/>
                        </a:spcBef>
                      </a:pPr>
                      <a:r>
                        <a:rPr sz="1800" dirty="0">
                          <a:solidFill>
                            <a:srgbClr val="000000"/>
                          </a:solidFill>
                        </a:rPr>
                        <a:t>6</a:t>
                      </a:r>
                      <a:endParaRPr sz="18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71120" marR="0" lvl="0" indent="0" algn="ctr" defTabSz="914400" rtl="0" eaLnBrk="1" fontAlgn="auto" latinLnBrk="0" hangingPunct="1">
                        <a:lnSpc>
                          <a:spcPct val="100000"/>
                        </a:lnSpc>
                        <a:spcBef>
                          <a:spcPts val="125"/>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$24,689</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0" marR="0" marT="15875" marB="0"/>
                </a:tc>
                <a:extLst>
                  <a:ext uri="{0D108BD9-81ED-4DB2-BD59-A6C34878D82A}">
                    <a16:rowId xmlns:a16="http://schemas.microsoft.com/office/drawing/2014/main" val="10015"/>
                  </a:ext>
                </a:extLst>
              </a:tr>
            </a:tbl>
          </a:graphicData>
        </a:graphic>
      </p:graphicFrame>
      <p:pic>
        <p:nvPicPr>
          <p:cNvPr id="7" name="Picture 6">
            <a:extLst>
              <a:ext uri="{FF2B5EF4-FFF2-40B4-BE49-F238E27FC236}">
                <a16:creationId xmlns:a16="http://schemas.microsoft.com/office/drawing/2014/main" id="{0B91B5DA-A745-08BD-A06E-4FEE33832A40}"/>
              </a:ext>
            </a:extLst>
          </p:cNvPr>
          <p:cNvPicPr>
            <a:picLocks noChangeAspect="1"/>
          </p:cNvPicPr>
          <p:nvPr/>
        </p:nvPicPr>
        <p:blipFill>
          <a:blip r:embed="rId2"/>
          <a:stretch>
            <a:fillRect/>
          </a:stretch>
        </p:blipFill>
        <p:spPr>
          <a:xfrm>
            <a:off x="3857849" y="1830576"/>
            <a:ext cx="4887040" cy="29700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Estimating a Confidence Interval for the Slope (cont.)</a:t>
            </a:r>
          </a:p>
        </p:txBody>
      </p:sp>
      <p:sp>
        <p:nvSpPr>
          <p:cNvPr id="3" name="Content Placeholder 2"/>
          <p:cNvSpPr>
            <a:spLocks noGrp="1"/>
          </p:cNvSpPr>
          <p:nvPr>
            <p:ph idx="1"/>
          </p:nvPr>
        </p:nvSpPr>
        <p:spPr/>
        <p:txBody>
          <a:bodyPr>
            <a:normAutofit/>
          </a:bodyPr>
          <a:lstStyle/>
          <a:p>
            <a:r>
              <a:rPr lang="en-US" dirty="0"/>
              <a:t>To use the method of least squares to estimate the model parameters from the sample data, we must verify the assumptions. It is evident from the scatterplot, that there is a definite linear relationship between the variables age and asking price. It is also apparent from a normal probability plot that the error terms (residuals) are normally distributed.</a:t>
            </a:r>
          </a:p>
        </p:txBody>
      </p:sp>
    </p:spTree>
    <p:extLst>
      <p:ext uri="{BB962C8B-B14F-4D97-AF65-F5344CB8AC3E}">
        <p14:creationId xmlns:p14="http://schemas.microsoft.com/office/powerpoint/2010/main" val="49012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Estimating a Confidence Interval for the Slope (cont.)</a:t>
            </a:r>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þ"/>
            </a:pPr>
            <a:r>
              <a:rPr lang="en-US" dirty="0"/>
              <a:t>The sample is a random sample of paired data.</a:t>
            </a:r>
          </a:p>
          <a:p>
            <a:pPr marL="457200" indent="-457200">
              <a:buFont typeface="Wingdings" panose="05000000000000000000" pitchFamily="2" charset="2"/>
              <a:buChar char="þ"/>
            </a:pPr>
            <a:r>
              <a:rPr lang="en-US" dirty="0"/>
              <a:t>Error terms are normally distributed and independent (assumed).</a:t>
            </a:r>
          </a:p>
          <a:p>
            <a:pPr marL="457200" indent="-457200">
              <a:buFont typeface="Wingdings" panose="05000000000000000000" pitchFamily="2" charset="2"/>
              <a:buChar char="þ"/>
            </a:pPr>
            <a:r>
              <a:rPr lang="en-US" dirty="0"/>
              <a:t>If we are fitting a simple linear model, the scatterplot should suggest a linear relationship between the variables.</a:t>
            </a:r>
          </a:p>
        </p:txBody>
      </p:sp>
    </p:spTree>
    <p:extLst>
      <p:ext uri="{BB962C8B-B14F-4D97-AF65-F5344CB8AC3E}">
        <p14:creationId xmlns:p14="http://schemas.microsoft.com/office/powerpoint/2010/main" val="266926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Estimating a Confidence Interval for the Slope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least squares regression line relating age to asking price is</a:t>
                </a:r>
              </a:p>
              <a:p>
                <a:r>
                  <a:rPr lang="en-US" i="1" dirty="0"/>
                  <a:t>Estimated Asking Price of Jeep Cherokee </a:t>
                </a:r>
                <a14:m>
                  <m:oMath xmlns:m="http://schemas.openxmlformats.org/officeDocument/2006/math">
                    <m:r>
                      <a:rPr lang="en-US" b="0" i="1" dirty="0" smtClean="0">
                        <a:latin typeface="Cambria Math" panose="02040503050406030204" pitchFamily="18" charset="0"/>
                      </a:rPr>
                      <m:t>= </m:t>
                    </m:r>
                  </m:oMath>
                </a14:m>
                <a:r>
                  <a:rPr lang="en-US" dirty="0"/>
                  <a:t>						$47,030.83 </a:t>
                </a:r>
                <a14:m>
                  <m:oMath xmlns:m="http://schemas.openxmlformats.org/officeDocument/2006/math">
                    <m:r>
                      <a:rPr lang="en-US" b="0" i="1" smtClean="0">
                        <a:latin typeface="Cambria Math" panose="02040503050406030204" pitchFamily="18" charset="0"/>
                      </a:rPr>
                      <m:t>−$3846.09 </m:t>
                    </m:r>
                  </m:oMath>
                </a14:m>
                <a:r>
                  <a:rPr lang="en-US" i="1" dirty="0"/>
                  <a:t>Age</a:t>
                </a:r>
              </a:p>
              <a:p>
                <a:r>
                  <a:rPr lang="en-US" dirty="0"/>
                  <a:t>Where</a:t>
                </a:r>
              </a:p>
              <a:p>
                <a:r>
                  <a:rPr lang="en-US" i="1" dirty="0">
                    <a:latin typeface="Cambria Math" panose="02040503050406030204" pitchFamily="18" charset="0"/>
                    <a:ea typeface="Cambria Math" panose="02040503050406030204" pitchFamily="18" charset="0"/>
                    <a:sym typeface="Symbol"/>
                  </a:rPr>
                  <a:t>b</a:t>
                </a:r>
                <a:r>
                  <a:rPr lang="en-US" baseline="-25000" dirty="0">
                    <a:sym typeface="Symbol"/>
                  </a:rPr>
                  <a:t>0 </a:t>
                </a:r>
                <a:r>
                  <a:rPr lang="en-US" dirty="0"/>
                  <a:t>=$47,030.83 The sample estimate of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0</a:t>
                </a:r>
                <a:r>
                  <a:rPr lang="en-US" dirty="0"/>
                  <a:t>, the </a:t>
                </a:r>
                <a14:m>
                  <m:oMath xmlns:m="http://schemas.openxmlformats.org/officeDocument/2006/math">
                    <m:r>
                      <a:rPr lang="en-US" i="1" dirty="0" smtClean="0">
                        <a:latin typeface="Cambria Math" panose="02040503050406030204" pitchFamily="18" charset="0"/>
                      </a:rPr>
                      <m:t>𝑦</m:t>
                    </m:r>
                  </m:oMath>
                </a14:m>
                <a:r>
                  <a:rPr lang="en-US" dirty="0"/>
                  <a:t>-intercept estimate.</a:t>
                </a:r>
              </a:p>
              <a:p>
                <a:r>
                  <a:rPr lang="en-US" i="1" dirty="0">
                    <a:latin typeface="Cambria Math" panose="02040503050406030204" pitchFamily="18" charset="0"/>
                    <a:ea typeface="Cambria Math" panose="02040503050406030204" pitchFamily="18" charset="0"/>
                    <a:sym typeface="Symbol"/>
                  </a:rPr>
                  <a:t>b</a:t>
                </a:r>
                <a:r>
                  <a:rPr lang="en-US" baseline="-25000" dirty="0">
                    <a:sym typeface="Symbol"/>
                  </a:rPr>
                  <a:t>1 </a:t>
                </a:r>
                <a:r>
                  <a:rPr lang="en-US" dirty="0"/>
                  <a:t>=$3846.09 The sample estimate of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dirty="0"/>
                  <a:t>, the slope.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82618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Estimating a Confidence Interval for the Slope (cont.)</a:t>
            </a:r>
          </a:p>
        </p:txBody>
      </p:sp>
      <p:sp>
        <p:nvSpPr>
          <p:cNvPr id="3" name="Content Placeholder 2"/>
          <p:cNvSpPr>
            <a:spLocks noGrp="1"/>
          </p:cNvSpPr>
          <p:nvPr>
            <p:ph idx="1"/>
          </p:nvPr>
        </p:nvSpPr>
        <p:spPr/>
        <p:txBody>
          <a:bodyPr>
            <a:normAutofit/>
          </a:bodyPr>
          <a:lstStyle/>
          <a:p>
            <a:r>
              <a:rPr lang="en-US" dirty="0"/>
              <a:t>To draw conclusions about the relationship between asking price and age for the entire population of Jeep Cherokee </a:t>
            </a:r>
            <a:r>
              <a:rPr lang="en-US" dirty="0" err="1"/>
              <a:t>Limiteds</a:t>
            </a:r>
            <a:r>
              <a:rPr lang="en-US" dirty="0"/>
              <a:t>, statistical inference must be applied. We will begin by estimating a 95% confidence interval for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dirty="0"/>
              <a:t>.</a:t>
            </a:r>
          </a:p>
        </p:txBody>
      </p:sp>
    </p:spTree>
    <p:extLst>
      <p:ext uri="{BB962C8B-B14F-4D97-AF65-F5344CB8AC3E}">
        <p14:creationId xmlns:p14="http://schemas.microsoft.com/office/powerpoint/2010/main" val="244098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Estimating a Confidence Interval for the Slope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Solution</a:t>
                </a:r>
              </a:p>
              <a:p>
                <a:r>
                  <a:rPr lang="en-US" dirty="0"/>
                  <a:t>Three pieces of information are required to calculate a confidence interval for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dirty="0"/>
                  <a:t>.</a:t>
                </a:r>
              </a:p>
              <a:p>
                <a:pPr marL="514350" indent="-514350">
                  <a:buFont typeface="+mj-lt"/>
                  <a:buAutoNum type="arabicPeriod"/>
                </a:pPr>
                <a:r>
                  <a:rPr lang="en-US" dirty="0"/>
                  <a:t>A sample estimate of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dirty="0"/>
                  <a:t>, which would be </a:t>
                </a:r>
                <a:r>
                  <a:rPr lang="en-US" i="1" dirty="0">
                    <a:latin typeface="Cambria Math" panose="02040503050406030204" pitchFamily="18" charset="0"/>
                    <a:ea typeface="Cambria Math" panose="02040503050406030204" pitchFamily="18" charset="0"/>
                    <a:sym typeface="Symbol"/>
                  </a:rPr>
                  <a:t>b</a:t>
                </a:r>
                <a:r>
                  <a:rPr lang="en-US" baseline="-25000" dirty="0">
                    <a:sym typeface="Symbol"/>
                  </a:rPr>
                  <a:t>1</a:t>
                </a:r>
                <a:r>
                  <a:rPr lang="en-US" dirty="0"/>
                  <a:t>;</a:t>
                </a:r>
              </a:p>
              <a:p>
                <a:pPr marL="514350" indent="-514350">
                  <a:buFont typeface="+mj-lt"/>
                  <a:buAutoNum type="arabicPeriod"/>
                </a:pPr>
                <a:r>
                  <a:rPr lang="en-US" dirty="0"/>
                  <a:t>A </a:t>
                </a:r>
                <a14:m>
                  <m:oMath xmlns:m="http://schemas.openxmlformats.org/officeDocument/2006/math">
                    <m:r>
                      <a:rPr lang="en-US" i="1" dirty="0" smtClean="0">
                        <a:latin typeface="Cambria Math" panose="02040503050406030204" pitchFamily="18" charset="0"/>
                      </a:rPr>
                      <m:t>𝑡</m:t>
                    </m:r>
                  </m:oMath>
                </a14:m>
                <a:r>
                  <a:rPr lang="en-US" dirty="0"/>
                  <a:t>-value corresponding to the level of confidence and the degrees of freedom associated with the data used to estimate the model;</a:t>
                </a:r>
              </a:p>
              <a:p>
                <a:pPr marL="514350" indent="-514350">
                  <a:buFont typeface="+mj-lt"/>
                  <a:buAutoNum type="arabicPeriod"/>
                </a:pPr>
                <a:r>
                  <a:rPr lang="en-US" dirty="0"/>
                  <a:t>A sample estimate of the standard deviation of </a:t>
                </a:r>
                <a:r>
                  <a:rPr lang="en-US" i="1" dirty="0">
                    <a:latin typeface="Cambria Math" panose="02040503050406030204" pitchFamily="18" charset="0"/>
                    <a:ea typeface="Cambria Math" panose="02040503050406030204" pitchFamily="18" charset="0"/>
                    <a:sym typeface="Symbol"/>
                  </a:rPr>
                  <a:t>b</a:t>
                </a:r>
                <a:r>
                  <a:rPr lang="en-US" baseline="-25000" dirty="0">
                    <a:sym typeface="Symbol"/>
                  </a:rPr>
                  <a:t>1</a:t>
                </a:r>
                <a:r>
                  <a:rPr lang="en-US" dirty="0"/>
                  <a:t>, which is denoted by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sub>
                      <m:sup>
                        <m:r>
                          <a:rPr lang="en-US" b="0" i="1" smtClean="0">
                            <a:latin typeface="Cambria Math" panose="02040503050406030204" pitchFamily="18" charset="0"/>
                          </a:rPr>
                          <m:t> </m:t>
                        </m:r>
                      </m:sup>
                    </m:sSubSup>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56" t="-1200"/>
                </a:stretch>
              </a:blipFill>
            </p:spPr>
            <p:txBody>
              <a:bodyPr/>
              <a:lstStyle/>
              <a:p>
                <a:r>
                  <a:rPr lang="en-IN">
                    <a:noFill/>
                  </a:rPr>
                  <a:t> </a:t>
                </a:r>
              </a:p>
            </p:txBody>
          </p:sp>
        </mc:Fallback>
      </mc:AlternateContent>
    </p:spTree>
    <p:extLst>
      <p:ext uri="{BB962C8B-B14F-4D97-AF65-F5344CB8AC3E}">
        <p14:creationId xmlns:p14="http://schemas.microsoft.com/office/powerpoint/2010/main" val="239103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Estimating a Confidence Interval for the Slope (cont.)</a:t>
            </a:r>
          </a:p>
        </p:txBody>
      </p:sp>
      <p:sp>
        <p:nvSpPr>
          <p:cNvPr id="3" name="Content Placeholder 2"/>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B27AE9DF-8981-86F4-F1B2-301C9C00E44A}"/>
              </a:ext>
            </a:extLst>
          </p:cNvPr>
          <p:cNvPicPr>
            <a:picLocks noChangeAspect="1"/>
          </p:cNvPicPr>
          <p:nvPr/>
        </p:nvPicPr>
        <p:blipFill>
          <a:blip r:embed="rId2"/>
          <a:stretch>
            <a:fillRect/>
          </a:stretch>
        </p:blipFill>
        <p:spPr>
          <a:xfrm>
            <a:off x="838200" y="1348150"/>
            <a:ext cx="7020905" cy="4229690"/>
          </a:xfrm>
          <a:prstGeom prst="rect">
            <a:avLst/>
          </a:prstGeom>
        </p:spPr>
      </p:pic>
    </p:spTree>
    <p:extLst>
      <p:ext uri="{BB962C8B-B14F-4D97-AF65-F5344CB8AC3E}">
        <p14:creationId xmlns:p14="http://schemas.microsoft.com/office/powerpoint/2010/main" val="11909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Estimating a Confidence Interval for the Slope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Estimating the least squares line from sample data produces </a:t>
                </a:r>
                <a:r>
                  <a:rPr lang="en-US" i="1" dirty="0">
                    <a:latin typeface="Cambria Math" panose="02040503050406030204" pitchFamily="18" charset="0"/>
                    <a:ea typeface="Cambria Math" panose="02040503050406030204" pitchFamily="18" charset="0"/>
                    <a:sym typeface="Symbol"/>
                  </a:rPr>
                  <a:t>b</a:t>
                </a:r>
                <a:r>
                  <a:rPr lang="en-US" baseline="-25000" dirty="0">
                    <a:sym typeface="Symbol"/>
                  </a:rPr>
                  <a:t>1</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−3846.09</m:t>
                    </m:r>
                  </m:oMath>
                </a14:m>
                <a:r>
                  <a:rPr lang="en-US" dirty="0"/>
                  <a:t>.</a:t>
                </a:r>
              </a:p>
              <a:p>
                <a:r>
                  <a:rPr lang="en-US" dirty="0"/>
                  <a:t>Since 95% confidence is required,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 </m:t>
                    </m:r>
                  </m:oMath>
                </a14:m>
                <a:r>
                  <a:rPr lang="en-US" dirty="0"/>
                  <a:t>and      </a:t>
                </a:r>
                <a14:m>
                  <m:oMath xmlns:m="http://schemas.openxmlformats.org/officeDocument/2006/math">
                    <m:f>
                      <m:fPr>
                        <m:type m:val="skw"/>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𝛼</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m:t>
                    </m:r>
                    <m:f>
                      <m:fPr>
                        <m:type m:val="skw"/>
                        <m:ctrlPr>
                          <a:rPr lang="en-US" b="0" i="1" dirty="0" smtClean="0">
                            <a:latin typeface="Cambria Math" panose="02040503050406030204" pitchFamily="18" charset="0"/>
                          </a:rPr>
                        </m:ctrlPr>
                      </m:fPr>
                      <m:num>
                        <m:r>
                          <a:rPr lang="en-US" b="0" i="1" dirty="0" smtClean="0">
                            <a:latin typeface="Cambria Math" panose="02040503050406030204" pitchFamily="18" charset="0"/>
                          </a:rPr>
                          <m:t>0.05</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=0.025</m:t>
                    </m:r>
                  </m:oMath>
                </a14:m>
                <a:r>
                  <a:rPr lang="en-US" dirty="0"/>
                  <a:t>. The degrees of freedom will be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−2=14−2=12. </m:t>
                      </m:r>
                    </m:oMath>
                  </m:oMathPara>
                </a14:m>
                <a:endParaRPr lang="en-US" dirty="0"/>
              </a:p>
              <a:p>
                <a:r>
                  <a:rPr lang="en-US" dirty="0"/>
                  <a:t>Thus,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0.025,14−2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0.025, 12</m:t>
                        </m:r>
                      </m:sub>
                    </m:sSub>
                    <m:r>
                      <a:rPr lang="en-US" b="0" i="1" smtClean="0">
                        <a:latin typeface="Cambria Math" panose="02040503050406030204" pitchFamily="18" charset="0"/>
                      </a:rPr>
                      <m:t>=2.179</m:t>
                    </m:r>
                  </m:oMath>
                </a14:m>
                <a:r>
                  <a:rPr lang="en-US" dirty="0"/>
                  <a:t> from the </a:t>
                </a:r>
                <a14:m>
                  <m:oMath xmlns:m="http://schemas.openxmlformats.org/officeDocument/2006/math">
                    <m:r>
                      <a:rPr lang="en-US" i="1" dirty="0" smtClean="0">
                        <a:latin typeface="Cambria Math" panose="02040503050406030204" pitchFamily="18" charset="0"/>
                      </a:rPr>
                      <m:t>𝑡</m:t>
                    </m:r>
                  </m:oMath>
                </a14:m>
                <a:r>
                  <a:rPr lang="en-US" dirty="0"/>
                  <a:t>-table.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11971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Estimating a Confidence Interval for the Slope (cont.)</a:t>
            </a:r>
          </a:p>
        </p:txBody>
      </p:sp>
      <p:sp>
        <p:nvSpPr>
          <p:cNvPr id="3" name="Content Placeholder 2"/>
          <p:cNvSpPr>
            <a:spLocks noGrp="1"/>
          </p:cNvSpPr>
          <p:nvPr>
            <p:ph idx="1"/>
          </p:nvPr>
        </p:nvSpPr>
        <p:spPr/>
        <p:txBody>
          <a:bodyPr>
            <a:normAutofit/>
          </a:bodyPr>
          <a:lstStyle/>
          <a:p>
            <a:r>
              <a:rPr lang="en-US" dirty="0"/>
              <a:t> </a:t>
            </a:r>
          </a:p>
          <a:p>
            <a:endParaRPr lang="en-US" dirty="0"/>
          </a:p>
        </p:txBody>
      </p:sp>
      <p:pic>
        <p:nvPicPr>
          <p:cNvPr id="5" name="Picture 4">
            <a:extLst>
              <a:ext uri="{FF2B5EF4-FFF2-40B4-BE49-F238E27FC236}">
                <a16:creationId xmlns:a16="http://schemas.microsoft.com/office/drawing/2014/main" id="{A1454115-6744-57DB-969E-AFEACCE3C9AF}"/>
              </a:ext>
            </a:extLst>
          </p:cNvPr>
          <p:cNvPicPr>
            <a:picLocks noChangeAspect="1"/>
          </p:cNvPicPr>
          <p:nvPr/>
        </p:nvPicPr>
        <p:blipFill>
          <a:blip r:embed="rId2"/>
          <a:stretch>
            <a:fillRect/>
          </a:stretch>
        </p:blipFill>
        <p:spPr>
          <a:xfrm>
            <a:off x="1347813" y="1447800"/>
            <a:ext cx="6448374" cy="3733800"/>
          </a:xfrm>
          <a:prstGeom prst="rect">
            <a:avLst/>
          </a:prstGeom>
        </p:spPr>
      </p:pic>
    </p:spTree>
    <p:extLst>
      <p:ext uri="{BB962C8B-B14F-4D97-AF65-F5344CB8AC3E}">
        <p14:creationId xmlns:p14="http://schemas.microsoft.com/office/powerpoint/2010/main" val="75163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Inference Concerning </a:t>
                </a:r>
                <a14:m>
                  <m:oMath xmlns:m="http://schemas.openxmlformats.org/officeDocument/2006/math">
                    <m:r>
                      <a:rPr lang="el-GR" i="1" dirty="0" smtClean="0">
                        <a:latin typeface="Cambria Math" panose="02040503050406030204" pitchFamily="18" charset="0"/>
                      </a:rPr>
                      <m:t>𝛽</m:t>
                    </m:r>
                  </m:oMath>
                </a14:m>
                <a:r>
                  <a:rPr lang="el-GR" baseline="-25000" dirty="0"/>
                  <a:t>1</a:t>
                </a:r>
                <a:endParaRPr lang="en-US" baseline="-25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Since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dirty="0"/>
                  <a:t> specifies the rate of change between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in most linear models the parameter of interest is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dirty="0"/>
                  <a:t>. Two inferential techniques are useful in evaluating the estimate of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dirty="0"/>
                  <a:t>. Confidence intervals, similar in structure to those used for means and proportions, will be developed. In addition, a hypothesis testing procedure will be presented to test whether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dirty="0"/>
                  <a:t> is equal to some particular value.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600" r="-2148"/>
                </a:stretch>
              </a:blipFill>
            </p:spPr>
            <p:txBody>
              <a:bodyPr/>
              <a:lstStyle/>
              <a:p>
                <a:r>
                  <a:rPr lang="en-IN">
                    <a:noFill/>
                  </a:rPr>
                  <a:t> </a:t>
                </a:r>
              </a:p>
            </p:txBody>
          </p:sp>
        </mc:Fallback>
      </mc:AlternateContent>
    </p:spTree>
    <p:extLst>
      <p:ext uri="{BB962C8B-B14F-4D97-AF65-F5344CB8AC3E}">
        <p14:creationId xmlns:p14="http://schemas.microsoft.com/office/powerpoint/2010/main" val="24872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Estimating a Confidence Interval for the Slope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remaining piece of missing information is the standard deviation of </a:t>
                </a:r>
                <a:r>
                  <a:rPr lang="en-US" i="1" dirty="0">
                    <a:latin typeface="Cambria Math" panose="02040503050406030204" pitchFamily="18" charset="0"/>
                    <a:ea typeface="Cambria Math" panose="02040503050406030204" pitchFamily="18" charset="0"/>
                    <a:sym typeface="Symbol"/>
                  </a:rPr>
                  <a:t>b</a:t>
                </a:r>
                <a:r>
                  <a:rPr lang="en-US" baseline="-25000" dirty="0">
                    <a:sym typeface="Symbol"/>
                  </a:rPr>
                  <a:t>1</a:t>
                </a:r>
                <a:r>
                  <a:rPr lang="en-US" dirty="0"/>
                  <a:t>,</a:t>
                </a:r>
              </a:p>
              <a:p>
                <a:endParaRPr lang="en-US" dirty="0"/>
              </a:p>
              <a:p>
                <a:endParaRPr lang="en-US" dirty="0"/>
              </a:p>
              <a:p>
                <a:endParaRPr lang="en-US" dirty="0"/>
              </a:p>
              <a:p>
                <a:r>
                  <a:rPr lang="en-US" dirty="0"/>
                  <a:t>Determining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sub>
                    </m:sSub>
                  </m:oMath>
                </a14:m>
                <a:r>
                  <a:rPr lang="en-US" dirty="0"/>
                  <a:t>will require the knowledge of two quantities: the variance of the error terms (the mean square error),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𝑒</m:t>
                        </m:r>
                      </m:sub>
                      <m:sup>
                        <m:r>
                          <a:rPr lang="en-US" b="0" i="1" smtClean="0">
                            <a:latin typeface="Cambria Math" panose="02040503050406030204" pitchFamily="18" charset="0"/>
                          </a:rPr>
                          <m:t>2</m:t>
                        </m:r>
                      </m:sup>
                    </m:sSubSup>
                  </m:oMath>
                </a14:m>
                <a:r>
                  <a:rPr lang="en-US" dirty="0"/>
                  <a:t>, and the sum of the squared deviations of the independent variable, </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0402ECF5-1F48-E8F3-B67D-21B5251410A1}"/>
              </a:ext>
            </a:extLst>
          </p:cNvPr>
          <p:cNvGraphicFramePr>
            <a:graphicFrameLocks noChangeAspect="1"/>
          </p:cNvGraphicFramePr>
          <p:nvPr>
            <p:extLst>
              <p:ext uri="{D42A27DB-BD31-4B8C-83A1-F6EECF244321}">
                <p14:modId xmlns:p14="http://schemas.microsoft.com/office/powerpoint/2010/main" val="456028139"/>
              </p:ext>
            </p:extLst>
          </p:nvPr>
        </p:nvGraphicFramePr>
        <p:xfrm>
          <a:off x="2209800" y="2410460"/>
          <a:ext cx="2578100" cy="1155700"/>
        </p:xfrm>
        <a:graphic>
          <a:graphicData uri="http://schemas.openxmlformats.org/presentationml/2006/ole">
            <mc:AlternateContent xmlns:mc="http://schemas.openxmlformats.org/markup-compatibility/2006">
              <mc:Choice xmlns:v="urn:schemas-microsoft-com:vml" Requires="v">
                <p:oleObj name="Equation" r:id="rId3" imgW="2577960" imgH="1155600" progId="Equation.DSMT4">
                  <p:embed/>
                </p:oleObj>
              </mc:Choice>
              <mc:Fallback>
                <p:oleObj name="Equation" r:id="rId3" imgW="2577960" imgH="1155600" progId="Equation.DSMT4">
                  <p:embed/>
                  <p:pic>
                    <p:nvPicPr>
                      <p:cNvPr id="0" name=""/>
                      <p:cNvPicPr/>
                      <p:nvPr/>
                    </p:nvPicPr>
                    <p:blipFill>
                      <a:blip r:embed="rId4"/>
                      <a:stretch>
                        <a:fillRect/>
                      </a:stretch>
                    </p:blipFill>
                    <p:spPr>
                      <a:xfrm>
                        <a:off x="2209800" y="2410460"/>
                        <a:ext cx="2578100" cy="11557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98137EA-A224-97F2-B524-ED93F0368087}"/>
              </a:ext>
            </a:extLst>
          </p:cNvPr>
          <p:cNvGraphicFramePr>
            <a:graphicFrameLocks noChangeAspect="1"/>
          </p:cNvGraphicFramePr>
          <p:nvPr>
            <p:extLst>
              <p:ext uri="{D42A27DB-BD31-4B8C-83A1-F6EECF244321}">
                <p14:modId xmlns:p14="http://schemas.microsoft.com/office/powerpoint/2010/main" val="1567556233"/>
              </p:ext>
            </p:extLst>
          </p:nvPr>
        </p:nvGraphicFramePr>
        <p:xfrm>
          <a:off x="6326768" y="5053439"/>
          <a:ext cx="1600200" cy="558800"/>
        </p:xfrm>
        <a:graphic>
          <a:graphicData uri="http://schemas.openxmlformats.org/presentationml/2006/ole">
            <mc:AlternateContent xmlns:mc="http://schemas.openxmlformats.org/markup-compatibility/2006">
              <mc:Choice xmlns:v="urn:schemas-microsoft-com:vml" Requires="v">
                <p:oleObj name="Equation" r:id="rId5" imgW="1600200" imgH="558720" progId="Equation.DSMT4">
                  <p:embed/>
                </p:oleObj>
              </mc:Choice>
              <mc:Fallback>
                <p:oleObj name="Equation" r:id="rId5" imgW="1600200" imgH="558720" progId="Equation.DSMT4">
                  <p:embed/>
                  <p:pic>
                    <p:nvPicPr>
                      <p:cNvPr id="0" name=""/>
                      <p:cNvPicPr/>
                      <p:nvPr/>
                    </p:nvPicPr>
                    <p:blipFill>
                      <a:blip r:embed="rId6"/>
                      <a:stretch>
                        <a:fillRect/>
                      </a:stretch>
                    </p:blipFill>
                    <p:spPr>
                      <a:xfrm>
                        <a:off x="6326768" y="5053439"/>
                        <a:ext cx="1600200" cy="558800"/>
                      </a:xfrm>
                      <a:prstGeom prst="rect">
                        <a:avLst/>
                      </a:prstGeom>
                    </p:spPr>
                  </p:pic>
                </p:oleObj>
              </mc:Fallback>
            </mc:AlternateContent>
          </a:graphicData>
        </a:graphic>
      </p:graphicFrame>
    </p:spTree>
    <p:extLst>
      <p:ext uri="{BB962C8B-B14F-4D97-AF65-F5344CB8AC3E}">
        <p14:creationId xmlns:p14="http://schemas.microsoft.com/office/powerpoint/2010/main" val="396794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Estimating a Confidence Interval for the Slope (cont.)</a:t>
            </a:r>
          </a:p>
        </p:txBody>
      </p:sp>
      <p:sp>
        <p:nvSpPr>
          <p:cNvPr id="3" name="Content Placeholder 2"/>
          <p:cNvSpPr>
            <a:spLocks noGrp="1"/>
          </p:cNvSpPr>
          <p:nvPr>
            <p:ph idx="1"/>
          </p:nvPr>
        </p:nvSpPr>
        <p:spPr>
          <a:xfrm>
            <a:off x="457200" y="1157497"/>
            <a:ext cx="8229600" cy="4572000"/>
          </a:xfrm>
        </p:spPr>
        <p:txBody>
          <a:bodyPr>
            <a:normAutofit/>
          </a:bodyPr>
          <a:lstStyle/>
          <a:p>
            <a:r>
              <a:rPr lang="en-US" dirty="0"/>
              <a:t>The mean square error was computed in Section 5.3 as follows,</a:t>
            </a:r>
          </a:p>
          <a:p>
            <a:endParaRPr lang="en-US" dirty="0"/>
          </a:p>
          <a:p>
            <a:endParaRPr lang="en-US" dirty="0"/>
          </a:p>
          <a:p>
            <a:r>
              <a:rPr lang="en-US" dirty="0"/>
              <a:t>The sum of the squared deviations of the independent variable (age),                       is given in the bottom row of the table. Thus, the standard deviation of </a:t>
            </a:r>
            <a:r>
              <a:rPr lang="en-US" i="1" dirty="0">
                <a:latin typeface="Cambria Math" panose="02040503050406030204" pitchFamily="18" charset="0"/>
                <a:ea typeface="Cambria Math" panose="02040503050406030204" pitchFamily="18" charset="0"/>
                <a:sym typeface="Symbol"/>
              </a:rPr>
              <a:t>b</a:t>
            </a:r>
            <a:r>
              <a:rPr lang="en-US" baseline="-25000" dirty="0">
                <a:sym typeface="Symbol"/>
              </a:rPr>
              <a:t>1</a:t>
            </a:r>
            <a:r>
              <a:rPr lang="en-US" dirty="0"/>
              <a:t> is calculated as follows.</a:t>
            </a:r>
          </a:p>
          <a:p>
            <a:endParaRPr lang="en-US" dirty="0"/>
          </a:p>
          <a:p>
            <a:endParaRPr lang="en-US" dirty="0"/>
          </a:p>
        </p:txBody>
      </p:sp>
      <p:graphicFrame>
        <p:nvGraphicFramePr>
          <p:cNvPr id="4" name="Object 3">
            <a:extLst>
              <a:ext uri="{FF2B5EF4-FFF2-40B4-BE49-F238E27FC236}">
                <a16:creationId xmlns:a16="http://schemas.microsoft.com/office/drawing/2014/main" id="{0402ECF5-1F48-E8F3-B67D-21B5251410A1}"/>
              </a:ext>
            </a:extLst>
          </p:cNvPr>
          <p:cNvGraphicFramePr>
            <a:graphicFrameLocks noChangeAspect="1"/>
          </p:cNvGraphicFramePr>
          <p:nvPr>
            <p:extLst>
              <p:ext uri="{D42A27DB-BD31-4B8C-83A1-F6EECF244321}">
                <p14:modId xmlns:p14="http://schemas.microsoft.com/office/powerpoint/2010/main" val="121595470"/>
              </p:ext>
            </p:extLst>
          </p:nvPr>
        </p:nvGraphicFramePr>
        <p:xfrm>
          <a:off x="1739900" y="2057400"/>
          <a:ext cx="5664200" cy="825500"/>
        </p:xfrm>
        <a:graphic>
          <a:graphicData uri="http://schemas.openxmlformats.org/presentationml/2006/ole">
            <mc:AlternateContent xmlns:mc="http://schemas.openxmlformats.org/markup-compatibility/2006">
              <mc:Choice xmlns:v="urn:schemas-microsoft-com:vml" Requires="v">
                <p:oleObj name="Equation" r:id="rId2" imgW="5663880" imgH="825480" progId="Equation.DSMT4">
                  <p:embed/>
                </p:oleObj>
              </mc:Choice>
              <mc:Fallback>
                <p:oleObj name="Equation" r:id="rId2" imgW="5663880" imgH="825480" progId="Equation.DSMT4">
                  <p:embed/>
                  <p:pic>
                    <p:nvPicPr>
                      <p:cNvPr id="4" name="Object 3">
                        <a:extLst>
                          <a:ext uri="{FF2B5EF4-FFF2-40B4-BE49-F238E27FC236}">
                            <a16:creationId xmlns:a16="http://schemas.microsoft.com/office/drawing/2014/main" id="{0402ECF5-1F48-E8F3-B67D-21B5251410A1}"/>
                          </a:ext>
                        </a:extLst>
                      </p:cNvPr>
                      <p:cNvPicPr/>
                      <p:nvPr/>
                    </p:nvPicPr>
                    <p:blipFill>
                      <a:blip r:embed="rId3"/>
                      <a:stretch>
                        <a:fillRect/>
                      </a:stretch>
                    </p:blipFill>
                    <p:spPr>
                      <a:xfrm>
                        <a:off x="1739900" y="2057400"/>
                        <a:ext cx="5664200" cy="8255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98137EA-A224-97F2-B524-ED93F0368087}"/>
              </a:ext>
            </a:extLst>
          </p:cNvPr>
          <p:cNvGraphicFramePr>
            <a:graphicFrameLocks noChangeAspect="1"/>
          </p:cNvGraphicFramePr>
          <p:nvPr>
            <p:extLst>
              <p:ext uri="{D42A27DB-BD31-4B8C-83A1-F6EECF244321}">
                <p14:modId xmlns:p14="http://schemas.microsoft.com/office/powerpoint/2010/main" val="1985484798"/>
              </p:ext>
            </p:extLst>
          </p:nvPr>
        </p:nvGraphicFramePr>
        <p:xfrm>
          <a:off x="2709746" y="3498664"/>
          <a:ext cx="1625600" cy="558800"/>
        </p:xfrm>
        <a:graphic>
          <a:graphicData uri="http://schemas.openxmlformats.org/presentationml/2006/ole">
            <mc:AlternateContent xmlns:mc="http://schemas.openxmlformats.org/markup-compatibility/2006">
              <mc:Choice xmlns:v="urn:schemas-microsoft-com:vml" Requires="v">
                <p:oleObj name="Equation" r:id="rId4" imgW="1625400" imgH="558720" progId="Equation.DSMT4">
                  <p:embed/>
                </p:oleObj>
              </mc:Choice>
              <mc:Fallback>
                <p:oleObj name="Equation" r:id="rId4" imgW="1625400" imgH="558720" progId="Equation.DSMT4">
                  <p:embed/>
                  <p:pic>
                    <p:nvPicPr>
                      <p:cNvPr id="5" name="Object 4">
                        <a:extLst>
                          <a:ext uri="{FF2B5EF4-FFF2-40B4-BE49-F238E27FC236}">
                            <a16:creationId xmlns:a16="http://schemas.microsoft.com/office/drawing/2014/main" id="{A98137EA-A224-97F2-B524-ED93F0368087}"/>
                          </a:ext>
                        </a:extLst>
                      </p:cNvPr>
                      <p:cNvPicPr/>
                      <p:nvPr/>
                    </p:nvPicPr>
                    <p:blipFill>
                      <a:blip r:embed="rId5"/>
                      <a:stretch>
                        <a:fillRect/>
                      </a:stretch>
                    </p:blipFill>
                    <p:spPr>
                      <a:xfrm>
                        <a:off x="2709746" y="3498664"/>
                        <a:ext cx="1625600" cy="558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E4888B9-1339-9BA5-9D21-44B1B98B65C4}"/>
              </a:ext>
            </a:extLst>
          </p:cNvPr>
          <p:cNvGraphicFramePr>
            <a:graphicFrameLocks noChangeAspect="1"/>
          </p:cNvGraphicFramePr>
          <p:nvPr>
            <p:extLst>
              <p:ext uri="{D42A27DB-BD31-4B8C-83A1-F6EECF244321}">
                <p14:modId xmlns:p14="http://schemas.microsoft.com/office/powerpoint/2010/main" val="890643568"/>
              </p:ext>
            </p:extLst>
          </p:nvPr>
        </p:nvGraphicFramePr>
        <p:xfrm>
          <a:off x="2209800" y="4823583"/>
          <a:ext cx="6134100" cy="1155700"/>
        </p:xfrm>
        <a:graphic>
          <a:graphicData uri="http://schemas.openxmlformats.org/presentationml/2006/ole">
            <mc:AlternateContent xmlns:mc="http://schemas.openxmlformats.org/markup-compatibility/2006">
              <mc:Choice xmlns:v="urn:schemas-microsoft-com:vml" Requires="v">
                <p:oleObj name="Equation" r:id="rId6" imgW="6134040" imgH="1155600" progId="Equation.DSMT4">
                  <p:embed/>
                </p:oleObj>
              </mc:Choice>
              <mc:Fallback>
                <p:oleObj name="Equation" r:id="rId6" imgW="6134040" imgH="1155600" progId="Equation.DSMT4">
                  <p:embed/>
                  <p:pic>
                    <p:nvPicPr>
                      <p:cNvPr id="0" name=""/>
                      <p:cNvPicPr/>
                      <p:nvPr/>
                    </p:nvPicPr>
                    <p:blipFill>
                      <a:blip r:embed="rId7"/>
                      <a:stretch>
                        <a:fillRect/>
                      </a:stretch>
                    </p:blipFill>
                    <p:spPr>
                      <a:xfrm>
                        <a:off x="2209800" y="4823583"/>
                        <a:ext cx="6134100" cy="1155700"/>
                      </a:xfrm>
                      <a:prstGeom prst="rect">
                        <a:avLst/>
                      </a:prstGeom>
                    </p:spPr>
                  </p:pic>
                </p:oleObj>
              </mc:Fallback>
            </mc:AlternateContent>
          </a:graphicData>
        </a:graphic>
      </p:graphicFrame>
    </p:spTree>
    <p:extLst>
      <p:ext uri="{BB962C8B-B14F-4D97-AF65-F5344CB8AC3E}">
        <p14:creationId xmlns:p14="http://schemas.microsoft.com/office/powerpoint/2010/main" val="371264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Estimating a Confidence Interval for the Slope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57497"/>
                <a:ext cx="8229600" cy="4572000"/>
              </a:xfrm>
            </p:spPr>
            <p:txBody>
              <a:bodyPr>
                <a:normAutofit/>
              </a:bodyPr>
              <a:lstStyle/>
              <a:p>
                <a:r>
                  <a:rPr lang="en-US" dirty="0"/>
                  <a:t>The manual calculation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sub>
                    </m:sSub>
                  </m:oMath>
                </a14:m>
                <a:r>
                  <a:rPr lang="en-US" dirty="0"/>
                  <a:t> is tedious. Virtually every statistical analysis program that performs regression analysis calculates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sub>
                    </m:sSub>
                  </m:oMath>
                </a14:m>
                <a:r>
                  <a:rPr lang="en-US" dirty="0"/>
                  <a:t>. A portion of the summary output from Excel is shown in the following figure. Most software packages will automatically include a confidence interval for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dirty="0"/>
                  <a:t> or it will include the pieces required to compute a confidence interval. Microsoft Excel automatically displays the 95% confidence interval for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dirty="0"/>
                  <a:t>, and is capable of displaying an interval for any level of confidence you choose.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57497"/>
                <a:ext cx="8229600" cy="4572000"/>
              </a:xfrm>
              <a:blipFill>
                <a:blip r:embed="rId2"/>
                <a:stretch>
                  <a:fillRect l="-1481" t="-1333" r="-1333" b="-800"/>
                </a:stretch>
              </a:blipFill>
            </p:spPr>
            <p:txBody>
              <a:bodyPr/>
              <a:lstStyle/>
              <a:p>
                <a:r>
                  <a:rPr lang="en-IN">
                    <a:noFill/>
                  </a:rPr>
                  <a:t> </a:t>
                </a:r>
              </a:p>
            </p:txBody>
          </p:sp>
        </mc:Fallback>
      </mc:AlternateContent>
    </p:spTree>
    <p:extLst>
      <p:ext uri="{BB962C8B-B14F-4D97-AF65-F5344CB8AC3E}">
        <p14:creationId xmlns:p14="http://schemas.microsoft.com/office/powerpoint/2010/main" val="340730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Estimating a Confidence Interval for the Slope (cont.)</a:t>
            </a:r>
          </a:p>
        </p:txBody>
      </p:sp>
      <p:sp>
        <p:nvSpPr>
          <p:cNvPr id="3" name="Content Placeholder 2"/>
          <p:cNvSpPr>
            <a:spLocks noGrp="1"/>
          </p:cNvSpPr>
          <p:nvPr>
            <p:ph idx="1"/>
          </p:nvPr>
        </p:nvSpPr>
        <p:spPr>
          <a:xfrm>
            <a:off x="457200" y="1157497"/>
            <a:ext cx="8229600" cy="4572000"/>
          </a:xfrm>
        </p:spPr>
        <p:txBody>
          <a:bodyPr>
            <a:normAutofit/>
          </a:bodyPr>
          <a:lstStyle/>
          <a:p>
            <a:r>
              <a:rPr lang="en-US" dirty="0"/>
              <a:t> </a:t>
            </a:r>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3E94429-5BD3-0A2D-612D-740B8E09F7DF}"/>
                  </a:ext>
                </a:extLst>
              </p:cNvPr>
              <p:cNvGraphicFramePr>
                <a:graphicFrameLocks noGrp="1"/>
              </p:cNvGraphicFramePr>
              <p:nvPr>
                <p:extLst>
                  <p:ext uri="{D42A27DB-BD31-4B8C-83A1-F6EECF244321}">
                    <p14:modId xmlns:p14="http://schemas.microsoft.com/office/powerpoint/2010/main" val="1719150848"/>
                  </p:ext>
                </p:extLst>
              </p:nvPr>
            </p:nvGraphicFramePr>
            <p:xfrm>
              <a:off x="457200" y="1083898"/>
              <a:ext cx="3886200" cy="471932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1397366288"/>
                        </a:ext>
                      </a:extLst>
                    </a:gridCol>
                    <a:gridCol w="2590800">
                      <a:extLst>
                        <a:ext uri="{9D8B030D-6E8A-4147-A177-3AD203B41FA5}">
                          <a16:colId xmlns:a16="http://schemas.microsoft.com/office/drawing/2014/main" val="342273732"/>
                        </a:ext>
                      </a:extLst>
                    </a:gridCol>
                  </a:tblGrid>
                  <a:tr h="370840">
                    <a:tc>
                      <a:txBody>
                        <a:bodyPr/>
                        <a:lstStyle/>
                        <a:p>
                          <a:pPr algn="ctr"/>
                          <a:r>
                            <a:rPr lang="en-IN" dirty="0"/>
                            <a:t>Age (Years)</a:t>
                          </a:r>
                        </a:p>
                        <a:p>
                          <a:pPr algn="ct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𝑥</m:t>
                                </m:r>
                              </m:oMath>
                            </m:oMathPara>
                          </a14:m>
                          <a:endParaRPr lang="en-IN" dirty="0"/>
                        </a:p>
                      </a:txBody>
                      <a:tcPr/>
                    </a:tc>
                    <a:tc>
                      <a:txBody>
                        <a:bodyPr/>
                        <a:lstStyle/>
                        <a:p>
                          <a:pPr algn="ctr"/>
                          <a:r>
                            <a:rPr lang="en-US" dirty="0"/>
                            <a:t>Sum of Squared Deviations </a:t>
                          </a:r>
                          <a14:m>
                            <m:oMath xmlns:m="http://schemas.openxmlformats.org/officeDocument/2006/math">
                              <m:d>
                                <m:dPr>
                                  <m:ctrlPr>
                                    <a:rPr lang="en-US"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 − </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e>
                              </m:d>
                            </m:oMath>
                          </a14:m>
                          <a:r>
                            <a:rPr lang="en-IN" baseline="30000" dirty="0"/>
                            <a:t>2</a:t>
                          </a:r>
                        </a:p>
                      </a:txBody>
                      <a:tcPr/>
                    </a:tc>
                    <a:extLst>
                      <a:ext uri="{0D108BD9-81ED-4DB2-BD59-A6C34878D82A}">
                        <a16:rowId xmlns:a16="http://schemas.microsoft.com/office/drawing/2014/main" val="1790310885"/>
                      </a:ext>
                    </a:extLst>
                  </a:tr>
                  <a:tr h="370840">
                    <a:tc>
                      <a:txBody>
                        <a:bodyPr/>
                        <a:lstStyle/>
                        <a:p>
                          <a:pPr algn="ctr"/>
                          <a:r>
                            <a:rPr lang="en-US" dirty="0"/>
                            <a:t>1</a:t>
                          </a:r>
                          <a:endParaRPr lang="en-IN" dirty="0"/>
                        </a:p>
                      </a:txBody>
                      <a:tcPr/>
                    </a:tc>
                    <a:tc>
                      <a:txBody>
                        <a:bodyPr/>
                        <a:lstStyle/>
                        <a:p>
                          <a:pPr algn="ctr"/>
                          <a:r>
                            <a:rPr lang="en-IN" dirty="0"/>
                            <a:t>(1 − 3.57)</a:t>
                          </a:r>
                          <a:r>
                            <a:rPr lang="en-IN" baseline="30000" dirty="0"/>
                            <a:t>2</a:t>
                          </a:r>
                        </a:p>
                      </a:txBody>
                      <a:tcPr/>
                    </a:tc>
                    <a:extLst>
                      <a:ext uri="{0D108BD9-81ED-4DB2-BD59-A6C34878D82A}">
                        <a16:rowId xmlns:a16="http://schemas.microsoft.com/office/drawing/2014/main" val="597012479"/>
                      </a:ext>
                    </a:extLst>
                  </a:tr>
                  <a:tr h="370840">
                    <a:tc>
                      <a:txBody>
                        <a:bodyPr/>
                        <a:lstStyle/>
                        <a:p>
                          <a:pPr algn="ctr"/>
                          <a:r>
                            <a:rPr lang="en-US" dirty="0"/>
                            <a:t>1</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(1 − 3.57)</a:t>
                          </a:r>
                          <a:r>
                            <a:rPr lang="en-IN" baseline="30000" dirty="0"/>
                            <a:t>2</a:t>
                          </a:r>
                        </a:p>
                      </a:txBody>
                      <a:tcPr/>
                    </a:tc>
                    <a:extLst>
                      <a:ext uri="{0D108BD9-81ED-4DB2-BD59-A6C34878D82A}">
                        <a16:rowId xmlns:a16="http://schemas.microsoft.com/office/drawing/2014/main" val="4167062355"/>
                      </a:ext>
                    </a:extLst>
                  </a:tr>
                  <a:tr h="370840">
                    <a:tc>
                      <a:txBody>
                        <a:bodyPr/>
                        <a:lstStyle/>
                        <a:p>
                          <a:pPr algn="ctr"/>
                          <a:r>
                            <a:rPr lang="en-US" dirty="0"/>
                            <a:t>2</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(2 − 3.57)</a:t>
                          </a:r>
                          <a:r>
                            <a:rPr lang="en-IN" baseline="30000" dirty="0"/>
                            <a:t>2</a:t>
                          </a:r>
                        </a:p>
                      </a:txBody>
                      <a:tcPr/>
                    </a:tc>
                    <a:extLst>
                      <a:ext uri="{0D108BD9-81ED-4DB2-BD59-A6C34878D82A}">
                        <a16:rowId xmlns:a16="http://schemas.microsoft.com/office/drawing/2014/main" val="1816774912"/>
                      </a:ext>
                    </a:extLst>
                  </a:tr>
                  <a:tr h="370840">
                    <a:tc>
                      <a:txBody>
                        <a:bodyPr/>
                        <a:lstStyle/>
                        <a:p>
                          <a:pPr algn="ctr"/>
                          <a:r>
                            <a:rPr lang="en-US" dirty="0"/>
                            <a:t>2</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(2 − 3.57)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3155424182"/>
                      </a:ext>
                    </a:extLst>
                  </a:tr>
                  <a:tr h="370840">
                    <a:tc>
                      <a:txBody>
                        <a:bodyPr/>
                        <a:lstStyle/>
                        <a:p>
                          <a:pPr algn="ctr"/>
                          <a:r>
                            <a:rPr lang="en-US" dirty="0"/>
                            <a:t>2</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(2 − 3.57)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736669383"/>
                      </a:ext>
                    </a:extLst>
                  </a:tr>
                  <a:tr h="370840">
                    <a:tc>
                      <a:txBody>
                        <a:bodyPr/>
                        <a:lstStyle/>
                        <a:p>
                          <a:pPr algn="ctr"/>
                          <a:r>
                            <a:rPr lang="en-US" dirty="0"/>
                            <a:t>3</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(3 − 3.57)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2724972132"/>
                      </a:ext>
                    </a:extLst>
                  </a:tr>
                  <a:tr h="370840">
                    <a:tc>
                      <a:txBody>
                        <a:bodyPr/>
                        <a:lstStyle/>
                        <a:p>
                          <a:pPr algn="ctr"/>
                          <a:r>
                            <a:rPr lang="en-US" dirty="0"/>
                            <a:t>3</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(3 − 3.57)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3587375483"/>
                      </a:ext>
                    </a:extLst>
                  </a:tr>
                  <a:tr h="370840">
                    <a:tc>
                      <a:txBody>
                        <a:bodyPr/>
                        <a:lstStyle/>
                        <a:p>
                          <a:pPr algn="ctr"/>
                          <a:r>
                            <a:rPr lang="en-US" dirty="0"/>
                            <a:t>4</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(4 − 3.57)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54263862"/>
                      </a:ext>
                    </a:extLst>
                  </a:tr>
                  <a:tr h="370840">
                    <a:tc>
                      <a:txBody>
                        <a:bodyPr/>
                        <a:lstStyle/>
                        <a:p>
                          <a:pPr algn="ctr"/>
                          <a:r>
                            <a:rPr lang="en-US" dirty="0"/>
                            <a:t>4</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(4 − 3.57)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2489988071"/>
                      </a:ext>
                    </a:extLst>
                  </a:tr>
                  <a:tr h="370840">
                    <a:tc>
                      <a:txBody>
                        <a:bodyPr/>
                        <a:lstStyle/>
                        <a:p>
                          <a:pPr algn="ctr"/>
                          <a:r>
                            <a:rPr lang="en-US" dirty="0"/>
                            <a:t>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(5 − 3.57)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1115972155"/>
                      </a:ext>
                    </a:extLst>
                  </a:tr>
                  <a:tr h="370840">
                    <a:tc>
                      <a:txBody>
                        <a:bodyPr/>
                        <a:lstStyle/>
                        <a:p>
                          <a:pPr algn="ctr"/>
                          <a:r>
                            <a:rPr lang="en-US" dirty="0"/>
                            <a:t>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(5 − 3.57)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2248442920"/>
                      </a:ext>
                    </a:extLst>
                  </a:tr>
                </a:tbl>
              </a:graphicData>
            </a:graphic>
          </p:graphicFrame>
        </mc:Choice>
        <mc:Fallback xmlns="">
          <p:graphicFrame>
            <p:nvGraphicFramePr>
              <p:cNvPr id="4" name="Table 3">
                <a:extLst>
                  <a:ext uri="{FF2B5EF4-FFF2-40B4-BE49-F238E27FC236}">
                    <a16:creationId xmlns:a16="http://schemas.microsoft.com/office/drawing/2014/main" id="{93E94429-5BD3-0A2D-612D-740B8E09F7DF}"/>
                  </a:ext>
                </a:extLst>
              </p:cNvPr>
              <p:cNvGraphicFramePr>
                <a:graphicFrameLocks noGrp="1"/>
              </p:cNvGraphicFramePr>
              <p:nvPr>
                <p:extLst>
                  <p:ext uri="{D42A27DB-BD31-4B8C-83A1-F6EECF244321}">
                    <p14:modId xmlns:p14="http://schemas.microsoft.com/office/powerpoint/2010/main" val="1719150848"/>
                  </p:ext>
                </p:extLst>
              </p:nvPr>
            </p:nvGraphicFramePr>
            <p:xfrm>
              <a:off x="457200" y="1083898"/>
              <a:ext cx="3886200" cy="471932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1397366288"/>
                        </a:ext>
                      </a:extLst>
                    </a:gridCol>
                    <a:gridCol w="2590800">
                      <a:extLst>
                        <a:ext uri="{9D8B030D-6E8A-4147-A177-3AD203B41FA5}">
                          <a16:colId xmlns:a16="http://schemas.microsoft.com/office/drawing/2014/main" val="342273732"/>
                        </a:ext>
                      </a:extLst>
                    </a:gridCol>
                  </a:tblGrid>
                  <a:tr h="640080">
                    <a:tc>
                      <a:txBody>
                        <a:bodyPr/>
                        <a:lstStyle/>
                        <a:p>
                          <a:endParaRPr lang="en-US"/>
                        </a:p>
                      </a:txBody>
                      <a:tcPr>
                        <a:blipFill>
                          <a:blip r:embed="rId2"/>
                          <a:stretch>
                            <a:fillRect l="-939" t="-4762" r="-201408" b="-652381"/>
                          </a:stretch>
                        </a:blipFill>
                      </a:tcPr>
                    </a:tc>
                    <a:tc>
                      <a:txBody>
                        <a:bodyPr/>
                        <a:lstStyle/>
                        <a:p>
                          <a:endParaRPr lang="en-US"/>
                        </a:p>
                      </a:txBody>
                      <a:tcPr>
                        <a:blipFill>
                          <a:blip r:embed="rId2"/>
                          <a:stretch>
                            <a:fillRect l="-50588" t="-4762" r="-941" b="-652381"/>
                          </a:stretch>
                        </a:blipFill>
                      </a:tcPr>
                    </a:tc>
                    <a:extLst>
                      <a:ext uri="{0D108BD9-81ED-4DB2-BD59-A6C34878D82A}">
                        <a16:rowId xmlns:a16="http://schemas.microsoft.com/office/drawing/2014/main" val="1790310885"/>
                      </a:ext>
                    </a:extLst>
                  </a:tr>
                  <a:tr h="370840">
                    <a:tc>
                      <a:txBody>
                        <a:bodyPr/>
                        <a:lstStyle/>
                        <a:p>
                          <a:pPr algn="ctr"/>
                          <a:r>
                            <a:rPr lang="en-US" dirty="0"/>
                            <a:t>1</a:t>
                          </a:r>
                          <a:endParaRPr lang="en-IN" dirty="0"/>
                        </a:p>
                      </a:txBody>
                      <a:tcPr/>
                    </a:tc>
                    <a:tc>
                      <a:txBody>
                        <a:bodyPr/>
                        <a:lstStyle/>
                        <a:p>
                          <a:pPr algn="ctr"/>
                          <a:r>
                            <a:rPr lang="en-IN" dirty="0"/>
                            <a:t>(1 − 3.57)</a:t>
                          </a:r>
                          <a:r>
                            <a:rPr lang="en-IN" baseline="30000" dirty="0"/>
                            <a:t>2</a:t>
                          </a:r>
                        </a:p>
                      </a:txBody>
                      <a:tcPr/>
                    </a:tc>
                    <a:extLst>
                      <a:ext uri="{0D108BD9-81ED-4DB2-BD59-A6C34878D82A}">
                        <a16:rowId xmlns:a16="http://schemas.microsoft.com/office/drawing/2014/main" val="597012479"/>
                      </a:ext>
                    </a:extLst>
                  </a:tr>
                  <a:tr h="370840">
                    <a:tc>
                      <a:txBody>
                        <a:bodyPr/>
                        <a:lstStyle/>
                        <a:p>
                          <a:pPr algn="ctr"/>
                          <a:r>
                            <a:rPr lang="en-US" dirty="0"/>
                            <a:t>1</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(1 − 3.57)</a:t>
                          </a:r>
                          <a:r>
                            <a:rPr lang="en-IN" baseline="30000" dirty="0"/>
                            <a:t>2</a:t>
                          </a:r>
                        </a:p>
                      </a:txBody>
                      <a:tcPr/>
                    </a:tc>
                    <a:extLst>
                      <a:ext uri="{0D108BD9-81ED-4DB2-BD59-A6C34878D82A}">
                        <a16:rowId xmlns:a16="http://schemas.microsoft.com/office/drawing/2014/main" val="4167062355"/>
                      </a:ext>
                    </a:extLst>
                  </a:tr>
                  <a:tr h="370840">
                    <a:tc>
                      <a:txBody>
                        <a:bodyPr/>
                        <a:lstStyle/>
                        <a:p>
                          <a:pPr algn="ctr"/>
                          <a:r>
                            <a:rPr lang="en-US" dirty="0"/>
                            <a:t>2</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(2 − 3.57)</a:t>
                          </a:r>
                          <a:r>
                            <a:rPr lang="en-IN" baseline="30000" dirty="0"/>
                            <a:t>2</a:t>
                          </a:r>
                        </a:p>
                      </a:txBody>
                      <a:tcPr/>
                    </a:tc>
                    <a:extLst>
                      <a:ext uri="{0D108BD9-81ED-4DB2-BD59-A6C34878D82A}">
                        <a16:rowId xmlns:a16="http://schemas.microsoft.com/office/drawing/2014/main" val="1816774912"/>
                      </a:ext>
                    </a:extLst>
                  </a:tr>
                  <a:tr h="370840">
                    <a:tc>
                      <a:txBody>
                        <a:bodyPr/>
                        <a:lstStyle/>
                        <a:p>
                          <a:pPr algn="ctr"/>
                          <a:r>
                            <a:rPr lang="en-US" dirty="0"/>
                            <a:t>2</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(2 − 3.57)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3155424182"/>
                      </a:ext>
                    </a:extLst>
                  </a:tr>
                  <a:tr h="370840">
                    <a:tc>
                      <a:txBody>
                        <a:bodyPr/>
                        <a:lstStyle/>
                        <a:p>
                          <a:pPr algn="ctr"/>
                          <a:r>
                            <a:rPr lang="en-US" dirty="0"/>
                            <a:t>2</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(2 − 3.57)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736669383"/>
                      </a:ext>
                    </a:extLst>
                  </a:tr>
                  <a:tr h="370840">
                    <a:tc>
                      <a:txBody>
                        <a:bodyPr/>
                        <a:lstStyle/>
                        <a:p>
                          <a:pPr algn="ctr"/>
                          <a:r>
                            <a:rPr lang="en-US" dirty="0"/>
                            <a:t>3</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(3 − 3.57)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2724972132"/>
                      </a:ext>
                    </a:extLst>
                  </a:tr>
                  <a:tr h="370840">
                    <a:tc>
                      <a:txBody>
                        <a:bodyPr/>
                        <a:lstStyle/>
                        <a:p>
                          <a:pPr algn="ctr"/>
                          <a:r>
                            <a:rPr lang="en-US" dirty="0"/>
                            <a:t>3</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(3 − 3.57)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3587375483"/>
                      </a:ext>
                    </a:extLst>
                  </a:tr>
                  <a:tr h="370840">
                    <a:tc>
                      <a:txBody>
                        <a:bodyPr/>
                        <a:lstStyle/>
                        <a:p>
                          <a:pPr algn="ctr"/>
                          <a:r>
                            <a:rPr lang="en-US" dirty="0"/>
                            <a:t>4</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(4 − 3.57)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54263862"/>
                      </a:ext>
                    </a:extLst>
                  </a:tr>
                  <a:tr h="370840">
                    <a:tc>
                      <a:txBody>
                        <a:bodyPr/>
                        <a:lstStyle/>
                        <a:p>
                          <a:pPr algn="ctr"/>
                          <a:r>
                            <a:rPr lang="en-US" dirty="0"/>
                            <a:t>4</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(4 − 3.57)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2489988071"/>
                      </a:ext>
                    </a:extLst>
                  </a:tr>
                  <a:tr h="370840">
                    <a:tc>
                      <a:txBody>
                        <a:bodyPr/>
                        <a:lstStyle/>
                        <a:p>
                          <a:pPr algn="ctr"/>
                          <a:r>
                            <a:rPr lang="en-US" dirty="0"/>
                            <a:t>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(5 − 3.57)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1115972155"/>
                      </a:ext>
                    </a:extLst>
                  </a:tr>
                  <a:tr h="370840">
                    <a:tc>
                      <a:txBody>
                        <a:bodyPr/>
                        <a:lstStyle/>
                        <a:p>
                          <a:pPr algn="ctr"/>
                          <a:r>
                            <a:rPr lang="en-US" dirty="0"/>
                            <a:t>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(5 − 3.57)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224844292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86BC1D89-0CED-628C-781A-72970324B6FF}"/>
                  </a:ext>
                </a:extLst>
              </p:cNvPr>
              <p:cNvGraphicFramePr>
                <a:graphicFrameLocks noGrp="1"/>
              </p:cNvGraphicFramePr>
              <p:nvPr>
                <p:extLst>
                  <p:ext uri="{D42A27DB-BD31-4B8C-83A1-F6EECF244321}">
                    <p14:modId xmlns:p14="http://schemas.microsoft.com/office/powerpoint/2010/main" val="689996747"/>
                  </p:ext>
                </p:extLst>
              </p:nvPr>
            </p:nvGraphicFramePr>
            <p:xfrm>
              <a:off x="4767148" y="1097280"/>
              <a:ext cx="3886200" cy="2123440"/>
            </p:xfrm>
            <a:graphic>
              <a:graphicData uri="http://schemas.openxmlformats.org/drawingml/2006/table">
                <a:tbl>
                  <a:tblPr firstRow="1" bandRow="1">
                    <a:tableStyleId>{5C22544A-7EE6-4342-B048-85BDC9FD1C3A}</a:tableStyleId>
                  </a:tblPr>
                  <a:tblGrid>
                    <a:gridCol w="1405052">
                      <a:extLst>
                        <a:ext uri="{9D8B030D-6E8A-4147-A177-3AD203B41FA5}">
                          <a16:colId xmlns:a16="http://schemas.microsoft.com/office/drawing/2014/main" val="1397366288"/>
                        </a:ext>
                      </a:extLst>
                    </a:gridCol>
                    <a:gridCol w="2481148">
                      <a:extLst>
                        <a:ext uri="{9D8B030D-6E8A-4147-A177-3AD203B41FA5}">
                          <a16:colId xmlns:a16="http://schemas.microsoft.com/office/drawing/2014/main" val="342273732"/>
                        </a:ext>
                      </a:extLst>
                    </a:gridCol>
                  </a:tblGrid>
                  <a:tr h="370840">
                    <a:tc>
                      <a:txBody>
                        <a:bodyPr/>
                        <a:lstStyle/>
                        <a:p>
                          <a:pPr algn="ctr"/>
                          <a:r>
                            <a:rPr lang="en-IN" dirty="0"/>
                            <a:t>Age (Years)</a:t>
                          </a:r>
                        </a:p>
                        <a:p>
                          <a:pPr algn="ct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𝑥</m:t>
                                </m:r>
                              </m:oMath>
                            </m:oMathPara>
                          </a14:m>
                          <a:endParaRPr lang="en-IN" dirty="0"/>
                        </a:p>
                      </a:txBody>
                      <a:tcPr/>
                    </a:tc>
                    <a:tc>
                      <a:txBody>
                        <a:bodyPr/>
                        <a:lstStyle/>
                        <a:p>
                          <a:pPr algn="ctr"/>
                          <a:r>
                            <a:rPr lang="en-US" dirty="0"/>
                            <a:t>Sum of Squared Deviations </a:t>
                          </a:r>
                          <a14:m>
                            <m:oMath xmlns:m="http://schemas.openxmlformats.org/officeDocument/2006/math">
                              <m:d>
                                <m:dPr>
                                  <m:ctrlPr>
                                    <a:rPr lang="en-US"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 − </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e>
                              </m:d>
                            </m:oMath>
                          </a14:m>
                          <a:r>
                            <a:rPr lang="en-IN" baseline="30000" dirty="0"/>
                            <a:t>2</a:t>
                          </a:r>
                        </a:p>
                      </a:txBody>
                      <a:tcPr/>
                    </a:tc>
                    <a:extLst>
                      <a:ext uri="{0D108BD9-81ED-4DB2-BD59-A6C34878D82A}">
                        <a16:rowId xmlns:a16="http://schemas.microsoft.com/office/drawing/2014/main" val="1790310885"/>
                      </a:ext>
                    </a:extLst>
                  </a:tr>
                  <a:tr h="370840">
                    <a:tc>
                      <a:txBody>
                        <a:bodyPr/>
                        <a:lstStyle/>
                        <a:p>
                          <a:pPr algn="ctr"/>
                          <a:r>
                            <a:rPr lang="en-US" dirty="0"/>
                            <a:t>6</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(6 − 3.57)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597012479"/>
                      </a:ext>
                    </a:extLst>
                  </a:tr>
                  <a:tr h="370840">
                    <a:tc>
                      <a:txBody>
                        <a:bodyPr/>
                        <a:lstStyle/>
                        <a:p>
                          <a:pPr algn="ctr"/>
                          <a:r>
                            <a:rPr lang="en-US" dirty="0"/>
                            <a:t>6</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(6 − 3.57)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4167062355"/>
                      </a:ext>
                    </a:extLst>
                  </a:tr>
                  <a:tr h="370840">
                    <a:tc>
                      <a:txBody>
                        <a:bodyPr/>
                        <a:lstStyle/>
                        <a:p>
                          <a:pPr algn="ctr"/>
                          <a:r>
                            <a:rPr lang="en-US" dirty="0"/>
                            <a:t>6</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(6 − 3.57)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1816774912"/>
                      </a:ext>
                    </a:extLst>
                  </a:tr>
                  <a:tr h="370840">
                    <a:tc>
                      <a:txBody>
                        <a:bodyPr/>
                        <a:lstStyle/>
                        <a:p>
                          <a:pPr algn="ctr"/>
                          <a:r>
                            <a:rPr lang="en-US" dirty="0"/>
                            <a:t>Total</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rPr>
                                  <m:t>∑</m:t>
                                </m:r>
                                <m:d>
                                  <m:dPr>
                                    <m:ctrlPr>
                                      <a:rPr lang="en-IN" i="1" smtClean="0">
                                        <a:latin typeface="Cambria Math" panose="02040503050406030204" pitchFamily="18" charset="0"/>
                                      </a:rPr>
                                    </m:ctrlPr>
                                  </m:dPr>
                                  <m:e>
                                    <m:sSub>
                                      <m:sSubPr>
                                        <m:ctrlPr>
                                          <a:rPr lang="en-IN"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r>
                                  <m:rPr>
                                    <m:nor/>
                                  </m:rPr>
                                  <a:rPr lang="en-IN" baseline="30000" dirty="0"/>
                                  <m:t>2</m:t>
                                </m:r>
                                <m:r>
                                  <a:rPr lang="en-US" b="0" i="1" smtClean="0">
                                    <a:latin typeface="Cambria Math" panose="02040503050406030204" pitchFamily="18" charset="0"/>
                                  </a:rPr>
                                  <m:t>=43.43</m:t>
                                </m:r>
                              </m:oMath>
                            </m:oMathPara>
                          </a14:m>
                          <a:endParaRPr lang="en-IN" dirty="0"/>
                        </a:p>
                      </a:txBody>
                      <a:tcPr/>
                    </a:tc>
                    <a:extLst>
                      <a:ext uri="{0D108BD9-81ED-4DB2-BD59-A6C34878D82A}">
                        <a16:rowId xmlns:a16="http://schemas.microsoft.com/office/drawing/2014/main" val="3155424182"/>
                      </a:ext>
                    </a:extLst>
                  </a:tr>
                </a:tbl>
              </a:graphicData>
            </a:graphic>
          </p:graphicFrame>
        </mc:Choice>
        <mc:Fallback xmlns="">
          <p:graphicFrame>
            <p:nvGraphicFramePr>
              <p:cNvPr id="5" name="Table 4">
                <a:extLst>
                  <a:ext uri="{FF2B5EF4-FFF2-40B4-BE49-F238E27FC236}">
                    <a16:creationId xmlns:a16="http://schemas.microsoft.com/office/drawing/2014/main" id="{86BC1D89-0CED-628C-781A-72970324B6FF}"/>
                  </a:ext>
                </a:extLst>
              </p:cNvPr>
              <p:cNvGraphicFramePr>
                <a:graphicFrameLocks noGrp="1"/>
              </p:cNvGraphicFramePr>
              <p:nvPr>
                <p:extLst>
                  <p:ext uri="{D42A27DB-BD31-4B8C-83A1-F6EECF244321}">
                    <p14:modId xmlns:p14="http://schemas.microsoft.com/office/powerpoint/2010/main" val="689996747"/>
                  </p:ext>
                </p:extLst>
              </p:nvPr>
            </p:nvGraphicFramePr>
            <p:xfrm>
              <a:off x="4767148" y="1097280"/>
              <a:ext cx="3886200" cy="2123440"/>
            </p:xfrm>
            <a:graphic>
              <a:graphicData uri="http://schemas.openxmlformats.org/drawingml/2006/table">
                <a:tbl>
                  <a:tblPr firstRow="1" bandRow="1">
                    <a:tableStyleId>{5C22544A-7EE6-4342-B048-85BDC9FD1C3A}</a:tableStyleId>
                  </a:tblPr>
                  <a:tblGrid>
                    <a:gridCol w="1405052">
                      <a:extLst>
                        <a:ext uri="{9D8B030D-6E8A-4147-A177-3AD203B41FA5}">
                          <a16:colId xmlns:a16="http://schemas.microsoft.com/office/drawing/2014/main" val="1397366288"/>
                        </a:ext>
                      </a:extLst>
                    </a:gridCol>
                    <a:gridCol w="2481148">
                      <a:extLst>
                        <a:ext uri="{9D8B030D-6E8A-4147-A177-3AD203B41FA5}">
                          <a16:colId xmlns:a16="http://schemas.microsoft.com/office/drawing/2014/main" val="342273732"/>
                        </a:ext>
                      </a:extLst>
                    </a:gridCol>
                  </a:tblGrid>
                  <a:tr h="640080">
                    <a:tc>
                      <a:txBody>
                        <a:bodyPr/>
                        <a:lstStyle/>
                        <a:p>
                          <a:endParaRPr lang="en-US"/>
                        </a:p>
                      </a:txBody>
                      <a:tcPr>
                        <a:blipFill>
                          <a:blip r:embed="rId3"/>
                          <a:stretch>
                            <a:fillRect l="-866" t="-4762" r="-177922" b="-245714"/>
                          </a:stretch>
                        </a:blipFill>
                      </a:tcPr>
                    </a:tc>
                    <a:tc>
                      <a:txBody>
                        <a:bodyPr/>
                        <a:lstStyle/>
                        <a:p>
                          <a:endParaRPr lang="en-US"/>
                        </a:p>
                      </a:txBody>
                      <a:tcPr>
                        <a:blipFill>
                          <a:blip r:embed="rId3"/>
                          <a:stretch>
                            <a:fillRect l="-57248" t="-4762" r="-983" b="-245714"/>
                          </a:stretch>
                        </a:blipFill>
                      </a:tcPr>
                    </a:tc>
                    <a:extLst>
                      <a:ext uri="{0D108BD9-81ED-4DB2-BD59-A6C34878D82A}">
                        <a16:rowId xmlns:a16="http://schemas.microsoft.com/office/drawing/2014/main" val="1790310885"/>
                      </a:ext>
                    </a:extLst>
                  </a:tr>
                  <a:tr h="370840">
                    <a:tc>
                      <a:txBody>
                        <a:bodyPr/>
                        <a:lstStyle/>
                        <a:p>
                          <a:pPr algn="ctr"/>
                          <a:r>
                            <a:rPr lang="en-US" dirty="0"/>
                            <a:t>6</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(6 − 3.57)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597012479"/>
                      </a:ext>
                    </a:extLst>
                  </a:tr>
                  <a:tr h="370840">
                    <a:tc>
                      <a:txBody>
                        <a:bodyPr/>
                        <a:lstStyle/>
                        <a:p>
                          <a:pPr algn="ctr"/>
                          <a:r>
                            <a:rPr lang="en-US" dirty="0"/>
                            <a:t>6</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(6 − 3.57)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4167062355"/>
                      </a:ext>
                    </a:extLst>
                  </a:tr>
                  <a:tr h="370840">
                    <a:tc>
                      <a:txBody>
                        <a:bodyPr/>
                        <a:lstStyle/>
                        <a:p>
                          <a:pPr algn="ctr"/>
                          <a:r>
                            <a:rPr lang="en-US" dirty="0"/>
                            <a:t>6</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366092"/>
                              </a:solidFill>
                              <a:effectLst/>
                              <a:uLnTx/>
                              <a:uFillTx/>
                              <a:latin typeface="Calibri"/>
                              <a:ea typeface="+mn-ea"/>
                              <a:cs typeface="+mn-cs"/>
                            </a:rPr>
                            <a:t>(6 − 3.57)</a:t>
                          </a:r>
                          <a:r>
                            <a:rPr kumimoji="0" lang="en-IN" sz="1800" b="0" i="0" u="none" strike="noStrike" kern="1200" cap="none" spc="0" normalizeH="0" baseline="30000" noProof="0" dirty="0">
                              <a:ln>
                                <a:noFill/>
                              </a:ln>
                              <a:solidFill>
                                <a:srgbClr val="366092"/>
                              </a:solidFill>
                              <a:effectLst/>
                              <a:uLnTx/>
                              <a:uFillTx/>
                              <a:latin typeface="Calibri"/>
                              <a:ea typeface="+mn-ea"/>
                              <a:cs typeface="+mn-cs"/>
                            </a:rPr>
                            <a:t>2</a:t>
                          </a:r>
                        </a:p>
                      </a:txBody>
                      <a:tcPr/>
                    </a:tc>
                    <a:extLst>
                      <a:ext uri="{0D108BD9-81ED-4DB2-BD59-A6C34878D82A}">
                        <a16:rowId xmlns:a16="http://schemas.microsoft.com/office/drawing/2014/main" val="1816774912"/>
                      </a:ext>
                    </a:extLst>
                  </a:tr>
                  <a:tr h="370840">
                    <a:tc>
                      <a:txBody>
                        <a:bodyPr/>
                        <a:lstStyle/>
                        <a:p>
                          <a:pPr algn="ctr"/>
                          <a:r>
                            <a:rPr lang="en-US" dirty="0"/>
                            <a:t>Total</a:t>
                          </a:r>
                          <a:endParaRPr lang="en-IN" dirty="0"/>
                        </a:p>
                      </a:txBody>
                      <a:tcPr/>
                    </a:tc>
                    <a:tc>
                      <a:txBody>
                        <a:bodyPr/>
                        <a:lstStyle/>
                        <a:p>
                          <a:endParaRPr lang="en-US"/>
                        </a:p>
                      </a:txBody>
                      <a:tcPr>
                        <a:blipFill>
                          <a:blip r:embed="rId3"/>
                          <a:stretch>
                            <a:fillRect l="-57248" t="-480328" r="-983" b="-22951"/>
                          </a:stretch>
                        </a:blipFill>
                      </a:tcPr>
                    </a:tc>
                    <a:extLst>
                      <a:ext uri="{0D108BD9-81ED-4DB2-BD59-A6C34878D82A}">
                        <a16:rowId xmlns:a16="http://schemas.microsoft.com/office/drawing/2014/main" val="3155424182"/>
                      </a:ext>
                    </a:extLst>
                  </a:tr>
                </a:tbl>
              </a:graphicData>
            </a:graphic>
          </p:graphicFrame>
        </mc:Fallback>
      </mc:AlternateContent>
    </p:spTree>
    <p:extLst>
      <p:ext uri="{BB962C8B-B14F-4D97-AF65-F5344CB8AC3E}">
        <p14:creationId xmlns:p14="http://schemas.microsoft.com/office/powerpoint/2010/main" val="275418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Estimating a Confidence Interval for the Slope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object 2"/>
          <p:cNvGraphicFramePr>
            <a:graphicFrameLocks noGrp="1"/>
          </p:cNvGraphicFramePr>
          <p:nvPr>
            <p:extLst>
              <p:ext uri="{D42A27DB-BD31-4B8C-83A1-F6EECF244321}">
                <p14:modId xmlns:p14="http://schemas.microsoft.com/office/powerpoint/2010/main" val="1365503974"/>
              </p:ext>
            </p:extLst>
          </p:nvPr>
        </p:nvGraphicFramePr>
        <p:xfrm>
          <a:off x="609600" y="1371600"/>
          <a:ext cx="8001000" cy="1371600"/>
        </p:xfrm>
        <a:graphic>
          <a:graphicData uri="http://schemas.openxmlformats.org/drawingml/2006/table">
            <a:tbl>
              <a:tblPr firstRow="1" bandRow="1">
                <a:tableStyleId>{5C22544A-7EE6-4342-B048-85BDC9FD1C3A}</a:tableStyleId>
              </a:tblPr>
              <a:tblGrid>
                <a:gridCol w="1115316">
                  <a:extLst>
                    <a:ext uri="{9D8B030D-6E8A-4147-A177-3AD203B41FA5}">
                      <a16:colId xmlns:a16="http://schemas.microsoft.com/office/drawing/2014/main" val="20000"/>
                    </a:ext>
                  </a:extLst>
                </a:gridCol>
                <a:gridCol w="484884">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194878">
                  <a:extLst>
                    <a:ext uri="{9D8B030D-6E8A-4147-A177-3AD203B41FA5}">
                      <a16:colId xmlns:a16="http://schemas.microsoft.com/office/drawing/2014/main" val="20004"/>
                    </a:ext>
                  </a:extLst>
                </a:gridCol>
                <a:gridCol w="1624522">
                  <a:extLst>
                    <a:ext uri="{9D8B030D-6E8A-4147-A177-3AD203B41FA5}">
                      <a16:colId xmlns:a16="http://schemas.microsoft.com/office/drawing/2014/main" val="20005"/>
                    </a:ext>
                  </a:extLst>
                </a:gridCol>
              </a:tblGrid>
              <a:tr h="167640">
                <a:tc gridSpan="6">
                  <a:txBody>
                    <a:bodyPr/>
                    <a:lstStyle/>
                    <a:p>
                      <a:pPr marL="76835" algn="l">
                        <a:lnSpc>
                          <a:spcPct val="100000"/>
                        </a:lnSpc>
                      </a:pPr>
                      <a:r>
                        <a:rPr lang="en-US" sz="1800" spc="-5" dirty="0"/>
                        <a:t>A</a:t>
                      </a:r>
                      <a:r>
                        <a:rPr sz="1800" spc="-5" dirty="0"/>
                        <a:t>NOVA</a:t>
                      </a:r>
                      <a:endParaRPr sz="1800" dirty="0">
                        <a:latin typeface="Calibri"/>
                        <a:cs typeface="Calibri"/>
                      </a:endParaRPr>
                    </a:p>
                  </a:txBody>
                  <a:tcPr marL="0" marR="0" marT="0" marB="0"/>
                </a:tc>
                <a:tc hMerge="1">
                  <a:txBody>
                    <a:bodyPr/>
                    <a:lstStyle/>
                    <a:p>
                      <a:pPr algn="l">
                        <a:lnSpc>
                          <a:spcPct val="100000"/>
                        </a:lnSpc>
                      </a:pPr>
                      <a:endParaRPr sz="1800" dirty="0">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91770">
                <a:tc>
                  <a:txBody>
                    <a:bodyPr/>
                    <a:lstStyle/>
                    <a:p>
                      <a:pPr algn="ctr">
                        <a:lnSpc>
                          <a:spcPct val="100000"/>
                        </a:lnSpc>
                      </a:pPr>
                      <a:endParaRPr sz="1800" i="1" dirty="0">
                        <a:solidFill>
                          <a:srgbClr val="000000"/>
                        </a:solidFill>
                        <a:latin typeface="Times New Roman"/>
                        <a:cs typeface="Times New Roman"/>
                      </a:endParaRPr>
                    </a:p>
                  </a:txBody>
                  <a:tcPr marL="0" marR="0" marT="0" marB="0"/>
                </a:tc>
                <a:tc>
                  <a:txBody>
                    <a:bodyPr/>
                    <a:lstStyle/>
                    <a:p>
                      <a:pPr marR="179070" algn="ctr">
                        <a:lnSpc>
                          <a:spcPct val="100000"/>
                        </a:lnSpc>
                      </a:pPr>
                      <a:r>
                        <a:rPr sz="1800" i="1" spc="-5" dirty="0">
                          <a:solidFill>
                            <a:srgbClr val="000000"/>
                          </a:solidFill>
                        </a:rPr>
                        <a:t>d</a:t>
                      </a:r>
                      <a:r>
                        <a:rPr sz="1800" i="1" dirty="0">
                          <a:solidFill>
                            <a:srgbClr val="000000"/>
                          </a:solidFill>
                        </a:rPr>
                        <a:t>f</a:t>
                      </a:r>
                      <a:endParaRPr sz="1800" i="1" dirty="0">
                        <a:solidFill>
                          <a:srgbClr val="000000"/>
                        </a:solidFill>
                        <a:latin typeface="Calibri"/>
                        <a:cs typeface="Calibri"/>
                      </a:endParaRPr>
                    </a:p>
                  </a:txBody>
                  <a:tcPr marL="0" marR="0" marT="0" marB="0"/>
                </a:tc>
                <a:tc>
                  <a:txBody>
                    <a:bodyPr/>
                    <a:lstStyle/>
                    <a:p>
                      <a:pPr marR="173355" algn="ctr">
                        <a:lnSpc>
                          <a:spcPct val="100000"/>
                        </a:lnSpc>
                      </a:pPr>
                      <a:r>
                        <a:rPr sz="1800" i="1" dirty="0">
                          <a:solidFill>
                            <a:srgbClr val="000000"/>
                          </a:solidFill>
                        </a:rPr>
                        <a:t>SS</a:t>
                      </a:r>
                      <a:endParaRPr sz="1800" i="1" dirty="0">
                        <a:solidFill>
                          <a:srgbClr val="000000"/>
                        </a:solidFill>
                        <a:latin typeface="Calibri"/>
                        <a:cs typeface="Calibri"/>
                      </a:endParaRPr>
                    </a:p>
                  </a:txBody>
                  <a:tcPr marL="0" marR="0" marT="0" marB="0"/>
                </a:tc>
                <a:tc>
                  <a:txBody>
                    <a:bodyPr/>
                    <a:lstStyle/>
                    <a:p>
                      <a:pPr marR="133350" algn="ctr">
                        <a:lnSpc>
                          <a:spcPct val="100000"/>
                        </a:lnSpc>
                      </a:pPr>
                      <a:r>
                        <a:rPr sz="1800" i="1" dirty="0">
                          <a:solidFill>
                            <a:srgbClr val="000000"/>
                          </a:solidFill>
                        </a:rPr>
                        <a:t>MS</a:t>
                      </a:r>
                      <a:endParaRPr sz="1800" i="1">
                        <a:solidFill>
                          <a:srgbClr val="000000"/>
                        </a:solidFill>
                        <a:latin typeface="Calibri"/>
                        <a:cs typeface="Calibri"/>
                      </a:endParaRPr>
                    </a:p>
                  </a:txBody>
                  <a:tcPr marL="0" marR="0" marT="0" marB="0"/>
                </a:tc>
                <a:tc>
                  <a:txBody>
                    <a:bodyPr/>
                    <a:lstStyle/>
                    <a:p>
                      <a:pPr marR="141605" algn="ctr">
                        <a:lnSpc>
                          <a:spcPct val="100000"/>
                        </a:lnSpc>
                      </a:pPr>
                      <a:r>
                        <a:rPr sz="1800" i="1" dirty="0">
                          <a:solidFill>
                            <a:srgbClr val="000000"/>
                          </a:solidFill>
                        </a:rPr>
                        <a:t>F</a:t>
                      </a:r>
                      <a:endParaRPr sz="1800" i="1">
                        <a:solidFill>
                          <a:srgbClr val="000000"/>
                        </a:solidFill>
                        <a:latin typeface="Calibri"/>
                        <a:cs typeface="Calibri"/>
                      </a:endParaRPr>
                    </a:p>
                  </a:txBody>
                  <a:tcPr marL="0" marR="0" marT="0" marB="0"/>
                </a:tc>
                <a:tc>
                  <a:txBody>
                    <a:bodyPr/>
                    <a:lstStyle/>
                    <a:p>
                      <a:pPr marL="29845" algn="ctr">
                        <a:lnSpc>
                          <a:spcPct val="100000"/>
                        </a:lnSpc>
                      </a:pPr>
                      <a:r>
                        <a:rPr sz="1800" i="1" spc="-5" dirty="0">
                          <a:solidFill>
                            <a:srgbClr val="000000"/>
                          </a:solidFill>
                        </a:rPr>
                        <a:t>Signiﬁcance</a:t>
                      </a:r>
                      <a:r>
                        <a:rPr sz="1800" i="1" spc="-20" dirty="0">
                          <a:solidFill>
                            <a:srgbClr val="000000"/>
                          </a:solidFill>
                        </a:rPr>
                        <a:t> </a:t>
                      </a:r>
                      <a:r>
                        <a:rPr sz="1800" i="1" dirty="0">
                          <a:solidFill>
                            <a:srgbClr val="000000"/>
                          </a:solidFill>
                        </a:rPr>
                        <a:t>F</a:t>
                      </a:r>
                      <a:endParaRPr sz="1800" i="1" dirty="0">
                        <a:solidFill>
                          <a:srgbClr val="000000"/>
                        </a:solidFill>
                        <a:latin typeface="Calibri"/>
                        <a:cs typeface="Calibri"/>
                      </a:endParaRPr>
                    </a:p>
                  </a:txBody>
                  <a:tcPr marL="0" marR="0" marT="0" marB="0"/>
                </a:tc>
                <a:extLst>
                  <a:ext uri="{0D108BD9-81ED-4DB2-BD59-A6C34878D82A}">
                    <a16:rowId xmlns:a16="http://schemas.microsoft.com/office/drawing/2014/main" val="10001"/>
                  </a:ext>
                </a:extLst>
              </a:tr>
              <a:tr h="195580">
                <a:tc>
                  <a:txBody>
                    <a:bodyPr/>
                    <a:lstStyle/>
                    <a:p>
                      <a:pPr algn="l">
                        <a:lnSpc>
                          <a:spcPct val="100000"/>
                        </a:lnSpc>
                      </a:pPr>
                      <a:r>
                        <a:rPr sz="1800" spc="-5" dirty="0">
                          <a:solidFill>
                            <a:srgbClr val="000000"/>
                          </a:solidFill>
                        </a:rPr>
                        <a:t>Regression</a:t>
                      </a:r>
                      <a:endParaRPr sz="1800" dirty="0">
                        <a:solidFill>
                          <a:srgbClr val="000000"/>
                        </a:solidFill>
                        <a:latin typeface="Calibri"/>
                        <a:cs typeface="Calibri"/>
                      </a:endParaRPr>
                    </a:p>
                  </a:txBody>
                  <a:tcPr marL="0" marR="0" marT="0" marB="0"/>
                </a:tc>
                <a:tc>
                  <a:txBody>
                    <a:bodyPr/>
                    <a:lstStyle/>
                    <a:p>
                      <a:pPr marR="193040" algn="ctr">
                        <a:lnSpc>
                          <a:spcPct val="100000"/>
                        </a:lnSpc>
                      </a:pPr>
                      <a:r>
                        <a:rPr sz="1800" dirty="0">
                          <a:solidFill>
                            <a:srgbClr val="000000"/>
                          </a:solidFill>
                        </a:rPr>
                        <a:t>1</a:t>
                      </a:r>
                      <a:endParaRPr sz="1800" dirty="0">
                        <a:solidFill>
                          <a:srgbClr val="000000"/>
                        </a:solidFill>
                        <a:latin typeface="Calibri"/>
                        <a:cs typeface="Calibri"/>
                      </a:endParaRPr>
                    </a:p>
                  </a:txBody>
                  <a:tcPr marL="0" marR="0" marT="0" marB="0"/>
                </a:tc>
                <a:tc>
                  <a:txBody>
                    <a:bodyPr/>
                    <a:lstStyle/>
                    <a:p>
                      <a:pPr marL="187960" algn="ctr">
                        <a:lnSpc>
                          <a:spcPct val="100000"/>
                        </a:lnSpc>
                      </a:pPr>
                      <a:r>
                        <a:rPr lang="en-IN" sz="1800" spc="-5" dirty="0">
                          <a:solidFill>
                            <a:srgbClr val="000000"/>
                          </a:solidFill>
                        </a:rPr>
                        <a:t>642413863.2256</a:t>
                      </a:r>
                      <a:endParaRPr sz="1800" dirty="0">
                        <a:solidFill>
                          <a:srgbClr val="000000"/>
                        </a:solidFill>
                        <a:latin typeface="Calibri"/>
                        <a:cs typeface="Calibri"/>
                      </a:endParaRPr>
                    </a:p>
                  </a:txBody>
                  <a:tcPr marL="0" marR="0" marT="0" marB="0"/>
                </a:tc>
                <a:tc>
                  <a:txBody>
                    <a:bodyPr/>
                    <a:lstStyle/>
                    <a:p>
                      <a:pPr marL="54610" algn="ctr">
                        <a:lnSpc>
                          <a:spcPct val="100000"/>
                        </a:lnSpc>
                      </a:pPr>
                      <a:r>
                        <a:rPr lang="en-IN" sz="1800" dirty="0">
                          <a:solidFill>
                            <a:srgbClr val="000000"/>
                          </a:solidFill>
                        </a:rPr>
                        <a:t>642413863.2256</a:t>
                      </a:r>
                      <a:endParaRPr sz="1800" dirty="0">
                        <a:solidFill>
                          <a:srgbClr val="000000"/>
                        </a:solidFill>
                        <a:latin typeface="Calibri"/>
                        <a:cs typeface="Calibri"/>
                      </a:endParaRPr>
                    </a:p>
                  </a:txBody>
                  <a:tcPr marL="0" marR="0" marT="0" marB="0"/>
                </a:tc>
                <a:tc>
                  <a:txBody>
                    <a:bodyPr/>
                    <a:lstStyle/>
                    <a:p>
                      <a:pPr marL="86360" algn="ctr">
                        <a:lnSpc>
                          <a:spcPct val="100000"/>
                        </a:lnSpc>
                      </a:pPr>
                      <a:r>
                        <a:rPr lang="en-IN" sz="1800" spc="-5" dirty="0">
                          <a:solidFill>
                            <a:srgbClr val="000000"/>
                          </a:solidFill>
                        </a:rPr>
                        <a:t>164.8850</a:t>
                      </a:r>
                      <a:endParaRPr sz="1800" dirty="0">
                        <a:solidFill>
                          <a:srgbClr val="000000"/>
                        </a:solidFill>
                        <a:latin typeface="Calibri"/>
                        <a:cs typeface="Calibri"/>
                      </a:endParaRPr>
                    </a:p>
                  </a:txBody>
                  <a:tcPr marL="0" marR="0" marT="0" marB="0"/>
                </a:tc>
                <a:tc>
                  <a:txBody>
                    <a:bodyPr/>
                    <a:lstStyle/>
                    <a:p>
                      <a:pPr marL="61594" algn="ctr">
                        <a:lnSpc>
                          <a:spcPct val="100000"/>
                        </a:lnSpc>
                      </a:pPr>
                      <a:r>
                        <a:rPr lang="en-IN" sz="1800" spc="-5" dirty="0">
                          <a:solidFill>
                            <a:srgbClr val="000000"/>
                          </a:solidFill>
                        </a:rPr>
                        <a:t>2.26608E-08</a:t>
                      </a:r>
                      <a:endParaRPr sz="1800" dirty="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r h="182245">
                <a:tc>
                  <a:txBody>
                    <a:bodyPr/>
                    <a:lstStyle/>
                    <a:p>
                      <a:pPr algn="l">
                        <a:lnSpc>
                          <a:spcPct val="100000"/>
                        </a:lnSpc>
                      </a:pPr>
                      <a:r>
                        <a:rPr sz="1800" spc="-5" dirty="0">
                          <a:solidFill>
                            <a:srgbClr val="000000"/>
                          </a:solidFill>
                        </a:rPr>
                        <a:t>Residual</a:t>
                      </a:r>
                      <a:endParaRPr sz="1800" dirty="0">
                        <a:solidFill>
                          <a:srgbClr val="000000"/>
                        </a:solidFill>
                        <a:latin typeface="Calibri"/>
                        <a:cs typeface="Calibri"/>
                      </a:endParaRPr>
                    </a:p>
                  </a:txBody>
                  <a:tcPr marL="0" marR="0" marT="0" marB="0"/>
                </a:tc>
                <a:tc>
                  <a:txBody>
                    <a:bodyPr/>
                    <a:lstStyle/>
                    <a:p>
                      <a:pPr marR="193040" algn="ctr">
                        <a:lnSpc>
                          <a:spcPct val="100000"/>
                        </a:lnSpc>
                      </a:pPr>
                      <a:r>
                        <a:rPr sz="1800" dirty="0">
                          <a:solidFill>
                            <a:srgbClr val="000000"/>
                          </a:solidFill>
                        </a:rPr>
                        <a:t>12</a:t>
                      </a:r>
                      <a:endParaRPr sz="1800" dirty="0">
                        <a:solidFill>
                          <a:srgbClr val="000000"/>
                        </a:solidFill>
                        <a:latin typeface="Calibri"/>
                        <a:cs typeface="Calibri"/>
                      </a:endParaRPr>
                    </a:p>
                  </a:txBody>
                  <a:tcPr marL="0" marR="0" marT="0" marB="0"/>
                </a:tc>
                <a:tc>
                  <a:txBody>
                    <a:bodyPr/>
                    <a:lstStyle/>
                    <a:p>
                      <a:pPr marL="187960" algn="ctr">
                        <a:lnSpc>
                          <a:spcPct val="100000"/>
                        </a:lnSpc>
                      </a:pPr>
                      <a:r>
                        <a:rPr lang="en-IN" sz="1800" spc="-5" dirty="0">
                          <a:solidFill>
                            <a:srgbClr val="000000"/>
                          </a:solidFill>
                        </a:rPr>
                        <a:t>46753593.1316</a:t>
                      </a:r>
                      <a:endParaRPr sz="1800" dirty="0">
                        <a:solidFill>
                          <a:srgbClr val="000000"/>
                        </a:solidFill>
                        <a:latin typeface="Calibri"/>
                        <a:cs typeface="Calibri"/>
                      </a:endParaRPr>
                    </a:p>
                  </a:txBody>
                  <a:tcPr marL="0" marR="0" marT="0" marB="0"/>
                </a:tc>
                <a:tc>
                  <a:txBody>
                    <a:bodyPr/>
                    <a:lstStyle/>
                    <a:p>
                      <a:pPr marL="205740" algn="ctr">
                        <a:lnSpc>
                          <a:spcPct val="100000"/>
                        </a:lnSpc>
                      </a:pPr>
                      <a:r>
                        <a:rPr lang="en-IN" sz="1800" spc="-5" dirty="0">
                          <a:solidFill>
                            <a:srgbClr val="000000"/>
                          </a:solidFill>
                        </a:rPr>
                        <a:t>3896132.7610</a:t>
                      </a:r>
                      <a:endParaRPr sz="1800" dirty="0">
                        <a:solidFill>
                          <a:srgbClr val="000000"/>
                        </a:solidFill>
                        <a:latin typeface="Calibri"/>
                        <a:cs typeface="Calibri"/>
                      </a:endParaRPr>
                    </a:p>
                  </a:txBody>
                  <a:tcPr marL="0" marR="0" marT="0" marB="0"/>
                </a:tc>
                <a:tc>
                  <a:txBody>
                    <a:bodyPr/>
                    <a:lstStyle/>
                    <a:p>
                      <a:pPr algn="ctr">
                        <a:lnSpc>
                          <a:spcPct val="100000"/>
                        </a:lnSpc>
                      </a:pPr>
                      <a:endParaRPr sz="1800" dirty="0">
                        <a:solidFill>
                          <a:srgbClr val="000000"/>
                        </a:solidFill>
                        <a:latin typeface="Times New Roman"/>
                        <a:cs typeface="Times New Roman"/>
                      </a:endParaRPr>
                    </a:p>
                  </a:txBody>
                  <a:tcPr marL="0" marR="0" marT="0" marB="0"/>
                </a:tc>
                <a:tc>
                  <a:txBody>
                    <a:bodyPr/>
                    <a:lstStyle/>
                    <a:p>
                      <a:pPr algn="ctr">
                        <a:lnSpc>
                          <a:spcPct val="100000"/>
                        </a:lnSpc>
                      </a:pPr>
                      <a:endParaRPr sz="1800">
                        <a:solidFill>
                          <a:srgbClr val="000000"/>
                        </a:solidFill>
                        <a:latin typeface="Times New Roman"/>
                        <a:cs typeface="Times New Roman"/>
                      </a:endParaRPr>
                    </a:p>
                  </a:txBody>
                  <a:tcPr marL="0" marR="0" marT="0" marB="0"/>
                </a:tc>
                <a:extLst>
                  <a:ext uri="{0D108BD9-81ED-4DB2-BD59-A6C34878D82A}">
                    <a16:rowId xmlns:a16="http://schemas.microsoft.com/office/drawing/2014/main" val="10003"/>
                  </a:ext>
                </a:extLst>
              </a:tr>
              <a:tr h="183515">
                <a:tc>
                  <a:txBody>
                    <a:bodyPr/>
                    <a:lstStyle/>
                    <a:p>
                      <a:pPr algn="l">
                        <a:lnSpc>
                          <a:spcPct val="100000"/>
                        </a:lnSpc>
                      </a:pPr>
                      <a:r>
                        <a:rPr sz="1800" dirty="0">
                          <a:solidFill>
                            <a:srgbClr val="000000"/>
                          </a:solidFill>
                        </a:rPr>
                        <a:t>Total</a:t>
                      </a:r>
                      <a:endParaRPr sz="1800" dirty="0">
                        <a:solidFill>
                          <a:srgbClr val="000000"/>
                        </a:solidFill>
                        <a:latin typeface="Calibri"/>
                        <a:cs typeface="Calibri"/>
                      </a:endParaRPr>
                    </a:p>
                  </a:txBody>
                  <a:tcPr marL="0" marR="0" marT="0" marB="0"/>
                </a:tc>
                <a:tc>
                  <a:txBody>
                    <a:bodyPr/>
                    <a:lstStyle/>
                    <a:p>
                      <a:pPr marR="192405" algn="ctr">
                        <a:lnSpc>
                          <a:spcPct val="100000"/>
                        </a:lnSpc>
                      </a:pPr>
                      <a:r>
                        <a:rPr sz="1800" dirty="0">
                          <a:solidFill>
                            <a:srgbClr val="000000"/>
                          </a:solidFill>
                        </a:rPr>
                        <a:t>13</a:t>
                      </a:r>
                      <a:endParaRPr sz="1800">
                        <a:solidFill>
                          <a:srgbClr val="000000"/>
                        </a:solidFill>
                        <a:latin typeface="Calibri"/>
                        <a:cs typeface="Calibri"/>
                      </a:endParaRPr>
                    </a:p>
                  </a:txBody>
                  <a:tcPr marL="0" marR="0" marT="0" marB="0"/>
                </a:tc>
                <a:tc>
                  <a:txBody>
                    <a:bodyPr/>
                    <a:lstStyle/>
                    <a:p>
                      <a:pPr marL="188595" algn="ctr">
                        <a:lnSpc>
                          <a:spcPct val="100000"/>
                        </a:lnSpc>
                      </a:pPr>
                      <a:r>
                        <a:rPr lang="en-IN" sz="1800" spc="-5" dirty="0">
                          <a:solidFill>
                            <a:srgbClr val="000000"/>
                          </a:solidFill>
                        </a:rPr>
                        <a:t>689167456.3571</a:t>
                      </a:r>
                      <a:endParaRPr sz="1800" dirty="0">
                        <a:solidFill>
                          <a:srgbClr val="000000"/>
                        </a:solidFill>
                        <a:latin typeface="Calibri"/>
                        <a:cs typeface="Calibri"/>
                      </a:endParaRPr>
                    </a:p>
                  </a:txBody>
                  <a:tcPr marL="0" marR="0" marT="0" marB="0"/>
                </a:tc>
                <a:tc>
                  <a:txBody>
                    <a:bodyPr/>
                    <a:lstStyle/>
                    <a:p>
                      <a:pPr algn="ctr">
                        <a:lnSpc>
                          <a:spcPct val="100000"/>
                        </a:lnSpc>
                      </a:pPr>
                      <a:endParaRPr sz="1800" dirty="0">
                        <a:solidFill>
                          <a:srgbClr val="000000"/>
                        </a:solidFill>
                        <a:latin typeface="Times New Roman"/>
                        <a:cs typeface="Times New Roman"/>
                      </a:endParaRPr>
                    </a:p>
                  </a:txBody>
                  <a:tcPr marL="0" marR="0" marT="0" marB="0"/>
                </a:tc>
                <a:tc>
                  <a:txBody>
                    <a:bodyPr/>
                    <a:lstStyle/>
                    <a:p>
                      <a:pPr algn="ctr">
                        <a:lnSpc>
                          <a:spcPct val="100000"/>
                        </a:lnSpc>
                      </a:pPr>
                      <a:endParaRPr sz="1800" dirty="0">
                        <a:solidFill>
                          <a:srgbClr val="000000"/>
                        </a:solidFill>
                        <a:latin typeface="Times New Roman"/>
                        <a:cs typeface="Times New Roman"/>
                      </a:endParaRPr>
                    </a:p>
                  </a:txBody>
                  <a:tcPr marL="0" marR="0" marT="0" marB="0"/>
                </a:tc>
                <a:tc>
                  <a:txBody>
                    <a:bodyPr/>
                    <a:lstStyle/>
                    <a:p>
                      <a:pPr algn="ctr">
                        <a:lnSpc>
                          <a:spcPct val="100000"/>
                        </a:lnSpc>
                      </a:pPr>
                      <a:endParaRPr sz="18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graphicFrame>
        <p:nvGraphicFramePr>
          <p:cNvPr id="5" name="object 2"/>
          <p:cNvGraphicFramePr>
            <a:graphicFrameLocks noGrp="1"/>
          </p:cNvGraphicFramePr>
          <p:nvPr>
            <p:extLst>
              <p:ext uri="{D42A27DB-BD31-4B8C-83A1-F6EECF244321}">
                <p14:modId xmlns:p14="http://schemas.microsoft.com/office/powerpoint/2010/main" val="157735882"/>
              </p:ext>
            </p:extLst>
          </p:nvPr>
        </p:nvGraphicFramePr>
        <p:xfrm>
          <a:off x="609600" y="3048000"/>
          <a:ext cx="8077200" cy="1108710"/>
        </p:xfrm>
        <a:graphic>
          <a:graphicData uri="http://schemas.openxmlformats.org/drawingml/2006/table">
            <a:tbl>
              <a:tblPr firstRow="1" bandRow="1">
                <a:tableStyleId>{5C22544A-7EE6-4342-B048-85BDC9FD1C3A}</a:tableStyleId>
              </a:tblPr>
              <a:tblGrid>
                <a:gridCol w="1017993">
                  <a:extLst>
                    <a:ext uri="{9D8B030D-6E8A-4147-A177-3AD203B41FA5}">
                      <a16:colId xmlns:a16="http://schemas.microsoft.com/office/drawing/2014/main" val="20000"/>
                    </a:ext>
                  </a:extLst>
                </a:gridCol>
                <a:gridCol w="1234303">
                  <a:extLst>
                    <a:ext uri="{9D8B030D-6E8A-4147-A177-3AD203B41FA5}">
                      <a16:colId xmlns:a16="http://schemas.microsoft.com/office/drawing/2014/main" val="20001"/>
                    </a:ext>
                  </a:extLst>
                </a:gridCol>
                <a:gridCol w="1164981">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gridCol w="854319">
                  <a:extLst>
                    <a:ext uri="{9D8B030D-6E8A-4147-A177-3AD203B41FA5}">
                      <a16:colId xmlns:a16="http://schemas.microsoft.com/office/drawing/2014/main" val="20004"/>
                    </a:ext>
                  </a:extLst>
                </a:gridCol>
                <a:gridCol w="1475642">
                  <a:extLst>
                    <a:ext uri="{9D8B030D-6E8A-4147-A177-3AD203B41FA5}">
                      <a16:colId xmlns:a16="http://schemas.microsoft.com/office/drawing/2014/main" val="20005"/>
                    </a:ext>
                  </a:extLst>
                </a:gridCol>
                <a:gridCol w="1320312">
                  <a:extLst>
                    <a:ext uri="{9D8B030D-6E8A-4147-A177-3AD203B41FA5}">
                      <a16:colId xmlns:a16="http://schemas.microsoft.com/office/drawing/2014/main" val="20006"/>
                    </a:ext>
                  </a:extLst>
                </a:gridCol>
              </a:tblGrid>
              <a:tr h="304800">
                <a:tc>
                  <a:txBody>
                    <a:bodyPr/>
                    <a:lstStyle/>
                    <a:p>
                      <a:pPr>
                        <a:lnSpc>
                          <a:spcPct val="100000"/>
                        </a:lnSpc>
                      </a:pPr>
                      <a:endParaRPr sz="1600" i="1" dirty="0">
                        <a:latin typeface="Times New Roman"/>
                        <a:cs typeface="Times New Roman"/>
                      </a:endParaRPr>
                    </a:p>
                  </a:txBody>
                  <a:tcPr marL="0" marR="0" marT="0" marB="0"/>
                </a:tc>
                <a:tc>
                  <a:txBody>
                    <a:bodyPr/>
                    <a:lstStyle/>
                    <a:p>
                      <a:pPr marR="159385" algn="r">
                        <a:lnSpc>
                          <a:spcPct val="100000"/>
                        </a:lnSpc>
                        <a:spcBef>
                          <a:spcPts val="90"/>
                        </a:spcBef>
                      </a:pPr>
                      <a:r>
                        <a:rPr sz="1600" i="1" spc="-5" dirty="0"/>
                        <a:t>Co</a:t>
                      </a:r>
                      <a:r>
                        <a:rPr sz="1600" i="1" dirty="0"/>
                        <a:t>e</a:t>
                      </a:r>
                      <a:r>
                        <a:rPr sz="1600" i="1" spc="-5" dirty="0"/>
                        <a:t>ﬃci</a:t>
                      </a:r>
                      <a:r>
                        <a:rPr sz="1600" i="1" dirty="0"/>
                        <a:t>e</a:t>
                      </a:r>
                      <a:r>
                        <a:rPr sz="1600" i="1" spc="-5" dirty="0"/>
                        <a:t>n</a:t>
                      </a:r>
                      <a:r>
                        <a:rPr sz="1600" i="1" dirty="0"/>
                        <a:t>ts</a:t>
                      </a:r>
                      <a:endParaRPr sz="1600" i="1" dirty="0">
                        <a:latin typeface="Calibri"/>
                        <a:cs typeface="Calibri"/>
                      </a:endParaRPr>
                    </a:p>
                  </a:txBody>
                  <a:tcPr marL="0" marR="0" marT="11430" marB="0"/>
                </a:tc>
                <a:tc>
                  <a:txBody>
                    <a:bodyPr/>
                    <a:lstStyle/>
                    <a:p>
                      <a:pPr marL="140335">
                        <a:lnSpc>
                          <a:spcPct val="100000"/>
                        </a:lnSpc>
                        <a:spcBef>
                          <a:spcPts val="90"/>
                        </a:spcBef>
                      </a:pPr>
                      <a:r>
                        <a:rPr sz="1600" i="1" spc="-5" dirty="0"/>
                        <a:t>Standard</a:t>
                      </a:r>
                      <a:r>
                        <a:rPr sz="1600" i="1" spc="-20" dirty="0"/>
                        <a:t> </a:t>
                      </a:r>
                      <a:r>
                        <a:rPr sz="1600" i="1" spc="-5" dirty="0"/>
                        <a:t>Error</a:t>
                      </a:r>
                      <a:endParaRPr sz="1600" i="1">
                        <a:latin typeface="Calibri"/>
                        <a:cs typeface="Calibri"/>
                      </a:endParaRPr>
                    </a:p>
                  </a:txBody>
                  <a:tcPr marL="0" marR="0" marT="11430" marB="0"/>
                </a:tc>
                <a:tc>
                  <a:txBody>
                    <a:bodyPr/>
                    <a:lstStyle/>
                    <a:p>
                      <a:pPr marL="147955">
                        <a:lnSpc>
                          <a:spcPct val="100000"/>
                        </a:lnSpc>
                        <a:spcBef>
                          <a:spcPts val="90"/>
                        </a:spcBef>
                      </a:pPr>
                      <a:r>
                        <a:rPr sz="1600" i="1" dirty="0"/>
                        <a:t>t</a:t>
                      </a:r>
                      <a:r>
                        <a:rPr sz="1600" i="1" spc="-10" dirty="0"/>
                        <a:t> </a:t>
                      </a:r>
                      <a:r>
                        <a:rPr sz="1600" i="1" spc="-5" dirty="0"/>
                        <a:t>Stat</a:t>
                      </a:r>
                      <a:endParaRPr sz="1600" i="1" dirty="0">
                        <a:latin typeface="Calibri"/>
                        <a:cs typeface="Calibri"/>
                      </a:endParaRPr>
                    </a:p>
                  </a:txBody>
                  <a:tcPr marL="0" marR="0" marT="11430" marB="0"/>
                </a:tc>
                <a:tc>
                  <a:txBody>
                    <a:bodyPr/>
                    <a:lstStyle/>
                    <a:p>
                      <a:pPr marL="140335">
                        <a:lnSpc>
                          <a:spcPct val="100000"/>
                        </a:lnSpc>
                        <a:spcBef>
                          <a:spcPts val="90"/>
                        </a:spcBef>
                      </a:pPr>
                      <a:r>
                        <a:rPr sz="1600" i="1" spc="-5" dirty="0"/>
                        <a:t>P-value</a:t>
                      </a:r>
                      <a:endParaRPr sz="1600" i="1">
                        <a:latin typeface="Calibri"/>
                        <a:cs typeface="Calibri"/>
                      </a:endParaRPr>
                    </a:p>
                  </a:txBody>
                  <a:tcPr marL="0" marR="0" marT="11430" marB="0"/>
                </a:tc>
                <a:tc>
                  <a:txBody>
                    <a:bodyPr/>
                    <a:lstStyle/>
                    <a:p>
                      <a:pPr marL="122555">
                        <a:lnSpc>
                          <a:spcPct val="100000"/>
                        </a:lnSpc>
                        <a:spcBef>
                          <a:spcPts val="90"/>
                        </a:spcBef>
                      </a:pPr>
                      <a:r>
                        <a:rPr sz="1600" i="1" spc="-5" dirty="0"/>
                        <a:t>Lower</a:t>
                      </a:r>
                      <a:r>
                        <a:rPr sz="1600" i="1" spc="-10" dirty="0"/>
                        <a:t> </a:t>
                      </a:r>
                      <a:r>
                        <a:rPr sz="1600" i="1" dirty="0"/>
                        <a:t>95%</a:t>
                      </a:r>
                      <a:endParaRPr sz="1600" i="1">
                        <a:latin typeface="Calibri"/>
                        <a:cs typeface="Calibri"/>
                      </a:endParaRPr>
                    </a:p>
                  </a:txBody>
                  <a:tcPr marL="0" marR="0" marT="11430" marB="0"/>
                </a:tc>
                <a:tc>
                  <a:txBody>
                    <a:bodyPr/>
                    <a:lstStyle/>
                    <a:p>
                      <a:pPr marL="108585">
                        <a:lnSpc>
                          <a:spcPct val="100000"/>
                        </a:lnSpc>
                        <a:spcBef>
                          <a:spcPts val="90"/>
                        </a:spcBef>
                      </a:pPr>
                      <a:r>
                        <a:rPr sz="1600" i="1" spc="-5" dirty="0"/>
                        <a:t>Upper</a:t>
                      </a:r>
                      <a:r>
                        <a:rPr sz="1600" i="1" spc="-15" dirty="0"/>
                        <a:t> </a:t>
                      </a:r>
                      <a:r>
                        <a:rPr sz="1600" i="1" dirty="0"/>
                        <a:t>95%</a:t>
                      </a:r>
                      <a:endParaRPr sz="1600" i="1" dirty="0">
                        <a:latin typeface="Calibri"/>
                        <a:cs typeface="Calibri"/>
                      </a:endParaRPr>
                    </a:p>
                  </a:txBody>
                  <a:tcPr marL="0" marR="0" marT="11430" marB="0"/>
                </a:tc>
                <a:extLst>
                  <a:ext uri="{0D108BD9-81ED-4DB2-BD59-A6C34878D82A}">
                    <a16:rowId xmlns:a16="http://schemas.microsoft.com/office/drawing/2014/main" val="10000"/>
                  </a:ext>
                </a:extLst>
              </a:tr>
              <a:tr h="195580">
                <a:tc>
                  <a:txBody>
                    <a:bodyPr/>
                    <a:lstStyle/>
                    <a:p>
                      <a:pPr marL="25400">
                        <a:lnSpc>
                          <a:spcPct val="100000"/>
                        </a:lnSpc>
                      </a:pPr>
                      <a:r>
                        <a:rPr sz="1600" spc="-5" dirty="0">
                          <a:solidFill>
                            <a:srgbClr val="000000"/>
                          </a:solidFill>
                        </a:rPr>
                        <a:t>Intercept</a:t>
                      </a:r>
                      <a:endParaRPr sz="1600" dirty="0">
                        <a:solidFill>
                          <a:srgbClr val="000000"/>
                        </a:solidFill>
                        <a:latin typeface="Calibri"/>
                        <a:cs typeface="Calibri"/>
                      </a:endParaRPr>
                    </a:p>
                  </a:txBody>
                  <a:tcPr marL="0" marR="0" marT="0" marB="0"/>
                </a:tc>
                <a:tc>
                  <a:txBody>
                    <a:bodyPr/>
                    <a:lstStyle/>
                    <a:p>
                      <a:pPr marR="131445" algn="ctr">
                        <a:lnSpc>
                          <a:spcPct val="100000"/>
                        </a:lnSpc>
                      </a:pPr>
                      <a:r>
                        <a:rPr lang="en-IN" sz="1600" dirty="0">
                          <a:solidFill>
                            <a:srgbClr val="000000"/>
                          </a:solidFill>
                        </a:rPr>
                        <a:t>47030.8289</a:t>
                      </a:r>
                      <a:endParaRPr sz="1600" dirty="0">
                        <a:solidFill>
                          <a:srgbClr val="000000"/>
                        </a:solidFill>
                        <a:latin typeface="Calibri"/>
                        <a:cs typeface="Calibri"/>
                      </a:endParaRPr>
                    </a:p>
                  </a:txBody>
                  <a:tcPr marL="0" marR="0" marT="0" marB="0"/>
                </a:tc>
                <a:tc>
                  <a:txBody>
                    <a:bodyPr/>
                    <a:lstStyle/>
                    <a:p>
                      <a:pPr marL="144780" algn="ctr">
                        <a:lnSpc>
                          <a:spcPct val="100000"/>
                        </a:lnSpc>
                      </a:pPr>
                      <a:r>
                        <a:rPr lang="en-IN" sz="1600" spc="-5" dirty="0">
                          <a:solidFill>
                            <a:srgbClr val="000000"/>
                          </a:solidFill>
                        </a:rPr>
                        <a:t>1192.7284</a:t>
                      </a:r>
                      <a:endParaRPr sz="1600" dirty="0">
                        <a:solidFill>
                          <a:srgbClr val="000000"/>
                        </a:solidFill>
                        <a:latin typeface="Calibri"/>
                        <a:cs typeface="Calibri"/>
                      </a:endParaRPr>
                    </a:p>
                  </a:txBody>
                  <a:tcPr marL="0" marR="0" marT="0" marB="0"/>
                </a:tc>
                <a:tc>
                  <a:txBody>
                    <a:bodyPr/>
                    <a:lstStyle/>
                    <a:p>
                      <a:pPr marL="140335" algn="ctr">
                        <a:lnSpc>
                          <a:spcPct val="100000"/>
                        </a:lnSpc>
                      </a:pPr>
                      <a:r>
                        <a:rPr lang="en-IN" sz="1600" spc="-5" dirty="0">
                          <a:solidFill>
                            <a:srgbClr val="000000"/>
                          </a:solidFill>
                        </a:rPr>
                        <a:t>  39.4313</a:t>
                      </a:r>
                      <a:endParaRPr sz="1600" dirty="0">
                        <a:solidFill>
                          <a:srgbClr val="000000"/>
                        </a:solidFill>
                        <a:latin typeface="Calibri"/>
                        <a:cs typeface="Calibri"/>
                      </a:endParaRPr>
                    </a:p>
                  </a:txBody>
                  <a:tcPr marL="0" marR="0" marT="0" marB="0"/>
                </a:tc>
                <a:tc>
                  <a:txBody>
                    <a:bodyPr/>
                    <a:lstStyle/>
                    <a:p>
                      <a:pPr marL="132080" algn="ctr">
                        <a:lnSpc>
                          <a:spcPct val="100000"/>
                        </a:lnSpc>
                      </a:pPr>
                      <a:r>
                        <a:rPr lang="en-IN" sz="1600" spc="-5" dirty="0">
                          <a:solidFill>
                            <a:srgbClr val="000000"/>
                          </a:solidFill>
                        </a:rPr>
                        <a:t>0.0000</a:t>
                      </a:r>
                      <a:endParaRPr sz="1600" dirty="0">
                        <a:solidFill>
                          <a:srgbClr val="000000"/>
                        </a:solidFill>
                        <a:latin typeface="Calibri"/>
                        <a:cs typeface="Calibri"/>
                      </a:endParaRPr>
                    </a:p>
                  </a:txBody>
                  <a:tcPr marL="0" marR="0" marT="0" marB="0"/>
                </a:tc>
                <a:tc>
                  <a:txBody>
                    <a:bodyPr/>
                    <a:lstStyle/>
                    <a:p>
                      <a:pPr marR="58419" algn="ctr">
                        <a:lnSpc>
                          <a:spcPct val="100000"/>
                        </a:lnSpc>
                      </a:pPr>
                      <a:r>
                        <a:rPr lang="en-IN" sz="1600" dirty="0">
                          <a:solidFill>
                            <a:srgbClr val="000000"/>
                          </a:solidFill>
                        </a:rPr>
                        <a:t>44432.09694</a:t>
                      </a:r>
                      <a:endParaRPr sz="1600" dirty="0">
                        <a:solidFill>
                          <a:srgbClr val="000000"/>
                        </a:solidFill>
                        <a:latin typeface="Calibri"/>
                        <a:cs typeface="Calibri"/>
                      </a:endParaRPr>
                    </a:p>
                  </a:txBody>
                  <a:tcPr marL="0" marR="0" marT="0" marB="0"/>
                </a:tc>
                <a:tc>
                  <a:txBody>
                    <a:bodyPr/>
                    <a:lstStyle/>
                    <a:p>
                      <a:pPr marR="4445" algn="ctr">
                        <a:lnSpc>
                          <a:spcPct val="100000"/>
                        </a:lnSpc>
                      </a:pPr>
                      <a:r>
                        <a:rPr lang="en-IN" sz="1600" dirty="0">
                          <a:solidFill>
                            <a:srgbClr val="000000"/>
                          </a:solidFill>
                        </a:rPr>
                        <a:t>49629.56095</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1"/>
                  </a:ext>
                </a:extLst>
              </a:tr>
              <a:tr h="365760">
                <a:tc>
                  <a:txBody>
                    <a:bodyPr/>
                    <a:lstStyle/>
                    <a:p>
                      <a:pPr marL="25400">
                        <a:lnSpc>
                          <a:spcPct val="100000"/>
                        </a:lnSpc>
                      </a:pPr>
                      <a:r>
                        <a:rPr sz="1600" spc="-5" dirty="0">
                          <a:solidFill>
                            <a:srgbClr val="000000"/>
                          </a:solidFill>
                        </a:rPr>
                        <a:t>Age</a:t>
                      </a:r>
                      <a:r>
                        <a:rPr sz="1600" spc="-15" dirty="0">
                          <a:solidFill>
                            <a:srgbClr val="000000"/>
                          </a:solidFill>
                        </a:rPr>
                        <a:t> </a:t>
                      </a:r>
                      <a:r>
                        <a:rPr sz="1600" spc="-5" dirty="0">
                          <a:solidFill>
                            <a:srgbClr val="000000"/>
                          </a:solidFill>
                        </a:rPr>
                        <a:t>(Years)</a:t>
                      </a:r>
                      <a:endParaRPr sz="1600" dirty="0">
                        <a:solidFill>
                          <a:srgbClr val="000000"/>
                        </a:solidFill>
                        <a:latin typeface="Calibri"/>
                        <a:cs typeface="Calibri"/>
                      </a:endParaRPr>
                    </a:p>
                  </a:txBody>
                  <a:tcPr marL="0" marR="0" marT="0" marB="0" anchor="ctr"/>
                </a:tc>
                <a:tc>
                  <a:txBody>
                    <a:bodyPr/>
                    <a:lstStyle/>
                    <a:p>
                      <a:pPr marR="202565" algn="ctr">
                        <a:lnSpc>
                          <a:spcPct val="100000"/>
                        </a:lnSpc>
                      </a:pPr>
                      <a:endParaRPr sz="1600" dirty="0">
                        <a:solidFill>
                          <a:srgbClr val="000000"/>
                        </a:solidFill>
                        <a:latin typeface="Calibri"/>
                        <a:cs typeface="Calibri"/>
                      </a:endParaRPr>
                    </a:p>
                  </a:txBody>
                  <a:tcPr marL="0" marR="0" marT="0" marB="0" anchor="ctr"/>
                </a:tc>
                <a:tc>
                  <a:txBody>
                    <a:bodyPr/>
                    <a:lstStyle/>
                    <a:p>
                      <a:pPr marL="145415" algn="ctr">
                        <a:lnSpc>
                          <a:spcPct val="100000"/>
                        </a:lnSpc>
                      </a:pPr>
                      <a:endParaRPr sz="1600" dirty="0">
                        <a:solidFill>
                          <a:srgbClr val="000000"/>
                        </a:solidFill>
                        <a:latin typeface="Calibri"/>
                        <a:cs typeface="Calibri"/>
                      </a:endParaRPr>
                    </a:p>
                  </a:txBody>
                  <a:tcPr marL="0" marR="0" marT="0" marB="0" anchor="ctr"/>
                </a:tc>
                <a:tc>
                  <a:txBody>
                    <a:bodyPr/>
                    <a:lstStyle/>
                    <a:p>
                      <a:pPr marL="93345" algn="ctr">
                        <a:lnSpc>
                          <a:spcPct val="100000"/>
                        </a:lnSpc>
                      </a:pPr>
                      <a:r>
                        <a:rPr lang="en-US" sz="1600" spc="-5" dirty="0">
                          <a:solidFill>
                            <a:srgbClr val="000000"/>
                          </a:solidFill>
                          <a:latin typeface="Symbol" pitchFamily="98" charset="2"/>
                        </a:rPr>
                        <a:t>-</a:t>
                      </a:r>
                      <a:r>
                        <a:rPr lang="en-IN" sz="1600" spc="-5" dirty="0">
                          <a:solidFill>
                            <a:srgbClr val="000000"/>
                          </a:solidFill>
                        </a:rPr>
                        <a:t>12.8408</a:t>
                      </a:r>
                      <a:endParaRPr sz="1600" dirty="0">
                        <a:solidFill>
                          <a:srgbClr val="000000"/>
                        </a:solidFill>
                        <a:latin typeface="Calibri"/>
                        <a:cs typeface="Calibri"/>
                      </a:endParaRPr>
                    </a:p>
                  </a:txBody>
                  <a:tcPr marL="0" marR="0" marT="0" marB="0" anchor="ctr"/>
                </a:tc>
                <a:tc>
                  <a:txBody>
                    <a:bodyPr/>
                    <a:lstStyle/>
                    <a:p>
                      <a:pPr marL="132715" algn="ctr">
                        <a:lnSpc>
                          <a:spcPct val="100000"/>
                        </a:lnSpc>
                      </a:pPr>
                      <a:r>
                        <a:rPr lang="en-IN" sz="1600" spc="-5" dirty="0">
                          <a:solidFill>
                            <a:srgbClr val="000000"/>
                          </a:solidFill>
                        </a:rPr>
                        <a:t>0.0000</a:t>
                      </a:r>
                      <a:endParaRPr sz="1600" dirty="0">
                        <a:solidFill>
                          <a:srgbClr val="000000"/>
                        </a:solidFill>
                        <a:latin typeface="Calibri"/>
                        <a:cs typeface="Calibri"/>
                      </a:endParaRPr>
                    </a:p>
                  </a:txBody>
                  <a:tcPr marL="0" marR="0" marT="0" marB="0" anchor="ctr"/>
                </a:tc>
                <a:tc>
                  <a:txBody>
                    <a:bodyPr/>
                    <a:lstStyle/>
                    <a:p>
                      <a:pPr marR="58419" algn="ctr">
                        <a:lnSpc>
                          <a:spcPct val="100000"/>
                        </a:lnSpc>
                      </a:pPr>
                      <a:r>
                        <a:rPr lang="en-US" sz="1600" spc="-5" dirty="0">
                          <a:solidFill>
                            <a:srgbClr val="000000"/>
                          </a:solidFill>
                          <a:latin typeface="Symbol" pitchFamily="98" charset="2"/>
                        </a:rPr>
                        <a:t>  -</a:t>
                      </a:r>
                      <a:r>
                        <a:rPr lang="en-IN" sz="1600" dirty="0">
                          <a:solidFill>
                            <a:srgbClr val="000000"/>
                          </a:solidFill>
                        </a:rPr>
                        <a:t>4498.695045</a:t>
                      </a:r>
                      <a:endParaRPr sz="1600" dirty="0">
                        <a:solidFill>
                          <a:srgbClr val="000000"/>
                        </a:solidFill>
                        <a:latin typeface="Calibri"/>
                        <a:cs typeface="Calibri"/>
                      </a:endParaRPr>
                    </a:p>
                  </a:txBody>
                  <a:tcPr marL="0" marR="0" marT="0" marB="0" anchor="ctr"/>
                </a:tc>
                <a:tc>
                  <a:txBody>
                    <a:bodyPr/>
                    <a:lstStyle/>
                    <a:p>
                      <a:pPr marR="3810" algn="ctr">
                        <a:lnSpc>
                          <a:spcPct val="100000"/>
                        </a:lnSpc>
                      </a:pPr>
                      <a:r>
                        <a:rPr lang="en-US" sz="1600" spc="-5" dirty="0">
                          <a:solidFill>
                            <a:srgbClr val="000000"/>
                          </a:solidFill>
                          <a:latin typeface="Symbol" pitchFamily="98" charset="2"/>
                        </a:rPr>
                        <a:t>  -</a:t>
                      </a:r>
                      <a:r>
                        <a:rPr lang="en-IN" sz="1600" dirty="0">
                          <a:solidFill>
                            <a:srgbClr val="000000"/>
                          </a:solidFill>
                        </a:rPr>
                        <a:t>3193.489166</a:t>
                      </a:r>
                      <a:endParaRPr sz="1600" dirty="0">
                        <a:solidFill>
                          <a:srgbClr val="000000"/>
                        </a:solidFill>
                        <a:latin typeface="Calibri"/>
                        <a:cs typeface="Calibri"/>
                      </a:endParaRPr>
                    </a:p>
                  </a:txBody>
                  <a:tcPr marL="0" marR="0" marT="0" marB="0" anchor="ctr"/>
                </a:tc>
                <a:extLst>
                  <a:ext uri="{0D108BD9-81ED-4DB2-BD59-A6C34878D82A}">
                    <a16:rowId xmlns:a16="http://schemas.microsoft.com/office/drawing/2014/main" val="10002"/>
                  </a:ext>
                </a:extLst>
              </a:tr>
            </a:tbl>
          </a:graphicData>
        </a:graphic>
      </p:graphicFrame>
      <p:graphicFrame>
        <p:nvGraphicFramePr>
          <p:cNvPr id="290818" name="Object 2"/>
          <p:cNvGraphicFramePr>
            <a:graphicFrameLocks noChangeAspect="1"/>
          </p:cNvGraphicFramePr>
          <p:nvPr>
            <p:extLst>
              <p:ext uri="{D42A27DB-BD31-4B8C-83A1-F6EECF244321}">
                <p14:modId xmlns:p14="http://schemas.microsoft.com/office/powerpoint/2010/main" val="1430787502"/>
              </p:ext>
            </p:extLst>
          </p:nvPr>
        </p:nvGraphicFramePr>
        <p:xfrm>
          <a:off x="1612851" y="3771771"/>
          <a:ext cx="1104900" cy="304800"/>
        </p:xfrm>
        <a:graphic>
          <a:graphicData uri="http://schemas.openxmlformats.org/presentationml/2006/ole">
            <mc:AlternateContent xmlns:mc="http://schemas.openxmlformats.org/markup-compatibility/2006">
              <mc:Choice xmlns:v="urn:schemas-microsoft-com:vml" Requires="v">
                <p:oleObj name="Equation" r:id="rId2" imgW="1104840" imgH="304560" progId="Equation.DSMT4">
                  <p:embed/>
                </p:oleObj>
              </mc:Choice>
              <mc:Fallback>
                <p:oleObj name="Equation" r:id="rId2" imgW="1104840" imgH="304560" progId="Equation.DSMT4">
                  <p:embed/>
                  <p:pic>
                    <p:nvPicPr>
                      <p:cNvPr id="0" name="Picture 2"/>
                      <p:cNvPicPr>
                        <a:picLocks noChangeAspect="1" noChangeArrowheads="1"/>
                      </p:cNvPicPr>
                      <p:nvPr/>
                    </p:nvPicPr>
                    <p:blipFill>
                      <a:blip r:embed="rId3"/>
                      <a:srcRect/>
                      <a:stretch>
                        <a:fillRect/>
                      </a:stretch>
                    </p:blipFill>
                    <p:spPr bwMode="auto">
                      <a:xfrm>
                        <a:off x="1612851" y="3771771"/>
                        <a:ext cx="1104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19" name="Object 3"/>
          <p:cNvGraphicFramePr>
            <a:graphicFrameLocks noChangeAspect="1"/>
          </p:cNvGraphicFramePr>
          <p:nvPr>
            <p:extLst>
              <p:ext uri="{D42A27DB-BD31-4B8C-83A1-F6EECF244321}">
                <p14:modId xmlns:p14="http://schemas.microsoft.com/office/powerpoint/2010/main" val="2097196346"/>
              </p:ext>
            </p:extLst>
          </p:nvPr>
        </p:nvGraphicFramePr>
        <p:xfrm>
          <a:off x="2038273" y="4577575"/>
          <a:ext cx="228600" cy="330200"/>
        </p:xfrm>
        <a:graphic>
          <a:graphicData uri="http://schemas.openxmlformats.org/presentationml/2006/ole">
            <mc:AlternateContent xmlns:mc="http://schemas.openxmlformats.org/markup-compatibility/2006">
              <mc:Choice xmlns:v="urn:schemas-microsoft-com:vml" Requires="v">
                <p:oleObj name="Equation" r:id="rId4" imgW="228600" imgH="330120" progId="Equation.DSMT4">
                  <p:embed/>
                </p:oleObj>
              </mc:Choice>
              <mc:Fallback>
                <p:oleObj name="Equation" r:id="rId4" imgW="228600" imgH="3301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8273" y="4577575"/>
                        <a:ext cx="228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0" name="Object 4"/>
          <p:cNvGraphicFramePr>
            <a:graphicFrameLocks noChangeAspect="1"/>
          </p:cNvGraphicFramePr>
          <p:nvPr>
            <p:extLst>
              <p:ext uri="{D42A27DB-BD31-4B8C-83A1-F6EECF244321}">
                <p14:modId xmlns:p14="http://schemas.microsoft.com/office/powerpoint/2010/main" val="3417161243"/>
              </p:ext>
            </p:extLst>
          </p:nvPr>
        </p:nvGraphicFramePr>
        <p:xfrm>
          <a:off x="2035098" y="4230830"/>
          <a:ext cx="241300" cy="381000"/>
        </p:xfrm>
        <a:graphic>
          <a:graphicData uri="http://schemas.openxmlformats.org/presentationml/2006/ole">
            <mc:AlternateContent xmlns:mc="http://schemas.openxmlformats.org/markup-compatibility/2006">
              <mc:Choice xmlns:v="urn:schemas-microsoft-com:vml" Requires="v">
                <p:oleObj name="Equation" r:id="rId6" imgW="241200" imgH="380880" progId="Equation.DSMT4">
                  <p:embed/>
                </p:oleObj>
              </mc:Choice>
              <mc:Fallback>
                <p:oleObj name="Equation" r:id="rId6" imgW="241200" imgH="380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5098" y="4230830"/>
                        <a:ext cx="241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1" name="Object 5"/>
          <p:cNvGraphicFramePr>
            <a:graphicFrameLocks noChangeAspect="1"/>
          </p:cNvGraphicFramePr>
          <p:nvPr>
            <p:extLst>
              <p:ext uri="{D42A27DB-BD31-4B8C-83A1-F6EECF244321}">
                <p14:modId xmlns:p14="http://schemas.microsoft.com/office/powerpoint/2010/main" val="3471270363"/>
              </p:ext>
            </p:extLst>
          </p:nvPr>
        </p:nvGraphicFramePr>
        <p:xfrm>
          <a:off x="3447973" y="4549000"/>
          <a:ext cx="279400" cy="368300"/>
        </p:xfrm>
        <a:graphic>
          <a:graphicData uri="http://schemas.openxmlformats.org/presentationml/2006/ole">
            <mc:AlternateContent xmlns:mc="http://schemas.openxmlformats.org/markup-compatibility/2006">
              <mc:Choice xmlns:v="urn:schemas-microsoft-com:vml" Requires="v">
                <p:oleObj name="Equation" r:id="rId8" imgW="279360" imgH="368280" progId="Equation.DSMT4">
                  <p:embed/>
                </p:oleObj>
              </mc:Choice>
              <mc:Fallback>
                <p:oleObj name="Equation" r:id="rId8" imgW="279360" imgH="3682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7973" y="4549000"/>
                        <a:ext cx="2794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2" name="Object 6"/>
          <p:cNvGraphicFramePr>
            <a:graphicFrameLocks noChangeAspect="1"/>
          </p:cNvGraphicFramePr>
          <p:nvPr>
            <p:extLst>
              <p:ext uri="{D42A27DB-BD31-4B8C-83A1-F6EECF244321}">
                <p14:modId xmlns:p14="http://schemas.microsoft.com/office/powerpoint/2010/main" val="346071728"/>
              </p:ext>
            </p:extLst>
          </p:nvPr>
        </p:nvGraphicFramePr>
        <p:xfrm>
          <a:off x="3470198" y="4221742"/>
          <a:ext cx="241300" cy="381000"/>
        </p:xfrm>
        <a:graphic>
          <a:graphicData uri="http://schemas.openxmlformats.org/presentationml/2006/ole">
            <mc:AlternateContent xmlns:mc="http://schemas.openxmlformats.org/markup-compatibility/2006">
              <mc:Choice xmlns:v="urn:schemas-microsoft-com:vml" Requires="v">
                <p:oleObj name="Equation" r:id="rId10" imgW="241200" imgH="380880" progId="Equation.DSMT4">
                  <p:embed/>
                </p:oleObj>
              </mc:Choice>
              <mc:Fallback>
                <p:oleObj name="Equation" r:id="rId10" imgW="241200" imgH="3808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0198" y="4221742"/>
                        <a:ext cx="241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3" name="Object 7"/>
          <p:cNvGraphicFramePr>
            <a:graphicFrameLocks noChangeAspect="1"/>
          </p:cNvGraphicFramePr>
          <p:nvPr>
            <p:extLst>
              <p:ext uri="{D42A27DB-BD31-4B8C-83A1-F6EECF244321}">
                <p14:modId xmlns:p14="http://schemas.microsoft.com/office/powerpoint/2010/main" val="1875857783"/>
              </p:ext>
            </p:extLst>
          </p:nvPr>
        </p:nvGraphicFramePr>
        <p:xfrm>
          <a:off x="3125711" y="3785219"/>
          <a:ext cx="876300" cy="304800"/>
        </p:xfrm>
        <a:graphic>
          <a:graphicData uri="http://schemas.openxmlformats.org/presentationml/2006/ole">
            <mc:AlternateContent xmlns:mc="http://schemas.openxmlformats.org/markup-compatibility/2006">
              <mc:Choice xmlns:v="urn:schemas-microsoft-com:vml" Requires="v">
                <p:oleObj name="Equation" r:id="rId12" imgW="876240" imgH="304560" progId="Equation.DSMT4">
                  <p:embed/>
                </p:oleObj>
              </mc:Choice>
              <mc:Fallback>
                <p:oleObj name="Equation" r:id="rId12" imgW="876240" imgH="304560" progId="Equation.DSMT4">
                  <p:embed/>
                  <p:pic>
                    <p:nvPicPr>
                      <p:cNvPr id="0" name="Picture 7"/>
                      <p:cNvPicPr>
                        <a:picLocks noChangeAspect="1" noChangeArrowheads="1"/>
                      </p:cNvPicPr>
                      <p:nvPr/>
                    </p:nvPicPr>
                    <p:blipFill>
                      <a:blip r:embed="rId13"/>
                      <a:srcRect/>
                      <a:stretch>
                        <a:fillRect/>
                      </a:stretch>
                    </p:blipFill>
                    <p:spPr bwMode="auto">
                      <a:xfrm>
                        <a:off x="3125711" y="3785219"/>
                        <a:ext cx="876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3"/>
          <p:cNvSpPr txBox="1">
            <a:spLocks/>
          </p:cNvSpPr>
          <p:nvPr/>
        </p:nvSpPr>
        <p:spPr>
          <a:xfrm>
            <a:off x="457200" y="1295400"/>
            <a:ext cx="8229600" cy="1815882"/>
          </a:xfrm>
          <a:prstGeom prst="rect">
            <a:avLst/>
          </a:prstGeom>
          <a:ln w="28575">
            <a:solidFill>
              <a:srgbClr val="FF0000"/>
            </a:solidFill>
          </a:ln>
        </p:spPr>
        <p:txBody>
          <a:bodyPr>
            <a:spAutoFit/>
          </a:bodyPr>
          <a:lstStyle/>
          <a:p>
            <a:pPr lvl="0">
              <a:spcBef>
                <a:spcPct val="20000"/>
              </a:spcBef>
            </a:pPr>
            <a:r>
              <a:rPr lang="en-US" sz="2800" dirty="0">
                <a:solidFill>
                  <a:srgbClr val="000000"/>
                </a:solidFill>
              </a:rPr>
              <a:t>Since the hand calculation of the confidence interval for </a:t>
            </a:r>
            <a:r>
              <a:rPr lang="el-GR" sz="2800" i="1" dirty="0">
                <a:solidFill>
                  <a:srgbClr val="000000"/>
                </a:solidFill>
                <a:latin typeface="Cambria Math" panose="02040503050406030204" pitchFamily="18" charset="0"/>
                <a:ea typeface="Cambria Math" panose="02040503050406030204" pitchFamily="18" charset="0"/>
                <a:sym typeface="Symbol"/>
              </a:rPr>
              <a:t>β</a:t>
            </a:r>
            <a:r>
              <a:rPr lang="en-US" sz="2800" baseline="-25000" dirty="0">
                <a:solidFill>
                  <a:srgbClr val="000000"/>
                </a:solidFill>
              </a:rPr>
              <a:t>1</a:t>
            </a:r>
            <a:r>
              <a:rPr lang="en-US" sz="2800" dirty="0">
                <a:solidFill>
                  <a:srgbClr val="000000"/>
                </a:solidFill>
              </a:rPr>
              <a:t> used values that were rounded, the interval varies slightly from what is reported by Minitab or Microsoft Excel.</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457200" y="1236714"/>
            <a:ext cx="8229600" cy="1040285"/>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lang="en-US" sz="2800" b="1" dirty="0">
              <a:solidFill>
                <a:srgbClr val="000000"/>
              </a:solidFill>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291842" name="Object 2"/>
          <p:cNvGraphicFramePr>
            <a:graphicFrameLocks noChangeAspect="1"/>
          </p:cNvGraphicFramePr>
          <p:nvPr>
            <p:extLst>
              <p:ext uri="{D42A27DB-BD31-4B8C-83A1-F6EECF244321}">
                <p14:modId xmlns:p14="http://schemas.microsoft.com/office/powerpoint/2010/main" val="2466494694"/>
              </p:ext>
            </p:extLst>
          </p:nvPr>
        </p:nvGraphicFramePr>
        <p:xfrm>
          <a:off x="3346450" y="1509713"/>
          <a:ext cx="1879600" cy="495300"/>
        </p:xfrm>
        <a:graphic>
          <a:graphicData uri="http://schemas.openxmlformats.org/presentationml/2006/ole">
            <mc:AlternateContent xmlns:mc="http://schemas.openxmlformats.org/markup-compatibility/2006">
              <mc:Choice xmlns:v="urn:schemas-microsoft-com:vml" Requires="v">
                <p:oleObj name="Equation" r:id="rId2" imgW="1879560" imgH="495000" progId="Equation.DSMT4">
                  <p:embed/>
                </p:oleObj>
              </mc:Choice>
              <mc:Fallback>
                <p:oleObj name="Equation" r:id="rId2" imgW="1879560" imgH="495000" progId="Equation.DSMT4">
                  <p:embed/>
                  <p:pic>
                    <p:nvPicPr>
                      <p:cNvPr id="0" name="Picture 2"/>
                      <p:cNvPicPr>
                        <a:picLocks noChangeAspect="1" noChangeArrowheads="1"/>
                      </p:cNvPicPr>
                      <p:nvPr/>
                    </p:nvPicPr>
                    <p:blipFill>
                      <a:blip r:embed="rId3"/>
                      <a:srcRect/>
                      <a:stretch>
                        <a:fillRect/>
                      </a:stretch>
                    </p:blipFill>
                    <p:spPr bwMode="auto">
                      <a:xfrm>
                        <a:off x="3346450" y="1509713"/>
                        <a:ext cx="1879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Estimating a Confidence Interval for the Slope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ctr"/>
                <a:r>
                  <a:rPr lang="en-US" dirty="0">
                    <a:latin typeface="Symbol" pitchFamily="98" charset="2"/>
                  </a:rPr>
                  <a:t>-</a:t>
                </a:r>
                <a:r>
                  <a:rPr lang="en-US" dirty="0"/>
                  <a:t>3846.09 ±  2.179 </a:t>
                </a:r>
                <a:r>
                  <a:rPr lang="en-US" dirty="0">
                    <a:sym typeface="Symbol"/>
                  </a:rPr>
                  <a:t></a:t>
                </a:r>
                <a:r>
                  <a:rPr lang="en-US" dirty="0"/>
                  <a:t> 299.52</a:t>
                </a:r>
              </a:p>
              <a:p>
                <a:pPr algn="ctr"/>
                <a:r>
                  <a:rPr lang="en-US" dirty="0">
                    <a:latin typeface="Symbol" pitchFamily="98" charset="2"/>
                  </a:rPr>
                  <a:t>-</a:t>
                </a:r>
                <a:r>
                  <a:rPr lang="en-US" dirty="0"/>
                  <a:t>3846.09 ± 652.65 </a:t>
                </a:r>
              </a:p>
              <a:p>
                <a:endParaRPr lang="en-US" dirty="0"/>
              </a:p>
              <a:p>
                <a:r>
                  <a:rPr lang="en-US" dirty="0"/>
                  <a:t>	</a:t>
                </a:r>
                <a14:m>
                  <m:oMath xmlns:m="http://schemas.openxmlformats.org/officeDocument/2006/math">
                    <m:r>
                      <a:rPr lang="en-US" i="1" dirty="0" smtClean="0">
                        <a:latin typeface="Cambria Math" panose="02040503050406030204" pitchFamily="18" charset="0"/>
                      </a:rPr>
                      <m:t>   −</m:t>
                    </m:r>
                  </m:oMath>
                </a14:m>
                <a:r>
                  <a:rPr lang="en-US" dirty="0"/>
                  <a:t>4498.74	      </a:t>
                </a:r>
                <a14:m>
                  <m:oMath xmlns:m="http://schemas.openxmlformats.org/officeDocument/2006/math">
                    <m:r>
                      <a:rPr lang="en-US" i="1" dirty="0" smtClean="0">
                        <a:latin typeface="Cambria Math" panose="02040503050406030204" pitchFamily="18" charset="0"/>
                      </a:rPr>
                      <m:t>−</m:t>
                    </m:r>
                  </m:oMath>
                </a14:m>
                <a:r>
                  <a:rPr lang="en-US" dirty="0"/>
                  <a:t>3846.09      </a:t>
                </a:r>
                <a14:m>
                  <m:oMath xmlns:m="http://schemas.openxmlformats.org/officeDocument/2006/math">
                    <m:r>
                      <a:rPr lang="en-US" i="1" dirty="0" smtClean="0">
                        <a:latin typeface="Cambria Math" panose="02040503050406030204" pitchFamily="18" charset="0"/>
                      </a:rPr>
                      <m:t> −</m:t>
                    </m:r>
                  </m:oMath>
                </a14:m>
                <a:r>
                  <a:rPr lang="en-US" dirty="0"/>
                  <a:t>3193.44</a:t>
                </a:r>
              </a:p>
              <a:p>
                <a:r>
                  <a:rPr lang="en-US" dirty="0"/>
                  <a:t>Putting the pieces together results in an interval which spans from </a:t>
                </a:r>
                <a14:m>
                  <m:oMath xmlns:m="http://schemas.openxmlformats.org/officeDocument/2006/math">
                    <m:r>
                      <a:rPr lang="en-US" i="1" dirty="0" smtClean="0">
                        <a:latin typeface="Cambria Math" panose="02040503050406030204" pitchFamily="18" charset="0"/>
                      </a:rPr>
                      <m:t>−</m:t>
                    </m:r>
                  </m:oMath>
                </a14:m>
                <a:r>
                  <a:rPr lang="en-US" dirty="0"/>
                  <a:t>4498.74 to </a:t>
                </a:r>
                <a14:m>
                  <m:oMath xmlns:m="http://schemas.openxmlformats.org/officeDocument/2006/math">
                    <m:r>
                      <a:rPr lang="en-US" i="1" dirty="0" smtClean="0">
                        <a:latin typeface="Cambria Math" panose="02040503050406030204" pitchFamily="18" charset="0"/>
                      </a:rPr>
                      <m:t>−</m:t>
                    </m:r>
                  </m:oMath>
                </a14:m>
                <a:r>
                  <a:rPr lang="en-US" dirty="0"/>
                  <a:t>3193.44. We are 95% confident that this interval contains the true value of </a:t>
                </a:r>
                <a:br>
                  <a:rPr lang="en-US" dirty="0"/>
                </a:b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600" r="-296"/>
                </a:stretch>
              </a:blipFill>
            </p:spPr>
            <p:txBody>
              <a:bodyPr/>
              <a:lstStyle/>
              <a:p>
                <a:r>
                  <a:rPr lang="en-IN">
                    <a:noFill/>
                  </a:rPr>
                  <a:t> </a:t>
                </a:r>
              </a:p>
            </p:txBody>
          </p:sp>
        </mc:Fallback>
      </mc:AlternateContent>
      <p:cxnSp>
        <p:nvCxnSpPr>
          <p:cNvPr id="4" name="Straight Connector 3">
            <a:extLst>
              <a:ext uri="{FF2B5EF4-FFF2-40B4-BE49-F238E27FC236}">
                <a16:creationId xmlns:a16="http://schemas.microsoft.com/office/drawing/2014/main" id="{11036069-D0F2-A60B-A569-ACBD5CD0DBF6}"/>
              </a:ext>
            </a:extLst>
          </p:cNvPr>
          <p:cNvCxnSpPr/>
          <p:nvPr/>
        </p:nvCxnSpPr>
        <p:spPr>
          <a:xfrm>
            <a:off x="2438400" y="2590800"/>
            <a:ext cx="401955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Double Bracket 4">
            <a:extLst>
              <a:ext uri="{FF2B5EF4-FFF2-40B4-BE49-F238E27FC236}">
                <a16:creationId xmlns:a16="http://schemas.microsoft.com/office/drawing/2014/main" id="{8598D4C7-7B76-1CDD-60BE-EE5753EE5F01}"/>
              </a:ext>
            </a:extLst>
          </p:cNvPr>
          <p:cNvSpPr/>
          <p:nvPr/>
        </p:nvSpPr>
        <p:spPr>
          <a:xfrm>
            <a:off x="2427249" y="2460702"/>
            <a:ext cx="4019550" cy="285557"/>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7" name="Straight Connector 6">
            <a:extLst>
              <a:ext uri="{FF2B5EF4-FFF2-40B4-BE49-F238E27FC236}">
                <a16:creationId xmlns:a16="http://schemas.microsoft.com/office/drawing/2014/main" id="{1443326C-55AA-A336-794F-69BA82ECF984}"/>
              </a:ext>
            </a:extLst>
          </p:cNvPr>
          <p:cNvCxnSpPr/>
          <p:nvPr/>
        </p:nvCxnSpPr>
        <p:spPr>
          <a:xfrm>
            <a:off x="4343400" y="2460702"/>
            <a:ext cx="0" cy="304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13.2.1: Estimating a Confidence Interval for the Slope (cont.)</a:t>
            </a:r>
          </a:p>
        </p:txBody>
      </p:sp>
      <p:sp>
        <p:nvSpPr>
          <p:cNvPr id="3" name="Content Placeholder 2"/>
          <p:cNvSpPr>
            <a:spLocks noGrp="1"/>
          </p:cNvSpPr>
          <p:nvPr>
            <p:ph idx="1"/>
          </p:nvPr>
        </p:nvSpPr>
        <p:spPr/>
        <p:txBody>
          <a:bodyPr>
            <a:normAutofit/>
          </a:bodyPr>
          <a:lstStyle/>
          <a:p>
            <a:r>
              <a:rPr lang="en-US" dirty="0"/>
              <a:t>There are two possible interpretations of this interval</a:t>
            </a:r>
          </a:p>
          <a:p>
            <a:pPr marL="461963" indent="-461963">
              <a:buFont typeface="Arial" pitchFamily="34" charset="0"/>
              <a:buChar char="•"/>
            </a:pPr>
            <a:r>
              <a:rPr lang="en-US" dirty="0"/>
              <a:t>We are 95% confident that the true decrease in the price of a Jeep Cherokee Limited for a one-year increase in the age of the car is between $3193.44 and $4498.74. </a:t>
            </a:r>
          </a:p>
          <a:p>
            <a:pPr marL="457200" indent="-457200">
              <a:buFont typeface="Arial" panose="020B0604020202020204" pitchFamily="34" charset="0"/>
              <a:buChar char="•"/>
            </a:pPr>
            <a:r>
              <a:rPr lang="en-US" dirty="0"/>
              <a:t>We are 95% confident that the maximum error of the point estimate (</a:t>
            </a:r>
            <a:r>
              <a:rPr lang="en-US" i="1" dirty="0"/>
              <a:t>b</a:t>
            </a:r>
            <a:r>
              <a:rPr lang="en-US" baseline="-25000" dirty="0"/>
              <a:t>1</a:t>
            </a:r>
            <a:r>
              <a:rPr lang="en-US" dirty="0"/>
              <a:t> = −3846.09) in estimating the unknown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(the true decrease in the price of a </a:t>
            </a:r>
            <a:r>
              <a:rPr lang="en-IN" dirty="0"/>
              <a:t>Jeep Cherokee Limited </a:t>
            </a:r>
            <a:r>
              <a:rPr lang="en-US" dirty="0"/>
              <a:t>for a one-year increase in the age of the car) is at most $652.65.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13.2.2: Constructing a Confidence Interval for the Slope</a:t>
            </a:r>
          </a:p>
        </p:txBody>
      </p:sp>
      <p:sp>
        <p:nvSpPr>
          <p:cNvPr id="3" name="Content Placeholder 2"/>
          <p:cNvSpPr>
            <a:spLocks noGrp="1"/>
          </p:cNvSpPr>
          <p:nvPr>
            <p:ph idx="1"/>
          </p:nvPr>
        </p:nvSpPr>
        <p:spPr/>
        <p:txBody>
          <a:bodyPr/>
          <a:lstStyle/>
          <a:p>
            <a:r>
              <a:rPr lang="en-US" dirty="0"/>
              <a:t>Construct a 99% confidence interval for</a:t>
            </a:r>
            <a:r>
              <a:rPr lang="en-US" i="1" dirty="0"/>
              <a:t>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 </a:t>
            </a:r>
            <a:r>
              <a:rPr lang="en-US" dirty="0"/>
              <a:t>using the model described in Example 13.2.1. </a:t>
            </a:r>
          </a:p>
          <a:p>
            <a:r>
              <a:rPr lang="en-US" b="1" dirty="0"/>
              <a:t>Solution </a:t>
            </a:r>
          </a:p>
          <a:p>
            <a:r>
              <a:rPr lang="en-US" dirty="0"/>
              <a:t>The difference between a 95% confidence interval and a 99% confidence interval is expressed in the value of</a:t>
            </a:r>
          </a:p>
          <a:p>
            <a:r>
              <a:rPr lang="en-US" dirty="0"/>
              <a:t>	 For 99% confidence 1 − </a:t>
            </a:r>
            <a:r>
              <a:rPr lang="el-GR" i="1" dirty="0">
                <a:latin typeface="Cambria Math" panose="02040503050406030204" pitchFamily="18" charset="0"/>
                <a:ea typeface="Cambria Math" panose="02040503050406030204" pitchFamily="18" charset="0"/>
              </a:rPr>
              <a:t>α</a:t>
            </a:r>
            <a:r>
              <a:rPr lang="en-US" dirty="0"/>
              <a:t> = 0.99, which implies  </a:t>
            </a:r>
          </a:p>
          <a:p>
            <a:r>
              <a:rPr lang="el-GR" i="1" dirty="0">
                <a:latin typeface="Cambria Math" panose="02040503050406030204" pitchFamily="18" charset="0"/>
                <a:ea typeface="Cambria Math" panose="02040503050406030204" pitchFamily="18" charset="0"/>
              </a:rPr>
              <a:t>α</a:t>
            </a:r>
            <a:r>
              <a:rPr lang="en-US" dirty="0"/>
              <a:t> = 0.01; hence, </a:t>
            </a:r>
          </a:p>
          <a:p>
            <a:pPr>
              <a:lnSpc>
                <a:spcPct val="150000"/>
              </a:lnSpc>
            </a:pPr>
            <a:r>
              <a:rPr lang="en-US" dirty="0"/>
              <a:t>The degrees of freedom will remain </a:t>
            </a:r>
            <a:r>
              <a:rPr lang="en-US" i="1" dirty="0"/>
              <a:t>n</a:t>
            </a:r>
            <a:r>
              <a:rPr lang="en-US" dirty="0"/>
              <a:t> − 2 = 14 − 2 = 12.</a:t>
            </a:r>
          </a:p>
        </p:txBody>
      </p:sp>
      <p:graphicFrame>
        <p:nvGraphicFramePr>
          <p:cNvPr id="293890" name="Object 2"/>
          <p:cNvGraphicFramePr>
            <a:graphicFrameLocks noChangeAspect="1"/>
          </p:cNvGraphicFramePr>
          <p:nvPr>
            <p:extLst>
              <p:ext uri="{D42A27DB-BD31-4B8C-83A1-F6EECF244321}">
                <p14:modId xmlns:p14="http://schemas.microsoft.com/office/powerpoint/2010/main" val="2985177704"/>
              </p:ext>
            </p:extLst>
          </p:nvPr>
        </p:nvGraphicFramePr>
        <p:xfrm>
          <a:off x="520700" y="3657600"/>
          <a:ext cx="876300" cy="495300"/>
        </p:xfrm>
        <a:graphic>
          <a:graphicData uri="http://schemas.openxmlformats.org/presentationml/2006/ole">
            <mc:AlternateContent xmlns:mc="http://schemas.openxmlformats.org/markup-compatibility/2006">
              <mc:Choice xmlns:v="urn:schemas-microsoft-com:vml" Requires="v">
                <p:oleObj name="Equation" r:id="rId2" imgW="876240" imgH="495000" progId="Equation.DSMT4">
                  <p:embed/>
                </p:oleObj>
              </mc:Choice>
              <mc:Fallback>
                <p:oleObj name="Equation" r:id="rId2" imgW="876240" imgH="495000" progId="Equation.DSMT4">
                  <p:embed/>
                  <p:pic>
                    <p:nvPicPr>
                      <p:cNvPr id="0" name="Picture 2"/>
                      <p:cNvPicPr>
                        <a:picLocks noChangeAspect="1" noChangeArrowheads="1"/>
                      </p:cNvPicPr>
                      <p:nvPr/>
                    </p:nvPicPr>
                    <p:blipFill>
                      <a:blip r:embed="rId3"/>
                      <a:srcRect/>
                      <a:stretch>
                        <a:fillRect/>
                      </a:stretch>
                    </p:blipFill>
                    <p:spPr bwMode="auto">
                      <a:xfrm>
                        <a:off x="520700" y="3657600"/>
                        <a:ext cx="876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1" name="Object 3"/>
          <p:cNvGraphicFramePr>
            <a:graphicFrameLocks noChangeAspect="1"/>
          </p:cNvGraphicFramePr>
          <p:nvPr>
            <p:extLst>
              <p:ext uri="{D42A27DB-BD31-4B8C-83A1-F6EECF244321}">
                <p14:modId xmlns:p14="http://schemas.microsoft.com/office/powerpoint/2010/main" val="1775820755"/>
              </p:ext>
            </p:extLst>
          </p:nvPr>
        </p:nvGraphicFramePr>
        <p:xfrm>
          <a:off x="2886424" y="4167148"/>
          <a:ext cx="2895600" cy="609600"/>
        </p:xfrm>
        <a:graphic>
          <a:graphicData uri="http://schemas.openxmlformats.org/presentationml/2006/ole">
            <mc:AlternateContent xmlns:mc="http://schemas.openxmlformats.org/markup-compatibility/2006">
              <mc:Choice xmlns:v="urn:schemas-microsoft-com:vml" Requires="v">
                <p:oleObj name="Equation" r:id="rId4" imgW="2895480" imgH="609480" progId="Equation.DSMT4">
                  <p:embed/>
                </p:oleObj>
              </mc:Choice>
              <mc:Fallback>
                <p:oleObj name="Equation" r:id="rId4" imgW="2895480" imgH="609480" progId="Equation.DSMT4">
                  <p:embed/>
                  <p:pic>
                    <p:nvPicPr>
                      <p:cNvPr id="0" name="Picture 3"/>
                      <p:cNvPicPr>
                        <a:picLocks noChangeAspect="1" noChangeArrowheads="1"/>
                      </p:cNvPicPr>
                      <p:nvPr/>
                    </p:nvPicPr>
                    <p:blipFill>
                      <a:blip r:embed="rId5"/>
                      <a:srcRect/>
                      <a:stretch>
                        <a:fillRect/>
                      </a:stretch>
                    </p:blipFill>
                    <p:spPr bwMode="auto">
                      <a:xfrm>
                        <a:off x="2886424" y="4167148"/>
                        <a:ext cx="289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389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38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The Confidence Interval for</a:t>
                </a:r>
                <a14:m>
                  <m:oMath xmlns:m="http://schemas.openxmlformats.org/officeDocument/2006/math">
                    <m:r>
                      <a:rPr lang="en-US" b="0" i="0" dirty="0" smtClean="0">
                        <a:latin typeface="Cambria Math" panose="02040503050406030204" pitchFamily="18" charset="0"/>
                      </a:rPr>
                      <m:t> </m:t>
                    </m:r>
                    <m:r>
                      <a:rPr lang="el-GR" i="1" dirty="0" smtClean="0">
                        <a:latin typeface="Cambria Math" panose="02040503050406030204" pitchFamily="18" charset="0"/>
                      </a:rPr>
                      <m:t>𝛽</m:t>
                    </m:r>
                  </m:oMath>
                </a14:m>
                <a:r>
                  <a:rPr lang="el-GR" baseline="-25000" dirty="0"/>
                  <a:t>1</a:t>
                </a:r>
                <a:endParaRPr lang="en-US" baseline="-25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Content Placeholder 2"/>
          <p:cNvSpPr>
            <a:spLocks noGrp="1"/>
          </p:cNvSpPr>
          <p:nvPr>
            <p:ph idx="1"/>
          </p:nvPr>
        </p:nvSpPr>
        <p:spPr/>
        <p:txBody>
          <a:bodyPr/>
          <a:lstStyle/>
          <a:p>
            <a:r>
              <a:rPr lang="en-US" dirty="0"/>
              <a:t>Developing a confidence interval for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dirty="0"/>
              <a:t> requires thinking about the estimate </a:t>
            </a:r>
            <a:r>
              <a:rPr lang="en-US" i="1" dirty="0">
                <a:latin typeface="Cambria Math" panose="02040503050406030204" pitchFamily="18" charset="0"/>
                <a:ea typeface="Cambria Math" panose="02040503050406030204" pitchFamily="18" charset="0"/>
                <a:sym typeface="Symbol"/>
              </a:rPr>
              <a:t>b</a:t>
            </a:r>
            <a:r>
              <a:rPr lang="en-US" baseline="-25000" dirty="0">
                <a:sym typeface="Symbol"/>
              </a:rPr>
              <a:t>1</a:t>
            </a:r>
            <a:r>
              <a:rPr lang="en-US" dirty="0"/>
              <a:t> as a random variable. Each random sample from the population will produce different data and hence different least squares estimates of </a:t>
            </a:r>
            <a:r>
              <a:rPr lang="en-US" i="1" dirty="0">
                <a:latin typeface="Cambria Math" panose="02040503050406030204" pitchFamily="18" charset="0"/>
                <a:ea typeface="Cambria Math" panose="02040503050406030204" pitchFamily="18" charset="0"/>
                <a:sym typeface="Symbol"/>
              </a:rPr>
              <a:t>b</a:t>
            </a:r>
            <a:r>
              <a:rPr lang="en-US" baseline="-25000" dirty="0">
                <a:sym typeface="Symbol"/>
              </a:rPr>
              <a:t>0</a:t>
            </a:r>
            <a:r>
              <a:rPr lang="en-US" dirty="0"/>
              <a:t> and </a:t>
            </a:r>
            <a:r>
              <a:rPr lang="en-US" i="1" dirty="0">
                <a:latin typeface="Cambria Math" panose="02040503050406030204" pitchFamily="18" charset="0"/>
                <a:ea typeface="Cambria Math" panose="02040503050406030204" pitchFamily="18" charset="0"/>
                <a:sym typeface="Symbol"/>
              </a:rPr>
              <a:t>b</a:t>
            </a:r>
            <a:r>
              <a:rPr lang="en-US" baseline="-25000" dirty="0">
                <a:sym typeface="Symbol"/>
              </a:rPr>
              <a:t>1</a:t>
            </a:r>
            <a:r>
              <a:rPr lang="en-US" dirty="0"/>
              <a:t>. The confidence interval will serve two purposes, to place bounds on the location of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dirty="0"/>
              <a:t> as well as to provide information about the quality of the point estimate </a:t>
            </a:r>
            <a:r>
              <a:rPr lang="en-US" i="1" dirty="0">
                <a:latin typeface="Cambria Math" panose="02040503050406030204" pitchFamily="18" charset="0"/>
                <a:ea typeface="Cambria Math" panose="02040503050406030204" pitchFamily="18" charset="0"/>
                <a:sym typeface="Symbol"/>
              </a:rPr>
              <a:t>b</a:t>
            </a:r>
            <a:r>
              <a:rPr lang="en-US" baseline="-25000" dirty="0">
                <a:sym typeface="Symbol"/>
              </a:rPr>
              <a:t>1</a:t>
            </a:r>
            <a:r>
              <a:rPr lang="en-US" dirty="0"/>
              <a:t>. The form of the confidence interval is familiar.</a:t>
            </a:r>
          </a:p>
        </p:txBody>
      </p:sp>
    </p:spTree>
    <p:extLst>
      <p:ext uri="{BB962C8B-B14F-4D97-AF65-F5344CB8AC3E}">
        <p14:creationId xmlns:p14="http://schemas.microsoft.com/office/powerpoint/2010/main" val="183292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13.2.2: Constructing a Confidence Interval for the Slope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9059" y="1295400"/>
                <a:ext cx="8229600" cy="4572000"/>
              </a:xfrm>
            </p:spPr>
            <p:txBody>
              <a:bodyPr/>
              <a:lstStyle/>
              <a:p>
                <a:r>
                  <a:rPr lang="en-US" dirty="0"/>
                  <a:t>The appropriate </a:t>
                </a:r>
                <a:r>
                  <a:rPr lang="en-US" i="1" dirty="0"/>
                  <a:t>t</a:t>
                </a:r>
                <a:r>
                  <a:rPr lang="en-US" dirty="0"/>
                  <a:t>-value is</a:t>
                </a:r>
              </a:p>
              <a:p>
                <a:pPr algn="ctr"/>
                <a:r>
                  <a:rPr lang="en-US" b="1" dirty="0"/>
                  <a:t>99% Confidence Interval for </a:t>
                </a:r>
                <a:r>
                  <a:rPr lang="el-GR" b="1" i="1" dirty="0">
                    <a:latin typeface="Cambria Math" panose="02040503050406030204" pitchFamily="18" charset="0"/>
                    <a:ea typeface="Cambria Math" panose="02040503050406030204" pitchFamily="18" charset="0"/>
                    <a:sym typeface="Symbol"/>
                  </a:rPr>
                  <a:t>β</a:t>
                </a:r>
                <a:r>
                  <a:rPr lang="en-US" b="1" baseline="-25000" dirty="0"/>
                  <a:t>1</a:t>
                </a:r>
              </a:p>
              <a:p>
                <a:pPr algn="ctr"/>
                <a:endParaRPr lang="en-US" b="1" baseline="-25000" dirty="0"/>
              </a:p>
              <a:p>
                <a:pPr algn="ctr"/>
                <a:endParaRPr lang="en-US" b="1" baseline="-25000" dirty="0"/>
              </a:p>
              <a:p>
                <a:pPr algn="ctr"/>
                <a:r>
                  <a:rPr lang="en-US" dirty="0">
                    <a:latin typeface="Symbol" pitchFamily="98" charset="2"/>
                  </a:rPr>
                  <a:t>-</a:t>
                </a:r>
                <a:r>
                  <a:rPr lang="en-US" dirty="0"/>
                  <a:t>3846.09 ±  3.055 </a:t>
                </a:r>
                <a:r>
                  <a:rPr lang="en-US" dirty="0">
                    <a:sym typeface="Symbol"/>
                  </a:rPr>
                  <a:t></a:t>
                </a:r>
                <a:r>
                  <a:rPr lang="en-US" dirty="0"/>
                  <a:t> 299.52</a:t>
                </a:r>
              </a:p>
              <a:p>
                <a:pPr algn="ctr"/>
                <a:r>
                  <a:rPr lang="en-US" dirty="0">
                    <a:latin typeface="Symbol" pitchFamily="98" charset="2"/>
                  </a:rPr>
                  <a:t>-</a:t>
                </a:r>
                <a:r>
                  <a:rPr lang="en-US" dirty="0"/>
                  <a:t> 3846.09 ± 915.03 </a:t>
                </a:r>
              </a:p>
              <a:p>
                <a:pPr algn="ctr"/>
                <a:endParaRPr lang="en-US" dirty="0"/>
              </a:p>
              <a:p>
                <a:r>
                  <a:rPr lang="en-US" dirty="0"/>
                  <a:t>	</a:t>
                </a:r>
                <a14:m>
                  <m:oMath xmlns:m="http://schemas.openxmlformats.org/officeDocument/2006/math">
                    <m:r>
                      <a:rPr lang="en-US" i="1" dirty="0" smtClean="0">
                        <a:latin typeface="Cambria Math" panose="02040503050406030204" pitchFamily="18" charset="0"/>
                      </a:rPr>
                      <m:t>−4761.12</m:t>
                    </m:r>
                  </m:oMath>
                </a14:m>
                <a:r>
                  <a:rPr lang="en-US" dirty="0"/>
                  <a:t>	    </a:t>
                </a:r>
                <a14:m>
                  <m:oMath xmlns:m="http://schemas.openxmlformats.org/officeDocument/2006/math">
                    <m:r>
                      <a:rPr lang="en-US" i="1" dirty="0" smtClean="0">
                        <a:latin typeface="Cambria Math" panose="02040503050406030204" pitchFamily="18" charset="0"/>
                      </a:rPr>
                      <m:t>−3846.09</m:t>
                    </m:r>
                  </m:oMath>
                </a14:m>
                <a:r>
                  <a:rPr lang="en-US" dirty="0"/>
                  <a:t>       </a:t>
                </a:r>
                <a14:m>
                  <m:oMath xmlns:m="http://schemas.openxmlformats.org/officeDocument/2006/math">
                    <m:r>
                      <a:rPr lang="en-US" i="1" dirty="0" smtClean="0">
                        <a:latin typeface="Cambria Math" panose="02040503050406030204" pitchFamily="18" charset="0"/>
                      </a:rPr>
                      <m:t>−2931.06</m:t>
                    </m:r>
                  </m:oMath>
                </a14:m>
                <a:endParaRPr lang="en-US" dirty="0"/>
              </a:p>
              <a:p>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9059" y="1295400"/>
                <a:ext cx="8229600" cy="4572000"/>
              </a:xfrm>
              <a:blipFill>
                <a:blip r:embed="rId2"/>
                <a:stretch>
                  <a:fillRect l="-1481" t="-1333"/>
                </a:stretch>
              </a:blipFill>
            </p:spPr>
            <p:txBody>
              <a:bodyPr/>
              <a:lstStyle/>
              <a:p>
                <a:r>
                  <a:rPr lang="en-IN">
                    <a:noFill/>
                  </a:rPr>
                  <a:t> </a:t>
                </a:r>
              </a:p>
            </p:txBody>
          </p:sp>
        </mc:Fallback>
      </mc:AlternateContent>
      <p:graphicFrame>
        <p:nvGraphicFramePr>
          <p:cNvPr id="294914" name="Object 2"/>
          <p:cNvGraphicFramePr>
            <a:graphicFrameLocks noChangeAspect="1"/>
          </p:cNvGraphicFramePr>
          <p:nvPr>
            <p:extLst>
              <p:ext uri="{D42A27DB-BD31-4B8C-83A1-F6EECF244321}">
                <p14:modId xmlns:p14="http://schemas.microsoft.com/office/powerpoint/2010/main" val="16710"/>
              </p:ext>
            </p:extLst>
          </p:nvPr>
        </p:nvGraphicFramePr>
        <p:xfrm>
          <a:off x="4318233" y="1354891"/>
          <a:ext cx="3632200" cy="482600"/>
        </p:xfrm>
        <a:graphic>
          <a:graphicData uri="http://schemas.openxmlformats.org/presentationml/2006/ole">
            <mc:AlternateContent xmlns:mc="http://schemas.openxmlformats.org/markup-compatibility/2006">
              <mc:Choice xmlns:v="urn:schemas-microsoft-com:vml" Requires="v">
                <p:oleObj name="Equation" r:id="rId3" imgW="3632040" imgH="482400" progId="Equation.DSMT4">
                  <p:embed/>
                </p:oleObj>
              </mc:Choice>
              <mc:Fallback>
                <p:oleObj name="Equation" r:id="rId3" imgW="363204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233" y="1354891"/>
                        <a:ext cx="3632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4915" name="Object 3"/>
          <p:cNvGraphicFramePr>
            <a:graphicFrameLocks noChangeAspect="1"/>
          </p:cNvGraphicFramePr>
          <p:nvPr>
            <p:extLst>
              <p:ext uri="{D42A27DB-BD31-4B8C-83A1-F6EECF244321}">
                <p14:modId xmlns:p14="http://schemas.microsoft.com/office/powerpoint/2010/main" val="3885866923"/>
              </p:ext>
            </p:extLst>
          </p:nvPr>
        </p:nvGraphicFramePr>
        <p:xfrm>
          <a:off x="3581400" y="2362200"/>
          <a:ext cx="1879600" cy="495300"/>
        </p:xfrm>
        <a:graphic>
          <a:graphicData uri="http://schemas.openxmlformats.org/presentationml/2006/ole">
            <mc:AlternateContent xmlns:mc="http://schemas.openxmlformats.org/markup-compatibility/2006">
              <mc:Choice xmlns:v="urn:schemas-microsoft-com:vml" Requires="v">
                <p:oleObj name="Equation" r:id="rId5" imgW="1879560" imgH="495000" progId="Equation.DSMT4">
                  <p:embed/>
                </p:oleObj>
              </mc:Choice>
              <mc:Fallback>
                <p:oleObj name="Equation" r:id="rId5" imgW="1879560" imgH="495000" progId="Equation.DSMT4">
                  <p:embed/>
                  <p:pic>
                    <p:nvPicPr>
                      <p:cNvPr id="0" name="Picture 3"/>
                      <p:cNvPicPr>
                        <a:picLocks noChangeAspect="1" noChangeArrowheads="1"/>
                      </p:cNvPicPr>
                      <p:nvPr/>
                    </p:nvPicPr>
                    <p:blipFill>
                      <a:blip r:embed="rId6"/>
                      <a:srcRect/>
                      <a:stretch>
                        <a:fillRect/>
                      </a:stretch>
                    </p:blipFill>
                    <p:spPr bwMode="auto">
                      <a:xfrm>
                        <a:off x="3581400" y="2362200"/>
                        <a:ext cx="1879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 name="Straight Connector 3">
            <a:extLst>
              <a:ext uri="{FF2B5EF4-FFF2-40B4-BE49-F238E27FC236}">
                <a16:creationId xmlns:a16="http://schemas.microsoft.com/office/drawing/2014/main" id="{C0ABA548-0D7E-E287-9909-D0ACEFB26B1D}"/>
              </a:ext>
            </a:extLst>
          </p:cNvPr>
          <p:cNvCxnSpPr/>
          <p:nvPr/>
        </p:nvCxnSpPr>
        <p:spPr>
          <a:xfrm>
            <a:off x="2442273" y="4296936"/>
            <a:ext cx="401955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Double Bracket 4">
            <a:extLst>
              <a:ext uri="{FF2B5EF4-FFF2-40B4-BE49-F238E27FC236}">
                <a16:creationId xmlns:a16="http://schemas.microsoft.com/office/drawing/2014/main" id="{955C1E25-C002-92B4-59FA-AC4A8DB6FE4A}"/>
              </a:ext>
            </a:extLst>
          </p:cNvPr>
          <p:cNvSpPr/>
          <p:nvPr/>
        </p:nvSpPr>
        <p:spPr>
          <a:xfrm>
            <a:off x="2431122" y="4166838"/>
            <a:ext cx="4019550" cy="285557"/>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6" name="Straight Connector 5">
            <a:extLst>
              <a:ext uri="{FF2B5EF4-FFF2-40B4-BE49-F238E27FC236}">
                <a16:creationId xmlns:a16="http://schemas.microsoft.com/office/drawing/2014/main" id="{933B8015-0B1A-9355-B6CF-CF618191C73D}"/>
              </a:ext>
            </a:extLst>
          </p:cNvPr>
          <p:cNvCxnSpPr/>
          <p:nvPr/>
        </p:nvCxnSpPr>
        <p:spPr>
          <a:xfrm>
            <a:off x="4347273" y="4166838"/>
            <a:ext cx="0" cy="304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13.2.2: Constructing a Confidence Interval for the Slope (cont.)</a:t>
            </a:r>
          </a:p>
        </p:txBody>
      </p:sp>
      <p:sp>
        <p:nvSpPr>
          <p:cNvPr id="3" name="Content Placeholder 2"/>
          <p:cNvSpPr>
            <a:spLocks noGrp="1"/>
          </p:cNvSpPr>
          <p:nvPr>
            <p:ph idx="1"/>
          </p:nvPr>
        </p:nvSpPr>
        <p:spPr/>
        <p:txBody>
          <a:bodyPr/>
          <a:lstStyle/>
          <a:p>
            <a:r>
              <a:rPr lang="en-US" dirty="0"/>
              <a:t>Requiring more confidence in the interval results in a much wider interval. The trade-off is less precision (interval with wider width) for more confidence.</a:t>
            </a:r>
          </a:p>
          <a:p>
            <a:r>
              <a:rPr lang="en-US" dirty="0"/>
              <a:t>It is important to remember that the assumptions of the linear model given in Section 13.1 must hold in order to retain the specified degree of confidence in the interval.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Constructing a Confidence Interval for the Slope in the GPA Model</a:t>
            </a:r>
          </a:p>
        </p:txBody>
      </p:sp>
      <p:sp>
        <p:nvSpPr>
          <p:cNvPr id="3" name="Content Placeholder 2"/>
          <p:cNvSpPr>
            <a:spLocks noGrp="1"/>
          </p:cNvSpPr>
          <p:nvPr>
            <p:ph idx="1"/>
          </p:nvPr>
        </p:nvSpPr>
        <p:spPr/>
        <p:txBody>
          <a:bodyPr/>
          <a:lstStyle/>
          <a:p>
            <a:r>
              <a:rPr lang="en-US" dirty="0"/>
              <a:t>In Section 5.3 we examined a model relating SAT score to graduating GPA. A portion of the data is repeated here.</a:t>
            </a:r>
          </a:p>
        </p:txBody>
      </p:sp>
      <p:graphicFrame>
        <p:nvGraphicFramePr>
          <p:cNvPr id="5" name="object 2"/>
          <p:cNvGraphicFramePr>
            <a:graphicFrameLocks noGrp="1"/>
          </p:cNvGraphicFramePr>
          <p:nvPr>
            <p:extLst>
              <p:ext uri="{D42A27DB-BD31-4B8C-83A1-F6EECF244321}">
                <p14:modId xmlns:p14="http://schemas.microsoft.com/office/powerpoint/2010/main" val="4254466059"/>
              </p:ext>
            </p:extLst>
          </p:nvPr>
        </p:nvGraphicFramePr>
        <p:xfrm>
          <a:off x="2095500" y="2514600"/>
          <a:ext cx="4953000" cy="3200402"/>
        </p:xfrm>
        <a:graphic>
          <a:graphicData uri="http://schemas.openxmlformats.org/drawingml/2006/table">
            <a:tbl>
              <a:tblPr firstRow="1" bandRow="1">
                <a:tableStyleId>{5C22544A-7EE6-4342-B048-85BDC9FD1C3A}</a:tableStyleId>
              </a:tblPr>
              <a:tblGrid>
                <a:gridCol w="1032268">
                  <a:extLst>
                    <a:ext uri="{9D8B030D-6E8A-4147-A177-3AD203B41FA5}">
                      <a16:colId xmlns:a16="http://schemas.microsoft.com/office/drawing/2014/main" val="20000"/>
                    </a:ext>
                  </a:extLst>
                </a:gridCol>
                <a:gridCol w="1045709">
                  <a:extLst>
                    <a:ext uri="{9D8B030D-6E8A-4147-A177-3AD203B41FA5}">
                      <a16:colId xmlns:a16="http://schemas.microsoft.com/office/drawing/2014/main" val="20001"/>
                    </a:ext>
                  </a:extLst>
                </a:gridCol>
                <a:gridCol w="852158">
                  <a:extLst>
                    <a:ext uri="{9D8B030D-6E8A-4147-A177-3AD203B41FA5}">
                      <a16:colId xmlns:a16="http://schemas.microsoft.com/office/drawing/2014/main" val="20002"/>
                    </a:ext>
                  </a:extLst>
                </a:gridCol>
                <a:gridCol w="909952">
                  <a:extLst>
                    <a:ext uri="{9D8B030D-6E8A-4147-A177-3AD203B41FA5}">
                      <a16:colId xmlns:a16="http://schemas.microsoft.com/office/drawing/2014/main" val="20003"/>
                    </a:ext>
                  </a:extLst>
                </a:gridCol>
                <a:gridCol w="1112913">
                  <a:extLst>
                    <a:ext uri="{9D8B030D-6E8A-4147-A177-3AD203B41FA5}">
                      <a16:colId xmlns:a16="http://schemas.microsoft.com/office/drawing/2014/main" val="20004"/>
                    </a:ext>
                  </a:extLst>
                </a:gridCol>
              </a:tblGrid>
              <a:tr h="444811">
                <a:tc gridSpan="5">
                  <a:txBody>
                    <a:bodyPr/>
                    <a:lstStyle/>
                    <a:p>
                      <a:pPr marL="88900" algn="ctr">
                        <a:lnSpc>
                          <a:spcPct val="100000"/>
                        </a:lnSpc>
                        <a:spcBef>
                          <a:spcPts val="140"/>
                        </a:spcBef>
                      </a:pPr>
                      <a:r>
                        <a:rPr sz="2000" dirty="0"/>
                        <a:t>SAT Scores and </a:t>
                      </a:r>
                      <a:r>
                        <a:rPr sz="2000" spc="-5" dirty="0"/>
                        <a:t>Graduating</a:t>
                      </a:r>
                      <a:r>
                        <a:rPr sz="2000" spc="-65" dirty="0"/>
                        <a:t> </a:t>
                      </a:r>
                      <a:r>
                        <a:rPr sz="2000" spc="-5" dirty="0"/>
                        <a:t>GPA</a:t>
                      </a:r>
                      <a:endParaRPr sz="2000" dirty="0">
                        <a:latin typeface="Open Sans"/>
                        <a:cs typeface="Open Sans"/>
                      </a:endParaRPr>
                    </a:p>
                  </a:txBody>
                  <a:tcPr marL="0" marR="0" marT="1778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10380">
                <a:tc>
                  <a:txBody>
                    <a:bodyPr/>
                    <a:lstStyle/>
                    <a:p>
                      <a:pPr algn="ctr">
                        <a:lnSpc>
                          <a:spcPct val="100000"/>
                        </a:lnSpc>
                        <a:spcBef>
                          <a:spcPts val="30"/>
                        </a:spcBef>
                      </a:pPr>
                      <a:endParaRPr sz="2000" b="1" dirty="0">
                        <a:solidFill>
                          <a:srgbClr val="000000"/>
                        </a:solidFill>
                      </a:endParaRPr>
                    </a:p>
                    <a:p>
                      <a:pPr marL="10795" algn="ctr">
                        <a:lnSpc>
                          <a:spcPct val="100000"/>
                        </a:lnSpc>
                      </a:pPr>
                      <a:r>
                        <a:rPr sz="2000" b="1" spc="-15" dirty="0">
                          <a:solidFill>
                            <a:srgbClr val="000000"/>
                          </a:solidFill>
                        </a:rPr>
                        <a:t>Student</a:t>
                      </a:r>
                      <a:endParaRPr sz="2000" b="1" dirty="0">
                        <a:solidFill>
                          <a:srgbClr val="000000"/>
                        </a:solidFill>
                        <a:latin typeface="Roboto Condensed"/>
                        <a:cs typeface="Roboto Condensed"/>
                      </a:endParaRPr>
                    </a:p>
                  </a:txBody>
                  <a:tcPr marL="0" marR="0" marT="3810" marB="0"/>
                </a:tc>
                <a:tc>
                  <a:txBody>
                    <a:bodyPr/>
                    <a:lstStyle/>
                    <a:p>
                      <a:pPr marL="151765" algn="ctr">
                        <a:lnSpc>
                          <a:spcPct val="100000"/>
                        </a:lnSpc>
                        <a:spcBef>
                          <a:spcPts val="150"/>
                        </a:spcBef>
                      </a:pPr>
                      <a:r>
                        <a:rPr sz="2000" b="1" spc="-25" dirty="0">
                          <a:solidFill>
                            <a:srgbClr val="000000"/>
                          </a:solidFill>
                        </a:rPr>
                        <a:t>SAT</a:t>
                      </a:r>
                      <a:endParaRPr sz="2000" b="1" dirty="0">
                        <a:solidFill>
                          <a:srgbClr val="000000"/>
                        </a:solidFill>
                      </a:endParaRPr>
                    </a:p>
                    <a:p>
                      <a:pPr marL="88265" algn="ctr">
                        <a:lnSpc>
                          <a:spcPct val="100000"/>
                        </a:lnSpc>
                        <a:spcBef>
                          <a:spcPts val="120"/>
                        </a:spcBef>
                      </a:pPr>
                      <a:r>
                        <a:rPr sz="2000" b="1" spc="-5" dirty="0">
                          <a:solidFill>
                            <a:srgbClr val="000000"/>
                          </a:solidFill>
                        </a:rPr>
                        <a:t>Verbal</a:t>
                      </a:r>
                      <a:endParaRPr sz="2000" b="1" dirty="0">
                        <a:solidFill>
                          <a:srgbClr val="000000"/>
                        </a:solidFill>
                        <a:latin typeface="Roboto Condensed"/>
                        <a:cs typeface="Roboto Condensed"/>
                      </a:endParaRPr>
                    </a:p>
                  </a:txBody>
                  <a:tcPr marL="0" marR="0" marT="19050" marB="0"/>
                </a:tc>
                <a:tc>
                  <a:txBody>
                    <a:bodyPr/>
                    <a:lstStyle/>
                    <a:p>
                      <a:pPr marL="105410" algn="ctr">
                        <a:lnSpc>
                          <a:spcPct val="100000"/>
                        </a:lnSpc>
                        <a:spcBef>
                          <a:spcPts val="150"/>
                        </a:spcBef>
                      </a:pPr>
                      <a:r>
                        <a:rPr sz="2000" b="1" spc="-25" dirty="0">
                          <a:solidFill>
                            <a:srgbClr val="000000"/>
                          </a:solidFill>
                        </a:rPr>
                        <a:t>SAT</a:t>
                      </a:r>
                      <a:endParaRPr sz="2000" b="1" dirty="0">
                        <a:solidFill>
                          <a:srgbClr val="000000"/>
                        </a:solidFill>
                      </a:endParaRPr>
                    </a:p>
                    <a:p>
                      <a:pPr marL="78105" algn="ctr">
                        <a:lnSpc>
                          <a:spcPct val="100000"/>
                        </a:lnSpc>
                        <a:spcBef>
                          <a:spcPts val="120"/>
                        </a:spcBef>
                      </a:pPr>
                      <a:r>
                        <a:rPr sz="2000" b="1" spc="-5" dirty="0">
                          <a:solidFill>
                            <a:srgbClr val="000000"/>
                          </a:solidFill>
                        </a:rPr>
                        <a:t>Math</a:t>
                      </a:r>
                      <a:endParaRPr sz="2000" b="1" dirty="0">
                        <a:solidFill>
                          <a:srgbClr val="000000"/>
                        </a:solidFill>
                        <a:latin typeface="Roboto Condensed"/>
                        <a:cs typeface="Roboto Condensed"/>
                      </a:endParaRPr>
                    </a:p>
                  </a:txBody>
                  <a:tcPr marL="0" marR="0" marT="19050" marB="0"/>
                </a:tc>
                <a:tc>
                  <a:txBody>
                    <a:bodyPr/>
                    <a:lstStyle/>
                    <a:p>
                      <a:pPr marL="118745" algn="ctr">
                        <a:lnSpc>
                          <a:spcPct val="100000"/>
                        </a:lnSpc>
                        <a:spcBef>
                          <a:spcPts val="150"/>
                        </a:spcBef>
                      </a:pPr>
                      <a:r>
                        <a:rPr sz="2000" b="1" spc="-25" dirty="0">
                          <a:solidFill>
                            <a:srgbClr val="000000"/>
                          </a:solidFill>
                        </a:rPr>
                        <a:t>SAT</a:t>
                      </a:r>
                      <a:endParaRPr sz="2000" b="1">
                        <a:solidFill>
                          <a:srgbClr val="000000"/>
                        </a:solidFill>
                      </a:endParaRPr>
                    </a:p>
                    <a:p>
                      <a:pPr marL="95250" algn="ctr">
                        <a:lnSpc>
                          <a:spcPct val="100000"/>
                        </a:lnSpc>
                        <a:spcBef>
                          <a:spcPts val="120"/>
                        </a:spcBef>
                      </a:pPr>
                      <a:r>
                        <a:rPr sz="2000" b="1" spc="-25" dirty="0">
                          <a:solidFill>
                            <a:srgbClr val="000000"/>
                          </a:solidFill>
                        </a:rPr>
                        <a:t>Total</a:t>
                      </a:r>
                      <a:endParaRPr sz="2000" b="1">
                        <a:solidFill>
                          <a:srgbClr val="000000"/>
                        </a:solidFill>
                        <a:latin typeface="Roboto Condensed"/>
                        <a:cs typeface="Roboto Condensed"/>
                      </a:endParaRPr>
                    </a:p>
                  </a:txBody>
                  <a:tcPr marL="0" marR="0" marT="19050" marB="0"/>
                </a:tc>
                <a:tc>
                  <a:txBody>
                    <a:bodyPr/>
                    <a:lstStyle/>
                    <a:p>
                      <a:pPr marL="168910" marR="50800" indent="-86995" algn="ctr">
                        <a:lnSpc>
                          <a:spcPct val="110000"/>
                        </a:lnSpc>
                        <a:spcBef>
                          <a:spcPts val="30"/>
                        </a:spcBef>
                      </a:pPr>
                      <a:r>
                        <a:rPr sz="2000" b="1" spc="-5" dirty="0">
                          <a:solidFill>
                            <a:srgbClr val="000000"/>
                          </a:solidFill>
                        </a:rPr>
                        <a:t>College  </a:t>
                      </a:r>
                      <a:r>
                        <a:rPr sz="2000" b="1" spc="-60" dirty="0">
                          <a:solidFill>
                            <a:srgbClr val="000000"/>
                          </a:solidFill>
                        </a:rPr>
                        <a:t>GPA</a:t>
                      </a:r>
                      <a:endParaRPr sz="2000" b="1" dirty="0">
                        <a:solidFill>
                          <a:srgbClr val="000000"/>
                        </a:solidFill>
                        <a:latin typeface="Roboto Condensed"/>
                        <a:cs typeface="Roboto Condensed"/>
                      </a:endParaRPr>
                    </a:p>
                  </a:txBody>
                  <a:tcPr marL="0" marR="0" marT="3810" marB="0"/>
                </a:tc>
                <a:extLst>
                  <a:ext uri="{0D108BD9-81ED-4DB2-BD59-A6C34878D82A}">
                    <a16:rowId xmlns:a16="http://schemas.microsoft.com/office/drawing/2014/main" val="10001"/>
                  </a:ext>
                </a:extLst>
              </a:tr>
              <a:tr h="361667">
                <a:tc>
                  <a:txBody>
                    <a:bodyPr/>
                    <a:lstStyle/>
                    <a:p>
                      <a:pPr marL="12065" algn="ctr">
                        <a:lnSpc>
                          <a:spcPct val="100000"/>
                        </a:lnSpc>
                        <a:spcBef>
                          <a:spcPts val="225"/>
                        </a:spcBef>
                      </a:pPr>
                      <a:r>
                        <a:rPr sz="2000" b="1" dirty="0">
                          <a:solidFill>
                            <a:srgbClr val="000000"/>
                          </a:solidFill>
                        </a:rPr>
                        <a:t>1</a:t>
                      </a:r>
                      <a:endParaRPr sz="2000" b="1" dirty="0">
                        <a:solidFill>
                          <a:srgbClr val="000000"/>
                        </a:solidFill>
                        <a:latin typeface="Roboto Condensed"/>
                        <a:cs typeface="Roboto Condensed"/>
                      </a:endParaRPr>
                    </a:p>
                  </a:txBody>
                  <a:tcPr marL="0" marR="0" marT="28575" marB="0"/>
                </a:tc>
                <a:tc>
                  <a:txBody>
                    <a:bodyPr/>
                    <a:lstStyle/>
                    <a:p>
                      <a:pPr marL="11430" algn="ctr">
                        <a:lnSpc>
                          <a:spcPct val="100000"/>
                        </a:lnSpc>
                        <a:spcBef>
                          <a:spcPts val="125"/>
                        </a:spcBef>
                      </a:pPr>
                      <a:r>
                        <a:rPr sz="2000" dirty="0">
                          <a:solidFill>
                            <a:srgbClr val="000000"/>
                          </a:solidFill>
                        </a:rPr>
                        <a:t>680</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1430" algn="ctr">
                        <a:lnSpc>
                          <a:spcPct val="100000"/>
                        </a:lnSpc>
                        <a:spcBef>
                          <a:spcPts val="125"/>
                        </a:spcBef>
                      </a:pPr>
                      <a:r>
                        <a:rPr sz="2000" dirty="0">
                          <a:solidFill>
                            <a:srgbClr val="000000"/>
                          </a:solidFill>
                        </a:rPr>
                        <a:t>554</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10795" algn="ctr">
                        <a:lnSpc>
                          <a:spcPct val="100000"/>
                        </a:lnSpc>
                        <a:spcBef>
                          <a:spcPts val="125"/>
                        </a:spcBef>
                      </a:pPr>
                      <a:r>
                        <a:rPr sz="2000" dirty="0">
                          <a:solidFill>
                            <a:srgbClr val="000000"/>
                          </a:solidFill>
                        </a:rPr>
                        <a:t>1234</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R="120650" algn="ctr">
                        <a:lnSpc>
                          <a:spcPct val="100000"/>
                        </a:lnSpc>
                        <a:spcBef>
                          <a:spcPts val="125"/>
                        </a:spcBef>
                      </a:pPr>
                      <a:r>
                        <a:rPr sz="2000" dirty="0">
                          <a:solidFill>
                            <a:srgbClr val="000000"/>
                          </a:solidFill>
                        </a:rPr>
                        <a:t>3.42</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2"/>
                  </a:ext>
                </a:extLst>
              </a:tr>
              <a:tr h="337766">
                <a:tc>
                  <a:txBody>
                    <a:bodyPr/>
                    <a:lstStyle/>
                    <a:p>
                      <a:pPr marL="12065" algn="ctr">
                        <a:lnSpc>
                          <a:spcPct val="100000"/>
                        </a:lnSpc>
                        <a:spcBef>
                          <a:spcPts val="105"/>
                        </a:spcBef>
                      </a:pPr>
                      <a:r>
                        <a:rPr sz="2000" b="1" dirty="0">
                          <a:solidFill>
                            <a:srgbClr val="000000"/>
                          </a:solidFill>
                        </a:rPr>
                        <a:t>2</a:t>
                      </a:r>
                      <a:endParaRPr sz="2000" b="1" dirty="0">
                        <a:solidFill>
                          <a:srgbClr val="000000"/>
                        </a:solidFill>
                        <a:latin typeface="Roboto Condensed"/>
                        <a:cs typeface="Roboto Condensed"/>
                      </a:endParaRPr>
                    </a:p>
                  </a:txBody>
                  <a:tcPr marL="0" marR="0" marT="13335" marB="0"/>
                </a:tc>
                <a:tc>
                  <a:txBody>
                    <a:bodyPr/>
                    <a:lstStyle/>
                    <a:p>
                      <a:pPr marL="11430" algn="ctr">
                        <a:lnSpc>
                          <a:spcPct val="100000"/>
                        </a:lnSpc>
                        <a:spcBef>
                          <a:spcPts val="5"/>
                        </a:spcBef>
                      </a:pPr>
                      <a:r>
                        <a:rPr sz="2000" dirty="0">
                          <a:solidFill>
                            <a:srgbClr val="000000"/>
                          </a:solidFill>
                        </a:rPr>
                        <a:t>486</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1430" algn="ctr">
                        <a:lnSpc>
                          <a:spcPct val="100000"/>
                        </a:lnSpc>
                        <a:spcBef>
                          <a:spcPts val="5"/>
                        </a:spcBef>
                      </a:pPr>
                      <a:r>
                        <a:rPr sz="2000" dirty="0">
                          <a:solidFill>
                            <a:srgbClr val="000000"/>
                          </a:solidFill>
                        </a:rPr>
                        <a:t>562</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0795" algn="ctr">
                        <a:lnSpc>
                          <a:spcPct val="100000"/>
                        </a:lnSpc>
                        <a:spcBef>
                          <a:spcPts val="5"/>
                        </a:spcBef>
                      </a:pPr>
                      <a:r>
                        <a:rPr sz="2000" dirty="0">
                          <a:solidFill>
                            <a:srgbClr val="000000"/>
                          </a:solidFill>
                        </a:rPr>
                        <a:t>1048</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R="120650" algn="ctr">
                        <a:lnSpc>
                          <a:spcPct val="100000"/>
                        </a:lnSpc>
                        <a:spcBef>
                          <a:spcPts val="5"/>
                        </a:spcBef>
                      </a:pPr>
                      <a:r>
                        <a:rPr sz="2000" dirty="0">
                          <a:solidFill>
                            <a:srgbClr val="000000"/>
                          </a:solidFill>
                        </a:rPr>
                        <a:t>2.37</a:t>
                      </a:r>
                      <a:endParaRPr sz="2000" dirty="0">
                        <a:solidFill>
                          <a:srgbClr val="000000"/>
                        </a:solidFill>
                        <a:latin typeface="Calibri" panose="020F0502020204030204" pitchFamily="34" charset="0"/>
                        <a:cs typeface="Calibri" panose="020F0502020204030204" pitchFamily="34" charset="0"/>
                      </a:endParaRPr>
                    </a:p>
                  </a:txBody>
                  <a:tcPr marL="0" marR="0" marT="635" marB="0"/>
                </a:tc>
                <a:extLst>
                  <a:ext uri="{0D108BD9-81ED-4DB2-BD59-A6C34878D82A}">
                    <a16:rowId xmlns:a16="http://schemas.microsoft.com/office/drawing/2014/main" val="10003"/>
                  </a:ext>
                </a:extLst>
              </a:tr>
              <a:tr h="337766">
                <a:tc>
                  <a:txBody>
                    <a:bodyPr/>
                    <a:lstStyle/>
                    <a:p>
                      <a:pPr marL="12065" algn="ctr">
                        <a:lnSpc>
                          <a:spcPct val="100000"/>
                        </a:lnSpc>
                        <a:spcBef>
                          <a:spcPts val="105"/>
                        </a:spcBef>
                      </a:pPr>
                      <a:r>
                        <a:rPr sz="2000" b="1" dirty="0">
                          <a:solidFill>
                            <a:srgbClr val="000000"/>
                          </a:solidFill>
                        </a:rPr>
                        <a:t>3</a:t>
                      </a:r>
                      <a:endParaRPr sz="2000" b="1" dirty="0">
                        <a:solidFill>
                          <a:srgbClr val="000000"/>
                        </a:solidFill>
                        <a:latin typeface="Roboto Condensed"/>
                        <a:cs typeface="Roboto Condensed"/>
                      </a:endParaRPr>
                    </a:p>
                  </a:txBody>
                  <a:tcPr marL="0" marR="0" marT="13335" marB="0"/>
                </a:tc>
                <a:tc>
                  <a:txBody>
                    <a:bodyPr/>
                    <a:lstStyle/>
                    <a:p>
                      <a:pPr marL="11430" algn="ctr">
                        <a:lnSpc>
                          <a:spcPct val="100000"/>
                        </a:lnSpc>
                        <a:spcBef>
                          <a:spcPts val="5"/>
                        </a:spcBef>
                      </a:pPr>
                      <a:r>
                        <a:rPr sz="2000" dirty="0">
                          <a:solidFill>
                            <a:srgbClr val="000000"/>
                          </a:solidFill>
                        </a:rPr>
                        <a:t>500</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1430" algn="ctr">
                        <a:lnSpc>
                          <a:spcPct val="100000"/>
                        </a:lnSpc>
                        <a:spcBef>
                          <a:spcPts val="5"/>
                        </a:spcBef>
                      </a:pPr>
                      <a:r>
                        <a:rPr sz="2000" dirty="0">
                          <a:solidFill>
                            <a:srgbClr val="000000"/>
                          </a:solidFill>
                        </a:rPr>
                        <a:t>564</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0795" algn="ctr">
                        <a:lnSpc>
                          <a:spcPct val="100000"/>
                        </a:lnSpc>
                        <a:spcBef>
                          <a:spcPts val="5"/>
                        </a:spcBef>
                      </a:pPr>
                      <a:r>
                        <a:rPr sz="2000" dirty="0">
                          <a:solidFill>
                            <a:srgbClr val="000000"/>
                          </a:solidFill>
                        </a:rPr>
                        <a:t>1064</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R="120650" algn="ctr">
                        <a:lnSpc>
                          <a:spcPct val="100000"/>
                        </a:lnSpc>
                        <a:spcBef>
                          <a:spcPts val="5"/>
                        </a:spcBef>
                      </a:pPr>
                      <a:r>
                        <a:rPr sz="2000" dirty="0">
                          <a:solidFill>
                            <a:srgbClr val="000000"/>
                          </a:solidFill>
                        </a:rPr>
                        <a:t>2.52</a:t>
                      </a:r>
                      <a:endParaRPr sz="2000" dirty="0">
                        <a:solidFill>
                          <a:srgbClr val="000000"/>
                        </a:solidFill>
                        <a:latin typeface="Calibri" panose="020F0502020204030204" pitchFamily="34" charset="0"/>
                        <a:cs typeface="Calibri" panose="020F0502020204030204" pitchFamily="34" charset="0"/>
                      </a:endParaRPr>
                    </a:p>
                  </a:txBody>
                  <a:tcPr marL="0" marR="0" marT="635" marB="0"/>
                </a:tc>
                <a:extLst>
                  <a:ext uri="{0D108BD9-81ED-4DB2-BD59-A6C34878D82A}">
                    <a16:rowId xmlns:a16="http://schemas.microsoft.com/office/drawing/2014/main" val="10004"/>
                  </a:ext>
                </a:extLst>
              </a:tr>
              <a:tr h="337766">
                <a:tc>
                  <a:txBody>
                    <a:bodyPr/>
                    <a:lstStyle/>
                    <a:p>
                      <a:pPr marL="12065" algn="ctr">
                        <a:lnSpc>
                          <a:spcPct val="100000"/>
                        </a:lnSpc>
                        <a:spcBef>
                          <a:spcPts val="105"/>
                        </a:spcBef>
                      </a:pPr>
                      <a:r>
                        <a:rPr sz="2000" b="1" dirty="0">
                          <a:solidFill>
                            <a:srgbClr val="000000"/>
                          </a:solidFill>
                        </a:rPr>
                        <a:t>4</a:t>
                      </a:r>
                      <a:endParaRPr sz="2000" b="1" dirty="0">
                        <a:solidFill>
                          <a:srgbClr val="000000"/>
                        </a:solidFill>
                        <a:latin typeface="Roboto Condensed"/>
                        <a:cs typeface="Roboto Condensed"/>
                      </a:endParaRPr>
                    </a:p>
                  </a:txBody>
                  <a:tcPr marL="0" marR="0" marT="13335" marB="0"/>
                </a:tc>
                <a:tc>
                  <a:txBody>
                    <a:bodyPr/>
                    <a:lstStyle/>
                    <a:p>
                      <a:pPr marL="11430" algn="ctr">
                        <a:lnSpc>
                          <a:spcPct val="100000"/>
                        </a:lnSpc>
                        <a:spcBef>
                          <a:spcPts val="5"/>
                        </a:spcBef>
                      </a:pPr>
                      <a:r>
                        <a:rPr sz="2000" dirty="0">
                          <a:solidFill>
                            <a:srgbClr val="000000"/>
                          </a:solidFill>
                        </a:rPr>
                        <a:t>501</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1430" algn="ctr">
                        <a:lnSpc>
                          <a:spcPct val="100000"/>
                        </a:lnSpc>
                        <a:spcBef>
                          <a:spcPts val="5"/>
                        </a:spcBef>
                      </a:pPr>
                      <a:r>
                        <a:rPr sz="2000" dirty="0">
                          <a:solidFill>
                            <a:srgbClr val="000000"/>
                          </a:solidFill>
                        </a:rPr>
                        <a:t>564</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0795" algn="ctr">
                        <a:lnSpc>
                          <a:spcPct val="100000"/>
                        </a:lnSpc>
                        <a:spcBef>
                          <a:spcPts val="5"/>
                        </a:spcBef>
                      </a:pPr>
                      <a:r>
                        <a:rPr sz="2000" dirty="0">
                          <a:solidFill>
                            <a:srgbClr val="000000"/>
                          </a:solidFill>
                        </a:rPr>
                        <a:t>1065</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R="120650" algn="ctr">
                        <a:lnSpc>
                          <a:spcPct val="100000"/>
                        </a:lnSpc>
                        <a:spcBef>
                          <a:spcPts val="5"/>
                        </a:spcBef>
                      </a:pPr>
                      <a:r>
                        <a:rPr sz="2000" dirty="0">
                          <a:solidFill>
                            <a:srgbClr val="000000"/>
                          </a:solidFill>
                        </a:rPr>
                        <a:t>2.25</a:t>
                      </a:r>
                      <a:endParaRPr sz="2000" dirty="0">
                        <a:solidFill>
                          <a:srgbClr val="000000"/>
                        </a:solidFill>
                        <a:latin typeface="Calibri" panose="020F0502020204030204" pitchFamily="34" charset="0"/>
                        <a:cs typeface="Calibri" panose="020F0502020204030204" pitchFamily="34" charset="0"/>
                      </a:endParaRPr>
                    </a:p>
                  </a:txBody>
                  <a:tcPr marL="0" marR="0" marT="635" marB="0"/>
                </a:tc>
                <a:extLst>
                  <a:ext uri="{0D108BD9-81ED-4DB2-BD59-A6C34878D82A}">
                    <a16:rowId xmlns:a16="http://schemas.microsoft.com/office/drawing/2014/main" val="10005"/>
                  </a:ext>
                </a:extLst>
              </a:tr>
              <a:tr h="335123">
                <a:tc>
                  <a:txBody>
                    <a:bodyPr/>
                    <a:lstStyle/>
                    <a:p>
                      <a:pPr marL="12065" algn="ctr">
                        <a:lnSpc>
                          <a:spcPct val="100000"/>
                        </a:lnSpc>
                        <a:spcBef>
                          <a:spcPts val="105"/>
                        </a:spcBef>
                      </a:pPr>
                      <a:r>
                        <a:rPr sz="2000" b="1" dirty="0">
                          <a:solidFill>
                            <a:srgbClr val="000000"/>
                          </a:solidFill>
                        </a:rPr>
                        <a:t>5</a:t>
                      </a:r>
                      <a:endParaRPr sz="2000" b="1" dirty="0">
                        <a:solidFill>
                          <a:srgbClr val="000000"/>
                        </a:solidFill>
                        <a:latin typeface="Roboto Condensed"/>
                        <a:cs typeface="Roboto Condensed"/>
                      </a:endParaRPr>
                    </a:p>
                  </a:txBody>
                  <a:tcPr marL="0" marR="0" marT="13335" marB="0"/>
                </a:tc>
                <a:tc>
                  <a:txBody>
                    <a:bodyPr/>
                    <a:lstStyle/>
                    <a:p>
                      <a:pPr marL="11430" algn="ctr">
                        <a:lnSpc>
                          <a:spcPct val="100000"/>
                        </a:lnSpc>
                        <a:spcBef>
                          <a:spcPts val="5"/>
                        </a:spcBef>
                      </a:pPr>
                      <a:r>
                        <a:rPr sz="2000" dirty="0">
                          <a:solidFill>
                            <a:srgbClr val="000000"/>
                          </a:solidFill>
                        </a:rPr>
                        <a:t>503</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1430" algn="ctr">
                        <a:lnSpc>
                          <a:spcPct val="100000"/>
                        </a:lnSpc>
                        <a:spcBef>
                          <a:spcPts val="5"/>
                        </a:spcBef>
                      </a:pPr>
                      <a:r>
                        <a:rPr sz="2000" dirty="0">
                          <a:solidFill>
                            <a:srgbClr val="000000"/>
                          </a:solidFill>
                        </a:rPr>
                        <a:t>583</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L="10795" algn="ctr">
                        <a:lnSpc>
                          <a:spcPct val="100000"/>
                        </a:lnSpc>
                        <a:spcBef>
                          <a:spcPts val="5"/>
                        </a:spcBef>
                      </a:pPr>
                      <a:r>
                        <a:rPr sz="2000" dirty="0">
                          <a:solidFill>
                            <a:srgbClr val="000000"/>
                          </a:solidFill>
                        </a:rPr>
                        <a:t>1086</a:t>
                      </a:r>
                      <a:endParaRPr sz="2000" dirty="0">
                        <a:solidFill>
                          <a:srgbClr val="000000"/>
                        </a:solidFill>
                        <a:latin typeface="Calibri" panose="020F0502020204030204" pitchFamily="34" charset="0"/>
                        <a:cs typeface="Calibri" panose="020F0502020204030204" pitchFamily="34" charset="0"/>
                      </a:endParaRPr>
                    </a:p>
                  </a:txBody>
                  <a:tcPr marL="0" marR="0" marT="635" marB="0"/>
                </a:tc>
                <a:tc>
                  <a:txBody>
                    <a:bodyPr/>
                    <a:lstStyle/>
                    <a:p>
                      <a:pPr marR="155575" algn="ctr">
                        <a:lnSpc>
                          <a:spcPct val="100000"/>
                        </a:lnSpc>
                        <a:spcBef>
                          <a:spcPts val="5"/>
                        </a:spcBef>
                      </a:pPr>
                      <a:r>
                        <a:rPr sz="2000" dirty="0">
                          <a:solidFill>
                            <a:srgbClr val="000000"/>
                          </a:solidFill>
                        </a:rPr>
                        <a:t>2.9</a:t>
                      </a:r>
                      <a:r>
                        <a:rPr lang="en-US" sz="2000" dirty="0">
                          <a:solidFill>
                            <a:srgbClr val="000000"/>
                          </a:solidFill>
                        </a:rPr>
                        <a:t>0</a:t>
                      </a:r>
                      <a:endParaRPr sz="2000" dirty="0">
                        <a:solidFill>
                          <a:srgbClr val="000000"/>
                        </a:solidFill>
                        <a:latin typeface="Calibri" panose="020F0502020204030204" pitchFamily="34" charset="0"/>
                        <a:cs typeface="Calibri" panose="020F0502020204030204" pitchFamily="34" charset="0"/>
                      </a:endParaRPr>
                    </a:p>
                  </a:txBody>
                  <a:tcPr marL="0" marR="0" marT="635" marB="0"/>
                </a:tc>
                <a:extLst>
                  <a:ext uri="{0D108BD9-81ED-4DB2-BD59-A6C34878D82A}">
                    <a16:rowId xmlns:a16="http://schemas.microsoft.com/office/drawing/2014/main" val="10006"/>
                  </a:ext>
                </a:extLst>
              </a:tr>
              <a:tr h="335123">
                <a:tc gridSpan="5">
                  <a:txBody>
                    <a:bodyPr/>
                    <a:lstStyle/>
                    <a:p>
                      <a:pPr marL="12065" algn="ctr">
                        <a:lnSpc>
                          <a:spcPct val="100000"/>
                        </a:lnSpc>
                        <a:spcBef>
                          <a:spcPts val="105"/>
                        </a:spcBef>
                      </a:pPr>
                      <a:r>
                        <a:rPr lang="en-US" sz="2000" dirty="0">
                          <a:solidFill>
                            <a:srgbClr val="000000"/>
                          </a:solidFill>
                          <a:latin typeface="Roboto Condensed"/>
                          <a:cs typeface="Roboto Condensed"/>
                        </a:rPr>
                        <a:t>.</a:t>
                      </a:r>
                      <a:r>
                        <a:rPr lang="en-US" sz="2000" baseline="0" dirty="0">
                          <a:solidFill>
                            <a:srgbClr val="000000"/>
                          </a:solidFill>
                          <a:latin typeface="Roboto Condensed"/>
                          <a:cs typeface="Roboto Condensed"/>
                        </a:rPr>
                        <a:t> . .</a:t>
                      </a:r>
                      <a:endParaRPr sz="2000" dirty="0">
                        <a:solidFill>
                          <a:srgbClr val="000000"/>
                        </a:solidFill>
                        <a:latin typeface="Roboto Condensed"/>
                        <a:cs typeface="Roboto Condensed"/>
                      </a:endParaRPr>
                    </a:p>
                  </a:txBody>
                  <a:tcPr marL="0" marR="0" marT="13335" marB="0"/>
                </a:tc>
                <a:tc hMerge="1">
                  <a:txBody>
                    <a:bodyPr/>
                    <a:lstStyle/>
                    <a:p>
                      <a:pPr marL="11430" algn="ctr">
                        <a:lnSpc>
                          <a:spcPct val="100000"/>
                        </a:lnSpc>
                        <a:spcBef>
                          <a:spcPts val="5"/>
                        </a:spcBef>
                      </a:pPr>
                      <a:endParaRPr sz="1100">
                        <a:latin typeface="STIX"/>
                        <a:cs typeface="STIX"/>
                      </a:endParaRPr>
                    </a:p>
                  </a:txBody>
                  <a:tcPr marL="0" marR="0" marT="635" marB="0"/>
                </a:tc>
                <a:tc hMerge="1">
                  <a:txBody>
                    <a:bodyPr/>
                    <a:lstStyle/>
                    <a:p>
                      <a:pPr marL="11430" algn="ctr">
                        <a:lnSpc>
                          <a:spcPct val="100000"/>
                        </a:lnSpc>
                        <a:spcBef>
                          <a:spcPts val="5"/>
                        </a:spcBef>
                      </a:pPr>
                      <a:endParaRPr sz="1100">
                        <a:latin typeface="STIX"/>
                        <a:cs typeface="STIX"/>
                      </a:endParaRPr>
                    </a:p>
                  </a:txBody>
                  <a:tcPr marL="0" marR="0" marT="635" marB="0"/>
                </a:tc>
                <a:tc hMerge="1">
                  <a:txBody>
                    <a:bodyPr/>
                    <a:lstStyle/>
                    <a:p>
                      <a:pPr marL="10795" algn="ctr">
                        <a:lnSpc>
                          <a:spcPct val="100000"/>
                        </a:lnSpc>
                        <a:spcBef>
                          <a:spcPts val="5"/>
                        </a:spcBef>
                      </a:pPr>
                      <a:endParaRPr sz="1100">
                        <a:latin typeface="STIX"/>
                        <a:cs typeface="STIX"/>
                      </a:endParaRPr>
                    </a:p>
                  </a:txBody>
                  <a:tcPr marL="0" marR="0" marT="635" marB="0"/>
                </a:tc>
                <a:tc hMerge="1">
                  <a:txBody>
                    <a:bodyPr/>
                    <a:lstStyle/>
                    <a:p>
                      <a:pPr marR="155575" algn="r">
                        <a:lnSpc>
                          <a:spcPct val="100000"/>
                        </a:lnSpc>
                        <a:spcBef>
                          <a:spcPts val="5"/>
                        </a:spcBef>
                      </a:pPr>
                      <a:endParaRPr sz="1100" dirty="0">
                        <a:latin typeface="STIX"/>
                        <a:cs typeface="STIX"/>
                      </a:endParaRPr>
                    </a:p>
                  </a:txBody>
                  <a:tcPr marL="0" marR="0" marT="635" marB="0"/>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Constructing a Confidence Interval for the Slope in the GPA Model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Practically speaking, the goal would be to estimate a model that could be applied to all students—which would be extremely useful for a college’s admissions process. If we assume the data in Chapter 5 is a sample from recent graduates at a college, then we can estimate a model using the sample data and make inferences about the population at that college. The population regression model to be estimated is</a:t>
                </a:r>
              </a:p>
              <a:p>
                <a:pPr algn="ctr"/>
                <a:r>
                  <a:rPr lang="en-US" i="1" dirty="0"/>
                  <a:t>Graduating</a:t>
                </a:r>
                <a:r>
                  <a:rPr lang="en-US" dirty="0"/>
                  <a:t> </a:t>
                </a:r>
                <a:r>
                  <a:rPr lang="en-US" i="1" dirty="0"/>
                  <a:t>GPA</a:t>
                </a:r>
                <a:r>
                  <a:rPr lang="en-US" dirty="0"/>
                  <a:t> </a:t>
                </a:r>
                <a14:m>
                  <m:oMath xmlns:m="http://schemas.openxmlformats.org/officeDocument/2006/math">
                    <m:r>
                      <a:rPr lang="en-US" i="1" dirty="0" smtClean="0">
                        <a:latin typeface="Cambria Math" panose="02040503050406030204" pitchFamily="18" charset="0"/>
                      </a:rPr>
                      <m:t>=</m:t>
                    </m:r>
                  </m:oMath>
                </a14:m>
                <a:r>
                  <a:rPr lang="en-US" dirty="0"/>
                  <a:t> </a:t>
                </a:r>
                <a:r>
                  <a:rPr lang="el-GR" i="1" dirty="0">
                    <a:latin typeface="Cambria Math" panose="02040503050406030204" pitchFamily="18" charset="0"/>
                    <a:ea typeface="Cambria Math" panose="02040503050406030204" pitchFamily="18" charset="0"/>
                    <a:sym typeface="Symbol"/>
                  </a:rPr>
                  <a:t>β</a:t>
                </a:r>
                <a:r>
                  <a:rPr lang="en-US" baseline="-25000" dirty="0"/>
                  <a:t>0</a:t>
                </a:r>
                <a:r>
                  <a:rPr lang="en-US" dirty="0"/>
                  <a:t> </a:t>
                </a:r>
                <a14:m>
                  <m:oMath xmlns:m="http://schemas.openxmlformats.org/officeDocument/2006/math">
                    <m:r>
                      <a:rPr lang="en-US" i="1" dirty="0" smtClean="0">
                        <a:latin typeface="Cambria Math" panose="02040503050406030204" pitchFamily="18" charset="0"/>
                      </a:rPr>
                      <m:t>+</m:t>
                    </m:r>
                  </m:oMath>
                </a14:m>
                <a:r>
                  <a:rPr lang="en-US" dirty="0"/>
                  <a:t>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a:t>
                </a:r>
                <a:r>
                  <a:rPr lang="en-US" i="1" dirty="0"/>
                  <a:t>SAT Score</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259"/>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Constructing a Confidence Interval for the Slope in the GPA Model (cont.)</a:t>
            </a:r>
          </a:p>
        </p:txBody>
      </p:sp>
      <p:sp>
        <p:nvSpPr>
          <p:cNvPr id="3" name="Content Placeholder 2"/>
          <p:cNvSpPr>
            <a:spLocks noGrp="1"/>
          </p:cNvSpPr>
          <p:nvPr>
            <p:ph idx="1"/>
          </p:nvPr>
        </p:nvSpPr>
        <p:spPr/>
        <p:txBody>
          <a:bodyPr/>
          <a:lstStyle/>
          <a:p>
            <a:r>
              <a:rPr lang="en-US" dirty="0"/>
              <a:t>We will begin by making an inference concerning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Construct a 95% confidence interval for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a:t>
            </a:r>
          </a:p>
        </p:txBody>
      </p:sp>
      <p:pic>
        <p:nvPicPr>
          <p:cNvPr id="5" name="Picture 4">
            <a:extLst>
              <a:ext uri="{FF2B5EF4-FFF2-40B4-BE49-F238E27FC236}">
                <a16:creationId xmlns:a16="http://schemas.microsoft.com/office/drawing/2014/main" id="{EBA3BA0D-586E-C1D5-00B2-F19E9DBE0B07}"/>
              </a:ext>
            </a:extLst>
          </p:cNvPr>
          <p:cNvPicPr>
            <a:picLocks noChangeAspect="1"/>
          </p:cNvPicPr>
          <p:nvPr/>
        </p:nvPicPr>
        <p:blipFill>
          <a:blip r:embed="rId2"/>
          <a:stretch>
            <a:fillRect/>
          </a:stretch>
        </p:blipFill>
        <p:spPr>
          <a:xfrm>
            <a:off x="1371600" y="2437098"/>
            <a:ext cx="5867402" cy="341506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Constructing a Confidence Interval for the Slope in the GPA Model (cont.)</a:t>
            </a:r>
          </a:p>
        </p:txBody>
      </p:sp>
      <p:sp>
        <p:nvSpPr>
          <p:cNvPr id="3" name="Content Placeholder 2"/>
          <p:cNvSpPr>
            <a:spLocks noGrp="1"/>
          </p:cNvSpPr>
          <p:nvPr>
            <p:ph idx="1"/>
          </p:nvPr>
        </p:nvSpPr>
        <p:spPr/>
        <p:txBody>
          <a:bodyPr>
            <a:normAutofit/>
          </a:bodyPr>
          <a:lstStyle/>
          <a:p>
            <a:r>
              <a:rPr lang="en-US" b="1" dirty="0"/>
              <a:t>Solution </a:t>
            </a:r>
          </a:p>
          <a:p>
            <a:r>
              <a:rPr lang="en-US" dirty="0"/>
              <a:t>As noted in section 5.3, the paired data on SAT score and graduating GPA are taken from a random sample of students. The </a:t>
            </a:r>
            <a:r>
              <a:rPr lang="en-US" dirty="0" err="1"/>
              <a:t>scatterplot</a:t>
            </a:r>
            <a:r>
              <a:rPr lang="en-US" dirty="0"/>
              <a:t> does not show an overwhelming linear pattern, but a slight linear trend is apparent.</a:t>
            </a:r>
          </a:p>
          <a:p>
            <a:pPr marL="461963" indent="-461963"/>
            <a:r>
              <a:rPr lang="en-US" dirty="0"/>
              <a:t>	The sample is a random sample of paired data</a:t>
            </a:r>
          </a:p>
          <a:p>
            <a:pPr marL="461963" indent="-461963"/>
            <a:r>
              <a:rPr lang="en-US" dirty="0"/>
              <a:t>	Error terms are normally distributed and independent (assumed). </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3400" y="4082432"/>
            <a:ext cx="365125" cy="381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a:stretch>
            <a:fillRect/>
          </a:stretch>
        </p:blipFill>
        <p:spPr bwMode="auto">
          <a:xfrm>
            <a:off x="549275" y="4632016"/>
            <a:ext cx="3651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Constructing a Confidence Interval for the Slope in the GPA Model (cont.)</a:t>
            </a:r>
          </a:p>
        </p:txBody>
      </p:sp>
      <p:sp>
        <p:nvSpPr>
          <p:cNvPr id="3" name="Content Placeholder 2"/>
          <p:cNvSpPr>
            <a:spLocks noGrp="1"/>
          </p:cNvSpPr>
          <p:nvPr>
            <p:ph idx="1"/>
          </p:nvPr>
        </p:nvSpPr>
        <p:spPr/>
        <p:txBody>
          <a:bodyPr/>
          <a:lstStyle/>
          <a:p>
            <a:pPr marL="461963" indent="-461963"/>
            <a:r>
              <a:rPr lang="en-US" dirty="0"/>
              <a:t>	If we are fitting a simple linear model, the scatterplot should show a linear relationship between the variables. </a:t>
            </a:r>
          </a:p>
          <a:p>
            <a:r>
              <a:rPr lang="en-US" dirty="0"/>
              <a:t>Using Excel’s statistical analysis package to estimate the linear regression model, the output is given below. </a:t>
            </a:r>
          </a:p>
        </p:txBody>
      </p:sp>
      <p:graphicFrame>
        <p:nvGraphicFramePr>
          <p:cNvPr id="4" name="object 2"/>
          <p:cNvGraphicFramePr>
            <a:graphicFrameLocks noGrp="1"/>
          </p:cNvGraphicFramePr>
          <p:nvPr>
            <p:extLst>
              <p:ext uri="{D42A27DB-BD31-4B8C-83A1-F6EECF244321}">
                <p14:modId xmlns:p14="http://schemas.microsoft.com/office/powerpoint/2010/main" val="468535829"/>
              </p:ext>
            </p:extLst>
          </p:nvPr>
        </p:nvGraphicFramePr>
        <p:xfrm>
          <a:off x="524999" y="3886200"/>
          <a:ext cx="8161800" cy="1524000"/>
        </p:xfrm>
        <a:graphic>
          <a:graphicData uri="http://schemas.openxmlformats.org/drawingml/2006/table">
            <a:tbl>
              <a:tblPr firstRow="1" bandRow="1">
                <a:tableStyleId>{5C22544A-7EE6-4342-B048-85BDC9FD1C3A}</a:tableStyleId>
              </a:tblPr>
              <a:tblGrid>
                <a:gridCol w="1238845">
                  <a:extLst>
                    <a:ext uri="{9D8B030D-6E8A-4147-A177-3AD203B41FA5}">
                      <a16:colId xmlns:a16="http://schemas.microsoft.com/office/drawing/2014/main" val="20000"/>
                    </a:ext>
                  </a:extLst>
                </a:gridCol>
                <a:gridCol w="582985">
                  <a:extLst>
                    <a:ext uri="{9D8B030D-6E8A-4147-A177-3AD203B41FA5}">
                      <a16:colId xmlns:a16="http://schemas.microsoft.com/office/drawing/2014/main" val="20001"/>
                    </a:ext>
                  </a:extLst>
                </a:gridCol>
                <a:gridCol w="1603210">
                  <a:extLst>
                    <a:ext uri="{9D8B030D-6E8A-4147-A177-3AD203B41FA5}">
                      <a16:colId xmlns:a16="http://schemas.microsoft.com/office/drawing/2014/main" val="20002"/>
                    </a:ext>
                  </a:extLst>
                </a:gridCol>
                <a:gridCol w="1457465">
                  <a:extLst>
                    <a:ext uri="{9D8B030D-6E8A-4147-A177-3AD203B41FA5}">
                      <a16:colId xmlns:a16="http://schemas.microsoft.com/office/drawing/2014/main" val="20003"/>
                    </a:ext>
                  </a:extLst>
                </a:gridCol>
                <a:gridCol w="1603210">
                  <a:extLst>
                    <a:ext uri="{9D8B030D-6E8A-4147-A177-3AD203B41FA5}">
                      <a16:colId xmlns:a16="http://schemas.microsoft.com/office/drawing/2014/main" val="20004"/>
                    </a:ext>
                  </a:extLst>
                </a:gridCol>
                <a:gridCol w="1676085">
                  <a:extLst>
                    <a:ext uri="{9D8B030D-6E8A-4147-A177-3AD203B41FA5}">
                      <a16:colId xmlns:a16="http://schemas.microsoft.com/office/drawing/2014/main" val="20005"/>
                    </a:ext>
                  </a:extLst>
                </a:gridCol>
              </a:tblGrid>
              <a:tr h="183515">
                <a:tc gridSpan="6">
                  <a:txBody>
                    <a:bodyPr/>
                    <a:lstStyle/>
                    <a:p>
                      <a:pPr>
                        <a:lnSpc>
                          <a:spcPct val="100000"/>
                        </a:lnSpc>
                      </a:pPr>
                      <a:r>
                        <a:rPr lang="en-US" sz="2000" dirty="0">
                          <a:latin typeface="+mj-lt"/>
                          <a:cs typeface="Times New Roman"/>
                        </a:rPr>
                        <a:t>ANOVA</a:t>
                      </a:r>
                      <a:endParaRPr sz="2000" dirty="0">
                        <a:latin typeface="+mj-lt"/>
                        <a:cs typeface="Times New Roman"/>
                      </a:endParaRPr>
                    </a:p>
                  </a:txBody>
                  <a:tcPr marL="0" marR="0" marT="0" marB="0"/>
                </a:tc>
                <a:tc hMerge="1">
                  <a:txBody>
                    <a:bodyPr/>
                    <a:lstStyle/>
                    <a:p>
                      <a:pPr marR="90170" algn="r">
                        <a:lnSpc>
                          <a:spcPct val="100000"/>
                        </a:lnSpc>
                      </a:pPr>
                      <a:endParaRPr sz="2000">
                        <a:latin typeface="Calibri"/>
                        <a:cs typeface="Calibri"/>
                      </a:endParaRPr>
                    </a:p>
                  </a:txBody>
                  <a:tcPr marL="0" marR="0" marT="0" marB="0"/>
                </a:tc>
                <a:tc hMerge="1">
                  <a:txBody>
                    <a:bodyPr/>
                    <a:lstStyle/>
                    <a:p>
                      <a:pPr marL="315595">
                        <a:lnSpc>
                          <a:spcPct val="100000"/>
                        </a:lnSpc>
                      </a:pPr>
                      <a:endParaRPr sz="2000">
                        <a:latin typeface="Calibri"/>
                        <a:cs typeface="Calibri"/>
                      </a:endParaRPr>
                    </a:p>
                  </a:txBody>
                  <a:tcPr marL="0" marR="0" marT="0" marB="0"/>
                </a:tc>
                <a:tc hMerge="1">
                  <a:txBody>
                    <a:bodyPr/>
                    <a:lstStyle/>
                    <a:p>
                      <a:pPr marL="316865">
                        <a:lnSpc>
                          <a:spcPct val="100000"/>
                        </a:lnSpc>
                        <a:tabLst>
                          <a:tab pos="1216025" algn="l"/>
                        </a:tabLst>
                      </a:pPr>
                      <a:endParaRPr sz="2000">
                        <a:latin typeface="Calibri"/>
                        <a:cs typeface="Calibri"/>
                      </a:endParaRPr>
                    </a:p>
                  </a:txBody>
                  <a:tcPr marL="0" marR="0" marT="0" marB="0"/>
                </a:tc>
                <a:tc hMerge="1">
                  <a:txBody>
                    <a:bodyPr/>
                    <a:lstStyle/>
                    <a:p>
                      <a:endParaRPr lang="en-US"/>
                    </a:p>
                  </a:txBody>
                  <a:tcPr/>
                </a:tc>
                <a:tc hMerge="1">
                  <a:txBody>
                    <a:bodyPr/>
                    <a:lstStyle/>
                    <a:p>
                      <a:pPr marL="81280">
                        <a:lnSpc>
                          <a:spcPct val="100000"/>
                        </a:lnSpc>
                      </a:pPr>
                      <a:endParaRPr sz="2000" dirty="0">
                        <a:latin typeface="Calibri"/>
                        <a:cs typeface="Calibri"/>
                      </a:endParaRPr>
                    </a:p>
                  </a:txBody>
                  <a:tcPr marL="0" marR="0" marT="0" marB="0"/>
                </a:tc>
                <a:extLst>
                  <a:ext uri="{0D108BD9-81ED-4DB2-BD59-A6C34878D82A}">
                    <a16:rowId xmlns:a16="http://schemas.microsoft.com/office/drawing/2014/main" val="10000"/>
                  </a:ext>
                </a:extLst>
              </a:tr>
              <a:tr h="183515">
                <a:tc>
                  <a:txBody>
                    <a:bodyPr/>
                    <a:lstStyle/>
                    <a:p>
                      <a:pPr algn="ctr">
                        <a:lnSpc>
                          <a:spcPct val="100000"/>
                        </a:lnSpc>
                      </a:pPr>
                      <a:endParaRPr sz="2000" i="1" dirty="0">
                        <a:solidFill>
                          <a:srgbClr val="000000"/>
                        </a:solidFill>
                        <a:latin typeface="Times New Roman"/>
                        <a:cs typeface="Times New Roman"/>
                      </a:endParaRPr>
                    </a:p>
                  </a:txBody>
                  <a:tcPr marL="0" marR="0" marT="0" marB="0"/>
                </a:tc>
                <a:tc>
                  <a:txBody>
                    <a:bodyPr/>
                    <a:lstStyle/>
                    <a:p>
                      <a:pPr marR="90170" algn="ctr">
                        <a:lnSpc>
                          <a:spcPct val="100000"/>
                        </a:lnSpc>
                      </a:pPr>
                      <a:r>
                        <a:rPr sz="2000" i="1" spc="0" dirty="0">
                          <a:solidFill>
                            <a:srgbClr val="000000"/>
                          </a:solidFill>
                        </a:rPr>
                        <a:t>d</a:t>
                      </a:r>
                      <a:r>
                        <a:rPr sz="2000" i="1" dirty="0">
                          <a:solidFill>
                            <a:srgbClr val="000000"/>
                          </a:solidFill>
                        </a:rPr>
                        <a:t>f</a:t>
                      </a:r>
                      <a:endParaRPr sz="2000" i="1">
                        <a:solidFill>
                          <a:srgbClr val="000000"/>
                        </a:solidFill>
                        <a:latin typeface="Calibri"/>
                        <a:cs typeface="Calibri"/>
                      </a:endParaRPr>
                    </a:p>
                  </a:txBody>
                  <a:tcPr marL="0" marR="0" marT="0" marB="0"/>
                </a:tc>
                <a:tc>
                  <a:txBody>
                    <a:bodyPr/>
                    <a:lstStyle/>
                    <a:p>
                      <a:pPr marL="315595" algn="ctr">
                        <a:lnSpc>
                          <a:spcPct val="100000"/>
                        </a:lnSpc>
                      </a:pPr>
                      <a:r>
                        <a:rPr sz="2000" i="1" spc="-5" dirty="0">
                          <a:solidFill>
                            <a:srgbClr val="000000"/>
                          </a:solidFill>
                        </a:rPr>
                        <a:t>SS</a:t>
                      </a:r>
                      <a:endParaRPr sz="2000" i="1">
                        <a:solidFill>
                          <a:srgbClr val="000000"/>
                        </a:solidFill>
                        <a:latin typeface="Calibri"/>
                        <a:cs typeface="Calibri"/>
                      </a:endParaRPr>
                    </a:p>
                  </a:txBody>
                  <a:tcPr marL="0" marR="0" marT="0" marB="0"/>
                </a:tc>
                <a:tc>
                  <a:txBody>
                    <a:bodyPr/>
                    <a:lstStyle/>
                    <a:p>
                      <a:pPr marL="316865" algn="l">
                        <a:lnSpc>
                          <a:spcPct val="100000"/>
                        </a:lnSpc>
                        <a:tabLst>
                          <a:tab pos="1216025" algn="l"/>
                        </a:tabLst>
                      </a:pPr>
                      <a:r>
                        <a:rPr sz="2000" i="1" dirty="0">
                          <a:solidFill>
                            <a:srgbClr val="000000"/>
                          </a:solidFill>
                        </a:rPr>
                        <a:t>MS	</a:t>
                      </a:r>
                      <a:endParaRPr sz="2000" i="1" dirty="0">
                        <a:solidFill>
                          <a:srgbClr val="000000"/>
                        </a:solidFill>
                        <a:latin typeface="Calibri"/>
                        <a:cs typeface="Calibri"/>
                      </a:endParaRPr>
                    </a:p>
                  </a:txBody>
                  <a:tcPr marL="0" marR="0" marT="0" marB="0"/>
                </a:tc>
                <a:tc>
                  <a:txBody>
                    <a:bodyPr/>
                    <a:lstStyle/>
                    <a:p>
                      <a:pPr marL="316865" algn="l">
                        <a:lnSpc>
                          <a:spcPct val="100000"/>
                        </a:lnSpc>
                        <a:tabLst>
                          <a:tab pos="1216025" algn="l"/>
                        </a:tabLst>
                      </a:pPr>
                      <a:r>
                        <a:rPr lang="en-US" sz="2000" i="1" dirty="0">
                          <a:solidFill>
                            <a:srgbClr val="000000"/>
                          </a:solidFill>
                        </a:rPr>
                        <a:t>F</a:t>
                      </a:r>
                      <a:endParaRPr sz="2000" i="1" dirty="0">
                        <a:solidFill>
                          <a:srgbClr val="000000"/>
                        </a:solidFill>
                        <a:latin typeface="Calibri"/>
                        <a:cs typeface="Calibri"/>
                      </a:endParaRPr>
                    </a:p>
                  </a:txBody>
                  <a:tcPr marL="0" marR="0" marT="0" marB="0"/>
                </a:tc>
                <a:tc>
                  <a:txBody>
                    <a:bodyPr/>
                    <a:lstStyle/>
                    <a:p>
                      <a:pPr marL="81280" algn="ctr">
                        <a:lnSpc>
                          <a:spcPct val="100000"/>
                        </a:lnSpc>
                      </a:pPr>
                      <a:r>
                        <a:rPr sz="2000" i="1" spc="-5" dirty="0">
                          <a:solidFill>
                            <a:srgbClr val="000000"/>
                          </a:solidFill>
                        </a:rPr>
                        <a:t>Signiﬁcance</a:t>
                      </a:r>
                      <a:r>
                        <a:rPr sz="2000" i="1" spc="-10" dirty="0">
                          <a:solidFill>
                            <a:srgbClr val="000000"/>
                          </a:solidFill>
                        </a:rPr>
                        <a:t> </a:t>
                      </a:r>
                      <a:r>
                        <a:rPr sz="2000" i="1" dirty="0">
                          <a:solidFill>
                            <a:srgbClr val="000000"/>
                          </a:solidFill>
                        </a:rPr>
                        <a:t>F</a:t>
                      </a:r>
                      <a:endParaRPr sz="2000" i="1" dirty="0">
                        <a:solidFill>
                          <a:srgbClr val="000000"/>
                        </a:solidFill>
                        <a:latin typeface="Calibri"/>
                        <a:cs typeface="Calibri"/>
                      </a:endParaRPr>
                    </a:p>
                  </a:txBody>
                  <a:tcPr marL="0" marR="0" marT="0" marB="0"/>
                </a:tc>
                <a:extLst>
                  <a:ext uri="{0D108BD9-81ED-4DB2-BD59-A6C34878D82A}">
                    <a16:rowId xmlns:a16="http://schemas.microsoft.com/office/drawing/2014/main" val="10001"/>
                  </a:ext>
                </a:extLst>
              </a:tr>
              <a:tr h="195580">
                <a:tc>
                  <a:txBody>
                    <a:bodyPr/>
                    <a:lstStyle/>
                    <a:p>
                      <a:pPr marL="23495" algn="l">
                        <a:lnSpc>
                          <a:spcPct val="100000"/>
                        </a:lnSpc>
                      </a:pPr>
                      <a:r>
                        <a:rPr sz="2000" spc="-5" dirty="0">
                          <a:solidFill>
                            <a:srgbClr val="000000"/>
                          </a:solidFill>
                        </a:rPr>
                        <a:t>Regression</a:t>
                      </a:r>
                      <a:endParaRPr sz="2000" dirty="0">
                        <a:solidFill>
                          <a:srgbClr val="000000"/>
                        </a:solidFill>
                        <a:latin typeface="Calibri"/>
                        <a:cs typeface="Calibri"/>
                      </a:endParaRPr>
                    </a:p>
                  </a:txBody>
                  <a:tcPr marL="0" marR="0" marT="0" marB="0"/>
                </a:tc>
                <a:tc>
                  <a:txBody>
                    <a:bodyPr/>
                    <a:lstStyle/>
                    <a:p>
                      <a:pPr marR="100330" algn="ctr">
                        <a:lnSpc>
                          <a:spcPct val="100000"/>
                        </a:lnSpc>
                      </a:pPr>
                      <a:r>
                        <a:rPr sz="2000" dirty="0">
                          <a:solidFill>
                            <a:srgbClr val="000000"/>
                          </a:solidFill>
                        </a:rPr>
                        <a:t>1</a:t>
                      </a:r>
                      <a:endParaRPr sz="2000" dirty="0">
                        <a:solidFill>
                          <a:srgbClr val="000000"/>
                        </a:solidFill>
                        <a:latin typeface="Calibri"/>
                        <a:cs typeface="Calibri"/>
                      </a:endParaRPr>
                    </a:p>
                  </a:txBody>
                  <a:tcPr marL="0" marR="0" marT="0" marB="0"/>
                </a:tc>
                <a:tc>
                  <a:txBody>
                    <a:bodyPr/>
                    <a:lstStyle/>
                    <a:p>
                      <a:pPr marL="97790" algn="ctr">
                        <a:lnSpc>
                          <a:spcPct val="100000"/>
                        </a:lnSpc>
                      </a:pPr>
                      <a:r>
                        <a:rPr sz="2000" dirty="0">
                          <a:solidFill>
                            <a:srgbClr val="000000"/>
                          </a:solidFill>
                        </a:rPr>
                        <a:t>0.854832198</a:t>
                      </a:r>
                      <a:endParaRPr sz="2000" dirty="0">
                        <a:solidFill>
                          <a:srgbClr val="000000"/>
                        </a:solidFill>
                        <a:latin typeface="Calibri"/>
                        <a:cs typeface="Calibri"/>
                      </a:endParaRPr>
                    </a:p>
                  </a:txBody>
                  <a:tcPr marL="0" marR="0" marT="0" marB="0"/>
                </a:tc>
                <a:tc>
                  <a:txBody>
                    <a:bodyPr/>
                    <a:lstStyle/>
                    <a:p>
                      <a:pPr marL="107950" algn="l">
                        <a:lnSpc>
                          <a:spcPct val="100000"/>
                        </a:lnSpc>
                      </a:pPr>
                      <a:r>
                        <a:rPr sz="2000" dirty="0">
                          <a:solidFill>
                            <a:srgbClr val="000000"/>
                          </a:solidFill>
                        </a:rPr>
                        <a:t>0.854832198</a:t>
                      </a:r>
                      <a:endParaRPr sz="2000" dirty="0">
                        <a:solidFill>
                          <a:srgbClr val="000000"/>
                        </a:solidFill>
                        <a:latin typeface="Calibri"/>
                        <a:cs typeface="Calibri"/>
                      </a:endParaRPr>
                    </a:p>
                  </a:txBody>
                  <a:tcPr marL="0" marR="0" marT="0" marB="0"/>
                </a:tc>
                <a:tc>
                  <a:txBody>
                    <a:bodyPr/>
                    <a:lstStyle/>
                    <a:p>
                      <a:pPr marL="107950" algn="l">
                        <a:lnSpc>
                          <a:spcPct val="100000"/>
                        </a:lnSpc>
                      </a:pPr>
                      <a:r>
                        <a:rPr lang="en-US" sz="2000" spc="175" dirty="0">
                          <a:solidFill>
                            <a:srgbClr val="000000"/>
                          </a:solidFill>
                        </a:rPr>
                        <a:t>5</a:t>
                      </a:r>
                      <a:r>
                        <a:rPr lang="en-US" sz="2000" dirty="0">
                          <a:solidFill>
                            <a:srgbClr val="000000"/>
                          </a:solidFill>
                        </a:rPr>
                        <a:t>.321848064</a:t>
                      </a:r>
                      <a:endParaRPr sz="2000" dirty="0">
                        <a:solidFill>
                          <a:srgbClr val="000000"/>
                        </a:solidFill>
                        <a:latin typeface="Calibri"/>
                        <a:cs typeface="Calibri"/>
                      </a:endParaRPr>
                    </a:p>
                  </a:txBody>
                  <a:tcPr marL="0" marR="0" marT="0" marB="0"/>
                </a:tc>
                <a:tc>
                  <a:txBody>
                    <a:bodyPr/>
                    <a:lstStyle/>
                    <a:p>
                      <a:pPr marL="81280" algn="ctr">
                        <a:lnSpc>
                          <a:spcPct val="100000"/>
                        </a:lnSpc>
                      </a:pPr>
                      <a:r>
                        <a:rPr sz="2000" dirty="0">
                          <a:solidFill>
                            <a:srgbClr val="000000"/>
                          </a:solidFill>
                        </a:rPr>
                        <a:t>0.028670474</a:t>
                      </a:r>
                      <a:endParaRPr sz="200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r h="181610">
                <a:tc>
                  <a:txBody>
                    <a:bodyPr/>
                    <a:lstStyle/>
                    <a:p>
                      <a:pPr marL="23495" algn="l">
                        <a:lnSpc>
                          <a:spcPct val="100000"/>
                        </a:lnSpc>
                      </a:pPr>
                      <a:r>
                        <a:rPr sz="2000" spc="-5" dirty="0">
                          <a:solidFill>
                            <a:srgbClr val="000000"/>
                          </a:solidFill>
                        </a:rPr>
                        <a:t>Residual</a:t>
                      </a:r>
                      <a:endParaRPr sz="2000" dirty="0">
                        <a:solidFill>
                          <a:srgbClr val="000000"/>
                        </a:solidFill>
                        <a:latin typeface="Calibri"/>
                        <a:cs typeface="Calibri"/>
                      </a:endParaRPr>
                    </a:p>
                  </a:txBody>
                  <a:tcPr marL="0" marR="0" marT="0" marB="0"/>
                </a:tc>
                <a:tc>
                  <a:txBody>
                    <a:bodyPr/>
                    <a:lstStyle/>
                    <a:p>
                      <a:pPr marR="100330" algn="ctr">
                        <a:lnSpc>
                          <a:spcPct val="100000"/>
                        </a:lnSpc>
                      </a:pPr>
                      <a:r>
                        <a:rPr sz="2000" dirty="0">
                          <a:solidFill>
                            <a:srgbClr val="000000"/>
                          </a:solidFill>
                        </a:rPr>
                        <a:t>28</a:t>
                      </a:r>
                      <a:endParaRPr sz="2000">
                        <a:solidFill>
                          <a:srgbClr val="000000"/>
                        </a:solidFill>
                        <a:latin typeface="Calibri"/>
                        <a:cs typeface="Calibri"/>
                      </a:endParaRPr>
                    </a:p>
                  </a:txBody>
                  <a:tcPr marL="0" marR="0" marT="0" marB="0"/>
                </a:tc>
                <a:tc>
                  <a:txBody>
                    <a:bodyPr/>
                    <a:lstStyle/>
                    <a:p>
                      <a:pPr marL="97790" algn="ctr">
                        <a:lnSpc>
                          <a:spcPct val="100000"/>
                        </a:lnSpc>
                      </a:pPr>
                      <a:r>
                        <a:rPr sz="2000" dirty="0">
                          <a:solidFill>
                            <a:srgbClr val="000000"/>
                          </a:solidFill>
                        </a:rPr>
                        <a:t>4.497554469</a:t>
                      </a:r>
                      <a:endParaRPr sz="2000" dirty="0">
                        <a:solidFill>
                          <a:srgbClr val="000000"/>
                        </a:solidFill>
                        <a:latin typeface="Calibri"/>
                        <a:cs typeface="Calibri"/>
                      </a:endParaRPr>
                    </a:p>
                  </a:txBody>
                  <a:tcPr marL="0" marR="0" marT="0" marB="0"/>
                </a:tc>
                <a:tc>
                  <a:txBody>
                    <a:bodyPr/>
                    <a:lstStyle/>
                    <a:p>
                      <a:pPr marL="107950" algn="l">
                        <a:lnSpc>
                          <a:spcPct val="100000"/>
                        </a:lnSpc>
                      </a:pPr>
                      <a:r>
                        <a:rPr sz="2000" dirty="0">
                          <a:solidFill>
                            <a:srgbClr val="000000"/>
                          </a:solidFill>
                        </a:rPr>
                        <a:t>0.160626945</a:t>
                      </a:r>
                      <a:endParaRPr sz="2000" dirty="0">
                        <a:solidFill>
                          <a:srgbClr val="000000"/>
                        </a:solidFill>
                        <a:latin typeface="Calibri"/>
                        <a:cs typeface="Calibri"/>
                      </a:endParaRPr>
                    </a:p>
                  </a:txBody>
                  <a:tcPr marL="0" marR="0" marT="0" marB="0"/>
                </a:tc>
                <a:tc>
                  <a:txBody>
                    <a:bodyPr/>
                    <a:lstStyle/>
                    <a:p>
                      <a:pPr marL="107950" algn="l">
                        <a:lnSpc>
                          <a:spcPct val="100000"/>
                        </a:lnSpc>
                      </a:pPr>
                      <a:endParaRPr sz="2000" dirty="0">
                        <a:solidFill>
                          <a:srgbClr val="000000"/>
                        </a:solidFill>
                        <a:latin typeface="Calibri"/>
                        <a:cs typeface="Calibri"/>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3"/>
                  </a:ext>
                </a:extLst>
              </a:tr>
              <a:tr h="182245">
                <a:tc>
                  <a:txBody>
                    <a:bodyPr/>
                    <a:lstStyle/>
                    <a:p>
                      <a:pPr marL="23495" algn="l">
                        <a:lnSpc>
                          <a:spcPct val="100000"/>
                        </a:lnSpc>
                      </a:pPr>
                      <a:r>
                        <a:rPr sz="2000" spc="-5" dirty="0">
                          <a:solidFill>
                            <a:srgbClr val="000000"/>
                          </a:solidFill>
                        </a:rPr>
                        <a:t>Total</a:t>
                      </a:r>
                      <a:endParaRPr sz="2000" dirty="0">
                        <a:solidFill>
                          <a:srgbClr val="000000"/>
                        </a:solidFill>
                        <a:latin typeface="Calibri"/>
                        <a:cs typeface="Calibri"/>
                      </a:endParaRPr>
                    </a:p>
                  </a:txBody>
                  <a:tcPr marL="0" marR="0" marT="0" marB="0"/>
                </a:tc>
                <a:tc>
                  <a:txBody>
                    <a:bodyPr/>
                    <a:lstStyle/>
                    <a:p>
                      <a:pPr marR="100330" algn="ctr">
                        <a:lnSpc>
                          <a:spcPct val="100000"/>
                        </a:lnSpc>
                      </a:pPr>
                      <a:r>
                        <a:rPr sz="2000" dirty="0">
                          <a:solidFill>
                            <a:srgbClr val="000000"/>
                          </a:solidFill>
                        </a:rPr>
                        <a:t>29</a:t>
                      </a:r>
                      <a:endParaRPr sz="2000">
                        <a:solidFill>
                          <a:srgbClr val="000000"/>
                        </a:solidFill>
                        <a:latin typeface="Calibri"/>
                        <a:cs typeface="Calibri"/>
                      </a:endParaRPr>
                    </a:p>
                  </a:txBody>
                  <a:tcPr marL="0" marR="0" marT="0" marB="0"/>
                </a:tc>
                <a:tc>
                  <a:txBody>
                    <a:bodyPr/>
                    <a:lstStyle/>
                    <a:p>
                      <a:pPr marL="97790" algn="ctr">
                        <a:lnSpc>
                          <a:spcPct val="100000"/>
                        </a:lnSpc>
                      </a:pPr>
                      <a:r>
                        <a:rPr sz="2000" dirty="0">
                          <a:solidFill>
                            <a:srgbClr val="000000"/>
                          </a:solidFill>
                        </a:rPr>
                        <a:t>5.352386667</a:t>
                      </a:r>
                      <a:endParaRPr sz="2000">
                        <a:solidFill>
                          <a:srgbClr val="000000"/>
                        </a:solidFill>
                        <a:latin typeface="Calibri"/>
                        <a:cs typeface="Calibri"/>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tc>
                  <a:txBody>
                    <a:bodyPr/>
                    <a:lstStyle/>
                    <a:p>
                      <a:pPr algn="ct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524999" y="1371600"/>
            <a:ext cx="3651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Constructing a Confidence Interval for the Slope in the GPA Model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object 2"/>
          <p:cNvGraphicFramePr>
            <a:graphicFrameLocks noGrp="1"/>
          </p:cNvGraphicFramePr>
          <p:nvPr>
            <p:extLst>
              <p:ext uri="{D42A27DB-BD31-4B8C-83A1-F6EECF244321}">
                <p14:modId xmlns:p14="http://schemas.microsoft.com/office/powerpoint/2010/main" val="2110216899"/>
              </p:ext>
            </p:extLst>
          </p:nvPr>
        </p:nvGraphicFramePr>
        <p:xfrm>
          <a:off x="304800" y="1371600"/>
          <a:ext cx="8610602" cy="10363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219202">
                  <a:extLst>
                    <a:ext uri="{9D8B030D-6E8A-4147-A177-3AD203B41FA5}">
                      <a16:colId xmlns:a16="http://schemas.microsoft.com/office/drawing/2014/main" val="20006"/>
                    </a:ext>
                  </a:extLst>
                </a:gridCol>
              </a:tblGrid>
              <a:tr h="183515">
                <a:tc>
                  <a:txBody>
                    <a:bodyPr/>
                    <a:lstStyle/>
                    <a:p>
                      <a:pPr marL="721360">
                        <a:lnSpc>
                          <a:spcPct val="100000"/>
                        </a:lnSpc>
                      </a:pPr>
                      <a:endParaRPr sz="2000" b="0" i="1" dirty="0">
                        <a:latin typeface="Calibri"/>
                        <a:cs typeface="Calibri"/>
                      </a:endParaRPr>
                    </a:p>
                  </a:txBody>
                  <a:tcPr marL="0" marR="0" marT="0" marB="0"/>
                </a:tc>
                <a:tc gridSpan="6">
                  <a:txBody>
                    <a:bodyPr/>
                    <a:lstStyle/>
                    <a:p>
                      <a:pPr marL="721360">
                        <a:lnSpc>
                          <a:spcPct val="100000"/>
                        </a:lnSpc>
                      </a:pPr>
                      <a:endParaRPr sz="2000" b="0" i="1" dirty="0">
                        <a:latin typeface="Calibri"/>
                        <a:cs typeface="Calibri"/>
                      </a:endParaRPr>
                    </a:p>
                  </a:txBody>
                  <a:tcPr marL="0" marR="0" marT="0" marB="0"/>
                </a:tc>
                <a:tc hMerge="1">
                  <a:txBody>
                    <a:bodyPr/>
                    <a:lstStyle/>
                    <a:p>
                      <a:pPr marL="113030">
                        <a:lnSpc>
                          <a:spcPct val="100000"/>
                        </a:lnSpc>
                      </a:pPr>
                      <a:endParaRPr sz="2000" b="0" i="1" dirty="0">
                        <a:latin typeface="Calibri"/>
                        <a:cs typeface="Calibri"/>
                      </a:endParaRPr>
                    </a:p>
                  </a:txBody>
                  <a:tcPr marL="0" marR="0" marT="0" marB="0"/>
                </a:tc>
                <a:tc hMerge="1">
                  <a:txBody>
                    <a:bodyPr/>
                    <a:lstStyle/>
                    <a:p>
                      <a:pPr marL="81915">
                        <a:lnSpc>
                          <a:spcPct val="100000"/>
                        </a:lnSpc>
                      </a:pPr>
                      <a:endParaRPr sz="2000" b="0" i="1">
                        <a:latin typeface="Calibri"/>
                        <a:cs typeface="Calibri"/>
                      </a:endParaRPr>
                    </a:p>
                  </a:txBody>
                  <a:tcPr marL="0" marR="0" marT="0" marB="0"/>
                </a:tc>
                <a:tc hMerge="1">
                  <a:txBody>
                    <a:bodyPr/>
                    <a:lstStyle/>
                    <a:p>
                      <a:pPr marL="96520">
                        <a:lnSpc>
                          <a:spcPct val="100000"/>
                        </a:lnSpc>
                      </a:pPr>
                      <a:endParaRPr sz="2000" b="0" i="1">
                        <a:latin typeface="Calibri"/>
                        <a:cs typeface="Calibri"/>
                      </a:endParaRPr>
                    </a:p>
                  </a:txBody>
                  <a:tcPr marL="0" marR="0" marT="0" marB="0"/>
                </a:tc>
                <a:tc hMerge="1">
                  <a:txBody>
                    <a:bodyPr/>
                    <a:lstStyle/>
                    <a:p>
                      <a:pPr marL="97790">
                        <a:lnSpc>
                          <a:spcPct val="100000"/>
                        </a:lnSpc>
                      </a:pPr>
                      <a:endParaRPr sz="2000" b="0" i="1">
                        <a:latin typeface="Calibri"/>
                        <a:cs typeface="Calibri"/>
                      </a:endParaRPr>
                    </a:p>
                  </a:txBody>
                  <a:tcPr marL="0" marR="0" marT="0" marB="0"/>
                </a:tc>
                <a:tc hMerge="1">
                  <a:txBody>
                    <a:bodyPr/>
                    <a:lstStyle/>
                    <a:p>
                      <a:pPr>
                        <a:lnSpc>
                          <a:spcPct val="100000"/>
                        </a:lnSpc>
                      </a:pPr>
                      <a:endParaRPr sz="2000" b="0" i="1" dirty="0">
                        <a:latin typeface="Calibri"/>
                        <a:cs typeface="Calibri"/>
                      </a:endParaRPr>
                    </a:p>
                  </a:txBody>
                  <a:tcPr marL="0" marR="0" marT="0" marB="0"/>
                </a:tc>
                <a:extLst>
                  <a:ext uri="{0D108BD9-81ED-4DB2-BD59-A6C34878D82A}">
                    <a16:rowId xmlns:a16="http://schemas.microsoft.com/office/drawing/2014/main" val="10000"/>
                  </a:ext>
                </a:extLst>
              </a:tr>
              <a:tr h="228600">
                <a:tc>
                  <a:txBody>
                    <a:bodyPr/>
                    <a:lstStyle/>
                    <a:p>
                      <a:pPr marL="721360" algn="ctr">
                        <a:lnSpc>
                          <a:spcPct val="100000"/>
                        </a:lnSpc>
                      </a:pPr>
                      <a:endParaRPr sz="1600" b="0" i="1" dirty="0">
                        <a:solidFill>
                          <a:srgbClr val="000000"/>
                        </a:solidFill>
                        <a:latin typeface="Calibri"/>
                        <a:cs typeface="Calibri"/>
                      </a:endParaRPr>
                    </a:p>
                  </a:txBody>
                  <a:tcPr marL="0" marR="0" marT="0" marB="0" anchor="ctr"/>
                </a:tc>
                <a:tc>
                  <a:txBody>
                    <a:bodyPr/>
                    <a:lstStyle/>
                    <a:p>
                      <a:pPr marL="0" indent="0" algn="l">
                        <a:lnSpc>
                          <a:spcPct val="100000"/>
                        </a:lnSpc>
                      </a:pPr>
                      <a:r>
                        <a:rPr lang="en-US" sz="1600" b="0" i="1" spc="-5" dirty="0">
                          <a:solidFill>
                            <a:srgbClr val="000000"/>
                          </a:solidFill>
                        </a:rPr>
                        <a:t>C</a:t>
                      </a:r>
                      <a:r>
                        <a:rPr sz="1600" b="0" i="1" spc="-5" dirty="0">
                          <a:solidFill>
                            <a:srgbClr val="000000"/>
                          </a:solidFill>
                        </a:rPr>
                        <a:t>oeﬃcients</a:t>
                      </a:r>
                      <a:endParaRPr sz="1600" b="0" i="1" dirty="0">
                        <a:solidFill>
                          <a:srgbClr val="000000"/>
                        </a:solidFill>
                        <a:latin typeface="Calibri"/>
                        <a:cs typeface="Calibri"/>
                      </a:endParaRPr>
                    </a:p>
                  </a:txBody>
                  <a:tcPr marL="0" marR="0" marT="0" marB="0" anchor="ctr"/>
                </a:tc>
                <a:tc>
                  <a:txBody>
                    <a:bodyPr/>
                    <a:lstStyle/>
                    <a:p>
                      <a:pPr marL="113030" algn="l">
                        <a:lnSpc>
                          <a:spcPct val="100000"/>
                        </a:lnSpc>
                      </a:pPr>
                      <a:r>
                        <a:rPr sz="1600" b="0" i="1" spc="-5" dirty="0">
                          <a:solidFill>
                            <a:srgbClr val="000000"/>
                          </a:solidFill>
                        </a:rPr>
                        <a:t>Standard</a:t>
                      </a:r>
                      <a:r>
                        <a:rPr sz="1600" b="0" i="1" spc="-10" dirty="0">
                          <a:solidFill>
                            <a:srgbClr val="000000"/>
                          </a:solidFill>
                        </a:rPr>
                        <a:t> </a:t>
                      </a:r>
                      <a:r>
                        <a:rPr sz="1600" b="0" i="1" spc="-5" dirty="0">
                          <a:solidFill>
                            <a:srgbClr val="000000"/>
                          </a:solidFill>
                        </a:rPr>
                        <a:t>Erro</a:t>
                      </a:r>
                      <a:r>
                        <a:rPr lang="en-US" sz="1600" b="0" i="1" spc="-5" dirty="0">
                          <a:solidFill>
                            <a:srgbClr val="000000"/>
                          </a:solidFill>
                        </a:rPr>
                        <a:t>r</a:t>
                      </a:r>
                      <a:endParaRPr sz="1600" b="0" i="1" dirty="0">
                        <a:solidFill>
                          <a:srgbClr val="000000"/>
                        </a:solidFill>
                        <a:latin typeface="Calibri"/>
                        <a:cs typeface="Calibri"/>
                      </a:endParaRPr>
                    </a:p>
                  </a:txBody>
                  <a:tcPr marL="0" marR="0" marT="0" marB="0" anchor="ctr"/>
                </a:tc>
                <a:tc>
                  <a:txBody>
                    <a:bodyPr/>
                    <a:lstStyle/>
                    <a:p>
                      <a:pPr marL="81915" algn="l">
                        <a:lnSpc>
                          <a:spcPct val="100000"/>
                        </a:lnSpc>
                      </a:pPr>
                      <a:r>
                        <a:rPr sz="1600" b="0" i="1" dirty="0">
                          <a:solidFill>
                            <a:srgbClr val="000000"/>
                          </a:solidFill>
                        </a:rPr>
                        <a:t>t</a:t>
                      </a:r>
                      <a:r>
                        <a:rPr sz="1600" b="0" i="1" spc="-5" dirty="0">
                          <a:solidFill>
                            <a:srgbClr val="000000"/>
                          </a:solidFill>
                        </a:rPr>
                        <a:t> Stat</a:t>
                      </a:r>
                      <a:endParaRPr sz="1600" b="0" i="1" dirty="0">
                        <a:solidFill>
                          <a:srgbClr val="000000"/>
                        </a:solidFill>
                        <a:latin typeface="Calibri"/>
                        <a:cs typeface="Calibri"/>
                      </a:endParaRPr>
                    </a:p>
                  </a:txBody>
                  <a:tcPr marL="0" marR="0" marT="0" marB="0" anchor="ctr"/>
                </a:tc>
                <a:tc>
                  <a:txBody>
                    <a:bodyPr/>
                    <a:lstStyle/>
                    <a:p>
                      <a:pPr marL="96520" algn="l">
                        <a:lnSpc>
                          <a:spcPct val="100000"/>
                        </a:lnSpc>
                      </a:pPr>
                      <a:r>
                        <a:rPr sz="1600" b="0" i="1" spc="-5" dirty="0">
                          <a:solidFill>
                            <a:srgbClr val="000000"/>
                          </a:solidFill>
                        </a:rPr>
                        <a:t>P-value</a:t>
                      </a:r>
                      <a:endParaRPr sz="1600" b="0" i="1" dirty="0">
                        <a:solidFill>
                          <a:srgbClr val="000000"/>
                        </a:solidFill>
                        <a:latin typeface="Calibri"/>
                        <a:cs typeface="Calibri"/>
                      </a:endParaRPr>
                    </a:p>
                  </a:txBody>
                  <a:tcPr marL="0" marR="0" marT="0" marB="0" anchor="ctr"/>
                </a:tc>
                <a:tc>
                  <a:txBody>
                    <a:bodyPr/>
                    <a:lstStyle/>
                    <a:p>
                      <a:pPr marL="97790" algn="l">
                        <a:lnSpc>
                          <a:spcPct val="100000"/>
                        </a:lnSpc>
                      </a:pPr>
                      <a:r>
                        <a:rPr sz="1600" b="0" i="1" spc="-5" dirty="0">
                          <a:solidFill>
                            <a:srgbClr val="000000"/>
                          </a:solidFill>
                        </a:rPr>
                        <a:t>Lower</a:t>
                      </a:r>
                      <a:r>
                        <a:rPr sz="1600" b="0" i="1" spc="-30" dirty="0">
                          <a:solidFill>
                            <a:srgbClr val="000000"/>
                          </a:solidFill>
                        </a:rPr>
                        <a:t> </a:t>
                      </a:r>
                      <a:r>
                        <a:rPr sz="1600" b="0" i="1" dirty="0">
                          <a:solidFill>
                            <a:srgbClr val="000000"/>
                          </a:solidFill>
                        </a:rPr>
                        <a:t>95%</a:t>
                      </a:r>
                      <a:endParaRPr sz="1600" b="0" i="1" dirty="0">
                        <a:solidFill>
                          <a:srgbClr val="000000"/>
                        </a:solidFill>
                        <a:latin typeface="Calibri"/>
                        <a:cs typeface="Calibri"/>
                      </a:endParaRPr>
                    </a:p>
                  </a:txBody>
                  <a:tcPr marL="0" marR="0" marT="0" marB="0" anchor="ctr"/>
                </a:tc>
                <a:tc>
                  <a:txBody>
                    <a:bodyPr/>
                    <a:lstStyle/>
                    <a:p>
                      <a:pPr algn="l">
                        <a:lnSpc>
                          <a:spcPct val="100000"/>
                        </a:lnSpc>
                      </a:pPr>
                      <a:r>
                        <a:rPr lang="en-US" sz="1600" b="0" i="1" dirty="0">
                          <a:solidFill>
                            <a:srgbClr val="000000"/>
                          </a:solidFill>
                        </a:rPr>
                        <a:t>  </a:t>
                      </a:r>
                      <a:r>
                        <a:rPr sz="1600" b="0" i="1" dirty="0">
                          <a:solidFill>
                            <a:srgbClr val="000000"/>
                          </a:solidFill>
                        </a:rPr>
                        <a:t>Upper</a:t>
                      </a:r>
                      <a:r>
                        <a:rPr sz="1600" b="0" i="1" spc="-30" dirty="0">
                          <a:solidFill>
                            <a:srgbClr val="000000"/>
                          </a:solidFill>
                        </a:rPr>
                        <a:t> </a:t>
                      </a:r>
                      <a:r>
                        <a:rPr sz="1600" b="0" i="1" dirty="0">
                          <a:solidFill>
                            <a:srgbClr val="000000"/>
                          </a:solidFill>
                        </a:rPr>
                        <a:t>95%</a:t>
                      </a:r>
                      <a:endParaRPr sz="1600" b="0" i="1" dirty="0">
                        <a:solidFill>
                          <a:srgbClr val="000000"/>
                        </a:solidFill>
                        <a:latin typeface="Calibri"/>
                        <a:cs typeface="Calibri"/>
                      </a:endParaRPr>
                    </a:p>
                  </a:txBody>
                  <a:tcPr marL="0" marR="0" marT="0" marB="0" anchor="ctr"/>
                </a:tc>
                <a:extLst>
                  <a:ext uri="{0D108BD9-81ED-4DB2-BD59-A6C34878D82A}">
                    <a16:rowId xmlns:a16="http://schemas.microsoft.com/office/drawing/2014/main" val="10001"/>
                  </a:ext>
                </a:extLst>
              </a:tr>
              <a:tr h="203835">
                <a:tc>
                  <a:txBody>
                    <a:bodyPr/>
                    <a:lstStyle/>
                    <a:p>
                      <a:pPr marL="22860">
                        <a:lnSpc>
                          <a:spcPct val="100000"/>
                        </a:lnSpc>
                        <a:tabLst>
                          <a:tab pos="721995" algn="l"/>
                        </a:tabLst>
                      </a:pPr>
                      <a:r>
                        <a:rPr lang="en-US" sz="1600" spc="-5" dirty="0">
                          <a:solidFill>
                            <a:srgbClr val="000000"/>
                          </a:solidFill>
                        </a:rPr>
                        <a:t>Intercept </a:t>
                      </a:r>
                      <a:endParaRPr sz="1600" dirty="0">
                        <a:solidFill>
                          <a:srgbClr val="000000"/>
                        </a:solidFill>
                        <a:latin typeface="Calibri"/>
                        <a:cs typeface="Calibri"/>
                      </a:endParaRPr>
                    </a:p>
                  </a:txBody>
                  <a:tcPr marL="0" marR="0" marT="0" marB="0"/>
                </a:tc>
                <a:tc>
                  <a:txBody>
                    <a:bodyPr/>
                    <a:lstStyle/>
                    <a:p>
                      <a:pPr marL="22860">
                        <a:lnSpc>
                          <a:spcPct val="100000"/>
                        </a:lnSpc>
                        <a:tabLst>
                          <a:tab pos="721995" algn="l"/>
                        </a:tabLst>
                      </a:pPr>
                      <a:r>
                        <a:rPr sz="1600" dirty="0">
                          <a:solidFill>
                            <a:srgbClr val="000000"/>
                          </a:solidFill>
                        </a:rPr>
                        <a:t>0.273342604</a:t>
                      </a:r>
                      <a:endParaRPr sz="1600" dirty="0">
                        <a:solidFill>
                          <a:srgbClr val="000000"/>
                        </a:solidFill>
                        <a:latin typeface="Calibri"/>
                        <a:cs typeface="Calibri"/>
                      </a:endParaRPr>
                    </a:p>
                  </a:txBody>
                  <a:tcPr marL="0" marR="0" marT="0" marB="0"/>
                </a:tc>
                <a:tc>
                  <a:txBody>
                    <a:bodyPr/>
                    <a:lstStyle/>
                    <a:p>
                      <a:pPr marL="99060">
                        <a:lnSpc>
                          <a:spcPct val="100000"/>
                        </a:lnSpc>
                      </a:pPr>
                      <a:r>
                        <a:rPr sz="1600" dirty="0">
                          <a:solidFill>
                            <a:srgbClr val="000000"/>
                          </a:solidFill>
                        </a:rPr>
                        <a:t>1.067710391</a:t>
                      </a:r>
                      <a:endParaRPr sz="1600" dirty="0">
                        <a:solidFill>
                          <a:srgbClr val="000000"/>
                        </a:solidFill>
                        <a:latin typeface="Calibri"/>
                        <a:cs typeface="Calibri"/>
                      </a:endParaRPr>
                    </a:p>
                  </a:txBody>
                  <a:tcPr marL="0" marR="0" marT="0" marB="0"/>
                </a:tc>
                <a:tc>
                  <a:txBody>
                    <a:bodyPr/>
                    <a:lstStyle/>
                    <a:p>
                      <a:pPr marL="63500">
                        <a:lnSpc>
                          <a:spcPct val="100000"/>
                        </a:lnSpc>
                      </a:pPr>
                      <a:r>
                        <a:rPr sz="1600" dirty="0">
                          <a:solidFill>
                            <a:srgbClr val="000000"/>
                          </a:solidFill>
                        </a:rPr>
                        <a:t>0.256008189</a:t>
                      </a:r>
                      <a:endParaRPr sz="1600" dirty="0">
                        <a:solidFill>
                          <a:srgbClr val="000000"/>
                        </a:solidFill>
                        <a:latin typeface="Calibri"/>
                        <a:cs typeface="Calibri"/>
                      </a:endParaRPr>
                    </a:p>
                  </a:txBody>
                  <a:tcPr marL="0" marR="0" marT="0" marB="0"/>
                </a:tc>
                <a:tc>
                  <a:txBody>
                    <a:bodyPr/>
                    <a:lstStyle/>
                    <a:p>
                      <a:pPr marL="76200">
                        <a:lnSpc>
                          <a:spcPct val="100000"/>
                        </a:lnSpc>
                      </a:pPr>
                      <a:r>
                        <a:rPr sz="1600" dirty="0">
                          <a:solidFill>
                            <a:srgbClr val="000000"/>
                          </a:solidFill>
                        </a:rPr>
                        <a:t>0.799816021</a:t>
                      </a:r>
                      <a:endParaRPr sz="1600" dirty="0">
                        <a:solidFill>
                          <a:srgbClr val="000000"/>
                        </a:solidFill>
                        <a:latin typeface="Calibri"/>
                        <a:cs typeface="Calibri"/>
                      </a:endParaRPr>
                    </a:p>
                  </a:txBody>
                  <a:tcPr marL="0" marR="0" marT="0" marB="0"/>
                </a:tc>
                <a:tc>
                  <a:txBody>
                    <a:bodyPr/>
                    <a:lstStyle/>
                    <a:p>
                      <a:pPr marR="1270" algn="l">
                        <a:lnSpc>
                          <a:spcPct val="100000"/>
                        </a:lnSpc>
                      </a:pPr>
                      <a:r>
                        <a:rPr lang="en-US" sz="1600" spc="-5" dirty="0">
                          <a:solidFill>
                            <a:srgbClr val="000000"/>
                          </a:solidFill>
                          <a:latin typeface="Symbol" pitchFamily="98" charset="2"/>
                        </a:rPr>
                        <a:t> </a:t>
                      </a:r>
                      <a:r>
                        <a:rPr sz="1600" spc="-5" dirty="0">
                          <a:solidFill>
                            <a:srgbClr val="000000"/>
                          </a:solidFill>
                          <a:latin typeface="Symbol" pitchFamily="98" charset="2"/>
                        </a:rPr>
                        <a:t>-</a:t>
                      </a:r>
                      <a:r>
                        <a:rPr sz="1600" spc="-5" dirty="0">
                          <a:solidFill>
                            <a:srgbClr val="000000"/>
                          </a:solidFill>
                        </a:rPr>
                        <a:t>1.913762987</a:t>
                      </a:r>
                      <a:endParaRPr sz="1600" dirty="0">
                        <a:solidFill>
                          <a:srgbClr val="000000"/>
                        </a:solidFill>
                        <a:latin typeface="Calibri"/>
                        <a:cs typeface="Calibri"/>
                      </a:endParaRPr>
                    </a:p>
                  </a:txBody>
                  <a:tcPr marL="0" marR="0" marT="0" marB="0"/>
                </a:tc>
                <a:tc>
                  <a:txBody>
                    <a:bodyPr/>
                    <a:lstStyle/>
                    <a:p>
                      <a:pPr marL="3175" algn="l">
                        <a:lnSpc>
                          <a:spcPct val="100000"/>
                        </a:lnSpc>
                      </a:pPr>
                      <a:r>
                        <a:rPr lang="en-US" sz="1600" dirty="0">
                          <a:solidFill>
                            <a:srgbClr val="000000"/>
                          </a:solidFill>
                        </a:rPr>
                        <a:t>  </a:t>
                      </a:r>
                      <a:r>
                        <a:rPr sz="1600" dirty="0">
                          <a:solidFill>
                            <a:srgbClr val="000000"/>
                          </a:solidFill>
                        </a:rPr>
                        <a:t>2.460448195</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r h="138430">
                <a:tc>
                  <a:txBody>
                    <a:bodyPr/>
                    <a:lstStyle/>
                    <a:p>
                      <a:pPr marL="22860">
                        <a:lnSpc>
                          <a:spcPct val="100000"/>
                        </a:lnSpc>
                        <a:tabLst>
                          <a:tab pos="721995" algn="l"/>
                        </a:tabLst>
                      </a:pPr>
                      <a:r>
                        <a:rPr lang="en-US" sz="1600" spc="-5" dirty="0">
                          <a:solidFill>
                            <a:srgbClr val="000000"/>
                          </a:solidFill>
                        </a:rPr>
                        <a:t>SAT</a:t>
                      </a:r>
                      <a:r>
                        <a:rPr lang="en-US" sz="1600" dirty="0">
                          <a:solidFill>
                            <a:srgbClr val="000000"/>
                          </a:solidFill>
                        </a:rPr>
                        <a:t> Score </a:t>
                      </a:r>
                      <a:endParaRPr sz="1600" dirty="0">
                        <a:solidFill>
                          <a:srgbClr val="000000"/>
                        </a:solidFill>
                        <a:latin typeface="Calibri"/>
                        <a:cs typeface="Calibri"/>
                      </a:endParaRPr>
                    </a:p>
                  </a:txBody>
                  <a:tcPr marL="0" marR="0" marT="0" marB="0"/>
                </a:tc>
                <a:tc>
                  <a:txBody>
                    <a:bodyPr/>
                    <a:lstStyle/>
                    <a:p>
                      <a:pPr marL="22860">
                        <a:lnSpc>
                          <a:spcPct val="100000"/>
                        </a:lnSpc>
                        <a:tabLst>
                          <a:tab pos="721995" algn="l"/>
                        </a:tabLst>
                      </a:pPr>
                      <a:r>
                        <a:rPr sz="1600" dirty="0">
                          <a:solidFill>
                            <a:srgbClr val="000000"/>
                          </a:solidFill>
                        </a:rPr>
                        <a:t>0.002144823</a:t>
                      </a:r>
                      <a:endParaRPr sz="1600" dirty="0">
                        <a:solidFill>
                          <a:srgbClr val="000000"/>
                        </a:solidFill>
                        <a:latin typeface="Calibri"/>
                        <a:cs typeface="Calibri"/>
                      </a:endParaRPr>
                    </a:p>
                  </a:txBody>
                  <a:tcPr marL="0" marR="0" marT="0" marB="0"/>
                </a:tc>
                <a:tc>
                  <a:txBody>
                    <a:bodyPr/>
                    <a:lstStyle/>
                    <a:p>
                      <a:pPr marL="98425">
                        <a:lnSpc>
                          <a:spcPct val="100000"/>
                        </a:lnSpc>
                      </a:pPr>
                      <a:endParaRPr sz="1600" dirty="0">
                        <a:solidFill>
                          <a:srgbClr val="000000"/>
                        </a:solidFill>
                        <a:latin typeface="Calibri"/>
                        <a:cs typeface="Calibri"/>
                      </a:endParaRPr>
                    </a:p>
                  </a:txBody>
                  <a:tcPr marL="0" marR="0" marT="0" marB="0"/>
                </a:tc>
                <a:tc>
                  <a:txBody>
                    <a:bodyPr/>
                    <a:lstStyle/>
                    <a:p>
                      <a:pPr marL="63500">
                        <a:lnSpc>
                          <a:spcPct val="100000"/>
                        </a:lnSpc>
                      </a:pPr>
                      <a:r>
                        <a:rPr sz="1600" dirty="0">
                          <a:solidFill>
                            <a:srgbClr val="000000"/>
                          </a:solidFill>
                        </a:rPr>
                        <a:t>2.306913103</a:t>
                      </a:r>
                      <a:endParaRPr sz="1600" dirty="0">
                        <a:solidFill>
                          <a:srgbClr val="000000"/>
                        </a:solidFill>
                        <a:latin typeface="Calibri"/>
                        <a:cs typeface="Calibri"/>
                      </a:endParaRPr>
                    </a:p>
                  </a:txBody>
                  <a:tcPr marL="0" marR="0" marT="0" marB="0"/>
                </a:tc>
                <a:tc>
                  <a:txBody>
                    <a:bodyPr/>
                    <a:lstStyle/>
                    <a:p>
                      <a:pPr marL="76200">
                        <a:lnSpc>
                          <a:spcPct val="100000"/>
                        </a:lnSpc>
                      </a:pPr>
                      <a:r>
                        <a:rPr sz="1600" dirty="0">
                          <a:solidFill>
                            <a:srgbClr val="000000"/>
                          </a:solidFill>
                        </a:rPr>
                        <a:t>0.028670474</a:t>
                      </a:r>
                      <a:endParaRPr sz="1600" dirty="0">
                        <a:solidFill>
                          <a:srgbClr val="000000"/>
                        </a:solidFill>
                        <a:latin typeface="Calibri"/>
                        <a:cs typeface="Calibri"/>
                      </a:endParaRPr>
                    </a:p>
                  </a:txBody>
                  <a:tcPr marL="0" marR="0" marT="0" marB="0"/>
                </a:tc>
                <a:tc>
                  <a:txBody>
                    <a:bodyPr/>
                    <a:lstStyle/>
                    <a:p>
                      <a:pPr algn="l">
                        <a:lnSpc>
                          <a:spcPct val="100000"/>
                        </a:lnSpc>
                      </a:pPr>
                      <a:r>
                        <a:rPr lang="en-US" sz="1600" dirty="0">
                          <a:solidFill>
                            <a:srgbClr val="000000"/>
                          </a:solidFill>
                        </a:rPr>
                        <a:t>   </a:t>
                      </a:r>
                      <a:r>
                        <a:rPr sz="1600" dirty="0">
                          <a:solidFill>
                            <a:srgbClr val="000000"/>
                          </a:solidFill>
                        </a:rPr>
                        <a:t>0.000240343</a:t>
                      </a:r>
                      <a:endParaRPr sz="1600" dirty="0">
                        <a:solidFill>
                          <a:srgbClr val="000000"/>
                        </a:solidFill>
                        <a:latin typeface="Calibri"/>
                        <a:cs typeface="Calibri"/>
                      </a:endParaRPr>
                    </a:p>
                  </a:txBody>
                  <a:tcPr marL="0" marR="0" marT="0" marB="0">
                    <a:solidFill>
                      <a:schemeClr val="accent3"/>
                    </a:solidFill>
                  </a:tcPr>
                </a:tc>
                <a:tc>
                  <a:txBody>
                    <a:bodyPr/>
                    <a:lstStyle/>
                    <a:p>
                      <a:pPr marL="3175" algn="l">
                        <a:lnSpc>
                          <a:spcPct val="100000"/>
                        </a:lnSpc>
                      </a:pPr>
                      <a:r>
                        <a:rPr lang="en-US" sz="1600" dirty="0">
                          <a:solidFill>
                            <a:srgbClr val="000000"/>
                          </a:solidFill>
                        </a:rPr>
                        <a:t>  </a:t>
                      </a:r>
                      <a:r>
                        <a:rPr sz="1600" dirty="0">
                          <a:solidFill>
                            <a:srgbClr val="000000"/>
                          </a:solidFill>
                        </a:rPr>
                        <a:t>0.004049304</a:t>
                      </a:r>
                      <a:endParaRPr sz="1600" dirty="0">
                        <a:solidFill>
                          <a:srgbClr val="000000"/>
                        </a:solidFill>
                        <a:latin typeface="Calibri"/>
                        <a:cs typeface="Calibri"/>
                      </a:endParaRPr>
                    </a:p>
                  </a:txBody>
                  <a:tcPr marL="0" marR="0" marT="0" marB="0">
                    <a:solidFill>
                      <a:schemeClr val="accent3"/>
                    </a:solidFill>
                  </a:tcPr>
                </a:tc>
                <a:extLst>
                  <a:ext uri="{0D108BD9-81ED-4DB2-BD59-A6C34878D82A}">
                    <a16:rowId xmlns:a16="http://schemas.microsoft.com/office/drawing/2014/main" val="10003"/>
                  </a:ext>
                </a:extLst>
              </a:tr>
            </a:tbl>
          </a:graphicData>
        </a:graphic>
      </p:graphicFrame>
      <p:graphicFrame>
        <p:nvGraphicFramePr>
          <p:cNvPr id="6" name="Object 7">
            <a:extLst>
              <a:ext uri="{FF2B5EF4-FFF2-40B4-BE49-F238E27FC236}">
                <a16:creationId xmlns:a16="http://schemas.microsoft.com/office/drawing/2014/main" id="{8FCF5702-4E1B-8533-398C-69B0DC2F2F6C}"/>
              </a:ext>
            </a:extLst>
          </p:cNvPr>
          <p:cNvGraphicFramePr>
            <a:graphicFrameLocks noChangeAspect="1"/>
          </p:cNvGraphicFramePr>
          <p:nvPr>
            <p:extLst>
              <p:ext uri="{D42A27DB-BD31-4B8C-83A1-F6EECF244321}">
                <p14:modId xmlns:p14="http://schemas.microsoft.com/office/powerpoint/2010/main" val="2017163537"/>
              </p:ext>
            </p:extLst>
          </p:nvPr>
        </p:nvGraphicFramePr>
        <p:xfrm>
          <a:off x="2491523" y="2130735"/>
          <a:ext cx="1193800" cy="304800"/>
        </p:xfrm>
        <a:graphic>
          <a:graphicData uri="http://schemas.openxmlformats.org/presentationml/2006/ole">
            <mc:AlternateContent xmlns:mc="http://schemas.openxmlformats.org/markup-compatibility/2006">
              <mc:Choice xmlns:v="urn:schemas-microsoft-com:vml" Requires="v">
                <p:oleObj name="Equation" r:id="rId2" imgW="1193760" imgH="304560" progId="Equation.DSMT4">
                  <p:embed/>
                </p:oleObj>
              </mc:Choice>
              <mc:Fallback>
                <p:oleObj name="Equation" r:id="rId2" imgW="1193760" imgH="304560" progId="Equation.DSMT4">
                  <p:embed/>
                  <p:pic>
                    <p:nvPicPr>
                      <p:cNvPr id="290823" name="Object 7"/>
                      <p:cNvPicPr>
                        <a:picLocks noChangeAspect="1" noChangeArrowheads="1"/>
                      </p:cNvPicPr>
                      <p:nvPr/>
                    </p:nvPicPr>
                    <p:blipFill>
                      <a:blip r:embed="rId3"/>
                      <a:srcRect/>
                      <a:stretch>
                        <a:fillRect/>
                      </a:stretch>
                    </p:blipFill>
                    <p:spPr bwMode="auto">
                      <a:xfrm>
                        <a:off x="2491523" y="2130735"/>
                        <a:ext cx="119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p:txBody>
          <a:bodyPr/>
          <a:lstStyle/>
          <a:p>
            <a:endParaRPr lang="en-US" dirty="0"/>
          </a:p>
          <a:p>
            <a:endParaRPr lang="en-US" dirty="0"/>
          </a:p>
        </p:txBody>
      </p:sp>
      <p:sp>
        <p:nvSpPr>
          <p:cNvPr id="5" name="Content Placeholder 3"/>
          <p:cNvSpPr txBox="1">
            <a:spLocks/>
          </p:cNvSpPr>
          <p:nvPr/>
        </p:nvSpPr>
        <p:spPr>
          <a:xfrm>
            <a:off x="457200" y="1447800"/>
            <a:ext cx="8229600" cy="2246769"/>
          </a:xfrm>
          <a:prstGeom prst="rect">
            <a:avLst/>
          </a:prstGeom>
          <a:ln w="28575">
            <a:solidFill>
              <a:srgbClr val="FF0000"/>
            </a:solidFill>
          </a:ln>
        </p:spPr>
        <p:txBody>
          <a:bodyPr>
            <a:spAutoFit/>
          </a:bodyPr>
          <a:lstStyle/>
          <a:p>
            <a:pPr marL="1588" marR="0" lvl="0" indent="-1588" defTabSz="914400" rtl="0" eaLnBrk="1" fontAlgn="auto" latinLnBrk="0" hangingPunct="1">
              <a:lnSpc>
                <a:spcPct val="100000"/>
              </a:lnSpc>
              <a:spcBef>
                <a:spcPct val="20000"/>
              </a:spcBef>
              <a:spcAft>
                <a:spcPts val="0"/>
              </a:spcAft>
              <a:buClrTx/>
              <a:buSzTx/>
              <a:buFontTx/>
              <a:buNone/>
              <a:tabLst/>
              <a:defRPr/>
            </a:pPr>
            <a:r>
              <a:rPr lang="en-US" sz="2800" dirty="0">
                <a:solidFill>
                  <a:srgbClr val="000000"/>
                </a:solidFill>
              </a:rPr>
              <a:t>In the summary output from Excel, the confidence interval is already given (see the highlighted values above), but some technologies may require you to pull the pieces from the output to calculate the confidence interval.</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88524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Constructing a Confidence Interval for the Slope in the GPA Model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Using the computer output will make the job of calculating a confidence interval easy. Two of the three pieces of information required to calculate a confidence interval are given in the output.</a:t>
                </a:r>
              </a:p>
              <a:p>
                <a:pPr marL="461963" indent="-461963">
                  <a:buFont typeface="Arial" pitchFamily="34" charset="0"/>
                  <a:buChar char="•"/>
                </a:pPr>
                <a:r>
                  <a:rPr lang="en-US" dirty="0"/>
                  <a:t>The sample estimate of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is given in the ‘Coefficients’ column associated with the variable </a:t>
                </a:r>
                <a:r>
                  <a:rPr lang="en-US" i="1" dirty="0"/>
                  <a:t>SAT Score</a:t>
                </a:r>
                <a:r>
                  <a:rPr lang="en-US" dirty="0"/>
                  <a:t>. That is, </a:t>
                </a:r>
                <a:r>
                  <a:rPr lang="en-US" i="1" dirty="0"/>
                  <a:t>b</a:t>
                </a:r>
                <a:r>
                  <a:rPr lang="en-US" baseline="-25000" dirty="0"/>
                  <a:t>1</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0.0021. </a:t>
                </a:r>
              </a:p>
              <a:p>
                <a:pPr marL="461963" indent="-461963">
                  <a:buFont typeface="Arial" pitchFamily="34" charset="0"/>
                  <a:buChar char="•"/>
                </a:pPr>
                <a:r>
                  <a:rPr lang="en-US" dirty="0"/>
                  <a:t>The standard deviation of </a:t>
                </a:r>
                <a:r>
                  <a:rPr lang="en-US" i="1" dirty="0"/>
                  <a:t>b</a:t>
                </a:r>
                <a:r>
                  <a:rPr lang="en-US" baseline="-25000" dirty="0"/>
                  <a:t>1</a:t>
                </a:r>
                <a:r>
                  <a:rPr lang="en-US" dirty="0"/>
                  <a:t> is given in the ‘Standard Error’ column associated with the variable </a:t>
                </a:r>
                <a:r>
                  <a:rPr lang="en-US" i="1" dirty="0"/>
                  <a:t>SAT Score</a:t>
                </a:r>
                <a:r>
                  <a:rPr lang="en-US" dirty="0"/>
                  <a:t>. That is,     </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0.00093.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222" b="-2933"/>
                </a:stretch>
              </a:blipFill>
            </p:spPr>
            <p:txBody>
              <a:bodyPr/>
              <a:lstStyle/>
              <a:p>
                <a:r>
                  <a:rPr lang="en-IN">
                    <a:noFill/>
                  </a:rPr>
                  <a:t> </a:t>
                </a:r>
              </a:p>
            </p:txBody>
          </p:sp>
        </mc:Fallback>
      </mc:AlternateContent>
      <p:graphicFrame>
        <p:nvGraphicFramePr>
          <p:cNvPr id="297986" name="Object 2"/>
          <p:cNvGraphicFramePr>
            <a:graphicFrameLocks noChangeAspect="1"/>
          </p:cNvGraphicFramePr>
          <p:nvPr>
            <p:extLst>
              <p:ext uri="{D42A27DB-BD31-4B8C-83A1-F6EECF244321}">
                <p14:modId xmlns:p14="http://schemas.microsoft.com/office/powerpoint/2010/main" val="3210049825"/>
              </p:ext>
            </p:extLst>
          </p:nvPr>
        </p:nvGraphicFramePr>
        <p:xfrm>
          <a:off x="3733800" y="5336540"/>
          <a:ext cx="355600" cy="482600"/>
        </p:xfrm>
        <a:graphic>
          <a:graphicData uri="http://schemas.openxmlformats.org/presentationml/2006/ole">
            <mc:AlternateContent xmlns:mc="http://schemas.openxmlformats.org/markup-compatibility/2006">
              <mc:Choice xmlns:v="urn:schemas-microsoft-com:vml" Requires="v">
                <p:oleObj name="Equation" r:id="rId3" imgW="355320" imgH="482400" progId="Equation.DSMT4">
                  <p:embed/>
                </p:oleObj>
              </mc:Choice>
              <mc:Fallback>
                <p:oleObj name="Equation" r:id="rId3" imgW="3553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336540"/>
                        <a:ext cx="35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182880"/>
                <a:ext cx="8229600" cy="914400"/>
              </a:xfrm>
            </p:spPr>
            <p:txBody>
              <a:bodyPr/>
              <a:lstStyle/>
              <a:p>
                <a:r>
                  <a:rPr lang="en-US" dirty="0"/>
                  <a:t>The Confidence Interval for</a:t>
                </a:r>
                <a14:m>
                  <m:oMath xmlns:m="http://schemas.openxmlformats.org/officeDocument/2006/math">
                    <m:r>
                      <a:rPr lang="en-US" b="0" i="0" dirty="0" smtClean="0">
                        <a:latin typeface="Cambria Math" panose="02040503050406030204" pitchFamily="18" charset="0"/>
                      </a:rPr>
                      <m:t> </m:t>
                    </m:r>
                    <m:r>
                      <a:rPr lang="el-GR" i="1" dirty="0" smtClean="0">
                        <a:latin typeface="Cambria Math" panose="02040503050406030204" pitchFamily="18" charset="0"/>
                      </a:rPr>
                      <m:t>𝛽</m:t>
                    </m:r>
                  </m:oMath>
                </a14:m>
                <a:r>
                  <a:rPr lang="el-GR" baseline="-25000" dirty="0"/>
                  <a:t>1</a:t>
                </a:r>
                <a:r>
                  <a:rPr lang="en-US" baseline="-25000" dirty="0"/>
                  <a:t> </a:t>
                </a:r>
                <a:r>
                  <a:rPr lang="en-US" dirty="0"/>
                  <a:t>(cont.)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182880"/>
                <a:ext cx="8229600" cy="914400"/>
              </a:xfr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4897" y="1295400"/>
                <a:ext cx="8229600" cy="4572000"/>
              </a:xfrm>
            </p:spPr>
            <p:txBody>
              <a:bodyPr/>
              <a:lstStyle/>
              <a:p>
                <a:r>
                  <a:rPr lang="en-US" dirty="0"/>
                  <a:t> </a:t>
                </a:r>
              </a:p>
              <a:p>
                <a:r>
                  <a:rPr lang="en-US" dirty="0"/>
                  <a:t>	         ±					.				</a:t>
                </a:r>
              </a:p>
              <a:p>
                <a:r>
                  <a:rPr lang="en-US" dirty="0"/>
                  <a:t>The </a:t>
                </a:r>
                <a:r>
                  <a:rPr lang="en-US" b="1" dirty="0"/>
                  <a:t>sample estimate </a:t>
                </a:r>
                <a:r>
                  <a:rPr lang="en-US" dirty="0"/>
                  <a:t>of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dirty="0"/>
                  <a:t> is </a:t>
                </a:r>
                <a:r>
                  <a:rPr lang="en-US" i="1" dirty="0">
                    <a:latin typeface="Cambria Math" panose="02040503050406030204" pitchFamily="18" charset="0"/>
                    <a:ea typeface="Cambria Math" panose="02040503050406030204" pitchFamily="18" charset="0"/>
                    <a:sym typeface="Symbol"/>
                  </a:rPr>
                  <a:t>b</a:t>
                </a:r>
                <a:r>
                  <a:rPr lang="en-US" baseline="-25000" dirty="0">
                    <a:sym typeface="Symbol"/>
                  </a:rPr>
                  <a:t>1</a:t>
                </a:r>
                <a:r>
                  <a:rPr lang="en-US" dirty="0"/>
                  <a:t>. The variance of </a:t>
                </a:r>
                <a:r>
                  <a:rPr lang="en-US" i="1" dirty="0">
                    <a:latin typeface="Cambria Math" panose="02040503050406030204" pitchFamily="18" charset="0"/>
                    <a:ea typeface="Cambria Math" panose="02040503050406030204" pitchFamily="18" charset="0"/>
                    <a:sym typeface="Symbol"/>
                  </a:rPr>
                  <a:t>b</a:t>
                </a:r>
                <a:r>
                  <a:rPr lang="en-US" baseline="-25000" dirty="0">
                    <a:sym typeface="Symbol"/>
                  </a:rPr>
                  <a:t>1</a:t>
                </a:r>
                <a:r>
                  <a:rPr lang="en-US" dirty="0"/>
                  <a:t> is given by</a:t>
                </a:r>
              </a:p>
              <a:p>
                <a:endParaRPr lang="en-US" dirty="0"/>
              </a:p>
              <a:p>
                <a:endParaRPr lang="en-US" dirty="0"/>
              </a:p>
              <a:p>
                <a:r>
                  <a:rPr lang="en-US" dirty="0"/>
                  <a:t>but like all population measurements,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sub>
                      <m:sup>
                        <m:r>
                          <a:rPr lang="en-US" i="1">
                            <a:latin typeface="Cambria Math" panose="02040503050406030204" pitchFamily="18" charset="0"/>
                          </a:rPr>
                          <m:t>2</m:t>
                        </m:r>
                      </m:sup>
                    </m:sSubSup>
                  </m:oMath>
                </a14:m>
                <a:r>
                  <a:rPr lang="en-US" dirty="0"/>
                  <a:t> usually has to be estimated from the data.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4897" y="1295400"/>
                <a:ext cx="8229600" cy="4572000"/>
              </a:xfrm>
              <a:blipFill>
                <a:blip r:embed="rId3"/>
                <a:stretch>
                  <a:fillRect l="-1481" b="-800"/>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AAAB1FC7-630C-D7F7-80C5-7DD1CAC452E4}"/>
              </a:ext>
            </a:extLst>
          </p:cNvPr>
          <p:cNvSpPr txBox="1"/>
          <p:nvPr/>
        </p:nvSpPr>
        <p:spPr>
          <a:xfrm>
            <a:off x="434897" y="1524001"/>
            <a:ext cx="1499840" cy="1015663"/>
          </a:xfrm>
          <a:prstGeom prst="rect">
            <a:avLst/>
          </a:prstGeom>
          <a:noFill/>
        </p:spPr>
        <p:txBody>
          <a:bodyPr wrap="square" rtlCol="0">
            <a:spAutoFit/>
          </a:bodyPr>
          <a:lstStyle/>
          <a:p>
            <a:r>
              <a:rPr lang="en-US" sz="2000" dirty="0"/>
              <a:t>Sample estimate of parameter</a:t>
            </a:r>
            <a:endParaRPr lang="en-IN" sz="2000" dirty="0"/>
          </a:p>
        </p:txBody>
      </p:sp>
      <p:sp>
        <p:nvSpPr>
          <p:cNvPr id="6" name="TextBox 5">
            <a:extLst>
              <a:ext uri="{FF2B5EF4-FFF2-40B4-BE49-F238E27FC236}">
                <a16:creationId xmlns:a16="http://schemas.microsoft.com/office/drawing/2014/main" id="{03C58035-C93B-1036-A643-83C7D875E856}"/>
              </a:ext>
            </a:extLst>
          </p:cNvPr>
          <p:cNvSpPr txBox="1"/>
          <p:nvPr/>
        </p:nvSpPr>
        <p:spPr>
          <a:xfrm>
            <a:off x="2659568" y="1401339"/>
            <a:ext cx="2991776" cy="1323439"/>
          </a:xfrm>
          <a:prstGeom prst="rect">
            <a:avLst/>
          </a:prstGeom>
          <a:noFill/>
        </p:spPr>
        <p:txBody>
          <a:bodyPr wrap="square" rtlCol="0">
            <a:spAutoFit/>
          </a:bodyPr>
          <a:lstStyle/>
          <a:p>
            <a:r>
              <a:rPr lang="en-US" sz="2000" dirty="0"/>
              <a:t>A certain number of standard deviations units depending on the desired confidence</a:t>
            </a:r>
            <a:endParaRPr lang="en-IN" sz="2000" dirty="0"/>
          </a:p>
        </p:txBody>
      </p:sp>
      <p:sp>
        <p:nvSpPr>
          <p:cNvPr id="7" name="TextBox 6">
            <a:extLst>
              <a:ext uri="{FF2B5EF4-FFF2-40B4-BE49-F238E27FC236}">
                <a16:creationId xmlns:a16="http://schemas.microsoft.com/office/drawing/2014/main" id="{78920B15-F844-18A0-E8BA-CC65C2F28AF8}"/>
              </a:ext>
            </a:extLst>
          </p:cNvPr>
          <p:cNvSpPr txBox="1"/>
          <p:nvPr/>
        </p:nvSpPr>
        <p:spPr>
          <a:xfrm>
            <a:off x="6287895" y="1535152"/>
            <a:ext cx="1919402" cy="1015663"/>
          </a:xfrm>
          <a:prstGeom prst="rect">
            <a:avLst/>
          </a:prstGeom>
          <a:noFill/>
        </p:spPr>
        <p:txBody>
          <a:bodyPr wrap="square" rtlCol="0">
            <a:spAutoFit/>
          </a:bodyPr>
          <a:lstStyle/>
          <a:p>
            <a:r>
              <a:rPr lang="en-US" sz="2000" dirty="0"/>
              <a:t>The standard deviation of the sample estimate</a:t>
            </a:r>
            <a:endParaRPr lang="en-IN" sz="2000" dirty="0"/>
          </a:p>
        </p:txBody>
      </p:sp>
      <p:sp>
        <p:nvSpPr>
          <p:cNvPr id="10" name="Double Bracket 9">
            <a:extLst>
              <a:ext uri="{FF2B5EF4-FFF2-40B4-BE49-F238E27FC236}">
                <a16:creationId xmlns:a16="http://schemas.microsoft.com/office/drawing/2014/main" id="{AC4315E6-9209-47FC-7CEA-0E6359D1B1D2}"/>
              </a:ext>
            </a:extLst>
          </p:cNvPr>
          <p:cNvSpPr/>
          <p:nvPr/>
        </p:nvSpPr>
        <p:spPr>
          <a:xfrm>
            <a:off x="2592660" y="1382752"/>
            <a:ext cx="2876085" cy="12954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 name="Double Bracket 10">
            <a:extLst>
              <a:ext uri="{FF2B5EF4-FFF2-40B4-BE49-F238E27FC236}">
                <a16:creationId xmlns:a16="http://schemas.microsoft.com/office/drawing/2014/main" id="{9083A824-20B1-4C6C-6AD8-79A1A5724E8F}"/>
              </a:ext>
            </a:extLst>
          </p:cNvPr>
          <p:cNvSpPr/>
          <p:nvPr/>
        </p:nvSpPr>
        <p:spPr>
          <a:xfrm>
            <a:off x="6275811" y="1382752"/>
            <a:ext cx="1931485" cy="12954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aphicFrame>
        <p:nvGraphicFramePr>
          <p:cNvPr id="12" name="Object 11">
            <a:extLst>
              <a:ext uri="{FF2B5EF4-FFF2-40B4-BE49-F238E27FC236}">
                <a16:creationId xmlns:a16="http://schemas.microsoft.com/office/drawing/2014/main" id="{58F1CD87-42B9-7840-1021-0EB72D398F4F}"/>
              </a:ext>
            </a:extLst>
          </p:cNvPr>
          <p:cNvGraphicFramePr>
            <a:graphicFrameLocks noChangeAspect="1"/>
          </p:cNvGraphicFramePr>
          <p:nvPr>
            <p:extLst>
              <p:ext uri="{D42A27DB-BD31-4B8C-83A1-F6EECF244321}">
                <p14:modId xmlns:p14="http://schemas.microsoft.com/office/powerpoint/2010/main" val="2891321412"/>
              </p:ext>
            </p:extLst>
          </p:nvPr>
        </p:nvGraphicFramePr>
        <p:xfrm>
          <a:off x="2665144" y="3430859"/>
          <a:ext cx="2298700" cy="1054100"/>
        </p:xfrm>
        <a:graphic>
          <a:graphicData uri="http://schemas.openxmlformats.org/presentationml/2006/ole">
            <mc:AlternateContent xmlns:mc="http://schemas.openxmlformats.org/markup-compatibility/2006">
              <mc:Choice xmlns:v="urn:schemas-microsoft-com:vml" Requires="v">
                <p:oleObj name="Equation" r:id="rId4" imgW="2298600" imgH="1054080" progId="Equation.DSMT4">
                  <p:embed/>
                </p:oleObj>
              </mc:Choice>
              <mc:Fallback>
                <p:oleObj name="Equation" r:id="rId4" imgW="2298600" imgH="1054080" progId="Equation.DSMT4">
                  <p:embed/>
                  <p:pic>
                    <p:nvPicPr>
                      <p:cNvPr id="0" name=""/>
                      <p:cNvPicPr/>
                      <p:nvPr/>
                    </p:nvPicPr>
                    <p:blipFill>
                      <a:blip r:embed="rId5"/>
                      <a:stretch>
                        <a:fillRect/>
                      </a:stretch>
                    </p:blipFill>
                    <p:spPr>
                      <a:xfrm>
                        <a:off x="2665144" y="3430859"/>
                        <a:ext cx="2298700" cy="1054100"/>
                      </a:xfrm>
                      <a:prstGeom prst="rect">
                        <a:avLst/>
                      </a:prstGeom>
                    </p:spPr>
                  </p:pic>
                </p:oleObj>
              </mc:Fallback>
            </mc:AlternateContent>
          </a:graphicData>
        </a:graphic>
      </p:graphicFrame>
    </p:spTree>
    <p:extLst>
      <p:ext uri="{BB962C8B-B14F-4D97-AF65-F5344CB8AC3E}">
        <p14:creationId xmlns:p14="http://schemas.microsoft.com/office/powerpoint/2010/main" val="219755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Constructing a Confidence Interval for the Slope in the GPA Model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missing piece of information is the value of          .</a:t>
                </a:r>
              </a:p>
              <a:p>
                <a:pPr>
                  <a:lnSpc>
                    <a:spcPct val="150000"/>
                  </a:lnSpc>
                </a:pPr>
                <a:r>
                  <a:rPr lang="en-US" dirty="0"/>
                  <a:t>Determining 	requires the calculation of       and the degrees of freedom. Since the level of confidence is specified to be 0.95, then 1 − </a:t>
                </a:r>
                <a:r>
                  <a:rPr lang="el-GR" i="1" dirty="0">
                    <a:latin typeface="Cambria Math" panose="02040503050406030204" pitchFamily="18" charset="0"/>
                    <a:ea typeface="Cambria Math" panose="02040503050406030204" pitchFamily="18" charset="0"/>
                  </a:rPr>
                  <a:t>α</a:t>
                </a:r>
                <a:r>
                  <a:rPr lang="en-US" dirty="0"/>
                  <a:t> = 0.95, which implies     </a:t>
                </a:r>
              </a:p>
              <a:p>
                <a:r>
                  <a:rPr lang="el-GR" i="1" dirty="0">
                    <a:latin typeface="Cambria Math" panose="02040503050406030204" pitchFamily="18" charset="0"/>
                    <a:ea typeface="Cambria Math" panose="02040503050406030204" pitchFamily="18" charset="0"/>
                  </a:rPr>
                  <a:t>α</a:t>
                </a:r>
                <a:r>
                  <a:rPr lang="en-US" dirty="0"/>
                  <a:t> = 0.05 and  		               The degrees of freedom are</a:t>
                </a:r>
              </a:p>
              <a:p>
                <a:pPr algn="ctr"/>
                <a14:m>
                  <m:oMath xmlns:m="http://schemas.openxmlformats.org/officeDocument/2006/math">
                    <m:r>
                      <a:rPr lang="pt-BR" i="1" dirty="0" smtClean="0">
                        <a:latin typeface="Cambria Math" panose="02040503050406030204" pitchFamily="18" charset="0"/>
                      </a:rPr>
                      <m:t>𝑛</m:t>
                    </m:r>
                    <m:r>
                      <a:rPr lang="pt-BR" i="1" dirty="0" smtClean="0">
                        <a:latin typeface="Cambria Math" panose="02040503050406030204" pitchFamily="18" charset="0"/>
                      </a:rPr>
                      <m:t>−2=30−2=28</m:t>
                    </m:r>
                  </m:oMath>
                </a14:m>
                <a:r>
                  <a:rPr lang="pt-BR"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778"/>
                </a:stretch>
              </a:blipFill>
            </p:spPr>
            <p:txBody>
              <a:bodyPr/>
              <a:lstStyle/>
              <a:p>
                <a:r>
                  <a:rPr lang="en-IN">
                    <a:noFill/>
                  </a:rPr>
                  <a:t> </a:t>
                </a:r>
              </a:p>
            </p:txBody>
          </p:sp>
        </mc:Fallback>
      </mc:AlternateContent>
      <p:graphicFrame>
        <p:nvGraphicFramePr>
          <p:cNvPr id="300034" name="Object 2"/>
          <p:cNvGraphicFramePr>
            <a:graphicFrameLocks noChangeAspect="1"/>
          </p:cNvGraphicFramePr>
          <p:nvPr>
            <p:extLst>
              <p:ext uri="{D42A27DB-BD31-4B8C-83A1-F6EECF244321}">
                <p14:modId xmlns:p14="http://schemas.microsoft.com/office/powerpoint/2010/main" val="3158192139"/>
              </p:ext>
            </p:extLst>
          </p:nvPr>
        </p:nvGraphicFramePr>
        <p:xfrm>
          <a:off x="7413625" y="1368425"/>
          <a:ext cx="774700" cy="495300"/>
        </p:xfrm>
        <a:graphic>
          <a:graphicData uri="http://schemas.openxmlformats.org/presentationml/2006/ole">
            <mc:AlternateContent xmlns:mc="http://schemas.openxmlformats.org/markup-compatibility/2006">
              <mc:Choice xmlns:v="urn:schemas-microsoft-com:vml" Requires="v">
                <p:oleObj name="Equation" r:id="rId3" imgW="774360" imgH="495000" progId="Equation.DSMT4">
                  <p:embed/>
                </p:oleObj>
              </mc:Choice>
              <mc:Fallback>
                <p:oleObj name="Equation" r:id="rId3" imgW="774360" imgH="495000" progId="Equation.DSMT4">
                  <p:embed/>
                  <p:pic>
                    <p:nvPicPr>
                      <p:cNvPr id="0" name="Picture 2"/>
                      <p:cNvPicPr>
                        <a:picLocks noChangeAspect="1" noChangeArrowheads="1"/>
                      </p:cNvPicPr>
                      <p:nvPr/>
                    </p:nvPicPr>
                    <p:blipFill>
                      <a:blip r:embed="rId4"/>
                      <a:srcRect/>
                      <a:stretch>
                        <a:fillRect/>
                      </a:stretch>
                    </p:blipFill>
                    <p:spPr bwMode="auto">
                      <a:xfrm>
                        <a:off x="7413625" y="1368425"/>
                        <a:ext cx="774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0035" name="Object 3"/>
          <p:cNvGraphicFramePr>
            <a:graphicFrameLocks noChangeAspect="1"/>
          </p:cNvGraphicFramePr>
          <p:nvPr>
            <p:extLst>
              <p:ext uri="{D42A27DB-BD31-4B8C-83A1-F6EECF244321}">
                <p14:modId xmlns:p14="http://schemas.microsoft.com/office/powerpoint/2010/main" val="2818821937"/>
              </p:ext>
            </p:extLst>
          </p:nvPr>
        </p:nvGraphicFramePr>
        <p:xfrm>
          <a:off x="2425700" y="2027238"/>
          <a:ext cx="774700" cy="495300"/>
        </p:xfrm>
        <a:graphic>
          <a:graphicData uri="http://schemas.openxmlformats.org/presentationml/2006/ole">
            <mc:AlternateContent xmlns:mc="http://schemas.openxmlformats.org/markup-compatibility/2006">
              <mc:Choice xmlns:v="urn:schemas-microsoft-com:vml" Requires="v">
                <p:oleObj name="Equation" r:id="rId5" imgW="774360" imgH="495000" progId="Equation.DSMT4">
                  <p:embed/>
                </p:oleObj>
              </mc:Choice>
              <mc:Fallback>
                <p:oleObj name="Equation" r:id="rId5" imgW="774360" imgH="495000" progId="Equation.DSMT4">
                  <p:embed/>
                  <p:pic>
                    <p:nvPicPr>
                      <p:cNvPr id="0" name="Picture 3"/>
                      <p:cNvPicPr>
                        <a:picLocks noChangeAspect="1" noChangeArrowheads="1"/>
                      </p:cNvPicPr>
                      <p:nvPr/>
                    </p:nvPicPr>
                    <p:blipFill>
                      <a:blip r:embed="rId6"/>
                      <a:srcRect/>
                      <a:stretch>
                        <a:fillRect/>
                      </a:stretch>
                    </p:blipFill>
                    <p:spPr bwMode="auto">
                      <a:xfrm>
                        <a:off x="2425700" y="2027238"/>
                        <a:ext cx="774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0036" name="Object 4"/>
          <p:cNvGraphicFramePr>
            <a:graphicFrameLocks noChangeAspect="1"/>
          </p:cNvGraphicFramePr>
          <p:nvPr>
            <p:extLst>
              <p:ext uri="{D42A27DB-BD31-4B8C-83A1-F6EECF244321}">
                <p14:modId xmlns:p14="http://schemas.microsoft.com/office/powerpoint/2010/main" val="3065525208"/>
              </p:ext>
            </p:extLst>
          </p:nvPr>
        </p:nvGraphicFramePr>
        <p:xfrm>
          <a:off x="7124700" y="1917700"/>
          <a:ext cx="508000" cy="609600"/>
        </p:xfrm>
        <a:graphic>
          <a:graphicData uri="http://schemas.openxmlformats.org/presentationml/2006/ole">
            <mc:AlternateContent xmlns:mc="http://schemas.openxmlformats.org/markup-compatibility/2006">
              <mc:Choice xmlns:v="urn:schemas-microsoft-com:vml" Requires="v">
                <p:oleObj name="Equation" r:id="rId7" imgW="507960" imgH="609480" progId="Equation.DSMT4">
                  <p:embed/>
                </p:oleObj>
              </mc:Choice>
              <mc:Fallback>
                <p:oleObj name="Equation" r:id="rId7" imgW="507960" imgH="609480" progId="Equation.DSMT4">
                  <p:embed/>
                  <p:pic>
                    <p:nvPicPr>
                      <p:cNvPr id="0" name="Picture 4"/>
                      <p:cNvPicPr>
                        <a:picLocks noChangeAspect="1" noChangeArrowheads="1"/>
                      </p:cNvPicPr>
                      <p:nvPr/>
                    </p:nvPicPr>
                    <p:blipFill>
                      <a:blip r:embed="rId8"/>
                      <a:srcRect/>
                      <a:stretch>
                        <a:fillRect/>
                      </a:stretch>
                    </p:blipFill>
                    <p:spPr bwMode="auto">
                      <a:xfrm>
                        <a:off x="7124700" y="1917700"/>
                        <a:ext cx="508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0037" name="Object 5"/>
          <p:cNvGraphicFramePr>
            <a:graphicFrameLocks noChangeAspect="1"/>
          </p:cNvGraphicFramePr>
          <p:nvPr>
            <p:extLst>
              <p:ext uri="{D42A27DB-BD31-4B8C-83A1-F6EECF244321}">
                <p14:modId xmlns:p14="http://schemas.microsoft.com/office/powerpoint/2010/main" val="4250685672"/>
              </p:ext>
            </p:extLst>
          </p:nvPr>
        </p:nvGraphicFramePr>
        <p:xfrm>
          <a:off x="2439021" y="3800630"/>
          <a:ext cx="2895600" cy="609600"/>
        </p:xfrm>
        <a:graphic>
          <a:graphicData uri="http://schemas.openxmlformats.org/presentationml/2006/ole">
            <mc:AlternateContent xmlns:mc="http://schemas.openxmlformats.org/markup-compatibility/2006">
              <mc:Choice xmlns:v="urn:schemas-microsoft-com:vml" Requires="v">
                <p:oleObj name="Equation" r:id="rId9" imgW="2895480" imgH="609480" progId="Equation.DSMT4">
                  <p:embed/>
                </p:oleObj>
              </mc:Choice>
              <mc:Fallback>
                <p:oleObj name="Equation" r:id="rId9" imgW="2895480" imgH="609480" progId="Equation.DSMT4">
                  <p:embed/>
                  <p:pic>
                    <p:nvPicPr>
                      <p:cNvPr id="0" name="Picture 5"/>
                      <p:cNvPicPr>
                        <a:picLocks noChangeAspect="1" noChangeArrowheads="1"/>
                      </p:cNvPicPr>
                      <p:nvPr/>
                    </p:nvPicPr>
                    <p:blipFill>
                      <a:blip r:embed="rId10"/>
                      <a:srcRect/>
                      <a:stretch>
                        <a:fillRect/>
                      </a:stretch>
                    </p:blipFill>
                    <p:spPr bwMode="auto">
                      <a:xfrm>
                        <a:off x="2439021" y="3800630"/>
                        <a:ext cx="289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Constructing a Confidence Interval for the Slope in the GPA Model (cont.)</a:t>
            </a:r>
          </a:p>
        </p:txBody>
      </p:sp>
      <p:sp>
        <p:nvSpPr>
          <p:cNvPr id="3" name="Content Placeholder 2"/>
          <p:cNvSpPr>
            <a:spLocks noGrp="1"/>
          </p:cNvSpPr>
          <p:nvPr>
            <p:ph idx="1"/>
          </p:nvPr>
        </p:nvSpPr>
        <p:spPr>
          <a:xfrm>
            <a:off x="457200" y="1280160"/>
            <a:ext cx="8229600" cy="4572000"/>
          </a:xfrm>
        </p:spPr>
        <p:txBody>
          <a:bodyPr/>
          <a:lstStyle/>
          <a:p>
            <a:r>
              <a:rPr lang="en-US" dirty="0"/>
              <a:t>Consequently, using technology</a:t>
            </a:r>
          </a:p>
          <a:p>
            <a:pPr algn="ctr"/>
            <a:endParaRPr lang="en-US" sz="2500" b="1" i="1" dirty="0"/>
          </a:p>
        </p:txBody>
      </p:sp>
      <p:graphicFrame>
        <p:nvGraphicFramePr>
          <p:cNvPr id="301058" name="Object 2"/>
          <p:cNvGraphicFramePr>
            <a:graphicFrameLocks noChangeAspect="1"/>
          </p:cNvGraphicFramePr>
          <p:nvPr>
            <p:extLst>
              <p:ext uri="{D42A27DB-BD31-4B8C-83A1-F6EECF244321}">
                <p14:modId xmlns:p14="http://schemas.microsoft.com/office/powerpoint/2010/main" val="2604830404"/>
              </p:ext>
            </p:extLst>
          </p:nvPr>
        </p:nvGraphicFramePr>
        <p:xfrm>
          <a:off x="2895600" y="1757363"/>
          <a:ext cx="3378200" cy="495300"/>
        </p:xfrm>
        <a:graphic>
          <a:graphicData uri="http://schemas.openxmlformats.org/presentationml/2006/ole">
            <mc:AlternateContent xmlns:mc="http://schemas.openxmlformats.org/markup-compatibility/2006">
              <mc:Choice xmlns:v="urn:schemas-microsoft-com:vml" Requires="v">
                <p:oleObj name="Equation" r:id="rId2" imgW="3377880" imgH="495000" progId="Equation.DSMT4">
                  <p:embed/>
                </p:oleObj>
              </mc:Choice>
              <mc:Fallback>
                <p:oleObj name="Equation" r:id="rId2" imgW="3377880" imgH="495000" progId="Equation.DSMT4">
                  <p:embed/>
                  <p:pic>
                    <p:nvPicPr>
                      <p:cNvPr id="0" name="Picture 2"/>
                      <p:cNvPicPr>
                        <a:picLocks noChangeAspect="1" noChangeArrowheads="1"/>
                      </p:cNvPicPr>
                      <p:nvPr/>
                    </p:nvPicPr>
                    <p:blipFill>
                      <a:blip r:embed="rId3"/>
                      <a:srcRect/>
                      <a:stretch>
                        <a:fillRect/>
                      </a:stretch>
                    </p:blipFill>
                    <p:spPr bwMode="auto">
                      <a:xfrm>
                        <a:off x="2895600" y="1757363"/>
                        <a:ext cx="3378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4E3F3E2C-A983-3235-E4E9-ABE422499284}"/>
              </a:ext>
            </a:extLst>
          </p:cNvPr>
          <p:cNvPicPr>
            <a:picLocks noChangeAspect="1"/>
          </p:cNvPicPr>
          <p:nvPr/>
        </p:nvPicPr>
        <p:blipFill>
          <a:blip r:embed="rId4"/>
          <a:stretch>
            <a:fillRect/>
          </a:stretch>
        </p:blipFill>
        <p:spPr>
          <a:xfrm>
            <a:off x="2362200" y="2429967"/>
            <a:ext cx="4201111" cy="3296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Constructing a Confidence Interval for the Slope in the GPA Model (cont.)</a:t>
            </a:r>
          </a:p>
        </p:txBody>
      </p:sp>
      <p:sp>
        <p:nvSpPr>
          <p:cNvPr id="3" name="Content Placeholder 2"/>
          <p:cNvSpPr>
            <a:spLocks noGrp="1"/>
          </p:cNvSpPr>
          <p:nvPr>
            <p:ph idx="1"/>
          </p:nvPr>
        </p:nvSpPr>
        <p:spPr>
          <a:xfrm>
            <a:off x="457200" y="1203960"/>
            <a:ext cx="8229600" cy="5044440"/>
          </a:xfrm>
        </p:spPr>
        <p:txBody>
          <a:bodyPr>
            <a:normAutofit/>
          </a:bodyPr>
          <a:lstStyle/>
          <a:p>
            <a:r>
              <a:rPr lang="en-US" dirty="0"/>
              <a:t>Now, let's assemble all the pieces. The 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is </a:t>
            </a:r>
          </a:p>
          <a:p>
            <a:endParaRPr lang="en-US" dirty="0"/>
          </a:p>
          <a:p>
            <a:pPr algn="ctr"/>
            <a:r>
              <a:rPr lang="en-US" dirty="0"/>
              <a:t>0.0021 ± 2.0484 · 0.00093</a:t>
            </a:r>
          </a:p>
          <a:p>
            <a:pPr algn="ctr"/>
            <a:r>
              <a:rPr lang="en-US" dirty="0"/>
              <a:t>0.0021 ± 0.001905</a:t>
            </a:r>
          </a:p>
          <a:p>
            <a:pPr algn="ctr"/>
            <a:endParaRPr lang="en-US" dirty="0"/>
          </a:p>
          <a:p>
            <a:r>
              <a:rPr lang="en-US" dirty="0"/>
              <a:t>	     0.0002	        0.0021		0.0040</a:t>
            </a:r>
          </a:p>
          <a:p>
            <a:r>
              <a:rPr lang="en-US" dirty="0"/>
              <a:t>We are 95% confident that the interval contains the true value of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There are two possible interpretations of this interval.</a:t>
            </a:r>
          </a:p>
        </p:txBody>
      </p:sp>
      <p:graphicFrame>
        <p:nvGraphicFramePr>
          <p:cNvPr id="302082" name="Object 2"/>
          <p:cNvGraphicFramePr>
            <a:graphicFrameLocks noChangeAspect="1"/>
          </p:cNvGraphicFramePr>
          <p:nvPr>
            <p:extLst>
              <p:ext uri="{D42A27DB-BD31-4B8C-83A1-F6EECF244321}">
                <p14:modId xmlns:p14="http://schemas.microsoft.com/office/powerpoint/2010/main" val="839917388"/>
              </p:ext>
            </p:extLst>
          </p:nvPr>
        </p:nvGraphicFramePr>
        <p:xfrm>
          <a:off x="3683000" y="2184400"/>
          <a:ext cx="1879600" cy="495300"/>
        </p:xfrm>
        <a:graphic>
          <a:graphicData uri="http://schemas.openxmlformats.org/presentationml/2006/ole">
            <mc:AlternateContent xmlns:mc="http://schemas.openxmlformats.org/markup-compatibility/2006">
              <mc:Choice xmlns:v="urn:schemas-microsoft-com:vml" Requires="v">
                <p:oleObj name="Equation" r:id="rId2" imgW="1879560" imgH="495000" progId="Equation.DSMT4">
                  <p:embed/>
                </p:oleObj>
              </mc:Choice>
              <mc:Fallback>
                <p:oleObj name="Equation" r:id="rId2" imgW="1879560" imgH="495000" progId="Equation.DSMT4">
                  <p:embed/>
                  <p:pic>
                    <p:nvPicPr>
                      <p:cNvPr id="0" name="Picture 2"/>
                      <p:cNvPicPr>
                        <a:picLocks noChangeAspect="1" noChangeArrowheads="1"/>
                      </p:cNvPicPr>
                      <p:nvPr/>
                    </p:nvPicPr>
                    <p:blipFill>
                      <a:blip r:embed="rId3"/>
                      <a:srcRect/>
                      <a:stretch>
                        <a:fillRect/>
                      </a:stretch>
                    </p:blipFill>
                    <p:spPr bwMode="auto">
                      <a:xfrm>
                        <a:off x="3683000" y="2184400"/>
                        <a:ext cx="1879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 name="Straight Connector 3">
            <a:extLst>
              <a:ext uri="{FF2B5EF4-FFF2-40B4-BE49-F238E27FC236}">
                <a16:creationId xmlns:a16="http://schemas.microsoft.com/office/drawing/2014/main" id="{8890AF14-A932-BC93-C142-64234A589988}"/>
              </a:ext>
            </a:extLst>
          </p:cNvPr>
          <p:cNvCxnSpPr/>
          <p:nvPr/>
        </p:nvCxnSpPr>
        <p:spPr>
          <a:xfrm>
            <a:off x="2438400" y="3952528"/>
            <a:ext cx="401955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Double Bracket 4">
            <a:extLst>
              <a:ext uri="{FF2B5EF4-FFF2-40B4-BE49-F238E27FC236}">
                <a16:creationId xmlns:a16="http://schemas.microsoft.com/office/drawing/2014/main" id="{F00E9A1B-09B1-B0E2-0108-7DF5D7E613BD}"/>
              </a:ext>
            </a:extLst>
          </p:cNvPr>
          <p:cNvSpPr/>
          <p:nvPr/>
        </p:nvSpPr>
        <p:spPr>
          <a:xfrm>
            <a:off x="2427249" y="3822430"/>
            <a:ext cx="4019550" cy="285557"/>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6" name="Straight Connector 5">
            <a:extLst>
              <a:ext uri="{FF2B5EF4-FFF2-40B4-BE49-F238E27FC236}">
                <a16:creationId xmlns:a16="http://schemas.microsoft.com/office/drawing/2014/main" id="{59581C2A-4453-EA91-14B4-F8851D200CB9}"/>
              </a:ext>
            </a:extLst>
          </p:cNvPr>
          <p:cNvCxnSpPr/>
          <p:nvPr/>
        </p:nvCxnSpPr>
        <p:spPr>
          <a:xfrm>
            <a:off x="4343400" y="3822430"/>
            <a:ext cx="0" cy="304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13.2.3: Constructing a Confidence Interval for the Slope in the GPA Model (cont.)</a:t>
            </a:r>
          </a:p>
        </p:txBody>
      </p:sp>
      <p:sp>
        <p:nvSpPr>
          <p:cNvPr id="3" name="Content Placeholder 2"/>
          <p:cNvSpPr>
            <a:spLocks noGrp="1"/>
          </p:cNvSpPr>
          <p:nvPr>
            <p:ph idx="1"/>
          </p:nvPr>
        </p:nvSpPr>
        <p:spPr/>
        <p:txBody>
          <a:bodyPr/>
          <a:lstStyle/>
          <a:p>
            <a:pPr marL="461963" indent="-292100">
              <a:buFont typeface="Arial" pitchFamily="34" charset="0"/>
              <a:buChar char="•"/>
            </a:pPr>
            <a:r>
              <a:rPr lang="en-US" dirty="0"/>
              <a:t>We are 95% confident that the true increase in GPA for a one-point increase in SAT scores is between 0.0002 and 0.0040.</a:t>
            </a:r>
          </a:p>
          <a:p>
            <a:pPr marL="461963" indent="-292100">
              <a:buFont typeface="Arial" pitchFamily="34" charset="0"/>
              <a:buChar char="•"/>
            </a:pPr>
            <a:r>
              <a:rPr lang="en-US" dirty="0"/>
              <a:t>We are 95% confident the maximum error of the point estimate (</a:t>
            </a:r>
            <a:r>
              <a:rPr lang="en-US" i="1" dirty="0"/>
              <a:t>b</a:t>
            </a:r>
            <a:r>
              <a:rPr lang="en-US" baseline="-25000" dirty="0"/>
              <a:t>1</a:t>
            </a:r>
            <a:r>
              <a:rPr lang="en-US" dirty="0"/>
              <a:t> = 0.0021) in estimating the unknown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is at most 0.001905.</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Testing a Hypothesis Concerning </a:t>
                </a:r>
                <a14:m>
                  <m:oMath xmlns:m="http://schemas.openxmlformats.org/officeDocument/2006/math">
                    <m:r>
                      <a:rPr lang="en-US" i="1" dirty="0" smtClean="0">
                        <a:latin typeface="Cambria Math" panose="02040503050406030204" pitchFamily="18" charset="0"/>
                      </a:rPr>
                      <m:t>𝛽</m:t>
                    </m:r>
                  </m:oMath>
                </a14:m>
                <a:r>
                  <a:rPr lang="en-US" baseline="-25000" dirty="0"/>
                  <a:t>1</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69863"/>
                <a:r>
                  <a:rPr lang="en-US" dirty="0"/>
                  <a:t>In constructing a model, we must ask the question, </a:t>
                </a:r>
                <a:r>
                  <a:rPr lang="en-US" i="1" dirty="0"/>
                  <a:t>Does a linear relationship exist between </a:t>
                </a:r>
                <a14:m>
                  <m:oMath xmlns:m="http://schemas.openxmlformats.org/officeDocument/2006/math">
                    <m:r>
                      <a:rPr lang="en-US" i="1" dirty="0" smtClean="0">
                        <a:latin typeface="Cambria Math" panose="02040503050406030204" pitchFamily="18" charset="0"/>
                      </a:rPr>
                      <m:t>𝑦</m:t>
                    </m:r>
                  </m:oMath>
                </a14:m>
                <a:r>
                  <a:rPr lang="en-US" i="1" dirty="0"/>
                  <a:t> and </a:t>
                </a:r>
                <a14:m>
                  <m:oMath xmlns:m="http://schemas.openxmlformats.org/officeDocument/2006/math">
                    <m:r>
                      <a:rPr lang="en-US" i="1" dirty="0" smtClean="0">
                        <a:latin typeface="Cambria Math" panose="02040503050406030204" pitchFamily="18" charset="0"/>
                      </a:rPr>
                      <m:t>𝑥</m:t>
                    </m:r>
                  </m:oMath>
                </a14:m>
                <a:r>
                  <a:rPr lang="en-US" dirty="0"/>
                  <a:t>? In answering this question, remember the linear model connects </a:t>
                </a:r>
                <a14:m>
                  <m:oMath xmlns:m="http://schemas.openxmlformats.org/officeDocument/2006/math">
                    <m:r>
                      <a:rPr lang="en-US" i="1" dirty="0" smtClean="0">
                        <a:latin typeface="Cambria Math" panose="02040503050406030204" pitchFamily="18" charset="0"/>
                      </a:rPr>
                      <m:t>𝑥</m:t>
                    </m:r>
                  </m:oMath>
                </a14:m>
                <a:r>
                  <a:rPr lang="en-US" dirty="0"/>
                  <a:t> to </a:t>
                </a:r>
                <a14:m>
                  <m:oMath xmlns:m="http://schemas.openxmlformats.org/officeDocument/2006/math">
                    <m:r>
                      <a:rPr lang="en-US" i="1" dirty="0" smtClean="0">
                        <a:latin typeface="Cambria Math" panose="02040503050406030204" pitchFamily="18" charset="0"/>
                      </a:rPr>
                      <m:t>𝑦</m:t>
                    </m:r>
                  </m:oMath>
                </a14:m>
                <a:r>
                  <a:rPr lang="en-US" dirty="0"/>
                  <a:t> through the slope parameter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a:t>
                </a:r>
              </a:p>
              <a:p>
                <a:pPr marL="169863"/>
                <a:endParaRPr lang="en-US" dirty="0"/>
              </a:p>
              <a:p>
                <a:pPr marL="169863"/>
                <a:r>
                  <a:rPr lang="en-US" dirty="0"/>
                  <a:t>If </a:t>
                </a:r>
                <a:r>
                  <a:rPr lang="el-GR" i="1" dirty="0">
                    <a:latin typeface="Cambria Math" panose="02040503050406030204" pitchFamily="18" charset="0"/>
                    <a:ea typeface="Cambria Math" panose="02040503050406030204" pitchFamily="18" charset="0"/>
                    <a:sym typeface="Symbol"/>
                  </a:rPr>
                  <a:t>β</a:t>
                </a:r>
                <a:r>
                  <a:rPr lang="en-US" baseline="-25000" dirty="0"/>
                  <a:t>1</a:t>
                </a:r>
                <a14:m>
                  <m:oMath xmlns:m="http://schemas.openxmlformats.org/officeDocument/2006/math">
                    <m:r>
                      <a:rPr lang="en-US" b="0" i="1" smtClean="0">
                        <a:latin typeface="Cambria Math" panose="02040503050406030204" pitchFamily="18" charset="0"/>
                      </a:rPr>
                      <m:t>=</m:t>
                    </m:r>
                  </m:oMath>
                </a14:m>
                <a:r>
                  <a:rPr lang="en-US" baseline="-25000" dirty="0"/>
                  <a:t> </a:t>
                </a:r>
                <a:r>
                  <a:rPr lang="en-US" dirty="0"/>
                  <a:t>0, then there is no linear relationship between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since the term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l-GR" i="1" dirty="0">
                    <a:latin typeface="Cambria Math" panose="02040503050406030204" pitchFamily="18" charset="0"/>
                    <a:ea typeface="Cambria Math" panose="02040503050406030204" pitchFamily="18" charset="0"/>
                    <a:sym typeface="Symbol"/>
                  </a:rPr>
                  <a:t> </a:t>
                </a:r>
                <a:r>
                  <a:rPr lang="en-US" i="1" dirty="0">
                    <a:latin typeface="Cambria Math" panose="02040503050406030204" pitchFamily="18" charset="0"/>
                    <a:ea typeface="Cambria Math" panose="02040503050406030204" pitchFamily="18" charset="0"/>
                    <a:sym typeface="Symbol"/>
                  </a:rPr>
                  <a:t>x</a:t>
                </a:r>
                <a:r>
                  <a:rPr lang="en-US" baseline="-25000" dirty="0"/>
                  <a:t>i</a:t>
                </a:r>
                <a:r>
                  <a:rPr lang="en-US" dirty="0"/>
                  <a:t> </a:t>
                </a:r>
                <a14:m>
                  <m:oMath xmlns:m="http://schemas.openxmlformats.org/officeDocument/2006/math">
                    <m:r>
                      <a:rPr lang="en-US" i="1" dirty="0" smtClean="0">
                        <a:latin typeface="Cambria Math" panose="02040503050406030204" pitchFamily="18" charset="0"/>
                      </a:rPr>
                      <m:t>=0</m:t>
                    </m:r>
                  </m:oMath>
                </a14:m>
                <a:r>
                  <a:rPr lang="en-US" dirty="0"/>
                  <a:t>. Regardless of the value of </a:t>
                </a:r>
                <a14:m>
                  <m:oMath xmlns:m="http://schemas.openxmlformats.org/officeDocument/2006/math">
                    <m:r>
                      <a:rPr lang="en-US" i="1" dirty="0" smtClean="0">
                        <a:latin typeface="Cambria Math" panose="02040503050406030204" pitchFamily="18" charset="0"/>
                      </a:rPr>
                      <m:t>𝑥</m:t>
                    </m:r>
                  </m:oMath>
                </a14:m>
                <a:r>
                  <a:rPr lang="en-US" dirty="0"/>
                  <a:t>, the model becomes</a:t>
                </a:r>
              </a:p>
              <a:p>
                <a:pPr marL="169863"/>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200"/>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48EC1543-2A9C-F556-0CC9-349F1297E7CF}"/>
              </a:ext>
            </a:extLst>
          </p:cNvPr>
          <p:cNvGraphicFramePr>
            <a:graphicFrameLocks noChangeAspect="1"/>
          </p:cNvGraphicFramePr>
          <p:nvPr>
            <p:extLst>
              <p:ext uri="{D42A27DB-BD31-4B8C-83A1-F6EECF244321}">
                <p14:modId xmlns:p14="http://schemas.microsoft.com/office/powerpoint/2010/main" val="2534790886"/>
              </p:ext>
            </p:extLst>
          </p:nvPr>
        </p:nvGraphicFramePr>
        <p:xfrm>
          <a:off x="2139950" y="3171825"/>
          <a:ext cx="4622800" cy="431800"/>
        </p:xfrm>
        <a:graphic>
          <a:graphicData uri="http://schemas.openxmlformats.org/presentationml/2006/ole">
            <mc:AlternateContent xmlns:mc="http://schemas.openxmlformats.org/markup-compatibility/2006">
              <mc:Choice xmlns:v="urn:schemas-microsoft-com:vml" Requires="v">
                <p:oleObj name="Equation" r:id="rId4" imgW="4622760" imgH="431640" progId="Equation.DSMT4">
                  <p:embed/>
                </p:oleObj>
              </mc:Choice>
              <mc:Fallback>
                <p:oleObj name="Equation" r:id="rId4" imgW="4622760" imgH="431640" progId="Equation.DSMT4">
                  <p:embed/>
                  <p:pic>
                    <p:nvPicPr>
                      <p:cNvPr id="0" name=""/>
                      <p:cNvPicPr/>
                      <p:nvPr/>
                    </p:nvPicPr>
                    <p:blipFill>
                      <a:blip r:embed="rId5"/>
                      <a:stretch>
                        <a:fillRect/>
                      </a:stretch>
                    </p:blipFill>
                    <p:spPr>
                      <a:xfrm>
                        <a:off x="2139950" y="3171825"/>
                        <a:ext cx="4622800" cy="4318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11965EF-0927-EEF6-30E6-2995C1BB6D05}"/>
              </a:ext>
            </a:extLst>
          </p:cNvPr>
          <p:cNvGraphicFramePr>
            <a:graphicFrameLocks noChangeAspect="1"/>
          </p:cNvGraphicFramePr>
          <p:nvPr>
            <p:extLst>
              <p:ext uri="{D42A27DB-BD31-4B8C-83A1-F6EECF244321}">
                <p14:modId xmlns:p14="http://schemas.microsoft.com/office/powerpoint/2010/main" val="358561989"/>
              </p:ext>
            </p:extLst>
          </p:nvPr>
        </p:nvGraphicFramePr>
        <p:xfrm>
          <a:off x="3663950" y="5175250"/>
          <a:ext cx="1574800" cy="431800"/>
        </p:xfrm>
        <a:graphic>
          <a:graphicData uri="http://schemas.openxmlformats.org/presentationml/2006/ole">
            <mc:AlternateContent xmlns:mc="http://schemas.openxmlformats.org/markup-compatibility/2006">
              <mc:Choice xmlns:v="urn:schemas-microsoft-com:vml" Requires="v">
                <p:oleObj name="Equation" r:id="rId6" imgW="1574640" imgH="431640" progId="Equation.DSMT4">
                  <p:embed/>
                </p:oleObj>
              </mc:Choice>
              <mc:Fallback>
                <p:oleObj name="Equation" r:id="rId6" imgW="1574640" imgH="431640" progId="Equation.DSMT4">
                  <p:embed/>
                  <p:pic>
                    <p:nvPicPr>
                      <p:cNvPr id="4" name="Object 3">
                        <a:extLst>
                          <a:ext uri="{FF2B5EF4-FFF2-40B4-BE49-F238E27FC236}">
                            <a16:creationId xmlns:a16="http://schemas.microsoft.com/office/drawing/2014/main" id="{48EC1543-2A9C-F556-0CC9-349F1297E7CF}"/>
                          </a:ext>
                        </a:extLst>
                      </p:cNvPr>
                      <p:cNvPicPr/>
                      <p:nvPr/>
                    </p:nvPicPr>
                    <p:blipFill>
                      <a:blip r:embed="rId7"/>
                      <a:stretch>
                        <a:fillRect/>
                      </a:stretch>
                    </p:blipFill>
                    <p:spPr>
                      <a:xfrm>
                        <a:off x="3663950" y="5175250"/>
                        <a:ext cx="1574800" cy="431800"/>
                      </a:xfrm>
                      <a:prstGeom prst="rect">
                        <a:avLst/>
                      </a:prstGeom>
                    </p:spPr>
                  </p:pic>
                </p:oleObj>
              </mc:Fallback>
            </mc:AlternateContent>
          </a:graphicData>
        </a:graphic>
      </p:graphicFrame>
    </p:spTree>
    <p:extLst>
      <p:ext uri="{BB962C8B-B14F-4D97-AF65-F5344CB8AC3E}">
        <p14:creationId xmlns:p14="http://schemas.microsoft.com/office/powerpoint/2010/main" val="149130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Testing a Hypothesis Concerning </a:t>
                </a:r>
                <a14:m>
                  <m:oMath xmlns:m="http://schemas.openxmlformats.org/officeDocument/2006/math">
                    <m:r>
                      <a:rPr lang="en-US" i="1" dirty="0" smtClean="0">
                        <a:latin typeface="Cambria Math" panose="02040503050406030204" pitchFamily="18" charset="0"/>
                      </a:rPr>
                      <m:t>𝛽</m:t>
                    </m:r>
                  </m:oMath>
                </a14:m>
                <a:r>
                  <a:rPr lang="en-US" baseline="-25000" dirty="0"/>
                  <a:t>1 </a:t>
                </a:r>
                <a:r>
                  <a:rPr lang="en-US" dirty="0"/>
                  <a:t>(cont.)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169863"/>
                <a:r>
                  <a:rPr lang="en-US" dirty="0"/>
                  <a:t>This says that </a:t>
                </a:r>
                <a14:m>
                  <m:oMath xmlns:m="http://schemas.openxmlformats.org/officeDocument/2006/math">
                    <m:r>
                      <a:rPr lang="en-US" i="1" dirty="0" smtClean="0">
                        <a:latin typeface="Cambria Math" panose="02040503050406030204" pitchFamily="18" charset="0"/>
                      </a:rPr>
                      <m:t>𝑦</m:t>
                    </m:r>
                  </m:oMath>
                </a14:m>
                <a:r>
                  <a:rPr lang="en-US" dirty="0"/>
                  <a:t> is equal to a constant </a:t>
                </a:r>
                <a:r>
                  <a:rPr lang="el-GR" i="1" dirty="0">
                    <a:latin typeface="Cambria Math" panose="02040503050406030204" pitchFamily="18" charset="0"/>
                    <a:ea typeface="Cambria Math" panose="02040503050406030204" pitchFamily="18" charset="0"/>
                    <a:sym typeface="Symbol"/>
                  </a:rPr>
                  <a:t>β</a:t>
                </a:r>
                <a:r>
                  <a:rPr lang="en-US" baseline="-25000" dirty="0"/>
                  <a:t>0</a:t>
                </a:r>
                <a:r>
                  <a:rPr lang="en-US" dirty="0"/>
                  <a:t> plus a random error. Most of the time when developing a linear model used for predictive purposes, discovering </a:t>
                </a:r>
                <a:r>
                  <a:rPr lang="el-GR" i="1" dirty="0">
                    <a:latin typeface="Cambria Math" panose="02040503050406030204" pitchFamily="18" charset="0"/>
                    <a:ea typeface="Cambria Math" panose="02040503050406030204" pitchFamily="18" charset="0"/>
                    <a:sym typeface="Symbol"/>
                  </a:rPr>
                  <a:t>β</a:t>
                </a:r>
                <a14:m>
                  <m:oMath xmlns:m="http://schemas.openxmlformats.org/officeDocument/2006/math">
                    <m:r>
                      <a:rPr lang="en-US" i="1" baseline="-25000" dirty="0" smtClean="0">
                        <a:latin typeface="Cambria Math" panose="02040503050406030204" pitchFamily="18" charset="0"/>
                      </a:rPr>
                      <m:t>1</m:t>
                    </m:r>
                    <m:r>
                      <a:rPr lang="en-US" i="1" dirty="0" smtClean="0">
                        <a:latin typeface="Cambria Math" panose="02040503050406030204" pitchFamily="18" charset="0"/>
                      </a:rPr>
                      <m:t>=0</m:t>
                    </m:r>
                  </m:oMath>
                </a14:m>
                <a:r>
                  <a:rPr lang="en-US" dirty="0"/>
                  <a:t> is bad news. Essentially this says that </a:t>
                </a:r>
                <a14:m>
                  <m:oMath xmlns:m="http://schemas.openxmlformats.org/officeDocument/2006/math">
                    <m:r>
                      <a:rPr lang="en-US" i="1" dirty="0" smtClean="0">
                        <a:latin typeface="Cambria Math" panose="02040503050406030204" pitchFamily="18" charset="0"/>
                      </a:rPr>
                      <m:t>𝑥</m:t>
                    </m:r>
                  </m:oMath>
                </a14:m>
                <a:r>
                  <a:rPr lang="en-US" dirty="0"/>
                  <a:t> is not a useful predictor of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oMath>
                </a14:m>
                <a:r>
                  <a:rPr lang="en-US" dirty="0"/>
                  <a:t> Since </a:t>
                </a:r>
                <a:r>
                  <a:rPr lang="el-GR" i="1" dirty="0">
                    <a:latin typeface="Cambria Math" panose="02040503050406030204" pitchFamily="18" charset="0"/>
                    <a:ea typeface="Cambria Math" panose="02040503050406030204" pitchFamily="18" charset="0"/>
                    <a:sym typeface="Symbol"/>
                  </a:rPr>
                  <a:t>β</a:t>
                </a:r>
                <a14:m>
                  <m:oMath xmlns:m="http://schemas.openxmlformats.org/officeDocument/2006/math">
                    <m:r>
                      <a:rPr lang="en-US" i="1" baseline="-25000" dirty="0">
                        <a:latin typeface="Cambria Math" panose="02040503050406030204" pitchFamily="18" charset="0"/>
                      </a:rPr>
                      <m:t>1</m:t>
                    </m:r>
                  </m:oMath>
                </a14:m>
                <a:r>
                  <a:rPr lang="en-US" dirty="0"/>
                  <a:t> is a model parameter and cannot be known unless all the bivariate population measurements are obtained, the sample estimate, </a:t>
                </a:r>
                <a:r>
                  <a:rPr lang="en-US" i="1" dirty="0"/>
                  <a:t>b</a:t>
                </a:r>
                <a:r>
                  <a:rPr lang="en-US" baseline="-25000" dirty="0"/>
                  <a:t>1</a:t>
                </a:r>
                <a:r>
                  <a:rPr lang="en-US" dirty="0"/>
                  <a:t>, will be used to make an inference concerning </a:t>
                </a:r>
                <a:r>
                  <a:rPr lang="el-GR" i="1" dirty="0">
                    <a:latin typeface="Cambria Math" panose="02040503050406030204" pitchFamily="18" charset="0"/>
                    <a:ea typeface="Cambria Math" panose="02040503050406030204" pitchFamily="18" charset="0"/>
                    <a:sym typeface="Symbol"/>
                  </a:rPr>
                  <a:t>β</a:t>
                </a:r>
                <a14:m>
                  <m:oMath xmlns:m="http://schemas.openxmlformats.org/officeDocument/2006/math">
                    <m:r>
                      <a:rPr lang="en-US" i="1" baseline="-25000" dirty="0">
                        <a:latin typeface="Cambria Math" panose="02040503050406030204" pitchFamily="18" charset="0"/>
                      </a:rPr>
                      <m:t>1</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600" r="-1630"/>
                </a:stretch>
              </a:blipFill>
            </p:spPr>
            <p:txBody>
              <a:bodyPr/>
              <a:lstStyle/>
              <a:p>
                <a:r>
                  <a:rPr lang="en-IN">
                    <a:noFill/>
                  </a:rPr>
                  <a:t> </a:t>
                </a:r>
              </a:p>
            </p:txBody>
          </p:sp>
        </mc:Fallback>
      </mc:AlternateContent>
    </p:spTree>
    <p:extLst>
      <p:ext uri="{BB962C8B-B14F-4D97-AF65-F5344CB8AC3E}">
        <p14:creationId xmlns:p14="http://schemas.microsoft.com/office/powerpoint/2010/main" val="4157127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Testing a Hypothesis Concerning </a:t>
                </a:r>
                <a14:m>
                  <m:oMath xmlns:m="http://schemas.openxmlformats.org/officeDocument/2006/math">
                    <m:r>
                      <a:rPr lang="en-US" i="1" dirty="0" smtClean="0">
                        <a:latin typeface="Cambria Math" panose="02040503050406030204" pitchFamily="18" charset="0"/>
                      </a:rPr>
                      <m:t>𝛽</m:t>
                    </m:r>
                  </m:oMath>
                </a14:m>
                <a:r>
                  <a:rPr lang="en-US" baseline="-25000" dirty="0"/>
                  <a:t>1 </a:t>
                </a:r>
                <a:r>
                  <a:rPr lang="en-US" dirty="0"/>
                  <a:t>(cont.)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169863"/>
                <a:r>
                  <a:rPr lang="en-US" dirty="0"/>
                  <a:t>If the assumptions of the linear model have been met sufficiently, statistical inference methods can be used to aid in answering the question, </a:t>
                </a:r>
                <a:r>
                  <a:rPr lang="en-US" i="1" dirty="0"/>
                  <a:t>Is b</a:t>
                </a:r>
                <a:r>
                  <a:rPr lang="en-US" i="1" baseline="-25000" dirty="0"/>
                  <a:t>1</a:t>
                </a:r>
                <a:r>
                  <a:rPr lang="en-US" i="1" dirty="0"/>
                  <a:t> close enough to 0 to believe that </a:t>
                </a:r>
                <a14:m>
                  <m:oMath xmlns:m="http://schemas.openxmlformats.org/officeDocument/2006/math">
                    <m:r>
                      <a:rPr lang="el-GR" i="1" dirty="0" smtClean="0">
                        <a:latin typeface="Cambria Math" panose="02040503050406030204" pitchFamily="18" charset="0"/>
                        <a:ea typeface="Cambria Math" panose="02040503050406030204" pitchFamily="18" charset="0"/>
                        <a:sym typeface="Symbol"/>
                      </a:rPr>
                      <m:t>𝛽</m:t>
                    </m:r>
                    <m:r>
                      <a:rPr lang="en-US" i="1" baseline="-25000" dirty="0">
                        <a:latin typeface="Cambria Math" panose="02040503050406030204" pitchFamily="18" charset="0"/>
                      </a:rPr>
                      <m:t>1</m:t>
                    </m:r>
                    <m:r>
                      <a:rPr lang="en-US" i="1" dirty="0" smtClean="0">
                        <a:latin typeface="Cambria Math" panose="02040503050406030204" pitchFamily="18" charset="0"/>
                      </a:rPr>
                      <m:t>=</m:t>
                    </m:r>
                    <m:r>
                      <a:rPr lang="en-US" i="1" dirty="0">
                        <a:latin typeface="Cambria Math" panose="02040503050406030204" pitchFamily="18" charset="0"/>
                      </a:rPr>
                      <m:t>0</m:t>
                    </m:r>
                  </m:oMath>
                </a14:m>
                <a:r>
                  <a:rPr lang="en-US" dirty="0"/>
                  <a:t>? We will follow the hypothesis testing procedure used in Chapter 11.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200" r="-1111"/>
                </a:stretch>
              </a:blipFill>
            </p:spPr>
            <p:txBody>
              <a:bodyPr/>
              <a:lstStyle/>
              <a:p>
                <a:r>
                  <a:rPr lang="en-IN">
                    <a:noFill/>
                  </a:rPr>
                  <a:t> </a:t>
                </a:r>
              </a:p>
            </p:txBody>
          </p:sp>
        </mc:Fallback>
      </mc:AlternateContent>
    </p:spTree>
    <p:extLst>
      <p:ext uri="{BB962C8B-B14F-4D97-AF65-F5344CB8AC3E}">
        <p14:creationId xmlns:p14="http://schemas.microsoft.com/office/powerpoint/2010/main" val="1856122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Testing a Hypothesis about the Slope</a:t>
            </a:r>
          </a:p>
        </p:txBody>
      </p:sp>
      <p:sp>
        <p:nvSpPr>
          <p:cNvPr id="4" name="Content Placeholder 2"/>
          <p:cNvSpPr txBox="1">
            <a:spLocks/>
          </p:cNvSpPr>
          <p:nvPr/>
        </p:nvSpPr>
        <p:spPr>
          <a:xfrm>
            <a:off x="457200" y="1236714"/>
            <a:ext cx="8229600" cy="4401205"/>
          </a:xfrm>
          <a:prstGeom prst="rect">
            <a:avLst/>
          </a:prstGeom>
          <a:solidFill>
            <a:srgbClr val="FFFFCC"/>
          </a:solidFill>
          <a:ln w="28575">
            <a:solidFill>
              <a:srgbClr val="000000"/>
            </a:solidFill>
          </a:ln>
        </p:spPr>
        <p:txBody>
          <a:bodyPr>
            <a:spAutoFit/>
          </a:bodyPr>
          <a:lstStyle/>
          <a:p>
            <a:r>
              <a:rPr lang="en-US" sz="2800" b="1" dirty="0">
                <a:solidFill>
                  <a:srgbClr val="000000"/>
                </a:solidFill>
              </a:rPr>
              <a:t>Assumptions: </a:t>
            </a:r>
          </a:p>
          <a:p>
            <a:pPr marL="514350" indent="-514350">
              <a:buFont typeface="+mj-lt"/>
              <a:buAutoNum type="arabicPeriod"/>
            </a:pPr>
            <a:r>
              <a:rPr lang="en-US" sz="2800" dirty="0">
                <a:solidFill>
                  <a:srgbClr val="000000"/>
                </a:solidFill>
              </a:rPr>
              <a:t>The sample is a random sample of paired data,</a:t>
            </a:r>
            <a:r>
              <a:rPr lang="en-US" sz="1500" dirty="0">
                <a:solidFill>
                  <a:srgbClr val="000000"/>
                </a:solidFill>
              </a:rPr>
              <a:t> </a:t>
            </a:r>
            <a:r>
              <a:rPr lang="en-US" sz="2800" dirty="0">
                <a:solidFill>
                  <a:srgbClr val="000000"/>
                </a:solidFill>
              </a:rPr>
              <a:t>(</a:t>
            </a:r>
            <a:r>
              <a:rPr lang="en-US" sz="2800" i="1" dirty="0">
                <a:solidFill>
                  <a:srgbClr val="000000"/>
                </a:solidFill>
              </a:rPr>
              <a:t>x,</a:t>
            </a:r>
            <a:r>
              <a:rPr lang="en-US" sz="1500" i="1" dirty="0">
                <a:solidFill>
                  <a:srgbClr val="000000"/>
                </a:solidFill>
              </a:rPr>
              <a:t> </a:t>
            </a:r>
            <a:r>
              <a:rPr lang="en-US" sz="2800" i="1" dirty="0">
                <a:solidFill>
                  <a:srgbClr val="000000"/>
                </a:solidFill>
              </a:rPr>
              <a:t>y). </a:t>
            </a:r>
          </a:p>
          <a:p>
            <a:pPr marL="514350" indent="-514350">
              <a:buFont typeface="+mj-lt"/>
              <a:buAutoNum type="arabicPeriod"/>
            </a:pPr>
            <a:r>
              <a:rPr lang="en-US" sz="2800" dirty="0">
                <a:solidFill>
                  <a:srgbClr val="000000"/>
                </a:solidFill>
              </a:rPr>
              <a:t>The error terms are normally distributed with mean 0 and a constant variance, </a:t>
            </a:r>
            <a:r>
              <a:rPr lang="en-US" sz="2800" i="1" dirty="0">
                <a:solidFill>
                  <a:srgbClr val="000000"/>
                </a:solidFill>
              </a:rPr>
              <a:t> </a:t>
            </a:r>
            <a:endParaRPr lang="en-US" sz="2800" dirty="0">
              <a:solidFill>
                <a:srgbClr val="000000"/>
              </a:solidFill>
            </a:endParaRPr>
          </a:p>
          <a:p>
            <a:pPr marL="514350" indent="-514350">
              <a:buFont typeface="+mj-lt"/>
              <a:buAutoNum type="arabicPeriod"/>
            </a:pPr>
            <a:r>
              <a:rPr lang="en-US" sz="2800" dirty="0">
                <a:solidFill>
                  <a:srgbClr val="000000"/>
                </a:solidFill>
              </a:rPr>
              <a:t>The errors are independent of one another. </a:t>
            </a:r>
          </a:p>
          <a:p>
            <a:pPr marL="514350" indent="-514350">
              <a:buFont typeface="+mj-lt"/>
              <a:buAutoNum type="arabicPeriod"/>
            </a:pPr>
            <a:r>
              <a:rPr lang="en-US" sz="2800" dirty="0">
                <a:solidFill>
                  <a:srgbClr val="000000"/>
                </a:solidFill>
              </a:rPr>
              <a:t>The scatterplot shows that the sample points appear to follow a linear pattern. </a:t>
            </a:r>
          </a:p>
          <a:p>
            <a:r>
              <a:rPr lang="en-US" sz="2800" b="1" dirty="0">
                <a:solidFill>
                  <a:srgbClr val="000000"/>
                </a:solidFill>
              </a:rPr>
              <a:t>Hypotheses: </a:t>
            </a:r>
          </a:p>
          <a:p>
            <a:endParaRPr lang="en-US" sz="2800" dirty="0">
              <a:solidFill>
                <a:srgbClr val="000000"/>
              </a:solidFill>
            </a:endParaRPr>
          </a:p>
          <a:p>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303106" name="Object 2"/>
          <p:cNvGraphicFramePr>
            <a:graphicFrameLocks noChangeAspect="1"/>
          </p:cNvGraphicFramePr>
          <p:nvPr>
            <p:extLst>
              <p:ext uri="{D42A27DB-BD31-4B8C-83A1-F6EECF244321}">
                <p14:modId xmlns:p14="http://schemas.microsoft.com/office/powerpoint/2010/main" val="3581986069"/>
              </p:ext>
            </p:extLst>
          </p:nvPr>
        </p:nvGraphicFramePr>
        <p:xfrm>
          <a:off x="4905491" y="2555992"/>
          <a:ext cx="482600" cy="469900"/>
        </p:xfrm>
        <a:graphic>
          <a:graphicData uri="http://schemas.openxmlformats.org/presentationml/2006/ole">
            <mc:AlternateContent xmlns:mc="http://schemas.openxmlformats.org/markup-compatibility/2006">
              <mc:Choice xmlns:v="urn:schemas-microsoft-com:vml" Requires="v">
                <p:oleObj name="Equation" r:id="rId2" imgW="482400" imgH="469800" progId="Equation.DSMT4">
                  <p:embed/>
                </p:oleObj>
              </mc:Choice>
              <mc:Fallback>
                <p:oleObj name="Equation" r:id="rId2" imgW="482400" imgH="469800" progId="Equation.DSMT4">
                  <p:embed/>
                  <p:pic>
                    <p:nvPicPr>
                      <p:cNvPr id="0" name="Picture 2"/>
                      <p:cNvPicPr>
                        <a:picLocks noChangeAspect="1" noChangeArrowheads="1"/>
                      </p:cNvPicPr>
                      <p:nvPr/>
                    </p:nvPicPr>
                    <p:blipFill>
                      <a:blip r:embed="rId3"/>
                      <a:srcRect/>
                      <a:stretch>
                        <a:fillRect/>
                      </a:stretch>
                    </p:blipFill>
                    <p:spPr bwMode="auto">
                      <a:xfrm>
                        <a:off x="4905491" y="2555992"/>
                        <a:ext cx="482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3">
            <a:extLst>
              <a:ext uri="{FF2B5EF4-FFF2-40B4-BE49-F238E27FC236}">
                <a16:creationId xmlns:a16="http://schemas.microsoft.com/office/drawing/2014/main" id="{4DEDB9E0-3C8A-C096-B139-669B0446D321}"/>
              </a:ext>
            </a:extLst>
          </p:cNvPr>
          <p:cNvGraphicFramePr>
            <a:graphicFrameLocks noChangeAspect="1"/>
          </p:cNvGraphicFramePr>
          <p:nvPr>
            <p:extLst>
              <p:ext uri="{D42A27DB-BD31-4B8C-83A1-F6EECF244321}">
                <p14:modId xmlns:p14="http://schemas.microsoft.com/office/powerpoint/2010/main" val="4089638852"/>
              </p:ext>
            </p:extLst>
          </p:nvPr>
        </p:nvGraphicFramePr>
        <p:xfrm>
          <a:off x="2590800" y="4572000"/>
          <a:ext cx="1447800" cy="965200"/>
        </p:xfrm>
        <a:graphic>
          <a:graphicData uri="http://schemas.openxmlformats.org/presentationml/2006/ole">
            <mc:AlternateContent xmlns:mc="http://schemas.openxmlformats.org/markup-compatibility/2006">
              <mc:Choice xmlns:v="urn:schemas-microsoft-com:vml" Requires="v">
                <p:oleObj name="Equation" r:id="rId4" imgW="1447560" imgH="965160" progId="Equation.DSMT4">
                  <p:embed/>
                </p:oleObj>
              </mc:Choice>
              <mc:Fallback>
                <p:oleObj name="Equation" r:id="rId4" imgW="1447560" imgH="965160" progId="Equation.DSMT4">
                  <p:embed/>
                  <p:pic>
                    <p:nvPicPr>
                      <p:cNvPr id="304131" name="Object 3"/>
                      <p:cNvPicPr>
                        <a:picLocks noChangeAspect="1" noChangeArrowheads="1"/>
                      </p:cNvPicPr>
                      <p:nvPr/>
                    </p:nvPicPr>
                    <p:blipFill>
                      <a:blip r:embed="rId5"/>
                      <a:srcRect/>
                      <a:stretch>
                        <a:fillRect/>
                      </a:stretch>
                    </p:blipFill>
                    <p:spPr bwMode="auto">
                      <a:xfrm>
                        <a:off x="2590800" y="4572000"/>
                        <a:ext cx="14478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Testing a Hypothesis about the Slope (cont.)</a:t>
            </a:r>
          </a:p>
        </p:txBody>
      </p:sp>
      <p:sp>
        <p:nvSpPr>
          <p:cNvPr id="4" name="Content Placeholder 2"/>
          <p:cNvSpPr txBox="1">
            <a:spLocks/>
          </p:cNvSpPr>
          <p:nvPr/>
        </p:nvSpPr>
        <p:spPr>
          <a:xfrm>
            <a:off x="457200" y="1236714"/>
            <a:ext cx="8229600" cy="3970318"/>
          </a:xfrm>
          <a:prstGeom prst="rect">
            <a:avLst/>
          </a:prstGeom>
          <a:solidFill>
            <a:srgbClr val="FFFFCC"/>
          </a:solidFill>
          <a:ln w="28575">
            <a:solidFill>
              <a:srgbClr val="000000"/>
            </a:solidFill>
          </a:ln>
        </p:spPr>
        <p:txBody>
          <a:bodyPr>
            <a:spAutoFit/>
          </a:bodyPr>
          <a:lstStyle/>
          <a:p>
            <a:r>
              <a:rPr lang="en-US" sz="2800" b="1" dirty="0">
                <a:solidFill>
                  <a:srgbClr val="000000"/>
                </a:solidFill>
              </a:rPr>
              <a:t>Test Statistic:</a:t>
            </a:r>
          </a:p>
          <a:p>
            <a:r>
              <a:rPr lang="en-US" sz="2800" dirty="0">
                <a:solidFill>
                  <a:srgbClr val="000000"/>
                </a:solidFill>
              </a:rPr>
              <a:t>The test statistic follows a </a:t>
            </a:r>
            <a:r>
              <a:rPr lang="en-US" sz="2800" i="1" dirty="0">
                <a:solidFill>
                  <a:srgbClr val="000000"/>
                </a:solidFill>
              </a:rPr>
              <a:t>t</a:t>
            </a:r>
            <a:r>
              <a:rPr lang="en-US" sz="2800" dirty="0">
                <a:solidFill>
                  <a:srgbClr val="000000"/>
                </a:solidFill>
              </a:rPr>
              <a:t>-distribution with </a:t>
            </a:r>
            <a:r>
              <a:rPr lang="en-US" sz="2800" i="1" dirty="0">
                <a:solidFill>
                  <a:srgbClr val="000000"/>
                </a:solidFill>
              </a:rPr>
              <a:t>n</a:t>
            </a:r>
            <a:r>
              <a:rPr lang="en-US" sz="2800" dirty="0">
                <a:solidFill>
                  <a:srgbClr val="000000"/>
                </a:solidFill>
              </a:rPr>
              <a:t> − 2 degrees of freedom.</a:t>
            </a:r>
            <a:endParaRPr lang="en-US" sz="2800" b="1" dirty="0">
              <a:solidFill>
                <a:srgbClr val="000000"/>
              </a:solidFill>
            </a:endParaRPr>
          </a:p>
          <a:p>
            <a:endParaRPr lang="en-US" sz="2800" dirty="0">
              <a:solidFill>
                <a:srgbClr val="000000"/>
              </a:solidFill>
            </a:endParaRPr>
          </a:p>
          <a:p>
            <a:endParaRPr lang="en-US" sz="2800" dirty="0">
              <a:solidFill>
                <a:srgbClr val="000000"/>
              </a:solidFill>
            </a:endParaRPr>
          </a:p>
          <a:p>
            <a:r>
              <a:rPr lang="en-US" sz="2800" dirty="0">
                <a:solidFill>
                  <a:srgbClr val="000000"/>
                </a:solidFill>
              </a:rPr>
              <a:t>where </a:t>
            </a:r>
          </a:p>
          <a:p>
            <a:r>
              <a:rPr lang="en-US" sz="2800" i="1" dirty="0">
                <a:solidFill>
                  <a:srgbClr val="000000"/>
                </a:solidFill>
              </a:rPr>
              <a:t>b</a:t>
            </a:r>
            <a:r>
              <a:rPr lang="en-US" sz="2800" baseline="-25000" dirty="0">
                <a:solidFill>
                  <a:srgbClr val="000000"/>
                </a:solidFill>
              </a:rPr>
              <a:t>1</a:t>
            </a:r>
            <a:r>
              <a:rPr lang="en-US" sz="2800" dirty="0">
                <a:solidFill>
                  <a:srgbClr val="000000"/>
                </a:solidFill>
              </a:rPr>
              <a:t> is the estimated value of the slope </a:t>
            </a:r>
            <a:r>
              <a:rPr lang="el-GR" sz="2800" i="1" dirty="0">
                <a:solidFill>
                  <a:srgbClr val="000000"/>
                </a:solidFill>
                <a:latin typeface="Cambria Math" panose="02040503050406030204" pitchFamily="18" charset="0"/>
                <a:ea typeface="Cambria Math" panose="02040503050406030204" pitchFamily="18" charset="0"/>
                <a:sym typeface="Symbol"/>
              </a:rPr>
              <a:t>β</a:t>
            </a:r>
            <a:r>
              <a:rPr lang="en-US" sz="2800" baseline="-25000" dirty="0">
                <a:solidFill>
                  <a:srgbClr val="000000"/>
                </a:solidFill>
              </a:rPr>
              <a:t>1</a:t>
            </a:r>
            <a:r>
              <a:rPr lang="en-US" sz="2800" dirty="0">
                <a:solidFill>
                  <a:srgbClr val="000000"/>
                </a:solidFill>
              </a:rPr>
              <a:t>,      is the standard deviation of </a:t>
            </a:r>
            <a:r>
              <a:rPr lang="en-US" sz="2800" i="1" dirty="0">
                <a:solidFill>
                  <a:srgbClr val="000000"/>
                </a:solidFill>
              </a:rPr>
              <a:t>b</a:t>
            </a:r>
            <a:r>
              <a:rPr lang="en-US" sz="2800" baseline="-25000" dirty="0">
                <a:solidFill>
                  <a:srgbClr val="000000"/>
                </a:solidFill>
              </a:rPr>
              <a:t>1</a:t>
            </a:r>
            <a:r>
              <a:rPr lang="en-US" sz="2800" dirty="0">
                <a:solidFill>
                  <a:srgbClr val="000000"/>
                </a:solidFill>
              </a:rPr>
              <a:t>, and 0 is the hypothesized </a:t>
            </a:r>
          </a:p>
          <a:p>
            <a:r>
              <a:rPr lang="en-US" sz="2800" dirty="0">
                <a:solidFill>
                  <a:srgbClr val="000000"/>
                </a:solidFill>
              </a:rPr>
              <a:t>value of </a:t>
            </a:r>
            <a:r>
              <a:rPr lang="el-GR" sz="2800" i="1" dirty="0">
                <a:solidFill>
                  <a:srgbClr val="000000"/>
                </a:solidFill>
                <a:latin typeface="Cambria Math" panose="02040503050406030204" pitchFamily="18" charset="0"/>
                <a:ea typeface="Cambria Math" panose="02040503050406030204" pitchFamily="18" charset="0"/>
                <a:sym typeface="Symbol"/>
              </a:rPr>
              <a:t>β</a:t>
            </a:r>
            <a:r>
              <a:rPr lang="en-US" sz="2800" baseline="-25000" dirty="0">
                <a:solidFill>
                  <a:srgbClr val="000000"/>
                </a:solidFill>
              </a:rPr>
              <a:t>1</a:t>
            </a:r>
            <a:r>
              <a:rPr lang="en-US" sz="2800" dirty="0">
                <a:solidFill>
                  <a:srgbClr val="000000"/>
                </a:solidFill>
              </a:rPr>
              <a:t> in </a:t>
            </a:r>
            <a:r>
              <a:rPr lang="en-US" sz="2800" i="1" dirty="0">
                <a:solidFill>
                  <a:srgbClr val="000000"/>
                </a:solidFill>
              </a:rPr>
              <a:t>H</a:t>
            </a:r>
            <a:r>
              <a:rPr lang="en-US" sz="2800" baseline="-25000" dirty="0">
                <a:solidFill>
                  <a:srgbClr val="000000"/>
                </a:solidFill>
              </a:rPr>
              <a:t>0</a:t>
            </a:r>
            <a:r>
              <a:rPr lang="en-US" sz="2800" dirty="0">
                <a:solidFill>
                  <a:srgbClr val="000000"/>
                </a:solidFill>
              </a:rPr>
              <a:t>.</a:t>
            </a:r>
            <a:endParaRPr lang="en-US" sz="2800" b="1" dirty="0">
              <a:solidFill>
                <a:srgbClr val="000000"/>
              </a:solidFill>
            </a:endParaRPr>
          </a:p>
        </p:txBody>
      </p:sp>
      <p:graphicFrame>
        <p:nvGraphicFramePr>
          <p:cNvPr id="305156" name="Object 4"/>
          <p:cNvGraphicFramePr>
            <a:graphicFrameLocks noChangeAspect="1"/>
          </p:cNvGraphicFramePr>
          <p:nvPr>
            <p:extLst>
              <p:ext uri="{D42A27DB-BD31-4B8C-83A1-F6EECF244321}">
                <p14:modId xmlns:p14="http://schemas.microsoft.com/office/powerpoint/2010/main" val="3580476886"/>
              </p:ext>
            </p:extLst>
          </p:nvPr>
        </p:nvGraphicFramePr>
        <p:xfrm>
          <a:off x="6437118" y="3847237"/>
          <a:ext cx="355600" cy="482600"/>
        </p:xfrm>
        <a:graphic>
          <a:graphicData uri="http://schemas.openxmlformats.org/presentationml/2006/ole">
            <mc:AlternateContent xmlns:mc="http://schemas.openxmlformats.org/markup-compatibility/2006">
              <mc:Choice xmlns:v="urn:schemas-microsoft-com:vml" Requires="v">
                <p:oleObj name="Equation" r:id="rId2" imgW="355320" imgH="482400" progId="Equation.DSMT4">
                  <p:embed/>
                </p:oleObj>
              </mc:Choice>
              <mc:Fallback>
                <p:oleObj name="Equation" r:id="rId2" imgW="355320" imgH="4824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118" y="3847237"/>
                        <a:ext cx="35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12B85FDC-C30E-43BE-8E6B-5843F85FC000}"/>
              </a:ext>
            </a:extLst>
          </p:cNvPr>
          <p:cNvGraphicFramePr>
            <a:graphicFrameLocks noChangeAspect="1"/>
          </p:cNvGraphicFramePr>
          <p:nvPr>
            <p:extLst>
              <p:ext uri="{D42A27DB-BD31-4B8C-83A1-F6EECF244321}">
                <p14:modId xmlns:p14="http://schemas.microsoft.com/office/powerpoint/2010/main" val="2317383483"/>
              </p:ext>
            </p:extLst>
          </p:nvPr>
        </p:nvGraphicFramePr>
        <p:xfrm>
          <a:off x="3668751" y="2538451"/>
          <a:ext cx="2082800" cy="977900"/>
        </p:xfrm>
        <a:graphic>
          <a:graphicData uri="http://schemas.openxmlformats.org/presentationml/2006/ole">
            <mc:AlternateContent xmlns:mc="http://schemas.openxmlformats.org/markup-compatibility/2006">
              <mc:Choice xmlns:v="urn:schemas-microsoft-com:vml" Requires="v">
                <p:oleObj name="Equation" r:id="rId4" imgW="2082600" imgH="977760" progId="Equation.DSMT4">
                  <p:embed/>
                </p:oleObj>
              </mc:Choice>
              <mc:Fallback>
                <p:oleObj name="Equation" r:id="rId4" imgW="2082600" imgH="977760" progId="Equation.DSMT4">
                  <p:embed/>
                  <p:pic>
                    <p:nvPicPr>
                      <p:cNvPr id="30413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8751" y="2538451"/>
                        <a:ext cx="20828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13.2.4: Conducting a Hypothesis Test of the Slope</a:t>
            </a:r>
          </a:p>
        </p:txBody>
      </p:sp>
      <p:sp>
        <p:nvSpPr>
          <p:cNvPr id="3" name="Content Placeholder 2"/>
          <p:cNvSpPr>
            <a:spLocks noGrp="1"/>
          </p:cNvSpPr>
          <p:nvPr>
            <p:ph idx="1"/>
          </p:nvPr>
        </p:nvSpPr>
        <p:spPr/>
        <p:txBody>
          <a:bodyPr/>
          <a:lstStyle/>
          <a:p>
            <a:r>
              <a:rPr lang="en-US" dirty="0"/>
              <a:t>Using the data in Example 13.2.1, determine if there is overwhelming evidence at the </a:t>
            </a:r>
            <a:r>
              <a:rPr lang="el-GR" i="1" dirty="0">
                <a:latin typeface="Cambria Math" panose="02040503050406030204" pitchFamily="18" charset="0"/>
                <a:ea typeface="Cambria Math" panose="02040503050406030204" pitchFamily="18" charset="0"/>
              </a:rPr>
              <a:t>α</a:t>
            </a:r>
            <a:r>
              <a:rPr lang="en-US" dirty="0"/>
              <a:t> </a:t>
            </a:r>
            <a:r>
              <a:rPr lang="en-US" dirty="0">
                <a:latin typeface="Symbol" pitchFamily="98" charset="2"/>
              </a:rPr>
              <a:t>=</a:t>
            </a:r>
            <a:r>
              <a:rPr lang="en-US" dirty="0"/>
              <a:t> 0.05 level of a relationship between the price of a Jeep Cherokee and its age. </a:t>
            </a:r>
          </a:p>
          <a:p>
            <a:r>
              <a:rPr lang="en-US" b="1" dirty="0"/>
              <a:t>Solution</a:t>
            </a:r>
          </a:p>
          <a:p>
            <a:r>
              <a:rPr lang="en-US" b="1" dirty="0"/>
              <a:t>Step 1: Determine the population parameter to be used and develop the null and alternative hypotheses.</a:t>
            </a:r>
          </a:p>
          <a:p>
            <a:r>
              <a:rPr lang="en-US" dirty="0"/>
              <a:t>Is there a linear relationship between the age of a Jeep Cherokee and its price?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182880"/>
                <a:ext cx="8229600" cy="914400"/>
              </a:xfrm>
            </p:spPr>
            <p:txBody>
              <a:bodyPr/>
              <a:lstStyle/>
              <a:p>
                <a:r>
                  <a:rPr lang="en-US" dirty="0"/>
                  <a:t>The Confidence Interval for</a:t>
                </a:r>
                <a14:m>
                  <m:oMath xmlns:m="http://schemas.openxmlformats.org/officeDocument/2006/math">
                    <m:r>
                      <a:rPr lang="en-US" b="0" i="0" dirty="0" smtClean="0">
                        <a:latin typeface="Cambria Math" panose="02040503050406030204" pitchFamily="18" charset="0"/>
                      </a:rPr>
                      <m:t> </m:t>
                    </m:r>
                    <m:r>
                      <a:rPr lang="el-GR" i="1" dirty="0" smtClean="0">
                        <a:latin typeface="Cambria Math" panose="02040503050406030204" pitchFamily="18" charset="0"/>
                      </a:rPr>
                      <m:t>𝛽</m:t>
                    </m:r>
                  </m:oMath>
                </a14:m>
                <a:r>
                  <a:rPr lang="el-GR" baseline="-25000" dirty="0"/>
                  <a:t>1</a:t>
                </a:r>
                <a:r>
                  <a:rPr lang="en-US" baseline="-25000" dirty="0"/>
                  <a:t> </a:t>
                </a:r>
                <a:r>
                  <a:rPr lang="en-US" dirty="0"/>
                  <a:t>(cont.)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182880"/>
                <a:ext cx="8229600" cy="914400"/>
              </a:xfr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4897" y="1295400"/>
                <a:ext cx="8229600" cy="4572000"/>
              </a:xfrm>
            </p:spPr>
            <p:txBody>
              <a:bodyPr/>
              <a:lstStyle/>
              <a:p>
                <a:r>
                  <a:rPr lang="en-US" dirty="0"/>
                  <a:t>The sample estimate of the variance of </a:t>
                </a:r>
                <a:r>
                  <a:rPr lang="en-US" i="1" dirty="0">
                    <a:latin typeface="Cambria Math" panose="02040503050406030204" pitchFamily="18" charset="0"/>
                    <a:ea typeface="Cambria Math" panose="02040503050406030204" pitchFamily="18" charset="0"/>
                    <a:sym typeface="Symbol"/>
                  </a:rPr>
                  <a:t>b</a:t>
                </a:r>
                <a:r>
                  <a:rPr lang="en-US" baseline="-25000" dirty="0">
                    <a:sym typeface="Symbol"/>
                  </a:rPr>
                  <a:t>1</a:t>
                </a:r>
                <a:r>
                  <a:rPr lang="en-US" dirty="0"/>
                  <a:t> is given by</a:t>
                </a:r>
              </a:p>
              <a:p>
                <a:endParaRPr lang="en-US" dirty="0"/>
              </a:p>
              <a:p>
                <a:endParaRPr lang="en-US" dirty="0"/>
              </a:p>
              <a:p>
                <a:r>
                  <a:rPr lang="en-US" dirty="0"/>
                  <a:t>The only difference in the computation of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sub>
                      <m:sup>
                        <m:r>
                          <a:rPr lang="en-US" i="1">
                            <a:latin typeface="Cambria Math" panose="02040503050406030204" pitchFamily="18" charset="0"/>
                          </a:rPr>
                          <m:t>2</m:t>
                        </m:r>
                      </m:sup>
                    </m:sSubSup>
                    <m:r>
                      <a:rPr lang="en-US" i="1">
                        <a:latin typeface="Cambria Math" panose="02040503050406030204" pitchFamily="18" charset="0"/>
                      </a:rPr>
                      <m:t> </m:t>
                    </m:r>
                  </m:oMath>
                </a14:m>
                <a:r>
                  <a:rPr lang="en-US" dirty="0"/>
                  <a:t>and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sub>
                      <m:sup>
                        <m:r>
                          <a:rPr lang="en-US" i="1">
                            <a:latin typeface="Cambria Math" panose="02040503050406030204" pitchFamily="18" charset="0"/>
                          </a:rPr>
                          <m:t>2</m:t>
                        </m:r>
                      </m:sup>
                    </m:sSubSup>
                    <m:r>
                      <a:rPr lang="en-US" b="0" i="0" smtClean="0">
                        <a:latin typeface="Cambria Math" panose="02040503050406030204" pitchFamily="18" charset="0"/>
                      </a:rPr>
                      <m:t> </m:t>
                    </m:r>
                  </m:oMath>
                </a14:m>
                <a:r>
                  <a:rPr lang="en-US" dirty="0"/>
                  <a:t>is the replacement of the population variance of the error terms,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sSub>
                          <m:sSubPr>
                            <m:ctrlPr>
                              <a:rPr lang="en-US" i="1">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 </m:t>
                            </m:r>
                          </m:sub>
                        </m:sSub>
                      </m:sub>
                      <m:sup>
                        <m:r>
                          <a:rPr lang="en-US" i="1">
                            <a:latin typeface="Cambria Math" panose="02040503050406030204" pitchFamily="18" charset="0"/>
                          </a:rPr>
                          <m:t>2</m:t>
                        </m:r>
                      </m:sup>
                    </m:sSubSup>
                  </m:oMath>
                </a14:m>
                <a:r>
                  <a:rPr lang="en-US" dirty="0"/>
                  <a:t>, with the corresponding sample statistic,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 </m:t>
                            </m:r>
                          </m:sub>
                        </m:sSub>
                      </m:sub>
                      <m:sup>
                        <m:r>
                          <a:rPr lang="en-US" i="1">
                            <a:latin typeface="Cambria Math" panose="02040503050406030204" pitchFamily="18" charset="0"/>
                          </a:rPr>
                          <m:t>2</m:t>
                        </m:r>
                      </m:sup>
                    </m:sSubSup>
                  </m:oMath>
                </a14:m>
                <a:r>
                  <a:rPr lang="en-US" dirty="0"/>
                  <a:t>. The </a:t>
                </a:r>
                <a:r>
                  <a:rPr lang="en-US" b="1" dirty="0"/>
                  <a:t>standard deviation (standard error) of the sample estimate</a:t>
                </a:r>
                <a:r>
                  <a:rPr lang="en-US" dirty="0"/>
                  <a:t> </a:t>
                </a:r>
                <a:r>
                  <a:rPr lang="en-US" i="1" dirty="0">
                    <a:latin typeface="Cambria Math" panose="02040503050406030204" pitchFamily="18" charset="0"/>
                    <a:ea typeface="Cambria Math" panose="02040503050406030204" pitchFamily="18" charset="0"/>
                    <a:sym typeface="Symbol"/>
                  </a:rPr>
                  <a:t>b</a:t>
                </a:r>
                <a:r>
                  <a:rPr lang="en-US" baseline="-25000" dirty="0">
                    <a:sym typeface="Symbol"/>
                  </a:rPr>
                  <a:t>1</a:t>
                </a:r>
                <a:r>
                  <a:rPr lang="en-US" dirty="0"/>
                  <a:t> is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4897" y="1295400"/>
                <a:ext cx="8229600" cy="4572000"/>
              </a:xfrm>
              <a:blipFill>
                <a:blip r:embed="rId3"/>
                <a:stretch>
                  <a:fillRect l="-1481" t="-1733" r="-2296"/>
                </a:stretch>
              </a:blipFill>
            </p:spPr>
            <p:txBody>
              <a:bodyPr/>
              <a:lstStyle/>
              <a:p>
                <a:r>
                  <a:rPr lang="en-IN">
                    <a:noFill/>
                  </a:rPr>
                  <a:t> </a:t>
                </a:r>
              </a:p>
            </p:txBody>
          </p:sp>
        </mc:Fallback>
      </mc:AlternateContent>
      <p:graphicFrame>
        <p:nvGraphicFramePr>
          <p:cNvPr id="12" name="Object 11">
            <a:extLst>
              <a:ext uri="{FF2B5EF4-FFF2-40B4-BE49-F238E27FC236}">
                <a16:creationId xmlns:a16="http://schemas.microsoft.com/office/drawing/2014/main" id="{58F1CD87-42B9-7840-1021-0EB72D398F4F}"/>
              </a:ext>
            </a:extLst>
          </p:cNvPr>
          <p:cNvGraphicFramePr>
            <a:graphicFrameLocks noChangeAspect="1"/>
          </p:cNvGraphicFramePr>
          <p:nvPr>
            <p:extLst>
              <p:ext uri="{D42A27DB-BD31-4B8C-83A1-F6EECF244321}">
                <p14:modId xmlns:p14="http://schemas.microsoft.com/office/powerpoint/2010/main" val="1739580283"/>
              </p:ext>
            </p:extLst>
          </p:nvPr>
        </p:nvGraphicFramePr>
        <p:xfrm>
          <a:off x="2876550" y="1828800"/>
          <a:ext cx="2336800" cy="1054100"/>
        </p:xfrm>
        <a:graphic>
          <a:graphicData uri="http://schemas.openxmlformats.org/presentationml/2006/ole">
            <mc:AlternateContent xmlns:mc="http://schemas.openxmlformats.org/markup-compatibility/2006">
              <mc:Choice xmlns:v="urn:schemas-microsoft-com:vml" Requires="v">
                <p:oleObj name="Equation" r:id="rId4" imgW="2336760" imgH="1054080" progId="Equation.DSMT4">
                  <p:embed/>
                </p:oleObj>
              </mc:Choice>
              <mc:Fallback>
                <p:oleObj name="Equation" r:id="rId4" imgW="2336760" imgH="1054080" progId="Equation.DSMT4">
                  <p:embed/>
                  <p:pic>
                    <p:nvPicPr>
                      <p:cNvPr id="12" name="Object 11">
                        <a:extLst>
                          <a:ext uri="{FF2B5EF4-FFF2-40B4-BE49-F238E27FC236}">
                            <a16:creationId xmlns:a16="http://schemas.microsoft.com/office/drawing/2014/main" id="{58F1CD87-42B9-7840-1021-0EB72D398F4F}"/>
                          </a:ext>
                        </a:extLst>
                      </p:cNvPr>
                      <p:cNvPicPr/>
                      <p:nvPr/>
                    </p:nvPicPr>
                    <p:blipFill>
                      <a:blip r:embed="rId5"/>
                      <a:stretch>
                        <a:fillRect/>
                      </a:stretch>
                    </p:blipFill>
                    <p:spPr>
                      <a:xfrm>
                        <a:off x="2876550" y="1828800"/>
                        <a:ext cx="2336800" cy="10541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33DDCE1F-957A-FEBD-A3C0-A1E55CFDB266}"/>
              </a:ext>
            </a:extLst>
          </p:cNvPr>
          <p:cNvGraphicFramePr>
            <a:graphicFrameLocks noChangeAspect="1"/>
          </p:cNvGraphicFramePr>
          <p:nvPr>
            <p:extLst>
              <p:ext uri="{D42A27DB-BD31-4B8C-83A1-F6EECF244321}">
                <p14:modId xmlns:p14="http://schemas.microsoft.com/office/powerpoint/2010/main" val="2364837531"/>
              </p:ext>
            </p:extLst>
          </p:nvPr>
        </p:nvGraphicFramePr>
        <p:xfrm>
          <a:off x="2737779" y="4818256"/>
          <a:ext cx="2578100" cy="1155700"/>
        </p:xfrm>
        <a:graphic>
          <a:graphicData uri="http://schemas.openxmlformats.org/presentationml/2006/ole">
            <mc:AlternateContent xmlns:mc="http://schemas.openxmlformats.org/markup-compatibility/2006">
              <mc:Choice xmlns:v="urn:schemas-microsoft-com:vml" Requires="v">
                <p:oleObj name="Equation" r:id="rId6" imgW="2577960" imgH="1155600" progId="Equation.DSMT4">
                  <p:embed/>
                </p:oleObj>
              </mc:Choice>
              <mc:Fallback>
                <p:oleObj name="Equation" r:id="rId6" imgW="2577960" imgH="1155600" progId="Equation.DSMT4">
                  <p:embed/>
                  <p:pic>
                    <p:nvPicPr>
                      <p:cNvPr id="12" name="Object 11">
                        <a:extLst>
                          <a:ext uri="{FF2B5EF4-FFF2-40B4-BE49-F238E27FC236}">
                            <a16:creationId xmlns:a16="http://schemas.microsoft.com/office/drawing/2014/main" id="{58F1CD87-42B9-7840-1021-0EB72D398F4F}"/>
                          </a:ext>
                        </a:extLst>
                      </p:cNvPr>
                      <p:cNvPicPr/>
                      <p:nvPr/>
                    </p:nvPicPr>
                    <p:blipFill>
                      <a:blip r:embed="rId7"/>
                      <a:stretch>
                        <a:fillRect/>
                      </a:stretch>
                    </p:blipFill>
                    <p:spPr>
                      <a:xfrm>
                        <a:off x="2737779" y="4818256"/>
                        <a:ext cx="2578100" cy="1155700"/>
                      </a:xfrm>
                      <a:prstGeom prst="rect">
                        <a:avLst/>
                      </a:prstGeom>
                    </p:spPr>
                  </p:pic>
                </p:oleObj>
              </mc:Fallback>
            </mc:AlternateContent>
          </a:graphicData>
        </a:graphic>
      </p:graphicFrame>
    </p:spTree>
    <p:extLst>
      <p:ext uri="{BB962C8B-B14F-4D97-AF65-F5344CB8AC3E}">
        <p14:creationId xmlns:p14="http://schemas.microsoft.com/office/powerpoint/2010/main" val="131732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Conducting a Hypothesis Test of the Slope (cont.)</a:t>
            </a:r>
          </a:p>
        </p:txBody>
      </p:sp>
      <p:sp>
        <p:nvSpPr>
          <p:cNvPr id="3" name="Content Placeholder 2"/>
          <p:cNvSpPr>
            <a:spLocks noGrp="1"/>
          </p:cNvSpPr>
          <p:nvPr>
            <p:ph idx="1"/>
          </p:nvPr>
        </p:nvSpPr>
        <p:spPr/>
        <p:txBody>
          <a:bodyPr/>
          <a:lstStyle/>
          <a:p>
            <a:endParaRPr lang="en-US" b="1" dirty="0"/>
          </a:p>
          <a:p>
            <a:endParaRPr lang="en-US" b="1" dirty="0"/>
          </a:p>
          <a:p>
            <a:endParaRPr lang="en-US" sz="3500" b="1" dirty="0"/>
          </a:p>
          <a:p>
            <a:r>
              <a:rPr lang="en-US" b="1" dirty="0"/>
              <a:t>Step 2: Specify the significance level </a:t>
            </a:r>
            <a:r>
              <a:rPr lang="el-GR" b="1" i="1" dirty="0">
                <a:latin typeface="Cambria Math" panose="02040503050406030204" pitchFamily="18" charset="0"/>
                <a:ea typeface="Cambria Math" panose="02040503050406030204" pitchFamily="18" charset="0"/>
              </a:rPr>
              <a:t>α</a:t>
            </a:r>
            <a:r>
              <a:rPr lang="en-US" dirty="0"/>
              <a:t>. </a:t>
            </a:r>
          </a:p>
          <a:p>
            <a:r>
              <a:rPr lang="en-US" dirty="0"/>
              <a:t>The level of the test has been defined in the problem statement as the 0.05 level. </a:t>
            </a:r>
          </a:p>
          <a:p>
            <a:r>
              <a:rPr lang="en-US" b="1" dirty="0"/>
              <a:t>Step 3: Validate the assumptions of the hypothesis testing model, identify the appropriate test statistic and compute its value.</a:t>
            </a:r>
          </a:p>
        </p:txBody>
      </p:sp>
      <p:graphicFrame>
        <p:nvGraphicFramePr>
          <p:cNvPr id="306178" name="Object 2"/>
          <p:cNvGraphicFramePr>
            <a:graphicFrameLocks noChangeAspect="1"/>
          </p:cNvGraphicFramePr>
          <p:nvPr>
            <p:extLst>
              <p:ext uri="{D42A27DB-BD31-4B8C-83A1-F6EECF244321}">
                <p14:modId xmlns:p14="http://schemas.microsoft.com/office/powerpoint/2010/main" val="3760215679"/>
              </p:ext>
            </p:extLst>
          </p:nvPr>
        </p:nvGraphicFramePr>
        <p:xfrm>
          <a:off x="514350" y="1279525"/>
          <a:ext cx="1447800" cy="431800"/>
        </p:xfrm>
        <a:graphic>
          <a:graphicData uri="http://schemas.openxmlformats.org/presentationml/2006/ole">
            <mc:AlternateContent xmlns:mc="http://schemas.openxmlformats.org/markup-compatibility/2006">
              <mc:Choice xmlns:v="urn:schemas-microsoft-com:vml" Requires="v">
                <p:oleObj name="Equation" r:id="rId2" imgW="1447560" imgH="431640" progId="Equation.DSMT4">
                  <p:embed/>
                </p:oleObj>
              </mc:Choice>
              <mc:Fallback>
                <p:oleObj name="Equation" r:id="rId2" imgW="1447560" imgH="431640" progId="Equation.DSMT4">
                  <p:embed/>
                  <p:pic>
                    <p:nvPicPr>
                      <p:cNvPr id="0" name="Picture 2"/>
                      <p:cNvPicPr>
                        <a:picLocks noChangeAspect="1" noChangeArrowheads="1"/>
                      </p:cNvPicPr>
                      <p:nvPr/>
                    </p:nvPicPr>
                    <p:blipFill>
                      <a:blip r:embed="rId3"/>
                      <a:srcRect/>
                      <a:stretch>
                        <a:fillRect/>
                      </a:stretch>
                    </p:blipFill>
                    <p:spPr bwMode="auto">
                      <a:xfrm>
                        <a:off x="514350" y="1279525"/>
                        <a:ext cx="1447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2209800" y="1191701"/>
            <a:ext cx="6705600" cy="954107"/>
          </a:xfrm>
          <a:prstGeom prst="rect">
            <a:avLst/>
          </a:prstGeom>
        </p:spPr>
        <p:txBody>
          <a:bodyPr wrap="square">
            <a:spAutoFit/>
          </a:bodyPr>
          <a:lstStyle/>
          <a:p>
            <a:r>
              <a:rPr lang="en-US" sz="2800" dirty="0"/>
              <a:t>Implies there is </a:t>
            </a:r>
            <a:r>
              <a:rPr lang="en-US" sz="2800" i="1" dirty="0"/>
              <a:t>no linear relationship </a:t>
            </a:r>
            <a:r>
              <a:rPr lang="en-US" sz="2800" dirty="0"/>
              <a:t>between age and price. </a:t>
            </a:r>
          </a:p>
        </p:txBody>
      </p:sp>
      <p:sp>
        <p:nvSpPr>
          <p:cNvPr id="6" name="Rectangle 5"/>
          <p:cNvSpPr/>
          <p:nvPr/>
        </p:nvSpPr>
        <p:spPr>
          <a:xfrm>
            <a:off x="2209800" y="2017693"/>
            <a:ext cx="6705600" cy="954107"/>
          </a:xfrm>
          <a:prstGeom prst="rect">
            <a:avLst/>
          </a:prstGeom>
        </p:spPr>
        <p:txBody>
          <a:bodyPr wrap="square">
            <a:spAutoFit/>
          </a:bodyPr>
          <a:lstStyle/>
          <a:p>
            <a:r>
              <a:rPr lang="en-US" sz="2800" dirty="0"/>
              <a:t>Implies a </a:t>
            </a:r>
            <a:r>
              <a:rPr lang="en-US" sz="2800" i="1" dirty="0"/>
              <a:t>linear relationship </a:t>
            </a:r>
            <a:r>
              <a:rPr lang="en-US" sz="2800" dirty="0"/>
              <a:t>exists between age and price.</a:t>
            </a:r>
          </a:p>
        </p:txBody>
      </p:sp>
      <p:graphicFrame>
        <p:nvGraphicFramePr>
          <p:cNvPr id="306179" name="Object 3"/>
          <p:cNvGraphicFramePr>
            <a:graphicFrameLocks noChangeAspect="1"/>
          </p:cNvGraphicFramePr>
          <p:nvPr>
            <p:extLst>
              <p:ext uri="{D42A27DB-BD31-4B8C-83A1-F6EECF244321}">
                <p14:modId xmlns:p14="http://schemas.microsoft.com/office/powerpoint/2010/main" val="2010358028"/>
              </p:ext>
            </p:extLst>
          </p:nvPr>
        </p:nvGraphicFramePr>
        <p:xfrm>
          <a:off x="514350" y="2109788"/>
          <a:ext cx="1447800" cy="431800"/>
        </p:xfrm>
        <a:graphic>
          <a:graphicData uri="http://schemas.openxmlformats.org/presentationml/2006/ole">
            <mc:AlternateContent xmlns:mc="http://schemas.openxmlformats.org/markup-compatibility/2006">
              <mc:Choice xmlns:v="urn:schemas-microsoft-com:vml" Requires="v">
                <p:oleObj name="Equation" r:id="rId4" imgW="1447560" imgH="431640" progId="Equation.DSMT4">
                  <p:embed/>
                </p:oleObj>
              </mc:Choice>
              <mc:Fallback>
                <p:oleObj name="Equation" r:id="rId4" imgW="1447560" imgH="431640" progId="Equation.DSMT4">
                  <p:embed/>
                  <p:pic>
                    <p:nvPicPr>
                      <p:cNvPr id="0" name="Picture 3"/>
                      <p:cNvPicPr>
                        <a:picLocks noChangeAspect="1" noChangeArrowheads="1"/>
                      </p:cNvPicPr>
                      <p:nvPr/>
                    </p:nvPicPr>
                    <p:blipFill>
                      <a:blip r:embed="rId5"/>
                      <a:srcRect/>
                      <a:stretch>
                        <a:fillRect/>
                      </a:stretch>
                    </p:blipFill>
                    <p:spPr bwMode="auto">
                      <a:xfrm>
                        <a:off x="514350" y="2109788"/>
                        <a:ext cx="1447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Conducting a Hypothesis Test of the Slope (cont.)</a:t>
            </a:r>
          </a:p>
        </p:txBody>
      </p:sp>
      <p:sp>
        <p:nvSpPr>
          <p:cNvPr id="3" name="Content Placeholder 2"/>
          <p:cNvSpPr>
            <a:spLocks noGrp="1"/>
          </p:cNvSpPr>
          <p:nvPr>
            <p:ph idx="1"/>
          </p:nvPr>
        </p:nvSpPr>
        <p:spPr/>
        <p:txBody>
          <a:bodyPr/>
          <a:lstStyle/>
          <a:p>
            <a:r>
              <a:rPr lang="en-US" dirty="0"/>
              <a:t>The assumptions for conducting a linear regression of the Jeep Cherokee data were verified before constructing a confidence interval for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in Example 13.2.1. Therefore, a test of the slope parameter, </a:t>
            </a:r>
            <a:r>
              <a:rPr lang="en-US" i="1" dirty="0"/>
              <a:t>b</a:t>
            </a:r>
            <a:r>
              <a:rPr lang="en-US" baseline="-25000" dirty="0"/>
              <a:t>1</a:t>
            </a:r>
            <a:r>
              <a:rPr lang="en-US" dirty="0"/>
              <a:t>, can proceed.</a:t>
            </a:r>
          </a:p>
          <a:p>
            <a:r>
              <a:rPr lang="en-US" dirty="0"/>
              <a:t>The test statistic is similar in nature to the other test statistics developed in Chapter 11. It measures how far </a:t>
            </a:r>
            <a:r>
              <a:rPr lang="en-US" i="1" dirty="0"/>
              <a:t>b</a:t>
            </a:r>
            <a:r>
              <a:rPr lang="en-US" baseline="-25000" dirty="0"/>
              <a:t>1 </a:t>
            </a:r>
            <a:r>
              <a:rPr lang="en-US" dirty="0"/>
              <a:t>is from the hypothesized value of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which is 0. This distance is measured in standard deviation units.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Conducting a Hypothesis Test of the Slope (cont.)</a:t>
            </a:r>
          </a:p>
        </p:txBody>
      </p:sp>
      <p:sp>
        <p:nvSpPr>
          <p:cNvPr id="3" name="Content Placeholder 2"/>
          <p:cNvSpPr>
            <a:spLocks noGrp="1"/>
          </p:cNvSpPr>
          <p:nvPr>
            <p:ph idx="1"/>
          </p:nvPr>
        </p:nvSpPr>
        <p:spPr/>
        <p:txBody>
          <a:bodyPr/>
          <a:lstStyle/>
          <a:p>
            <a:r>
              <a:rPr lang="en-US" dirty="0"/>
              <a:t>If</a:t>
            </a:r>
            <a:r>
              <a:rPr lang="en-US" i="1" dirty="0"/>
              <a:t> t </a:t>
            </a:r>
            <a:r>
              <a:rPr lang="en-US" dirty="0"/>
              <a:t>is "close" to 0, then </a:t>
            </a:r>
            <a:r>
              <a:rPr lang="en-US" i="1" dirty="0"/>
              <a:t>b</a:t>
            </a:r>
            <a:r>
              <a:rPr lang="en-US" baseline="-25000" dirty="0"/>
              <a:t>1</a:t>
            </a:r>
            <a:r>
              <a:rPr lang="en-US" dirty="0"/>
              <a:t> is "close" to 0 and </a:t>
            </a:r>
            <a:r>
              <a:rPr lang="en-US" i="1" dirty="0"/>
              <a:t>H</a:t>
            </a:r>
            <a:r>
              <a:rPr lang="en-US" baseline="-25000" dirty="0"/>
              <a:t>0</a:t>
            </a:r>
            <a:r>
              <a:rPr lang="en-US" dirty="0"/>
              <a:t>: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i="1" dirty="0">
                <a:sym typeface="Symbol"/>
              </a:rPr>
              <a:t> </a:t>
            </a:r>
            <a:r>
              <a:rPr lang="en-US" dirty="0"/>
              <a:t>= 0 is the more reasonable conclusion. However, if </a:t>
            </a:r>
            <a:r>
              <a:rPr lang="en-US" i="1" dirty="0"/>
              <a:t>t</a:t>
            </a:r>
            <a:r>
              <a:rPr lang="en-US" dirty="0"/>
              <a:t> is far from zero (measured in standard deviation units) then </a:t>
            </a:r>
            <a:r>
              <a:rPr lang="en-US" i="1" dirty="0"/>
              <a:t>b</a:t>
            </a:r>
            <a:r>
              <a:rPr lang="en-US" baseline="-25000" dirty="0"/>
              <a:t>1</a:t>
            </a:r>
            <a:r>
              <a:rPr lang="en-US" dirty="0"/>
              <a:t> is far from its hypothesized value and </a:t>
            </a:r>
            <a:r>
              <a:rPr lang="en-US" i="1" dirty="0"/>
              <a:t>H</a:t>
            </a:r>
            <a:r>
              <a:rPr lang="en-US" i="1" baseline="-25000" dirty="0"/>
              <a:t>a</a:t>
            </a:r>
            <a:r>
              <a:rPr lang="en-US" dirty="0"/>
              <a:t>: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 </a:t>
            </a:r>
            <a:r>
              <a:rPr lang="en-US" dirty="0">
                <a:latin typeface="Times New Roman"/>
              </a:rPr>
              <a:t>≠</a:t>
            </a:r>
            <a:r>
              <a:rPr lang="en-US" dirty="0"/>
              <a:t> 0 would seem more reasonable.</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Conducting a Hypothesis Test of the Slope (cont.)</a:t>
            </a:r>
          </a:p>
        </p:txBody>
      </p:sp>
      <p:sp>
        <p:nvSpPr>
          <p:cNvPr id="3" name="Content Placeholder 2"/>
          <p:cNvSpPr>
            <a:spLocks noGrp="1"/>
          </p:cNvSpPr>
          <p:nvPr>
            <p:ph idx="1"/>
          </p:nvPr>
        </p:nvSpPr>
        <p:spPr/>
        <p:txBody>
          <a:bodyPr/>
          <a:lstStyle/>
          <a:p>
            <a:r>
              <a:rPr lang="en-US" dirty="0"/>
              <a:t> </a:t>
            </a:r>
          </a:p>
          <a:p>
            <a:endParaRPr lang="en-US" dirty="0"/>
          </a:p>
        </p:txBody>
      </p:sp>
      <p:pic>
        <p:nvPicPr>
          <p:cNvPr id="5" name="Picture 4">
            <a:extLst>
              <a:ext uri="{FF2B5EF4-FFF2-40B4-BE49-F238E27FC236}">
                <a16:creationId xmlns:a16="http://schemas.microsoft.com/office/drawing/2014/main" id="{CF85329E-6DC1-168D-03A6-393674AF4C04}"/>
              </a:ext>
            </a:extLst>
          </p:cNvPr>
          <p:cNvPicPr>
            <a:picLocks noChangeAspect="1"/>
          </p:cNvPicPr>
          <p:nvPr/>
        </p:nvPicPr>
        <p:blipFill>
          <a:blip r:embed="rId2"/>
          <a:stretch>
            <a:fillRect/>
          </a:stretch>
        </p:blipFill>
        <p:spPr>
          <a:xfrm>
            <a:off x="1790700" y="1621405"/>
            <a:ext cx="5562600" cy="3615190"/>
          </a:xfrm>
          <a:prstGeom prst="rect">
            <a:avLst/>
          </a:prstGeom>
        </p:spPr>
      </p:pic>
    </p:spTree>
    <p:extLst>
      <p:ext uri="{BB962C8B-B14F-4D97-AF65-F5344CB8AC3E}">
        <p14:creationId xmlns:p14="http://schemas.microsoft.com/office/powerpoint/2010/main" val="2324810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Conducting a Hypothesis Test of the Slope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5" name="object 3"/>
          <p:cNvGraphicFramePr>
            <a:graphicFrameLocks noGrp="1"/>
          </p:cNvGraphicFramePr>
          <p:nvPr>
            <p:extLst>
              <p:ext uri="{D42A27DB-BD31-4B8C-83A1-F6EECF244321}">
                <p14:modId xmlns:p14="http://schemas.microsoft.com/office/powerpoint/2010/main" val="1347696893"/>
              </p:ext>
            </p:extLst>
          </p:nvPr>
        </p:nvGraphicFramePr>
        <p:xfrm>
          <a:off x="1905000" y="1219200"/>
          <a:ext cx="4572000" cy="2407530"/>
        </p:xfrm>
        <a:graphic>
          <a:graphicData uri="http://schemas.openxmlformats.org/drawingml/2006/table">
            <a:tbl>
              <a:tblPr firstRow="1" bandRow="1">
                <a:tableStyleId>{5C22544A-7EE6-4342-B048-85BDC9FD1C3A}</a:tableStyleId>
              </a:tblPr>
              <a:tblGrid>
                <a:gridCol w="2569029">
                  <a:extLst>
                    <a:ext uri="{9D8B030D-6E8A-4147-A177-3AD203B41FA5}">
                      <a16:colId xmlns:a16="http://schemas.microsoft.com/office/drawing/2014/main" val="20000"/>
                    </a:ext>
                  </a:extLst>
                </a:gridCol>
                <a:gridCol w="2002971">
                  <a:extLst>
                    <a:ext uri="{9D8B030D-6E8A-4147-A177-3AD203B41FA5}">
                      <a16:colId xmlns:a16="http://schemas.microsoft.com/office/drawing/2014/main" val="20001"/>
                    </a:ext>
                  </a:extLst>
                </a:gridCol>
              </a:tblGrid>
              <a:tr h="259471">
                <a:tc gridSpan="2">
                  <a:txBody>
                    <a:bodyPr/>
                    <a:lstStyle/>
                    <a:p>
                      <a:pPr marL="34290" algn="l">
                        <a:lnSpc>
                          <a:spcPct val="100000"/>
                        </a:lnSpc>
                      </a:pPr>
                      <a:r>
                        <a:rPr lang="en-US" sz="2000" dirty="0">
                          <a:latin typeface="Calibri"/>
                          <a:cs typeface="Calibri"/>
                        </a:rPr>
                        <a:t>SUMMARY OUTPUT</a:t>
                      </a:r>
                      <a:endParaRPr sz="2000" dirty="0">
                        <a:latin typeface="Calibri"/>
                        <a:cs typeface="Calibri"/>
                      </a:endParaRPr>
                    </a:p>
                  </a:txBody>
                  <a:tcPr marL="0" marR="0" marT="0" marB="0"/>
                </a:tc>
                <a:tc hMerge="1">
                  <a:txBody>
                    <a:bodyPr/>
                    <a:lstStyle/>
                    <a:p>
                      <a:pPr algn="r">
                        <a:lnSpc>
                          <a:spcPts val="1050"/>
                        </a:lnSpc>
                      </a:pPr>
                      <a:endParaRPr sz="1100" dirty="0">
                        <a:latin typeface="Calibri"/>
                        <a:cs typeface="Calibri"/>
                      </a:endParaRPr>
                    </a:p>
                  </a:txBody>
                  <a:tcPr marL="0" marR="0" marT="0" marB="0"/>
                </a:tc>
                <a:extLst>
                  <a:ext uri="{0D108BD9-81ED-4DB2-BD59-A6C34878D82A}">
                    <a16:rowId xmlns:a16="http://schemas.microsoft.com/office/drawing/2014/main" val="10000"/>
                  </a:ext>
                </a:extLst>
              </a:tr>
              <a:tr h="350455">
                <a:tc gridSpan="2">
                  <a:txBody>
                    <a:bodyPr/>
                    <a:lstStyle/>
                    <a:p>
                      <a:pPr marL="34290">
                        <a:lnSpc>
                          <a:spcPct val="100000"/>
                        </a:lnSpc>
                      </a:pPr>
                      <a:r>
                        <a:rPr lang="en-US" sz="2000" i="1" dirty="0">
                          <a:solidFill>
                            <a:srgbClr val="000000"/>
                          </a:solidFill>
                          <a:latin typeface="Calibri"/>
                          <a:cs typeface="Calibri"/>
                        </a:rPr>
                        <a:t>Regression Statistics</a:t>
                      </a:r>
                      <a:endParaRPr sz="2000" i="1" dirty="0">
                        <a:solidFill>
                          <a:srgbClr val="000000"/>
                        </a:solidFill>
                        <a:latin typeface="Calibri"/>
                        <a:cs typeface="Calibri"/>
                      </a:endParaRPr>
                    </a:p>
                  </a:txBody>
                  <a:tcPr marL="0" marR="0" marT="0" marB="0"/>
                </a:tc>
                <a:tc hMerge="1">
                  <a:txBody>
                    <a:bodyPr/>
                    <a:lstStyle/>
                    <a:p>
                      <a:pPr algn="r">
                        <a:lnSpc>
                          <a:spcPct val="100000"/>
                        </a:lnSpc>
                      </a:pPr>
                      <a:endParaRPr sz="2000" dirty="0">
                        <a:latin typeface="Calibri"/>
                        <a:cs typeface="Calibri"/>
                      </a:endParaRPr>
                    </a:p>
                  </a:txBody>
                  <a:tcPr marL="0" marR="0" marT="0" marB="0"/>
                </a:tc>
                <a:extLst>
                  <a:ext uri="{0D108BD9-81ED-4DB2-BD59-A6C34878D82A}">
                    <a16:rowId xmlns:a16="http://schemas.microsoft.com/office/drawing/2014/main" val="10001"/>
                  </a:ext>
                </a:extLst>
              </a:tr>
              <a:tr h="350455">
                <a:tc>
                  <a:txBody>
                    <a:bodyPr/>
                    <a:lstStyle/>
                    <a:p>
                      <a:pPr marL="34290">
                        <a:lnSpc>
                          <a:spcPct val="100000"/>
                        </a:lnSpc>
                      </a:pPr>
                      <a:r>
                        <a:rPr sz="2000" spc="5" dirty="0">
                          <a:solidFill>
                            <a:srgbClr val="000000"/>
                          </a:solidFill>
                        </a:rPr>
                        <a:t>Mul</a:t>
                      </a:r>
                      <a:r>
                        <a:rPr lang="en-US" sz="2000" spc="5" dirty="0">
                          <a:solidFill>
                            <a:srgbClr val="000000"/>
                          </a:solidFill>
                        </a:rPr>
                        <a:t>ti</a:t>
                      </a:r>
                      <a:r>
                        <a:rPr sz="2000" spc="5" dirty="0">
                          <a:solidFill>
                            <a:srgbClr val="000000"/>
                          </a:solidFill>
                        </a:rPr>
                        <a:t>ple</a:t>
                      </a:r>
                      <a:r>
                        <a:rPr sz="2000" dirty="0">
                          <a:solidFill>
                            <a:srgbClr val="000000"/>
                          </a:solidFill>
                        </a:rPr>
                        <a:t> R</a:t>
                      </a:r>
                      <a:endParaRPr sz="2000" dirty="0">
                        <a:solidFill>
                          <a:srgbClr val="000000"/>
                        </a:solidFill>
                        <a:latin typeface="Calibri"/>
                        <a:cs typeface="Calibri"/>
                      </a:endParaRPr>
                    </a:p>
                  </a:txBody>
                  <a:tcPr marL="0" marR="0" marT="0" marB="0"/>
                </a:tc>
                <a:tc>
                  <a:txBody>
                    <a:bodyPr/>
                    <a:lstStyle/>
                    <a:p>
                      <a:pPr algn="r">
                        <a:lnSpc>
                          <a:spcPct val="100000"/>
                        </a:lnSpc>
                      </a:pPr>
                      <a:r>
                        <a:rPr lang="en-IN" sz="2000" dirty="0">
                          <a:solidFill>
                            <a:srgbClr val="000000"/>
                          </a:solidFill>
                        </a:rPr>
                        <a:t>0.9655</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r h="350455">
                <a:tc>
                  <a:txBody>
                    <a:bodyPr/>
                    <a:lstStyle/>
                    <a:p>
                      <a:pPr marL="42545">
                        <a:lnSpc>
                          <a:spcPct val="100000"/>
                        </a:lnSpc>
                      </a:pPr>
                      <a:r>
                        <a:rPr sz="2000" dirty="0">
                          <a:solidFill>
                            <a:srgbClr val="000000"/>
                          </a:solidFill>
                        </a:rPr>
                        <a:t>R</a:t>
                      </a:r>
                      <a:r>
                        <a:rPr sz="2000" spc="-5" dirty="0">
                          <a:solidFill>
                            <a:srgbClr val="000000"/>
                          </a:solidFill>
                        </a:rPr>
                        <a:t> Square</a:t>
                      </a:r>
                      <a:endParaRPr sz="2000" dirty="0">
                        <a:solidFill>
                          <a:srgbClr val="000000"/>
                        </a:solidFill>
                        <a:latin typeface="Calibri"/>
                        <a:cs typeface="Calibri"/>
                      </a:endParaRPr>
                    </a:p>
                  </a:txBody>
                  <a:tcPr marL="0" marR="0" marT="0" marB="0"/>
                </a:tc>
                <a:tc>
                  <a:txBody>
                    <a:bodyPr/>
                    <a:lstStyle/>
                    <a:p>
                      <a:pPr algn="r">
                        <a:lnSpc>
                          <a:spcPct val="100000"/>
                        </a:lnSpc>
                      </a:pPr>
                      <a:r>
                        <a:rPr lang="en-IN" sz="2000" dirty="0">
                          <a:solidFill>
                            <a:srgbClr val="000000"/>
                          </a:solidFill>
                        </a:rPr>
                        <a:t>0.9322</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3"/>
                  </a:ext>
                </a:extLst>
              </a:tr>
              <a:tr h="350455">
                <a:tc>
                  <a:txBody>
                    <a:bodyPr/>
                    <a:lstStyle/>
                    <a:p>
                      <a:pPr marL="34290">
                        <a:lnSpc>
                          <a:spcPct val="100000"/>
                        </a:lnSpc>
                      </a:pPr>
                      <a:r>
                        <a:rPr sz="2000" spc="-5" dirty="0">
                          <a:solidFill>
                            <a:srgbClr val="000000"/>
                          </a:solidFill>
                        </a:rPr>
                        <a:t>Adjusted </a:t>
                      </a:r>
                      <a:r>
                        <a:rPr sz="2000" dirty="0">
                          <a:solidFill>
                            <a:srgbClr val="000000"/>
                          </a:solidFill>
                        </a:rPr>
                        <a:t>R</a:t>
                      </a:r>
                      <a:r>
                        <a:rPr sz="2000" spc="-10" dirty="0">
                          <a:solidFill>
                            <a:srgbClr val="000000"/>
                          </a:solidFill>
                        </a:rPr>
                        <a:t> </a:t>
                      </a:r>
                      <a:r>
                        <a:rPr sz="2000" spc="-5" dirty="0">
                          <a:solidFill>
                            <a:srgbClr val="000000"/>
                          </a:solidFill>
                        </a:rPr>
                        <a:t>Square</a:t>
                      </a:r>
                      <a:endParaRPr sz="2000" dirty="0">
                        <a:solidFill>
                          <a:srgbClr val="000000"/>
                        </a:solidFill>
                        <a:latin typeface="Calibri"/>
                        <a:cs typeface="Calibri"/>
                      </a:endParaRPr>
                    </a:p>
                  </a:txBody>
                  <a:tcPr marL="0" marR="0" marT="0" marB="0"/>
                </a:tc>
                <a:tc>
                  <a:txBody>
                    <a:bodyPr/>
                    <a:lstStyle/>
                    <a:p>
                      <a:pPr algn="r">
                        <a:lnSpc>
                          <a:spcPct val="100000"/>
                        </a:lnSpc>
                      </a:pPr>
                      <a:r>
                        <a:rPr lang="en-IN" sz="2000" dirty="0">
                          <a:solidFill>
                            <a:srgbClr val="000000"/>
                          </a:solidFill>
                        </a:rPr>
                        <a:t>0.9265</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4"/>
                  </a:ext>
                </a:extLst>
              </a:tr>
              <a:tr h="350455">
                <a:tc>
                  <a:txBody>
                    <a:bodyPr/>
                    <a:lstStyle/>
                    <a:p>
                      <a:pPr marL="34290">
                        <a:lnSpc>
                          <a:spcPct val="100000"/>
                        </a:lnSpc>
                      </a:pPr>
                      <a:r>
                        <a:rPr sz="2000" spc="-5" dirty="0">
                          <a:solidFill>
                            <a:srgbClr val="000000"/>
                          </a:solidFill>
                        </a:rPr>
                        <a:t>Standard</a:t>
                      </a:r>
                      <a:r>
                        <a:rPr sz="2000" spc="-10" dirty="0">
                          <a:solidFill>
                            <a:srgbClr val="000000"/>
                          </a:solidFill>
                        </a:rPr>
                        <a:t> </a:t>
                      </a:r>
                      <a:r>
                        <a:rPr sz="2000" dirty="0">
                          <a:solidFill>
                            <a:srgbClr val="000000"/>
                          </a:solidFill>
                        </a:rPr>
                        <a:t>Error</a:t>
                      </a:r>
                      <a:endParaRPr sz="2000" dirty="0">
                        <a:solidFill>
                          <a:srgbClr val="000000"/>
                        </a:solidFill>
                        <a:latin typeface="Calibri"/>
                        <a:cs typeface="Calibri"/>
                      </a:endParaRPr>
                    </a:p>
                  </a:txBody>
                  <a:tcPr marL="0" marR="0" marT="0" marB="0"/>
                </a:tc>
                <a:tc>
                  <a:txBody>
                    <a:bodyPr/>
                    <a:lstStyle/>
                    <a:p>
                      <a:pPr algn="r">
                        <a:lnSpc>
                          <a:spcPct val="100000"/>
                        </a:lnSpc>
                      </a:pPr>
                      <a:r>
                        <a:rPr lang="en-IN" sz="2000" dirty="0">
                          <a:solidFill>
                            <a:srgbClr val="000000"/>
                          </a:solidFill>
                        </a:rPr>
                        <a:t>1973.8624</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5"/>
                  </a:ext>
                </a:extLst>
              </a:tr>
              <a:tr h="350455">
                <a:tc>
                  <a:txBody>
                    <a:bodyPr/>
                    <a:lstStyle/>
                    <a:p>
                      <a:pPr marL="34290">
                        <a:lnSpc>
                          <a:spcPct val="100000"/>
                        </a:lnSpc>
                      </a:pPr>
                      <a:r>
                        <a:rPr sz="2000" spc="0" dirty="0">
                          <a:solidFill>
                            <a:srgbClr val="000000"/>
                          </a:solidFill>
                        </a:rPr>
                        <a:t>Observa</a:t>
                      </a:r>
                      <a:r>
                        <a:rPr lang="en-US" sz="2000" spc="0" dirty="0">
                          <a:solidFill>
                            <a:srgbClr val="000000"/>
                          </a:solidFill>
                        </a:rPr>
                        <a:t>ti</a:t>
                      </a:r>
                      <a:r>
                        <a:rPr sz="2000" spc="0" dirty="0">
                          <a:solidFill>
                            <a:srgbClr val="000000"/>
                          </a:solidFill>
                        </a:rPr>
                        <a:t>ons</a:t>
                      </a:r>
                      <a:endParaRPr sz="2000" dirty="0">
                        <a:solidFill>
                          <a:srgbClr val="000000"/>
                        </a:solidFill>
                        <a:latin typeface="Calibri"/>
                        <a:cs typeface="Calibri"/>
                      </a:endParaRPr>
                    </a:p>
                  </a:txBody>
                  <a:tcPr marL="0" marR="0" marT="0" marB="0"/>
                </a:tc>
                <a:tc>
                  <a:txBody>
                    <a:bodyPr/>
                    <a:lstStyle/>
                    <a:p>
                      <a:pPr algn="l">
                        <a:lnSpc>
                          <a:spcPct val="100000"/>
                        </a:lnSpc>
                      </a:pPr>
                      <a:r>
                        <a:rPr lang="en-US" sz="2000" dirty="0">
                          <a:solidFill>
                            <a:srgbClr val="000000"/>
                          </a:solidFill>
                        </a:rPr>
                        <a:t>                    </a:t>
                      </a:r>
                      <a:r>
                        <a:rPr sz="2000" dirty="0">
                          <a:solidFill>
                            <a:srgbClr val="000000"/>
                          </a:solidFill>
                        </a:rPr>
                        <a:t>14</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6"/>
                  </a:ext>
                </a:extLst>
              </a:tr>
            </a:tbl>
          </a:graphicData>
        </a:graphic>
      </p:graphicFrame>
      <p:graphicFrame>
        <p:nvGraphicFramePr>
          <p:cNvPr id="6" name="object 2"/>
          <p:cNvGraphicFramePr>
            <a:graphicFrameLocks noGrp="1"/>
          </p:cNvGraphicFramePr>
          <p:nvPr>
            <p:extLst>
              <p:ext uri="{D42A27DB-BD31-4B8C-83A1-F6EECF244321}">
                <p14:modId xmlns:p14="http://schemas.microsoft.com/office/powerpoint/2010/main" val="3967902643"/>
              </p:ext>
            </p:extLst>
          </p:nvPr>
        </p:nvGraphicFramePr>
        <p:xfrm>
          <a:off x="457200" y="3810000"/>
          <a:ext cx="8305799" cy="1698172"/>
        </p:xfrm>
        <a:graphic>
          <a:graphicData uri="http://schemas.openxmlformats.org/drawingml/2006/table">
            <a:tbl>
              <a:tblPr firstRow="1" bandRow="1">
                <a:tableStyleId>{5C22544A-7EE6-4342-B048-85BDC9FD1C3A}</a:tableStyleId>
              </a:tblPr>
              <a:tblGrid>
                <a:gridCol w="1186095">
                  <a:extLst>
                    <a:ext uri="{9D8B030D-6E8A-4147-A177-3AD203B41FA5}">
                      <a16:colId xmlns:a16="http://schemas.microsoft.com/office/drawing/2014/main" val="20000"/>
                    </a:ext>
                  </a:extLst>
                </a:gridCol>
                <a:gridCol w="566505">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821026">
                  <a:extLst>
                    <a:ext uri="{9D8B030D-6E8A-4147-A177-3AD203B41FA5}">
                      <a16:colId xmlns:a16="http://schemas.microsoft.com/office/drawing/2014/main" val="20003"/>
                    </a:ext>
                  </a:extLst>
                </a:gridCol>
                <a:gridCol w="1272908">
                  <a:extLst>
                    <a:ext uri="{9D8B030D-6E8A-4147-A177-3AD203B41FA5}">
                      <a16:colId xmlns:a16="http://schemas.microsoft.com/office/drawing/2014/main" val="20004"/>
                    </a:ext>
                  </a:extLst>
                </a:gridCol>
                <a:gridCol w="1554265">
                  <a:extLst>
                    <a:ext uri="{9D8B030D-6E8A-4147-A177-3AD203B41FA5}">
                      <a16:colId xmlns:a16="http://schemas.microsoft.com/office/drawing/2014/main" val="20005"/>
                    </a:ext>
                  </a:extLst>
                </a:gridCol>
              </a:tblGrid>
              <a:tr h="315686">
                <a:tc>
                  <a:txBody>
                    <a:bodyPr/>
                    <a:lstStyle/>
                    <a:p>
                      <a:pPr>
                        <a:lnSpc>
                          <a:spcPct val="100000"/>
                        </a:lnSpc>
                      </a:pPr>
                      <a:r>
                        <a:rPr sz="2000" spc="-5" dirty="0">
                          <a:solidFill>
                            <a:schemeClr val="bg1"/>
                          </a:solidFill>
                        </a:rPr>
                        <a:t>ANOVA</a:t>
                      </a:r>
                      <a:endParaRPr sz="2000" dirty="0">
                        <a:solidFill>
                          <a:schemeClr val="bg1"/>
                        </a:solidFill>
                        <a:latin typeface="Calibri"/>
                        <a:cs typeface="Calibri"/>
                      </a:endParaRPr>
                    </a:p>
                  </a:txBody>
                  <a:tcPr marL="0" marR="0" marT="0" marB="0"/>
                </a:tc>
                <a:tc gridSpan="5">
                  <a:txBody>
                    <a:bodyPr/>
                    <a:lstStyle/>
                    <a:p>
                      <a:pPr>
                        <a:lnSpc>
                          <a:spcPct val="100000"/>
                        </a:lnSpc>
                      </a:pPr>
                      <a:endParaRPr sz="2000">
                        <a:solidFill>
                          <a:srgbClr val="000000"/>
                        </a:solidFill>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70114">
                <a:tc>
                  <a:txBody>
                    <a:bodyPr/>
                    <a:lstStyle/>
                    <a:p>
                      <a:pPr>
                        <a:lnSpc>
                          <a:spcPct val="100000"/>
                        </a:lnSpc>
                      </a:pPr>
                      <a:endParaRPr sz="2000" i="1" dirty="0">
                        <a:solidFill>
                          <a:srgbClr val="000000"/>
                        </a:solidFill>
                        <a:latin typeface="Times New Roman"/>
                        <a:cs typeface="Times New Roman"/>
                      </a:endParaRPr>
                    </a:p>
                  </a:txBody>
                  <a:tcPr marL="0" marR="0" marT="0" marB="0"/>
                </a:tc>
                <a:tc>
                  <a:txBody>
                    <a:bodyPr/>
                    <a:lstStyle/>
                    <a:p>
                      <a:pPr marR="179070" algn="r">
                        <a:lnSpc>
                          <a:spcPct val="100000"/>
                        </a:lnSpc>
                      </a:pPr>
                      <a:r>
                        <a:rPr sz="2000" i="1" spc="-5" dirty="0">
                          <a:solidFill>
                            <a:srgbClr val="000000"/>
                          </a:solidFill>
                        </a:rPr>
                        <a:t>d</a:t>
                      </a:r>
                      <a:r>
                        <a:rPr sz="2000" i="1" dirty="0">
                          <a:solidFill>
                            <a:srgbClr val="000000"/>
                          </a:solidFill>
                        </a:rPr>
                        <a:t>f</a:t>
                      </a:r>
                      <a:endParaRPr sz="2000" i="1">
                        <a:solidFill>
                          <a:srgbClr val="000000"/>
                        </a:solidFill>
                        <a:latin typeface="Calibri"/>
                        <a:cs typeface="Calibri"/>
                      </a:endParaRPr>
                    </a:p>
                  </a:txBody>
                  <a:tcPr marL="0" marR="0" marT="0" marB="0"/>
                </a:tc>
                <a:tc>
                  <a:txBody>
                    <a:bodyPr/>
                    <a:lstStyle/>
                    <a:p>
                      <a:pPr marR="173355" algn="ctr">
                        <a:lnSpc>
                          <a:spcPct val="100000"/>
                        </a:lnSpc>
                      </a:pPr>
                      <a:r>
                        <a:rPr sz="2000" i="1" dirty="0">
                          <a:solidFill>
                            <a:srgbClr val="000000"/>
                          </a:solidFill>
                        </a:rPr>
                        <a:t>SS</a:t>
                      </a:r>
                      <a:endParaRPr sz="2000" i="1">
                        <a:solidFill>
                          <a:srgbClr val="000000"/>
                        </a:solidFill>
                        <a:latin typeface="Calibri"/>
                        <a:cs typeface="Calibri"/>
                      </a:endParaRPr>
                    </a:p>
                  </a:txBody>
                  <a:tcPr marL="0" marR="0" marT="0" marB="0"/>
                </a:tc>
                <a:tc>
                  <a:txBody>
                    <a:bodyPr/>
                    <a:lstStyle/>
                    <a:p>
                      <a:pPr marR="133350" algn="ctr">
                        <a:lnSpc>
                          <a:spcPct val="100000"/>
                        </a:lnSpc>
                      </a:pPr>
                      <a:r>
                        <a:rPr sz="2000" i="1" dirty="0">
                          <a:solidFill>
                            <a:srgbClr val="000000"/>
                          </a:solidFill>
                        </a:rPr>
                        <a:t>MS</a:t>
                      </a:r>
                      <a:endParaRPr sz="2000" i="1">
                        <a:solidFill>
                          <a:srgbClr val="000000"/>
                        </a:solidFill>
                        <a:latin typeface="Calibri"/>
                        <a:cs typeface="Calibri"/>
                      </a:endParaRPr>
                    </a:p>
                  </a:txBody>
                  <a:tcPr marL="0" marR="0" marT="0" marB="0"/>
                </a:tc>
                <a:tc>
                  <a:txBody>
                    <a:bodyPr/>
                    <a:lstStyle/>
                    <a:p>
                      <a:pPr marR="141605" algn="ctr">
                        <a:lnSpc>
                          <a:spcPct val="100000"/>
                        </a:lnSpc>
                      </a:pPr>
                      <a:r>
                        <a:rPr sz="2000" i="1" dirty="0">
                          <a:solidFill>
                            <a:srgbClr val="000000"/>
                          </a:solidFill>
                        </a:rPr>
                        <a:t>F</a:t>
                      </a:r>
                      <a:endParaRPr sz="2000" i="1">
                        <a:solidFill>
                          <a:srgbClr val="000000"/>
                        </a:solidFill>
                        <a:latin typeface="Calibri"/>
                        <a:cs typeface="Calibri"/>
                      </a:endParaRPr>
                    </a:p>
                  </a:txBody>
                  <a:tcPr marL="0" marR="0" marT="0" marB="0"/>
                </a:tc>
                <a:tc>
                  <a:txBody>
                    <a:bodyPr/>
                    <a:lstStyle/>
                    <a:p>
                      <a:pPr marR="15875" algn="r">
                        <a:lnSpc>
                          <a:spcPct val="100000"/>
                        </a:lnSpc>
                      </a:pPr>
                      <a:r>
                        <a:rPr sz="2000" i="1" spc="-5" dirty="0">
                          <a:solidFill>
                            <a:srgbClr val="000000"/>
                          </a:solidFill>
                        </a:rPr>
                        <a:t>Signiﬁcance</a:t>
                      </a:r>
                      <a:r>
                        <a:rPr sz="2000" i="1" spc="-90" dirty="0">
                          <a:solidFill>
                            <a:srgbClr val="000000"/>
                          </a:solidFill>
                        </a:rPr>
                        <a:t> </a:t>
                      </a:r>
                      <a:r>
                        <a:rPr sz="2000" i="1" dirty="0">
                          <a:solidFill>
                            <a:srgbClr val="000000"/>
                          </a:solidFill>
                        </a:rPr>
                        <a:t>F</a:t>
                      </a:r>
                      <a:endParaRPr sz="2000" i="1" dirty="0">
                        <a:solidFill>
                          <a:srgbClr val="000000"/>
                        </a:solidFill>
                        <a:latin typeface="Calibri"/>
                        <a:cs typeface="Calibri"/>
                      </a:endParaRPr>
                    </a:p>
                  </a:txBody>
                  <a:tcPr marL="0" marR="0" marT="0" marB="0"/>
                </a:tc>
                <a:extLst>
                  <a:ext uri="{0D108BD9-81ED-4DB2-BD59-A6C34878D82A}">
                    <a16:rowId xmlns:a16="http://schemas.microsoft.com/office/drawing/2014/main" val="10001"/>
                  </a:ext>
                </a:extLst>
              </a:tr>
              <a:tr h="381000">
                <a:tc>
                  <a:txBody>
                    <a:bodyPr/>
                    <a:lstStyle/>
                    <a:p>
                      <a:pPr>
                        <a:lnSpc>
                          <a:spcPct val="100000"/>
                        </a:lnSpc>
                      </a:pPr>
                      <a:r>
                        <a:rPr sz="2000" spc="-5" dirty="0">
                          <a:solidFill>
                            <a:srgbClr val="000000"/>
                          </a:solidFill>
                        </a:rPr>
                        <a:t>Regression</a:t>
                      </a:r>
                      <a:endParaRPr sz="2000" dirty="0">
                        <a:solidFill>
                          <a:srgbClr val="000000"/>
                        </a:solidFill>
                        <a:latin typeface="Calibri"/>
                        <a:cs typeface="Calibri"/>
                      </a:endParaRPr>
                    </a:p>
                  </a:txBody>
                  <a:tcPr marL="0" marR="0" marT="0" marB="0"/>
                </a:tc>
                <a:tc>
                  <a:txBody>
                    <a:bodyPr/>
                    <a:lstStyle/>
                    <a:p>
                      <a:pPr marR="193040" algn="r">
                        <a:lnSpc>
                          <a:spcPct val="100000"/>
                        </a:lnSpc>
                      </a:pPr>
                      <a:r>
                        <a:rPr sz="2000" dirty="0">
                          <a:solidFill>
                            <a:srgbClr val="000000"/>
                          </a:solidFill>
                        </a:rPr>
                        <a:t>1</a:t>
                      </a:r>
                      <a:endParaRPr sz="2000">
                        <a:solidFill>
                          <a:srgbClr val="000000"/>
                        </a:solidFill>
                        <a:latin typeface="Calibri"/>
                        <a:cs typeface="Calibri"/>
                      </a:endParaRPr>
                    </a:p>
                  </a:txBody>
                  <a:tcPr marL="0" marR="0" marT="0" marB="0"/>
                </a:tc>
                <a:tc>
                  <a:txBody>
                    <a:bodyPr/>
                    <a:lstStyle/>
                    <a:p>
                      <a:pPr marR="46355" algn="l">
                        <a:lnSpc>
                          <a:spcPct val="100000"/>
                        </a:lnSpc>
                      </a:pPr>
                      <a:r>
                        <a:rPr lang="en-IN" sz="2000" dirty="0">
                          <a:solidFill>
                            <a:srgbClr val="000000"/>
                          </a:solidFill>
                        </a:rPr>
                        <a:t>642413863.2256</a:t>
                      </a:r>
                      <a:endParaRPr sz="2000" dirty="0">
                        <a:solidFill>
                          <a:srgbClr val="000000"/>
                        </a:solidFill>
                        <a:latin typeface="Calibri"/>
                        <a:cs typeface="Calibri"/>
                      </a:endParaRPr>
                    </a:p>
                  </a:txBody>
                  <a:tcPr marL="0" marR="0" marT="0" marB="0"/>
                </a:tc>
                <a:tc>
                  <a:txBody>
                    <a:bodyPr/>
                    <a:lstStyle/>
                    <a:p>
                      <a:pPr marL="54610">
                        <a:lnSpc>
                          <a:spcPct val="100000"/>
                        </a:lnSpc>
                      </a:pPr>
                      <a:r>
                        <a:rPr lang="en-IN" sz="2000" dirty="0">
                          <a:solidFill>
                            <a:srgbClr val="000000"/>
                          </a:solidFill>
                        </a:rPr>
                        <a:t>642413863.2256</a:t>
                      </a:r>
                      <a:endParaRPr sz="2000" dirty="0">
                        <a:solidFill>
                          <a:srgbClr val="000000"/>
                        </a:solidFill>
                        <a:latin typeface="Calibri"/>
                        <a:cs typeface="Calibri"/>
                      </a:endParaRPr>
                    </a:p>
                  </a:txBody>
                  <a:tcPr marL="0" marR="0" marT="0" marB="0"/>
                </a:tc>
                <a:tc>
                  <a:txBody>
                    <a:bodyPr/>
                    <a:lstStyle/>
                    <a:p>
                      <a:pPr marR="57785" algn="ctr">
                        <a:lnSpc>
                          <a:spcPct val="100000"/>
                        </a:lnSpc>
                      </a:pPr>
                      <a:r>
                        <a:rPr lang="en-IN" sz="2000" spc="-5" dirty="0">
                          <a:solidFill>
                            <a:srgbClr val="000000"/>
                          </a:solidFill>
                        </a:rPr>
                        <a:t>164.8850</a:t>
                      </a:r>
                      <a:endParaRPr sz="2000" dirty="0">
                        <a:solidFill>
                          <a:srgbClr val="000000"/>
                        </a:solidFill>
                        <a:latin typeface="Calibri"/>
                        <a:cs typeface="Calibri"/>
                      </a:endParaRPr>
                    </a:p>
                  </a:txBody>
                  <a:tcPr marL="0" marR="0" marT="0" marB="0"/>
                </a:tc>
                <a:tc>
                  <a:txBody>
                    <a:bodyPr/>
                    <a:lstStyle/>
                    <a:p>
                      <a:pPr marR="24765" algn="r">
                        <a:lnSpc>
                          <a:spcPct val="100000"/>
                        </a:lnSpc>
                      </a:pPr>
                      <a:r>
                        <a:rPr lang="en-IN" sz="2000" dirty="0">
                          <a:solidFill>
                            <a:srgbClr val="000000"/>
                          </a:solidFill>
                        </a:rPr>
                        <a:t>2.26608E-08</a:t>
                      </a:r>
                      <a:endParaRPr sz="2000" dirty="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r h="315686">
                <a:tc>
                  <a:txBody>
                    <a:bodyPr/>
                    <a:lstStyle/>
                    <a:p>
                      <a:pPr>
                        <a:lnSpc>
                          <a:spcPct val="100000"/>
                        </a:lnSpc>
                      </a:pPr>
                      <a:r>
                        <a:rPr sz="2000" spc="-5" dirty="0">
                          <a:solidFill>
                            <a:srgbClr val="000000"/>
                          </a:solidFill>
                        </a:rPr>
                        <a:t>Residual</a:t>
                      </a:r>
                      <a:endParaRPr sz="2000">
                        <a:solidFill>
                          <a:srgbClr val="000000"/>
                        </a:solidFill>
                        <a:latin typeface="Calibri"/>
                        <a:cs typeface="Calibri"/>
                      </a:endParaRPr>
                    </a:p>
                  </a:txBody>
                  <a:tcPr marL="0" marR="0" marT="0" marB="0"/>
                </a:tc>
                <a:tc>
                  <a:txBody>
                    <a:bodyPr/>
                    <a:lstStyle/>
                    <a:p>
                      <a:pPr marR="193040" algn="r">
                        <a:lnSpc>
                          <a:spcPct val="100000"/>
                        </a:lnSpc>
                      </a:pPr>
                      <a:r>
                        <a:rPr sz="2000" dirty="0">
                          <a:solidFill>
                            <a:srgbClr val="000000"/>
                          </a:solidFill>
                        </a:rPr>
                        <a:t>12</a:t>
                      </a:r>
                      <a:endParaRPr sz="2000">
                        <a:solidFill>
                          <a:srgbClr val="000000"/>
                        </a:solidFill>
                        <a:latin typeface="Calibri"/>
                        <a:cs typeface="Calibri"/>
                      </a:endParaRPr>
                    </a:p>
                  </a:txBody>
                  <a:tcPr marL="0" marR="0" marT="0" marB="0"/>
                </a:tc>
                <a:tc>
                  <a:txBody>
                    <a:bodyPr/>
                    <a:lstStyle/>
                    <a:p>
                      <a:pPr algn="l">
                        <a:lnSpc>
                          <a:spcPct val="100000"/>
                        </a:lnSpc>
                      </a:pPr>
                      <a:r>
                        <a:rPr lang="en-US" sz="2000" dirty="0">
                          <a:solidFill>
                            <a:srgbClr val="000000"/>
                          </a:solidFill>
                          <a:latin typeface="+mj-lt"/>
                          <a:cs typeface="Times New Roman"/>
                        </a:rPr>
                        <a:t>  46753593.1316</a:t>
                      </a:r>
                      <a:endParaRPr sz="2000" dirty="0">
                        <a:solidFill>
                          <a:srgbClr val="000000"/>
                        </a:solidFill>
                        <a:latin typeface="+mj-lt"/>
                        <a:cs typeface="Times New Roman"/>
                      </a:endParaRPr>
                    </a:p>
                  </a:txBody>
                  <a:tcPr marL="0" marR="0" marT="0" marB="0"/>
                </a:tc>
                <a:tc>
                  <a:txBody>
                    <a:bodyPr/>
                    <a:lstStyle/>
                    <a:p>
                      <a:pPr marL="218440">
                        <a:lnSpc>
                          <a:spcPct val="100000"/>
                        </a:lnSpc>
                      </a:pPr>
                      <a:r>
                        <a:rPr lang="en-IN" sz="2000" spc="-5" dirty="0">
                          <a:solidFill>
                            <a:srgbClr val="000000"/>
                          </a:solidFill>
                        </a:rPr>
                        <a:t>  3896132.7610</a:t>
                      </a:r>
                      <a:endParaRPr sz="2000" dirty="0">
                        <a:solidFill>
                          <a:srgbClr val="000000"/>
                        </a:solidFill>
                        <a:latin typeface="Calibri"/>
                        <a:cs typeface="Calibri"/>
                      </a:endParaRPr>
                    </a:p>
                  </a:txBody>
                  <a:tcPr marL="0" marR="0" marT="0" marB="0"/>
                </a:tc>
                <a:tc>
                  <a:txBody>
                    <a:bodyPr/>
                    <a:lstStyle/>
                    <a:p>
                      <a:pPr>
                        <a:lnSpc>
                          <a:spcPct val="100000"/>
                        </a:lnSpc>
                      </a:pPr>
                      <a:endParaRPr sz="2000">
                        <a:solidFill>
                          <a:srgbClr val="000000"/>
                        </a:solidFill>
                        <a:latin typeface="Times New Roman"/>
                        <a:cs typeface="Times New Roman"/>
                      </a:endParaRPr>
                    </a:p>
                  </a:txBody>
                  <a:tcPr marL="0" marR="0" marT="0" marB="0"/>
                </a:tc>
                <a:tc>
                  <a:txBody>
                    <a:bodyPr/>
                    <a:lstStyle/>
                    <a:p>
                      <a:pPr>
                        <a:lnSpc>
                          <a:spcPct val="100000"/>
                        </a:lnSpc>
                      </a:pPr>
                      <a:endParaRPr sz="2000">
                        <a:solidFill>
                          <a:srgbClr val="000000"/>
                        </a:solidFill>
                        <a:latin typeface="Times New Roman"/>
                        <a:cs typeface="Times New Roman"/>
                      </a:endParaRPr>
                    </a:p>
                  </a:txBody>
                  <a:tcPr marL="0" marR="0" marT="0" marB="0"/>
                </a:tc>
                <a:extLst>
                  <a:ext uri="{0D108BD9-81ED-4DB2-BD59-A6C34878D82A}">
                    <a16:rowId xmlns:a16="http://schemas.microsoft.com/office/drawing/2014/main" val="10003"/>
                  </a:ext>
                </a:extLst>
              </a:tr>
              <a:tr h="315686">
                <a:tc>
                  <a:txBody>
                    <a:bodyPr/>
                    <a:lstStyle/>
                    <a:p>
                      <a:pPr>
                        <a:lnSpc>
                          <a:spcPct val="100000"/>
                        </a:lnSpc>
                      </a:pPr>
                      <a:r>
                        <a:rPr sz="2000" dirty="0">
                          <a:solidFill>
                            <a:srgbClr val="000000"/>
                          </a:solidFill>
                        </a:rPr>
                        <a:t>Total</a:t>
                      </a:r>
                      <a:endParaRPr sz="2000">
                        <a:solidFill>
                          <a:srgbClr val="000000"/>
                        </a:solidFill>
                        <a:latin typeface="Calibri"/>
                        <a:cs typeface="Calibri"/>
                      </a:endParaRPr>
                    </a:p>
                  </a:txBody>
                  <a:tcPr marL="0" marR="0" marT="0" marB="0"/>
                </a:tc>
                <a:tc>
                  <a:txBody>
                    <a:bodyPr/>
                    <a:lstStyle/>
                    <a:p>
                      <a:pPr marR="192405" algn="r">
                        <a:lnSpc>
                          <a:spcPct val="100000"/>
                        </a:lnSpc>
                      </a:pPr>
                      <a:r>
                        <a:rPr sz="2000" dirty="0">
                          <a:solidFill>
                            <a:srgbClr val="000000"/>
                          </a:solidFill>
                        </a:rPr>
                        <a:t>13</a:t>
                      </a:r>
                      <a:endParaRPr sz="2000">
                        <a:solidFill>
                          <a:srgbClr val="000000"/>
                        </a:solidFill>
                        <a:latin typeface="Calibri"/>
                        <a:cs typeface="Calibri"/>
                      </a:endParaRPr>
                    </a:p>
                  </a:txBody>
                  <a:tcPr marL="0" marR="0" marT="0" marB="0"/>
                </a:tc>
                <a:tc>
                  <a:txBody>
                    <a:bodyPr/>
                    <a:lstStyle/>
                    <a:p>
                      <a:pPr marR="45720" algn="l">
                        <a:lnSpc>
                          <a:spcPct val="100000"/>
                        </a:lnSpc>
                      </a:pPr>
                      <a:r>
                        <a:rPr lang="en-US" sz="2000" spc="-5" dirty="0">
                          <a:solidFill>
                            <a:srgbClr val="000000"/>
                          </a:solidFill>
                        </a:rPr>
                        <a:t>689167456.3571</a:t>
                      </a:r>
                      <a:endParaRPr sz="2000" dirty="0">
                        <a:solidFill>
                          <a:srgbClr val="000000"/>
                        </a:solidFill>
                        <a:latin typeface="Calibri"/>
                        <a:cs typeface="Calibri"/>
                      </a:endParaRPr>
                    </a:p>
                  </a:txBody>
                  <a:tcPr marL="0" marR="0" marT="0" marB="0"/>
                </a:tc>
                <a:tc>
                  <a:txBody>
                    <a:bodyPr/>
                    <a:lstStyle/>
                    <a:p>
                      <a:pPr>
                        <a:lnSpc>
                          <a:spcPct val="100000"/>
                        </a:lnSpc>
                      </a:pPr>
                      <a:endParaRPr sz="2000" dirty="0">
                        <a:solidFill>
                          <a:srgbClr val="000000"/>
                        </a:solidFill>
                        <a:latin typeface="Times New Roman"/>
                        <a:cs typeface="Times New Roman"/>
                      </a:endParaRPr>
                    </a:p>
                  </a:txBody>
                  <a:tcPr marL="0" marR="0" marT="0" marB="0"/>
                </a:tc>
                <a:tc>
                  <a:txBody>
                    <a:bodyPr/>
                    <a:lstStyle/>
                    <a:p>
                      <a:pPr>
                        <a:lnSpc>
                          <a:spcPct val="100000"/>
                        </a:lnSpc>
                      </a:pPr>
                      <a:endParaRPr sz="2000">
                        <a:solidFill>
                          <a:srgbClr val="000000"/>
                        </a:solidFill>
                        <a:latin typeface="Times New Roman"/>
                        <a:cs typeface="Times New Roman"/>
                      </a:endParaRPr>
                    </a:p>
                  </a:txBody>
                  <a:tcPr marL="0" marR="0" marT="0" marB="0"/>
                </a:tc>
                <a:tc>
                  <a:txBody>
                    <a:bodyPr/>
                    <a:lstStyle/>
                    <a:p>
                      <a:pPr>
                        <a:lnSpc>
                          <a:spcPct val="100000"/>
                        </a:lnSpc>
                      </a:pPr>
                      <a:endParaRPr sz="2000" dirty="0">
                        <a:solidFill>
                          <a:srgbClr val="000000"/>
                        </a:solidFill>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Conducting a Hypothesis Test of the Slope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The estimated value of </a:t>
            </a:r>
            <a:r>
              <a:rPr lang="en-US" i="1" dirty="0"/>
              <a:t>b</a:t>
            </a:r>
            <a:r>
              <a:rPr lang="en-US" baseline="-25000" dirty="0"/>
              <a:t>1</a:t>
            </a:r>
            <a:r>
              <a:rPr lang="en-US" dirty="0"/>
              <a:t> is over twelve standard deviations from zero. This is very persuasive evidence in favor of </a:t>
            </a:r>
            <a:r>
              <a:rPr lang="el-GR" i="1" dirty="0">
                <a:latin typeface="Cambria Math" panose="02040503050406030204" pitchFamily="18" charset="0"/>
                <a:ea typeface="Cambria Math" panose="02040503050406030204" pitchFamily="18" charset="0"/>
                <a:sym typeface="Symbol"/>
              </a:rPr>
              <a:t>β</a:t>
            </a:r>
            <a:r>
              <a:rPr lang="en-US" baseline="-25000" dirty="0"/>
              <a:t>1 </a:t>
            </a:r>
            <a:r>
              <a:rPr lang="en-US" dirty="0">
                <a:latin typeface="Times New Roman"/>
              </a:rPr>
              <a:t>≠</a:t>
            </a:r>
            <a:r>
              <a:rPr lang="en-US" dirty="0"/>
              <a:t> 0. </a:t>
            </a:r>
          </a:p>
        </p:txBody>
      </p:sp>
      <p:graphicFrame>
        <p:nvGraphicFramePr>
          <p:cNvPr id="4" name="object 2"/>
          <p:cNvGraphicFramePr>
            <a:graphicFrameLocks noGrp="1"/>
          </p:cNvGraphicFramePr>
          <p:nvPr>
            <p:extLst>
              <p:ext uri="{D42A27DB-BD31-4B8C-83A1-F6EECF244321}">
                <p14:modId xmlns:p14="http://schemas.microsoft.com/office/powerpoint/2010/main" val="3525051299"/>
              </p:ext>
            </p:extLst>
          </p:nvPr>
        </p:nvGraphicFramePr>
        <p:xfrm>
          <a:off x="533400" y="1310925"/>
          <a:ext cx="8077200" cy="1169385"/>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304800">
                <a:tc>
                  <a:txBody>
                    <a:bodyPr/>
                    <a:lstStyle/>
                    <a:p>
                      <a:pPr>
                        <a:lnSpc>
                          <a:spcPct val="100000"/>
                        </a:lnSpc>
                      </a:pPr>
                      <a:endParaRPr sz="1600" i="1" dirty="0">
                        <a:latin typeface="Times New Roman"/>
                        <a:cs typeface="Times New Roman"/>
                      </a:endParaRPr>
                    </a:p>
                  </a:txBody>
                  <a:tcPr marL="0" marR="0" marT="0" marB="0"/>
                </a:tc>
                <a:tc>
                  <a:txBody>
                    <a:bodyPr/>
                    <a:lstStyle/>
                    <a:p>
                      <a:pPr marL="203200">
                        <a:lnSpc>
                          <a:spcPct val="100000"/>
                        </a:lnSpc>
                        <a:spcBef>
                          <a:spcPts val="90"/>
                        </a:spcBef>
                      </a:pPr>
                      <a:r>
                        <a:rPr sz="1600" i="1" spc="-5" dirty="0"/>
                        <a:t>Coeﬃcients</a:t>
                      </a:r>
                      <a:endParaRPr sz="1600" i="1" dirty="0">
                        <a:latin typeface="Calibri"/>
                        <a:cs typeface="Calibri"/>
                      </a:endParaRPr>
                    </a:p>
                  </a:txBody>
                  <a:tcPr marL="0" marR="0" marT="11430" marB="0"/>
                </a:tc>
                <a:tc>
                  <a:txBody>
                    <a:bodyPr/>
                    <a:lstStyle/>
                    <a:p>
                      <a:pPr marL="139700">
                        <a:lnSpc>
                          <a:spcPct val="100000"/>
                        </a:lnSpc>
                        <a:spcBef>
                          <a:spcPts val="90"/>
                        </a:spcBef>
                      </a:pPr>
                      <a:r>
                        <a:rPr sz="1600" i="1" spc="-5" dirty="0"/>
                        <a:t>Standard</a:t>
                      </a:r>
                      <a:r>
                        <a:rPr sz="1600" i="1" spc="-15" dirty="0"/>
                        <a:t> </a:t>
                      </a:r>
                      <a:r>
                        <a:rPr sz="1600" i="1" spc="-5" dirty="0"/>
                        <a:t>Error</a:t>
                      </a:r>
                      <a:endParaRPr sz="1600" i="1" dirty="0">
                        <a:latin typeface="Calibri"/>
                        <a:cs typeface="Calibri"/>
                      </a:endParaRPr>
                    </a:p>
                  </a:txBody>
                  <a:tcPr marL="0" marR="0" marT="11430" marB="0"/>
                </a:tc>
                <a:tc>
                  <a:txBody>
                    <a:bodyPr/>
                    <a:lstStyle/>
                    <a:p>
                      <a:pPr marL="94615">
                        <a:lnSpc>
                          <a:spcPct val="100000"/>
                        </a:lnSpc>
                        <a:spcBef>
                          <a:spcPts val="90"/>
                        </a:spcBef>
                      </a:pPr>
                      <a:r>
                        <a:rPr sz="1600" i="1" dirty="0"/>
                        <a:t>t</a:t>
                      </a:r>
                      <a:r>
                        <a:rPr sz="1600" i="1" spc="-15" dirty="0"/>
                        <a:t> </a:t>
                      </a:r>
                      <a:r>
                        <a:rPr sz="1600" i="1" spc="-5" dirty="0"/>
                        <a:t>Stat</a:t>
                      </a:r>
                      <a:endParaRPr sz="1600" i="1" dirty="0">
                        <a:latin typeface="Calibri"/>
                        <a:cs typeface="Calibri"/>
                      </a:endParaRPr>
                    </a:p>
                  </a:txBody>
                  <a:tcPr marL="0" marR="0" marT="11430" marB="0"/>
                </a:tc>
                <a:tc>
                  <a:txBody>
                    <a:bodyPr/>
                    <a:lstStyle/>
                    <a:p>
                      <a:pPr marR="48895" algn="ctr">
                        <a:lnSpc>
                          <a:spcPct val="100000"/>
                        </a:lnSpc>
                        <a:spcBef>
                          <a:spcPts val="90"/>
                        </a:spcBef>
                      </a:pPr>
                      <a:r>
                        <a:rPr sz="1600" i="1" spc="-5" dirty="0"/>
                        <a:t>P-value</a:t>
                      </a:r>
                      <a:endParaRPr sz="1600" i="1" dirty="0">
                        <a:latin typeface="Calibri"/>
                        <a:cs typeface="Calibri"/>
                      </a:endParaRPr>
                    </a:p>
                  </a:txBody>
                  <a:tcPr marL="0" marR="0" marT="11430" marB="0"/>
                </a:tc>
                <a:tc>
                  <a:txBody>
                    <a:bodyPr/>
                    <a:lstStyle/>
                    <a:p>
                      <a:pPr marL="148590">
                        <a:lnSpc>
                          <a:spcPct val="100000"/>
                        </a:lnSpc>
                        <a:spcBef>
                          <a:spcPts val="90"/>
                        </a:spcBef>
                      </a:pPr>
                      <a:r>
                        <a:rPr sz="1600" i="1" spc="-5" dirty="0"/>
                        <a:t>Lower</a:t>
                      </a:r>
                      <a:r>
                        <a:rPr sz="1600" i="1" spc="-10" dirty="0"/>
                        <a:t> </a:t>
                      </a:r>
                      <a:r>
                        <a:rPr sz="1600" i="1" dirty="0"/>
                        <a:t>95%</a:t>
                      </a:r>
                      <a:endParaRPr sz="1600" i="1">
                        <a:latin typeface="Calibri"/>
                        <a:cs typeface="Calibri"/>
                      </a:endParaRPr>
                    </a:p>
                  </a:txBody>
                  <a:tcPr marL="0" marR="0" marT="11430" marB="0"/>
                </a:tc>
                <a:tc>
                  <a:txBody>
                    <a:bodyPr/>
                    <a:lstStyle/>
                    <a:p>
                      <a:pPr marL="106680">
                        <a:lnSpc>
                          <a:spcPct val="100000"/>
                        </a:lnSpc>
                        <a:spcBef>
                          <a:spcPts val="90"/>
                        </a:spcBef>
                      </a:pPr>
                      <a:r>
                        <a:rPr sz="1600" i="1" spc="-5" dirty="0"/>
                        <a:t>Upper</a:t>
                      </a:r>
                      <a:r>
                        <a:rPr sz="1600" i="1" spc="-15" dirty="0"/>
                        <a:t> </a:t>
                      </a:r>
                      <a:r>
                        <a:rPr sz="1600" i="1" dirty="0"/>
                        <a:t>95%</a:t>
                      </a:r>
                      <a:endParaRPr sz="1600" i="1" dirty="0">
                        <a:latin typeface="Calibri"/>
                        <a:cs typeface="Calibri"/>
                      </a:endParaRPr>
                    </a:p>
                  </a:txBody>
                  <a:tcPr marL="0" marR="0" marT="11430" marB="0"/>
                </a:tc>
                <a:extLst>
                  <a:ext uri="{0D108BD9-81ED-4DB2-BD59-A6C34878D82A}">
                    <a16:rowId xmlns:a16="http://schemas.microsoft.com/office/drawing/2014/main" val="10000"/>
                  </a:ext>
                </a:extLst>
              </a:tr>
              <a:tr h="365475">
                <a:tc>
                  <a:txBody>
                    <a:bodyPr/>
                    <a:lstStyle/>
                    <a:p>
                      <a:pPr marL="25400">
                        <a:lnSpc>
                          <a:spcPct val="100000"/>
                        </a:lnSpc>
                      </a:pPr>
                      <a:r>
                        <a:rPr sz="1600" spc="-5" dirty="0">
                          <a:solidFill>
                            <a:srgbClr val="000000"/>
                          </a:solidFill>
                        </a:rPr>
                        <a:t>Intercept</a:t>
                      </a:r>
                      <a:endParaRPr sz="1600" dirty="0">
                        <a:solidFill>
                          <a:srgbClr val="000000"/>
                        </a:solidFill>
                        <a:latin typeface="Calibri"/>
                        <a:cs typeface="Calibri"/>
                      </a:endParaRPr>
                    </a:p>
                  </a:txBody>
                  <a:tcPr marL="0" marR="0" marT="0" marB="0"/>
                </a:tc>
                <a:tc>
                  <a:txBody>
                    <a:bodyPr/>
                    <a:lstStyle/>
                    <a:p>
                      <a:pPr marL="207010">
                        <a:lnSpc>
                          <a:spcPct val="100000"/>
                        </a:lnSpc>
                      </a:pPr>
                      <a:r>
                        <a:rPr lang="en-IN" sz="1600" spc="-5" dirty="0">
                          <a:solidFill>
                            <a:srgbClr val="000000"/>
                          </a:solidFill>
                        </a:rPr>
                        <a:t>47030.8289</a:t>
                      </a:r>
                      <a:endParaRPr sz="1600" dirty="0">
                        <a:solidFill>
                          <a:srgbClr val="000000"/>
                        </a:solidFill>
                        <a:latin typeface="Calibri"/>
                        <a:cs typeface="Calibri"/>
                      </a:endParaRPr>
                    </a:p>
                  </a:txBody>
                  <a:tcPr marL="0" marR="0" marT="0" marB="0"/>
                </a:tc>
                <a:tc>
                  <a:txBody>
                    <a:bodyPr/>
                    <a:lstStyle/>
                    <a:p>
                      <a:pPr marL="144145">
                        <a:lnSpc>
                          <a:spcPct val="100000"/>
                        </a:lnSpc>
                      </a:pPr>
                      <a:r>
                        <a:rPr lang="en-IN" sz="1600" spc="-5" dirty="0">
                          <a:solidFill>
                            <a:srgbClr val="000000"/>
                          </a:solidFill>
                        </a:rPr>
                        <a:t>1192.7284</a:t>
                      </a:r>
                      <a:endParaRPr sz="1600" dirty="0">
                        <a:solidFill>
                          <a:srgbClr val="000000"/>
                        </a:solidFill>
                        <a:latin typeface="Calibri"/>
                        <a:cs typeface="Calibri"/>
                      </a:endParaRPr>
                    </a:p>
                  </a:txBody>
                  <a:tcPr marL="0" marR="0" marT="0" marB="0"/>
                </a:tc>
                <a:tc>
                  <a:txBody>
                    <a:bodyPr/>
                    <a:lstStyle/>
                    <a:p>
                      <a:pPr marR="34925" algn="r">
                        <a:lnSpc>
                          <a:spcPct val="100000"/>
                        </a:lnSpc>
                      </a:pPr>
                      <a:r>
                        <a:rPr lang="en-IN" sz="1600" dirty="0">
                          <a:solidFill>
                            <a:srgbClr val="000000"/>
                          </a:solidFill>
                        </a:rPr>
                        <a:t>39.4313</a:t>
                      </a:r>
                      <a:endParaRPr sz="1600" dirty="0">
                        <a:solidFill>
                          <a:srgbClr val="000000"/>
                        </a:solidFill>
                        <a:latin typeface="Calibri"/>
                        <a:cs typeface="Calibri"/>
                      </a:endParaRPr>
                    </a:p>
                  </a:txBody>
                  <a:tcPr marL="0" marR="0" marT="0" marB="0"/>
                </a:tc>
                <a:tc>
                  <a:txBody>
                    <a:bodyPr/>
                    <a:lstStyle/>
                    <a:p>
                      <a:pPr marL="8890" algn="ctr">
                        <a:lnSpc>
                          <a:spcPct val="100000"/>
                        </a:lnSpc>
                      </a:pPr>
                      <a:r>
                        <a:rPr lang="en-IN" sz="1600" spc="-5" dirty="0">
                          <a:solidFill>
                            <a:srgbClr val="000000"/>
                          </a:solidFill>
                        </a:rPr>
                        <a:t>0.0000</a:t>
                      </a:r>
                      <a:endParaRPr sz="1600" dirty="0">
                        <a:solidFill>
                          <a:srgbClr val="000000"/>
                        </a:solidFill>
                        <a:latin typeface="Calibri"/>
                        <a:cs typeface="Calibri"/>
                      </a:endParaRPr>
                    </a:p>
                  </a:txBody>
                  <a:tcPr marL="0" marR="0" marT="0" marB="0"/>
                </a:tc>
                <a:tc>
                  <a:txBody>
                    <a:bodyPr/>
                    <a:lstStyle/>
                    <a:p>
                      <a:pPr marR="60960" algn="l">
                        <a:lnSpc>
                          <a:spcPct val="100000"/>
                        </a:lnSpc>
                      </a:pPr>
                      <a:r>
                        <a:rPr lang="en-IN" sz="1600" dirty="0">
                          <a:solidFill>
                            <a:srgbClr val="000000"/>
                          </a:solidFill>
                        </a:rPr>
                        <a:t>      44432.09694</a:t>
                      </a:r>
                      <a:endParaRPr sz="1600" dirty="0">
                        <a:solidFill>
                          <a:srgbClr val="000000"/>
                        </a:solidFill>
                        <a:latin typeface="Calibri"/>
                        <a:cs typeface="Calibri"/>
                      </a:endParaRPr>
                    </a:p>
                  </a:txBody>
                  <a:tcPr marL="0" marR="0" marT="0" marB="0"/>
                </a:tc>
                <a:tc>
                  <a:txBody>
                    <a:bodyPr/>
                    <a:lstStyle/>
                    <a:p>
                      <a:pPr marR="6985" algn="r">
                        <a:lnSpc>
                          <a:spcPct val="100000"/>
                        </a:lnSpc>
                      </a:pPr>
                      <a:r>
                        <a:rPr lang="en-IN" sz="1600" dirty="0">
                          <a:solidFill>
                            <a:srgbClr val="000000"/>
                          </a:solidFill>
                        </a:rPr>
                        <a:t>49629.56095</a:t>
                      </a:r>
                      <a:r>
                        <a:rPr sz="1600" dirty="0">
                          <a:solidFill>
                            <a:srgbClr val="000000"/>
                          </a:solidFill>
                        </a:rPr>
                        <a:t>1</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1"/>
                  </a:ext>
                </a:extLst>
              </a:tr>
              <a:tr h="304800">
                <a:tc>
                  <a:txBody>
                    <a:bodyPr/>
                    <a:lstStyle/>
                    <a:p>
                      <a:pPr marL="25400">
                        <a:lnSpc>
                          <a:spcPct val="100000"/>
                        </a:lnSpc>
                      </a:pPr>
                      <a:r>
                        <a:rPr sz="1600" spc="-5" dirty="0">
                          <a:solidFill>
                            <a:srgbClr val="000000"/>
                          </a:solidFill>
                        </a:rPr>
                        <a:t>Age</a:t>
                      </a:r>
                      <a:r>
                        <a:rPr sz="1600" spc="-15" dirty="0">
                          <a:solidFill>
                            <a:srgbClr val="000000"/>
                          </a:solidFill>
                        </a:rPr>
                        <a:t> </a:t>
                      </a:r>
                      <a:r>
                        <a:rPr sz="1600" spc="-5" dirty="0">
                          <a:solidFill>
                            <a:srgbClr val="000000"/>
                          </a:solidFill>
                        </a:rPr>
                        <a:t>(Years)</a:t>
                      </a:r>
                      <a:endParaRPr sz="1600" dirty="0">
                        <a:solidFill>
                          <a:srgbClr val="000000"/>
                        </a:solidFill>
                        <a:latin typeface="Calibri"/>
                        <a:cs typeface="Calibri"/>
                      </a:endParaRPr>
                    </a:p>
                  </a:txBody>
                  <a:tcPr marL="0" marR="0" marT="0" marB="0"/>
                </a:tc>
                <a:tc>
                  <a:txBody>
                    <a:bodyPr/>
                    <a:lstStyle/>
                    <a:p>
                      <a:pPr marL="165100">
                        <a:lnSpc>
                          <a:spcPct val="100000"/>
                        </a:lnSpc>
                      </a:pPr>
                      <a:r>
                        <a:rPr lang="en-US" sz="1600" spc="-5" dirty="0">
                          <a:solidFill>
                            <a:srgbClr val="000000"/>
                          </a:solidFill>
                          <a:latin typeface="Symbol" pitchFamily="98" charset="2"/>
                        </a:rPr>
                        <a:t> -</a:t>
                      </a:r>
                      <a:r>
                        <a:rPr lang="en-IN" sz="1600" spc="-5" dirty="0">
                          <a:solidFill>
                            <a:srgbClr val="000000"/>
                          </a:solidFill>
                        </a:rPr>
                        <a:t>3846.0921</a:t>
                      </a:r>
                      <a:endParaRPr sz="1600" dirty="0">
                        <a:solidFill>
                          <a:srgbClr val="000000"/>
                        </a:solidFill>
                        <a:latin typeface="Calibri"/>
                        <a:cs typeface="Calibri"/>
                      </a:endParaRPr>
                    </a:p>
                  </a:txBody>
                  <a:tcPr marL="0" marR="0" marT="0" marB="0"/>
                </a:tc>
                <a:tc>
                  <a:txBody>
                    <a:bodyPr/>
                    <a:lstStyle/>
                    <a:p>
                      <a:pPr marL="144145">
                        <a:lnSpc>
                          <a:spcPct val="100000"/>
                        </a:lnSpc>
                      </a:pPr>
                      <a:r>
                        <a:rPr lang="en-IN" sz="1600" spc="-5" dirty="0">
                          <a:solidFill>
                            <a:srgbClr val="000000"/>
                          </a:solidFill>
                        </a:rPr>
                        <a:t>  299.5223</a:t>
                      </a:r>
                      <a:endParaRPr sz="1600" dirty="0">
                        <a:solidFill>
                          <a:srgbClr val="000000"/>
                        </a:solidFill>
                        <a:latin typeface="Calibri"/>
                        <a:cs typeface="Calibri"/>
                      </a:endParaRPr>
                    </a:p>
                  </a:txBody>
                  <a:tcPr marL="0" marR="0" marT="0" marB="0"/>
                </a:tc>
                <a:tc>
                  <a:txBody>
                    <a:bodyPr/>
                    <a:lstStyle/>
                    <a:p>
                      <a:pPr marR="38735" algn="r">
                        <a:lnSpc>
                          <a:spcPct val="100000"/>
                        </a:lnSpc>
                      </a:pPr>
                      <a:r>
                        <a:rPr sz="1600" spc="-5" dirty="0">
                          <a:solidFill>
                            <a:srgbClr val="000000"/>
                          </a:solidFill>
                          <a:latin typeface="Symbol" pitchFamily="98" charset="2"/>
                        </a:rPr>
                        <a:t>-</a:t>
                      </a:r>
                      <a:r>
                        <a:rPr lang="en-IN" sz="1600" dirty="0">
                          <a:solidFill>
                            <a:srgbClr val="000000"/>
                          </a:solidFill>
                        </a:rPr>
                        <a:t>12.8408</a:t>
                      </a:r>
                      <a:endParaRPr sz="1600" dirty="0">
                        <a:solidFill>
                          <a:srgbClr val="000000"/>
                        </a:solidFill>
                        <a:latin typeface="Calibri"/>
                        <a:cs typeface="Calibri"/>
                      </a:endParaRPr>
                    </a:p>
                  </a:txBody>
                  <a:tcPr marL="0" marR="0" marT="0" marB="0">
                    <a:solidFill>
                      <a:srgbClr val="B4D5AB"/>
                    </a:solidFill>
                  </a:tcPr>
                </a:tc>
                <a:tc>
                  <a:txBody>
                    <a:bodyPr/>
                    <a:lstStyle/>
                    <a:p>
                      <a:pPr marL="10160" algn="ctr">
                        <a:lnSpc>
                          <a:spcPct val="100000"/>
                        </a:lnSpc>
                      </a:pPr>
                      <a:r>
                        <a:rPr lang="en-IN" sz="1600" spc="-5" dirty="0">
                          <a:solidFill>
                            <a:srgbClr val="000000"/>
                          </a:solidFill>
                        </a:rPr>
                        <a:t>0.0000</a:t>
                      </a:r>
                      <a:endParaRPr sz="1600" dirty="0">
                        <a:solidFill>
                          <a:srgbClr val="000000"/>
                        </a:solidFill>
                        <a:latin typeface="Calibri"/>
                        <a:cs typeface="Calibri"/>
                      </a:endParaRPr>
                    </a:p>
                  </a:txBody>
                  <a:tcPr marL="0" marR="0" marT="0" marB="0">
                    <a:solidFill>
                      <a:schemeClr val="accent3"/>
                    </a:solidFill>
                  </a:tcPr>
                </a:tc>
                <a:tc>
                  <a:txBody>
                    <a:bodyPr/>
                    <a:lstStyle/>
                    <a:p>
                      <a:pPr marR="60325" algn="l">
                        <a:lnSpc>
                          <a:spcPct val="100000"/>
                        </a:lnSpc>
                      </a:pPr>
                      <a:r>
                        <a:rPr lang="en-US" sz="1600" spc="-5" dirty="0">
                          <a:solidFill>
                            <a:srgbClr val="000000"/>
                          </a:solidFill>
                          <a:latin typeface="Symbol" pitchFamily="98" charset="2"/>
                        </a:rPr>
                        <a:t>     -</a:t>
                      </a:r>
                      <a:r>
                        <a:rPr lang="en-IN" sz="1600" dirty="0">
                          <a:solidFill>
                            <a:srgbClr val="000000"/>
                          </a:solidFill>
                        </a:rPr>
                        <a:t>4498.695045</a:t>
                      </a:r>
                      <a:endParaRPr sz="1600" dirty="0">
                        <a:solidFill>
                          <a:srgbClr val="000000"/>
                        </a:solidFill>
                        <a:latin typeface="Calibri"/>
                        <a:cs typeface="Calibri"/>
                      </a:endParaRPr>
                    </a:p>
                  </a:txBody>
                  <a:tcPr marL="0" marR="0" marT="0" marB="0"/>
                </a:tc>
                <a:tc>
                  <a:txBody>
                    <a:bodyPr/>
                    <a:lstStyle/>
                    <a:p>
                      <a:pPr marR="6985" algn="r">
                        <a:lnSpc>
                          <a:spcPct val="100000"/>
                        </a:lnSpc>
                      </a:pPr>
                      <a:r>
                        <a:rPr lang="en-US" sz="1600" spc="-5" dirty="0">
                          <a:solidFill>
                            <a:srgbClr val="000000"/>
                          </a:solidFill>
                          <a:latin typeface="Symbol" pitchFamily="98" charset="2"/>
                        </a:rPr>
                        <a:t>-</a:t>
                      </a:r>
                      <a:r>
                        <a:rPr lang="en-IN" sz="1600" dirty="0">
                          <a:solidFill>
                            <a:srgbClr val="000000"/>
                          </a:solidFill>
                        </a:rPr>
                        <a:t>3193.489166</a:t>
                      </a:r>
                      <a:endParaRPr sz="1600" dirty="0">
                        <a:solidFill>
                          <a:srgbClr val="000000"/>
                        </a:solidFill>
                        <a:latin typeface="Calibri"/>
                        <a:cs typeface="Calibri"/>
                      </a:endParaRPr>
                    </a:p>
                  </a:txBody>
                  <a:tcPr marL="0" marR="0" marT="0" marB="0"/>
                </a:tc>
                <a:extLst>
                  <a:ext uri="{0D108BD9-81ED-4DB2-BD59-A6C34878D82A}">
                    <a16:rowId xmlns:a16="http://schemas.microsoft.com/office/drawing/2014/main" val="10002"/>
                  </a:ext>
                </a:extLst>
              </a:tr>
            </a:tbl>
          </a:graphicData>
        </a:graphic>
      </p:graphicFrame>
      <p:graphicFrame>
        <p:nvGraphicFramePr>
          <p:cNvPr id="308227" name="Object 3"/>
          <p:cNvGraphicFramePr>
            <a:graphicFrameLocks noChangeAspect="1"/>
          </p:cNvGraphicFramePr>
          <p:nvPr>
            <p:extLst>
              <p:ext uri="{D42A27DB-BD31-4B8C-83A1-F6EECF244321}">
                <p14:modId xmlns:p14="http://schemas.microsoft.com/office/powerpoint/2010/main" val="165965740"/>
              </p:ext>
            </p:extLst>
          </p:nvPr>
        </p:nvGraphicFramePr>
        <p:xfrm>
          <a:off x="2046248" y="2986668"/>
          <a:ext cx="165100" cy="279400"/>
        </p:xfrm>
        <a:graphic>
          <a:graphicData uri="http://schemas.openxmlformats.org/presentationml/2006/ole">
            <mc:AlternateContent xmlns:mc="http://schemas.openxmlformats.org/markup-compatibility/2006">
              <mc:Choice xmlns:v="urn:schemas-microsoft-com:vml" Requires="v">
                <p:oleObj name="Equation" r:id="rId2" imgW="164880" imgH="279360" progId="Equation.DSMT4">
                  <p:embed/>
                </p:oleObj>
              </mc:Choice>
              <mc:Fallback>
                <p:oleObj name="Equation" r:id="rId2" imgW="164880" imgH="2793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248" y="2986668"/>
                        <a:ext cx="165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28" name="Object 4"/>
          <p:cNvGraphicFramePr>
            <a:graphicFrameLocks noChangeAspect="1"/>
          </p:cNvGraphicFramePr>
          <p:nvPr>
            <p:extLst>
              <p:ext uri="{D42A27DB-BD31-4B8C-83A1-F6EECF244321}">
                <p14:modId xmlns:p14="http://schemas.microsoft.com/office/powerpoint/2010/main" val="897039783"/>
              </p:ext>
            </p:extLst>
          </p:nvPr>
        </p:nvGraphicFramePr>
        <p:xfrm>
          <a:off x="2241292" y="2677790"/>
          <a:ext cx="1143000" cy="977900"/>
        </p:xfrm>
        <a:graphic>
          <a:graphicData uri="http://schemas.openxmlformats.org/presentationml/2006/ole">
            <mc:AlternateContent xmlns:mc="http://schemas.openxmlformats.org/markup-compatibility/2006">
              <mc:Choice xmlns:v="urn:schemas-microsoft-com:vml" Requires="v">
                <p:oleObj name="Equation" r:id="rId4" imgW="1143000" imgH="977760" progId="Equation.DSMT4">
                  <p:embed/>
                </p:oleObj>
              </mc:Choice>
              <mc:Fallback>
                <p:oleObj name="Equation" r:id="rId4" imgW="1143000" imgH="9777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1292" y="2677790"/>
                        <a:ext cx="11430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29" name="Object 5"/>
          <p:cNvGraphicFramePr>
            <a:graphicFrameLocks noChangeAspect="1"/>
          </p:cNvGraphicFramePr>
          <p:nvPr>
            <p:extLst>
              <p:ext uri="{D42A27DB-BD31-4B8C-83A1-F6EECF244321}">
                <p14:modId xmlns:p14="http://schemas.microsoft.com/office/powerpoint/2010/main" val="1213239310"/>
              </p:ext>
            </p:extLst>
          </p:nvPr>
        </p:nvGraphicFramePr>
        <p:xfrm>
          <a:off x="3409459" y="2681868"/>
          <a:ext cx="723900" cy="977900"/>
        </p:xfrm>
        <a:graphic>
          <a:graphicData uri="http://schemas.openxmlformats.org/presentationml/2006/ole">
            <mc:AlternateContent xmlns:mc="http://schemas.openxmlformats.org/markup-compatibility/2006">
              <mc:Choice xmlns:v="urn:schemas-microsoft-com:vml" Requires="v">
                <p:oleObj name="Equation" r:id="rId6" imgW="723600" imgH="977760" progId="Equation.DSMT4">
                  <p:embed/>
                </p:oleObj>
              </mc:Choice>
              <mc:Fallback>
                <p:oleObj name="Equation" r:id="rId6" imgW="723600" imgH="9777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9459" y="2681868"/>
                        <a:ext cx="723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30" name="Object 6"/>
          <p:cNvGraphicFramePr>
            <a:graphicFrameLocks noChangeAspect="1"/>
          </p:cNvGraphicFramePr>
          <p:nvPr>
            <p:extLst>
              <p:ext uri="{D42A27DB-BD31-4B8C-83A1-F6EECF244321}">
                <p14:modId xmlns:p14="http://schemas.microsoft.com/office/powerpoint/2010/main" val="950783629"/>
              </p:ext>
            </p:extLst>
          </p:nvPr>
        </p:nvGraphicFramePr>
        <p:xfrm>
          <a:off x="4163070" y="2673479"/>
          <a:ext cx="1714500" cy="838200"/>
        </p:xfrm>
        <a:graphic>
          <a:graphicData uri="http://schemas.openxmlformats.org/presentationml/2006/ole">
            <mc:AlternateContent xmlns:mc="http://schemas.openxmlformats.org/markup-compatibility/2006">
              <mc:Choice xmlns:v="urn:schemas-microsoft-com:vml" Requires="v">
                <p:oleObj name="Equation" r:id="rId8" imgW="1714320" imgH="838080" progId="Equation.DSMT4">
                  <p:embed/>
                </p:oleObj>
              </mc:Choice>
              <mc:Fallback>
                <p:oleObj name="Equation" r:id="rId8" imgW="1714320" imgH="838080" progId="Equation.DSMT4">
                  <p:embed/>
                  <p:pic>
                    <p:nvPicPr>
                      <p:cNvPr id="0" name="Picture 6"/>
                      <p:cNvPicPr>
                        <a:picLocks noChangeAspect="1" noChangeArrowheads="1"/>
                      </p:cNvPicPr>
                      <p:nvPr/>
                    </p:nvPicPr>
                    <p:blipFill>
                      <a:blip r:embed="rId9"/>
                      <a:srcRect/>
                      <a:stretch>
                        <a:fillRect/>
                      </a:stretch>
                    </p:blipFill>
                    <p:spPr bwMode="auto">
                      <a:xfrm>
                        <a:off x="4163070" y="2673479"/>
                        <a:ext cx="171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31" name="Object 7"/>
          <p:cNvGraphicFramePr>
            <a:graphicFrameLocks noChangeAspect="1"/>
          </p:cNvGraphicFramePr>
          <p:nvPr>
            <p:extLst>
              <p:ext uri="{D42A27DB-BD31-4B8C-83A1-F6EECF244321}">
                <p14:modId xmlns:p14="http://schemas.microsoft.com/office/powerpoint/2010/main" val="1734866171"/>
              </p:ext>
            </p:extLst>
          </p:nvPr>
        </p:nvGraphicFramePr>
        <p:xfrm>
          <a:off x="5900698" y="2961268"/>
          <a:ext cx="1308100" cy="292100"/>
        </p:xfrm>
        <a:graphic>
          <a:graphicData uri="http://schemas.openxmlformats.org/presentationml/2006/ole">
            <mc:AlternateContent xmlns:mc="http://schemas.openxmlformats.org/markup-compatibility/2006">
              <mc:Choice xmlns:v="urn:schemas-microsoft-com:vml" Requires="v">
                <p:oleObj name="Equation" r:id="rId10" imgW="1307880" imgH="291960" progId="Equation.DSMT4">
                  <p:embed/>
                </p:oleObj>
              </mc:Choice>
              <mc:Fallback>
                <p:oleObj name="Equation" r:id="rId10" imgW="1307880" imgH="291960" progId="Equation.DSMT4">
                  <p:embed/>
                  <p:pic>
                    <p:nvPicPr>
                      <p:cNvPr id="0" name="Picture 7"/>
                      <p:cNvPicPr>
                        <a:picLocks noChangeAspect="1" noChangeArrowheads="1"/>
                      </p:cNvPicPr>
                      <p:nvPr/>
                    </p:nvPicPr>
                    <p:blipFill>
                      <a:blip r:embed="rId11"/>
                      <a:srcRect/>
                      <a:stretch>
                        <a:fillRect/>
                      </a:stretch>
                    </p:blipFill>
                    <p:spPr bwMode="auto">
                      <a:xfrm>
                        <a:off x="5900698" y="2961268"/>
                        <a:ext cx="1308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2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2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p:txBody>
          <a:bodyPr/>
          <a:lstStyle/>
          <a:p>
            <a:endParaRPr lang="en-US" dirty="0"/>
          </a:p>
          <a:p>
            <a:endParaRPr lang="en-US" dirty="0"/>
          </a:p>
        </p:txBody>
      </p:sp>
      <mc:AlternateContent xmlns:mc="http://schemas.openxmlformats.org/markup-compatibility/2006" xmlns:a14="http://schemas.microsoft.com/office/drawing/2010/main">
        <mc:Choice Requires="a14">
          <p:sp>
            <p:nvSpPr>
              <p:cNvPr id="5" name="Content Placeholder 3"/>
              <p:cNvSpPr txBox="1">
                <a:spLocks/>
              </p:cNvSpPr>
              <p:nvPr/>
            </p:nvSpPr>
            <p:spPr>
              <a:xfrm>
                <a:off x="457200" y="1447800"/>
                <a:ext cx="8229600" cy="954107"/>
              </a:xfrm>
              <a:prstGeom prst="rect">
                <a:avLst/>
              </a:prstGeom>
              <a:ln w="28575">
                <a:solidFill>
                  <a:srgbClr val="FF0000"/>
                </a:solidFill>
              </a:ln>
            </p:spPr>
            <p:txBody>
              <a:bodyPr>
                <a:spAutoFit/>
              </a:bodyPr>
              <a:lstStyle/>
              <a:p>
                <a:pPr marL="1588" lvl="0" indent="-1588">
                  <a:spcBef>
                    <a:spcPct val="20000"/>
                  </a:spcBef>
                  <a:defRPr/>
                </a:pPr>
                <a:r>
                  <a:rPr lang="en-US" sz="2800" dirty="0">
                    <a:solidFill>
                      <a:srgbClr val="000000"/>
                    </a:solidFill>
                  </a:rPr>
                  <a:t>The </a:t>
                </a:r>
                <a14:m>
                  <m:oMath xmlns:m="http://schemas.openxmlformats.org/officeDocument/2006/math">
                    <m:r>
                      <a:rPr lang="en-US" sz="2800" i="1" dirty="0" smtClean="0">
                        <a:solidFill>
                          <a:srgbClr val="000000"/>
                        </a:solidFill>
                        <a:latin typeface="Cambria Math" panose="02040503050406030204" pitchFamily="18" charset="0"/>
                      </a:rPr>
                      <m:t>𝑃</m:t>
                    </m:r>
                  </m:oMath>
                </a14:m>
                <a:r>
                  <a:rPr lang="en-US" sz="2800" dirty="0">
                    <a:solidFill>
                      <a:srgbClr val="000000"/>
                    </a:solidFill>
                  </a:rPr>
                  <a:t>-values reported by most forms of technology are already adjusted (doubled) for a two-tailed test.</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mc:Choice>
        <mc:Fallback xmlns="">
          <p:sp>
            <p:nvSpPr>
              <p:cNvPr id="5" name="Content Placeholder 3"/>
              <p:cNvSpPr txBox="1">
                <a:spLocks noRot="1" noChangeAspect="1" noMove="1" noResize="1" noEditPoints="1" noAdjustHandles="1" noChangeArrowheads="1" noChangeShapeType="1" noTextEdit="1"/>
              </p:cNvSpPr>
              <p:nvPr/>
            </p:nvSpPr>
            <p:spPr>
              <a:xfrm>
                <a:off x="457200" y="1447800"/>
                <a:ext cx="8229600" cy="954107"/>
              </a:xfrm>
              <a:prstGeom prst="rect">
                <a:avLst/>
              </a:prstGeom>
              <a:blipFill>
                <a:blip r:embed="rId2"/>
                <a:stretch>
                  <a:fillRect l="-1328" t="-4969" r="-1402" b="-14907"/>
                </a:stretch>
              </a:blipFill>
              <a:ln w="28575">
                <a:solidFill>
                  <a:srgbClr val="FF0000"/>
                </a:solidFill>
              </a:ln>
            </p:spPr>
            <p:txBody>
              <a:bodyPr/>
              <a:lstStyle/>
              <a:p>
                <a:r>
                  <a:rPr lang="en-IN">
                    <a:noFill/>
                  </a:rPr>
                  <a:t> </a:t>
                </a:r>
              </a:p>
            </p:txBody>
          </p:sp>
        </mc:Fallback>
      </mc:AlternateContent>
    </p:spTree>
    <p:extLst>
      <p:ext uri="{BB962C8B-B14F-4D97-AF65-F5344CB8AC3E}">
        <p14:creationId xmlns:p14="http://schemas.microsoft.com/office/powerpoint/2010/main" val="64137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Conducting a Hypothesis Test of the Slope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dirty="0"/>
                  <a:t>Step 4: Determine the </a:t>
                </a:r>
                <a:r>
                  <a:rPr lang="en-US" b="1" i="1" dirty="0"/>
                  <a:t>P</a:t>
                </a:r>
                <a:r>
                  <a:rPr lang="en-US" b="1" dirty="0"/>
                  <a:t>-value or the critical value(s).</a:t>
                </a:r>
              </a:p>
              <a:p>
                <a:r>
                  <a:rPr lang="en-US" dirty="0"/>
                  <a:t>From  the regression output above, the </a:t>
                </a:r>
                <a14:m>
                  <m:oMath xmlns:m="http://schemas.openxmlformats.org/officeDocument/2006/math">
                    <m:r>
                      <a:rPr lang="en-US" i="1" dirty="0" smtClean="0">
                        <a:latin typeface="Cambria Math" panose="02040503050406030204" pitchFamily="18" charset="0"/>
                      </a:rPr>
                      <m:t>𝑃</m:t>
                    </m:r>
                  </m:oMath>
                </a14:m>
                <a:r>
                  <a:rPr lang="en-US" dirty="0"/>
                  <a:t>-value of the test statistic is zero to four decimal places. If we are using the  </a:t>
                </a:r>
                <a14:m>
                  <m:oMath xmlns:m="http://schemas.openxmlformats.org/officeDocument/2006/math">
                    <m:r>
                      <a:rPr lang="en-US" i="1" dirty="0" smtClean="0">
                        <a:latin typeface="Cambria Math" panose="02040503050406030204" pitchFamily="18" charset="0"/>
                      </a:rPr>
                      <m:t>𝑃</m:t>
                    </m:r>
                  </m:oMath>
                </a14:m>
                <a:r>
                  <a:rPr lang="en-US" dirty="0"/>
                  <a:t>-value method to test the hypothesis, since the </a:t>
                </a:r>
                <a14:m>
                  <m:oMath xmlns:m="http://schemas.openxmlformats.org/officeDocument/2006/math">
                    <m:r>
                      <a:rPr lang="en-US" i="1" dirty="0" smtClean="0">
                        <a:latin typeface="Cambria Math" panose="02040503050406030204" pitchFamily="18" charset="0"/>
                      </a:rPr>
                      <m:t>𝑃</m:t>
                    </m:r>
                  </m:oMath>
                </a14:m>
                <a:r>
                  <a:rPr lang="en-US" dirty="0"/>
                  <a:t>-value is less than a we will reject the null hypothesis (since 0.0000 is less than 0.05).</a:t>
                </a:r>
              </a:p>
              <a:p>
                <a:r>
                  <a:rPr lang="en-US" dirty="0"/>
                  <a:t>Using the critical value method, the test is two-tailed and the level of the test is specified to be 0.05, which implies</a:t>
                </a:r>
              </a:p>
              <a:p>
                <a:pPr>
                  <a:lnSpc>
                    <a:spcPct val="150000"/>
                  </a:lnSpc>
                </a:pPr>
                <a:r>
                  <a:rPr lang="en-US" i="1" dirty="0">
                    <a:sym typeface="Symbol"/>
                  </a:rPr>
                  <a:t>	</a:t>
                </a:r>
                <a:r>
                  <a:rPr lang="el-GR" i="1" dirty="0">
                    <a:latin typeface="Cambria Math" panose="02040503050406030204" pitchFamily="18" charset="0"/>
                    <a:ea typeface="Cambria Math" panose="02040503050406030204" pitchFamily="18" charset="0"/>
                    <a:sym typeface="Symbol"/>
                  </a:rPr>
                  <a:t> α</a:t>
                </a:r>
                <a:r>
                  <a:rPr lang="en-US" dirty="0"/>
                  <a:t> </a:t>
                </a:r>
                <a:r>
                  <a:rPr lang="en-US" dirty="0">
                    <a:latin typeface="Symbol" pitchFamily="98" charset="2"/>
                  </a:rPr>
                  <a:t>=</a:t>
                </a:r>
                <a:r>
                  <a:rPr lang="en-US" dirty="0"/>
                  <a:t> 0.05 and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133" r="-1111"/>
                </a:stretch>
              </a:blipFill>
            </p:spPr>
            <p:txBody>
              <a:bodyPr/>
              <a:lstStyle/>
              <a:p>
                <a:r>
                  <a:rPr lang="en-IN">
                    <a:noFill/>
                  </a:rPr>
                  <a:t> </a:t>
                </a:r>
              </a:p>
            </p:txBody>
          </p:sp>
        </mc:Fallback>
      </mc:AlternateContent>
      <p:graphicFrame>
        <p:nvGraphicFramePr>
          <p:cNvPr id="4" name="Object 2">
            <a:extLst>
              <a:ext uri="{FF2B5EF4-FFF2-40B4-BE49-F238E27FC236}">
                <a16:creationId xmlns:a16="http://schemas.microsoft.com/office/drawing/2014/main" id="{F5693991-57EC-8226-4BC3-6A834763E6D2}"/>
              </a:ext>
            </a:extLst>
          </p:cNvPr>
          <p:cNvGraphicFramePr>
            <a:graphicFrameLocks noChangeAspect="1"/>
          </p:cNvGraphicFramePr>
          <p:nvPr>
            <p:extLst>
              <p:ext uri="{D42A27DB-BD31-4B8C-83A1-F6EECF244321}">
                <p14:modId xmlns:p14="http://schemas.microsoft.com/office/powerpoint/2010/main" val="116196068"/>
              </p:ext>
            </p:extLst>
          </p:nvPr>
        </p:nvGraphicFramePr>
        <p:xfrm>
          <a:off x="3485105" y="5043411"/>
          <a:ext cx="2895600" cy="609600"/>
        </p:xfrm>
        <a:graphic>
          <a:graphicData uri="http://schemas.openxmlformats.org/presentationml/2006/ole">
            <mc:AlternateContent xmlns:mc="http://schemas.openxmlformats.org/markup-compatibility/2006">
              <mc:Choice xmlns:v="urn:schemas-microsoft-com:vml" Requires="v">
                <p:oleObj name="Equation" r:id="rId3" imgW="2895480" imgH="609480" progId="Equation.DSMT4">
                  <p:embed/>
                </p:oleObj>
              </mc:Choice>
              <mc:Fallback>
                <p:oleObj name="Equation" r:id="rId3" imgW="2895480" imgH="609480" progId="Equation.DSMT4">
                  <p:embed/>
                  <p:pic>
                    <p:nvPicPr>
                      <p:cNvPr id="309250" name="Object 2"/>
                      <p:cNvPicPr>
                        <a:picLocks noChangeAspect="1" noChangeArrowheads="1"/>
                      </p:cNvPicPr>
                      <p:nvPr/>
                    </p:nvPicPr>
                    <p:blipFill>
                      <a:blip r:embed="rId4"/>
                      <a:srcRect/>
                      <a:stretch>
                        <a:fillRect/>
                      </a:stretch>
                    </p:blipFill>
                    <p:spPr bwMode="auto">
                      <a:xfrm>
                        <a:off x="3485105" y="5043411"/>
                        <a:ext cx="289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Conducting a Hypothesis Test of the Slope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nSpc>
                    <a:spcPct val="150000"/>
                  </a:lnSpc>
                </a:pPr>
                <a:r>
                  <a:rPr lang="en-US" dirty="0"/>
                  <a:t>The test statistic has a </a:t>
                </a:r>
                <a:r>
                  <a:rPr lang="en-US" i="1" dirty="0"/>
                  <a:t>t</a:t>
                </a:r>
                <a:r>
                  <a:rPr lang="en-US" dirty="0"/>
                  <a:t>-distribution with </a:t>
                </a:r>
              </a:p>
              <a:p>
                <a:pPr algn="ctr"/>
                <a:r>
                  <a:rPr lang="pt-BR" i="1" dirty="0"/>
                  <a:t>n</a:t>
                </a:r>
                <a:r>
                  <a:rPr lang="pt-BR" dirty="0"/>
                  <a:t> − 2 = 14 − 2 = 12. </a:t>
                </a:r>
              </a:p>
              <a:p>
                <a:r>
                  <a:rPr lang="en-US" dirty="0"/>
                  <a:t>Using the </a:t>
                </a:r>
                <a14:m>
                  <m:oMath xmlns:m="http://schemas.openxmlformats.org/officeDocument/2006/math">
                    <m:r>
                      <a:rPr lang="en-US" i="1" dirty="0" smtClean="0">
                        <a:latin typeface="Cambria Math" panose="02040503050406030204" pitchFamily="18" charset="0"/>
                      </a:rPr>
                      <m:t>𝑡</m:t>
                    </m:r>
                  </m:oMath>
                </a14:m>
                <a:r>
                  <a:rPr lang="en-US" dirty="0"/>
                  <a:t>-table, the critical value corresponds to</a:t>
                </a:r>
              </a:p>
              <a:p>
                <a:endParaRPr lang="en-US" dirty="0"/>
              </a:p>
              <a:p>
                <a:r>
                  <a:rPr lang="en-US" b="1" dirty="0"/>
                  <a:t>Step 5: Choose between the null and alternative hypotheses</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a:stretch>
              </a:blipFill>
            </p:spPr>
            <p:txBody>
              <a:bodyPr/>
              <a:lstStyle/>
              <a:p>
                <a:r>
                  <a:rPr lang="en-IN">
                    <a:noFill/>
                  </a:rPr>
                  <a:t> </a:t>
                </a:r>
              </a:p>
            </p:txBody>
          </p:sp>
        </mc:Fallback>
      </mc:AlternateContent>
      <p:graphicFrame>
        <p:nvGraphicFramePr>
          <p:cNvPr id="309251" name="Object 3"/>
          <p:cNvGraphicFramePr>
            <a:graphicFrameLocks noChangeAspect="1"/>
          </p:cNvGraphicFramePr>
          <p:nvPr>
            <p:extLst>
              <p:ext uri="{D42A27DB-BD31-4B8C-83A1-F6EECF244321}">
                <p14:modId xmlns:p14="http://schemas.microsoft.com/office/powerpoint/2010/main" val="2275474649"/>
              </p:ext>
            </p:extLst>
          </p:nvPr>
        </p:nvGraphicFramePr>
        <p:xfrm>
          <a:off x="585439" y="2986669"/>
          <a:ext cx="2108200" cy="457200"/>
        </p:xfrm>
        <a:graphic>
          <a:graphicData uri="http://schemas.openxmlformats.org/presentationml/2006/ole">
            <mc:AlternateContent xmlns:mc="http://schemas.openxmlformats.org/markup-compatibility/2006">
              <mc:Choice xmlns:v="urn:schemas-microsoft-com:vml" Requires="v">
                <p:oleObj name="Equation" r:id="rId3" imgW="2108160" imgH="457200" progId="Equation.DSMT4">
                  <p:embed/>
                </p:oleObj>
              </mc:Choice>
              <mc:Fallback>
                <p:oleObj name="Equation" r:id="rId3" imgW="2108160" imgH="457200" progId="Equation.DSMT4">
                  <p:embed/>
                  <p:pic>
                    <p:nvPicPr>
                      <p:cNvPr id="3092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39" y="2986669"/>
                        <a:ext cx="210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860C06D1-C502-8284-96E4-4108408FC175}"/>
              </a:ext>
            </a:extLst>
          </p:cNvPr>
          <p:cNvPicPr>
            <a:picLocks noChangeAspect="1"/>
          </p:cNvPicPr>
          <p:nvPr/>
        </p:nvPicPr>
        <p:blipFill>
          <a:blip r:embed="rId5"/>
          <a:stretch>
            <a:fillRect/>
          </a:stretch>
        </p:blipFill>
        <p:spPr>
          <a:xfrm>
            <a:off x="1370051" y="4431352"/>
            <a:ext cx="6461822" cy="1470729"/>
          </a:xfrm>
          <a:prstGeom prst="rect">
            <a:avLst/>
          </a:prstGeom>
        </p:spPr>
      </p:pic>
    </p:spTree>
    <p:extLst>
      <p:ext uri="{BB962C8B-B14F-4D97-AF65-F5344CB8AC3E}">
        <p14:creationId xmlns:p14="http://schemas.microsoft.com/office/powerpoint/2010/main" val="131541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9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Conducting a Hypothesis Test of the Slope (cont.)</a:t>
            </a:r>
          </a:p>
        </p:txBody>
      </p:sp>
      <p:sp>
        <p:nvSpPr>
          <p:cNvPr id="3" name="Content Placeholder 2"/>
          <p:cNvSpPr>
            <a:spLocks noGrp="1"/>
          </p:cNvSpPr>
          <p:nvPr>
            <p:ph idx="1"/>
          </p:nvPr>
        </p:nvSpPr>
        <p:spPr>
          <a:xfrm>
            <a:off x="457200" y="1202422"/>
            <a:ext cx="8229600" cy="4968240"/>
          </a:xfrm>
        </p:spPr>
        <p:txBody>
          <a:bodyPr>
            <a:normAutofit/>
          </a:bodyPr>
          <a:lstStyle/>
          <a:p>
            <a:r>
              <a:rPr lang="en-US" dirty="0"/>
              <a:t>Since the value of the test statistic falls into the rejection region, reject the null hypothesis in favor of the alternative.</a:t>
            </a:r>
          </a:p>
          <a:p>
            <a:r>
              <a:rPr lang="en-US" b="1" dirty="0"/>
              <a:t>Step 6: State the conclusion in terms of the original problem. </a:t>
            </a:r>
          </a:p>
          <a:p>
            <a:r>
              <a:rPr lang="en-US" dirty="0"/>
              <a:t>There is overwhelming evidence at the 0.05 level that </a:t>
            </a:r>
            <a:r>
              <a:rPr lang="en-US" i="1" dirty="0"/>
              <a:t>H</a:t>
            </a:r>
            <a:r>
              <a:rPr lang="en-US" i="1" baseline="-25000" dirty="0"/>
              <a:t>a</a:t>
            </a:r>
            <a:r>
              <a:rPr lang="en-US" dirty="0"/>
              <a:t>:</a:t>
            </a:r>
            <a:r>
              <a:rPr lang="en-US" i="1" dirty="0"/>
              <a:t>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a:t>
            </a:r>
            <a:r>
              <a:rPr lang="en-US" dirty="0">
                <a:latin typeface="Times New Roman"/>
              </a:rPr>
              <a:t>≠ </a:t>
            </a:r>
            <a:r>
              <a:rPr lang="en-US" dirty="0"/>
              <a:t>0</a:t>
            </a:r>
            <a:r>
              <a:rPr lang="en-US" dirty="0">
                <a:latin typeface="Times New Roman"/>
              </a:rPr>
              <a:t>. </a:t>
            </a:r>
            <a:r>
              <a:rPr lang="en-US" dirty="0"/>
              <a:t>This implies that it is reasonable to believe (at the 0.05 level) that there is a linear relationship between the age and the price of a Jeep Cherokee.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100(1 − </a:t>
            </a:r>
            <a:r>
              <a:rPr lang="en-US" i="1" dirty="0">
                <a:latin typeface="Cambria Math" panose="02040503050406030204" pitchFamily="18" charset="0"/>
                <a:ea typeface="Cambria Math" panose="02040503050406030204" pitchFamily="18" charset="0"/>
              </a:rPr>
              <a:t>𝛼</a:t>
            </a:r>
            <a:r>
              <a:rPr lang="en-US" dirty="0"/>
              <a:t>)% Confidence Interval for </a:t>
            </a:r>
            <a:r>
              <a:rPr lang="el-GR" i="1" dirty="0">
                <a:latin typeface="Cambria Math" panose="02040503050406030204" pitchFamily="18" charset="0"/>
                <a:ea typeface="Cambria Math" panose="02040503050406030204" pitchFamily="18" charset="0"/>
              </a:rPr>
              <a:t>β</a:t>
            </a:r>
            <a:r>
              <a:rPr lang="en-US" baseline="-25000" dirty="0"/>
              <a:t>1</a:t>
            </a:r>
          </a:p>
        </p:txBody>
      </p:sp>
      <p:sp>
        <p:nvSpPr>
          <p:cNvPr id="4" name="Content Placeholder 2"/>
          <p:cNvSpPr>
            <a:spLocks noGrp="1"/>
          </p:cNvSpPr>
          <p:nvPr>
            <p:ph idx="1"/>
          </p:nvPr>
        </p:nvSpPr>
        <p:spPr>
          <a:xfrm>
            <a:off x="457200" y="1236714"/>
            <a:ext cx="8229600" cy="1988237"/>
          </a:xfrm>
          <a:solidFill>
            <a:srgbClr val="FFFFCC"/>
          </a:solidFill>
          <a:ln w="28575">
            <a:solidFill>
              <a:srgbClr val="000000"/>
            </a:solidFill>
          </a:ln>
        </p:spPr>
        <p:txBody>
          <a:bodyPr>
            <a:spAutoFit/>
          </a:bodyPr>
          <a:lstStyle/>
          <a:p>
            <a:r>
              <a:rPr lang="en-US" dirty="0">
                <a:solidFill>
                  <a:srgbClr val="000000"/>
                </a:solidFill>
              </a:rPr>
              <a:t>The 100(1 − </a:t>
            </a:r>
            <a:r>
              <a:rPr lang="el-GR" i="1" dirty="0">
                <a:solidFill>
                  <a:srgbClr val="000000"/>
                </a:solidFill>
                <a:latin typeface="Cambria Math" panose="02040503050406030204" pitchFamily="18" charset="0"/>
                <a:ea typeface="Cambria Math" panose="02040503050406030204" pitchFamily="18" charset="0"/>
              </a:rPr>
              <a:t>α</a:t>
            </a:r>
            <a:r>
              <a:rPr lang="en-US" dirty="0">
                <a:solidFill>
                  <a:srgbClr val="000000"/>
                </a:solidFill>
              </a:rPr>
              <a:t>)% confidence interval for </a:t>
            </a:r>
            <a:r>
              <a:rPr lang="el-GR" i="1" dirty="0">
                <a:solidFill>
                  <a:srgbClr val="000000"/>
                </a:solidFill>
                <a:latin typeface="Cambria Math" panose="02040503050406030204" pitchFamily="18" charset="0"/>
                <a:ea typeface="Cambria Math" panose="02040503050406030204" pitchFamily="18" charset="0"/>
                <a:sym typeface="Symbol"/>
              </a:rPr>
              <a:t>β</a:t>
            </a:r>
            <a:r>
              <a:rPr lang="en-US" baseline="-25000" dirty="0">
                <a:solidFill>
                  <a:srgbClr val="000000"/>
                </a:solidFill>
              </a:rPr>
              <a:t>1</a:t>
            </a:r>
            <a:r>
              <a:rPr lang="en-US" dirty="0">
                <a:solidFill>
                  <a:srgbClr val="000000"/>
                </a:solidFill>
              </a:rPr>
              <a:t> is given by  </a:t>
            </a:r>
          </a:p>
          <a:p>
            <a:endParaRPr lang="en-US" dirty="0">
              <a:solidFill>
                <a:srgbClr val="000000"/>
              </a:solidFill>
            </a:endParaRPr>
          </a:p>
          <a:p>
            <a:r>
              <a:rPr lang="en-US" dirty="0">
                <a:solidFill>
                  <a:srgbClr val="000000"/>
                </a:solidFill>
              </a:rPr>
              <a:t>where 	is the critical value for a </a:t>
            </a:r>
            <a:r>
              <a:rPr lang="en-US" i="1" dirty="0">
                <a:solidFill>
                  <a:srgbClr val="000000"/>
                </a:solidFill>
              </a:rPr>
              <a:t>t</a:t>
            </a:r>
            <a:r>
              <a:rPr lang="en-US" dirty="0">
                <a:solidFill>
                  <a:srgbClr val="000000"/>
                </a:solidFill>
              </a:rPr>
              <a:t>-distribution with </a:t>
            </a:r>
            <a:r>
              <a:rPr lang="en-US" i="1" dirty="0">
                <a:solidFill>
                  <a:srgbClr val="000000"/>
                </a:solidFill>
              </a:rPr>
              <a:t>n</a:t>
            </a:r>
            <a:r>
              <a:rPr lang="en-US" dirty="0">
                <a:solidFill>
                  <a:srgbClr val="000000"/>
                </a:solidFill>
              </a:rPr>
              <a:t> − 2 degrees of freedom.</a:t>
            </a:r>
          </a:p>
        </p:txBody>
      </p:sp>
      <p:graphicFrame>
        <p:nvGraphicFramePr>
          <p:cNvPr id="239618" name="Object 2"/>
          <p:cNvGraphicFramePr>
            <a:graphicFrameLocks noChangeAspect="1"/>
          </p:cNvGraphicFramePr>
          <p:nvPr>
            <p:extLst>
              <p:ext uri="{D42A27DB-BD31-4B8C-83A1-F6EECF244321}">
                <p14:modId xmlns:p14="http://schemas.microsoft.com/office/powerpoint/2010/main" val="1055291499"/>
              </p:ext>
            </p:extLst>
          </p:nvPr>
        </p:nvGraphicFramePr>
        <p:xfrm>
          <a:off x="3575050" y="1748542"/>
          <a:ext cx="1993900" cy="495300"/>
        </p:xfrm>
        <a:graphic>
          <a:graphicData uri="http://schemas.openxmlformats.org/presentationml/2006/ole">
            <mc:AlternateContent xmlns:mc="http://schemas.openxmlformats.org/markup-compatibility/2006">
              <mc:Choice xmlns:v="urn:schemas-microsoft-com:vml" Requires="v">
                <p:oleObj name="Equation" r:id="rId2" imgW="1993680" imgH="495000" progId="Equation.DSMT4">
                  <p:embed/>
                </p:oleObj>
              </mc:Choice>
              <mc:Fallback>
                <p:oleObj name="Equation" r:id="rId2" imgW="1993680" imgH="495000" progId="Equation.DSMT4">
                  <p:embed/>
                  <p:pic>
                    <p:nvPicPr>
                      <p:cNvPr id="0" name="Picture 2"/>
                      <p:cNvPicPr>
                        <a:picLocks noChangeAspect="1" noChangeArrowheads="1"/>
                      </p:cNvPicPr>
                      <p:nvPr/>
                    </p:nvPicPr>
                    <p:blipFill>
                      <a:blip r:embed="rId3"/>
                      <a:srcRect/>
                      <a:stretch>
                        <a:fillRect/>
                      </a:stretch>
                    </p:blipFill>
                    <p:spPr bwMode="auto">
                      <a:xfrm>
                        <a:off x="3575050" y="1748542"/>
                        <a:ext cx="1993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9619" name="Object 3"/>
          <p:cNvGraphicFramePr>
            <a:graphicFrameLocks noChangeAspect="1"/>
          </p:cNvGraphicFramePr>
          <p:nvPr>
            <p:extLst>
              <p:ext uri="{D42A27DB-BD31-4B8C-83A1-F6EECF244321}">
                <p14:modId xmlns:p14="http://schemas.microsoft.com/office/powerpoint/2010/main" val="471284501"/>
              </p:ext>
            </p:extLst>
          </p:nvPr>
        </p:nvGraphicFramePr>
        <p:xfrm>
          <a:off x="1554163" y="2338388"/>
          <a:ext cx="774700" cy="495300"/>
        </p:xfrm>
        <a:graphic>
          <a:graphicData uri="http://schemas.openxmlformats.org/presentationml/2006/ole">
            <mc:AlternateContent xmlns:mc="http://schemas.openxmlformats.org/markup-compatibility/2006">
              <mc:Choice xmlns:v="urn:schemas-microsoft-com:vml" Requires="v">
                <p:oleObj name="Equation" r:id="rId4" imgW="774360" imgH="495000" progId="Equation.DSMT4">
                  <p:embed/>
                </p:oleObj>
              </mc:Choice>
              <mc:Fallback>
                <p:oleObj name="Equation" r:id="rId4" imgW="774360" imgH="495000" progId="Equation.DSMT4">
                  <p:embed/>
                  <p:pic>
                    <p:nvPicPr>
                      <p:cNvPr id="0" name="Picture 3"/>
                      <p:cNvPicPr>
                        <a:picLocks noChangeAspect="1" noChangeArrowheads="1"/>
                      </p:cNvPicPr>
                      <p:nvPr/>
                    </p:nvPicPr>
                    <p:blipFill>
                      <a:blip r:embed="rId5"/>
                      <a:srcRect/>
                      <a:stretch>
                        <a:fillRect/>
                      </a:stretch>
                    </p:blipFill>
                    <p:spPr bwMode="auto">
                      <a:xfrm>
                        <a:off x="1554163" y="2338388"/>
                        <a:ext cx="774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13.2.4: Conducting a Hypothesis Test of the Slope (cont.)</a:t>
            </a:r>
          </a:p>
        </p:txBody>
      </p:sp>
      <p:sp>
        <p:nvSpPr>
          <p:cNvPr id="3" name="Content Placeholder 2"/>
          <p:cNvSpPr>
            <a:spLocks noGrp="1"/>
          </p:cNvSpPr>
          <p:nvPr>
            <p:ph idx="1"/>
          </p:nvPr>
        </p:nvSpPr>
        <p:spPr/>
        <p:txBody>
          <a:bodyPr>
            <a:normAutofit/>
          </a:bodyPr>
          <a:lstStyle/>
          <a:p>
            <a:r>
              <a:rPr lang="en-US" dirty="0"/>
              <a:t>In fact, there appears to be a negative linear relationship between the age and the price of a </a:t>
            </a:r>
            <a:r>
              <a:rPr lang="en-IN" dirty="0"/>
              <a:t>Jeep Cherokee</a:t>
            </a:r>
            <a:r>
              <a:rPr lang="en-US" dirty="0"/>
              <a:t>. However, our hypothesis test did not address the issue of a </a:t>
            </a:r>
            <a:r>
              <a:rPr lang="en-US" i="1" dirty="0"/>
              <a:t>negative</a:t>
            </a:r>
            <a:r>
              <a:rPr lang="en-US" dirty="0"/>
              <a:t> relationship, so we cannot make this conclusion.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Testing a Hypothesis Concerning </a:t>
                </a:r>
                <a14:m>
                  <m:oMath xmlns:m="http://schemas.openxmlformats.org/officeDocument/2006/math">
                    <m:r>
                      <a:rPr lang="en-US" i="1" dirty="0" smtClean="0">
                        <a:latin typeface="Cambria Math" panose="02040503050406030204" pitchFamily="18" charset="0"/>
                      </a:rPr>
                      <m:t>𝛽</m:t>
                    </m:r>
                  </m:oMath>
                </a14:m>
                <a:r>
                  <a:rPr lang="en-US" baseline="-25000" dirty="0"/>
                  <a:t>1 </a:t>
                </a:r>
                <a:r>
                  <a:rPr lang="en-US" dirty="0"/>
                  <a:t>(cont.)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169863"/>
                <a:r>
                  <a:rPr lang="en-US" dirty="0"/>
                  <a:t>If a data analyst feels that the assumptions of the simple linear model have been met and decides to make an inference about the model, the </a:t>
                </a:r>
                <a14:m>
                  <m:oMath xmlns:m="http://schemas.openxmlformats.org/officeDocument/2006/math">
                    <m:r>
                      <a:rPr lang="en-US" i="1" dirty="0" smtClean="0">
                        <a:latin typeface="Cambria Math" panose="02040503050406030204" pitchFamily="18" charset="0"/>
                      </a:rPr>
                      <m:t>𝑃</m:t>
                    </m:r>
                  </m:oMath>
                </a14:m>
                <a:r>
                  <a:rPr lang="en-US" dirty="0"/>
                  <a:t>-value of </a:t>
                </a:r>
                <a:r>
                  <a:rPr lang="en-US" i="1" dirty="0"/>
                  <a:t>b</a:t>
                </a:r>
                <a:r>
                  <a:rPr lang="en-US" baseline="-25000" dirty="0"/>
                  <a:t>1</a:t>
                </a:r>
                <a:r>
                  <a:rPr lang="en-US" dirty="0"/>
                  <a:t> will be one of the first pieces of computer output that will be examined. The analyst will also look at the value of </a:t>
                </a:r>
                <a14:m>
                  <m:oMath xmlns:m="http://schemas.openxmlformats.org/officeDocument/2006/math">
                    <m:r>
                      <a:rPr lang="en-US" i="1" dirty="0" smtClean="0">
                        <a:latin typeface="Cambria Math" panose="02040503050406030204" pitchFamily="18" charset="0"/>
                      </a:rPr>
                      <m:t>𝑅</m:t>
                    </m:r>
                    <m:r>
                      <a:rPr lang="en-US" i="1" baseline="30000" dirty="0" smtClean="0">
                        <a:latin typeface="Cambria Math" panose="02040503050406030204" pitchFamily="18" charset="0"/>
                      </a:rPr>
                      <m:t>2</m:t>
                    </m:r>
                  </m:oMath>
                </a14:m>
                <a:r>
                  <a:rPr lang="en-US" dirty="0"/>
                  <a:t> (R Square in the Excel output) to see what proportion of the variation in the data is explained by the regression model (see Section 5.3).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200" r="-1037"/>
                </a:stretch>
              </a:blipFill>
            </p:spPr>
            <p:txBody>
              <a:bodyPr/>
              <a:lstStyle/>
              <a:p>
                <a:r>
                  <a:rPr lang="en-IN">
                    <a:noFill/>
                  </a:rPr>
                  <a:t> </a:t>
                </a:r>
              </a:p>
            </p:txBody>
          </p:sp>
        </mc:Fallback>
      </mc:AlternateContent>
    </p:spTree>
    <p:extLst>
      <p:ext uri="{BB962C8B-B14F-4D97-AF65-F5344CB8AC3E}">
        <p14:creationId xmlns:p14="http://schemas.microsoft.com/office/powerpoint/2010/main" val="3110869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Testing a Hypothesis Concerning </a:t>
                </a:r>
                <a14:m>
                  <m:oMath xmlns:m="http://schemas.openxmlformats.org/officeDocument/2006/math">
                    <m:r>
                      <a:rPr lang="en-US" i="1" dirty="0" smtClean="0">
                        <a:latin typeface="Cambria Math" panose="02040503050406030204" pitchFamily="18" charset="0"/>
                      </a:rPr>
                      <m:t>𝛽</m:t>
                    </m:r>
                  </m:oMath>
                </a14:m>
                <a:r>
                  <a:rPr lang="en-US" baseline="-25000" dirty="0"/>
                  <a:t>1 </a:t>
                </a:r>
                <a:r>
                  <a:rPr lang="en-US" dirty="0"/>
                  <a:t>(cont.)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Content Placeholder 2"/>
          <p:cNvSpPr>
            <a:spLocks noGrp="1"/>
          </p:cNvSpPr>
          <p:nvPr>
            <p:ph idx="1"/>
          </p:nvPr>
        </p:nvSpPr>
        <p:spPr/>
        <p:txBody>
          <a:bodyPr>
            <a:normAutofit/>
          </a:bodyPr>
          <a:lstStyle/>
          <a:p>
            <a:pPr marL="169863"/>
            <a:r>
              <a:rPr lang="en-US" dirty="0"/>
              <a:t>Thus far, the focus in this chapter has been inference on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What about </a:t>
            </a:r>
            <a:r>
              <a:rPr lang="el-GR" i="1" dirty="0">
                <a:latin typeface="Cambria Math" panose="02040503050406030204" pitchFamily="18" charset="0"/>
                <a:ea typeface="Cambria Math" panose="02040503050406030204" pitchFamily="18" charset="0"/>
                <a:sym typeface="Symbol"/>
              </a:rPr>
              <a:t>β</a:t>
            </a:r>
            <a:r>
              <a:rPr lang="en-US" baseline="-25000" dirty="0"/>
              <a:t>0</a:t>
            </a:r>
            <a:r>
              <a:rPr lang="en-US" dirty="0"/>
              <a:t>? Since </a:t>
            </a:r>
            <a:r>
              <a:rPr lang="el-GR" i="1" dirty="0">
                <a:latin typeface="Cambria Math" panose="02040503050406030204" pitchFamily="18" charset="0"/>
                <a:ea typeface="Cambria Math" panose="02040503050406030204" pitchFamily="18" charset="0"/>
                <a:sym typeface="Symbol"/>
              </a:rPr>
              <a:t>β</a:t>
            </a:r>
            <a:r>
              <a:rPr lang="en-US" baseline="-25000" dirty="0"/>
              <a:t>0</a:t>
            </a:r>
            <a:r>
              <a:rPr lang="en-US" dirty="0"/>
              <a:t> is merely a constant term, in most problems its value is not of great concern. However, if a confidence interval or test of hypothesis is needed, the methods used would be virtually identical to those presented for analyzing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a:t>
            </a:r>
          </a:p>
        </p:txBody>
      </p:sp>
    </p:spTree>
    <p:extLst>
      <p:ext uri="{BB962C8B-B14F-4D97-AF65-F5344CB8AC3E}">
        <p14:creationId xmlns:p14="http://schemas.microsoft.com/office/powerpoint/2010/main" val="428444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182880"/>
                <a:ext cx="8229600" cy="914400"/>
              </a:xfrm>
            </p:spPr>
            <p:txBody>
              <a:bodyPr/>
              <a:lstStyle/>
              <a:p>
                <a:r>
                  <a:rPr lang="en-US" dirty="0"/>
                  <a:t>The Confidence Interval for</a:t>
                </a:r>
                <a14:m>
                  <m:oMath xmlns:m="http://schemas.openxmlformats.org/officeDocument/2006/math">
                    <m:r>
                      <a:rPr lang="en-US" b="0" i="0" dirty="0" smtClean="0">
                        <a:latin typeface="Cambria Math" panose="02040503050406030204" pitchFamily="18" charset="0"/>
                      </a:rPr>
                      <m:t> </m:t>
                    </m:r>
                    <m:r>
                      <a:rPr lang="el-GR" i="1" dirty="0" smtClean="0">
                        <a:latin typeface="Cambria Math" panose="02040503050406030204" pitchFamily="18" charset="0"/>
                      </a:rPr>
                      <m:t>𝛽</m:t>
                    </m:r>
                  </m:oMath>
                </a14:m>
                <a:r>
                  <a:rPr lang="el-GR" baseline="-25000" dirty="0"/>
                  <a:t>1</a:t>
                </a:r>
                <a:r>
                  <a:rPr lang="en-US" baseline="-25000" dirty="0"/>
                  <a:t> </a:t>
                </a:r>
                <a:r>
                  <a:rPr lang="en-US" dirty="0"/>
                  <a:t>(cont.)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182880"/>
                <a:ext cx="8229600" cy="914400"/>
              </a:xfr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4897" y="1295400"/>
                <a:ext cx="8229600" cy="4572000"/>
              </a:xfrm>
            </p:spPr>
            <p:txBody>
              <a:bodyPr/>
              <a:lstStyle/>
              <a:p>
                <a:r>
                  <a:rPr lang="en-US" dirty="0"/>
                  <a:t>The expression,                           creates the following interval.</a:t>
                </a:r>
              </a:p>
              <a:p>
                <a:endParaRPr lang="en-US" dirty="0"/>
              </a:p>
              <a:p>
                <a:endParaRPr lang="en-US" dirty="0"/>
              </a:p>
              <a:p>
                <a:r>
                  <a:rPr lang="en-US" dirty="0"/>
                  <a:t>The expression              relates the width of the interval to the amount of confidence required. Recall the </a:t>
                </a:r>
                <a14:m>
                  <m:oMath xmlns:m="http://schemas.openxmlformats.org/officeDocument/2006/math">
                    <m:r>
                      <a:rPr lang="en-US" i="1" dirty="0" smtClean="0">
                        <a:latin typeface="Cambria Math" panose="02040503050406030204" pitchFamily="18" charset="0"/>
                      </a:rPr>
                      <m:t>𝑡</m:t>
                    </m:r>
                  </m:oMath>
                </a14:m>
                <a:r>
                  <a:rPr lang="en-US" dirty="0"/>
                  <a:t>-distribution is very similar to the </a:t>
                </a:r>
                <a14:m>
                  <m:oMath xmlns:m="http://schemas.openxmlformats.org/officeDocument/2006/math">
                    <m:r>
                      <a:rPr lang="en-US" i="1" dirty="0" smtClean="0">
                        <a:latin typeface="Cambria Math" panose="02040503050406030204" pitchFamily="18" charset="0"/>
                      </a:rPr>
                      <m:t>𝑧</m:t>
                    </m:r>
                  </m:oMath>
                </a14:m>
                <a:r>
                  <a:rPr lang="en-US" dirty="0"/>
                  <a:t>-distribution. To use the </a:t>
                </a:r>
                <a14:m>
                  <m:oMath xmlns:m="http://schemas.openxmlformats.org/officeDocument/2006/math">
                    <m:r>
                      <a:rPr lang="en-US" i="1" dirty="0" smtClean="0">
                        <a:latin typeface="Cambria Math" panose="02040503050406030204" pitchFamily="18" charset="0"/>
                      </a:rPr>
                      <m:t>𝑡</m:t>
                    </m:r>
                  </m:oMath>
                </a14:m>
                <a:r>
                  <a:rPr lang="en-US" dirty="0"/>
                  <a:t>-distribution requires that its degrees of freedom be specified. In this case the degrees of freedom are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4897" y="1295400"/>
                <a:ext cx="8229600" cy="4572000"/>
              </a:xfrm>
              <a:blipFill>
                <a:blip r:embed="rId3"/>
                <a:stretch>
                  <a:fillRect l="-1481" t="-1333" r="-148"/>
                </a:stretch>
              </a:blipFill>
            </p:spPr>
            <p:txBody>
              <a:bodyPr/>
              <a:lstStyle/>
              <a:p>
                <a:r>
                  <a:rPr lang="en-IN">
                    <a:noFill/>
                  </a:rPr>
                  <a:t> </a:t>
                </a:r>
              </a:p>
            </p:txBody>
          </p:sp>
        </mc:Fallback>
      </mc:AlternateContent>
      <p:graphicFrame>
        <p:nvGraphicFramePr>
          <p:cNvPr id="5" name="Object 4">
            <a:extLst>
              <a:ext uri="{FF2B5EF4-FFF2-40B4-BE49-F238E27FC236}">
                <a16:creationId xmlns:a16="http://schemas.microsoft.com/office/drawing/2014/main" id="{8583E0B4-5010-96F5-91E1-9D2D0843CFAF}"/>
              </a:ext>
            </a:extLst>
          </p:cNvPr>
          <p:cNvGraphicFramePr>
            <a:graphicFrameLocks noChangeAspect="1"/>
          </p:cNvGraphicFramePr>
          <p:nvPr>
            <p:extLst>
              <p:ext uri="{D42A27DB-BD31-4B8C-83A1-F6EECF244321}">
                <p14:modId xmlns:p14="http://schemas.microsoft.com/office/powerpoint/2010/main" val="2559172660"/>
              </p:ext>
            </p:extLst>
          </p:nvPr>
        </p:nvGraphicFramePr>
        <p:xfrm>
          <a:off x="2825982" y="1387437"/>
          <a:ext cx="2044700" cy="584200"/>
        </p:xfrm>
        <a:graphic>
          <a:graphicData uri="http://schemas.openxmlformats.org/presentationml/2006/ole">
            <mc:AlternateContent xmlns:mc="http://schemas.openxmlformats.org/markup-compatibility/2006">
              <mc:Choice xmlns:v="urn:schemas-microsoft-com:vml" Requires="v">
                <p:oleObj name="Equation" r:id="rId4" imgW="2044440" imgH="583920" progId="Equation.DSMT4">
                  <p:embed/>
                </p:oleObj>
              </mc:Choice>
              <mc:Fallback>
                <p:oleObj name="Equation" r:id="rId4" imgW="2044440" imgH="583920" progId="Equation.DSMT4">
                  <p:embed/>
                  <p:pic>
                    <p:nvPicPr>
                      <p:cNvPr id="0" name=""/>
                      <p:cNvPicPr/>
                      <p:nvPr/>
                    </p:nvPicPr>
                    <p:blipFill>
                      <a:blip r:embed="rId5"/>
                      <a:stretch>
                        <a:fillRect/>
                      </a:stretch>
                    </p:blipFill>
                    <p:spPr>
                      <a:xfrm>
                        <a:off x="2825982" y="1387437"/>
                        <a:ext cx="2044700" cy="584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0BE6E19-99E4-65CE-3F1D-40CED0BE9305}"/>
              </a:ext>
            </a:extLst>
          </p:cNvPr>
          <p:cNvGraphicFramePr>
            <a:graphicFrameLocks noChangeAspect="1"/>
          </p:cNvGraphicFramePr>
          <p:nvPr>
            <p:extLst>
              <p:ext uri="{D42A27DB-BD31-4B8C-83A1-F6EECF244321}">
                <p14:modId xmlns:p14="http://schemas.microsoft.com/office/powerpoint/2010/main" val="1279594288"/>
              </p:ext>
            </p:extLst>
          </p:nvPr>
        </p:nvGraphicFramePr>
        <p:xfrm>
          <a:off x="1333500" y="2487613"/>
          <a:ext cx="1943100" cy="584200"/>
        </p:xfrm>
        <a:graphic>
          <a:graphicData uri="http://schemas.openxmlformats.org/presentationml/2006/ole">
            <mc:AlternateContent xmlns:mc="http://schemas.openxmlformats.org/markup-compatibility/2006">
              <mc:Choice xmlns:v="urn:schemas-microsoft-com:vml" Requires="v">
                <p:oleObj name="Equation" r:id="rId6" imgW="1942920" imgH="583920" progId="Equation.DSMT4">
                  <p:embed/>
                </p:oleObj>
              </mc:Choice>
              <mc:Fallback>
                <p:oleObj name="Equation" r:id="rId6" imgW="1942920" imgH="583920" progId="Equation.DSMT4">
                  <p:embed/>
                  <p:pic>
                    <p:nvPicPr>
                      <p:cNvPr id="5" name="Object 4">
                        <a:extLst>
                          <a:ext uri="{FF2B5EF4-FFF2-40B4-BE49-F238E27FC236}">
                            <a16:creationId xmlns:a16="http://schemas.microsoft.com/office/drawing/2014/main" id="{8583E0B4-5010-96F5-91E1-9D2D0843CFAF}"/>
                          </a:ext>
                        </a:extLst>
                      </p:cNvPr>
                      <p:cNvPicPr/>
                      <p:nvPr/>
                    </p:nvPicPr>
                    <p:blipFill>
                      <a:blip r:embed="rId7"/>
                      <a:stretch>
                        <a:fillRect/>
                      </a:stretch>
                    </p:blipFill>
                    <p:spPr>
                      <a:xfrm>
                        <a:off x="1333500" y="2487613"/>
                        <a:ext cx="1943100" cy="5842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A269682-3669-2350-BF7C-4C808422A0A7}"/>
              </a:ext>
            </a:extLst>
          </p:cNvPr>
          <p:cNvGraphicFramePr>
            <a:graphicFrameLocks noChangeAspect="1"/>
          </p:cNvGraphicFramePr>
          <p:nvPr>
            <p:extLst>
              <p:ext uri="{D42A27DB-BD31-4B8C-83A1-F6EECF244321}">
                <p14:modId xmlns:p14="http://schemas.microsoft.com/office/powerpoint/2010/main" val="348949234"/>
              </p:ext>
            </p:extLst>
          </p:nvPr>
        </p:nvGraphicFramePr>
        <p:xfrm>
          <a:off x="5437188" y="2501900"/>
          <a:ext cx="1943100" cy="584200"/>
        </p:xfrm>
        <a:graphic>
          <a:graphicData uri="http://schemas.openxmlformats.org/presentationml/2006/ole">
            <mc:AlternateContent xmlns:mc="http://schemas.openxmlformats.org/markup-compatibility/2006">
              <mc:Choice xmlns:v="urn:schemas-microsoft-com:vml" Requires="v">
                <p:oleObj name="Equation" r:id="rId8" imgW="1942920" imgH="583920" progId="Equation.DSMT4">
                  <p:embed/>
                </p:oleObj>
              </mc:Choice>
              <mc:Fallback>
                <p:oleObj name="Equation" r:id="rId8" imgW="1942920" imgH="583920" progId="Equation.DSMT4">
                  <p:embed/>
                  <p:pic>
                    <p:nvPicPr>
                      <p:cNvPr id="6" name="Object 5">
                        <a:extLst>
                          <a:ext uri="{FF2B5EF4-FFF2-40B4-BE49-F238E27FC236}">
                            <a16:creationId xmlns:a16="http://schemas.microsoft.com/office/drawing/2014/main" id="{A0BE6E19-99E4-65CE-3F1D-40CED0BE9305}"/>
                          </a:ext>
                        </a:extLst>
                      </p:cNvPr>
                      <p:cNvPicPr/>
                      <p:nvPr/>
                    </p:nvPicPr>
                    <p:blipFill>
                      <a:blip r:embed="rId9"/>
                      <a:stretch>
                        <a:fillRect/>
                      </a:stretch>
                    </p:blipFill>
                    <p:spPr>
                      <a:xfrm>
                        <a:off x="5437188" y="2501900"/>
                        <a:ext cx="1943100" cy="584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0B22B63-35E1-C50E-2806-A9E20D2AA57B}"/>
              </a:ext>
            </a:extLst>
          </p:cNvPr>
          <p:cNvGraphicFramePr>
            <a:graphicFrameLocks noChangeAspect="1"/>
          </p:cNvGraphicFramePr>
          <p:nvPr>
            <p:extLst>
              <p:ext uri="{D42A27DB-BD31-4B8C-83A1-F6EECF244321}">
                <p14:modId xmlns:p14="http://schemas.microsoft.com/office/powerpoint/2010/main" val="1167007037"/>
              </p:ext>
            </p:extLst>
          </p:nvPr>
        </p:nvGraphicFramePr>
        <p:xfrm>
          <a:off x="4197350" y="2601913"/>
          <a:ext cx="292100" cy="431800"/>
        </p:xfrm>
        <a:graphic>
          <a:graphicData uri="http://schemas.openxmlformats.org/presentationml/2006/ole">
            <mc:AlternateContent xmlns:mc="http://schemas.openxmlformats.org/markup-compatibility/2006">
              <mc:Choice xmlns:v="urn:schemas-microsoft-com:vml" Requires="v">
                <p:oleObj name="Equation" r:id="rId10" imgW="291960" imgH="431640" progId="Equation.DSMT4">
                  <p:embed/>
                </p:oleObj>
              </mc:Choice>
              <mc:Fallback>
                <p:oleObj name="Equation" r:id="rId10" imgW="291960" imgH="431640" progId="Equation.DSMT4">
                  <p:embed/>
                  <p:pic>
                    <p:nvPicPr>
                      <p:cNvPr id="7" name="Object 6">
                        <a:extLst>
                          <a:ext uri="{FF2B5EF4-FFF2-40B4-BE49-F238E27FC236}">
                            <a16:creationId xmlns:a16="http://schemas.microsoft.com/office/drawing/2014/main" id="{39937790-8229-F49B-EEB2-569F77CA172B}"/>
                          </a:ext>
                        </a:extLst>
                      </p:cNvPr>
                      <p:cNvPicPr/>
                      <p:nvPr/>
                    </p:nvPicPr>
                    <p:blipFill>
                      <a:blip r:embed="rId11"/>
                      <a:stretch>
                        <a:fillRect/>
                      </a:stretch>
                    </p:blipFill>
                    <p:spPr>
                      <a:xfrm>
                        <a:off x="4197350" y="2601913"/>
                        <a:ext cx="292100" cy="431800"/>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E29D7E3D-2213-ED40-B18D-AF07F84D8830}"/>
              </a:ext>
            </a:extLst>
          </p:cNvPr>
          <p:cNvCxnSpPr/>
          <p:nvPr/>
        </p:nvCxnSpPr>
        <p:spPr>
          <a:xfrm>
            <a:off x="2316201" y="2339898"/>
            <a:ext cx="401955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Double Bracket 13">
            <a:extLst>
              <a:ext uri="{FF2B5EF4-FFF2-40B4-BE49-F238E27FC236}">
                <a16:creationId xmlns:a16="http://schemas.microsoft.com/office/drawing/2014/main" id="{1D3191AB-8B8F-5CB4-A188-A96B13A40B44}"/>
              </a:ext>
            </a:extLst>
          </p:cNvPr>
          <p:cNvSpPr/>
          <p:nvPr/>
        </p:nvSpPr>
        <p:spPr>
          <a:xfrm>
            <a:off x="2305050" y="2209800"/>
            <a:ext cx="4019550" cy="285557"/>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aphicFrame>
        <p:nvGraphicFramePr>
          <p:cNvPr id="15" name="Object 14">
            <a:extLst>
              <a:ext uri="{FF2B5EF4-FFF2-40B4-BE49-F238E27FC236}">
                <a16:creationId xmlns:a16="http://schemas.microsoft.com/office/drawing/2014/main" id="{CC4DB6EF-DAC2-C30E-91C4-11126463F35A}"/>
              </a:ext>
            </a:extLst>
          </p:cNvPr>
          <p:cNvGraphicFramePr>
            <a:graphicFrameLocks noChangeAspect="1"/>
          </p:cNvGraphicFramePr>
          <p:nvPr>
            <p:extLst>
              <p:ext uri="{D42A27DB-BD31-4B8C-83A1-F6EECF244321}">
                <p14:modId xmlns:p14="http://schemas.microsoft.com/office/powerpoint/2010/main" val="7700383"/>
              </p:ext>
            </p:extLst>
          </p:nvPr>
        </p:nvGraphicFramePr>
        <p:xfrm>
          <a:off x="2781532" y="3289262"/>
          <a:ext cx="927100" cy="584200"/>
        </p:xfrm>
        <a:graphic>
          <a:graphicData uri="http://schemas.openxmlformats.org/presentationml/2006/ole">
            <mc:AlternateContent xmlns:mc="http://schemas.openxmlformats.org/markup-compatibility/2006">
              <mc:Choice xmlns:v="urn:schemas-microsoft-com:vml" Requires="v">
                <p:oleObj name="Equation" r:id="rId12" imgW="927000" imgH="583920" progId="Equation.DSMT4">
                  <p:embed/>
                </p:oleObj>
              </mc:Choice>
              <mc:Fallback>
                <p:oleObj name="Equation" r:id="rId12" imgW="927000" imgH="583920" progId="Equation.DSMT4">
                  <p:embed/>
                  <p:pic>
                    <p:nvPicPr>
                      <p:cNvPr id="5" name="Object 4">
                        <a:extLst>
                          <a:ext uri="{FF2B5EF4-FFF2-40B4-BE49-F238E27FC236}">
                            <a16:creationId xmlns:a16="http://schemas.microsoft.com/office/drawing/2014/main" id="{8583E0B4-5010-96F5-91E1-9D2D0843CFAF}"/>
                          </a:ext>
                        </a:extLst>
                      </p:cNvPr>
                      <p:cNvPicPr/>
                      <p:nvPr/>
                    </p:nvPicPr>
                    <p:blipFill>
                      <a:blip r:embed="rId13"/>
                      <a:stretch>
                        <a:fillRect/>
                      </a:stretch>
                    </p:blipFill>
                    <p:spPr>
                      <a:xfrm>
                        <a:off x="2781532" y="3289262"/>
                        <a:ext cx="927100" cy="5842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4FAB3F9D-E70D-11FC-1841-CBE71BED0098}"/>
              </a:ext>
            </a:extLst>
          </p:cNvPr>
          <p:cNvGraphicFramePr>
            <a:graphicFrameLocks noChangeAspect="1"/>
          </p:cNvGraphicFramePr>
          <p:nvPr>
            <p:extLst>
              <p:ext uri="{D42A27DB-BD31-4B8C-83A1-F6EECF244321}">
                <p14:modId xmlns:p14="http://schemas.microsoft.com/office/powerpoint/2010/main" val="403803552"/>
              </p:ext>
            </p:extLst>
          </p:nvPr>
        </p:nvGraphicFramePr>
        <p:xfrm>
          <a:off x="2230708" y="5521480"/>
          <a:ext cx="4127500" cy="381000"/>
        </p:xfrm>
        <a:graphic>
          <a:graphicData uri="http://schemas.openxmlformats.org/presentationml/2006/ole">
            <mc:AlternateContent xmlns:mc="http://schemas.openxmlformats.org/markup-compatibility/2006">
              <mc:Choice xmlns:v="urn:schemas-microsoft-com:vml" Requires="v">
                <p:oleObj name="Equation" r:id="rId14" imgW="4127400" imgH="380880" progId="Equation.DSMT4">
                  <p:embed/>
                </p:oleObj>
              </mc:Choice>
              <mc:Fallback>
                <p:oleObj name="Equation" r:id="rId14" imgW="4127400" imgH="380880" progId="Equation.DSMT4">
                  <p:embed/>
                  <p:pic>
                    <p:nvPicPr>
                      <p:cNvPr id="0" name=""/>
                      <p:cNvPicPr/>
                      <p:nvPr/>
                    </p:nvPicPr>
                    <p:blipFill>
                      <a:blip r:embed="rId15"/>
                      <a:stretch>
                        <a:fillRect/>
                      </a:stretch>
                    </p:blipFill>
                    <p:spPr>
                      <a:xfrm>
                        <a:off x="2230708" y="5521480"/>
                        <a:ext cx="4127500" cy="381000"/>
                      </a:xfrm>
                      <a:prstGeom prst="rect">
                        <a:avLst/>
                      </a:prstGeom>
                    </p:spPr>
                  </p:pic>
                </p:oleObj>
              </mc:Fallback>
            </mc:AlternateContent>
          </a:graphicData>
        </a:graphic>
      </p:graphicFrame>
    </p:spTree>
    <p:extLst>
      <p:ext uri="{BB962C8B-B14F-4D97-AF65-F5344CB8AC3E}">
        <p14:creationId xmlns:p14="http://schemas.microsoft.com/office/powerpoint/2010/main" val="1347276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The Confidence Interval for</a:t>
                </a:r>
                <a14:m>
                  <m:oMath xmlns:m="http://schemas.openxmlformats.org/officeDocument/2006/math">
                    <m:r>
                      <a:rPr lang="en-US" b="0" i="0" dirty="0" smtClean="0">
                        <a:latin typeface="Cambria Math" panose="02040503050406030204" pitchFamily="18" charset="0"/>
                      </a:rPr>
                      <m:t> </m:t>
                    </m:r>
                    <m:r>
                      <a:rPr lang="el-GR" i="1" dirty="0" smtClean="0">
                        <a:latin typeface="Cambria Math" panose="02040503050406030204" pitchFamily="18" charset="0"/>
                      </a:rPr>
                      <m:t>𝛽</m:t>
                    </m:r>
                  </m:oMath>
                </a14:m>
                <a:r>
                  <a:rPr lang="el-GR" baseline="-25000" dirty="0"/>
                  <a:t>1</a:t>
                </a:r>
                <a:r>
                  <a:rPr lang="en-US" baseline="-25000" dirty="0"/>
                  <a:t> </a:t>
                </a:r>
                <a:r>
                  <a:rPr lang="en-US" dirty="0"/>
                  <a:t>(cont.)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If a 95% confidence is desired, then </a:t>
                </a:r>
                <a14:m>
                  <m:oMath xmlns:m="http://schemas.openxmlformats.org/officeDocument/2006/math">
                    <m:r>
                      <a:rPr lang="en-US" i="1" dirty="0" smtClean="0">
                        <a:latin typeface="Cambria Math" panose="02040503050406030204" pitchFamily="18" charset="0"/>
                      </a:rPr>
                      <m:t>1−</m:t>
                    </m:r>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=0.95</m:t>
                    </m:r>
                  </m:oMath>
                </a14:m>
                <a:r>
                  <a:rPr lang="en-US" dirty="0"/>
                  <a:t>, which implies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 </m:t>
                    </m:r>
                  </m:oMath>
                </a14:m>
                <a:r>
                  <a:rPr lang="en-US" dirty="0"/>
                  <a:t>and </a:t>
                </a:r>
                <a14:m>
                  <m:oMath xmlns:m="http://schemas.openxmlformats.org/officeDocument/2006/math">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0.05</m:t>
                        </m:r>
                      </m:num>
                      <m:den>
                        <m:r>
                          <a:rPr lang="en-US" b="0" i="1" smtClean="0">
                            <a:latin typeface="Cambria Math" panose="02040503050406030204" pitchFamily="18" charset="0"/>
                          </a:rPr>
                          <m:t>2</m:t>
                        </m:r>
                      </m:den>
                    </m:f>
                    <m:r>
                      <a:rPr lang="en-US" b="0" i="1" smtClean="0">
                        <a:latin typeface="Cambria Math" panose="02040503050406030204" pitchFamily="18" charset="0"/>
                      </a:rPr>
                      <m:t>=0.025.</m:t>
                    </m:r>
                  </m:oMath>
                </a14:m>
                <a:r>
                  <a:rPr lang="en-US" dirty="0"/>
                  <a:t>          Suppose the sample size is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=20</m:t>
                    </m:r>
                  </m:oMath>
                </a14:m>
                <a:r>
                  <a:rPr lang="en-US" dirty="0"/>
                  <a:t>. Using the tables for the </a:t>
                </a:r>
                <a14:m>
                  <m:oMath xmlns:m="http://schemas.openxmlformats.org/officeDocument/2006/math">
                    <m:r>
                      <a:rPr lang="en-US" i="1" dirty="0" smtClean="0">
                        <a:latin typeface="Cambria Math" panose="02040503050406030204" pitchFamily="18" charset="0"/>
                      </a:rPr>
                      <m:t>𝑡</m:t>
                    </m:r>
                  </m:oMath>
                </a14:m>
                <a:r>
                  <a:rPr lang="en-US" dirty="0"/>
                  <a:t>-distribution in the appendix,            would be.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200" r="-1333"/>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E6D47BC7-D77B-8EAF-28F2-94616F6088B6}"/>
              </a:ext>
            </a:extLst>
          </p:cNvPr>
          <p:cNvGraphicFramePr>
            <a:graphicFrameLocks noChangeAspect="1"/>
          </p:cNvGraphicFramePr>
          <p:nvPr>
            <p:extLst>
              <p:ext uri="{D42A27DB-BD31-4B8C-83A1-F6EECF244321}">
                <p14:modId xmlns:p14="http://schemas.microsoft.com/office/powerpoint/2010/main" val="3255023242"/>
              </p:ext>
            </p:extLst>
          </p:nvPr>
        </p:nvGraphicFramePr>
        <p:xfrm>
          <a:off x="5523068" y="2643071"/>
          <a:ext cx="863600" cy="584200"/>
        </p:xfrm>
        <a:graphic>
          <a:graphicData uri="http://schemas.openxmlformats.org/presentationml/2006/ole">
            <mc:AlternateContent xmlns:mc="http://schemas.openxmlformats.org/markup-compatibility/2006">
              <mc:Choice xmlns:v="urn:schemas-microsoft-com:vml" Requires="v">
                <p:oleObj name="Equation" r:id="rId4" imgW="863280" imgH="583920" progId="Equation.DSMT4">
                  <p:embed/>
                </p:oleObj>
              </mc:Choice>
              <mc:Fallback>
                <p:oleObj name="Equation" r:id="rId4" imgW="863280" imgH="583920" progId="Equation.DSMT4">
                  <p:embed/>
                  <p:pic>
                    <p:nvPicPr>
                      <p:cNvPr id="15" name="Object 14">
                        <a:extLst>
                          <a:ext uri="{FF2B5EF4-FFF2-40B4-BE49-F238E27FC236}">
                            <a16:creationId xmlns:a16="http://schemas.microsoft.com/office/drawing/2014/main" id="{CC4DB6EF-DAC2-C30E-91C4-11126463F35A}"/>
                          </a:ext>
                        </a:extLst>
                      </p:cNvPr>
                      <p:cNvPicPr/>
                      <p:nvPr/>
                    </p:nvPicPr>
                    <p:blipFill>
                      <a:blip r:embed="rId5"/>
                      <a:stretch>
                        <a:fillRect/>
                      </a:stretch>
                    </p:blipFill>
                    <p:spPr>
                      <a:xfrm>
                        <a:off x="5523068" y="2643071"/>
                        <a:ext cx="863600" cy="5842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1CB1D5B-411C-259E-1F79-B645AFC73D4C}"/>
                  </a:ext>
                </a:extLst>
              </p:cNvPr>
              <p:cNvGraphicFramePr>
                <a:graphicFrameLocks noGrp="1"/>
              </p:cNvGraphicFramePr>
              <p:nvPr>
                <p:extLst>
                  <p:ext uri="{D42A27DB-BD31-4B8C-83A1-F6EECF244321}">
                    <p14:modId xmlns:p14="http://schemas.microsoft.com/office/powerpoint/2010/main" val="1800282503"/>
                  </p:ext>
                </p:extLst>
              </p:nvPr>
            </p:nvGraphicFramePr>
            <p:xfrm>
              <a:off x="1371600" y="3344721"/>
              <a:ext cx="6096000" cy="25958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006582432"/>
                        </a:ext>
                      </a:extLst>
                    </a:gridCol>
                    <a:gridCol w="1295400">
                      <a:extLst>
                        <a:ext uri="{9D8B030D-6E8A-4147-A177-3AD203B41FA5}">
                          <a16:colId xmlns:a16="http://schemas.microsoft.com/office/drawing/2014/main" val="1822823661"/>
                        </a:ext>
                      </a:extLst>
                    </a:gridCol>
                    <a:gridCol w="1295400">
                      <a:extLst>
                        <a:ext uri="{9D8B030D-6E8A-4147-A177-3AD203B41FA5}">
                          <a16:colId xmlns:a16="http://schemas.microsoft.com/office/drawing/2014/main" val="2767763924"/>
                        </a:ext>
                      </a:extLst>
                    </a:gridCol>
                    <a:gridCol w="1371600">
                      <a:extLst>
                        <a:ext uri="{9D8B030D-6E8A-4147-A177-3AD203B41FA5}">
                          <a16:colId xmlns:a16="http://schemas.microsoft.com/office/drawing/2014/main" val="1448277418"/>
                        </a:ext>
                      </a:extLst>
                    </a:gridCol>
                    <a:gridCol w="1371600">
                      <a:extLst>
                        <a:ext uri="{9D8B030D-6E8A-4147-A177-3AD203B41FA5}">
                          <a16:colId xmlns:a16="http://schemas.microsoft.com/office/drawing/2014/main" val="222032134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𝒅𝒇</m:t>
                                </m:r>
                              </m:oMath>
                            </m:oMathPara>
                          </a14:m>
                          <a:endParaRPr lang="en-IN"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𝟏𝟎𝟎</m:t>
                                    </m:r>
                                  </m:sub>
                                </m:sSub>
                              </m:oMath>
                            </m:oMathPara>
                          </a14:m>
                          <a:endParaRPr lang="en-IN"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𝟎𝟓𝟎</m:t>
                                    </m:r>
                                  </m:sub>
                                </m:sSub>
                              </m:oMath>
                            </m:oMathPara>
                          </a14:m>
                          <a:endParaRPr lang="en-IN"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𝟎𝟐𝟓</m:t>
                                    </m:r>
                                  </m:sub>
                                </m:sSub>
                              </m:oMath>
                            </m:oMathPara>
                          </a14:m>
                          <a:endParaRPr lang="en-IN"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𝟎𝟏𝟎</m:t>
                                    </m:r>
                                  </m:sub>
                                </m:sSub>
                              </m:oMath>
                            </m:oMathPara>
                          </a14:m>
                          <a:endParaRPr lang="en-IN" dirty="0"/>
                        </a:p>
                      </a:txBody>
                      <a:tcPr/>
                    </a:tc>
                    <a:extLst>
                      <a:ext uri="{0D108BD9-81ED-4DB2-BD59-A6C34878D82A}">
                        <a16:rowId xmlns:a16="http://schemas.microsoft.com/office/drawing/2014/main" val="613991306"/>
                      </a:ext>
                    </a:extLst>
                  </a:tr>
                  <a:tr h="370840">
                    <a:tc>
                      <a:txBody>
                        <a:bodyPr/>
                        <a:lstStyle/>
                        <a:p>
                          <a:pPr algn="ctr"/>
                          <a:r>
                            <a:rPr lang="en-US" dirty="0"/>
                            <a:t>1</a:t>
                          </a:r>
                          <a:endParaRPr lang="en-IN" dirty="0"/>
                        </a:p>
                      </a:txBody>
                      <a:tcPr/>
                    </a:tc>
                    <a:tc>
                      <a:txBody>
                        <a:bodyPr/>
                        <a:lstStyle/>
                        <a:p>
                          <a:pPr algn="ctr"/>
                          <a:r>
                            <a:rPr lang="en-IN" dirty="0"/>
                            <a:t>3.078</a:t>
                          </a:r>
                        </a:p>
                      </a:txBody>
                      <a:tcPr/>
                    </a:tc>
                    <a:tc>
                      <a:txBody>
                        <a:bodyPr/>
                        <a:lstStyle/>
                        <a:p>
                          <a:pPr algn="ctr"/>
                          <a:r>
                            <a:rPr lang="en-IN" dirty="0"/>
                            <a:t>6.314</a:t>
                          </a:r>
                        </a:p>
                      </a:txBody>
                      <a:tcPr/>
                    </a:tc>
                    <a:tc>
                      <a:txBody>
                        <a:bodyPr/>
                        <a:lstStyle/>
                        <a:p>
                          <a:pPr algn="ctr"/>
                          <a:r>
                            <a:rPr lang="en-IN" dirty="0"/>
                            <a:t>12.706</a:t>
                          </a:r>
                        </a:p>
                      </a:txBody>
                      <a:tcPr>
                        <a:solidFill>
                          <a:schemeClr val="bg1">
                            <a:lumMod val="75000"/>
                          </a:schemeClr>
                        </a:solidFill>
                      </a:tcPr>
                    </a:tc>
                    <a:tc>
                      <a:txBody>
                        <a:bodyPr/>
                        <a:lstStyle/>
                        <a:p>
                          <a:pPr algn="ctr"/>
                          <a:r>
                            <a:rPr lang="en-IN" dirty="0"/>
                            <a:t>31.821</a:t>
                          </a:r>
                        </a:p>
                      </a:txBody>
                      <a:tcPr/>
                    </a:tc>
                    <a:extLst>
                      <a:ext uri="{0D108BD9-81ED-4DB2-BD59-A6C34878D82A}">
                        <a16:rowId xmlns:a16="http://schemas.microsoft.com/office/drawing/2014/main" val="1246528491"/>
                      </a:ext>
                    </a:extLst>
                  </a:tr>
                  <a:tr h="370840">
                    <a:tc>
                      <a:txBody>
                        <a:bodyPr/>
                        <a:lstStyle/>
                        <a:p>
                          <a:pPr algn="ctr"/>
                          <a:r>
                            <a:rPr lang="en-US" dirty="0"/>
                            <a:t>2</a:t>
                          </a:r>
                          <a:endParaRPr lang="en-IN" dirty="0"/>
                        </a:p>
                      </a:txBody>
                      <a:tcPr/>
                    </a:tc>
                    <a:tc>
                      <a:txBody>
                        <a:bodyPr/>
                        <a:lstStyle/>
                        <a:p>
                          <a:pPr algn="ctr"/>
                          <a:r>
                            <a:rPr lang="en-IN" dirty="0"/>
                            <a:t>1.886</a:t>
                          </a:r>
                        </a:p>
                      </a:txBody>
                      <a:tcPr/>
                    </a:tc>
                    <a:tc>
                      <a:txBody>
                        <a:bodyPr/>
                        <a:lstStyle/>
                        <a:p>
                          <a:pPr algn="ctr"/>
                          <a:r>
                            <a:rPr lang="en-IN" dirty="0"/>
                            <a:t>2.920</a:t>
                          </a:r>
                        </a:p>
                      </a:txBody>
                      <a:tcPr/>
                    </a:tc>
                    <a:tc>
                      <a:txBody>
                        <a:bodyPr/>
                        <a:lstStyle/>
                        <a:p>
                          <a:pPr algn="ctr"/>
                          <a:r>
                            <a:rPr lang="en-IN" dirty="0"/>
                            <a:t>4.303</a:t>
                          </a:r>
                        </a:p>
                      </a:txBody>
                      <a:tcPr>
                        <a:solidFill>
                          <a:schemeClr val="bg1">
                            <a:lumMod val="75000"/>
                          </a:schemeClr>
                        </a:solidFill>
                      </a:tcPr>
                    </a:tc>
                    <a:tc>
                      <a:txBody>
                        <a:bodyPr/>
                        <a:lstStyle/>
                        <a:p>
                          <a:pPr algn="ctr"/>
                          <a:r>
                            <a:rPr lang="en-IN" dirty="0"/>
                            <a:t>6.965</a:t>
                          </a:r>
                        </a:p>
                      </a:txBody>
                      <a:tcPr/>
                    </a:tc>
                    <a:extLst>
                      <a:ext uri="{0D108BD9-81ED-4DB2-BD59-A6C34878D82A}">
                        <a16:rowId xmlns:a16="http://schemas.microsoft.com/office/drawing/2014/main" val="500717513"/>
                      </a:ext>
                    </a:extLst>
                  </a:tr>
                  <a:tr h="370840">
                    <a:tc>
                      <a:txBody>
                        <a:bodyPr/>
                        <a:lstStyle/>
                        <a:p>
                          <a:pPr algn="ct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tc>
                      <a:txBody>
                        <a:bodyPr/>
                        <a:lstStyle/>
                        <a:p>
                          <a:pPr algn="ctr"/>
                          <a:endParaRPr lang="en-IN"/>
                        </a:p>
                      </a:txBody>
                      <a:tcPr/>
                    </a:tc>
                    <a:tc>
                      <a:txBody>
                        <a:bodyPr/>
                        <a:lstStyle/>
                        <a:p>
                          <a:pPr algn="ctr"/>
                          <a:endParaRPr lang="en-IN"/>
                        </a:p>
                      </a:txBody>
                      <a:tcPr/>
                    </a:tc>
                    <a:tc>
                      <a:txBody>
                        <a:bodyPr/>
                        <a:lstStyle/>
                        <a:p>
                          <a:pPr algn="ctr"/>
                          <a:endParaRPr lang="en-IN" dirty="0"/>
                        </a:p>
                      </a:txBody>
                      <a:tcPr>
                        <a:solidFill>
                          <a:schemeClr val="bg1">
                            <a:lumMod val="75000"/>
                          </a:schemeClr>
                        </a:solidFill>
                      </a:tcPr>
                    </a:tc>
                    <a:tc>
                      <a:txBody>
                        <a:bodyPr/>
                        <a:lstStyle/>
                        <a:p>
                          <a:pPr algn="ctr"/>
                          <a:endParaRPr lang="en-IN" dirty="0"/>
                        </a:p>
                      </a:txBody>
                      <a:tcPr/>
                    </a:tc>
                    <a:extLst>
                      <a:ext uri="{0D108BD9-81ED-4DB2-BD59-A6C34878D82A}">
                        <a16:rowId xmlns:a16="http://schemas.microsoft.com/office/drawing/2014/main" val="484550219"/>
                      </a:ext>
                    </a:extLst>
                  </a:tr>
                  <a:tr h="370840">
                    <a:tc>
                      <a:txBody>
                        <a:bodyPr/>
                        <a:lstStyle/>
                        <a:p>
                          <a:pPr algn="ctr"/>
                          <a:r>
                            <a:rPr lang="en-US" dirty="0"/>
                            <a:t>17</a:t>
                          </a:r>
                          <a:endParaRPr lang="en-IN" dirty="0"/>
                        </a:p>
                      </a:txBody>
                      <a:tcPr/>
                    </a:tc>
                    <a:tc>
                      <a:txBody>
                        <a:bodyPr/>
                        <a:lstStyle/>
                        <a:p>
                          <a:pPr algn="ctr"/>
                          <a:r>
                            <a:rPr lang="en-IN" dirty="0"/>
                            <a:t>1.333</a:t>
                          </a:r>
                        </a:p>
                      </a:txBody>
                      <a:tcPr/>
                    </a:tc>
                    <a:tc>
                      <a:txBody>
                        <a:bodyPr/>
                        <a:lstStyle/>
                        <a:p>
                          <a:pPr algn="ctr"/>
                          <a:r>
                            <a:rPr lang="en-IN" dirty="0"/>
                            <a:t>1.740</a:t>
                          </a:r>
                        </a:p>
                      </a:txBody>
                      <a:tcPr/>
                    </a:tc>
                    <a:tc>
                      <a:txBody>
                        <a:bodyPr/>
                        <a:lstStyle/>
                        <a:p>
                          <a:pPr algn="ctr"/>
                          <a:r>
                            <a:rPr lang="en-IN" dirty="0"/>
                            <a:t>2.110</a:t>
                          </a:r>
                        </a:p>
                      </a:txBody>
                      <a:tcPr>
                        <a:solidFill>
                          <a:schemeClr val="bg1">
                            <a:lumMod val="75000"/>
                          </a:schemeClr>
                        </a:solidFill>
                      </a:tcPr>
                    </a:tc>
                    <a:tc>
                      <a:txBody>
                        <a:bodyPr/>
                        <a:lstStyle/>
                        <a:p>
                          <a:pPr algn="ctr"/>
                          <a:r>
                            <a:rPr lang="en-IN" dirty="0"/>
                            <a:t>2.567</a:t>
                          </a:r>
                        </a:p>
                      </a:txBody>
                      <a:tcPr/>
                    </a:tc>
                    <a:extLst>
                      <a:ext uri="{0D108BD9-81ED-4DB2-BD59-A6C34878D82A}">
                        <a16:rowId xmlns:a16="http://schemas.microsoft.com/office/drawing/2014/main" val="2893972656"/>
                      </a:ext>
                    </a:extLst>
                  </a:tr>
                  <a:tr h="370840">
                    <a:tc>
                      <a:txBody>
                        <a:bodyPr/>
                        <a:lstStyle/>
                        <a:p>
                          <a:pPr algn="ctr"/>
                          <a:r>
                            <a:rPr lang="en-US" dirty="0"/>
                            <a:t>18</a:t>
                          </a:r>
                          <a:endParaRPr lang="en-IN" dirty="0"/>
                        </a:p>
                      </a:txBody>
                      <a:tcPr/>
                    </a:tc>
                    <a:tc>
                      <a:txBody>
                        <a:bodyPr/>
                        <a:lstStyle/>
                        <a:p>
                          <a:pPr algn="ctr"/>
                          <a:r>
                            <a:rPr lang="en-IN" dirty="0"/>
                            <a:t>1.330</a:t>
                          </a:r>
                        </a:p>
                      </a:txBody>
                      <a:tcPr/>
                    </a:tc>
                    <a:tc>
                      <a:txBody>
                        <a:bodyPr/>
                        <a:lstStyle/>
                        <a:p>
                          <a:pPr algn="ctr"/>
                          <a:r>
                            <a:rPr lang="en-IN" dirty="0"/>
                            <a:t>1.734</a:t>
                          </a:r>
                        </a:p>
                      </a:txBody>
                      <a:tcPr/>
                    </a:tc>
                    <a:tc>
                      <a:txBody>
                        <a:bodyPr/>
                        <a:lstStyle/>
                        <a:p>
                          <a:pPr algn="ctr"/>
                          <a:r>
                            <a:rPr lang="en-IN" dirty="0"/>
                            <a:t>2.101</a:t>
                          </a:r>
                        </a:p>
                      </a:txBody>
                      <a:tcPr>
                        <a:solidFill>
                          <a:schemeClr val="accent3"/>
                        </a:solidFill>
                      </a:tcPr>
                    </a:tc>
                    <a:tc>
                      <a:txBody>
                        <a:bodyPr/>
                        <a:lstStyle/>
                        <a:p>
                          <a:pPr algn="ctr"/>
                          <a:r>
                            <a:rPr lang="en-IN" dirty="0"/>
                            <a:t>2.552</a:t>
                          </a:r>
                        </a:p>
                      </a:txBody>
                      <a:tcPr/>
                    </a:tc>
                    <a:extLst>
                      <a:ext uri="{0D108BD9-81ED-4DB2-BD59-A6C34878D82A}">
                        <a16:rowId xmlns:a16="http://schemas.microsoft.com/office/drawing/2014/main" val="37985413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tc>
                      <a:txBody>
                        <a:bodyPr/>
                        <a:lstStyle/>
                        <a:p>
                          <a:pPr algn="ctr"/>
                          <a:endParaRPr lang="en-IN"/>
                        </a:p>
                      </a:txBody>
                      <a:tcPr/>
                    </a:tc>
                    <a:tc>
                      <a:txBody>
                        <a:bodyPr/>
                        <a:lstStyle/>
                        <a:p>
                          <a:pPr algn="ctr"/>
                          <a:endParaRPr lang="en-IN"/>
                        </a:p>
                      </a:txBody>
                      <a:tcPr/>
                    </a:tc>
                    <a:tc>
                      <a:txBody>
                        <a:bodyPr/>
                        <a:lstStyle/>
                        <a:p>
                          <a:pPr algn="ctr"/>
                          <a:endParaRPr lang="en-IN" dirty="0"/>
                        </a:p>
                      </a:txBody>
                      <a:tcPr>
                        <a:solidFill>
                          <a:schemeClr val="bg1">
                            <a:lumMod val="75000"/>
                          </a:schemeClr>
                        </a:solidFill>
                      </a:tcPr>
                    </a:tc>
                    <a:tc>
                      <a:txBody>
                        <a:bodyPr/>
                        <a:lstStyle/>
                        <a:p>
                          <a:pPr algn="ctr"/>
                          <a:endParaRPr lang="en-IN" dirty="0"/>
                        </a:p>
                      </a:txBody>
                      <a:tcPr/>
                    </a:tc>
                    <a:extLst>
                      <a:ext uri="{0D108BD9-81ED-4DB2-BD59-A6C34878D82A}">
                        <a16:rowId xmlns:a16="http://schemas.microsoft.com/office/drawing/2014/main" val="1625433529"/>
                      </a:ext>
                    </a:extLst>
                  </a:tr>
                </a:tbl>
              </a:graphicData>
            </a:graphic>
          </p:graphicFrame>
        </mc:Choice>
        <mc:Fallback xmlns="">
          <p:graphicFrame>
            <p:nvGraphicFramePr>
              <p:cNvPr id="5" name="Table 4">
                <a:extLst>
                  <a:ext uri="{FF2B5EF4-FFF2-40B4-BE49-F238E27FC236}">
                    <a16:creationId xmlns:a16="http://schemas.microsoft.com/office/drawing/2014/main" id="{91CB1D5B-411C-259E-1F79-B645AFC73D4C}"/>
                  </a:ext>
                </a:extLst>
              </p:cNvPr>
              <p:cNvGraphicFramePr>
                <a:graphicFrameLocks noGrp="1"/>
              </p:cNvGraphicFramePr>
              <p:nvPr>
                <p:extLst>
                  <p:ext uri="{D42A27DB-BD31-4B8C-83A1-F6EECF244321}">
                    <p14:modId xmlns:p14="http://schemas.microsoft.com/office/powerpoint/2010/main" val="1800282503"/>
                  </p:ext>
                </p:extLst>
              </p:nvPr>
            </p:nvGraphicFramePr>
            <p:xfrm>
              <a:off x="1371600" y="3344721"/>
              <a:ext cx="6096000" cy="25958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006582432"/>
                        </a:ext>
                      </a:extLst>
                    </a:gridCol>
                    <a:gridCol w="1295400">
                      <a:extLst>
                        <a:ext uri="{9D8B030D-6E8A-4147-A177-3AD203B41FA5}">
                          <a16:colId xmlns:a16="http://schemas.microsoft.com/office/drawing/2014/main" val="1822823661"/>
                        </a:ext>
                      </a:extLst>
                    </a:gridCol>
                    <a:gridCol w="1295400">
                      <a:extLst>
                        <a:ext uri="{9D8B030D-6E8A-4147-A177-3AD203B41FA5}">
                          <a16:colId xmlns:a16="http://schemas.microsoft.com/office/drawing/2014/main" val="2767763924"/>
                        </a:ext>
                      </a:extLst>
                    </a:gridCol>
                    <a:gridCol w="1371600">
                      <a:extLst>
                        <a:ext uri="{9D8B030D-6E8A-4147-A177-3AD203B41FA5}">
                          <a16:colId xmlns:a16="http://schemas.microsoft.com/office/drawing/2014/main" val="1448277418"/>
                        </a:ext>
                      </a:extLst>
                    </a:gridCol>
                    <a:gridCol w="1371600">
                      <a:extLst>
                        <a:ext uri="{9D8B030D-6E8A-4147-A177-3AD203B41FA5}">
                          <a16:colId xmlns:a16="http://schemas.microsoft.com/office/drawing/2014/main" val="2220321341"/>
                        </a:ext>
                      </a:extLst>
                    </a:gridCol>
                  </a:tblGrid>
                  <a:tr h="370840">
                    <a:tc>
                      <a:txBody>
                        <a:bodyPr/>
                        <a:lstStyle/>
                        <a:p>
                          <a:endParaRPr lang="en-US"/>
                        </a:p>
                      </a:txBody>
                      <a:tcPr>
                        <a:blipFill>
                          <a:blip r:embed="rId6"/>
                          <a:stretch>
                            <a:fillRect l="-1600" t="-1639" r="-704000" b="-603279"/>
                          </a:stretch>
                        </a:blipFill>
                      </a:tcPr>
                    </a:tc>
                    <a:tc>
                      <a:txBody>
                        <a:bodyPr/>
                        <a:lstStyle/>
                        <a:p>
                          <a:endParaRPr lang="en-US"/>
                        </a:p>
                      </a:txBody>
                      <a:tcPr>
                        <a:blipFill>
                          <a:blip r:embed="rId6"/>
                          <a:stretch>
                            <a:fillRect l="-59624" t="-1639" r="-313146" b="-603279"/>
                          </a:stretch>
                        </a:blipFill>
                      </a:tcPr>
                    </a:tc>
                    <a:tc>
                      <a:txBody>
                        <a:bodyPr/>
                        <a:lstStyle/>
                        <a:p>
                          <a:endParaRPr lang="en-US"/>
                        </a:p>
                      </a:txBody>
                      <a:tcPr>
                        <a:blipFill>
                          <a:blip r:embed="rId6"/>
                          <a:stretch>
                            <a:fillRect l="-160377" t="-1639" r="-214623" b="-603279"/>
                          </a:stretch>
                        </a:blipFill>
                      </a:tcPr>
                    </a:tc>
                    <a:tc>
                      <a:txBody>
                        <a:bodyPr/>
                        <a:lstStyle/>
                        <a:p>
                          <a:endParaRPr lang="en-US"/>
                        </a:p>
                      </a:txBody>
                      <a:tcPr>
                        <a:blipFill>
                          <a:blip r:embed="rId6"/>
                          <a:stretch>
                            <a:fillRect l="-245333" t="-1639" r="-102222" b="-603279"/>
                          </a:stretch>
                        </a:blipFill>
                      </a:tcPr>
                    </a:tc>
                    <a:tc>
                      <a:txBody>
                        <a:bodyPr/>
                        <a:lstStyle/>
                        <a:p>
                          <a:endParaRPr lang="en-US"/>
                        </a:p>
                      </a:txBody>
                      <a:tcPr>
                        <a:blipFill>
                          <a:blip r:embed="rId6"/>
                          <a:stretch>
                            <a:fillRect l="-345333" t="-1639" r="-2222" b="-603279"/>
                          </a:stretch>
                        </a:blipFill>
                      </a:tcPr>
                    </a:tc>
                    <a:extLst>
                      <a:ext uri="{0D108BD9-81ED-4DB2-BD59-A6C34878D82A}">
                        <a16:rowId xmlns:a16="http://schemas.microsoft.com/office/drawing/2014/main" val="613991306"/>
                      </a:ext>
                    </a:extLst>
                  </a:tr>
                  <a:tr h="370840">
                    <a:tc>
                      <a:txBody>
                        <a:bodyPr/>
                        <a:lstStyle/>
                        <a:p>
                          <a:pPr algn="ctr"/>
                          <a:r>
                            <a:rPr lang="en-US" dirty="0"/>
                            <a:t>1</a:t>
                          </a:r>
                          <a:endParaRPr lang="en-IN" dirty="0"/>
                        </a:p>
                      </a:txBody>
                      <a:tcPr/>
                    </a:tc>
                    <a:tc>
                      <a:txBody>
                        <a:bodyPr/>
                        <a:lstStyle/>
                        <a:p>
                          <a:pPr algn="ctr"/>
                          <a:r>
                            <a:rPr lang="en-IN" dirty="0"/>
                            <a:t>3.078</a:t>
                          </a:r>
                        </a:p>
                      </a:txBody>
                      <a:tcPr/>
                    </a:tc>
                    <a:tc>
                      <a:txBody>
                        <a:bodyPr/>
                        <a:lstStyle/>
                        <a:p>
                          <a:pPr algn="ctr"/>
                          <a:r>
                            <a:rPr lang="en-IN" dirty="0"/>
                            <a:t>6.314</a:t>
                          </a:r>
                        </a:p>
                      </a:txBody>
                      <a:tcPr/>
                    </a:tc>
                    <a:tc>
                      <a:txBody>
                        <a:bodyPr/>
                        <a:lstStyle/>
                        <a:p>
                          <a:pPr algn="ctr"/>
                          <a:r>
                            <a:rPr lang="en-IN" dirty="0"/>
                            <a:t>12.706</a:t>
                          </a:r>
                        </a:p>
                      </a:txBody>
                      <a:tcPr>
                        <a:solidFill>
                          <a:schemeClr val="bg1">
                            <a:lumMod val="75000"/>
                          </a:schemeClr>
                        </a:solidFill>
                      </a:tcPr>
                    </a:tc>
                    <a:tc>
                      <a:txBody>
                        <a:bodyPr/>
                        <a:lstStyle/>
                        <a:p>
                          <a:pPr algn="ctr"/>
                          <a:r>
                            <a:rPr lang="en-IN" dirty="0"/>
                            <a:t>31.821</a:t>
                          </a:r>
                        </a:p>
                      </a:txBody>
                      <a:tcPr/>
                    </a:tc>
                    <a:extLst>
                      <a:ext uri="{0D108BD9-81ED-4DB2-BD59-A6C34878D82A}">
                        <a16:rowId xmlns:a16="http://schemas.microsoft.com/office/drawing/2014/main" val="1246528491"/>
                      </a:ext>
                    </a:extLst>
                  </a:tr>
                  <a:tr h="370840">
                    <a:tc>
                      <a:txBody>
                        <a:bodyPr/>
                        <a:lstStyle/>
                        <a:p>
                          <a:pPr algn="ctr"/>
                          <a:r>
                            <a:rPr lang="en-US" dirty="0"/>
                            <a:t>2</a:t>
                          </a:r>
                          <a:endParaRPr lang="en-IN" dirty="0"/>
                        </a:p>
                      </a:txBody>
                      <a:tcPr/>
                    </a:tc>
                    <a:tc>
                      <a:txBody>
                        <a:bodyPr/>
                        <a:lstStyle/>
                        <a:p>
                          <a:pPr algn="ctr"/>
                          <a:r>
                            <a:rPr lang="en-IN" dirty="0"/>
                            <a:t>1.886</a:t>
                          </a:r>
                        </a:p>
                      </a:txBody>
                      <a:tcPr/>
                    </a:tc>
                    <a:tc>
                      <a:txBody>
                        <a:bodyPr/>
                        <a:lstStyle/>
                        <a:p>
                          <a:pPr algn="ctr"/>
                          <a:r>
                            <a:rPr lang="en-IN" dirty="0"/>
                            <a:t>2.920</a:t>
                          </a:r>
                        </a:p>
                      </a:txBody>
                      <a:tcPr/>
                    </a:tc>
                    <a:tc>
                      <a:txBody>
                        <a:bodyPr/>
                        <a:lstStyle/>
                        <a:p>
                          <a:pPr algn="ctr"/>
                          <a:r>
                            <a:rPr lang="en-IN" dirty="0"/>
                            <a:t>4.303</a:t>
                          </a:r>
                        </a:p>
                      </a:txBody>
                      <a:tcPr>
                        <a:solidFill>
                          <a:schemeClr val="bg1">
                            <a:lumMod val="75000"/>
                          </a:schemeClr>
                        </a:solidFill>
                      </a:tcPr>
                    </a:tc>
                    <a:tc>
                      <a:txBody>
                        <a:bodyPr/>
                        <a:lstStyle/>
                        <a:p>
                          <a:pPr algn="ctr"/>
                          <a:r>
                            <a:rPr lang="en-IN" dirty="0"/>
                            <a:t>6.965</a:t>
                          </a:r>
                        </a:p>
                      </a:txBody>
                      <a:tcPr/>
                    </a:tc>
                    <a:extLst>
                      <a:ext uri="{0D108BD9-81ED-4DB2-BD59-A6C34878D82A}">
                        <a16:rowId xmlns:a16="http://schemas.microsoft.com/office/drawing/2014/main" val="500717513"/>
                      </a:ext>
                    </a:extLst>
                  </a:tr>
                  <a:tr h="370840">
                    <a:tc>
                      <a:txBody>
                        <a:bodyPr/>
                        <a:lstStyle/>
                        <a:p>
                          <a:endParaRPr lang="en-US"/>
                        </a:p>
                      </a:txBody>
                      <a:tcPr>
                        <a:blipFill>
                          <a:blip r:embed="rId6"/>
                          <a:stretch>
                            <a:fillRect l="-1600" t="-301639" r="-704000" b="-303279"/>
                          </a:stretch>
                        </a:blipFill>
                      </a:tcPr>
                    </a:tc>
                    <a:tc>
                      <a:txBody>
                        <a:bodyPr/>
                        <a:lstStyle/>
                        <a:p>
                          <a:pPr algn="ctr"/>
                          <a:endParaRPr lang="en-IN"/>
                        </a:p>
                      </a:txBody>
                      <a:tcPr/>
                    </a:tc>
                    <a:tc>
                      <a:txBody>
                        <a:bodyPr/>
                        <a:lstStyle/>
                        <a:p>
                          <a:pPr algn="ctr"/>
                          <a:endParaRPr lang="en-IN"/>
                        </a:p>
                      </a:txBody>
                      <a:tcPr/>
                    </a:tc>
                    <a:tc>
                      <a:txBody>
                        <a:bodyPr/>
                        <a:lstStyle/>
                        <a:p>
                          <a:pPr algn="ctr"/>
                          <a:endParaRPr lang="en-IN" dirty="0"/>
                        </a:p>
                      </a:txBody>
                      <a:tcPr>
                        <a:solidFill>
                          <a:schemeClr val="bg1">
                            <a:lumMod val="75000"/>
                          </a:schemeClr>
                        </a:solidFill>
                      </a:tcPr>
                    </a:tc>
                    <a:tc>
                      <a:txBody>
                        <a:bodyPr/>
                        <a:lstStyle/>
                        <a:p>
                          <a:pPr algn="ctr"/>
                          <a:endParaRPr lang="en-IN" dirty="0"/>
                        </a:p>
                      </a:txBody>
                      <a:tcPr/>
                    </a:tc>
                    <a:extLst>
                      <a:ext uri="{0D108BD9-81ED-4DB2-BD59-A6C34878D82A}">
                        <a16:rowId xmlns:a16="http://schemas.microsoft.com/office/drawing/2014/main" val="484550219"/>
                      </a:ext>
                    </a:extLst>
                  </a:tr>
                  <a:tr h="370840">
                    <a:tc>
                      <a:txBody>
                        <a:bodyPr/>
                        <a:lstStyle/>
                        <a:p>
                          <a:pPr algn="ctr"/>
                          <a:r>
                            <a:rPr lang="en-US" dirty="0"/>
                            <a:t>17</a:t>
                          </a:r>
                          <a:endParaRPr lang="en-IN" dirty="0"/>
                        </a:p>
                      </a:txBody>
                      <a:tcPr/>
                    </a:tc>
                    <a:tc>
                      <a:txBody>
                        <a:bodyPr/>
                        <a:lstStyle/>
                        <a:p>
                          <a:pPr algn="ctr"/>
                          <a:r>
                            <a:rPr lang="en-IN" dirty="0"/>
                            <a:t>1.333</a:t>
                          </a:r>
                        </a:p>
                      </a:txBody>
                      <a:tcPr/>
                    </a:tc>
                    <a:tc>
                      <a:txBody>
                        <a:bodyPr/>
                        <a:lstStyle/>
                        <a:p>
                          <a:pPr algn="ctr"/>
                          <a:r>
                            <a:rPr lang="en-IN" dirty="0"/>
                            <a:t>1.740</a:t>
                          </a:r>
                        </a:p>
                      </a:txBody>
                      <a:tcPr/>
                    </a:tc>
                    <a:tc>
                      <a:txBody>
                        <a:bodyPr/>
                        <a:lstStyle/>
                        <a:p>
                          <a:pPr algn="ctr"/>
                          <a:r>
                            <a:rPr lang="en-IN" dirty="0"/>
                            <a:t>2.110</a:t>
                          </a:r>
                        </a:p>
                      </a:txBody>
                      <a:tcPr>
                        <a:solidFill>
                          <a:schemeClr val="bg1">
                            <a:lumMod val="75000"/>
                          </a:schemeClr>
                        </a:solidFill>
                      </a:tcPr>
                    </a:tc>
                    <a:tc>
                      <a:txBody>
                        <a:bodyPr/>
                        <a:lstStyle/>
                        <a:p>
                          <a:pPr algn="ctr"/>
                          <a:r>
                            <a:rPr lang="en-IN" dirty="0"/>
                            <a:t>2.567</a:t>
                          </a:r>
                        </a:p>
                      </a:txBody>
                      <a:tcPr/>
                    </a:tc>
                    <a:extLst>
                      <a:ext uri="{0D108BD9-81ED-4DB2-BD59-A6C34878D82A}">
                        <a16:rowId xmlns:a16="http://schemas.microsoft.com/office/drawing/2014/main" val="2893972656"/>
                      </a:ext>
                    </a:extLst>
                  </a:tr>
                  <a:tr h="370840">
                    <a:tc>
                      <a:txBody>
                        <a:bodyPr/>
                        <a:lstStyle/>
                        <a:p>
                          <a:pPr algn="ctr"/>
                          <a:r>
                            <a:rPr lang="en-US" dirty="0"/>
                            <a:t>18</a:t>
                          </a:r>
                          <a:endParaRPr lang="en-IN" dirty="0"/>
                        </a:p>
                      </a:txBody>
                      <a:tcPr/>
                    </a:tc>
                    <a:tc>
                      <a:txBody>
                        <a:bodyPr/>
                        <a:lstStyle/>
                        <a:p>
                          <a:pPr algn="ctr"/>
                          <a:r>
                            <a:rPr lang="en-IN" dirty="0"/>
                            <a:t>1.330</a:t>
                          </a:r>
                        </a:p>
                      </a:txBody>
                      <a:tcPr/>
                    </a:tc>
                    <a:tc>
                      <a:txBody>
                        <a:bodyPr/>
                        <a:lstStyle/>
                        <a:p>
                          <a:pPr algn="ctr"/>
                          <a:r>
                            <a:rPr lang="en-IN" dirty="0"/>
                            <a:t>1.734</a:t>
                          </a:r>
                        </a:p>
                      </a:txBody>
                      <a:tcPr/>
                    </a:tc>
                    <a:tc>
                      <a:txBody>
                        <a:bodyPr/>
                        <a:lstStyle/>
                        <a:p>
                          <a:pPr algn="ctr"/>
                          <a:r>
                            <a:rPr lang="en-IN" dirty="0"/>
                            <a:t>2.101</a:t>
                          </a:r>
                        </a:p>
                      </a:txBody>
                      <a:tcPr>
                        <a:solidFill>
                          <a:schemeClr val="accent3"/>
                        </a:solidFill>
                      </a:tcPr>
                    </a:tc>
                    <a:tc>
                      <a:txBody>
                        <a:bodyPr/>
                        <a:lstStyle/>
                        <a:p>
                          <a:pPr algn="ctr"/>
                          <a:r>
                            <a:rPr lang="en-IN" dirty="0"/>
                            <a:t>2.552</a:t>
                          </a:r>
                        </a:p>
                      </a:txBody>
                      <a:tcPr/>
                    </a:tc>
                    <a:extLst>
                      <a:ext uri="{0D108BD9-81ED-4DB2-BD59-A6C34878D82A}">
                        <a16:rowId xmlns:a16="http://schemas.microsoft.com/office/drawing/2014/main" val="3798541354"/>
                      </a:ext>
                    </a:extLst>
                  </a:tr>
                  <a:tr h="370840">
                    <a:tc>
                      <a:txBody>
                        <a:bodyPr/>
                        <a:lstStyle/>
                        <a:p>
                          <a:endParaRPr lang="en-US"/>
                        </a:p>
                      </a:txBody>
                      <a:tcPr>
                        <a:blipFill>
                          <a:blip r:embed="rId6"/>
                          <a:stretch>
                            <a:fillRect l="-1600" t="-601639" r="-704000" b="-3279"/>
                          </a:stretch>
                        </a:blipFill>
                      </a:tcPr>
                    </a:tc>
                    <a:tc>
                      <a:txBody>
                        <a:bodyPr/>
                        <a:lstStyle/>
                        <a:p>
                          <a:pPr algn="ctr"/>
                          <a:endParaRPr lang="en-IN"/>
                        </a:p>
                      </a:txBody>
                      <a:tcPr/>
                    </a:tc>
                    <a:tc>
                      <a:txBody>
                        <a:bodyPr/>
                        <a:lstStyle/>
                        <a:p>
                          <a:pPr algn="ctr"/>
                          <a:endParaRPr lang="en-IN"/>
                        </a:p>
                      </a:txBody>
                      <a:tcPr/>
                    </a:tc>
                    <a:tc>
                      <a:txBody>
                        <a:bodyPr/>
                        <a:lstStyle/>
                        <a:p>
                          <a:pPr algn="ctr"/>
                          <a:endParaRPr lang="en-IN" dirty="0"/>
                        </a:p>
                      </a:txBody>
                      <a:tcPr>
                        <a:solidFill>
                          <a:schemeClr val="bg1">
                            <a:lumMod val="75000"/>
                          </a:schemeClr>
                        </a:solidFill>
                      </a:tcPr>
                    </a:tc>
                    <a:tc>
                      <a:txBody>
                        <a:bodyPr/>
                        <a:lstStyle/>
                        <a:p>
                          <a:pPr algn="ctr"/>
                          <a:endParaRPr lang="en-IN" dirty="0"/>
                        </a:p>
                      </a:txBody>
                      <a:tcPr/>
                    </a:tc>
                    <a:extLst>
                      <a:ext uri="{0D108BD9-81ED-4DB2-BD59-A6C34878D82A}">
                        <a16:rowId xmlns:a16="http://schemas.microsoft.com/office/drawing/2014/main" val="1625433529"/>
                      </a:ext>
                    </a:extLst>
                  </a:tr>
                </a:tbl>
              </a:graphicData>
            </a:graphic>
          </p:graphicFrame>
        </mc:Fallback>
      </mc:AlternateContent>
    </p:spTree>
    <p:extLst>
      <p:ext uri="{BB962C8B-B14F-4D97-AF65-F5344CB8AC3E}">
        <p14:creationId xmlns:p14="http://schemas.microsoft.com/office/powerpoint/2010/main" val="8392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The Confidence Interval for</a:t>
                </a:r>
                <a14:m>
                  <m:oMath xmlns:m="http://schemas.openxmlformats.org/officeDocument/2006/math">
                    <m:r>
                      <a:rPr lang="en-US" b="0" i="0" dirty="0" smtClean="0">
                        <a:latin typeface="Cambria Math" panose="02040503050406030204" pitchFamily="18" charset="0"/>
                      </a:rPr>
                      <m:t> </m:t>
                    </m:r>
                    <m:r>
                      <a:rPr lang="el-GR" i="1" dirty="0" smtClean="0">
                        <a:latin typeface="Cambria Math" panose="02040503050406030204" pitchFamily="18" charset="0"/>
                      </a:rPr>
                      <m:t>𝛽</m:t>
                    </m:r>
                  </m:oMath>
                </a14:m>
                <a:r>
                  <a:rPr lang="el-GR" baseline="-25000" dirty="0"/>
                  <a:t>1</a:t>
                </a:r>
                <a:r>
                  <a:rPr lang="en-US" baseline="-25000" dirty="0"/>
                  <a:t> </a:t>
                </a:r>
                <a:r>
                  <a:rPr lang="en-US" dirty="0"/>
                  <a:t>(cont.)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Content Placeholder 2"/>
          <p:cNvSpPr>
            <a:spLocks noGrp="1"/>
          </p:cNvSpPr>
          <p:nvPr>
            <p:ph idx="1"/>
          </p:nvPr>
        </p:nvSpPr>
        <p:spPr/>
        <p:txBody>
          <a:bodyPr>
            <a:normAutofit/>
          </a:bodyPr>
          <a:lstStyle/>
          <a:p>
            <a:r>
              <a:rPr lang="en-US" dirty="0"/>
              <a:t>Hence, to be 95% confident of capturing the true value of </a:t>
            </a:r>
            <a:r>
              <a:rPr lang="el-GR" i="1" dirty="0">
                <a:latin typeface="Cambria Math" panose="02040503050406030204" pitchFamily="18" charset="0"/>
                <a:ea typeface="Cambria Math" panose="02040503050406030204" pitchFamily="18" charset="0"/>
                <a:sym typeface="Symbol"/>
              </a:rPr>
              <a:t>β</a:t>
            </a:r>
            <a:r>
              <a:rPr lang="en-US" baseline="-25000" dirty="0">
                <a:sym typeface="Symbol"/>
              </a:rPr>
              <a:t>1</a:t>
            </a:r>
            <a:r>
              <a:rPr lang="en-US" dirty="0"/>
              <a:t> in the confidence interval will require placing the interval endpoints 2.101 standard deviation units from the point estimate, </a:t>
            </a:r>
            <a:r>
              <a:rPr lang="en-US" i="1" dirty="0">
                <a:latin typeface="Cambria Math" panose="02040503050406030204" pitchFamily="18" charset="0"/>
                <a:ea typeface="Cambria Math" panose="02040503050406030204" pitchFamily="18" charset="0"/>
                <a:sym typeface="Symbol"/>
              </a:rPr>
              <a:t>b</a:t>
            </a:r>
            <a:r>
              <a:rPr lang="en-US" baseline="-25000" dirty="0">
                <a:sym typeface="Symbol"/>
              </a:rPr>
              <a:t>1</a:t>
            </a:r>
            <a:r>
              <a:rPr lang="en-US" dirty="0"/>
              <a:t>.</a:t>
            </a:r>
          </a:p>
        </p:txBody>
      </p:sp>
    </p:spTree>
    <p:extLst>
      <p:ext uri="{BB962C8B-B14F-4D97-AF65-F5344CB8AC3E}">
        <p14:creationId xmlns:p14="http://schemas.microsoft.com/office/powerpoint/2010/main" val="299390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4752</TotalTime>
  <Words>4166</Words>
  <Application>Microsoft Office PowerPoint</Application>
  <PresentationFormat>On-screen Show (4:3)</PresentationFormat>
  <Paragraphs>487</Paragraphs>
  <Slides>62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73" baseType="lpstr">
      <vt:lpstr>Wingdings</vt:lpstr>
      <vt:lpstr>Open Sans</vt:lpstr>
      <vt:lpstr>Cambria Math</vt:lpstr>
      <vt:lpstr>Times New Roman</vt:lpstr>
      <vt:lpstr>Symbol</vt:lpstr>
      <vt:lpstr>Arial</vt:lpstr>
      <vt:lpstr>Calibri</vt:lpstr>
      <vt:lpstr>Roboto Condensed</vt:lpstr>
      <vt:lpstr>Office Theme</vt:lpstr>
      <vt:lpstr>Equation</vt:lpstr>
      <vt:lpstr>MathType 6.0 Equation</vt:lpstr>
      <vt:lpstr>Section 13.2</vt:lpstr>
      <vt:lpstr>Inference Concerning β1</vt:lpstr>
      <vt:lpstr>The Confidence Interval for β1</vt:lpstr>
      <vt:lpstr>The Confidence Interval for β1 (cont.)</vt:lpstr>
      <vt:lpstr>The Confidence Interval for β1 (cont.)</vt:lpstr>
      <vt:lpstr>Definition: 100(1 − 𝛼)% Confidence Interval for β1</vt:lpstr>
      <vt:lpstr>The Confidence Interval for β1 (cont.)</vt:lpstr>
      <vt:lpstr>The Confidence Interval for β1 (cont.)</vt:lpstr>
      <vt:lpstr>The Confidence Interval for β1 (cont.)</vt:lpstr>
      <vt:lpstr>Example 13.2.1: Estimating a Confidence Interval for the Slope</vt:lpstr>
      <vt:lpstr>Example 13.2.1: Estimating a Confidence Interval for the Slope (cont.)</vt:lpstr>
      <vt:lpstr>Example 13.2.1: Estimating a Confidence Interval for the Slope (cont.)</vt:lpstr>
      <vt:lpstr>Example 13.2.1: Estimating a Confidence Interval for the Slope (cont.)</vt:lpstr>
      <vt:lpstr>Example 13.2.1: Estimating a Confidence Interval for the Slope (cont.)</vt:lpstr>
      <vt:lpstr>Example 13.2.1: Estimating a Confidence Interval for the Slope (cont.)</vt:lpstr>
      <vt:lpstr>Example 13.2.1: Estimating a Confidence Interval for the Slope (cont.)</vt:lpstr>
      <vt:lpstr>Example 13.2.1: Estimating a Confidence Interval for the Slope (cont.)</vt:lpstr>
      <vt:lpstr>Example 13.2.1: Estimating a Confidence Interval for the Slope (cont.)</vt:lpstr>
      <vt:lpstr>Example 13.2.1: Estimating a Confidence Interval for the Slope (cont.)</vt:lpstr>
      <vt:lpstr>Example 13.2.1: Estimating a Confidence Interval for the Slope (cont.)</vt:lpstr>
      <vt:lpstr>Example 13.2.1: Estimating a Confidence Interval for the Slope (cont.)</vt:lpstr>
      <vt:lpstr>Example 13.2.1: Estimating a Confidence Interval for the Slope (cont.)</vt:lpstr>
      <vt:lpstr>Example 13.2.1: Estimating a Confidence Interval for the Slope (cont.)</vt:lpstr>
      <vt:lpstr>Example 13.2.1: Estimating a Confidence Interval for the Slope (cont.)</vt:lpstr>
      <vt:lpstr>Note</vt:lpstr>
      <vt:lpstr>Formula: 100(1 − α)% Confidence Interval for β1 </vt:lpstr>
      <vt:lpstr>Example 13.2.1: Estimating a Confidence Interval for the Slope (cont.)</vt:lpstr>
      <vt:lpstr>Example 13.2.1: Estimating a Confidence Interval for the Slope (cont.)</vt:lpstr>
      <vt:lpstr>Example 13.2.2: Constructing a Confidence Interval for the Slope</vt:lpstr>
      <vt:lpstr>Example 13.2.2: Constructing a Confidence Interval for the Slope (cont.)</vt:lpstr>
      <vt:lpstr>Example 13.2.2: Constructing a Confidence Interval for the Slope (cont.)</vt:lpstr>
      <vt:lpstr>Example 13.2.3: Constructing a Confidence Interval for the Slope in the GPA Model</vt:lpstr>
      <vt:lpstr>Example 13.2.3: Constructing a Confidence Interval for the Slope in the GPA Model (cont.)</vt:lpstr>
      <vt:lpstr>Example 13.2.3: Constructing a Confidence Interval for the Slope in the GPA Model (cont.)</vt:lpstr>
      <vt:lpstr>Example 13.2.3: Constructing a Confidence Interval for the Slope in the GPA Model (cont.)</vt:lpstr>
      <vt:lpstr>Example 13.2.3: Constructing a Confidence Interval for the Slope in the GPA Model (cont.)</vt:lpstr>
      <vt:lpstr>Example 13.2.3: Constructing a Confidence Interval for the Slope in the GPA Model (cont.)</vt:lpstr>
      <vt:lpstr>Note</vt:lpstr>
      <vt:lpstr>Example 13.2.3: Constructing a Confidence Interval for the Slope in the GPA Model (cont.)</vt:lpstr>
      <vt:lpstr>Example 13.2.3: Constructing a Confidence Interval for the Slope in the GPA Model (cont.)</vt:lpstr>
      <vt:lpstr>Example 13.2.3: Constructing a Confidence Interval for the Slope in the GPA Model (cont.)</vt:lpstr>
      <vt:lpstr>Example 13.2.3: Constructing a Confidence Interval for the Slope in the GPA Model (cont.)</vt:lpstr>
      <vt:lpstr>Example 13.2.3: Constructing a Confidence Interval for the Slope in the GPA Model (cont.)</vt:lpstr>
      <vt:lpstr>Testing a Hypothesis Concerning β1</vt:lpstr>
      <vt:lpstr>Testing a Hypothesis Concerning β1 (cont.)</vt:lpstr>
      <vt:lpstr>Testing a Hypothesis Concerning β1 (cont.)</vt:lpstr>
      <vt:lpstr>Procedure: Testing a Hypothesis about the Slope</vt:lpstr>
      <vt:lpstr>Procedure: Testing a Hypothesis about the Slope (cont.)</vt:lpstr>
      <vt:lpstr>Example 13.2.4: Conducting a Hypothesis Test of the Slope</vt:lpstr>
      <vt:lpstr>Example 13.2.4: Conducting a Hypothesis Test of the Slope (cont.)</vt:lpstr>
      <vt:lpstr>Example 13.2.4: Conducting a Hypothesis Test of the Slope (cont.)</vt:lpstr>
      <vt:lpstr>Example 13.2.4: Conducting a Hypothesis Test of the Slope (cont.)</vt:lpstr>
      <vt:lpstr>Example 13.2.4: Conducting a Hypothesis Test of the Slope (cont.)</vt:lpstr>
      <vt:lpstr>Example 13.2.4: Conducting a Hypothesis Test of the Slope (cont.)</vt:lpstr>
      <vt:lpstr>Example 13.2.4: Conducting a Hypothesis Test of the Slope (cont.)</vt:lpstr>
      <vt:lpstr>Note</vt:lpstr>
      <vt:lpstr>Example 13.2.4: Conducting a Hypothesis Test of the Slope (cont.)</vt:lpstr>
      <vt:lpstr>Example 13.2.4: Conducting a Hypothesis Test of the Slope (cont.)</vt:lpstr>
      <vt:lpstr>Example 13.2.4: Conducting a Hypothesis Test of the Slope (cont.)</vt:lpstr>
      <vt:lpstr>Example 13.2.4: Conducting a Hypothesis Test of the Slope (cont.)</vt:lpstr>
      <vt:lpstr>Testing a Hypothesis Concerning β1 (cont.)</vt:lpstr>
      <vt:lpstr>Testing a Hypothesis Concerning β1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Allison Conger</cp:lastModifiedBy>
  <cp:revision>597</cp:revision>
  <dcterms:created xsi:type="dcterms:W3CDTF">2013-04-26T14:43:13Z</dcterms:created>
  <dcterms:modified xsi:type="dcterms:W3CDTF">2024-04-10T14:47:44Z</dcterms:modified>
</cp:coreProperties>
</file>