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491" r:id="rId3"/>
    <p:sldId id="492" r:id="rId4"/>
    <p:sldId id="493" r:id="rId5"/>
    <p:sldId id="494" r:id="rId6"/>
    <p:sldId id="485" r:id="rId7"/>
    <p:sldId id="486" r:id="rId8"/>
    <p:sldId id="487" r:id="rId9"/>
    <p:sldId id="488" r:id="rId10"/>
    <p:sldId id="474" r:id="rId11"/>
    <p:sldId id="489" r:id="rId12"/>
    <p:sldId id="490"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4/10/2024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4/10/2024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Assumptions of the Simple Linear Model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384995"/>
          </a:xfrm>
          <a:ln w="28575">
            <a:solidFill>
              <a:srgbClr val="FF0000"/>
            </a:solidFill>
          </a:ln>
        </p:spPr>
        <p:txBody>
          <a:bodyPr wrap="square">
            <a:spAutoFit/>
          </a:bodyPr>
          <a:lstStyle/>
          <a:p>
            <a:r>
              <a:rPr lang="en-US" dirty="0">
                <a:solidFill>
                  <a:srgbClr val="000000"/>
                </a:solidFill>
              </a:rPr>
              <a:t>See page 223 for a quick review of how to obtain the sample estimates for the linear regression model. The estimates can also be obtained using technology. </a:t>
            </a:r>
          </a:p>
        </p:txBody>
      </p:sp>
    </p:spTree>
    <p:extLst>
      <p:ext uri="{BB962C8B-B14F-4D97-AF65-F5344CB8AC3E}">
        <p14:creationId xmlns:p14="http://schemas.microsoft.com/office/powerpoint/2010/main" val="26152298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Assumptions of the Simple Linear Model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With the addition of the error term, the model’s parameters are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𝛽</m:t>
                        </m:r>
                      </m:e>
                      <m:sub>
                        <m:r>
                          <a:rPr lang="en-US" b="0" i="1" smtClean="0">
                            <a:latin typeface="Cambria Math" panose="02040503050406030204" pitchFamily="18" charset="0"/>
                          </a:rPr>
                          <m:t>0</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ea typeface="Cambria Math" panose="02040503050406030204" pitchFamily="18" charset="0"/>
                          </a:rPr>
                          <m:t>𝛽</m:t>
                        </m:r>
                      </m:e>
                      <m:sub>
                        <m:r>
                          <a:rPr lang="en-US" b="0" i="1" smtClean="0">
                            <a:latin typeface="Cambria Math" panose="02040503050406030204" pitchFamily="18" charset="0"/>
                          </a:rPr>
                          <m:t>1</m:t>
                        </m:r>
                      </m:sub>
                    </m:sSub>
                  </m:oMath>
                </a14:m>
                <a:r>
                  <a:rPr lang="en-US" dirty="0"/>
                  <a:t>, and </a:t>
                </a:r>
                <a14:m>
                  <m:oMath xmlns:m="http://schemas.openxmlformats.org/officeDocument/2006/math">
                    <m:sSub>
                      <m:sSubPr>
                        <m:ctrlPr>
                          <a:rPr lang="en-US" i="1">
                            <a:latin typeface="Cambria Math" panose="02040503050406030204" pitchFamily="18" charset="0"/>
                          </a:rPr>
                        </m:ctrlPr>
                      </m:sSubPr>
                      <m:e>
                        <m:sSubSup>
                          <m:sSubSupPr>
                            <m:ctrlPr>
                              <a:rPr lang="en-US" i="1" smtClean="0">
                                <a:latin typeface="Cambria Math" panose="02040503050406030204" pitchFamily="18" charset="0"/>
                              </a:rPr>
                            </m:ctrlPr>
                          </m:sSubSupPr>
                          <m:e>
                            <m:r>
                              <a:rPr lang="en-US"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𝑒</m:t>
                            </m:r>
                          </m:sub>
                          <m:sup>
                            <m:r>
                              <a:rPr lang="en-US" b="0" i="1" smtClean="0">
                                <a:latin typeface="Cambria Math" panose="02040503050406030204" pitchFamily="18" charset="0"/>
                              </a:rPr>
                              <m:t>2</m:t>
                            </m:r>
                          </m:sup>
                        </m:sSubSup>
                      </m:e>
                      <m:sub>
                        <m:r>
                          <a:rPr lang="en-US" b="0" i="1" smtClean="0">
                            <a:latin typeface="Cambria Math" panose="02040503050406030204" pitchFamily="18" charset="0"/>
                            <a:ea typeface="Cambria Math" panose="02040503050406030204" pitchFamily="18" charset="0"/>
                          </a:rPr>
                          <m:t> </m:t>
                        </m:r>
                      </m:sub>
                    </m:sSub>
                  </m:oMath>
                </a14:m>
                <a:r>
                  <a:rPr lang="en-US" dirty="0"/>
                  <a:t>. The estimation of these quantities was discussed in Chapter 5. The actual verification of these assumptions cannot be made prior to a regression analysis, but they can be validated by doing an analysis of the </a:t>
                </a:r>
                <a:r>
                  <a:rPr lang="en-US" b="1" dirty="0"/>
                  <a:t>residuals</a:t>
                </a:r>
                <a:r>
                  <a:rPr lang="en-US" dirty="0"/>
                  <a:t> (errors). A residual analysis is beyond the scope of this book, therefore, we will assume that the error terms satisfy the necessary assumptions in order to proceed with inference in the regression analysis.</a:t>
                </a:r>
              </a:p>
            </p:txBody>
          </p:sp>
        </mc:Choice>
        <mc:Fallback xmlns="">
          <p:sp>
            <p:nvSpPr>
              <p:cNvPr id="3" name="Content Placeholder 2">
                <a:extLst>
                  <a:ext uri="{FF2B5EF4-FFF2-40B4-BE49-F238E27FC236}">
                    <a16:creationId xmlns:a16="http://schemas.microsoft.com/office/drawing/2014/main" id="{8E57256C-B0D4-40C9-8ED1-219CE08ED9D5}"/>
                  </a:ext>
                </a:extLst>
              </p:cNvPr>
              <p:cNvSpPr>
                <a:spLocks noGrp="1" noRot="1" noChangeAspect="1" noMove="1" noResize="1" noEditPoints="1" noAdjustHandles="1" noChangeArrowheads="1" noChangeShapeType="1" noTextEdit="1"/>
              </p:cNvSpPr>
              <p:nvPr>
                <p:ph idx="1"/>
              </p:nvPr>
            </p:nvSpPr>
            <p:spPr>
              <a:blipFill>
                <a:blip r:embed="rId2"/>
                <a:stretch>
                  <a:fillRect l="-1481" t="-1200" r="-1926" b="-267"/>
                </a:stretch>
              </a:blipFill>
            </p:spPr>
            <p:txBody>
              <a:bodyPr/>
              <a:lstStyle/>
              <a:p>
                <a:r>
                  <a:rPr lang="en-IN">
                    <a:noFill/>
                  </a:rPr>
                  <a:t> </a:t>
                </a:r>
              </a:p>
            </p:txBody>
          </p:sp>
        </mc:Fallback>
      </mc:AlternateContent>
    </p:spTree>
    <p:extLst>
      <p:ext uri="{BB962C8B-B14F-4D97-AF65-F5344CB8AC3E}">
        <p14:creationId xmlns:p14="http://schemas.microsoft.com/office/powerpoint/2010/main" val="3305168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Assumptions of the Simple Linear Model (cont.)</a:t>
            </a:r>
          </a:p>
        </p:txBody>
      </p:sp>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In addition to the formal assumptions stated above, a linear model should be used to fit data that appears to be reasonably linearly related. Because of the wide availability of computer programs that calculate least squares estimates, you will not need to manually calculate estimates very often.</a:t>
            </a:r>
          </a:p>
        </p:txBody>
      </p:sp>
    </p:spTree>
    <p:extLst>
      <p:ext uri="{BB962C8B-B14F-4D97-AF65-F5344CB8AC3E}">
        <p14:creationId xmlns:p14="http://schemas.microsoft.com/office/powerpoint/2010/main" val="2716162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The </a:t>
            </a:r>
            <a:r>
              <a:rPr lang="en-US" b="1" dirty="0"/>
              <a:t>regression line </a:t>
            </a:r>
            <a:r>
              <a:rPr lang="en-US" dirty="0"/>
              <a:t>discussed in Chapter 5 was given by the familiar linear equation:</a:t>
            </a:r>
          </a:p>
          <a:p>
            <a:r>
              <a:rPr lang="en-US" dirty="0"/>
              <a:t> </a:t>
            </a:r>
          </a:p>
          <a:p>
            <a:endParaRPr lang="en-US" dirty="0"/>
          </a:p>
          <a:p>
            <a:endParaRPr lang="en-US" dirty="0"/>
          </a:p>
        </p:txBody>
      </p:sp>
      <p:graphicFrame>
        <p:nvGraphicFramePr>
          <p:cNvPr id="5" name="Object 4">
            <a:extLst>
              <a:ext uri="{FF2B5EF4-FFF2-40B4-BE49-F238E27FC236}">
                <a16:creationId xmlns:a16="http://schemas.microsoft.com/office/drawing/2014/main" id="{924B6956-3874-F709-95AF-18600F7DFC0D}"/>
              </a:ext>
            </a:extLst>
          </p:cNvPr>
          <p:cNvGraphicFramePr>
            <a:graphicFrameLocks noChangeAspect="1"/>
          </p:cNvGraphicFramePr>
          <p:nvPr>
            <p:extLst>
              <p:ext uri="{D42A27DB-BD31-4B8C-83A1-F6EECF244321}">
                <p14:modId xmlns:p14="http://schemas.microsoft.com/office/powerpoint/2010/main" val="3704302259"/>
              </p:ext>
            </p:extLst>
          </p:nvPr>
        </p:nvGraphicFramePr>
        <p:xfrm>
          <a:off x="3823356" y="3789749"/>
          <a:ext cx="1587500" cy="431800"/>
        </p:xfrm>
        <a:graphic>
          <a:graphicData uri="http://schemas.openxmlformats.org/presentationml/2006/ole">
            <mc:AlternateContent xmlns:mc="http://schemas.openxmlformats.org/markup-compatibility/2006">
              <mc:Choice xmlns:v="urn:schemas-microsoft-com:vml" Requires="v">
                <p:oleObj name="Equation" r:id="rId2" imgW="1587240" imgH="431640" progId="Equation.DSMT4">
                  <p:embed/>
                </p:oleObj>
              </mc:Choice>
              <mc:Fallback>
                <p:oleObj name="Equation" r:id="rId2" imgW="1587240" imgH="431640" progId="Equation.DSMT4">
                  <p:embed/>
                  <p:pic>
                    <p:nvPicPr>
                      <p:cNvPr id="0" name=""/>
                      <p:cNvPicPr/>
                      <p:nvPr/>
                    </p:nvPicPr>
                    <p:blipFill>
                      <a:blip r:embed="rId3"/>
                      <a:stretch>
                        <a:fillRect/>
                      </a:stretch>
                    </p:blipFill>
                    <p:spPr>
                      <a:xfrm>
                        <a:off x="3823356" y="3789749"/>
                        <a:ext cx="1587500" cy="43180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01B2DE4F-B2FC-323C-0724-A1FDC78E825D}"/>
              </a:ext>
            </a:extLst>
          </p:cNvPr>
          <p:cNvSpPr txBox="1"/>
          <p:nvPr/>
        </p:nvSpPr>
        <p:spPr>
          <a:xfrm>
            <a:off x="2852854" y="2534204"/>
            <a:ext cx="1254046" cy="369332"/>
          </a:xfrm>
          <a:prstGeom prst="rect">
            <a:avLst/>
          </a:prstGeom>
          <a:noFill/>
        </p:spPr>
        <p:txBody>
          <a:bodyPr wrap="square" rtlCol="0">
            <a:spAutoFit/>
          </a:bodyPr>
          <a:lstStyle/>
          <a:p>
            <a:r>
              <a:rPr lang="en-US" dirty="0"/>
              <a:t>Intercept</a:t>
            </a:r>
            <a:endParaRPr lang="en-IN" dirty="0"/>
          </a:p>
        </p:txBody>
      </p:sp>
      <p:sp>
        <p:nvSpPr>
          <p:cNvPr id="7" name="TextBox 6">
            <a:extLst>
              <a:ext uri="{FF2B5EF4-FFF2-40B4-BE49-F238E27FC236}">
                <a16:creationId xmlns:a16="http://schemas.microsoft.com/office/drawing/2014/main" id="{C004C195-4C87-D0CC-BDBC-8FBF77A85E50}"/>
              </a:ext>
            </a:extLst>
          </p:cNvPr>
          <p:cNvSpPr txBox="1"/>
          <p:nvPr/>
        </p:nvSpPr>
        <p:spPr>
          <a:xfrm>
            <a:off x="4572000" y="2520176"/>
            <a:ext cx="1447800" cy="646331"/>
          </a:xfrm>
          <a:prstGeom prst="rect">
            <a:avLst/>
          </a:prstGeom>
          <a:noFill/>
        </p:spPr>
        <p:txBody>
          <a:bodyPr wrap="square" rtlCol="0">
            <a:spAutoFit/>
          </a:bodyPr>
          <a:lstStyle/>
          <a:p>
            <a:pPr algn="ctr"/>
            <a:r>
              <a:rPr lang="en-US" dirty="0"/>
              <a:t>Independent Variable</a:t>
            </a:r>
            <a:endParaRPr lang="en-IN" dirty="0"/>
          </a:p>
        </p:txBody>
      </p:sp>
      <p:sp>
        <p:nvSpPr>
          <p:cNvPr id="8" name="Left Brace 7">
            <a:extLst>
              <a:ext uri="{FF2B5EF4-FFF2-40B4-BE49-F238E27FC236}">
                <a16:creationId xmlns:a16="http://schemas.microsoft.com/office/drawing/2014/main" id="{FB8987C1-A2C6-EE66-A41C-2A18C7755FA1}"/>
              </a:ext>
            </a:extLst>
          </p:cNvPr>
          <p:cNvSpPr/>
          <p:nvPr/>
        </p:nvSpPr>
        <p:spPr>
          <a:xfrm rot="16200000">
            <a:off x="5143500" y="2747110"/>
            <a:ext cx="304800" cy="10036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cxnSp>
        <p:nvCxnSpPr>
          <p:cNvPr id="10" name="Connector: Elbow 9">
            <a:extLst>
              <a:ext uri="{FF2B5EF4-FFF2-40B4-BE49-F238E27FC236}">
                <a16:creationId xmlns:a16="http://schemas.microsoft.com/office/drawing/2014/main" id="{F0827DC3-B803-D10B-E23F-1BB3D9B6438B}"/>
              </a:ext>
            </a:extLst>
          </p:cNvPr>
          <p:cNvCxnSpPr>
            <a:cxnSpLocks/>
          </p:cNvCxnSpPr>
          <p:nvPr/>
        </p:nvCxnSpPr>
        <p:spPr>
          <a:xfrm rot="16200000" flipH="1">
            <a:off x="3360335" y="3054996"/>
            <a:ext cx="688148" cy="681850"/>
          </a:xfrm>
          <a:prstGeom prst="bentConnector3">
            <a:avLst>
              <a:gd name="adj1" fmla="val 49999"/>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Left Brace 24">
            <a:extLst>
              <a:ext uri="{FF2B5EF4-FFF2-40B4-BE49-F238E27FC236}">
                <a16:creationId xmlns:a16="http://schemas.microsoft.com/office/drawing/2014/main" id="{81606AA4-ACEF-569C-6C2A-F01F38F0E4EC}"/>
              </a:ext>
            </a:extLst>
          </p:cNvPr>
          <p:cNvSpPr/>
          <p:nvPr/>
        </p:nvSpPr>
        <p:spPr>
          <a:xfrm rot="16200000">
            <a:off x="3263723" y="2426606"/>
            <a:ext cx="200914" cy="91835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cxnSp>
        <p:nvCxnSpPr>
          <p:cNvPr id="36" name="Straight Arrow Connector 35">
            <a:extLst>
              <a:ext uri="{FF2B5EF4-FFF2-40B4-BE49-F238E27FC236}">
                <a16:creationId xmlns:a16="http://schemas.microsoft.com/office/drawing/2014/main" id="{3D15BDBD-84B9-172D-395F-400F0EA017C8}"/>
              </a:ext>
            </a:extLst>
          </p:cNvPr>
          <p:cNvCxnSpPr/>
          <p:nvPr/>
        </p:nvCxnSpPr>
        <p:spPr>
          <a:xfrm>
            <a:off x="5295900" y="3470934"/>
            <a:ext cx="0" cy="26906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 name="Straight Arrow Connector 36">
            <a:extLst>
              <a:ext uri="{FF2B5EF4-FFF2-40B4-BE49-F238E27FC236}">
                <a16:creationId xmlns:a16="http://schemas.microsoft.com/office/drawing/2014/main" id="{C92A75A6-FFA4-DC8A-1789-BC0DD4B21C5A}"/>
              </a:ext>
            </a:extLst>
          </p:cNvPr>
          <p:cNvCxnSpPr>
            <a:cxnSpLocks/>
          </p:cNvCxnSpPr>
          <p:nvPr/>
        </p:nvCxnSpPr>
        <p:spPr>
          <a:xfrm flipV="1">
            <a:off x="5105400" y="4231034"/>
            <a:ext cx="0" cy="382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FCD4752D-331C-2F7C-E80E-1923DFAE1DCC}"/>
              </a:ext>
            </a:extLst>
          </p:cNvPr>
          <p:cNvCxnSpPr>
            <a:cxnSpLocks/>
          </p:cNvCxnSpPr>
          <p:nvPr/>
        </p:nvCxnSpPr>
        <p:spPr>
          <a:xfrm flipV="1">
            <a:off x="3886200" y="4221549"/>
            <a:ext cx="0" cy="3824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1" name="Left Brace 40">
            <a:extLst>
              <a:ext uri="{FF2B5EF4-FFF2-40B4-BE49-F238E27FC236}">
                <a16:creationId xmlns:a16="http://schemas.microsoft.com/office/drawing/2014/main" id="{4B590EE5-C42F-4BDC-89E2-BDD89CDB1A6A}"/>
              </a:ext>
            </a:extLst>
          </p:cNvPr>
          <p:cNvSpPr/>
          <p:nvPr/>
        </p:nvSpPr>
        <p:spPr>
          <a:xfrm rot="5400000">
            <a:off x="3800955" y="4101231"/>
            <a:ext cx="200916" cy="130515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42" name="Left Brace 41">
            <a:extLst>
              <a:ext uri="{FF2B5EF4-FFF2-40B4-BE49-F238E27FC236}">
                <a16:creationId xmlns:a16="http://schemas.microsoft.com/office/drawing/2014/main" id="{05AACAD2-57C2-8128-91DC-6F4A4352FD03}"/>
              </a:ext>
            </a:extLst>
          </p:cNvPr>
          <p:cNvSpPr/>
          <p:nvPr/>
        </p:nvSpPr>
        <p:spPr>
          <a:xfrm rot="5400000">
            <a:off x="5046544" y="4460377"/>
            <a:ext cx="200918" cy="67879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43" name="TextBox 42">
            <a:extLst>
              <a:ext uri="{FF2B5EF4-FFF2-40B4-BE49-F238E27FC236}">
                <a16:creationId xmlns:a16="http://schemas.microsoft.com/office/drawing/2014/main" id="{8EE64852-D887-1687-B8E5-591B439876B1}"/>
              </a:ext>
            </a:extLst>
          </p:cNvPr>
          <p:cNvSpPr txBox="1"/>
          <p:nvPr/>
        </p:nvSpPr>
        <p:spPr>
          <a:xfrm>
            <a:off x="3337235" y="4849498"/>
            <a:ext cx="1254046" cy="646331"/>
          </a:xfrm>
          <a:prstGeom prst="rect">
            <a:avLst/>
          </a:prstGeom>
          <a:noFill/>
        </p:spPr>
        <p:txBody>
          <a:bodyPr wrap="square" rtlCol="0">
            <a:spAutoFit/>
          </a:bodyPr>
          <a:lstStyle/>
          <a:p>
            <a:r>
              <a:rPr lang="en-US" dirty="0"/>
              <a:t>Dependent Variable</a:t>
            </a:r>
            <a:endParaRPr lang="en-IN" dirty="0"/>
          </a:p>
        </p:txBody>
      </p:sp>
      <p:sp>
        <p:nvSpPr>
          <p:cNvPr id="44" name="TextBox 43">
            <a:extLst>
              <a:ext uri="{FF2B5EF4-FFF2-40B4-BE49-F238E27FC236}">
                <a16:creationId xmlns:a16="http://schemas.microsoft.com/office/drawing/2014/main" id="{443462A2-CA91-F1D6-6689-28C63FF6B0EC}"/>
              </a:ext>
            </a:extLst>
          </p:cNvPr>
          <p:cNvSpPr txBox="1"/>
          <p:nvPr/>
        </p:nvSpPr>
        <p:spPr>
          <a:xfrm>
            <a:off x="4800600" y="4919216"/>
            <a:ext cx="741979" cy="369332"/>
          </a:xfrm>
          <a:prstGeom prst="rect">
            <a:avLst/>
          </a:prstGeom>
          <a:noFill/>
        </p:spPr>
        <p:txBody>
          <a:bodyPr wrap="square" rtlCol="0">
            <a:spAutoFit/>
          </a:bodyPr>
          <a:lstStyle/>
          <a:p>
            <a:r>
              <a:rPr lang="en-US" dirty="0"/>
              <a:t>Slope</a:t>
            </a:r>
            <a:endParaRPr lang="en-IN" dirty="0"/>
          </a:p>
        </p:txBody>
      </p:sp>
    </p:spTree>
    <p:extLst>
      <p:ext uri="{BB962C8B-B14F-4D97-AF65-F5344CB8AC3E}">
        <p14:creationId xmlns:p14="http://schemas.microsoft.com/office/powerpoint/2010/main" val="4172486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Introduction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Essentially the line is used as a descriptive tool to summarize the relationship between the two variables. Recall that </a:t>
                </a:r>
                <a14:m>
                  <m:oMath xmlns:m="http://schemas.openxmlformats.org/officeDocument/2006/math">
                    <m:r>
                      <a:rPr lang="en-US" i="1" dirty="0" smtClean="0">
                        <a:latin typeface="Cambria Math" panose="02040503050406030204" pitchFamily="18" charset="0"/>
                      </a:rPr>
                      <m:t>𝑦</m:t>
                    </m:r>
                  </m:oMath>
                </a14:m>
                <a:r>
                  <a:rPr lang="en-US" dirty="0"/>
                  <a:t> is the </a:t>
                </a:r>
                <a:r>
                  <a:rPr lang="en-US" b="1" dirty="0"/>
                  <a:t>dependent variable </a:t>
                </a:r>
                <a:r>
                  <a:rPr lang="en-US" dirty="0"/>
                  <a:t>since it depends on the value of </a:t>
                </a:r>
                <a14:m>
                  <m:oMath xmlns:m="http://schemas.openxmlformats.org/officeDocument/2006/math">
                    <m:r>
                      <a:rPr lang="en-US" i="1" dirty="0" smtClean="0">
                        <a:latin typeface="Cambria Math" panose="02040503050406030204" pitchFamily="18" charset="0"/>
                      </a:rPr>
                      <m:t>𝑥</m:t>
                    </m:r>
                  </m:oMath>
                </a14:m>
                <a:r>
                  <a:rPr lang="en-US" dirty="0"/>
                  <a:t>, the </a:t>
                </a:r>
                <a:r>
                  <a:rPr lang="en-US" b="1" dirty="0"/>
                  <a:t>independent variable</a:t>
                </a:r>
                <a:r>
                  <a:rPr lang="en-US" dirty="0"/>
                  <a:t>. By providing estimates of </a:t>
                </a:r>
                <a14:m>
                  <m:oMath xmlns:m="http://schemas.openxmlformats.org/officeDocument/2006/math">
                    <m:r>
                      <a:rPr lang="en-US" i="1" dirty="0" smtClean="0">
                        <a:latin typeface="Cambria Math" panose="02040503050406030204" pitchFamily="18" charset="0"/>
                      </a:rPr>
                      <m:t>𝑏</m:t>
                    </m:r>
                    <m:r>
                      <a:rPr lang="en-US" i="1" baseline="-25000" dirty="0" smtClean="0">
                        <a:latin typeface="Cambria Math" panose="02040503050406030204" pitchFamily="18" charset="0"/>
                      </a:rPr>
                      <m:t>0</m:t>
                    </m:r>
                  </m:oMath>
                </a14:m>
                <a:r>
                  <a:rPr lang="en-US" dirty="0"/>
                  <a:t> and </a:t>
                </a:r>
                <a14:m>
                  <m:oMath xmlns:m="http://schemas.openxmlformats.org/officeDocument/2006/math">
                    <m:r>
                      <a:rPr lang="en-US" i="1" dirty="0" smtClean="0">
                        <a:latin typeface="Cambria Math" panose="02040503050406030204" pitchFamily="18" charset="0"/>
                      </a:rPr>
                      <m:t>𝑏</m:t>
                    </m:r>
                    <m:r>
                      <a:rPr lang="en-US" i="1" baseline="-25000" dirty="0" smtClean="0">
                        <a:latin typeface="Cambria Math" panose="02040503050406030204" pitchFamily="18" charset="0"/>
                      </a:rPr>
                      <m:t>1</m:t>
                    </m:r>
                  </m:oMath>
                </a14:m>
                <a:r>
                  <a:rPr lang="en-US" dirty="0"/>
                  <a:t> , the simple linear relationship between </a:t>
                </a:r>
                <a14:m>
                  <m:oMath xmlns:m="http://schemas.openxmlformats.org/officeDocument/2006/math">
                    <m:r>
                      <a:rPr lang="en-US" i="1" dirty="0" smtClean="0">
                        <a:latin typeface="Cambria Math" panose="02040503050406030204" pitchFamily="18" charset="0"/>
                      </a:rPr>
                      <m:t>𝑦</m:t>
                    </m:r>
                  </m:oMath>
                </a14:m>
                <a:r>
                  <a:rPr lang="en-US" dirty="0"/>
                  <a:t> and </a:t>
                </a:r>
                <a14:m>
                  <m:oMath xmlns:m="http://schemas.openxmlformats.org/officeDocument/2006/math">
                    <m:r>
                      <a:rPr lang="en-US" i="1" dirty="0" smtClean="0">
                        <a:latin typeface="Cambria Math" panose="02040503050406030204" pitchFamily="18" charset="0"/>
                      </a:rPr>
                      <m:t>𝑥</m:t>
                    </m:r>
                  </m:oMath>
                </a14:m>
                <a:r>
                  <a:rPr lang="en-US" dirty="0"/>
                  <a:t> is specified. After data is collected, the method of least squares is the technique used to produce estimates of </a:t>
                </a:r>
                <a14:m>
                  <m:oMath xmlns:m="http://schemas.openxmlformats.org/officeDocument/2006/math">
                    <m:r>
                      <a:rPr lang="en-US" i="1" dirty="0">
                        <a:latin typeface="Cambria Math" panose="02040503050406030204" pitchFamily="18" charset="0"/>
                      </a:rPr>
                      <m:t>𝑏</m:t>
                    </m:r>
                    <m:r>
                      <a:rPr lang="en-US" i="1" baseline="-25000" dirty="0">
                        <a:latin typeface="Cambria Math" panose="02040503050406030204" pitchFamily="18" charset="0"/>
                      </a:rPr>
                      <m:t>0</m:t>
                    </m:r>
                  </m:oMath>
                </a14:m>
                <a:r>
                  <a:rPr lang="en-US" dirty="0"/>
                  <a:t> and </a:t>
                </a:r>
                <a14:m>
                  <m:oMath xmlns:m="http://schemas.openxmlformats.org/officeDocument/2006/math">
                    <m:r>
                      <a:rPr lang="en-US" i="1" dirty="0">
                        <a:latin typeface="Cambria Math" panose="02040503050406030204" pitchFamily="18" charset="0"/>
                      </a:rPr>
                      <m:t>𝑏</m:t>
                    </m:r>
                    <m:r>
                      <a:rPr lang="en-US" i="1" baseline="-25000" dirty="0">
                        <a:latin typeface="Cambria Math" panose="02040503050406030204" pitchFamily="18" charset="0"/>
                      </a:rPr>
                      <m:t>1</m:t>
                    </m:r>
                  </m:oMath>
                </a14:m>
                <a:r>
                  <a:rPr lang="en-US" dirty="0"/>
                  <a:t>. </a:t>
                </a:r>
              </a:p>
              <a:p>
                <a:endParaRPr lang="en-US" dirty="0"/>
              </a:p>
              <a:p>
                <a:endParaRPr lang="en-US" dirty="0"/>
              </a:p>
            </p:txBody>
          </p:sp>
        </mc:Choice>
        <mc:Fallback xmlns="">
          <p:sp>
            <p:nvSpPr>
              <p:cNvPr id="3" name="Content Placeholder 2">
                <a:extLst>
                  <a:ext uri="{FF2B5EF4-FFF2-40B4-BE49-F238E27FC236}">
                    <a16:creationId xmlns:a16="http://schemas.microsoft.com/office/drawing/2014/main" id="{8E57256C-B0D4-40C9-8ED1-219CE08ED9D5}"/>
                  </a:ext>
                </a:extLst>
              </p:cNvPr>
              <p:cNvSpPr>
                <a:spLocks noGrp="1" noRot="1" noChangeAspect="1" noMove="1" noResize="1" noEditPoints="1" noAdjustHandles="1" noChangeArrowheads="1" noChangeShapeType="1" noTextEdit="1"/>
              </p:cNvSpPr>
              <p:nvPr>
                <p:ph idx="1"/>
              </p:nvPr>
            </p:nvSpPr>
            <p:spPr>
              <a:blipFill>
                <a:blip r:embed="rId2"/>
                <a:stretch>
                  <a:fillRect l="-1481" t="-1200" r="-1259"/>
                </a:stretch>
              </a:blipFill>
            </p:spPr>
            <p:txBody>
              <a:bodyPr/>
              <a:lstStyle/>
              <a:p>
                <a:r>
                  <a:rPr lang="en-IN">
                    <a:noFill/>
                  </a:rPr>
                  <a:t> </a:t>
                </a:r>
              </a:p>
            </p:txBody>
          </p:sp>
        </mc:Fallback>
      </mc:AlternateContent>
    </p:spTree>
    <p:extLst>
      <p:ext uri="{BB962C8B-B14F-4D97-AF65-F5344CB8AC3E}">
        <p14:creationId xmlns:p14="http://schemas.microsoft.com/office/powerpoint/2010/main" val="943838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err="1"/>
              <a:t>Regression</a:t>
            </a:r>
            <a:r>
              <a:rPr lang="fr-FR" dirty="0"/>
              <a:t> Lines: Population versus </a:t>
            </a:r>
            <a:r>
              <a:rPr lang="fr-FR" dirty="0" err="1"/>
              <a:t>Sample</a:t>
            </a:r>
            <a:endParaRPr lang="en-US" dirty="0"/>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36714"/>
                <a:ext cx="8229600" cy="3970318"/>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population regression </a:t>
                </a:r>
                <a:r>
                  <a:rPr lang="en-US" dirty="0">
                    <a:solidFill>
                      <a:srgbClr val="000000"/>
                    </a:solidFill>
                  </a:rPr>
                  <a:t>line is given by</a:t>
                </a:r>
              </a:p>
              <a:p>
                <a:endParaRPr lang="en-US" dirty="0">
                  <a:solidFill>
                    <a:srgbClr val="000000"/>
                  </a:solidFill>
                </a:endParaRPr>
              </a:p>
              <a:p>
                <a:r>
                  <a:rPr lang="en-US" dirty="0">
                    <a:solidFill>
                      <a:srgbClr val="000000"/>
                    </a:solidFill>
                  </a:rPr>
                  <a:t>where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𝛽</m:t>
                    </m:r>
                    <m:r>
                      <a:rPr lang="en-US" i="1" baseline="-25000" dirty="0" smtClean="0">
                        <a:solidFill>
                          <a:srgbClr val="000000"/>
                        </a:solidFill>
                        <a:latin typeface="Cambria Math" panose="02040503050406030204" pitchFamily="18" charset="0"/>
                      </a:rPr>
                      <m:t>0</m:t>
                    </m:r>
                  </m:oMath>
                </a14:m>
                <a:r>
                  <a:rPr lang="en-US" dirty="0">
                    <a:solidFill>
                      <a:srgbClr val="000000"/>
                    </a:solidFill>
                  </a:rPr>
                  <a:t> is pronounced “beta sub-zero” and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𝛽</m:t>
                    </m:r>
                    <m:r>
                      <a:rPr lang="en-US" b="0" i="1" baseline="-25000" dirty="0" smtClean="0">
                        <a:solidFill>
                          <a:srgbClr val="000000"/>
                        </a:solidFill>
                        <a:latin typeface="Cambria Math" panose="02040503050406030204" pitchFamily="18" charset="0"/>
                      </a:rPr>
                      <m:t>1</m:t>
                    </m:r>
                  </m:oMath>
                </a14:m>
                <a:r>
                  <a:rPr lang="en-US" dirty="0">
                    <a:solidFill>
                      <a:srgbClr val="000000"/>
                    </a:solidFill>
                  </a:rPr>
                  <a:t> is pronounced “beta sub-one”. For the population regression model,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𝛽</m:t>
                    </m:r>
                    <m:r>
                      <a:rPr lang="en-US" i="1" baseline="-25000" dirty="0">
                        <a:solidFill>
                          <a:srgbClr val="000000"/>
                        </a:solidFill>
                        <a:latin typeface="Cambria Math" panose="02040503050406030204" pitchFamily="18" charset="0"/>
                      </a:rPr>
                      <m:t>1</m:t>
                    </m:r>
                  </m:oMath>
                </a14:m>
                <a:r>
                  <a:rPr lang="en-US" dirty="0">
                    <a:solidFill>
                      <a:srgbClr val="000000"/>
                    </a:solidFill>
                  </a:rPr>
                  <a:t> is the slope and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𝛽</m:t>
                    </m:r>
                    <m:r>
                      <a:rPr lang="en-US" i="1" baseline="-25000" dirty="0">
                        <a:solidFill>
                          <a:srgbClr val="000000"/>
                        </a:solidFill>
                        <a:latin typeface="Cambria Math" panose="02040503050406030204" pitchFamily="18" charset="0"/>
                      </a:rPr>
                      <m:t>0</m:t>
                    </m:r>
                  </m:oMath>
                </a14:m>
                <a:r>
                  <a:rPr lang="en-US" dirty="0">
                    <a:solidFill>
                      <a:srgbClr val="000000"/>
                    </a:solidFill>
                  </a:rPr>
                  <a:t> is the </a:t>
                </a:r>
                <a14:m>
                  <m:oMath xmlns:m="http://schemas.openxmlformats.org/officeDocument/2006/math">
                    <m:r>
                      <a:rPr lang="en-US" i="1" dirty="0" smtClean="0">
                        <a:solidFill>
                          <a:srgbClr val="000000"/>
                        </a:solidFill>
                        <a:latin typeface="Cambria Math" panose="02040503050406030204" pitchFamily="18" charset="0"/>
                      </a:rPr>
                      <m:t>𝑦</m:t>
                    </m:r>
                  </m:oMath>
                </a14:m>
                <a:r>
                  <a:rPr lang="en-US" dirty="0">
                    <a:solidFill>
                      <a:srgbClr val="000000"/>
                    </a:solidFill>
                  </a:rPr>
                  <a:t>-intercept.</a:t>
                </a:r>
              </a:p>
              <a:p>
                <a:r>
                  <a:rPr lang="en-US" dirty="0">
                    <a:solidFill>
                      <a:srgbClr val="000000"/>
                    </a:solidFill>
                  </a:rPr>
                  <a:t>The </a:t>
                </a:r>
                <a:r>
                  <a:rPr lang="en-US" b="1" dirty="0">
                    <a:solidFill>
                      <a:srgbClr val="000000"/>
                    </a:solidFill>
                  </a:rPr>
                  <a:t>sample regression line </a:t>
                </a:r>
                <a:r>
                  <a:rPr lang="en-US" dirty="0">
                    <a:solidFill>
                      <a:srgbClr val="000000"/>
                    </a:solidFill>
                  </a:rPr>
                  <a:t>is given by</a:t>
                </a:r>
              </a:p>
              <a:p>
                <a:endParaRPr lang="en-US" dirty="0">
                  <a:solidFill>
                    <a:srgbClr val="000000"/>
                  </a:solidFill>
                </a:endParaRP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36714"/>
                <a:ext cx="8229600" cy="3970318"/>
              </a:xfrm>
              <a:blipFill>
                <a:blip r:embed="rId2"/>
                <a:stretch>
                  <a:fillRect l="-1328" t="-1220"/>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769E6FD0-FA58-D26B-B21F-912648B85564}"/>
              </a:ext>
            </a:extLst>
          </p:cNvPr>
          <p:cNvGraphicFramePr>
            <a:graphicFrameLocks noChangeAspect="1"/>
          </p:cNvGraphicFramePr>
          <p:nvPr>
            <p:extLst>
              <p:ext uri="{D42A27DB-BD31-4B8C-83A1-F6EECF244321}">
                <p14:modId xmlns:p14="http://schemas.microsoft.com/office/powerpoint/2010/main" val="799695940"/>
              </p:ext>
            </p:extLst>
          </p:nvPr>
        </p:nvGraphicFramePr>
        <p:xfrm>
          <a:off x="3124200" y="1799488"/>
          <a:ext cx="1663700" cy="431800"/>
        </p:xfrm>
        <a:graphic>
          <a:graphicData uri="http://schemas.openxmlformats.org/presentationml/2006/ole">
            <mc:AlternateContent xmlns:mc="http://schemas.openxmlformats.org/markup-compatibility/2006">
              <mc:Choice xmlns:v="urn:schemas-microsoft-com:vml" Requires="v">
                <p:oleObj name="Equation" r:id="rId3" imgW="1663560" imgH="431640" progId="Equation.DSMT4">
                  <p:embed/>
                </p:oleObj>
              </mc:Choice>
              <mc:Fallback>
                <p:oleObj name="Equation" r:id="rId3" imgW="1663560" imgH="431640" progId="Equation.DSMT4">
                  <p:embed/>
                  <p:pic>
                    <p:nvPicPr>
                      <p:cNvPr id="0" name=""/>
                      <p:cNvPicPr/>
                      <p:nvPr/>
                    </p:nvPicPr>
                    <p:blipFill>
                      <a:blip r:embed="rId4"/>
                      <a:stretch>
                        <a:fillRect/>
                      </a:stretch>
                    </p:blipFill>
                    <p:spPr>
                      <a:xfrm>
                        <a:off x="3124200" y="1799488"/>
                        <a:ext cx="1663700" cy="4318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9AAADB5C-7E96-1A99-BFEC-3238C499C2A5}"/>
              </a:ext>
            </a:extLst>
          </p:cNvPr>
          <p:cNvGraphicFramePr>
            <a:graphicFrameLocks noChangeAspect="1"/>
          </p:cNvGraphicFramePr>
          <p:nvPr>
            <p:extLst>
              <p:ext uri="{D42A27DB-BD31-4B8C-83A1-F6EECF244321}">
                <p14:modId xmlns:p14="http://schemas.microsoft.com/office/powerpoint/2010/main" val="3342959560"/>
              </p:ext>
            </p:extLst>
          </p:nvPr>
        </p:nvGraphicFramePr>
        <p:xfrm>
          <a:off x="3182938" y="4625975"/>
          <a:ext cx="1587500" cy="431800"/>
        </p:xfrm>
        <a:graphic>
          <a:graphicData uri="http://schemas.openxmlformats.org/presentationml/2006/ole">
            <mc:AlternateContent xmlns:mc="http://schemas.openxmlformats.org/markup-compatibility/2006">
              <mc:Choice xmlns:v="urn:schemas-microsoft-com:vml" Requires="v">
                <p:oleObj name="Equation" r:id="rId5" imgW="1587240" imgH="431640" progId="Equation.DSMT4">
                  <p:embed/>
                </p:oleObj>
              </mc:Choice>
              <mc:Fallback>
                <p:oleObj name="Equation" r:id="rId5" imgW="1587240" imgH="431640" progId="Equation.DSMT4">
                  <p:embed/>
                  <p:pic>
                    <p:nvPicPr>
                      <p:cNvPr id="3" name="Object 2">
                        <a:extLst>
                          <a:ext uri="{FF2B5EF4-FFF2-40B4-BE49-F238E27FC236}">
                            <a16:creationId xmlns:a16="http://schemas.microsoft.com/office/drawing/2014/main" id="{769E6FD0-FA58-D26B-B21F-912648B85564}"/>
                          </a:ext>
                        </a:extLst>
                      </p:cNvPr>
                      <p:cNvPicPr/>
                      <p:nvPr/>
                    </p:nvPicPr>
                    <p:blipFill>
                      <a:blip r:embed="rId6"/>
                      <a:stretch>
                        <a:fillRect/>
                      </a:stretch>
                    </p:blipFill>
                    <p:spPr>
                      <a:xfrm>
                        <a:off x="3182938" y="4625975"/>
                        <a:ext cx="1587500" cy="431800"/>
                      </a:xfrm>
                      <a:prstGeom prst="rect">
                        <a:avLst/>
                      </a:prstGeom>
                    </p:spPr>
                  </p:pic>
                </p:oleObj>
              </mc:Fallback>
            </mc:AlternateContent>
          </a:graphicData>
        </a:graphic>
      </p:graphicFrame>
    </p:spTree>
    <p:extLst>
      <p:ext uri="{BB962C8B-B14F-4D97-AF65-F5344CB8AC3E}">
        <p14:creationId xmlns:p14="http://schemas.microsoft.com/office/powerpoint/2010/main" val="1498373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t>
            </a:r>
            <a:r>
              <a:rPr lang="fr-FR" dirty="0" err="1"/>
              <a:t>Regression</a:t>
            </a:r>
            <a:r>
              <a:rPr lang="fr-FR" dirty="0"/>
              <a:t> Lines: Population versus </a:t>
            </a:r>
            <a:r>
              <a:rPr lang="fr-FR" dirty="0" err="1"/>
              <a:t>Sample</a:t>
            </a:r>
            <a:r>
              <a:rPr lang="fr-FR" dirty="0"/>
              <a:t> (</a:t>
            </a:r>
            <a:r>
              <a:rPr lang="fr-FR" dirty="0" err="1"/>
              <a:t>cont</a:t>
            </a:r>
            <a:r>
              <a:rPr lang="fr-FR" dirty="0"/>
              <a:t>.)</a:t>
            </a:r>
            <a:endParaRPr lang="en-US" dirty="0"/>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36714"/>
                <a:ext cx="8229600" cy="1988237"/>
              </a:xfrm>
              <a:solidFill>
                <a:srgbClr val="FFFFCC"/>
              </a:solidFill>
              <a:ln w="28575">
                <a:solidFill>
                  <a:srgbClr val="000000"/>
                </a:solidFill>
              </a:ln>
            </p:spPr>
            <p:txBody>
              <a:bodyPr>
                <a:spAutoFit/>
              </a:bodyPr>
              <a:lstStyle/>
              <a:p>
                <a:r>
                  <a:rPr lang="en-US" dirty="0">
                    <a:solidFill>
                      <a:srgbClr val="000000"/>
                    </a:solidFill>
                  </a:rPr>
                  <a:t>where </a:t>
                </a:r>
                <a14:m>
                  <m:oMath xmlns:m="http://schemas.openxmlformats.org/officeDocument/2006/math">
                    <m:r>
                      <a:rPr lang="en-US" i="1" dirty="0" smtClean="0">
                        <a:solidFill>
                          <a:srgbClr val="000000"/>
                        </a:solidFill>
                        <a:latin typeface="Cambria Math" panose="02040503050406030204" pitchFamily="18" charset="0"/>
                      </a:rPr>
                      <m:t>𝑏</m:t>
                    </m:r>
                    <m:r>
                      <a:rPr lang="en-US" i="1" baseline="-25000" dirty="0" smtClean="0">
                        <a:solidFill>
                          <a:srgbClr val="000000"/>
                        </a:solidFill>
                        <a:latin typeface="Cambria Math" panose="02040503050406030204" pitchFamily="18" charset="0"/>
                      </a:rPr>
                      <m:t>0</m:t>
                    </m:r>
                  </m:oMath>
                </a14:m>
                <a:r>
                  <a:rPr lang="en-US" dirty="0">
                    <a:solidFill>
                      <a:srgbClr val="000000"/>
                    </a:solidFill>
                  </a:rPr>
                  <a:t> and </a:t>
                </a:r>
                <a14:m>
                  <m:oMath xmlns:m="http://schemas.openxmlformats.org/officeDocument/2006/math">
                    <m:r>
                      <a:rPr lang="en-US" i="1" dirty="0" smtClean="0">
                        <a:solidFill>
                          <a:srgbClr val="000000"/>
                        </a:solidFill>
                        <a:latin typeface="Cambria Math" panose="02040503050406030204" pitchFamily="18" charset="0"/>
                      </a:rPr>
                      <m:t>𝑏</m:t>
                    </m:r>
                    <m:r>
                      <a:rPr lang="en-US" i="1" baseline="-25000" dirty="0" smtClean="0">
                        <a:solidFill>
                          <a:srgbClr val="000000"/>
                        </a:solidFill>
                        <a:latin typeface="Cambria Math" panose="02040503050406030204" pitchFamily="18" charset="0"/>
                      </a:rPr>
                      <m:t>1</m:t>
                    </m:r>
                  </m:oMath>
                </a14:m>
                <a:r>
                  <a:rPr lang="en-US" dirty="0">
                    <a:solidFill>
                      <a:srgbClr val="000000"/>
                    </a:solidFill>
                  </a:rPr>
                  <a:t> are estimates of their population counterparts. Specifically,</a:t>
                </a:r>
              </a:p>
              <a:p>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𝑏</m:t>
                    </m:r>
                    <m:r>
                      <a:rPr lang="en-US" i="1" baseline="-25000" dirty="0" smtClean="0">
                        <a:solidFill>
                          <a:srgbClr val="000000"/>
                        </a:solidFill>
                        <a:latin typeface="Cambria Math" panose="02040503050406030204" pitchFamily="18" charset="0"/>
                      </a:rPr>
                      <m:t>0</m:t>
                    </m:r>
                  </m:oMath>
                </a14:m>
                <a:r>
                  <a:rPr lang="en-US" dirty="0">
                    <a:solidFill>
                      <a:srgbClr val="000000"/>
                    </a:solidFill>
                  </a:rPr>
                  <a:t> is an estimate of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𝛽</m:t>
                    </m:r>
                    <m:r>
                      <a:rPr lang="en-US" i="1" baseline="-25000" dirty="0">
                        <a:solidFill>
                          <a:srgbClr val="000000"/>
                        </a:solidFill>
                        <a:latin typeface="Cambria Math" panose="02040503050406030204" pitchFamily="18" charset="0"/>
                      </a:rPr>
                      <m:t>0</m:t>
                    </m:r>
                  </m:oMath>
                </a14:m>
                <a:r>
                  <a:rPr lang="en-US" dirty="0">
                    <a:solidFill>
                      <a:srgbClr val="000000"/>
                    </a:solidFill>
                  </a:rPr>
                  <a:t>, and</a:t>
                </a:r>
              </a:p>
              <a:p>
                <a:r>
                  <a:rPr lang="en-US" dirty="0">
                    <a:solidFill>
                      <a:srgbClr val="000000"/>
                    </a:solidFill>
                  </a:rPr>
                  <a:t>		</a:t>
                </a:r>
                <a14:m>
                  <m:oMath xmlns:m="http://schemas.openxmlformats.org/officeDocument/2006/math">
                    <m:r>
                      <a:rPr lang="en-US" i="1" dirty="0" smtClean="0">
                        <a:solidFill>
                          <a:srgbClr val="000000"/>
                        </a:solidFill>
                        <a:latin typeface="Cambria Math" panose="02040503050406030204" pitchFamily="18" charset="0"/>
                      </a:rPr>
                      <m:t>𝑏</m:t>
                    </m:r>
                    <m:r>
                      <a:rPr lang="en-US" i="1" baseline="-25000" dirty="0" smtClean="0">
                        <a:solidFill>
                          <a:srgbClr val="000000"/>
                        </a:solidFill>
                        <a:latin typeface="Cambria Math" panose="02040503050406030204" pitchFamily="18" charset="0"/>
                      </a:rPr>
                      <m:t>1</m:t>
                    </m:r>
                  </m:oMath>
                </a14:m>
                <a:r>
                  <a:rPr lang="en-US" dirty="0">
                    <a:solidFill>
                      <a:srgbClr val="000000"/>
                    </a:solidFill>
                  </a:rPr>
                  <a:t> is an estimate of </a:t>
                </a:r>
                <a14:m>
                  <m:oMath xmlns:m="http://schemas.openxmlformats.org/officeDocument/2006/math">
                    <m:r>
                      <a:rPr lang="en-US" i="1" dirty="0">
                        <a:solidFill>
                          <a:srgbClr val="000000"/>
                        </a:solidFill>
                        <a:latin typeface="Cambria Math" panose="02040503050406030204" pitchFamily="18" charset="0"/>
                        <a:ea typeface="Cambria Math" panose="02040503050406030204" pitchFamily="18" charset="0"/>
                      </a:rPr>
                      <m:t>𝛽</m:t>
                    </m:r>
                    <m:r>
                      <a:rPr lang="en-US" i="1" baseline="-25000" dirty="0">
                        <a:solidFill>
                          <a:srgbClr val="000000"/>
                        </a:solidFill>
                        <a:latin typeface="Cambria Math" panose="02040503050406030204" pitchFamily="18" charset="0"/>
                      </a:rPr>
                      <m:t>1</m:t>
                    </m:r>
                  </m:oMath>
                </a14:m>
                <a:r>
                  <a:rPr lang="en-US" dirty="0">
                    <a:solidFill>
                      <a:srgbClr val="000000"/>
                    </a:solidFill>
                  </a:rPr>
                  <a:t>.</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36714"/>
                <a:ext cx="8229600" cy="1988237"/>
              </a:xfrm>
              <a:blipFill>
                <a:blip r:embed="rId2"/>
                <a:stretch>
                  <a:fillRect l="-1328" t="-2417" b="-6949"/>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35195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Assumptions of the Simple Linear Model</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Recall from Chapter 5 that an error term was incorporated in the linear model because virtually no real set of bivariate data is exactly linear. Incorporating the error term in the population regression line produces the </a:t>
                </a:r>
                <a:r>
                  <a:rPr lang="en-US" b="1" dirty="0"/>
                  <a:t>simple linear regression model</a:t>
                </a:r>
                <a:r>
                  <a:rPr lang="en-US" dirty="0"/>
                  <a:t>: </a:t>
                </a:r>
              </a:p>
              <a:p>
                <a:endParaRPr lang="en-US" dirty="0"/>
              </a:p>
              <a:p>
                <a:r>
                  <a:rPr lang="en-US" dirty="0"/>
                  <a:t>One of the purposes of the linear regression model is to estimate the value of the dependent variable </a:t>
                </a:r>
                <a14:m>
                  <m:oMath xmlns:m="http://schemas.openxmlformats.org/officeDocument/2006/math">
                    <m:r>
                      <a:rPr lang="en-US" i="1" dirty="0" smtClean="0">
                        <a:latin typeface="Cambria Math" panose="02040503050406030204" pitchFamily="18" charset="0"/>
                      </a:rPr>
                      <m:t>𝑦</m:t>
                    </m:r>
                    <m:r>
                      <a:rPr lang="en-US" i="1" baseline="-25000" dirty="0" smtClean="0">
                        <a:latin typeface="Cambria Math" panose="02040503050406030204" pitchFamily="18" charset="0"/>
                      </a:rPr>
                      <m:t>𝑖</m:t>
                    </m:r>
                  </m:oMath>
                </a14:m>
                <a:r>
                  <a:rPr lang="en-US" dirty="0"/>
                  <a:t> based on the values of the independent variable(s) </a:t>
                </a:r>
                <a14:m>
                  <m:oMath xmlns:m="http://schemas.openxmlformats.org/officeDocument/2006/math">
                    <m:r>
                      <a:rPr lang="en-US" i="1" dirty="0" smtClean="0">
                        <a:latin typeface="Cambria Math" panose="02040503050406030204" pitchFamily="18" charset="0"/>
                      </a:rPr>
                      <m:t>𝑥</m:t>
                    </m:r>
                    <m:r>
                      <a:rPr lang="en-US" i="1" baseline="-25000" dirty="0" smtClean="0">
                        <a:latin typeface="Cambria Math" panose="02040503050406030204" pitchFamily="18" charset="0"/>
                      </a:rPr>
                      <m:t>𝑖</m:t>
                    </m:r>
                  </m:oMath>
                </a14:m>
                <a:r>
                  <a:rPr lang="en-US" dirty="0"/>
                  <a:t>.</a:t>
                </a:r>
              </a:p>
            </p:txBody>
          </p:sp>
        </mc:Choice>
        <mc:Fallback xmlns="">
          <p:sp>
            <p:nvSpPr>
              <p:cNvPr id="3" name="Content Placeholder 2">
                <a:extLst>
                  <a:ext uri="{FF2B5EF4-FFF2-40B4-BE49-F238E27FC236}">
                    <a16:creationId xmlns:a16="http://schemas.microsoft.com/office/drawing/2014/main" id="{8E57256C-B0D4-40C9-8ED1-219CE08ED9D5}"/>
                  </a:ext>
                </a:extLst>
              </p:cNvPr>
              <p:cNvSpPr>
                <a:spLocks noGrp="1" noRot="1" noChangeAspect="1" noMove="1" noResize="1" noEditPoints="1" noAdjustHandles="1" noChangeArrowheads="1" noChangeShapeType="1" noTextEdit="1"/>
              </p:cNvSpPr>
              <p:nvPr>
                <p:ph idx="1"/>
              </p:nvPr>
            </p:nvSpPr>
            <p:spPr>
              <a:blipFill>
                <a:blip r:embed="rId2"/>
                <a:stretch>
                  <a:fillRect l="-1481" t="-1200" r="-2444"/>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A32E884D-944F-440D-BE11-20C78D90EA3A}"/>
              </a:ext>
            </a:extLst>
          </p:cNvPr>
          <p:cNvGraphicFramePr>
            <a:graphicFrameLocks noChangeAspect="1"/>
          </p:cNvGraphicFramePr>
          <p:nvPr>
            <p:extLst>
              <p:ext uri="{D42A27DB-BD31-4B8C-83A1-F6EECF244321}">
                <p14:modId xmlns:p14="http://schemas.microsoft.com/office/powerpoint/2010/main" val="1817098918"/>
              </p:ext>
            </p:extLst>
          </p:nvPr>
        </p:nvGraphicFramePr>
        <p:xfrm>
          <a:off x="2876396" y="3584343"/>
          <a:ext cx="2514600" cy="431800"/>
        </p:xfrm>
        <a:graphic>
          <a:graphicData uri="http://schemas.openxmlformats.org/presentationml/2006/ole">
            <mc:AlternateContent xmlns:mc="http://schemas.openxmlformats.org/markup-compatibility/2006">
              <mc:Choice xmlns:v="urn:schemas-microsoft-com:vml" Requires="v">
                <p:oleObj name="Equation" r:id="rId3" imgW="2514600" imgH="431640" progId="Equation.DSMT4">
                  <p:embed/>
                </p:oleObj>
              </mc:Choice>
              <mc:Fallback>
                <p:oleObj name="Equation" r:id="rId3" imgW="2514600" imgH="431640" progId="Equation.DSMT4">
                  <p:embed/>
                  <p:pic>
                    <p:nvPicPr>
                      <p:cNvPr id="4" name="Object 3">
                        <a:extLst>
                          <a:ext uri="{FF2B5EF4-FFF2-40B4-BE49-F238E27FC236}">
                            <a16:creationId xmlns:a16="http://schemas.microsoft.com/office/drawing/2014/main" id="{A32E884D-944F-440D-BE11-20C78D90EA3A}"/>
                          </a:ext>
                        </a:extLst>
                      </p:cNvPr>
                      <p:cNvPicPr/>
                      <p:nvPr/>
                    </p:nvPicPr>
                    <p:blipFill>
                      <a:blip r:embed="rId4"/>
                      <a:stretch>
                        <a:fillRect/>
                      </a:stretch>
                    </p:blipFill>
                    <p:spPr>
                      <a:xfrm>
                        <a:off x="2876396" y="3584343"/>
                        <a:ext cx="2514600" cy="431800"/>
                      </a:xfrm>
                      <a:prstGeom prst="rect">
                        <a:avLst/>
                      </a:prstGeom>
                    </p:spPr>
                  </p:pic>
                </p:oleObj>
              </mc:Fallback>
            </mc:AlternateContent>
          </a:graphicData>
        </a:graphic>
      </p:graphicFrame>
    </p:spTree>
    <p:extLst>
      <p:ext uri="{BB962C8B-B14F-4D97-AF65-F5344CB8AC3E}">
        <p14:creationId xmlns:p14="http://schemas.microsoft.com/office/powerpoint/2010/main" val="2391378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Assumptions of the Simple Linear Model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The historical data used to create the regression model will be used to examine the accuracy of the model by computing the errors in the regression model’s predictions. The difference between the actual value of </a:t>
                </a:r>
                <a14:m>
                  <m:oMath xmlns:m="http://schemas.openxmlformats.org/officeDocument/2006/math">
                    <m:r>
                      <a:rPr lang="en-US" i="1" dirty="0" smtClean="0">
                        <a:latin typeface="Cambria Math" panose="02040503050406030204" pitchFamily="18" charset="0"/>
                      </a:rPr>
                      <m:t>𝑦</m:t>
                    </m:r>
                  </m:oMath>
                </a14:m>
                <a:r>
                  <a:rPr lang="en-US" dirty="0"/>
                  <a:t> and the value predicted by the linear regression model is called the </a:t>
                </a:r>
                <a:r>
                  <a:rPr lang="en-US" b="1" dirty="0"/>
                  <a:t>error term </a:t>
                </a:r>
                <a:r>
                  <a:rPr lang="en-US" dirty="0"/>
                  <a:t>or </a:t>
                </a:r>
                <a:r>
                  <a:rPr lang="en-US" b="1" dirty="0"/>
                  <a:t>residual</a:t>
                </a:r>
                <a:r>
                  <a:rPr lang="en-US" dirty="0"/>
                  <a:t>. The concept and meaning of an error term is an important concept in linear regression. The error term </a:t>
                </a:r>
                <a14:m>
                  <m:oMath xmlns:m="http://schemas.openxmlformats.org/officeDocument/2006/math">
                    <m:r>
                      <a:rPr lang="el-GR" i="1" dirty="0">
                        <a:latin typeface="Cambria Math" panose="02040503050406030204" pitchFamily="18" charset="0"/>
                        <a:ea typeface="Cambria Math" panose="02040503050406030204" pitchFamily="18" charset="0"/>
                      </a:rPr>
                      <m:t>𝜀</m:t>
                    </m:r>
                    <m:r>
                      <a:rPr lang="en-US" i="1" baseline="-25000" dirty="0" err="1">
                        <a:latin typeface="Cambria Math" panose="02040503050406030204" pitchFamily="18" charset="0"/>
                      </a:rPr>
                      <m:t>𝑖</m:t>
                    </m:r>
                  </m:oMath>
                </a14:m>
                <a:r>
                  <a:rPr lang="en-US" i="1" baseline="-25000" dirty="0">
                    <a:solidFill>
                      <a:srgbClr val="000000"/>
                    </a:solidFill>
                  </a:rPr>
                  <a:t> </a:t>
                </a:r>
                <a:r>
                  <a:rPr lang="en-US" dirty="0"/>
                  <a:t>represents the variation in </a:t>
                </a:r>
                <a14:m>
                  <m:oMath xmlns:m="http://schemas.openxmlformats.org/officeDocument/2006/math">
                    <m:r>
                      <a:rPr lang="en-US" i="1" dirty="0">
                        <a:latin typeface="Cambria Math" panose="02040503050406030204" pitchFamily="18" charset="0"/>
                      </a:rPr>
                      <m:t>𝑦</m:t>
                    </m:r>
                    <m:r>
                      <a:rPr lang="en-US" i="1" baseline="-25000" dirty="0">
                        <a:latin typeface="Cambria Math" panose="02040503050406030204" pitchFamily="18" charset="0"/>
                      </a:rPr>
                      <m:t>𝑖</m:t>
                    </m:r>
                  </m:oMath>
                </a14:m>
                <a:r>
                  <a:rPr lang="en-US" dirty="0"/>
                  <a:t> the regression model cannot explain.</a:t>
                </a:r>
              </a:p>
            </p:txBody>
          </p:sp>
        </mc:Choice>
        <mc:Fallback xmlns="">
          <p:sp>
            <p:nvSpPr>
              <p:cNvPr id="3" name="Content Placeholder 2">
                <a:extLst>
                  <a:ext uri="{FF2B5EF4-FFF2-40B4-BE49-F238E27FC236}">
                    <a16:creationId xmlns:a16="http://schemas.microsoft.com/office/drawing/2014/main" id="{8E57256C-B0D4-40C9-8ED1-219CE08ED9D5}"/>
                  </a:ext>
                </a:extLst>
              </p:cNvPr>
              <p:cNvSpPr>
                <a:spLocks noGrp="1" noRot="1" noChangeAspect="1" noMove="1" noResize="1" noEditPoints="1" noAdjustHandles="1" noChangeArrowheads="1" noChangeShapeType="1" noTextEdit="1"/>
              </p:cNvSpPr>
              <p:nvPr>
                <p:ph idx="1"/>
              </p:nvPr>
            </p:nvSpPr>
            <p:spPr>
              <a:blipFill>
                <a:blip r:embed="rId2"/>
                <a:stretch>
                  <a:fillRect l="-1481" t="-1200" r="-1481"/>
                </a:stretch>
              </a:blipFill>
            </p:spPr>
            <p:txBody>
              <a:bodyPr/>
              <a:lstStyle/>
              <a:p>
                <a:r>
                  <a:rPr lang="en-IN">
                    <a:noFill/>
                  </a:rPr>
                  <a:t> </a:t>
                </a:r>
              </a:p>
            </p:txBody>
          </p:sp>
        </mc:Fallback>
      </mc:AlternateContent>
    </p:spTree>
    <p:extLst>
      <p:ext uri="{BB962C8B-B14F-4D97-AF65-F5344CB8AC3E}">
        <p14:creationId xmlns:p14="http://schemas.microsoft.com/office/powerpoint/2010/main" val="388477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6256A-B205-4D66-8650-66134F6B1BA5}"/>
              </a:ext>
            </a:extLst>
          </p:cNvPr>
          <p:cNvSpPr>
            <a:spLocks noGrp="1"/>
          </p:cNvSpPr>
          <p:nvPr>
            <p:ph type="title"/>
          </p:nvPr>
        </p:nvSpPr>
        <p:spPr/>
        <p:txBody>
          <a:bodyPr/>
          <a:lstStyle/>
          <a:p>
            <a:r>
              <a:rPr lang="en-US" dirty="0"/>
              <a:t>Assumptions of the Simple Linear Model (cont.)</a:t>
            </a:r>
          </a:p>
        </p:txBody>
      </p:sp>
      <p:sp>
        <p:nvSpPr>
          <p:cNvPr id="3" name="Content Placeholder 2">
            <a:extLst>
              <a:ext uri="{FF2B5EF4-FFF2-40B4-BE49-F238E27FC236}">
                <a16:creationId xmlns:a16="http://schemas.microsoft.com/office/drawing/2014/main" id="{8E57256C-B0D4-40C9-8ED1-219CE08ED9D5}"/>
              </a:ext>
            </a:extLst>
          </p:cNvPr>
          <p:cNvSpPr>
            <a:spLocks noGrp="1"/>
          </p:cNvSpPr>
          <p:nvPr>
            <p:ph idx="1"/>
          </p:nvPr>
        </p:nvSpPr>
        <p:spPr/>
        <p:txBody>
          <a:bodyPr>
            <a:normAutofit/>
          </a:bodyPr>
          <a:lstStyle/>
          <a:p>
            <a:r>
              <a:rPr lang="en-US" dirty="0"/>
              <a:t>The error term will be useful in assessing the a accuracy of the linear regression model. Later in the chapter, it will help analyze the statistical significance of the independent variables.</a:t>
            </a:r>
          </a:p>
          <a:p>
            <a:r>
              <a:rPr lang="en-US" dirty="0"/>
              <a:t>In order to perform inference on the linear model, some assumptions about the nature of the error terms are required.</a:t>
            </a:r>
          </a:p>
        </p:txBody>
      </p:sp>
    </p:spTree>
    <p:extLst>
      <p:ext uri="{BB962C8B-B14F-4D97-AF65-F5344CB8AC3E}">
        <p14:creationId xmlns:p14="http://schemas.microsoft.com/office/powerpoint/2010/main" val="1229441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Assumptions about the Error Term in the Linear Model</a:t>
            </a:r>
          </a:p>
        </p:txBody>
      </p:sp>
      <p:sp>
        <p:nvSpPr>
          <p:cNvPr id="4" name="Content Placeholder 2"/>
          <p:cNvSpPr>
            <a:spLocks noGrp="1"/>
          </p:cNvSpPr>
          <p:nvPr>
            <p:ph idx="1"/>
          </p:nvPr>
        </p:nvSpPr>
        <p:spPr>
          <a:xfrm>
            <a:off x="457200" y="1236714"/>
            <a:ext cx="8229600" cy="1902059"/>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The </a:t>
            </a:r>
            <a:r>
              <a:rPr lang="el-GR" i="1" dirty="0">
                <a:solidFill>
                  <a:srgbClr val="000000"/>
                </a:solidFill>
                <a:latin typeface="Cambria Math" panose="02040503050406030204" pitchFamily="18" charset="0"/>
                <a:ea typeface="Cambria Math" panose="02040503050406030204" pitchFamily="18" charset="0"/>
              </a:rPr>
              <a:t>ε</a:t>
            </a:r>
            <a:r>
              <a:rPr lang="en-US" i="1" baseline="-25000" dirty="0" err="1">
                <a:solidFill>
                  <a:srgbClr val="000000"/>
                </a:solidFill>
              </a:rPr>
              <a:t>i</a:t>
            </a:r>
            <a:r>
              <a:rPr lang="en-US" dirty="0">
                <a:solidFill>
                  <a:srgbClr val="000000"/>
                </a:solidFill>
              </a:rPr>
              <a:t> are presumed to be normally distributed with a mean of 0 and a variance of  </a:t>
            </a:r>
          </a:p>
          <a:p>
            <a:pPr marL="514350" indent="-514350">
              <a:buFont typeface="+mj-lt"/>
              <a:buAutoNum type="arabicPeriod"/>
            </a:pPr>
            <a:r>
              <a:rPr lang="en-US" dirty="0">
                <a:solidFill>
                  <a:srgbClr val="000000"/>
                </a:solidFill>
              </a:rPr>
              <a:t>The </a:t>
            </a:r>
            <a:r>
              <a:rPr lang="el-GR" i="1" dirty="0">
                <a:solidFill>
                  <a:srgbClr val="000000"/>
                </a:solidFill>
                <a:latin typeface="Cambria Math" panose="02040503050406030204" pitchFamily="18" charset="0"/>
                <a:ea typeface="Cambria Math" panose="02040503050406030204" pitchFamily="18" charset="0"/>
              </a:rPr>
              <a:t>ε</a:t>
            </a:r>
            <a:r>
              <a:rPr lang="en-US" i="1" baseline="-25000" dirty="0" err="1">
                <a:solidFill>
                  <a:srgbClr val="000000"/>
                </a:solidFill>
              </a:rPr>
              <a:t>i</a:t>
            </a:r>
            <a:r>
              <a:rPr lang="en-US" dirty="0">
                <a:solidFill>
                  <a:srgbClr val="000000"/>
                </a:solidFill>
              </a:rPr>
              <a:t> are presumed to be independent of each other. </a:t>
            </a:r>
          </a:p>
        </p:txBody>
      </p:sp>
      <p:graphicFrame>
        <p:nvGraphicFramePr>
          <p:cNvPr id="239618" name="Object 2"/>
          <p:cNvGraphicFramePr>
            <a:graphicFrameLocks noChangeAspect="1"/>
          </p:cNvGraphicFramePr>
          <p:nvPr>
            <p:extLst>
              <p:ext uri="{D42A27DB-BD31-4B8C-83A1-F6EECF244321}">
                <p14:modId xmlns:p14="http://schemas.microsoft.com/office/powerpoint/2010/main" val="694124969"/>
              </p:ext>
            </p:extLst>
          </p:nvPr>
        </p:nvGraphicFramePr>
        <p:xfrm>
          <a:off x="5435910" y="1696844"/>
          <a:ext cx="482600" cy="469900"/>
        </p:xfrm>
        <a:graphic>
          <a:graphicData uri="http://schemas.openxmlformats.org/presentationml/2006/ole">
            <mc:AlternateContent xmlns:mc="http://schemas.openxmlformats.org/markup-compatibility/2006">
              <mc:Choice xmlns:v="urn:schemas-microsoft-com:vml" Requires="v">
                <p:oleObj name="Equation" r:id="rId2" imgW="482400" imgH="469800" progId="Equation.DSMT4">
                  <p:embed/>
                </p:oleObj>
              </mc:Choice>
              <mc:Fallback>
                <p:oleObj name="Equation" r:id="rId2" imgW="482400" imgH="469800" progId="Equation.DSMT4">
                  <p:embed/>
                  <p:pic>
                    <p:nvPicPr>
                      <p:cNvPr id="239618" name="Object 2"/>
                      <p:cNvPicPr>
                        <a:picLocks noChangeAspect="1" noChangeArrowheads="1"/>
                      </p:cNvPicPr>
                      <p:nvPr/>
                    </p:nvPicPr>
                    <p:blipFill>
                      <a:blip r:embed="rId3"/>
                      <a:srcRect/>
                      <a:stretch>
                        <a:fillRect/>
                      </a:stretch>
                    </p:blipFill>
                    <p:spPr bwMode="auto">
                      <a:xfrm>
                        <a:off x="5435910" y="1696844"/>
                        <a:ext cx="48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2140686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3380</TotalTime>
  <Words>699</Words>
  <Application>Microsoft Office PowerPoint</Application>
  <PresentationFormat>On-screen Show (4:3)</PresentationFormat>
  <Paragraphs>38</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Cambria Math</vt:lpstr>
      <vt:lpstr>Arial</vt:lpstr>
      <vt:lpstr>Calibri</vt:lpstr>
      <vt:lpstr>Office Theme</vt:lpstr>
      <vt:lpstr>Equation</vt:lpstr>
      <vt:lpstr>Section 13.1</vt:lpstr>
      <vt:lpstr>Introduction</vt:lpstr>
      <vt:lpstr>Introduction</vt:lpstr>
      <vt:lpstr>Definition: Regression Lines: Population versus Sample</vt:lpstr>
      <vt:lpstr>Definition: Regression Lines: Population versus Sample (cont.)</vt:lpstr>
      <vt:lpstr>Assumptions of the Simple Linear Model</vt:lpstr>
      <vt:lpstr>Assumptions of the Simple Linear Model (cont.)</vt:lpstr>
      <vt:lpstr>Assumptions of the Simple Linear Model (cont.)</vt:lpstr>
      <vt:lpstr>Properties: Assumptions about the Error Term in the Linear Model</vt:lpstr>
      <vt:lpstr>Note</vt:lpstr>
      <vt:lpstr>Assumptions of the Simple Linear Model (cont.)</vt:lpstr>
      <vt:lpstr>Assumptions of the Simple Linear Model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457</cp:revision>
  <dcterms:created xsi:type="dcterms:W3CDTF">2013-04-26T14:43:13Z</dcterms:created>
  <dcterms:modified xsi:type="dcterms:W3CDTF">2024-04-10T14:30:36Z</dcterms:modified>
</cp:coreProperties>
</file>