
<file path=[Content_Types].xml><?xml version="1.0" encoding="utf-8"?>
<Types xmlns="http://schemas.openxmlformats.org/package/2006/content-types">
  <Default Extension="bin" ContentType="application/vnd.openxmlformats-officedocument.oleObject"/>
  <Default Extension="fntdata" ContentType="application/x-fontdata"/>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5"/>
  </p:notesMasterIdLst>
  <p:handoutMasterIdLst>
    <p:handoutMasterId r:id="rId46"/>
  </p:handoutMasterIdLst>
  <p:sldIdLst>
    <p:sldId id="256" r:id="rId2"/>
    <p:sldId id="516" r:id="rId3"/>
    <p:sldId id="517" r:id="rId4"/>
    <p:sldId id="518" r:id="rId5"/>
    <p:sldId id="519" r:id="rId6"/>
    <p:sldId id="520" r:id="rId7"/>
    <p:sldId id="521" r:id="rId8"/>
    <p:sldId id="522" r:id="rId9"/>
    <p:sldId id="523" r:id="rId10"/>
    <p:sldId id="524" r:id="rId11"/>
    <p:sldId id="525" r:id="rId12"/>
    <p:sldId id="526" r:id="rId13"/>
    <p:sldId id="527" r:id="rId14"/>
    <p:sldId id="528" r:id="rId15"/>
    <p:sldId id="529" r:id="rId16"/>
    <p:sldId id="530" r:id="rId17"/>
    <p:sldId id="531" r:id="rId18"/>
    <p:sldId id="532" r:id="rId19"/>
    <p:sldId id="338" r:id="rId20"/>
    <p:sldId id="482" r:id="rId21"/>
    <p:sldId id="533" r:id="rId22"/>
    <p:sldId id="534" r:id="rId23"/>
    <p:sldId id="535" r:id="rId24"/>
    <p:sldId id="537" r:id="rId25"/>
    <p:sldId id="536" r:id="rId26"/>
    <p:sldId id="444" r:id="rId27"/>
    <p:sldId id="538" r:id="rId28"/>
    <p:sldId id="539" r:id="rId29"/>
    <p:sldId id="540" r:id="rId30"/>
    <p:sldId id="541" r:id="rId31"/>
    <p:sldId id="542" r:id="rId32"/>
    <p:sldId id="543" r:id="rId33"/>
    <p:sldId id="544" r:id="rId34"/>
    <p:sldId id="545" r:id="rId35"/>
    <p:sldId id="546" r:id="rId36"/>
    <p:sldId id="547" r:id="rId37"/>
    <p:sldId id="548" r:id="rId38"/>
    <p:sldId id="549" r:id="rId39"/>
    <p:sldId id="550" r:id="rId40"/>
    <p:sldId id="553" r:id="rId41"/>
    <p:sldId id="551" r:id="rId42"/>
    <p:sldId id="552" r:id="rId43"/>
    <p:sldId id="554" r:id="rId44"/>
  </p:sldIdLst>
  <p:sldSz cx="9144000" cy="6858000" type="screen4x3"/>
  <p:notesSz cx="6858000" cy="9144000"/>
  <p:embeddedFontLst>
    <p:embeddedFont>
      <p:font typeface="Cambria Math" panose="02040503050406030204" pitchFamily="18" charset="0"/>
      <p:regular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B77D73-9C0F-800B-0F43-FAAFFC8EA440}" name="Casey Luquet" initials="CL" userId="S::cluquet@hawkeslearning.com::d0c6d703-2144-47b7-a589-485ad8d2127c" providerId="AD"/>
  <p188:author id="{5D6111F8-A560-FDB5-A7CE-53E245947F14}" name="Allison Conger" initials="AC" userId="S-1-5-21-1482476501-413027322-842925246-3119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ebecca Lebeaux" initials="RL" lastIdx="2" clrIdx="0">
    <p:extLst>
      <p:ext uri="{19B8F6BF-5375-455C-9EA6-DF929625EA0E}">
        <p15:presenceInfo xmlns:p15="http://schemas.microsoft.com/office/powerpoint/2012/main" userId="Rebecca Lebeaux"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092"/>
    <a:srgbClr val="000000"/>
    <a:srgbClr val="DFDF9F"/>
    <a:srgbClr val="0000FF"/>
    <a:srgbClr val="1F497D"/>
    <a:srgbClr val="2D7D9F"/>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79" autoAdjust="0"/>
    <p:restoredTop sz="94660"/>
  </p:normalViewPr>
  <p:slideViewPr>
    <p:cSldViewPr>
      <p:cViewPr varScale="1">
        <p:scale>
          <a:sx n="104" d="100"/>
          <a:sy n="104" d="100"/>
        </p:scale>
        <p:origin x="558"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microsoft.com/office/2018/10/relationships/authors" Target="author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3/27/2024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4286166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287EA9-0F95-4E3A-B40A-64C12DA5C34F}" type="datetimeFigureOut">
              <a:rPr lang="en-US" smtClean="0"/>
              <a:pPr/>
              <a:t>3/27/2024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1C950B-8241-42E2-98BC-F99EB045F186}" type="slidenum">
              <a:rPr lang="en-US" smtClean="0"/>
              <a:pPr/>
              <a:t>‹#›</a:t>
            </a:fld>
            <a:endParaRPr lang="en-US" dirty="0"/>
          </a:p>
        </p:txBody>
      </p:sp>
    </p:spTree>
    <p:extLst>
      <p:ext uri="{BB962C8B-B14F-4D97-AF65-F5344CB8AC3E}">
        <p14:creationId xmlns:p14="http://schemas.microsoft.com/office/powerpoint/2010/main" val="2461190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1722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image" Target="../media/image26.png"/><Relationship Id="rId7" Type="http://schemas.openxmlformats.org/officeDocument/2006/relationships/oleObject" Target="../embeddings/oleObject2.bin"/><Relationship Id="rId12" Type="http://schemas.openxmlformats.org/officeDocument/2006/relationships/image" Target="../media/image27.wmf"/><Relationship Id="rId1" Type="http://schemas.openxmlformats.org/officeDocument/2006/relationships/slideLayout" Target="../slideLayouts/slideLayout2.xml"/><Relationship Id="rId6" Type="http://schemas.openxmlformats.org/officeDocument/2006/relationships/image" Target="../media/image24.wmf"/><Relationship Id="rId11" Type="http://schemas.openxmlformats.org/officeDocument/2006/relationships/oleObject" Target="../embeddings/oleObject4.bin"/><Relationship Id="rId5" Type="http://schemas.openxmlformats.org/officeDocument/2006/relationships/oleObject" Target="../embeddings/oleObject1.bin"/><Relationship Id="rId10" Type="http://schemas.openxmlformats.org/officeDocument/2006/relationships/image" Target="../media/image26.wmf"/><Relationship Id="rId4" Type="http://schemas.openxmlformats.org/officeDocument/2006/relationships/image" Target="../media/image27.png"/><Relationship Id="rId9"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29.wmf"/><Relationship Id="rId5" Type="http://schemas.openxmlformats.org/officeDocument/2006/relationships/oleObject" Target="../embeddings/oleObject6.bin"/><Relationship Id="rId10" Type="http://schemas.openxmlformats.org/officeDocument/2006/relationships/image" Target="../media/image31.wmf"/><Relationship Id="rId4" Type="http://schemas.openxmlformats.org/officeDocument/2006/relationships/image" Target="../media/image28.wmf"/><Relationship Id="rId9" Type="http://schemas.openxmlformats.org/officeDocument/2006/relationships/oleObject" Target="../embeddings/oleObject8.bin"/></Relationships>
</file>

<file path=ppt/slides/_rels/slide23.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9.bin"/><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33.wmf"/></Relationships>
</file>

<file path=ppt/slides/_rels/slide25.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oleObject" Target="../embeddings/oleObject11.bin"/><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35.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36.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37.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28.wmf"/><Relationship Id="rId5" Type="http://schemas.openxmlformats.org/officeDocument/2006/relationships/oleObject" Target="../embeddings/oleObject16.bin"/><Relationship Id="rId4" Type="http://schemas.openxmlformats.org/officeDocument/2006/relationships/image" Target="../media/image39.wmf"/></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12.5</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Inference about Two Population Variances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0A81C89-E04F-4612-AFC9-DDFEF639D7F5}"/>
                  </a:ext>
                </a:extLst>
              </p:cNvPr>
              <p:cNvSpPr>
                <a:spLocks noGrp="1"/>
              </p:cNvSpPr>
              <p:nvPr>
                <p:ph type="title"/>
              </p:nvPr>
            </p:nvSpPr>
            <p:spPr/>
            <p:txBody>
              <a:bodyPr/>
              <a:lstStyle/>
              <a:p>
                <a:r>
                  <a:rPr lang="en-US" dirty="0"/>
                  <a:t>The Sampling Distribution of </a:t>
                </a:r>
                <a14:m>
                  <m:oMath xmlns:m="http://schemas.openxmlformats.org/officeDocument/2006/math">
                    <m:f>
                      <m:fPr>
                        <m:ctrlPr>
                          <a:rPr lang="en-US" i="1" smtClean="0">
                            <a:latin typeface="Cambria Math" panose="02040503050406030204" pitchFamily="18" charset="0"/>
                          </a:rPr>
                        </m:ctrlPr>
                      </m:fPr>
                      <m:num>
                        <m:sSubSup>
                          <m:sSubSupPr>
                            <m:ctrlPr>
                              <a:rPr lang="en-US" i="1">
                                <a:latin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𝑠</m:t>
                            </m:r>
                          </m:e>
                          <m:sub>
                            <m:r>
                              <a:rPr lang="en-US" i="1">
                                <a:latin typeface="Cambria Math" panose="02040503050406030204" pitchFamily="18" charset="0"/>
                              </a:rPr>
                              <m:t>1</m:t>
                            </m:r>
                          </m:sub>
                          <m:sup>
                            <m:r>
                              <a:rPr lang="en-US" i="1">
                                <a:latin typeface="Cambria Math" panose="02040503050406030204" pitchFamily="18" charset="0"/>
                              </a:rPr>
                              <m:t>2</m:t>
                            </m:r>
                          </m:sup>
                        </m:sSubSup>
                      </m:num>
                      <m:den>
                        <m:sSubSup>
                          <m:sSubSupPr>
                            <m:ctrlPr>
                              <a:rPr lang="en-US" i="1">
                                <a:latin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𝑠</m:t>
                            </m:r>
                          </m:e>
                          <m:sub>
                            <m:r>
                              <a:rPr lang="en-US" i="1">
                                <a:latin typeface="Cambria Math" panose="02040503050406030204" pitchFamily="18" charset="0"/>
                              </a:rPr>
                              <m:t>2</m:t>
                            </m:r>
                          </m:sub>
                          <m:sup>
                            <m:r>
                              <a:rPr lang="en-US" i="1">
                                <a:latin typeface="Cambria Math" panose="02040503050406030204" pitchFamily="18" charset="0"/>
                              </a:rPr>
                              <m:t>2</m:t>
                            </m:r>
                          </m:sup>
                        </m:sSubSup>
                      </m:den>
                    </m:f>
                  </m:oMath>
                </a14:m>
                <a:r>
                  <a:rPr lang="en-US" baseline="-25000" dirty="0"/>
                  <a:t> </a:t>
                </a:r>
                <a:r>
                  <a:rPr lang="en-US" dirty="0"/>
                  <a:t>(cont.)</a:t>
                </a:r>
              </a:p>
            </p:txBody>
          </p:sp>
        </mc:Choice>
        <mc:Fallback xmlns="">
          <p:sp>
            <p:nvSpPr>
              <p:cNvPr id="2" name="Title 1">
                <a:extLst>
                  <a:ext uri="{FF2B5EF4-FFF2-40B4-BE49-F238E27FC236}">
                    <a16:creationId xmlns:a16="http://schemas.microsoft.com/office/drawing/2014/main" id="{50A81C89-E04F-4612-AFC9-DDFEF639D7F5}"/>
                  </a:ext>
                </a:extLst>
              </p:cNvPr>
              <p:cNvSpPr>
                <a:spLocks noGrp="1" noRot="1" noChangeAspect="1" noMove="1" noResize="1" noEditPoints="1" noAdjustHandles="1" noChangeArrowheads="1" noChangeShapeType="1" noTextEdit="1"/>
              </p:cNvSpPr>
              <p:nvPr>
                <p:ph type="title"/>
              </p:nvPr>
            </p:nvSpPr>
            <p:spPr>
              <a:blipFill>
                <a:blip r:embed="rId2"/>
                <a:stretch>
                  <a:fillRect t="-933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9580FEB-2B3F-4321-A9A7-6B2606654873}"/>
                  </a:ext>
                </a:extLst>
              </p:cNvPr>
              <p:cNvSpPr>
                <a:spLocks noGrp="1"/>
              </p:cNvSpPr>
              <p:nvPr>
                <p:ph idx="1"/>
              </p:nvPr>
            </p:nvSpPr>
            <p:spPr>
              <a:xfrm>
                <a:off x="457200" y="1219200"/>
                <a:ext cx="8229600" cy="4572000"/>
              </a:xfrm>
            </p:spPr>
            <p:txBody>
              <a:bodyPr>
                <a:normAutofit/>
              </a:bodyPr>
              <a:lstStyle/>
              <a:p>
                <a:r>
                  <a:rPr lang="en-US" dirty="0"/>
                  <a:t>Tables have been compiled (see Appendix A) that show critical values of the </a:t>
                </a:r>
                <a14:m>
                  <m:oMath xmlns:m="http://schemas.openxmlformats.org/officeDocument/2006/math">
                    <m:r>
                      <a:rPr lang="en-US" i="1" dirty="0" smtClean="0">
                        <a:latin typeface="Cambria Math" panose="02040503050406030204" pitchFamily="18" charset="0"/>
                      </a:rPr>
                      <m:t>𝐹</m:t>
                    </m:r>
                  </m:oMath>
                </a14:m>
                <a:r>
                  <a:rPr lang="en-US" dirty="0"/>
                  <a:t>-distribution at common levels of significance. The notation </a:t>
                </a:r>
                <a14:m>
                  <m:oMath xmlns:m="http://schemas.openxmlformats.org/officeDocument/2006/math">
                    <m:r>
                      <a:rPr lang="en-US" i="1" dirty="0" smtClean="0">
                        <a:latin typeface="Cambria Math" panose="02040503050406030204" pitchFamily="18" charset="0"/>
                      </a:rPr>
                      <m:t>𝐹</m:t>
                    </m:r>
                    <m:r>
                      <a:rPr lang="en-US" i="1" baseline="-25000" dirty="0" smtClean="0">
                        <a:latin typeface="Cambria Math" panose="02040503050406030204" pitchFamily="18" charset="0"/>
                        <a:ea typeface="Cambria Math" panose="02040503050406030204" pitchFamily="18" charset="0"/>
                      </a:rPr>
                      <m:t>𝛼</m:t>
                    </m:r>
                  </m:oMath>
                </a14:m>
                <a:r>
                  <a:rPr lang="en-US" dirty="0"/>
                  <a:t> will indicate the value of </a:t>
                </a:r>
                <a14:m>
                  <m:oMath xmlns:m="http://schemas.openxmlformats.org/officeDocument/2006/math">
                    <m:r>
                      <a:rPr lang="en-US" i="1" dirty="0" smtClean="0">
                        <a:latin typeface="Cambria Math" panose="02040503050406030204" pitchFamily="18" charset="0"/>
                      </a:rPr>
                      <m:t>𝐹</m:t>
                    </m:r>
                  </m:oMath>
                </a14:m>
                <a:r>
                  <a:rPr lang="en-US" dirty="0"/>
                  <a:t> such that </a:t>
                </a:r>
                <a14:m>
                  <m:oMath xmlns:m="http://schemas.openxmlformats.org/officeDocument/2006/math">
                    <m:r>
                      <a:rPr lang="en-US" i="1" dirty="0">
                        <a:latin typeface="Cambria Math" panose="02040503050406030204" pitchFamily="18" charset="0"/>
                        <a:ea typeface="Cambria Math" panose="02040503050406030204" pitchFamily="18" charset="0"/>
                      </a:rPr>
                      <m:t>𝛼</m:t>
                    </m:r>
                  </m:oMath>
                </a14:m>
                <a:r>
                  <a:rPr lang="en-US" dirty="0"/>
                  <a:t> of the area under the curve lies to the right of this value.</a:t>
                </a:r>
              </a:p>
            </p:txBody>
          </p:sp>
        </mc:Choice>
        <mc:Fallback xmlns="">
          <p:sp>
            <p:nvSpPr>
              <p:cNvPr id="3" name="Content Placeholder 2">
                <a:extLst>
                  <a:ext uri="{FF2B5EF4-FFF2-40B4-BE49-F238E27FC236}">
                    <a16:creationId xmlns:a16="http://schemas.microsoft.com/office/drawing/2014/main" id="{F9580FEB-2B3F-4321-A9A7-6B2606654873}"/>
                  </a:ext>
                </a:extLst>
              </p:cNvPr>
              <p:cNvSpPr>
                <a:spLocks noGrp="1" noRot="1" noChangeAspect="1" noMove="1" noResize="1" noEditPoints="1" noAdjustHandles="1" noChangeArrowheads="1" noChangeShapeType="1" noTextEdit="1"/>
              </p:cNvSpPr>
              <p:nvPr>
                <p:ph idx="1"/>
              </p:nvPr>
            </p:nvSpPr>
            <p:spPr>
              <a:xfrm>
                <a:off x="457200" y="1219200"/>
                <a:ext cx="8229600" cy="4572000"/>
              </a:xfrm>
              <a:blipFill>
                <a:blip r:embed="rId3"/>
                <a:stretch>
                  <a:fillRect l="-1481" t="-1200" r="-1630"/>
                </a:stretch>
              </a:blipFill>
            </p:spPr>
            <p:txBody>
              <a:bodyPr/>
              <a:lstStyle/>
              <a:p>
                <a:r>
                  <a:rPr lang="en-IN">
                    <a:noFill/>
                  </a:rPr>
                  <a:t> </a:t>
                </a:r>
              </a:p>
            </p:txBody>
          </p:sp>
        </mc:Fallback>
      </mc:AlternateContent>
    </p:spTree>
    <p:extLst>
      <p:ext uri="{BB962C8B-B14F-4D97-AF65-F5344CB8AC3E}">
        <p14:creationId xmlns:p14="http://schemas.microsoft.com/office/powerpoint/2010/main" val="2363284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0A81C89-E04F-4612-AFC9-DDFEF639D7F5}"/>
                  </a:ext>
                </a:extLst>
              </p:cNvPr>
              <p:cNvSpPr>
                <a:spLocks noGrp="1"/>
              </p:cNvSpPr>
              <p:nvPr>
                <p:ph type="title"/>
              </p:nvPr>
            </p:nvSpPr>
            <p:spPr/>
            <p:txBody>
              <a:bodyPr/>
              <a:lstStyle/>
              <a:p>
                <a:r>
                  <a:rPr lang="en-US" dirty="0"/>
                  <a:t>Example 12.5.1: Finding an </a:t>
                </a:r>
                <a14:m>
                  <m:oMath xmlns:m="http://schemas.openxmlformats.org/officeDocument/2006/math">
                    <m:r>
                      <a:rPr lang="en-US" i="1" dirty="0" smtClean="0">
                        <a:latin typeface="Cambria Math" panose="02040503050406030204" pitchFamily="18" charset="0"/>
                      </a:rPr>
                      <m:t>𝐹</m:t>
                    </m:r>
                  </m:oMath>
                </a14:m>
                <a:r>
                  <a:rPr lang="en-US" dirty="0"/>
                  <a:t>-Critical Value</a:t>
                </a:r>
              </a:p>
            </p:txBody>
          </p:sp>
        </mc:Choice>
        <mc:Fallback xmlns="">
          <p:sp>
            <p:nvSpPr>
              <p:cNvPr id="2" name="Title 1">
                <a:extLst>
                  <a:ext uri="{FF2B5EF4-FFF2-40B4-BE49-F238E27FC236}">
                    <a16:creationId xmlns:a16="http://schemas.microsoft.com/office/drawing/2014/main" id="{50A81C89-E04F-4612-AFC9-DDFEF639D7F5}"/>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9580FEB-2B3F-4321-A9A7-6B2606654873}"/>
                  </a:ext>
                </a:extLst>
              </p:cNvPr>
              <p:cNvSpPr>
                <a:spLocks noGrp="1"/>
              </p:cNvSpPr>
              <p:nvPr>
                <p:ph idx="1"/>
              </p:nvPr>
            </p:nvSpPr>
            <p:spPr/>
            <p:txBody>
              <a:bodyPr>
                <a:normAutofit/>
              </a:bodyPr>
              <a:lstStyle/>
              <a:p>
                <a:r>
                  <a:rPr lang="en-US" dirty="0"/>
                  <a:t>Find a value on the </a:t>
                </a:r>
                <a14:m>
                  <m:oMath xmlns:m="http://schemas.openxmlformats.org/officeDocument/2006/math">
                    <m:r>
                      <a:rPr lang="en-US" i="1" dirty="0" smtClean="0">
                        <a:latin typeface="Cambria Math" panose="02040503050406030204" pitchFamily="18" charset="0"/>
                      </a:rPr>
                      <m:t>𝐹</m:t>
                    </m:r>
                  </m:oMath>
                </a14:m>
                <a:r>
                  <a:rPr lang="en-US" dirty="0"/>
                  <a:t>-distribution with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𝑑𝑓</m:t>
                        </m:r>
                      </m:e>
                      <m:sub>
                        <m:r>
                          <a:rPr lang="en-US" i="1">
                            <a:latin typeface="Cambria Math" panose="02040503050406030204" pitchFamily="18" charset="0"/>
                          </a:rPr>
                          <m:t>𝑛𝑢𝑚</m:t>
                        </m:r>
                      </m:sub>
                    </m:sSub>
                  </m:oMath>
                </a14:m>
                <a:r>
                  <a:rPr lang="en-US" dirty="0"/>
                  <a:t>= 4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𝑑𝑓</m:t>
                        </m:r>
                      </m:e>
                      <m:sub>
                        <m:r>
                          <a:rPr lang="en-US" i="1">
                            <a:latin typeface="Cambria Math" panose="02040503050406030204" pitchFamily="18" charset="0"/>
                          </a:rPr>
                          <m:t>𝑑𝑒𝑛</m:t>
                        </m:r>
                      </m:sub>
                    </m:sSub>
                  </m:oMath>
                </a14:m>
                <a:r>
                  <a:rPr lang="en-US" dirty="0"/>
                  <a:t> = 20 such that 0.05 of the area lies to the right of this value.</a:t>
                </a:r>
              </a:p>
            </p:txBody>
          </p:sp>
        </mc:Choice>
        <mc:Fallback xmlns="">
          <p:sp>
            <p:nvSpPr>
              <p:cNvPr id="3" name="Content Placeholder 2">
                <a:extLst>
                  <a:ext uri="{FF2B5EF4-FFF2-40B4-BE49-F238E27FC236}">
                    <a16:creationId xmlns:a16="http://schemas.microsoft.com/office/drawing/2014/main" id="{F9580FEB-2B3F-4321-A9A7-6B2606654873}"/>
                  </a:ext>
                </a:extLst>
              </p:cNvPr>
              <p:cNvSpPr>
                <a:spLocks noGrp="1" noRot="1" noChangeAspect="1" noMove="1" noResize="1" noEditPoints="1" noAdjustHandles="1" noChangeArrowheads="1" noChangeShapeType="1" noTextEdit="1"/>
              </p:cNvSpPr>
              <p:nvPr>
                <p:ph idx="1"/>
              </p:nvPr>
            </p:nvSpPr>
            <p:spPr>
              <a:blipFill>
                <a:blip r:embed="rId3"/>
                <a:stretch>
                  <a:fillRect l="-1481" t="-1200" r="-1556"/>
                </a:stretch>
              </a:blipFill>
            </p:spPr>
            <p:txBody>
              <a:bodyPr/>
              <a:lstStyle/>
              <a:p>
                <a:r>
                  <a:rPr lang="en-IN">
                    <a:noFill/>
                  </a:rPr>
                  <a:t> </a:t>
                </a:r>
              </a:p>
            </p:txBody>
          </p:sp>
        </mc:Fallback>
      </mc:AlternateContent>
      <p:pic>
        <p:nvPicPr>
          <p:cNvPr id="5" name="Picture 4">
            <a:extLst>
              <a:ext uri="{FF2B5EF4-FFF2-40B4-BE49-F238E27FC236}">
                <a16:creationId xmlns:a16="http://schemas.microsoft.com/office/drawing/2014/main" id="{21C963F6-19D8-0691-1713-5AD91525800F}"/>
              </a:ext>
            </a:extLst>
          </p:cNvPr>
          <p:cNvPicPr>
            <a:picLocks noChangeAspect="1"/>
          </p:cNvPicPr>
          <p:nvPr/>
        </p:nvPicPr>
        <p:blipFill>
          <a:blip r:embed="rId4"/>
          <a:stretch>
            <a:fillRect/>
          </a:stretch>
        </p:blipFill>
        <p:spPr>
          <a:xfrm>
            <a:off x="1981200" y="2575669"/>
            <a:ext cx="4910525" cy="3276491"/>
          </a:xfrm>
          <a:prstGeom prst="rect">
            <a:avLst/>
          </a:prstGeom>
        </p:spPr>
      </p:pic>
    </p:spTree>
    <p:extLst>
      <p:ext uri="{BB962C8B-B14F-4D97-AF65-F5344CB8AC3E}">
        <p14:creationId xmlns:p14="http://schemas.microsoft.com/office/powerpoint/2010/main" val="272303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0A81C89-E04F-4612-AFC9-DDFEF639D7F5}"/>
                  </a:ext>
                </a:extLst>
              </p:cNvPr>
              <p:cNvSpPr>
                <a:spLocks noGrp="1"/>
              </p:cNvSpPr>
              <p:nvPr>
                <p:ph type="title"/>
              </p:nvPr>
            </p:nvSpPr>
            <p:spPr/>
            <p:txBody>
              <a:bodyPr/>
              <a:lstStyle/>
              <a:p>
                <a:r>
                  <a:rPr lang="en-US" dirty="0"/>
                  <a:t>Example 12.5.1: Finding an </a:t>
                </a:r>
                <a14:m>
                  <m:oMath xmlns:m="http://schemas.openxmlformats.org/officeDocument/2006/math">
                    <m:r>
                      <a:rPr lang="en-US" i="1" dirty="0" smtClean="0">
                        <a:latin typeface="Cambria Math" panose="02040503050406030204" pitchFamily="18" charset="0"/>
                      </a:rPr>
                      <m:t>𝐹</m:t>
                    </m:r>
                  </m:oMath>
                </a14:m>
                <a:r>
                  <a:rPr lang="en-US" dirty="0"/>
                  <a:t>-Critical Value (cont.)</a:t>
                </a:r>
              </a:p>
            </p:txBody>
          </p:sp>
        </mc:Choice>
        <mc:Fallback xmlns="">
          <p:sp>
            <p:nvSpPr>
              <p:cNvPr id="2" name="Title 1">
                <a:extLst>
                  <a:ext uri="{FF2B5EF4-FFF2-40B4-BE49-F238E27FC236}">
                    <a16:creationId xmlns:a16="http://schemas.microsoft.com/office/drawing/2014/main" id="{50A81C89-E04F-4612-AFC9-DDFEF639D7F5}"/>
                  </a:ext>
                </a:extLst>
              </p:cNvPr>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9580FEB-2B3F-4321-A9A7-6B2606654873}"/>
                  </a:ext>
                </a:extLst>
              </p:cNvPr>
              <p:cNvSpPr>
                <a:spLocks noGrp="1"/>
              </p:cNvSpPr>
              <p:nvPr>
                <p:ph idx="1"/>
              </p:nvPr>
            </p:nvSpPr>
            <p:spPr/>
            <p:txBody>
              <a:bodyPr>
                <a:normAutofit/>
              </a:bodyPr>
              <a:lstStyle/>
              <a:p>
                <a:r>
                  <a:rPr lang="en-US" b="1" dirty="0"/>
                  <a:t>Solution</a:t>
                </a:r>
              </a:p>
              <a:p>
                <a:r>
                  <a:rPr lang="en-US" dirty="0"/>
                  <a:t>Use the </a:t>
                </a:r>
                <a14:m>
                  <m:oMath xmlns:m="http://schemas.openxmlformats.org/officeDocument/2006/math">
                    <m:r>
                      <a:rPr lang="en-US" i="1" dirty="0" smtClean="0">
                        <a:latin typeface="Cambria Math" panose="02040503050406030204" pitchFamily="18" charset="0"/>
                      </a:rPr>
                      <m:t>𝐹</m:t>
                    </m:r>
                  </m:oMath>
                </a14:m>
                <a:r>
                  <a:rPr lang="en-US" dirty="0"/>
                  <a:t>-table corresponding to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r>
                      <a:rPr lang="en-US" i="1" dirty="0" smtClean="0">
                        <a:latin typeface="Cambria Math" panose="02040503050406030204" pitchFamily="18" charset="0"/>
                      </a:rPr>
                      <m:t>=0.05</m:t>
                    </m:r>
                  </m:oMath>
                </a14:m>
                <a:r>
                  <a:rPr lang="en-US" dirty="0"/>
                  <a:t>. The leftmost column of the table corresponds to the degrees of freedom in the denominator, while the top row of the table corresponds to the degrees of freedom in the numerator. Looking up the critical value in the 0.05 table corresponding to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𝑑𝑓</m:t>
                        </m:r>
                      </m:e>
                      <m:sub>
                        <m:r>
                          <a:rPr lang="en-US" i="1">
                            <a:latin typeface="Cambria Math" panose="02040503050406030204" pitchFamily="18" charset="0"/>
                          </a:rPr>
                          <m:t>𝑛𝑢𝑚</m:t>
                        </m:r>
                      </m:sub>
                    </m:sSub>
                  </m:oMath>
                </a14:m>
                <a:r>
                  <a:rPr lang="en-US" dirty="0"/>
                  <a:t>= 4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𝑑𝑓</m:t>
                        </m:r>
                      </m:e>
                      <m:sub>
                        <m:r>
                          <a:rPr lang="en-US" i="1">
                            <a:latin typeface="Cambria Math" panose="02040503050406030204" pitchFamily="18" charset="0"/>
                          </a:rPr>
                          <m:t>𝑑𝑒𝑛</m:t>
                        </m:r>
                      </m:sub>
                    </m:sSub>
                  </m:oMath>
                </a14:m>
                <a:r>
                  <a:rPr lang="en-US" dirty="0"/>
                  <a:t>= 20 produces an </a:t>
                </a:r>
                <a14:m>
                  <m:oMath xmlns:m="http://schemas.openxmlformats.org/officeDocument/2006/math">
                    <m:r>
                      <a:rPr lang="en-US" i="1" dirty="0" smtClean="0">
                        <a:latin typeface="Cambria Math" panose="02040503050406030204" pitchFamily="18" charset="0"/>
                      </a:rPr>
                      <m:t>𝐹</m:t>
                    </m:r>
                  </m:oMath>
                </a14:m>
                <a:r>
                  <a:rPr lang="en-US" dirty="0"/>
                  <a:t>-value of 2.8661.</a:t>
                </a:r>
              </a:p>
            </p:txBody>
          </p:sp>
        </mc:Choice>
        <mc:Fallback xmlns="">
          <p:sp>
            <p:nvSpPr>
              <p:cNvPr id="3" name="Content Placeholder 2">
                <a:extLst>
                  <a:ext uri="{FF2B5EF4-FFF2-40B4-BE49-F238E27FC236}">
                    <a16:creationId xmlns:a16="http://schemas.microsoft.com/office/drawing/2014/main" id="{F9580FEB-2B3F-4321-A9A7-6B2606654873}"/>
                  </a:ext>
                </a:extLst>
              </p:cNvPr>
              <p:cNvSpPr>
                <a:spLocks noGrp="1" noRot="1" noChangeAspect="1" noMove="1" noResize="1" noEditPoints="1" noAdjustHandles="1" noChangeArrowheads="1" noChangeShapeType="1" noTextEdit="1"/>
              </p:cNvSpPr>
              <p:nvPr>
                <p:ph idx="1"/>
              </p:nvPr>
            </p:nvSpPr>
            <p:spPr>
              <a:blipFill>
                <a:blip r:embed="rId3"/>
                <a:stretch>
                  <a:fillRect l="-1481" t="-1200" r="-2370"/>
                </a:stretch>
              </a:blipFill>
            </p:spPr>
            <p:txBody>
              <a:bodyPr/>
              <a:lstStyle/>
              <a:p>
                <a:r>
                  <a:rPr lang="en-IN">
                    <a:noFill/>
                  </a:rPr>
                  <a:t> </a:t>
                </a:r>
              </a:p>
            </p:txBody>
          </p:sp>
        </mc:Fallback>
      </mc:AlternateContent>
    </p:spTree>
    <p:extLst>
      <p:ext uri="{BB962C8B-B14F-4D97-AF65-F5344CB8AC3E}">
        <p14:creationId xmlns:p14="http://schemas.microsoft.com/office/powerpoint/2010/main" val="1447928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0A81C89-E04F-4612-AFC9-DDFEF639D7F5}"/>
                  </a:ext>
                </a:extLst>
              </p:cNvPr>
              <p:cNvSpPr>
                <a:spLocks noGrp="1"/>
              </p:cNvSpPr>
              <p:nvPr>
                <p:ph type="title"/>
              </p:nvPr>
            </p:nvSpPr>
            <p:spPr/>
            <p:txBody>
              <a:bodyPr/>
              <a:lstStyle/>
              <a:p>
                <a:r>
                  <a:rPr lang="en-US" dirty="0"/>
                  <a:t>Example 12.5.1: Finding an </a:t>
                </a:r>
                <a14:m>
                  <m:oMath xmlns:m="http://schemas.openxmlformats.org/officeDocument/2006/math">
                    <m:r>
                      <a:rPr lang="en-US" i="1" dirty="0">
                        <a:latin typeface="Cambria Math" panose="02040503050406030204" pitchFamily="18" charset="0"/>
                      </a:rPr>
                      <m:t>𝐹</m:t>
                    </m:r>
                  </m:oMath>
                </a14:m>
                <a:r>
                  <a:rPr lang="en-US" dirty="0"/>
                  <a:t>-Critical Value (cont.)</a:t>
                </a:r>
              </a:p>
            </p:txBody>
          </p:sp>
        </mc:Choice>
        <mc:Fallback xmlns="">
          <p:sp>
            <p:nvSpPr>
              <p:cNvPr id="2" name="Title 1">
                <a:extLst>
                  <a:ext uri="{FF2B5EF4-FFF2-40B4-BE49-F238E27FC236}">
                    <a16:creationId xmlns:a16="http://schemas.microsoft.com/office/drawing/2014/main" id="{50A81C89-E04F-4612-AFC9-DDFEF639D7F5}"/>
                  </a:ext>
                </a:extLst>
              </p:cNvPr>
              <p:cNvSpPr>
                <a:spLocks noGrp="1" noRot="1" noChangeAspect="1" noMove="1" noResize="1" noEditPoints="1" noAdjustHandles="1" noChangeArrowheads="1" noChangeShapeType="1" noTextEdit="1"/>
              </p:cNvSpPr>
              <p:nvPr>
                <p:ph type="title"/>
              </p:nvPr>
            </p:nvSpPr>
            <p:spPr>
              <a:blipFill>
                <a:blip r:embed="rId3"/>
                <a:stretch>
                  <a:fillRect t="-16000" b="-19333"/>
                </a:stretch>
              </a:blipFill>
            </p:spPr>
            <p:txBody>
              <a:bodyPr/>
              <a:lstStyle/>
              <a:p>
                <a:r>
                  <a:rPr lang="en-IN">
                    <a:noFill/>
                  </a:rPr>
                  <a:t> </a:t>
                </a:r>
              </a:p>
            </p:txBody>
          </p:sp>
        </mc:Fallback>
      </mc:AlternateContent>
      <p:sp>
        <p:nvSpPr>
          <p:cNvPr id="3" name="Content Placeholder 2">
            <a:extLst>
              <a:ext uri="{FF2B5EF4-FFF2-40B4-BE49-F238E27FC236}">
                <a16:creationId xmlns:a16="http://schemas.microsoft.com/office/drawing/2014/main" id="{F9580FEB-2B3F-4321-A9A7-6B2606654873}"/>
              </a:ext>
            </a:extLst>
          </p:cNvPr>
          <p:cNvSpPr>
            <a:spLocks noGrp="1"/>
          </p:cNvSpPr>
          <p:nvPr>
            <p:ph idx="1"/>
          </p:nvPr>
        </p:nvSpPr>
        <p:spPr/>
        <p:txBody>
          <a:bodyPr>
            <a:normAutofit/>
          </a:bodyPr>
          <a:lstStyle/>
          <a:p>
            <a:r>
              <a:rPr lang="en-US" dirty="0"/>
              <a:t> </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A311E998-1247-6CC9-B64E-C8644AA8FC08}"/>
                  </a:ext>
                </a:extLst>
              </p:cNvPr>
              <p:cNvGraphicFramePr>
                <a:graphicFrameLocks noGrp="1"/>
              </p:cNvGraphicFramePr>
              <p:nvPr>
                <p:extLst>
                  <p:ext uri="{D42A27DB-BD31-4B8C-83A1-F6EECF244321}">
                    <p14:modId xmlns:p14="http://schemas.microsoft.com/office/powerpoint/2010/main" val="956806101"/>
                  </p:ext>
                </p:extLst>
              </p:nvPr>
            </p:nvGraphicFramePr>
            <p:xfrm>
              <a:off x="381000" y="1371600"/>
              <a:ext cx="8229600" cy="357632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526021288"/>
                        </a:ext>
                      </a:extLst>
                    </a:gridCol>
                    <a:gridCol w="457200">
                      <a:extLst>
                        <a:ext uri="{9D8B030D-6E8A-4147-A177-3AD203B41FA5}">
                          <a16:colId xmlns:a16="http://schemas.microsoft.com/office/drawing/2014/main" val="1449881730"/>
                        </a:ext>
                      </a:extLst>
                    </a:gridCol>
                    <a:gridCol w="1181100">
                      <a:extLst>
                        <a:ext uri="{9D8B030D-6E8A-4147-A177-3AD203B41FA5}">
                          <a16:colId xmlns:a16="http://schemas.microsoft.com/office/drawing/2014/main" val="2432202258"/>
                        </a:ext>
                      </a:extLst>
                    </a:gridCol>
                    <a:gridCol w="1181100">
                      <a:extLst>
                        <a:ext uri="{9D8B030D-6E8A-4147-A177-3AD203B41FA5}">
                          <a16:colId xmlns:a16="http://schemas.microsoft.com/office/drawing/2014/main" val="3248229029"/>
                        </a:ext>
                      </a:extLst>
                    </a:gridCol>
                    <a:gridCol w="1143000">
                      <a:extLst>
                        <a:ext uri="{9D8B030D-6E8A-4147-A177-3AD203B41FA5}">
                          <a16:colId xmlns:a16="http://schemas.microsoft.com/office/drawing/2014/main" val="3322273152"/>
                        </a:ext>
                      </a:extLst>
                    </a:gridCol>
                    <a:gridCol w="1143000">
                      <a:extLst>
                        <a:ext uri="{9D8B030D-6E8A-4147-A177-3AD203B41FA5}">
                          <a16:colId xmlns:a16="http://schemas.microsoft.com/office/drawing/2014/main" val="2470560873"/>
                        </a:ext>
                      </a:extLst>
                    </a:gridCol>
                    <a:gridCol w="1066800">
                      <a:extLst>
                        <a:ext uri="{9D8B030D-6E8A-4147-A177-3AD203B41FA5}">
                          <a16:colId xmlns:a16="http://schemas.microsoft.com/office/drawing/2014/main" val="3198826803"/>
                        </a:ext>
                      </a:extLst>
                    </a:gridCol>
                    <a:gridCol w="609600">
                      <a:extLst>
                        <a:ext uri="{9D8B030D-6E8A-4147-A177-3AD203B41FA5}">
                          <a16:colId xmlns:a16="http://schemas.microsoft.com/office/drawing/2014/main" val="3680015220"/>
                        </a:ext>
                      </a:extLst>
                    </a:gridCol>
                  </a:tblGrid>
                  <a:tr h="609600">
                    <a:tc rowSpan="2" gridSpan="2">
                      <a:txBody>
                        <a:bodyPr/>
                        <a:lstStyle/>
                        <a:p>
                          <a:pPr algn="ct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ea typeface="Cambria Math" panose="02040503050406030204" pitchFamily="18" charset="0"/>
                                  </a:rPr>
                                  <m:t>𝜶</m:t>
                                </m:r>
                                <m:r>
                                  <a:rPr lang="en-US" b="1" i="1" dirty="0" smtClean="0">
                                    <a:latin typeface="Cambria Math" panose="02040503050406030204" pitchFamily="18" charset="0"/>
                                  </a:rPr>
                                  <m:t>=</m:t>
                                </m:r>
                                <m:r>
                                  <a:rPr lang="en-US" b="1" i="1" dirty="0" smtClean="0">
                                    <a:latin typeface="Cambria Math" panose="02040503050406030204" pitchFamily="18" charset="0"/>
                                  </a:rPr>
                                  <m:t>𝟎</m:t>
                                </m:r>
                                <m:r>
                                  <a:rPr lang="en-US" b="1" i="1" dirty="0" smtClean="0">
                                    <a:latin typeface="Cambria Math" panose="02040503050406030204" pitchFamily="18" charset="0"/>
                                  </a:rPr>
                                  <m:t>.</m:t>
                                </m:r>
                                <m:r>
                                  <a:rPr lang="en-US" b="1" i="1" dirty="0" smtClean="0">
                                    <a:latin typeface="Cambria Math" panose="02040503050406030204" pitchFamily="18" charset="0"/>
                                  </a:rPr>
                                  <m:t>𝟎𝟓</m:t>
                                </m:r>
                              </m:oMath>
                            </m:oMathPara>
                          </a14:m>
                          <a:endParaRPr lang="en-IN" b="1" dirty="0"/>
                        </a:p>
                      </a:txBody>
                      <a:tcPr anchor="ctr"/>
                    </a:tc>
                    <a:tc rowSpan="2" hMerge="1">
                      <a:txBody>
                        <a:bodyPr/>
                        <a:lstStyle/>
                        <a:p>
                          <a:endParaRPr lang="en-IN" dirty="0"/>
                        </a:p>
                      </a:txBody>
                      <a:tcPr/>
                    </a:tc>
                    <a:tc gridSpan="6">
                      <a:txBody>
                        <a:bodyPr/>
                        <a:lstStyle/>
                        <a:p>
                          <a:pPr algn="ctr"/>
                          <a:r>
                            <a:rPr lang="en-IN" dirty="0"/>
                            <a:t>Numerator Degrees of Freedom</a:t>
                          </a:r>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pPr algn="ctr"/>
                          <a:endParaRPr lang="en-IN" dirty="0"/>
                        </a:p>
                      </a:txBody>
                      <a:tcPr/>
                    </a:tc>
                    <a:extLst>
                      <a:ext uri="{0D108BD9-81ED-4DB2-BD59-A6C34878D82A}">
                        <a16:rowId xmlns:a16="http://schemas.microsoft.com/office/drawing/2014/main" val="3034679577"/>
                      </a:ext>
                    </a:extLst>
                  </a:tr>
                  <a:tr h="370840">
                    <a:tc gridSpan="2" vMerge="1">
                      <a:txBody>
                        <a:bodyPr/>
                        <a:lstStyle/>
                        <a:p>
                          <a:endParaRPr lang="en-IN"/>
                        </a:p>
                      </a:txBody>
                      <a:tcPr/>
                    </a:tc>
                    <a:tc hMerge="1" vMerge="1">
                      <a:txBody>
                        <a:bodyPr/>
                        <a:lstStyle/>
                        <a:p>
                          <a:endParaRPr lang="en-IN" dirty="0"/>
                        </a:p>
                      </a:txBody>
                      <a:tcPr/>
                    </a:tc>
                    <a:tc>
                      <a:txBody>
                        <a:bodyPr/>
                        <a:lstStyle/>
                        <a:p>
                          <a:pPr algn="ctr"/>
                          <a:r>
                            <a:rPr lang="en-US" b="1" dirty="0"/>
                            <a:t>1</a:t>
                          </a:r>
                          <a:endParaRPr lang="en-IN" b="1" dirty="0"/>
                        </a:p>
                      </a:txBody>
                      <a:tcPr/>
                    </a:tc>
                    <a:tc>
                      <a:txBody>
                        <a:bodyPr/>
                        <a:lstStyle/>
                        <a:p>
                          <a:pPr algn="ctr"/>
                          <a:r>
                            <a:rPr lang="en-US" b="1" dirty="0"/>
                            <a:t>2</a:t>
                          </a:r>
                          <a:endParaRPr lang="en-IN" b="1" dirty="0"/>
                        </a:p>
                      </a:txBody>
                      <a:tcPr/>
                    </a:tc>
                    <a:tc>
                      <a:txBody>
                        <a:bodyPr/>
                        <a:lstStyle/>
                        <a:p>
                          <a:pPr algn="ctr"/>
                          <a:r>
                            <a:rPr lang="en-US" b="1" dirty="0"/>
                            <a:t>3</a:t>
                          </a:r>
                          <a:endParaRPr lang="en-IN" b="1" dirty="0"/>
                        </a:p>
                      </a:txBody>
                      <a:tcPr/>
                    </a:tc>
                    <a:tc>
                      <a:txBody>
                        <a:bodyPr/>
                        <a:lstStyle/>
                        <a:p>
                          <a:pPr algn="ctr"/>
                          <a:r>
                            <a:rPr lang="en-US" b="1" dirty="0"/>
                            <a:t>4</a:t>
                          </a:r>
                          <a:endParaRPr lang="en-IN" b="1" dirty="0"/>
                        </a:p>
                      </a:txBody>
                      <a:tcPr>
                        <a:solidFill>
                          <a:schemeClr val="bg2">
                            <a:lumMod val="75000"/>
                          </a:schemeClr>
                        </a:solidFill>
                      </a:tcPr>
                    </a:tc>
                    <a:tc>
                      <a:txBody>
                        <a:bodyPr/>
                        <a:lstStyle/>
                        <a:p>
                          <a:pPr algn="ctr"/>
                          <a:r>
                            <a:rPr lang="en-US" b="1" dirty="0"/>
                            <a:t>5</a:t>
                          </a:r>
                          <a:endParaRPr lang="en-IN" b="1" dirty="0"/>
                        </a:p>
                      </a:txBody>
                      <a:tcPr/>
                    </a:tc>
                    <a:tc>
                      <a:txBody>
                        <a:bodyPr/>
                        <a:lstStyle/>
                        <a:p>
                          <a:pPr algn="ct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ea typeface="Cambria Math" panose="02040503050406030204" pitchFamily="18" charset="0"/>
                                  </a:rPr>
                                  <m:t>⋯</m:t>
                                </m:r>
                              </m:oMath>
                            </m:oMathPara>
                          </a14:m>
                          <a:endParaRPr lang="en-IN" b="1" dirty="0"/>
                        </a:p>
                      </a:txBody>
                      <a:tcPr/>
                    </a:tc>
                    <a:extLst>
                      <a:ext uri="{0D108BD9-81ED-4DB2-BD59-A6C34878D82A}">
                        <a16:rowId xmlns:a16="http://schemas.microsoft.com/office/drawing/2014/main" val="4076349381"/>
                      </a:ext>
                    </a:extLst>
                  </a:tr>
                  <a:tr h="370840">
                    <a:tc rowSpan="7">
                      <a:txBody>
                        <a:bodyPr/>
                        <a:lstStyle/>
                        <a:p>
                          <a:pPr algn="ctr"/>
                          <a:r>
                            <a:rPr lang="en-IN" b="1" dirty="0"/>
                            <a:t>Denominator</a:t>
                          </a:r>
                        </a:p>
                        <a:p>
                          <a:pPr algn="ctr"/>
                          <a:r>
                            <a:rPr lang="en-IN" b="1" dirty="0"/>
                            <a:t>Degrees of</a:t>
                          </a:r>
                        </a:p>
                        <a:p>
                          <a:pPr algn="ctr"/>
                          <a:r>
                            <a:rPr lang="en-IN" b="1" dirty="0"/>
                            <a:t>Freedom</a:t>
                          </a:r>
                        </a:p>
                      </a:txBody>
                      <a:tcPr anchor="ctr"/>
                    </a:tc>
                    <a:tc>
                      <a:txBody>
                        <a:bodyPr/>
                        <a:lstStyle/>
                        <a:p>
                          <a:pPr algn="ctr"/>
                          <a:r>
                            <a:rPr lang="en-US" dirty="0"/>
                            <a:t>1</a:t>
                          </a:r>
                          <a:endParaRPr lang="en-IN" dirty="0"/>
                        </a:p>
                      </a:txBody>
                      <a:tcPr/>
                    </a:tc>
                    <a:tc>
                      <a:txBody>
                        <a:bodyPr/>
                        <a:lstStyle/>
                        <a:p>
                          <a:pPr algn="ctr"/>
                          <a:r>
                            <a:rPr lang="en-IN" dirty="0"/>
                            <a:t>161.4476</a:t>
                          </a:r>
                        </a:p>
                      </a:txBody>
                      <a:tcPr/>
                    </a:tc>
                    <a:tc>
                      <a:txBody>
                        <a:bodyPr/>
                        <a:lstStyle/>
                        <a:p>
                          <a:pPr algn="ctr"/>
                          <a:r>
                            <a:rPr lang="en-IN" dirty="0"/>
                            <a:t>199.5000</a:t>
                          </a:r>
                        </a:p>
                      </a:txBody>
                      <a:tcPr/>
                    </a:tc>
                    <a:tc>
                      <a:txBody>
                        <a:bodyPr/>
                        <a:lstStyle/>
                        <a:p>
                          <a:pPr algn="ctr"/>
                          <a:r>
                            <a:rPr lang="en-IN" dirty="0"/>
                            <a:t>215.7073</a:t>
                          </a:r>
                        </a:p>
                      </a:txBody>
                      <a:tcPr/>
                    </a:tc>
                    <a:tc>
                      <a:txBody>
                        <a:bodyPr/>
                        <a:lstStyle/>
                        <a:p>
                          <a:pPr algn="ctr"/>
                          <a:r>
                            <a:rPr lang="en-IN" dirty="0"/>
                            <a:t>224.5832</a:t>
                          </a:r>
                        </a:p>
                      </a:txBody>
                      <a:tcPr>
                        <a:solidFill>
                          <a:schemeClr val="bg2">
                            <a:lumMod val="75000"/>
                          </a:schemeClr>
                        </a:solidFill>
                      </a:tcPr>
                    </a:tc>
                    <a:tc>
                      <a:txBody>
                        <a:bodyPr/>
                        <a:lstStyle/>
                        <a:p>
                          <a:pPr algn="ctr"/>
                          <a:r>
                            <a:rPr lang="en-IN" dirty="0"/>
                            <a:t>230.1619</a:t>
                          </a:r>
                        </a:p>
                      </a:txBody>
                      <a:tcPr/>
                    </a:tc>
                    <a:tc>
                      <a:txBody>
                        <a:bodyPr/>
                        <a:lstStyle/>
                        <a:p>
                          <a:pPr algn="ctr"/>
                          <a:endParaRPr lang="en-IN" dirty="0"/>
                        </a:p>
                      </a:txBody>
                      <a:tcPr/>
                    </a:tc>
                    <a:extLst>
                      <a:ext uri="{0D108BD9-81ED-4DB2-BD59-A6C34878D82A}">
                        <a16:rowId xmlns:a16="http://schemas.microsoft.com/office/drawing/2014/main" val="4289488742"/>
                      </a:ext>
                    </a:extLst>
                  </a:tr>
                  <a:tr h="370840">
                    <a:tc vMerge="1">
                      <a:txBody>
                        <a:bodyPr/>
                        <a:lstStyle/>
                        <a:p>
                          <a:pPr algn="ctr"/>
                          <a:endParaRPr lang="en-IN"/>
                        </a:p>
                      </a:txBody>
                      <a:tcPr/>
                    </a:tc>
                    <a:tc>
                      <a:txBody>
                        <a:bodyPr/>
                        <a:lstStyle/>
                        <a:p>
                          <a:pPr algn="ctr"/>
                          <a:r>
                            <a:rPr lang="en-US" dirty="0"/>
                            <a:t>2</a:t>
                          </a:r>
                          <a:endParaRPr lang="en-IN" dirty="0"/>
                        </a:p>
                      </a:txBody>
                      <a:tcPr/>
                    </a:tc>
                    <a:tc>
                      <a:txBody>
                        <a:bodyPr/>
                        <a:lstStyle/>
                        <a:p>
                          <a:pPr algn="ctr"/>
                          <a:r>
                            <a:rPr lang="en-IN" dirty="0"/>
                            <a:t>18.5128</a:t>
                          </a:r>
                        </a:p>
                      </a:txBody>
                      <a:tcPr/>
                    </a:tc>
                    <a:tc>
                      <a:txBody>
                        <a:bodyPr/>
                        <a:lstStyle/>
                        <a:p>
                          <a:pPr algn="ctr"/>
                          <a:r>
                            <a:rPr lang="en-IN" dirty="0"/>
                            <a:t>19.0000</a:t>
                          </a:r>
                        </a:p>
                      </a:txBody>
                      <a:tcPr/>
                    </a:tc>
                    <a:tc>
                      <a:txBody>
                        <a:bodyPr/>
                        <a:lstStyle/>
                        <a:p>
                          <a:pPr algn="ctr"/>
                          <a:r>
                            <a:rPr lang="en-IN" dirty="0"/>
                            <a:t>19.1643</a:t>
                          </a:r>
                        </a:p>
                      </a:txBody>
                      <a:tcPr/>
                    </a:tc>
                    <a:tc>
                      <a:txBody>
                        <a:bodyPr/>
                        <a:lstStyle/>
                        <a:p>
                          <a:pPr algn="ctr"/>
                          <a:r>
                            <a:rPr lang="en-IN" dirty="0"/>
                            <a:t>19.2468</a:t>
                          </a:r>
                        </a:p>
                      </a:txBody>
                      <a:tcPr>
                        <a:solidFill>
                          <a:schemeClr val="bg2">
                            <a:lumMod val="75000"/>
                          </a:schemeClr>
                        </a:solidFill>
                      </a:tcPr>
                    </a:tc>
                    <a:tc>
                      <a:txBody>
                        <a:bodyPr/>
                        <a:lstStyle/>
                        <a:p>
                          <a:pPr algn="ctr"/>
                          <a:r>
                            <a:rPr lang="en-IN" dirty="0"/>
                            <a:t>19.2964</a:t>
                          </a:r>
                        </a:p>
                      </a:txBody>
                      <a:tcPr/>
                    </a:tc>
                    <a:tc>
                      <a:txBody>
                        <a:bodyPr/>
                        <a:lstStyle/>
                        <a:p>
                          <a:pPr algn="ctr"/>
                          <a:endParaRPr lang="en-IN" dirty="0"/>
                        </a:p>
                      </a:txBody>
                      <a:tcPr/>
                    </a:tc>
                    <a:extLst>
                      <a:ext uri="{0D108BD9-81ED-4DB2-BD59-A6C34878D82A}">
                        <a16:rowId xmlns:a16="http://schemas.microsoft.com/office/drawing/2014/main" val="1114489633"/>
                      </a:ext>
                    </a:extLst>
                  </a:tr>
                  <a:tr h="370840">
                    <a:tc vMerge="1">
                      <a:txBody>
                        <a:bodyPr/>
                        <a:lstStyle/>
                        <a:p>
                          <a:pPr algn="ctr"/>
                          <a:endParaRPr lang="en-IN" dirty="0"/>
                        </a:p>
                      </a:txBody>
                      <a:tcPr/>
                    </a:tc>
                    <a:tc>
                      <a:txBody>
                        <a:bodyPr/>
                        <a:lstStyle/>
                        <a:p>
                          <a:pPr algn="ctr"/>
                          <a:r>
                            <a:rPr lang="en-US" dirty="0"/>
                            <a:t>3</a:t>
                          </a:r>
                          <a:endParaRPr lang="en-IN" dirty="0"/>
                        </a:p>
                      </a:txBody>
                      <a:tcPr/>
                    </a:tc>
                    <a:tc>
                      <a:txBody>
                        <a:bodyPr/>
                        <a:lstStyle/>
                        <a:p>
                          <a:pPr algn="ctr"/>
                          <a:r>
                            <a:rPr lang="en-IN" dirty="0"/>
                            <a:t>10.1280</a:t>
                          </a:r>
                        </a:p>
                      </a:txBody>
                      <a:tcPr/>
                    </a:tc>
                    <a:tc>
                      <a:txBody>
                        <a:bodyPr/>
                        <a:lstStyle/>
                        <a:p>
                          <a:pPr algn="ctr"/>
                          <a:r>
                            <a:rPr lang="en-IN" dirty="0"/>
                            <a:t>9.5521</a:t>
                          </a:r>
                        </a:p>
                      </a:txBody>
                      <a:tcPr/>
                    </a:tc>
                    <a:tc>
                      <a:txBody>
                        <a:bodyPr/>
                        <a:lstStyle/>
                        <a:p>
                          <a:pPr algn="ctr"/>
                          <a:r>
                            <a:rPr lang="en-IN" dirty="0"/>
                            <a:t>9.2766</a:t>
                          </a:r>
                        </a:p>
                      </a:txBody>
                      <a:tcPr/>
                    </a:tc>
                    <a:tc>
                      <a:txBody>
                        <a:bodyPr/>
                        <a:lstStyle/>
                        <a:p>
                          <a:pPr algn="ctr"/>
                          <a:r>
                            <a:rPr lang="en-IN" dirty="0"/>
                            <a:t>9.1172</a:t>
                          </a:r>
                        </a:p>
                      </a:txBody>
                      <a:tcPr>
                        <a:solidFill>
                          <a:schemeClr val="bg2">
                            <a:lumMod val="75000"/>
                          </a:schemeClr>
                        </a:solidFill>
                      </a:tcPr>
                    </a:tc>
                    <a:tc>
                      <a:txBody>
                        <a:bodyPr/>
                        <a:lstStyle/>
                        <a:p>
                          <a:pPr algn="ctr"/>
                          <a:r>
                            <a:rPr lang="en-IN" dirty="0"/>
                            <a:t>9.0135</a:t>
                          </a:r>
                        </a:p>
                      </a:txBody>
                      <a:tcPr/>
                    </a:tc>
                    <a:tc>
                      <a:txBody>
                        <a:bodyPr/>
                        <a:lstStyle/>
                        <a:p>
                          <a:pPr algn="ctr"/>
                          <a:endParaRPr lang="en-IN" dirty="0"/>
                        </a:p>
                      </a:txBody>
                      <a:tcPr/>
                    </a:tc>
                    <a:extLst>
                      <a:ext uri="{0D108BD9-81ED-4DB2-BD59-A6C34878D82A}">
                        <a16:rowId xmlns:a16="http://schemas.microsoft.com/office/drawing/2014/main" val="1027004410"/>
                      </a:ext>
                    </a:extLst>
                  </a:tr>
                  <a:tr h="370840">
                    <a:tc vMerge="1">
                      <a:txBody>
                        <a:bodyPr/>
                        <a:lstStyle/>
                        <a:p>
                          <a:pPr algn="ctr"/>
                          <a:endParaRPr lang="en-IN" dirty="0"/>
                        </a:p>
                      </a:txBody>
                      <a:tcPr/>
                    </a:tc>
                    <a:tc>
                      <a:txBody>
                        <a:bodyPr/>
                        <a:lstStyle/>
                        <a:p>
                          <a:pPr algn="ctr"/>
                          <a:endParaRPr lang="en-IN" dirty="0"/>
                        </a:p>
                      </a:txBody>
                      <a:tcPr/>
                    </a:tc>
                    <a:tc>
                      <a:txBody>
                        <a:bodyPr/>
                        <a:lstStyle/>
                        <a:p>
                          <a:pPr algn="ctr"/>
                          <a:endParaRPr lang="en-IN" dirty="0"/>
                        </a:p>
                      </a:txBody>
                      <a:tcPr/>
                    </a:tc>
                    <a:tc>
                      <a:txBody>
                        <a:bodyPr/>
                        <a:lstStyle/>
                        <a:p>
                          <a:pPr algn="ctr"/>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r>
                                  <a:rPr lang="en-IN" i="1" smtClean="0">
                                    <a:latin typeface="Cambria Math" panose="02040503050406030204" pitchFamily="18" charset="0"/>
                                    <a:ea typeface="Cambria Math" panose="02040503050406030204" pitchFamily="18" charset="0"/>
                                  </a:rPr>
                                  <m:t>⋯</m:t>
                                </m:r>
                              </m:oMath>
                            </m:oMathPara>
                          </a14:m>
                          <a:endParaRPr lang="en-IN" dirty="0"/>
                        </a:p>
                      </a:txBody>
                      <a:tcPr/>
                    </a:tc>
                    <a:tc>
                      <a:txBody>
                        <a:bodyPr/>
                        <a:lstStyle/>
                        <a:p>
                          <a:pPr algn="ctr"/>
                          <a:endParaRPr lang="en-IN" dirty="0"/>
                        </a:p>
                      </a:txBody>
                      <a:tcPr>
                        <a:solidFill>
                          <a:schemeClr val="bg2">
                            <a:lumMod val="75000"/>
                          </a:schemeClr>
                        </a:solidFill>
                      </a:tcPr>
                    </a:tc>
                    <a:tc>
                      <a:txBody>
                        <a:bodyPr/>
                        <a:lstStyle/>
                        <a:p>
                          <a:pPr algn="ctr"/>
                          <a:endParaRPr lang="en-IN" dirty="0"/>
                        </a:p>
                      </a:txBody>
                      <a:tcPr/>
                    </a:tc>
                    <a:tc>
                      <a:txBody>
                        <a:bodyPr/>
                        <a:lstStyle/>
                        <a:p>
                          <a:pPr algn="ctr"/>
                          <a:endParaRPr lang="en-IN" dirty="0"/>
                        </a:p>
                      </a:txBody>
                      <a:tcPr/>
                    </a:tc>
                    <a:extLst>
                      <a:ext uri="{0D108BD9-81ED-4DB2-BD59-A6C34878D82A}">
                        <a16:rowId xmlns:a16="http://schemas.microsoft.com/office/drawing/2014/main" val="364293601"/>
                      </a:ext>
                    </a:extLst>
                  </a:tr>
                  <a:tr h="370840">
                    <a:tc vMerge="1">
                      <a:txBody>
                        <a:bodyPr/>
                        <a:lstStyle/>
                        <a:p>
                          <a:pPr algn="ctr"/>
                          <a:endParaRPr lang="en-IN" dirty="0"/>
                        </a:p>
                      </a:txBody>
                      <a:tcPr/>
                    </a:tc>
                    <a:tc>
                      <a:txBody>
                        <a:bodyPr/>
                        <a:lstStyle/>
                        <a:p>
                          <a:pPr algn="ctr"/>
                          <a:r>
                            <a:rPr lang="en-US" dirty="0"/>
                            <a:t>20</a:t>
                          </a:r>
                          <a:endParaRPr lang="en-IN" dirty="0"/>
                        </a:p>
                      </a:txBody>
                      <a:tcPr>
                        <a:solidFill>
                          <a:schemeClr val="bg2">
                            <a:lumMod val="75000"/>
                          </a:schemeClr>
                        </a:solidFill>
                      </a:tcPr>
                    </a:tc>
                    <a:tc>
                      <a:txBody>
                        <a:bodyPr/>
                        <a:lstStyle/>
                        <a:p>
                          <a:pPr algn="ctr"/>
                          <a:r>
                            <a:rPr lang="en-IN" dirty="0"/>
                            <a:t>4.3512</a:t>
                          </a:r>
                        </a:p>
                      </a:txBody>
                      <a:tcPr>
                        <a:solidFill>
                          <a:schemeClr val="bg2">
                            <a:lumMod val="75000"/>
                          </a:schemeClr>
                        </a:solidFill>
                      </a:tcPr>
                    </a:tc>
                    <a:tc>
                      <a:txBody>
                        <a:bodyPr/>
                        <a:lstStyle/>
                        <a:p>
                          <a:pPr algn="ctr"/>
                          <a:r>
                            <a:rPr lang="en-IN" dirty="0"/>
                            <a:t>3.4928</a:t>
                          </a:r>
                        </a:p>
                      </a:txBody>
                      <a:tcPr>
                        <a:solidFill>
                          <a:schemeClr val="bg2">
                            <a:lumMod val="75000"/>
                          </a:schemeClr>
                        </a:solidFill>
                      </a:tcPr>
                    </a:tc>
                    <a:tc>
                      <a:txBody>
                        <a:bodyPr/>
                        <a:lstStyle/>
                        <a:p>
                          <a:pPr algn="ctr"/>
                          <a:r>
                            <a:rPr lang="en-IN" dirty="0"/>
                            <a:t>3.0984</a:t>
                          </a:r>
                        </a:p>
                      </a:txBody>
                      <a:tcPr>
                        <a:solidFill>
                          <a:schemeClr val="bg2">
                            <a:lumMod val="75000"/>
                          </a:schemeClr>
                        </a:solidFill>
                      </a:tcPr>
                    </a:tc>
                    <a:tc>
                      <a:txBody>
                        <a:bodyPr/>
                        <a:lstStyle/>
                        <a:p>
                          <a:pPr algn="ctr"/>
                          <a:r>
                            <a:rPr lang="en-IN" dirty="0"/>
                            <a:t>2.8661</a:t>
                          </a:r>
                        </a:p>
                      </a:txBody>
                      <a:tcPr>
                        <a:solidFill>
                          <a:srgbClr val="DFDF9F"/>
                        </a:solidFill>
                      </a:tcPr>
                    </a:tc>
                    <a:tc>
                      <a:txBody>
                        <a:bodyPr/>
                        <a:lstStyle/>
                        <a:p>
                          <a:pPr algn="ctr"/>
                          <a:r>
                            <a:rPr lang="en-IN" dirty="0"/>
                            <a:t>2.7109</a:t>
                          </a:r>
                        </a:p>
                      </a:txBody>
                      <a:tcPr>
                        <a:solidFill>
                          <a:schemeClr val="bg2">
                            <a:lumMod val="75000"/>
                          </a:schemeClr>
                        </a:solidFill>
                      </a:tcPr>
                    </a:tc>
                    <a:tc>
                      <a:txBody>
                        <a:bodyPr/>
                        <a:lstStyle/>
                        <a:p>
                          <a:pPr algn="ctr"/>
                          <a:endParaRPr lang="en-IN" dirty="0"/>
                        </a:p>
                      </a:txBody>
                      <a:tcPr>
                        <a:solidFill>
                          <a:schemeClr val="bg2">
                            <a:lumMod val="75000"/>
                          </a:schemeClr>
                        </a:solidFill>
                      </a:tcPr>
                    </a:tc>
                    <a:extLst>
                      <a:ext uri="{0D108BD9-81ED-4DB2-BD59-A6C34878D82A}">
                        <a16:rowId xmlns:a16="http://schemas.microsoft.com/office/drawing/2014/main" val="2871939333"/>
                      </a:ext>
                    </a:extLst>
                  </a:tr>
                  <a:tr h="370840">
                    <a:tc vMerge="1">
                      <a:txBody>
                        <a:bodyPr/>
                        <a:lstStyle/>
                        <a:p>
                          <a:pPr algn="ctr"/>
                          <a:endParaRPr lang="en-IN" dirty="0"/>
                        </a:p>
                      </a:txBody>
                      <a:tcPr/>
                    </a:tc>
                    <a:tc>
                      <a:txBody>
                        <a:bodyPr/>
                        <a:lstStyle/>
                        <a:p>
                          <a:pPr algn="ctr"/>
                          <a:r>
                            <a:rPr lang="en-US" dirty="0"/>
                            <a:t>21</a:t>
                          </a:r>
                          <a:endParaRPr lang="en-IN" dirty="0"/>
                        </a:p>
                      </a:txBody>
                      <a:tcPr/>
                    </a:tc>
                    <a:tc>
                      <a:txBody>
                        <a:bodyPr/>
                        <a:lstStyle/>
                        <a:p>
                          <a:pPr algn="ctr"/>
                          <a:r>
                            <a:rPr lang="en-IN" dirty="0"/>
                            <a:t>4.3248</a:t>
                          </a:r>
                        </a:p>
                      </a:txBody>
                      <a:tcPr/>
                    </a:tc>
                    <a:tc>
                      <a:txBody>
                        <a:bodyPr/>
                        <a:lstStyle/>
                        <a:p>
                          <a:pPr algn="ctr"/>
                          <a:r>
                            <a:rPr lang="en-IN" dirty="0"/>
                            <a:t>3.4668</a:t>
                          </a:r>
                        </a:p>
                      </a:txBody>
                      <a:tcPr/>
                    </a:tc>
                    <a:tc>
                      <a:txBody>
                        <a:bodyPr/>
                        <a:lstStyle/>
                        <a:p>
                          <a:pPr algn="ctr"/>
                          <a:r>
                            <a:rPr lang="en-IN" dirty="0"/>
                            <a:t>3.0725</a:t>
                          </a:r>
                        </a:p>
                      </a:txBody>
                      <a:tcPr/>
                    </a:tc>
                    <a:tc>
                      <a:txBody>
                        <a:bodyPr/>
                        <a:lstStyle/>
                        <a:p>
                          <a:pPr algn="ctr"/>
                          <a:r>
                            <a:rPr lang="en-IN" dirty="0"/>
                            <a:t>2.8401</a:t>
                          </a:r>
                        </a:p>
                      </a:txBody>
                      <a:tcPr>
                        <a:solidFill>
                          <a:schemeClr val="bg2">
                            <a:lumMod val="75000"/>
                          </a:schemeClr>
                        </a:solidFill>
                      </a:tcPr>
                    </a:tc>
                    <a:tc>
                      <a:txBody>
                        <a:bodyPr/>
                        <a:lstStyle/>
                        <a:p>
                          <a:pPr algn="ctr"/>
                          <a:r>
                            <a:rPr lang="en-IN" dirty="0"/>
                            <a:t>2.6848</a:t>
                          </a:r>
                        </a:p>
                      </a:txBody>
                      <a:tcPr/>
                    </a:tc>
                    <a:tc>
                      <a:txBody>
                        <a:bodyPr/>
                        <a:lstStyle/>
                        <a:p>
                          <a:pPr algn="ctr"/>
                          <a:endParaRPr lang="en-IN" dirty="0"/>
                        </a:p>
                      </a:txBody>
                      <a:tcPr/>
                    </a:tc>
                    <a:extLst>
                      <a:ext uri="{0D108BD9-81ED-4DB2-BD59-A6C34878D82A}">
                        <a16:rowId xmlns:a16="http://schemas.microsoft.com/office/drawing/2014/main" val="3717885393"/>
                      </a:ext>
                    </a:extLst>
                  </a:tr>
                  <a:tr h="370840">
                    <a:tc vMerge="1">
                      <a:txBody>
                        <a:bodyPr/>
                        <a:lstStyle/>
                        <a:p>
                          <a:pPr algn="ctr"/>
                          <a:endParaRPr lang="en-IN" dirty="0"/>
                        </a:p>
                      </a:txBody>
                      <a:tcPr/>
                    </a:tc>
                    <a:tc>
                      <a:txBody>
                        <a:bodyPr/>
                        <a:lstStyle/>
                        <a:p>
                          <a:pPr algn="ctr"/>
                          <a:endParaRPr lang="en-IN" dirty="0"/>
                        </a:p>
                      </a:txBody>
                      <a:tcPr/>
                    </a:tc>
                    <a:tc>
                      <a:txBody>
                        <a:bodyPr/>
                        <a:lstStyle/>
                        <a:p>
                          <a:pPr algn="ctr"/>
                          <a:endParaRPr lang="en-IN" dirty="0"/>
                        </a:p>
                      </a:txBody>
                      <a:tcPr/>
                    </a:tc>
                    <a:tc>
                      <a:txBody>
                        <a:bodyPr/>
                        <a:lstStyle/>
                        <a:p>
                          <a:pPr algn="ct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IN" i="1" smtClean="0">
                                    <a:latin typeface="Cambria Math" panose="02040503050406030204" pitchFamily="18" charset="0"/>
                                    <a:ea typeface="Cambria Math" panose="02040503050406030204" pitchFamily="18" charset="0"/>
                                  </a:rPr>
                                  <m:t>⋯</m:t>
                                </m:r>
                              </m:oMath>
                            </m:oMathPara>
                          </a14:m>
                          <a:endParaRPr lang="en-IN" dirty="0"/>
                        </a:p>
                      </a:txBody>
                      <a:tcPr/>
                    </a:tc>
                    <a:tc>
                      <a:txBody>
                        <a:bodyPr/>
                        <a:lstStyle/>
                        <a:p>
                          <a:pPr algn="ctr"/>
                          <a:endParaRPr lang="en-IN" dirty="0"/>
                        </a:p>
                      </a:txBody>
                      <a:tcPr>
                        <a:solidFill>
                          <a:schemeClr val="bg2">
                            <a:lumMod val="75000"/>
                          </a:schemeClr>
                        </a:solidFill>
                      </a:tcPr>
                    </a:tc>
                    <a:tc>
                      <a:txBody>
                        <a:bodyPr/>
                        <a:lstStyle/>
                        <a:p>
                          <a:pPr algn="ctr"/>
                          <a:endParaRPr lang="en-IN" dirty="0"/>
                        </a:p>
                      </a:txBody>
                      <a:tcPr/>
                    </a:tc>
                    <a:tc>
                      <a:txBody>
                        <a:bodyPr/>
                        <a:lstStyle/>
                        <a:p>
                          <a:pPr algn="ctr"/>
                          <a:endParaRPr lang="en-IN" dirty="0"/>
                        </a:p>
                      </a:txBody>
                      <a:tcPr/>
                    </a:tc>
                    <a:extLst>
                      <a:ext uri="{0D108BD9-81ED-4DB2-BD59-A6C34878D82A}">
                        <a16:rowId xmlns:a16="http://schemas.microsoft.com/office/drawing/2014/main" val="3885768235"/>
                      </a:ext>
                    </a:extLst>
                  </a:tr>
                </a:tbl>
              </a:graphicData>
            </a:graphic>
          </p:graphicFrame>
        </mc:Choice>
        <mc:Fallback xmlns="">
          <p:graphicFrame>
            <p:nvGraphicFramePr>
              <p:cNvPr id="4" name="Table 3">
                <a:extLst>
                  <a:ext uri="{FF2B5EF4-FFF2-40B4-BE49-F238E27FC236}">
                    <a16:creationId xmlns:a16="http://schemas.microsoft.com/office/drawing/2014/main" id="{A311E998-1247-6CC9-B64E-C8644AA8FC08}"/>
                  </a:ext>
                </a:extLst>
              </p:cNvPr>
              <p:cNvGraphicFramePr>
                <a:graphicFrameLocks noGrp="1"/>
              </p:cNvGraphicFramePr>
              <p:nvPr>
                <p:extLst>
                  <p:ext uri="{D42A27DB-BD31-4B8C-83A1-F6EECF244321}">
                    <p14:modId xmlns:p14="http://schemas.microsoft.com/office/powerpoint/2010/main" val="956806101"/>
                  </p:ext>
                </p:extLst>
              </p:nvPr>
            </p:nvGraphicFramePr>
            <p:xfrm>
              <a:off x="381000" y="1371600"/>
              <a:ext cx="8229600" cy="357632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526021288"/>
                        </a:ext>
                      </a:extLst>
                    </a:gridCol>
                    <a:gridCol w="457200">
                      <a:extLst>
                        <a:ext uri="{9D8B030D-6E8A-4147-A177-3AD203B41FA5}">
                          <a16:colId xmlns:a16="http://schemas.microsoft.com/office/drawing/2014/main" val="1449881730"/>
                        </a:ext>
                      </a:extLst>
                    </a:gridCol>
                    <a:gridCol w="1181100">
                      <a:extLst>
                        <a:ext uri="{9D8B030D-6E8A-4147-A177-3AD203B41FA5}">
                          <a16:colId xmlns:a16="http://schemas.microsoft.com/office/drawing/2014/main" val="2432202258"/>
                        </a:ext>
                      </a:extLst>
                    </a:gridCol>
                    <a:gridCol w="1181100">
                      <a:extLst>
                        <a:ext uri="{9D8B030D-6E8A-4147-A177-3AD203B41FA5}">
                          <a16:colId xmlns:a16="http://schemas.microsoft.com/office/drawing/2014/main" val="3248229029"/>
                        </a:ext>
                      </a:extLst>
                    </a:gridCol>
                    <a:gridCol w="1143000">
                      <a:extLst>
                        <a:ext uri="{9D8B030D-6E8A-4147-A177-3AD203B41FA5}">
                          <a16:colId xmlns:a16="http://schemas.microsoft.com/office/drawing/2014/main" val="3322273152"/>
                        </a:ext>
                      </a:extLst>
                    </a:gridCol>
                    <a:gridCol w="1143000">
                      <a:extLst>
                        <a:ext uri="{9D8B030D-6E8A-4147-A177-3AD203B41FA5}">
                          <a16:colId xmlns:a16="http://schemas.microsoft.com/office/drawing/2014/main" val="2470560873"/>
                        </a:ext>
                      </a:extLst>
                    </a:gridCol>
                    <a:gridCol w="1066800">
                      <a:extLst>
                        <a:ext uri="{9D8B030D-6E8A-4147-A177-3AD203B41FA5}">
                          <a16:colId xmlns:a16="http://schemas.microsoft.com/office/drawing/2014/main" val="3198826803"/>
                        </a:ext>
                      </a:extLst>
                    </a:gridCol>
                    <a:gridCol w="609600">
                      <a:extLst>
                        <a:ext uri="{9D8B030D-6E8A-4147-A177-3AD203B41FA5}">
                          <a16:colId xmlns:a16="http://schemas.microsoft.com/office/drawing/2014/main" val="3680015220"/>
                        </a:ext>
                      </a:extLst>
                    </a:gridCol>
                  </a:tblGrid>
                  <a:tr h="609600">
                    <a:tc rowSpan="2" gridSpan="2">
                      <a:txBody>
                        <a:bodyPr/>
                        <a:lstStyle/>
                        <a:p>
                          <a:endParaRPr lang="en-US"/>
                        </a:p>
                      </a:txBody>
                      <a:tcPr anchor="ctr">
                        <a:blipFill>
                          <a:blip r:embed="rId4"/>
                          <a:stretch>
                            <a:fillRect l="-319" t="-3106" r="-332907" b="-265839"/>
                          </a:stretch>
                        </a:blipFill>
                      </a:tcPr>
                    </a:tc>
                    <a:tc rowSpan="2" hMerge="1">
                      <a:txBody>
                        <a:bodyPr/>
                        <a:lstStyle/>
                        <a:p>
                          <a:endParaRPr lang="en-IN" dirty="0"/>
                        </a:p>
                      </a:txBody>
                      <a:tcPr/>
                    </a:tc>
                    <a:tc gridSpan="6">
                      <a:txBody>
                        <a:bodyPr/>
                        <a:lstStyle/>
                        <a:p>
                          <a:pPr algn="ctr"/>
                          <a:r>
                            <a:rPr lang="en-IN" dirty="0"/>
                            <a:t>Numerator Degrees of Freedom</a:t>
                          </a:r>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tc hMerge="1">
                      <a:txBody>
                        <a:bodyPr/>
                        <a:lstStyle/>
                        <a:p>
                          <a:pPr algn="ctr"/>
                          <a:endParaRPr lang="en-IN" dirty="0"/>
                        </a:p>
                      </a:txBody>
                      <a:tcPr/>
                    </a:tc>
                    <a:extLst>
                      <a:ext uri="{0D108BD9-81ED-4DB2-BD59-A6C34878D82A}">
                        <a16:rowId xmlns:a16="http://schemas.microsoft.com/office/drawing/2014/main" val="3034679577"/>
                      </a:ext>
                    </a:extLst>
                  </a:tr>
                  <a:tr h="370840">
                    <a:tc gridSpan="2" vMerge="1">
                      <a:txBody>
                        <a:bodyPr/>
                        <a:lstStyle/>
                        <a:p>
                          <a:endParaRPr lang="en-IN"/>
                        </a:p>
                      </a:txBody>
                      <a:tcPr/>
                    </a:tc>
                    <a:tc hMerge="1" vMerge="1">
                      <a:txBody>
                        <a:bodyPr/>
                        <a:lstStyle/>
                        <a:p>
                          <a:endParaRPr lang="en-IN" dirty="0"/>
                        </a:p>
                      </a:txBody>
                      <a:tcPr/>
                    </a:tc>
                    <a:tc>
                      <a:txBody>
                        <a:bodyPr/>
                        <a:lstStyle/>
                        <a:p>
                          <a:pPr algn="ctr"/>
                          <a:r>
                            <a:rPr lang="en-US" b="1" dirty="0"/>
                            <a:t>1</a:t>
                          </a:r>
                          <a:endParaRPr lang="en-IN" b="1" dirty="0"/>
                        </a:p>
                      </a:txBody>
                      <a:tcPr/>
                    </a:tc>
                    <a:tc>
                      <a:txBody>
                        <a:bodyPr/>
                        <a:lstStyle/>
                        <a:p>
                          <a:pPr algn="ctr"/>
                          <a:r>
                            <a:rPr lang="en-US" b="1" dirty="0"/>
                            <a:t>2</a:t>
                          </a:r>
                          <a:endParaRPr lang="en-IN" b="1" dirty="0"/>
                        </a:p>
                      </a:txBody>
                      <a:tcPr/>
                    </a:tc>
                    <a:tc>
                      <a:txBody>
                        <a:bodyPr/>
                        <a:lstStyle/>
                        <a:p>
                          <a:pPr algn="ctr"/>
                          <a:r>
                            <a:rPr lang="en-US" b="1" dirty="0"/>
                            <a:t>3</a:t>
                          </a:r>
                          <a:endParaRPr lang="en-IN" b="1" dirty="0"/>
                        </a:p>
                      </a:txBody>
                      <a:tcPr/>
                    </a:tc>
                    <a:tc>
                      <a:txBody>
                        <a:bodyPr/>
                        <a:lstStyle/>
                        <a:p>
                          <a:pPr algn="ctr"/>
                          <a:r>
                            <a:rPr lang="en-US" b="1" dirty="0"/>
                            <a:t>4</a:t>
                          </a:r>
                          <a:endParaRPr lang="en-IN" b="1" dirty="0"/>
                        </a:p>
                      </a:txBody>
                      <a:tcPr>
                        <a:solidFill>
                          <a:schemeClr val="bg2">
                            <a:lumMod val="75000"/>
                          </a:schemeClr>
                        </a:solidFill>
                      </a:tcPr>
                    </a:tc>
                    <a:tc>
                      <a:txBody>
                        <a:bodyPr/>
                        <a:lstStyle/>
                        <a:p>
                          <a:pPr algn="ctr"/>
                          <a:r>
                            <a:rPr lang="en-US" b="1" dirty="0"/>
                            <a:t>5</a:t>
                          </a:r>
                          <a:endParaRPr lang="en-IN" b="1" dirty="0"/>
                        </a:p>
                      </a:txBody>
                      <a:tcPr/>
                    </a:tc>
                    <a:tc>
                      <a:txBody>
                        <a:bodyPr/>
                        <a:lstStyle/>
                        <a:p>
                          <a:endParaRPr lang="en-US"/>
                        </a:p>
                      </a:txBody>
                      <a:tcPr>
                        <a:blipFill>
                          <a:blip r:embed="rId4"/>
                          <a:stretch>
                            <a:fillRect l="-1252000" t="-172131" r="-4000" b="-701639"/>
                          </a:stretch>
                        </a:blipFill>
                      </a:tcPr>
                    </a:tc>
                    <a:extLst>
                      <a:ext uri="{0D108BD9-81ED-4DB2-BD59-A6C34878D82A}">
                        <a16:rowId xmlns:a16="http://schemas.microsoft.com/office/drawing/2014/main" val="4076349381"/>
                      </a:ext>
                    </a:extLst>
                  </a:tr>
                  <a:tr h="370840">
                    <a:tc rowSpan="7">
                      <a:txBody>
                        <a:bodyPr/>
                        <a:lstStyle/>
                        <a:p>
                          <a:pPr algn="ctr"/>
                          <a:r>
                            <a:rPr lang="en-IN" b="1" dirty="0"/>
                            <a:t>Denominator</a:t>
                          </a:r>
                        </a:p>
                        <a:p>
                          <a:pPr algn="ctr"/>
                          <a:r>
                            <a:rPr lang="en-IN" b="1" dirty="0"/>
                            <a:t>Degrees of</a:t>
                          </a:r>
                        </a:p>
                        <a:p>
                          <a:pPr algn="ctr"/>
                          <a:r>
                            <a:rPr lang="en-IN" b="1" dirty="0"/>
                            <a:t>Freedom</a:t>
                          </a:r>
                        </a:p>
                      </a:txBody>
                      <a:tcPr anchor="ctr"/>
                    </a:tc>
                    <a:tc>
                      <a:txBody>
                        <a:bodyPr/>
                        <a:lstStyle/>
                        <a:p>
                          <a:pPr algn="ctr"/>
                          <a:r>
                            <a:rPr lang="en-US" dirty="0"/>
                            <a:t>1</a:t>
                          </a:r>
                          <a:endParaRPr lang="en-IN" dirty="0"/>
                        </a:p>
                      </a:txBody>
                      <a:tcPr/>
                    </a:tc>
                    <a:tc>
                      <a:txBody>
                        <a:bodyPr/>
                        <a:lstStyle/>
                        <a:p>
                          <a:pPr algn="ctr"/>
                          <a:r>
                            <a:rPr lang="en-IN" dirty="0"/>
                            <a:t>161.4476</a:t>
                          </a:r>
                        </a:p>
                      </a:txBody>
                      <a:tcPr/>
                    </a:tc>
                    <a:tc>
                      <a:txBody>
                        <a:bodyPr/>
                        <a:lstStyle/>
                        <a:p>
                          <a:pPr algn="ctr"/>
                          <a:r>
                            <a:rPr lang="en-IN" dirty="0"/>
                            <a:t>199.5000</a:t>
                          </a:r>
                        </a:p>
                      </a:txBody>
                      <a:tcPr/>
                    </a:tc>
                    <a:tc>
                      <a:txBody>
                        <a:bodyPr/>
                        <a:lstStyle/>
                        <a:p>
                          <a:pPr algn="ctr"/>
                          <a:r>
                            <a:rPr lang="en-IN" dirty="0"/>
                            <a:t>215.7073</a:t>
                          </a:r>
                        </a:p>
                      </a:txBody>
                      <a:tcPr/>
                    </a:tc>
                    <a:tc>
                      <a:txBody>
                        <a:bodyPr/>
                        <a:lstStyle/>
                        <a:p>
                          <a:pPr algn="ctr"/>
                          <a:r>
                            <a:rPr lang="en-IN" dirty="0"/>
                            <a:t>224.5832</a:t>
                          </a:r>
                        </a:p>
                      </a:txBody>
                      <a:tcPr>
                        <a:solidFill>
                          <a:schemeClr val="bg2">
                            <a:lumMod val="75000"/>
                          </a:schemeClr>
                        </a:solidFill>
                      </a:tcPr>
                    </a:tc>
                    <a:tc>
                      <a:txBody>
                        <a:bodyPr/>
                        <a:lstStyle/>
                        <a:p>
                          <a:pPr algn="ctr"/>
                          <a:r>
                            <a:rPr lang="en-IN" dirty="0"/>
                            <a:t>230.1619</a:t>
                          </a:r>
                        </a:p>
                      </a:txBody>
                      <a:tcPr/>
                    </a:tc>
                    <a:tc>
                      <a:txBody>
                        <a:bodyPr/>
                        <a:lstStyle/>
                        <a:p>
                          <a:pPr algn="ctr"/>
                          <a:endParaRPr lang="en-IN" dirty="0"/>
                        </a:p>
                      </a:txBody>
                      <a:tcPr/>
                    </a:tc>
                    <a:extLst>
                      <a:ext uri="{0D108BD9-81ED-4DB2-BD59-A6C34878D82A}">
                        <a16:rowId xmlns:a16="http://schemas.microsoft.com/office/drawing/2014/main" val="4289488742"/>
                      </a:ext>
                    </a:extLst>
                  </a:tr>
                  <a:tr h="370840">
                    <a:tc vMerge="1">
                      <a:txBody>
                        <a:bodyPr/>
                        <a:lstStyle/>
                        <a:p>
                          <a:pPr algn="ctr"/>
                          <a:endParaRPr lang="en-IN"/>
                        </a:p>
                      </a:txBody>
                      <a:tcPr/>
                    </a:tc>
                    <a:tc>
                      <a:txBody>
                        <a:bodyPr/>
                        <a:lstStyle/>
                        <a:p>
                          <a:pPr algn="ctr"/>
                          <a:r>
                            <a:rPr lang="en-US" dirty="0"/>
                            <a:t>2</a:t>
                          </a:r>
                          <a:endParaRPr lang="en-IN" dirty="0"/>
                        </a:p>
                      </a:txBody>
                      <a:tcPr/>
                    </a:tc>
                    <a:tc>
                      <a:txBody>
                        <a:bodyPr/>
                        <a:lstStyle/>
                        <a:p>
                          <a:pPr algn="ctr"/>
                          <a:r>
                            <a:rPr lang="en-IN" dirty="0"/>
                            <a:t>18.5128</a:t>
                          </a:r>
                        </a:p>
                      </a:txBody>
                      <a:tcPr/>
                    </a:tc>
                    <a:tc>
                      <a:txBody>
                        <a:bodyPr/>
                        <a:lstStyle/>
                        <a:p>
                          <a:pPr algn="ctr"/>
                          <a:r>
                            <a:rPr lang="en-IN" dirty="0"/>
                            <a:t>19.0000</a:t>
                          </a:r>
                        </a:p>
                      </a:txBody>
                      <a:tcPr/>
                    </a:tc>
                    <a:tc>
                      <a:txBody>
                        <a:bodyPr/>
                        <a:lstStyle/>
                        <a:p>
                          <a:pPr algn="ctr"/>
                          <a:r>
                            <a:rPr lang="en-IN" dirty="0"/>
                            <a:t>19.1643</a:t>
                          </a:r>
                        </a:p>
                      </a:txBody>
                      <a:tcPr/>
                    </a:tc>
                    <a:tc>
                      <a:txBody>
                        <a:bodyPr/>
                        <a:lstStyle/>
                        <a:p>
                          <a:pPr algn="ctr"/>
                          <a:r>
                            <a:rPr lang="en-IN" dirty="0"/>
                            <a:t>19.2468</a:t>
                          </a:r>
                        </a:p>
                      </a:txBody>
                      <a:tcPr>
                        <a:solidFill>
                          <a:schemeClr val="bg2">
                            <a:lumMod val="75000"/>
                          </a:schemeClr>
                        </a:solidFill>
                      </a:tcPr>
                    </a:tc>
                    <a:tc>
                      <a:txBody>
                        <a:bodyPr/>
                        <a:lstStyle/>
                        <a:p>
                          <a:pPr algn="ctr"/>
                          <a:r>
                            <a:rPr lang="en-IN" dirty="0"/>
                            <a:t>19.2964</a:t>
                          </a:r>
                        </a:p>
                      </a:txBody>
                      <a:tcPr/>
                    </a:tc>
                    <a:tc>
                      <a:txBody>
                        <a:bodyPr/>
                        <a:lstStyle/>
                        <a:p>
                          <a:pPr algn="ctr"/>
                          <a:endParaRPr lang="en-IN" dirty="0"/>
                        </a:p>
                      </a:txBody>
                      <a:tcPr/>
                    </a:tc>
                    <a:extLst>
                      <a:ext uri="{0D108BD9-81ED-4DB2-BD59-A6C34878D82A}">
                        <a16:rowId xmlns:a16="http://schemas.microsoft.com/office/drawing/2014/main" val="1114489633"/>
                      </a:ext>
                    </a:extLst>
                  </a:tr>
                  <a:tr h="370840">
                    <a:tc vMerge="1">
                      <a:txBody>
                        <a:bodyPr/>
                        <a:lstStyle/>
                        <a:p>
                          <a:pPr algn="ctr"/>
                          <a:endParaRPr lang="en-IN" dirty="0"/>
                        </a:p>
                      </a:txBody>
                      <a:tcPr/>
                    </a:tc>
                    <a:tc>
                      <a:txBody>
                        <a:bodyPr/>
                        <a:lstStyle/>
                        <a:p>
                          <a:pPr algn="ctr"/>
                          <a:r>
                            <a:rPr lang="en-US" dirty="0"/>
                            <a:t>3</a:t>
                          </a:r>
                          <a:endParaRPr lang="en-IN" dirty="0"/>
                        </a:p>
                      </a:txBody>
                      <a:tcPr/>
                    </a:tc>
                    <a:tc>
                      <a:txBody>
                        <a:bodyPr/>
                        <a:lstStyle/>
                        <a:p>
                          <a:pPr algn="ctr"/>
                          <a:r>
                            <a:rPr lang="en-IN" dirty="0"/>
                            <a:t>10.1280</a:t>
                          </a:r>
                        </a:p>
                      </a:txBody>
                      <a:tcPr/>
                    </a:tc>
                    <a:tc>
                      <a:txBody>
                        <a:bodyPr/>
                        <a:lstStyle/>
                        <a:p>
                          <a:pPr algn="ctr"/>
                          <a:r>
                            <a:rPr lang="en-IN" dirty="0"/>
                            <a:t>9.5521</a:t>
                          </a:r>
                        </a:p>
                      </a:txBody>
                      <a:tcPr/>
                    </a:tc>
                    <a:tc>
                      <a:txBody>
                        <a:bodyPr/>
                        <a:lstStyle/>
                        <a:p>
                          <a:pPr algn="ctr"/>
                          <a:r>
                            <a:rPr lang="en-IN" dirty="0"/>
                            <a:t>9.2766</a:t>
                          </a:r>
                        </a:p>
                      </a:txBody>
                      <a:tcPr/>
                    </a:tc>
                    <a:tc>
                      <a:txBody>
                        <a:bodyPr/>
                        <a:lstStyle/>
                        <a:p>
                          <a:pPr algn="ctr"/>
                          <a:r>
                            <a:rPr lang="en-IN" dirty="0"/>
                            <a:t>9.1172</a:t>
                          </a:r>
                        </a:p>
                      </a:txBody>
                      <a:tcPr>
                        <a:solidFill>
                          <a:schemeClr val="bg2">
                            <a:lumMod val="75000"/>
                          </a:schemeClr>
                        </a:solidFill>
                      </a:tcPr>
                    </a:tc>
                    <a:tc>
                      <a:txBody>
                        <a:bodyPr/>
                        <a:lstStyle/>
                        <a:p>
                          <a:pPr algn="ctr"/>
                          <a:r>
                            <a:rPr lang="en-IN" dirty="0"/>
                            <a:t>9.0135</a:t>
                          </a:r>
                        </a:p>
                      </a:txBody>
                      <a:tcPr/>
                    </a:tc>
                    <a:tc>
                      <a:txBody>
                        <a:bodyPr/>
                        <a:lstStyle/>
                        <a:p>
                          <a:pPr algn="ctr"/>
                          <a:endParaRPr lang="en-IN" dirty="0"/>
                        </a:p>
                      </a:txBody>
                      <a:tcPr/>
                    </a:tc>
                    <a:extLst>
                      <a:ext uri="{0D108BD9-81ED-4DB2-BD59-A6C34878D82A}">
                        <a16:rowId xmlns:a16="http://schemas.microsoft.com/office/drawing/2014/main" val="1027004410"/>
                      </a:ext>
                    </a:extLst>
                  </a:tr>
                  <a:tr h="370840">
                    <a:tc vMerge="1">
                      <a:txBody>
                        <a:bodyPr/>
                        <a:lstStyle/>
                        <a:p>
                          <a:pPr algn="ctr"/>
                          <a:endParaRPr lang="en-IN" dirty="0"/>
                        </a:p>
                      </a:txBody>
                      <a:tcPr/>
                    </a:tc>
                    <a:tc>
                      <a:txBody>
                        <a:bodyPr/>
                        <a:lstStyle/>
                        <a:p>
                          <a:pPr algn="ctr"/>
                          <a:endParaRPr lang="en-IN" dirty="0"/>
                        </a:p>
                      </a:txBody>
                      <a:tcPr/>
                    </a:tc>
                    <a:tc>
                      <a:txBody>
                        <a:bodyPr/>
                        <a:lstStyle/>
                        <a:p>
                          <a:pPr algn="ctr"/>
                          <a:endParaRPr lang="en-IN" dirty="0"/>
                        </a:p>
                      </a:txBody>
                      <a:tcPr/>
                    </a:tc>
                    <a:tc>
                      <a:txBody>
                        <a:bodyPr/>
                        <a:lstStyle/>
                        <a:p>
                          <a:pPr algn="ctr"/>
                          <a:endParaRPr lang="en-IN" dirty="0"/>
                        </a:p>
                      </a:txBody>
                      <a:tcPr/>
                    </a:tc>
                    <a:tc>
                      <a:txBody>
                        <a:bodyPr/>
                        <a:lstStyle/>
                        <a:p>
                          <a:endParaRPr lang="en-US"/>
                        </a:p>
                      </a:txBody>
                      <a:tcPr>
                        <a:blipFill>
                          <a:blip r:embed="rId4"/>
                          <a:stretch>
                            <a:fillRect l="-375401" t="-581667" r="-249733" b="-308333"/>
                          </a:stretch>
                        </a:blipFill>
                      </a:tcPr>
                    </a:tc>
                    <a:tc>
                      <a:txBody>
                        <a:bodyPr/>
                        <a:lstStyle/>
                        <a:p>
                          <a:pPr algn="ctr"/>
                          <a:endParaRPr lang="en-IN" dirty="0"/>
                        </a:p>
                      </a:txBody>
                      <a:tcPr>
                        <a:solidFill>
                          <a:schemeClr val="bg2">
                            <a:lumMod val="75000"/>
                          </a:schemeClr>
                        </a:solidFill>
                      </a:tcPr>
                    </a:tc>
                    <a:tc>
                      <a:txBody>
                        <a:bodyPr/>
                        <a:lstStyle/>
                        <a:p>
                          <a:pPr algn="ctr"/>
                          <a:endParaRPr lang="en-IN" dirty="0"/>
                        </a:p>
                      </a:txBody>
                      <a:tcPr/>
                    </a:tc>
                    <a:tc>
                      <a:txBody>
                        <a:bodyPr/>
                        <a:lstStyle/>
                        <a:p>
                          <a:pPr algn="ctr"/>
                          <a:endParaRPr lang="en-IN" dirty="0"/>
                        </a:p>
                      </a:txBody>
                      <a:tcPr/>
                    </a:tc>
                    <a:extLst>
                      <a:ext uri="{0D108BD9-81ED-4DB2-BD59-A6C34878D82A}">
                        <a16:rowId xmlns:a16="http://schemas.microsoft.com/office/drawing/2014/main" val="364293601"/>
                      </a:ext>
                    </a:extLst>
                  </a:tr>
                  <a:tr h="370840">
                    <a:tc vMerge="1">
                      <a:txBody>
                        <a:bodyPr/>
                        <a:lstStyle/>
                        <a:p>
                          <a:pPr algn="ctr"/>
                          <a:endParaRPr lang="en-IN" dirty="0"/>
                        </a:p>
                      </a:txBody>
                      <a:tcPr/>
                    </a:tc>
                    <a:tc>
                      <a:txBody>
                        <a:bodyPr/>
                        <a:lstStyle/>
                        <a:p>
                          <a:pPr algn="ctr"/>
                          <a:r>
                            <a:rPr lang="en-US" dirty="0"/>
                            <a:t>20</a:t>
                          </a:r>
                          <a:endParaRPr lang="en-IN" dirty="0"/>
                        </a:p>
                      </a:txBody>
                      <a:tcPr>
                        <a:solidFill>
                          <a:schemeClr val="bg2">
                            <a:lumMod val="75000"/>
                          </a:schemeClr>
                        </a:solidFill>
                      </a:tcPr>
                    </a:tc>
                    <a:tc>
                      <a:txBody>
                        <a:bodyPr/>
                        <a:lstStyle/>
                        <a:p>
                          <a:pPr algn="ctr"/>
                          <a:r>
                            <a:rPr lang="en-IN" dirty="0"/>
                            <a:t>4.3512</a:t>
                          </a:r>
                        </a:p>
                      </a:txBody>
                      <a:tcPr>
                        <a:solidFill>
                          <a:schemeClr val="bg2">
                            <a:lumMod val="75000"/>
                          </a:schemeClr>
                        </a:solidFill>
                      </a:tcPr>
                    </a:tc>
                    <a:tc>
                      <a:txBody>
                        <a:bodyPr/>
                        <a:lstStyle/>
                        <a:p>
                          <a:pPr algn="ctr"/>
                          <a:r>
                            <a:rPr lang="en-IN" dirty="0"/>
                            <a:t>3.4928</a:t>
                          </a:r>
                        </a:p>
                      </a:txBody>
                      <a:tcPr>
                        <a:solidFill>
                          <a:schemeClr val="bg2">
                            <a:lumMod val="75000"/>
                          </a:schemeClr>
                        </a:solidFill>
                      </a:tcPr>
                    </a:tc>
                    <a:tc>
                      <a:txBody>
                        <a:bodyPr/>
                        <a:lstStyle/>
                        <a:p>
                          <a:pPr algn="ctr"/>
                          <a:r>
                            <a:rPr lang="en-IN" dirty="0"/>
                            <a:t>3.0984</a:t>
                          </a:r>
                        </a:p>
                      </a:txBody>
                      <a:tcPr>
                        <a:solidFill>
                          <a:schemeClr val="bg2">
                            <a:lumMod val="75000"/>
                          </a:schemeClr>
                        </a:solidFill>
                      </a:tcPr>
                    </a:tc>
                    <a:tc>
                      <a:txBody>
                        <a:bodyPr/>
                        <a:lstStyle/>
                        <a:p>
                          <a:pPr algn="ctr"/>
                          <a:r>
                            <a:rPr lang="en-IN" dirty="0"/>
                            <a:t>2.8661</a:t>
                          </a:r>
                        </a:p>
                      </a:txBody>
                      <a:tcPr>
                        <a:solidFill>
                          <a:srgbClr val="DFDF9F"/>
                        </a:solidFill>
                      </a:tcPr>
                    </a:tc>
                    <a:tc>
                      <a:txBody>
                        <a:bodyPr/>
                        <a:lstStyle/>
                        <a:p>
                          <a:pPr algn="ctr"/>
                          <a:r>
                            <a:rPr lang="en-IN" dirty="0"/>
                            <a:t>2.7109</a:t>
                          </a:r>
                        </a:p>
                      </a:txBody>
                      <a:tcPr>
                        <a:solidFill>
                          <a:schemeClr val="bg2">
                            <a:lumMod val="75000"/>
                          </a:schemeClr>
                        </a:solidFill>
                      </a:tcPr>
                    </a:tc>
                    <a:tc>
                      <a:txBody>
                        <a:bodyPr/>
                        <a:lstStyle/>
                        <a:p>
                          <a:pPr algn="ctr"/>
                          <a:endParaRPr lang="en-IN" dirty="0"/>
                        </a:p>
                      </a:txBody>
                      <a:tcPr>
                        <a:solidFill>
                          <a:schemeClr val="bg2">
                            <a:lumMod val="75000"/>
                          </a:schemeClr>
                        </a:solidFill>
                      </a:tcPr>
                    </a:tc>
                    <a:extLst>
                      <a:ext uri="{0D108BD9-81ED-4DB2-BD59-A6C34878D82A}">
                        <a16:rowId xmlns:a16="http://schemas.microsoft.com/office/drawing/2014/main" val="2871939333"/>
                      </a:ext>
                    </a:extLst>
                  </a:tr>
                  <a:tr h="370840">
                    <a:tc vMerge="1">
                      <a:txBody>
                        <a:bodyPr/>
                        <a:lstStyle/>
                        <a:p>
                          <a:pPr algn="ctr"/>
                          <a:endParaRPr lang="en-IN" dirty="0"/>
                        </a:p>
                      </a:txBody>
                      <a:tcPr/>
                    </a:tc>
                    <a:tc>
                      <a:txBody>
                        <a:bodyPr/>
                        <a:lstStyle/>
                        <a:p>
                          <a:pPr algn="ctr"/>
                          <a:r>
                            <a:rPr lang="en-US" dirty="0"/>
                            <a:t>21</a:t>
                          </a:r>
                          <a:endParaRPr lang="en-IN" dirty="0"/>
                        </a:p>
                      </a:txBody>
                      <a:tcPr/>
                    </a:tc>
                    <a:tc>
                      <a:txBody>
                        <a:bodyPr/>
                        <a:lstStyle/>
                        <a:p>
                          <a:pPr algn="ctr"/>
                          <a:r>
                            <a:rPr lang="en-IN" dirty="0"/>
                            <a:t>4.3248</a:t>
                          </a:r>
                        </a:p>
                      </a:txBody>
                      <a:tcPr/>
                    </a:tc>
                    <a:tc>
                      <a:txBody>
                        <a:bodyPr/>
                        <a:lstStyle/>
                        <a:p>
                          <a:pPr algn="ctr"/>
                          <a:r>
                            <a:rPr lang="en-IN" dirty="0"/>
                            <a:t>3.4668</a:t>
                          </a:r>
                        </a:p>
                      </a:txBody>
                      <a:tcPr/>
                    </a:tc>
                    <a:tc>
                      <a:txBody>
                        <a:bodyPr/>
                        <a:lstStyle/>
                        <a:p>
                          <a:pPr algn="ctr"/>
                          <a:r>
                            <a:rPr lang="en-IN" dirty="0"/>
                            <a:t>3.0725</a:t>
                          </a:r>
                        </a:p>
                      </a:txBody>
                      <a:tcPr/>
                    </a:tc>
                    <a:tc>
                      <a:txBody>
                        <a:bodyPr/>
                        <a:lstStyle/>
                        <a:p>
                          <a:pPr algn="ctr"/>
                          <a:r>
                            <a:rPr lang="en-IN" dirty="0"/>
                            <a:t>2.8401</a:t>
                          </a:r>
                        </a:p>
                      </a:txBody>
                      <a:tcPr>
                        <a:solidFill>
                          <a:schemeClr val="bg2">
                            <a:lumMod val="75000"/>
                          </a:schemeClr>
                        </a:solidFill>
                      </a:tcPr>
                    </a:tc>
                    <a:tc>
                      <a:txBody>
                        <a:bodyPr/>
                        <a:lstStyle/>
                        <a:p>
                          <a:pPr algn="ctr"/>
                          <a:r>
                            <a:rPr lang="en-IN" dirty="0"/>
                            <a:t>2.6848</a:t>
                          </a:r>
                        </a:p>
                      </a:txBody>
                      <a:tcPr/>
                    </a:tc>
                    <a:tc>
                      <a:txBody>
                        <a:bodyPr/>
                        <a:lstStyle/>
                        <a:p>
                          <a:pPr algn="ctr"/>
                          <a:endParaRPr lang="en-IN" dirty="0"/>
                        </a:p>
                      </a:txBody>
                      <a:tcPr/>
                    </a:tc>
                    <a:extLst>
                      <a:ext uri="{0D108BD9-81ED-4DB2-BD59-A6C34878D82A}">
                        <a16:rowId xmlns:a16="http://schemas.microsoft.com/office/drawing/2014/main" val="3717885393"/>
                      </a:ext>
                    </a:extLst>
                  </a:tr>
                  <a:tr h="370840">
                    <a:tc vMerge="1">
                      <a:txBody>
                        <a:bodyPr/>
                        <a:lstStyle/>
                        <a:p>
                          <a:pPr algn="ctr"/>
                          <a:endParaRPr lang="en-IN" dirty="0"/>
                        </a:p>
                      </a:txBody>
                      <a:tcPr/>
                    </a:tc>
                    <a:tc>
                      <a:txBody>
                        <a:bodyPr/>
                        <a:lstStyle/>
                        <a:p>
                          <a:pPr algn="ctr"/>
                          <a:endParaRPr lang="en-IN" dirty="0"/>
                        </a:p>
                      </a:txBody>
                      <a:tcPr/>
                    </a:tc>
                    <a:tc>
                      <a:txBody>
                        <a:bodyPr/>
                        <a:lstStyle/>
                        <a:p>
                          <a:pPr algn="ctr"/>
                          <a:endParaRPr lang="en-IN" dirty="0"/>
                        </a:p>
                      </a:txBody>
                      <a:tcPr/>
                    </a:tc>
                    <a:tc>
                      <a:txBody>
                        <a:bodyPr/>
                        <a:lstStyle/>
                        <a:p>
                          <a:pPr algn="ctr"/>
                          <a:endParaRPr lang="en-IN" dirty="0"/>
                        </a:p>
                      </a:txBody>
                      <a:tcPr/>
                    </a:tc>
                    <a:tc>
                      <a:txBody>
                        <a:bodyPr/>
                        <a:lstStyle/>
                        <a:p>
                          <a:endParaRPr lang="en-US"/>
                        </a:p>
                      </a:txBody>
                      <a:tcPr>
                        <a:blipFill>
                          <a:blip r:embed="rId4"/>
                          <a:stretch>
                            <a:fillRect l="-375401" t="-870492" r="-249733" b="-3279"/>
                          </a:stretch>
                        </a:blipFill>
                      </a:tcPr>
                    </a:tc>
                    <a:tc>
                      <a:txBody>
                        <a:bodyPr/>
                        <a:lstStyle/>
                        <a:p>
                          <a:pPr algn="ctr"/>
                          <a:endParaRPr lang="en-IN" dirty="0"/>
                        </a:p>
                      </a:txBody>
                      <a:tcPr>
                        <a:solidFill>
                          <a:schemeClr val="bg2">
                            <a:lumMod val="75000"/>
                          </a:schemeClr>
                        </a:solidFill>
                      </a:tcPr>
                    </a:tc>
                    <a:tc>
                      <a:txBody>
                        <a:bodyPr/>
                        <a:lstStyle/>
                        <a:p>
                          <a:pPr algn="ctr"/>
                          <a:endParaRPr lang="en-IN" dirty="0"/>
                        </a:p>
                      </a:txBody>
                      <a:tcPr/>
                    </a:tc>
                    <a:tc>
                      <a:txBody>
                        <a:bodyPr/>
                        <a:lstStyle/>
                        <a:p>
                          <a:pPr algn="ctr"/>
                          <a:endParaRPr lang="en-IN" dirty="0"/>
                        </a:p>
                      </a:txBody>
                      <a:tcPr/>
                    </a:tc>
                    <a:extLst>
                      <a:ext uri="{0D108BD9-81ED-4DB2-BD59-A6C34878D82A}">
                        <a16:rowId xmlns:a16="http://schemas.microsoft.com/office/drawing/2014/main" val="3885768235"/>
                      </a:ext>
                    </a:extLst>
                  </a:tr>
                </a:tbl>
              </a:graphicData>
            </a:graphic>
          </p:graphicFrame>
        </mc:Fallback>
      </mc:AlternateContent>
    </p:spTree>
    <p:extLst>
      <p:ext uri="{BB962C8B-B14F-4D97-AF65-F5344CB8AC3E}">
        <p14:creationId xmlns:p14="http://schemas.microsoft.com/office/powerpoint/2010/main" val="4204044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0A81C89-E04F-4612-AFC9-DDFEF639D7F5}"/>
                  </a:ext>
                </a:extLst>
              </p:cNvPr>
              <p:cNvSpPr>
                <a:spLocks noGrp="1"/>
              </p:cNvSpPr>
              <p:nvPr>
                <p:ph type="title"/>
              </p:nvPr>
            </p:nvSpPr>
            <p:spPr/>
            <p:txBody>
              <a:bodyPr/>
              <a:lstStyle/>
              <a:p>
                <a:r>
                  <a:rPr lang="en-US" dirty="0"/>
                  <a:t>Example 12.5.1: Finding an </a:t>
                </a:r>
                <a14:m>
                  <m:oMath xmlns:m="http://schemas.openxmlformats.org/officeDocument/2006/math">
                    <m:r>
                      <a:rPr lang="en-US" i="1" dirty="0">
                        <a:latin typeface="Cambria Math" panose="02040503050406030204" pitchFamily="18" charset="0"/>
                      </a:rPr>
                      <m:t>𝐹</m:t>
                    </m:r>
                  </m:oMath>
                </a14:m>
                <a:r>
                  <a:rPr lang="en-US" dirty="0"/>
                  <a:t>-Critical Value (cont.)</a:t>
                </a:r>
              </a:p>
            </p:txBody>
          </p:sp>
        </mc:Choice>
        <mc:Fallback xmlns="">
          <p:sp>
            <p:nvSpPr>
              <p:cNvPr id="2" name="Title 1">
                <a:extLst>
                  <a:ext uri="{FF2B5EF4-FFF2-40B4-BE49-F238E27FC236}">
                    <a16:creationId xmlns:a16="http://schemas.microsoft.com/office/drawing/2014/main" id="{50A81C89-E04F-4612-AFC9-DDFEF639D7F5}"/>
                  </a:ext>
                </a:extLst>
              </p:cNvPr>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IN">
                    <a:noFill/>
                  </a:rPr>
                  <a:t> </a:t>
                </a:r>
              </a:p>
            </p:txBody>
          </p:sp>
        </mc:Fallback>
      </mc:AlternateContent>
      <p:sp>
        <p:nvSpPr>
          <p:cNvPr id="3" name="Content Placeholder 2">
            <a:extLst>
              <a:ext uri="{FF2B5EF4-FFF2-40B4-BE49-F238E27FC236}">
                <a16:creationId xmlns:a16="http://schemas.microsoft.com/office/drawing/2014/main" id="{F9580FEB-2B3F-4321-A9A7-6B2606654873}"/>
              </a:ext>
            </a:extLst>
          </p:cNvPr>
          <p:cNvSpPr>
            <a:spLocks noGrp="1"/>
          </p:cNvSpPr>
          <p:nvPr>
            <p:ph idx="1"/>
          </p:nvPr>
        </p:nvSpPr>
        <p:spPr/>
        <p:txBody>
          <a:bodyPr>
            <a:normAutofit/>
          </a:bodyPr>
          <a:lstStyle/>
          <a:p>
            <a:r>
              <a:rPr lang="en-US" dirty="0"/>
              <a:t> </a:t>
            </a:r>
          </a:p>
        </p:txBody>
      </p:sp>
      <p:pic>
        <p:nvPicPr>
          <p:cNvPr id="6" name="Picture 5">
            <a:extLst>
              <a:ext uri="{FF2B5EF4-FFF2-40B4-BE49-F238E27FC236}">
                <a16:creationId xmlns:a16="http://schemas.microsoft.com/office/drawing/2014/main" id="{0E9DD695-9ACF-EE00-6BC3-7EE447A893FC}"/>
              </a:ext>
            </a:extLst>
          </p:cNvPr>
          <p:cNvPicPr>
            <a:picLocks noChangeAspect="1"/>
          </p:cNvPicPr>
          <p:nvPr/>
        </p:nvPicPr>
        <p:blipFill>
          <a:blip r:embed="rId3"/>
          <a:stretch>
            <a:fillRect/>
          </a:stretch>
        </p:blipFill>
        <p:spPr>
          <a:xfrm>
            <a:off x="1566671" y="1465588"/>
            <a:ext cx="6010657" cy="3926824"/>
          </a:xfrm>
          <a:prstGeom prst="rect">
            <a:avLst/>
          </a:prstGeom>
        </p:spPr>
      </p:pic>
    </p:spTree>
    <p:extLst>
      <p:ext uri="{BB962C8B-B14F-4D97-AF65-F5344CB8AC3E}">
        <p14:creationId xmlns:p14="http://schemas.microsoft.com/office/powerpoint/2010/main" val="1008217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0A81C89-E04F-4612-AFC9-DDFEF639D7F5}"/>
                  </a:ext>
                </a:extLst>
              </p:cNvPr>
              <p:cNvSpPr>
                <a:spLocks noGrp="1"/>
              </p:cNvSpPr>
              <p:nvPr>
                <p:ph type="title"/>
              </p:nvPr>
            </p:nvSpPr>
            <p:spPr/>
            <p:txBody>
              <a:bodyPr/>
              <a:lstStyle/>
              <a:p>
                <a:r>
                  <a:rPr lang="en-US" dirty="0"/>
                  <a:t>Example 12.5.2: Finding an </a:t>
                </a:r>
                <a14:m>
                  <m:oMath xmlns:m="http://schemas.openxmlformats.org/officeDocument/2006/math">
                    <m:r>
                      <a:rPr lang="en-US" i="1" dirty="0" smtClean="0">
                        <a:latin typeface="Cambria Math" panose="02040503050406030204" pitchFamily="18" charset="0"/>
                      </a:rPr>
                      <m:t>𝐹</m:t>
                    </m:r>
                  </m:oMath>
                </a14:m>
                <a:r>
                  <a:rPr lang="en-US" dirty="0"/>
                  <a:t>-Critical Value</a:t>
                </a:r>
              </a:p>
            </p:txBody>
          </p:sp>
        </mc:Choice>
        <mc:Fallback xmlns="">
          <p:sp>
            <p:nvSpPr>
              <p:cNvPr id="2" name="Title 1">
                <a:extLst>
                  <a:ext uri="{FF2B5EF4-FFF2-40B4-BE49-F238E27FC236}">
                    <a16:creationId xmlns:a16="http://schemas.microsoft.com/office/drawing/2014/main" id="{50A81C89-E04F-4612-AFC9-DDFEF639D7F5}"/>
                  </a:ext>
                </a:extLst>
              </p:cNvPr>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9580FEB-2B3F-4321-A9A7-6B2606654873}"/>
                  </a:ext>
                </a:extLst>
              </p:cNvPr>
              <p:cNvSpPr>
                <a:spLocks noGrp="1"/>
              </p:cNvSpPr>
              <p:nvPr>
                <p:ph idx="1"/>
              </p:nvPr>
            </p:nvSpPr>
            <p:spPr/>
            <p:txBody>
              <a:bodyPr>
                <a:normAutofit/>
              </a:bodyPr>
              <a:lstStyle/>
              <a:p>
                <a:r>
                  <a:rPr lang="en-US" dirty="0"/>
                  <a:t>Find a value on the </a:t>
                </a:r>
                <a14:m>
                  <m:oMath xmlns:m="http://schemas.openxmlformats.org/officeDocument/2006/math">
                    <m:r>
                      <a:rPr lang="en-US" i="1" dirty="0" smtClean="0">
                        <a:latin typeface="Cambria Math" panose="02040503050406030204" pitchFamily="18" charset="0"/>
                      </a:rPr>
                      <m:t>𝐹</m:t>
                    </m:r>
                  </m:oMath>
                </a14:m>
                <a:r>
                  <a:rPr lang="en-US" dirty="0"/>
                  <a:t>-distribution with 4 numerator degrees of freedom and 10 denominator degrees of freedom such that 0.01 of the area lies to the right.</a:t>
                </a:r>
              </a:p>
            </p:txBody>
          </p:sp>
        </mc:Choice>
        <mc:Fallback xmlns="">
          <p:sp>
            <p:nvSpPr>
              <p:cNvPr id="3" name="Content Placeholder 2">
                <a:extLst>
                  <a:ext uri="{FF2B5EF4-FFF2-40B4-BE49-F238E27FC236}">
                    <a16:creationId xmlns:a16="http://schemas.microsoft.com/office/drawing/2014/main" id="{F9580FEB-2B3F-4321-A9A7-6B2606654873}"/>
                  </a:ext>
                </a:extLst>
              </p:cNvPr>
              <p:cNvSpPr>
                <a:spLocks noGrp="1" noRot="1" noChangeAspect="1" noMove="1" noResize="1" noEditPoints="1" noAdjustHandles="1" noChangeArrowheads="1" noChangeShapeType="1" noTextEdit="1"/>
              </p:cNvSpPr>
              <p:nvPr>
                <p:ph idx="1"/>
              </p:nvPr>
            </p:nvSpPr>
            <p:spPr>
              <a:blipFill>
                <a:blip r:embed="rId3"/>
                <a:stretch>
                  <a:fillRect l="-1481" t="-1200"/>
                </a:stretch>
              </a:blipFill>
            </p:spPr>
            <p:txBody>
              <a:bodyPr/>
              <a:lstStyle/>
              <a:p>
                <a:r>
                  <a:rPr lang="en-IN">
                    <a:noFill/>
                  </a:rPr>
                  <a:t> </a:t>
                </a:r>
              </a:p>
            </p:txBody>
          </p:sp>
        </mc:Fallback>
      </mc:AlternateContent>
      <p:pic>
        <p:nvPicPr>
          <p:cNvPr id="6" name="Picture 5">
            <a:extLst>
              <a:ext uri="{FF2B5EF4-FFF2-40B4-BE49-F238E27FC236}">
                <a16:creationId xmlns:a16="http://schemas.microsoft.com/office/drawing/2014/main" id="{043EAA85-C317-D0A0-DE44-173251195A5A}"/>
              </a:ext>
            </a:extLst>
          </p:cNvPr>
          <p:cNvPicPr>
            <a:picLocks noChangeAspect="1"/>
          </p:cNvPicPr>
          <p:nvPr/>
        </p:nvPicPr>
        <p:blipFill>
          <a:blip r:embed="rId4"/>
          <a:stretch>
            <a:fillRect/>
          </a:stretch>
        </p:blipFill>
        <p:spPr>
          <a:xfrm>
            <a:off x="1600200" y="2808249"/>
            <a:ext cx="5060636" cy="3032760"/>
          </a:xfrm>
          <a:prstGeom prst="rect">
            <a:avLst/>
          </a:prstGeom>
        </p:spPr>
      </p:pic>
    </p:spTree>
    <p:extLst>
      <p:ext uri="{BB962C8B-B14F-4D97-AF65-F5344CB8AC3E}">
        <p14:creationId xmlns:p14="http://schemas.microsoft.com/office/powerpoint/2010/main" val="255108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0A81C89-E04F-4612-AFC9-DDFEF639D7F5}"/>
                  </a:ext>
                </a:extLst>
              </p:cNvPr>
              <p:cNvSpPr>
                <a:spLocks noGrp="1"/>
              </p:cNvSpPr>
              <p:nvPr>
                <p:ph type="title"/>
              </p:nvPr>
            </p:nvSpPr>
            <p:spPr/>
            <p:txBody>
              <a:bodyPr/>
              <a:lstStyle/>
              <a:p>
                <a:r>
                  <a:rPr lang="en-US" dirty="0"/>
                  <a:t>Example 12.5.2: Finding an </a:t>
                </a:r>
                <a14:m>
                  <m:oMath xmlns:m="http://schemas.openxmlformats.org/officeDocument/2006/math">
                    <m:r>
                      <a:rPr lang="en-US" i="1" dirty="0" smtClean="0">
                        <a:latin typeface="Cambria Math" panose="02040503050406030204" pitchFamily="18" charset="0"/>
                      </a:rPr>
                      <m:t>𝐹</m:t>
                    </m:r>
                  </m:oMath>
                </a14:m>
                <a:r>
                  <a:rPr lang="en-US" dirty="0"/>
                  <a:t>-Critical Value (cont.)</a:t>
                </a:r>
              </a:p>
            </p:txBody>
          </p:sp>
        </mc:Choice>
        <mc:Fallback xmlns="">
          <p:sp>
            <p:nvSpPr>
              <p:cNvPr id="2" name="Title 1">
                <a:extLst>
                  <a:ext uri="{FF2B5EF4-FFF2-40B4-BE49-F238E27FC236}">
                    <a16:creationId xmlns:a16="http://schemas.microsoft.com/office/drawing/2014/main" id="{50A81C89-E04F-4612-AFC9-DDFEF639D7F5}"/>
                  </a:ext>
                </a:extLst>
              </p:cNvPr>
              <p:cNvSpPr>
                <a:spLocks noGrp="1" noRot="1" noChangeAspect="1" noMove="1" noResize="1" noEditPoints="1" noAdjustHandles="1" noChangeArrowheads="1" noChangeShapeType="1" noTextEdit="1"/>
              </p:cNvSpPr>
              <p:nvPr>
                <p:ph type="title"/>
              </p:nvPr>
            </p:nvSpPr>
            <p:spPr>
              <a:blipFill>
                <a:blip r:embed="rId2"/>
                <a:stretch>
                  <a:fillRect t="-16000" b="-1933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9580FEB-2B3F-4321-A9A7-6B2606654873}"/>
                  </a:ext>
                </a:extLst>
              </p:cNvPr>
              <p:cNvSpPr>
                <a:spLocks noGrp="1"/>
              </p:cNvSpPr>
              <p:nvPr>
                <p:ph idx="1"/>
              </p:nvPr>
            </p:nvSpPr>
            <p:spPr/>
            <p:txBody>
              <a:bodyPr>
                <a:normAutofit/>
              </a:bodyPr>
              <a:lstStyle/>
              <a:p>
                <a:r>
                  <a:rPr lang="en-US" b="1" dirty="0"/>
                  <a:t>Solution</a:t>
                </a:r>
              </a:p>
              <a:p>
                <a:r>
                  <a:rPr lang="en-US" dirty="0"/>
                  <a:t>Using the </a:t>
                </a:r>
                <a14:m>
                  <m:oMath xmlns:m="http://schemas.openxmlformats.org/officeDocument/2006/math">
                    <m:r>
                      <a:rPr lang="en-US" i="1" dirty="0" smtClean="0">
                        <a:latin typeface="Cambria Math" panose="02040503050406030204" pitchFamily="18" charset="0"/>
                      </a:rPr>
                      <m:t>𝐹</m:t>
                    </m:r>
                  </m:oMath>
                </a14:m>
                <a:r>
                  <a:rPr lang="en-US" dirty="0"/>
                  <a:t>-table for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r>
                      <a:rPr lang="en-US" i="1" dirty="0" smtClean="0">
                        <a:latin typeface="Cambria Math" panose="02040503050406030204" pitchFamily="18" charset="0"/>
                      </a:rPr>
                      <m:t>=0.01 </m:t>
                    </m:r>
                  </m:oMath>
                </a14:m>
                <a:r>
                  <a:rPr lang="en-US" dirty="0"/>
                  <a:t>corresponding to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𝑑𝑓</m:t>
                        </m:r>
                      </m:e>
                      <m:sub>
                        <m:r>
                          <a:rPr lang="en-US" i="1">
                            <a:latin typeface="Cambria Math" panose="02040503050406030204" pitchFamily="18" charset="0"/>
                          </a:rPr>
                          <m:t>𝑛𝑢𝑚</m:t>
                        </m:r>
                      </m:sub>
                    </m:sSub>
                  </m:oMath>
                </a14:m>
                <a:r>
                  <a:rPr lang="en-US" dirty="0"/>
                  <a:t>= 4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𝑑𝑓</m:t>
                        </m:r>
                      </m:e>
                      <m:sub>
                        <m:r>
                          <a:rPr lang="en-US" i="1">
                            <a:latin typeface="Cambria Math" panose="02040503050406030204" pitchFamily="18" charset="0"/>
                          </a:rPr>
                          <m:t>𝑑𝑒𝑛</m:t>
                        </m:r>
                      </m:sub>
                    </m:sSub>
                  </m:oMath>
                </a14:m>
                <a:r>
                  <a:rPr lang="en-US" dirty="0"/>
                  <a:t>= 10 results in an </a:t>
                </a:r>
                <a14:m>
                  <m:oMath xmlns:m="http://schemas.openxmlformats.org/officeDocument/2006/math">
                    <m:r>
                      <a:rPr lang="en-US" i="1" dirty="0" smtClean="0">
                        <a:latin typeface="Cambria Math" panose="02040503050406030204" pitchFamily="18" charset="0"/>
                      </a:rPr>
                      <m:t>𝐹</m:t>
                    </m:r>
                  </m:oMath>
                </a14:m>
                <a:r>
                  <a:rPr lang="en-US" dirty="0"/>
                  <a:t>-value of 5.9943.</a:t>
                </a:r>
              </a:p>
              <a:p>
                <a:endParaRPr lang="en-US" dirty="0"/>
              </a:p>
            </p:txBody>
          </p:sp>
        </mc:Choice>
        <mc:Fallback xmlns="">
          <p:sp>
            <p:nvSpPr>
              <p:cNvPr id="3" name="Content Placeholder 2">
                <a:extLst>
                  <a:ext uri="{FF2B5EF4-FFF2-40B4-BE49-F238E27FC236}">
                    <a16:creationId xmlns:a16="http://schemas.microsoft.com/office/drawing/2014/main" id="{F9580FEB-2B3F-4321-A9A7-6B2606654873}"/>
                  </a:ext>
                </a:extLst>
              </p:cNvPr>
              <p:cNvSpPr>
                <a:spLocks noGrp="1" noRot="1" noChangeAspect="1" noMove="1" noResize="1" noEditPoints="1" noAdjustHandles="1" noChangeArrowheads="1" noChangeShapeType="1" noTextEdit="1"/>
              </p:cNvSpPr>
              <p:nvPr>
                <p:ph idx="1"/>
              </p:nvPr>
            </p:nvSpPr>
            <p:spPr>
              <a:blipFill>
                <a:blip r:embed="rId3"/>
                <a:stretch>
                  <a:fillRect l="-1481" t="-1200"/>
                </a:stretch>
              </a:blipFill>
            </p:spPr>
            <p:txBody>
              <a:bodyPr/>
              <a:lstStyle/>
              <a:p>
                <a:r>
                  <a:rPr lang="en-IN">
                    <a:noFill/>
                  </a:rPr>
                  <a:t> </a:t>
                </a:r>
              </a:p>
            </p:txBody>
          </p:sp>
        </mc:Fallback>
      </mc:AlternateContent>
      <p:pic>
        <p:nvPicPr>
          <p:cNvPr id="5" name="Picture 4">
            <a:extLst>
              <a:ext uri="{FF2B5EF4-FFF2-40B4-BE49-F238E27FC236}">
                <a16:creationId xmlns:a16="http://schemas.microsoft.com/office/drawing/2014/main" id="{AF9E203F-E737-BA3F-3048-CD45F7C3FDD7}"/>
              </a:ext>
            </a:extLst>
          </p:cNvPr>
          <p:cNvPicPr>
            <a:picLocks noChangeAspect="1"/>
          </p:cNvPicPr>
          <p:nvPr/>
        </p:nvPicPr>
        <p:blipFill>
          <a:blip r:embed="rId4"/>
          <a:stretch>
            <a:fillRect/>
          </a:stretch>
        </p:blipFill>
        <p:spPr>
          <a:xfrm>
            <a:off x="1905000" y="2995733"/>
            <a:ext cx="4562846" cy="2821115"/>
          </a:xfrm>
          <a:prstGeom prst="rect">
            <a:avLst/>
          </a:prstGeom>
        </p:spPr>
      </p:pic>
    </p:spTree>
    <p:extLst>
      <p:ext uri="{BB962C8B-B14F-4D97-AF65-F5344CB8AC3E}">
        <p14:creationId xmlns:p14="http://schemas.microsoft.com/office/powerpoint/2010/main" val="4043575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0A81C89-E04F-4612-AFC9-DDFEF639D7F5}"/>
                  </a:ext>
                </a:extLst>
              </p:cNvPr>
              <p:cNvSpPr>
                <a:spLocks noGrp="1"/>
              </p:cNvSpPr>
              <p:nvPr>
                <p:ph type="title"/>
              </p:nvPr>
            </p:nvSpPr>
            <p:spPr/>
            <p:txBody>
              <a:bodyPr/>
              <a:lstStyle/>
              <a:p>
                <a:r>
                  <a:rPr lang="en-US" dirty="0"/>
                  <a:t>The Sampling Distribution of </a:t>
                </a:r>
                <a14:m>
                  <m:oMath xmlns:m="http://schemas.openxmlformats.org/officeDocument/2006/math">
                    <m:f>
                      <m:fPr>
                        <m:ctrlPr>
                          <a:rPr lang="en-US" i="1" smtClean="0">
                            <a:latin typeface="Cambria Math" panose="02040503050406030204" pitchFamily="18" charset="0"/>
                          </a:rPr>
                        </m:ctrlPr>
                      </m:fPr>
                      <m:num>
                        <m:sSubSup>
                          <m:sSubSupPr>
                            <m:ctrlPr>
                              <a:rPr lang="en-US" i="1">
                                <a:latin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𝑠</m:t>
                            </m:r>
                          </m:e>
                          <m:sub>
                            <m:r>
                              <a:rPr lang="en-US" i="1">
                                <a:latin typeface="Cambria Math" panose="02040503050406030204" pitchFamily="18" charset="0"/>
                              </a:rPr>
                              <m:t>1</m:t>
                            </m:r>
                          </m:sub>
                          <m:sup>
                            <m:r>
                              <a:rPr lang="en-US" i="1">
                                <a:latin typeface="Cambria Math" panose="02040503050406030204" pitchFamily="18" charset="0"/>
                              </a:rPr>
                              <m:t>2</m:t>
                            </m:r>
                          </m:sup>
                        </m:sSubSup>
                      </m:num>
                      <m:den>
                        <m:sSubSup>
                          <m:sSubSupPr>
                            <m:ctrlPr>
                              <a:rPr lang="en-US" i="1">
                                <a:latin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𝑠</m:t>
                            </m:r>
                          </m:e>
                          <m:sub>
                            <m:r>
                              <a:rPr lang="en-US" i="1">
                                <a:latin typeface="Cambria Math" panose="02040503050406030204" pitchFamily="18" charset="0"/>
                              </a:rPr>
                              <m:t>2</m:t>
                            </m:r>
                          </m:sub>
                          <m:sup>
                            <m:r>
                              <a:rPr lang="en-US" i="1">
                                <a:latin typeface="Cambria Math" panose="02040503050406030204" pitchFamily="18" charset="0"/>
                              </a:rPr>
                              <m:t>2</m:t>
                            </m:r>
                          </m:sup>
                        </m:sSubSup>
                      </m:den>
                    </m:f>
                  </m:oMath>
                </a14:m>
                <a:r>
                  <a:rPr lang="en-US" baseline="-25000" dirty="0"/>
                  <a:t> </a:t>
                </a:r>
                <a:r>
                  <a:rPr lang="en-US" dirty="0"/>
                  <a:t>(cont.)</a:t>
                </a:r>
              </a:p>
            </p:txBody>
          </p:sp>
        </mc:Choice>
        <mc:Fallback xmlns="">
          <p:sp>
            <p:nvSpPr>
              <p:cNvPr id="2" name="Title 1">
                <a:extLst>
                  <a:ext uri="{FF2B5EF4-FFF2-40B4-BE49-F238E27FC236}">
                    <a16:creationId xmlns:a16="http://schemas.microsoft.com/office/drawing/2014/main" id="{50A81C89-E04F-4612-AFC9-DDFEF639D7F5}"/>
                  </a:ext>
                </a:extLst>
              </p:cNvPr>
              <p:cNvSpPr>
                <a:spLocks noGrp="1" noRot="1" noChangeAspect="1" noMove="1" noResize="1" noEditPoints="1" noAdjustHandles="1" noChangeArrowheads="1" noChangeShapeType="1" noTextEdit="1"/>
              </p:cNvSpPr>
              <p:nvPr>
                <p:ph type="title"/>
              </p:nvPr>
            </p:nvSpPr>
            <p:spPr>
              <a:blipFill>
                <a:blip r:embed="rId2"/>
                <a:stretch>
                  <a:fillRect t="-933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9580FEB-2B3F-4321-A9A7-6B2606654873}"/>
                  </a:ext>
                </a:extLst>
              </p:cNvPr>
              <p:cNvSpPr>
                <a:spLocks noGrp="1"/>
              </p:cNvSpPr>
              <p:nvPr>
                <p:ph idx="1"/>
              </p:nvPr>
            </p:nvSpPr>
            <p:spPr/>
            <p:txBody>
              <a:bodyPr>
                <a:normAutofit/>
              </a:bodyPr>
              <a:lstStyle/>
              <a:p>
                <a:r>
                  <a:rPr lang="en-US" dirty="0"/>
                  <a:t>Now that we know the sampling distribution of </a:t>
                </a:r>
                <a14:m>
                  <m:oMath xmlns:m="http://schemas.openxmlformats.org/officeDocument/2006/math">
                    <m:f>
                      <m:fPr>
                        <m:ctrlPr>
                          <a:rPr lang="en-US" i="1" smtClean="0">
                            <a:latin typeface="Cambria Math" panose="02040503050406030204" pitchFamily="18" charset="0"/>
                          </a:rPr>
                        </m:ctrlPr>
                      </m:fPr>
                      <m:num>
                        <m:sSubSup>
                          <m:sSubSupPr>
                            <m:ctrlPr>
                              <a:rPr lang="en-US" i="1">
                                <a:latin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𝑠</m:t>
                            </m:r>
                          </m:e>
                          <m:sub>
                            <m:r>
                              <a:rPr lang="en-US" i="1">
                                <a:latin typeface="Cambria Math" panose="02040503050406030204" pitchFamily="18" charset="0"/>
                              </a:rPr>
                              <m:t>1</m:t>
                            </m:r>
                          </m:sub>
                          <m:sup>
                            <m:r>
                              <a:rPr lang="en-US" i="1">
                                <a:latin typeface="Cambria Math" panose="02040503050406030204" pitchFamily="18" charset="0"/>
                              </a:rPr>
                              <m:t>2</m:t>
                            </m:r>
                          </m:sup>
                        </m:sSubSup>
                      </m:num>
                      <m:den>
                        <m:sSubSup>
                          <m:sSubSupPr>
                            <m:ctrlPr>
                              <a:rPr lang="en-US" i="1">
                                <a:latin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𝑠</m:t>
                            </m:r>
                          </m:e>
                          <m:sub>
                            <m:r>
                              <a:rPr lang="en-US" i="1">
                                <a:latin typeface="Cambria Math" panose="02040503050406030204" pitchFamily="18" charset="0"/>
                              </a:rPr>
                              <m:t>2</m:t>
                            </m:r>
                          </m:sub>
                          <m:sup>
                            <m:r>
                              <a:rPr lang="en-US" i="1">
                                <a:latin typeface="Cambria Math" panose="02040503050406030204" pitchFamily="18" charset="0"/>
                              </a:rPr>
                              <m:t>2</m:t>
                            </m:r>
                          </m:sup>
                        </m:sSubSup>
                      </m:den>
                    </m:f>
                    <m:r>
                      <a:rPr lang="en-US" i="1">
                        <a:latin typeface="Cambria Math" panose="02040503050406030204" pitchFamily="18" charset="0"/>
                      </a:rPr>
                      <m:t> </m:t>
                    </m:r>
                    <m:r>
                      <a:rPr lang="en-US" b="0" i="0" smtClean="0">
                        <a:latin typeface="Cambria Math" panose="02040503050406030204" pitchFamily="18" charset="0"/>
                      </a:rPr>
                      <m:t>,</m:t>
                    </m:r>
                  </m:oMath>
                </a14:m>
                <a:endParaRPr lang="en-US" dirty="0"/>
              </a:p>
              <a:p>
                <a:r>
                  <a:rPr lang="en-US" dirty="0"/>
                  <a:t>we can make inferences about the ratio of two population variances, as well as construct confidence intervals and perform hypothesis testing.</a:t>
                </a:r>
              </a:p>
            </p:txBody>
          </p:sp>
        </mc:Choice>
        <mc:Fallback xmlns="">
          <p:sp>
            <p:nvSpPr>
              <p:cNvPr id="3" name="Content Placeholder 2">
                <a:extLst>
                  <a:ext uri="{FF2B5EF4-FFF2-40B4-BE49-F238E27FC236}">
                    <a16:creationId xmlns:a16="http://schemas.microsoft.com/office/drawing/2014/main" id="{F9580FEB-2B3F-4321-A9A7-6B2606654873}"/>
                  </a:ext>
                </a:extLst>
              </p:cNvPr>
              <p:cNvSpPr>
                <a:spLocks noGrp="1" noRot="1" noChangeAspect="1" noMove="1" noResize="1" noEditPoints="1" noAdjustHandles="1" noChangeArrowheads="1" noChangeShapeType="1" noTextEdit="1"/>
              </p:cNvSpPr>
              <p:nvPr>
                <p:ph idx="1"/>
              </p:nvPr>
            </p:nvSpPr>
            <p:spPr>
              <a:blipFill>
                <a:blip r:embed="rId3"/>
                <a:stretch>
                  <a:fillRect l="-1481"/>
                </a:stretch>
              </a:blipFill>
            </p:spPr>
            <p:txBody>
              <a:bodyPr/>
              <a:lstStyle/>
              <a:p>
                <a:r>
                  <a:rPr lang="en-IN">
                    <a:noFill/>
                  </a:rPr>
                  <a:t> </a:t>
                </a:r>
              </a:p>
            </p:txBody>
          </p:sp>
        </mc:Fallback>
      </mc:AlternateContent>
    </p:spTree>
    <p:extLst>
      <p:ext uri="{BB962C8B-B14F-4D97-AF65-F5344CB8AC3E}">
        <p14:creationId xmlns:p14="http://schemas.microsoft.com/office/powerpoint/2010/main" val="3334648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1C89-E04F-4612-AFC9-DDFEF639D7F5}"/>
              </a:ext>
            </a:extLst>
          </p:cNvPr>
          <p:cNvSpPr>
            <a:spLocks noGrp="1"/>
          </p:cNvSpPr>
          <p:nvPr>
            <p:ph type="title"/>
          </p:nvPr>
        </p:nvSpPr>
        <p:spPr/>
        <p:txBody>
          <a:bodyPr/>
          <a:lstStyle/>
          <a:p>
            <a:r>
              <a:rPr lang="en-US" dirty="0"/>
              <a:t>Interval Estimation of the Ratio of Two</a:t>
            </a:r>
            <a:br>
              <a:rPr lang="en-US" dirty="0"/>
            </a:br>
            <a:r>
              <a:rPr lang="en-US" dirty="0"/>
              <a:t>Population Variances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9580FEB-2B3F-4321-A9A7-6B2606654873}"/>
                  </a:ext>
                </a:extLst>
              </p:cNvPr>
              <p:cNvSpPr>
                <a:spLocks noGrp="1"/>
              </p:cNvSpPr>
              <p:nvPr>
                <p:ph idx="1"/>
              </p:nvPr>
            </p:nvSpPr>
            <p:spPr/>
            <p:txBody>
              <a:bodyPr>
                <a:normAutofit/>
              </a:bodyPr>
              <a:lstStyle/>
              <a:p>
                <a:r>
                  <a:rPr lang="en-US" dirty="0"/>
                  <a:t>Like the formula for the confidence interval for the population variance, </a:t>
                </a:r>
                <a14:m>
                  <m:oMath xmlns:m="http://schemas.openxmlformats.org/officeDocument/2006/math">
                    <m:r>
                      <a:rPr lang="en-US" i="1" dirty="0" smtClean="0">
                        <a:latin typeface="Cambria Math" panose="02040503050406030204" pitchFamily="18" charset="0"/>
                        <a:ea typeface="Cambria Math" panose="02040503050406030204" pitchFamily="18" charset="0"/>
                      </a:rPr>
                      <m:t>𝜎</m:t>
                    </m:r>
                    <m:r>
                      <a:rPr lang="en-US" i="1" baseline="30000" dirty="0">
                        <a:latin typeface="Cambria Math" panose="02040503050406030204" pitchFamily="18" charset="0"/>
                      </a:rPr>
                      <m:t>2</m:t>
                    </m:r>
                  </m:oMath>
                </a14:m>
                <a:r>
                  <a:rPr lang="en-US" dirty="0"/>
                  <a:t>, the formula for the ratio of two population variances, </a:t>
                </a:r>
                <a14:m>
                  <m:oMath xmlns:m="http://schemas.openxmlformats.org/officeDocument/2006/math">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1</m:t>
                            </m:r>
                          </m:sub>
                          <m:sup>
                            <m:r>
                              <a:rPr lang="en-US" i="1">
                                <a:latin typeface="Cambria Math" panose="02040503050406030204" pitchFamily="18" charset="0"/>
                              </a:rPr>
                              <m:t>2</m:t>
                            </m:r>
                          </m:sup>
                        </m:sSubSup>
                      </m:num>
                      <m:den>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2</m:t>
                            </m:r>
                          </m:sub>
                          <m:sup>
                            <m:r>
                              <a:rPr lang="en-US" i="1">
                                <a:latin typeface="Cambria Math" panose="02040503050406030204" pitchFamily="18" charset="0"/>
                              </a:rPr>
                              <m:t>2</m:t>
                            </m:r>
                          </m:sup>
                        </m:sSubSup>
                      </m:den>
                    </m:f>
                  </m:oMath>
                </a14:m>
                <a:r>
                  <a:rPr lang="en-US" dirty="0"/>
                  <a:t> , is not symmetric. For example, unlike the confidence intervals for the means and proportions, we do not subtract the margin of error from and add the margin of error to the point estimate to obtain the confidence limits.</a:t>
                </a:r>
              </a:p>
            </p:txBody>
          </p:sp>
        </mc:Choice>
        <mc:Fallback xmlns="">
          <p:sp>
            <p:nvSpPr>
              <p:cNvPr id="3" name="Content Placeholder 2">
                <a:extLst>
                  <a:ext uri="{FF2B5EF4-FFF2-40B4-BE49-F238E27FC236}">
                    <a16:creationId xmlns:a16="http://schemas.microsoft.com/office/drawing/2014/main" id="{F9580FEB-2B3F-4321-A9A7-6B2606654873}"/>
                  </a:ext>
                </a:extLst>
              </p:cNvPr>
              <p:cNvSpPr>
                <a:spLocks noGrp="1" noRot="1" noChangeAspect="1" noMove="1" noResize="1" noEditPoints="1" noAdjustHandles="1" noChangeArrowheads="1" noChangeShapeType="1" noTextEdit="1"/>
              </p:cNvSpPr>
              <p:nvPr>
                <p:ph idx="1"/>
              </p:nvPr>
            </p:nvSpPr>
            <p:spPr>
              <a:blipFill>
                <a:blip r:embed="rId2"/>
                <a:stretch>
                  <a:fillRect l="-1481" t="-1200" r="-519"/>
                </a:stretch>
              </a:blipFill>
            </p:spPr>
            <p:txBody>
              <a:bodyPr/>
              <a:lstStyle/>
              <a:p>
                <a:r>
                  <a:rPr lang="en-IN">
                    <a:noFill/>
                  </a:rPr>
                  <a:t> </a:t>
                </a:r>
              </a:p>
            </p:txBody>
          </p:sp>
        </mc:Fallback>
      </mc:AlternateContent>
    </p:spTree>
    <p:extLst>
      <p:ext uri="{BB962C8B-B14F-4D97-AF65-F5344CB8AC3E}">
        <p14:creationId xmlns:p14="http://schemas.microsoft.com/office/powerpoint/2010/main" val="1343871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dirty="0"/>
                  <a:t>Formula: </a:t>
                </a:r>
                <a14:m>
                  <m:oMath xmlns:m="http://schemas.openxmlformats.org/officeDocument/2006/math">
                    <m:r>
                      <a:rPr lang="en-US" i="1" dirty="0" smtClean="0">
                        <a:latin typeface="Cambria Math" panose="02040503050406030204" pitchFamily="18" charset="0"/>
                      </a:rPr>
                      <m:t>100(1−</m:t>
                    </m:r>
                    <m:r>
                      <a:rPr lang="en-US" i="1" dirty="0" smtClean="0">
                        <a:latin typeface="Cambria Math" panose="02040503050406030204" pitchFamily="18" charset="0"/>
                        <a:ea typeface="Cambria Math" panose="02040503050406030204" pitchFamily="18" charset="0"/>
                      </a:rPr>
                      <m:t>𝛼</m:t>
                    </m:r>
                    <m:r>
                      <a:rPr lang="en-US" i="1" dirty="0" smtClean="0">
                        <a:latin typeface="Cambria Math" panose="02040503050406030204" pitchFamily="18" charset="0"/>
                      </a:rPr>
                      <m:t>)% </m:t>
                    </m:r>
                  </m:oMath>
                </a14:m>
                <a:r>
                  <a:rPr lang="en-US" dirty="0"/>
                  <a:t>Confidence Interval for </a:t>
                </a:r>
                <a14:m>
                  <m:oMath xmlns:m="http://schemas.openxmlformats.org/officeDocument/2006/math">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1</m:t>
                            </m:r>
                          </m:sub>
                          <m:sup>
                            <m:r>
                              <a:rPr lang="en-US" i="1">
                                <a:latin typeface="Cambria Math" panose="02040503050406030204" pitchFamily="18" charset="0"/>
                              </a:rPr>
                              <m:t>2</m:t>
                            </m:r>
                          </m:sup>
                        </m:sSubSup>
                      </m:num>
                      <m:den>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2</m:t>
                            </m:r>
                          </m:sub>
                          <m:sup>
                            <m:r>
                              <a:rPr lang="en-US" i="1">
                                <a:latin typeface="Cambria Math" panose="02040503050406030204" pitchFamily="18" charset="0"/>
                              </a:rPr>
                              <m:t>2</m:t>
                            </m:r>
                          </m:sup>
                        </m:sSubSup>
                      </m:den>
                    </m:f>
                  </m:oMath>
                </a14:m>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3"/>
                <a:stretch>
                  <a:fillRect t="-200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 name="Content Placeholder 2"/>
              <p:cNvSpPr>
                <a:spLocks noGrp="1"/>
              </p:cNvSpPr>
              <p:nvPr>
                <p:ph idx="1"/>
              </p:nvPr>
            </p:nvSpPr>
            <p:spPr>
              <a:xfrm>
                <a:off x="464633" y="1221845"/>
                <a:ext cx="8229600" cy="4566122"/>
              </a:xfrm>
              <a:solidFill>
                <a:srgbClr val="FFFFCC"/>
              </a:solidFill>
              <a:ln w="28575">
                <a:solidFill>
                  <a:srgbClr val="000000"/>
                </a:solidFill>
              </a:ln>
            </p:spPr>
            <p:txBody>
              <a:bodyPr>
                <a:spAutoFit/>
              </a:bodyPr>
              <a:lstStyle/>
              <a:p>
                <a:r>
                  <a:rPr lang="en-US" dirty="0">
                    <a:solidFill>
                      <a:srgbClr val="000000"/>
                    </a:solidFill>
                  </a:rPr>
                  <a:t>A </a:t>
                </a:r>
                <a14:m>
                  <m:oMath xmlns:m="http://schemas.openxmlformats.org/officeDocument/2006/math">
                    <m:r>
                      <a:rPr lang="en-US" i="1" dirty="0" smtClean="0">
                        <a:solidFill>
                          <a:srgbClr val="000000"/>
                        </a:solidFill>
                        <a:latin typeface="Cambria Math" panose="02040503050406030204" pitchFamily="18" charset="0"/>
                      </a:rPr>
                      <m:t>100(1−</m:t>
                    </m:r>
                    <m:r>
                      <a:rPr lang="en-US" i="1" dirty="0" smtClean="0">
                        <a:solidFill>
                          <a:srgbClr val="000000"/>
                        </a:solidFill>
                        <a:latin typeface="Cambria Math" panose="02040503050406030204" pitchFamily="18" charset="0"/>
                        <a:ea typeface="Cambria Math" panose="02040503050406030204" pitchFamily="18" charset="0"/>
                      </a:rPr>
                      <m:t>𝛼</m:t>
                    </m:r>
                    <m:r>
                      <a:rPr lang="en-US" i="1" dirty="0" smtClean="0">
                        <a:solidFill>
                          <a:srgbClr val="000000"/>
                        </a:solidFill>
                        <a:latin typeface="Cambria Math" panose="02040503050406030204" pitchFamily="18" charset="0"/>
                      </a:rPr>
                      <m:t>)% </m:t>
                    </m:r>
                  </m:oMath>
                </a14:m>
                <a:r>
                  <a:rPr lang="en-US" dirty="0">
                    <a:solidFill>
                      <a:srgbClr val="000000"/>
                    </a:solidFill>
                  </a:rPr>
                  <a:t>confidence interval for </a:t>
                </a:r>
                <a14:m>
                  <m:oMath xmlns:m="http://schemas.openxmlformats.org/officeDocument/2006/math">
                    <m:f>
                      <m:fPr>
                        <m:ctrlPr>
                          <a:rPr lang="en-US" i="1" smtClean="0">
                            <a:solidFill>
                              <a:srgbClr val="000000"/>
                            </a:solidFill>
                            <a:latin typeface="Cambria Math" panose="02040503050406030204" pitchFamily="18" charset="0"/>
                          </a:rPr>
                        </m:ctrlPr>
                      </m:fPr>
                      <m:num>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ea typeface="Cambria Math" panose="02040503050406030204" pitchFamily="18" charset="0"/>
                              </a:rPr>
                              <m:t>𝜎</m:t>
                            </m:r>
                          </m:e>
                          <m:sub>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2</m:t>
                            </m:r>
                          </m:sup>
                        </m:sSubSup>
                      </m:num>
                      <m:den>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ea typeface="Cambria Math" panose="02040503050406030204" pitchFamily="18" charset="0"/>
                              </a:rPr>
                              <m:t>𝜎</m:t>
                            </m:r>
                          </m:e>
                          <m:sub>
                            <m:r>
                              <a:rPr lang="en-US" i="1">
                                <a:solidFill>
                                  <a:srgbClr val="000000"/>
                                </a:solidFill>
                                <a:latin typeface="Cambria Math" panose="02040503050406030204" pitchFamily="18" charset="0"/>
                              </a:rPr>
                              <m:t>2</m:t>
                            </m:r>
                          </m:sub>
                          <m:sup>
                            <m:r>
                              <a:rPr lang="en-US" i="1">
                                <a:solidFill>
                                  <a:srgbClr val="000000"/>
                                </a:solidFill>
                                <a:latin typeface="Cambria Math" panose="02040503050406030204" pitchFamily="18" charset="0"/>
                              </a:rPr>
                              <m:t>2</m:t>
                            </m:r>
                          </m:sup>
                        </m:sSubSup>
                      </m:den>
                    </m:f>
                  </m:oMath>
                </a14:m>
                <a:r>
                  <a:rPr lang="en-US" dirty="0">
                    <a:solidFill>
                      <a:srgbClr val="000000"/>
                    </a:solidFill>
                  </a:rPr>
                  <a:t>, the ratio of two population variances, is given by</a:t>
                </a:r>
              </a:p>
              <a:p>
                <a:endParaRPr lang="en-US" dirty="0">
                  <a:solidFill>
                    <a:srgbClr val="000000"/>
                  </a:solidFill>
                </a:endParaRPr>
              </a:p>
              <a:p>
                <a:endParaRPr lang="en-US" dirty="0">
                  <a:solidFill>
                    <a:srgbClr val="000000"/>
                  </a:solidFill>
                </a:endParaRPr>
              </a:p>
              <a:p>
                <a:r>
                  <a:rPr lang="en-US" dirty="0">
                    <a:solidFill>
                      <a:srgbClr val="000000"/>
                    </a:solidFill>
                  </a:rPr>
                  <a:t>Where </a:t>
                </a:r>
                <a14:m>
                  <m:oMath xmlns:m="http://schemas.openxmlformats.org/officeDocument/2006/math">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ea typeface="Cambria Math" panose="02040503050406030204" pitchFamily="18" charset="0"/>
                          </a:rPr>
                          <m:t>𝑠</m:t>
                        </m:r>
                      </m:e>
                      <m:sub>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2</m:t>
                        </m:r>
                      </m:sup>
                    </m:sSubSup>
                  </m:oMath>
                </a14:m>
                <a:r>
                  <a:rPr lang="en-US" dirty="0">
                    <a:solidFill>
                      <a:srgbClr val="000000"/>
                    </a:solidFill>
                  </a:rPr>
                  <a:t> and </a:t>
                </a:r>
                <a14:m>
                  <m:oMath xmlns:m="http://schemas.openxmlformats.org/officeDocument/2006/math">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ea typeface="Cambria Math" panose="02040503050406030204" pitchFamily="18" charset="0"/>
                          </a:rPr>
                          <m:t>𝑠</m:t>
                        </m:r>
                      </m:e>
                      <m:sub>
                        <m:r>
                          <a:rPr lang="en-US" b="0" i="1" smtClean="0">
                            <a:solidFill>
                              <a:srgbClr val="000000"/>
                            </a:solidFill>
                            <a:latin typeface="Cambria Math" panose="02040503050406030204" pitchFamily="18" charset="0"/>
                          </a:rPr>
                          <m:t>2</m:t>
                        </m:r>
                      </m:sub>
                      <m:sup>
                        <m:r>
                          <a:rPr lang="en-US" i="1">
                            <a:solidFill>
                              <a:srgbClr val="000000"/>
                            </a:solidFill>
                            <a:latin typeface="Cambria Math" panose="02040503050406030204" pitchFamily="18" charset="0"/>
                          </a:rPr>
                          <m:t>2</m:t>
                        </m:r>
                      </m:sup>
                    </m:sSubSup>
                  </m:oMath>
                </a14:m>
                <a:r>
                  <a:rPr lang="en-US" dirty="0">
                    <a:solidFill>
                      <a:srgbClr val="000000"/>
                    </a:solidFill>
                  </a:rPr>
                  <a:t> are the two sample variances,              	        is the critical value of the </a:t>
                </a:r>
                <a14:m>
                  <m:oMath xmlns:m="http://schemas.openxmlformats.org/officeDocument/2006/math">
                    <m:r>
                      <a:rPr lang="en-US" i="1" dirty="0" smtClean="0">
                        <a:solidFill>
                          <a:srgbClr val="000000"/>
                        </a:solidFill>
                        <a:latin typeface="Cambria Math" panose="02040503050406030204" pitchFamily="18" charset="0"/>
                      </a:rPr>
                      <m:t>𝐹</m:t>
                    </m:r>
                  </m:oMath>
                </a14:m>
                <a:r>
                  <a:rPr lang="en-US" dirty="0">
                    <a:solidFill>
                      <a:srgbClr val="000000"/>
                    </a:solidFill>
                  </a:rPr>
                  <a:t>-distribution with an area of </a:t>
                </a:r>
                <a14:m>
                  <m:oMath xmlns:m="http://schemas.openxmlformats.org/officeDocument/2006/math">
                    <m:f>
                      <m:fPr>
                        <m:type m:val="skw"/>
                        <m:ctrlPr>
                          <a:rPr lang="en-US" i="1" smtClean="0">
                            <a:solidFill>
                              <a:srgbClr val="000000"/>
                            </a:solidFill>
                            <a:latin typeface="Cambria Math" panose="02040503050406030204" pitchFamily="18" charset="0"/>
                          </a:rPr>
                        </m:ctrlPr>
                      </m:fPr>
                      <m:num>
                        <m:r>
                          <a:rPr lang="en-US" i="1" smtClean="0">
                            <a:solidFill>
                              <a:srgbClr val="000000"/>
                            </a:solidFill>
                            <a:latin typeface="Cambria Math" panose="02040503050406030204" pitchFamily="18" charset="0"/>
                            <a:ea typeface="Cambria Math" panose="02040503050406030204" pitchFamily="18" charset="0"/>
                          </a:rPr>
                          <m:t>𝛼</m:t>
                        </m:r>
                      </m:num>
                      <m:den>
                        <m:r>
                          <a:rPr lang="en-US" b="0" i="1" smtClean="0">
                            <a:solidFill>
                              <a:srgbClr val="000000"/>
                            </a:solidFill>
                            <a:latin typeface="Cambria Math" panose="02040503050406030204" pitchFamily="18" charset="0"/>
                          </a:rPr>
                          <m:t>2</m:t>
                        </m:r>
                      </m:den>
                    </m:f>
                  </m:oMath>
                </a14:m>
                <a:r>
                  <a:rPr lang="en-US" dirty="0">
                    <a:solidFill>
                      <a:srgbClr val="000000"/>
                    </a:solidFill>
                  </a:rPr>
                  <a:t> in the upper tail, and                        (the denominator of  </a:t>
                </a:r>
                <a14:m>
                  <m:oMath xmlns:m="http://schemas.openxmlformats.org/officeDocument/2006/math">
                    <m:sSubSup>
                      <m:sSubSupPr>
                        <m:ctrlPr>
                          <a:rPr lang="en-US" i="1" smtClean="0">
                            <a:solidFill>
                              <a:srgbClr val="000000"/>
                            </a:solidFill>
                            <a:latin typeface="Cambria Math" panose="02040503050406030204" pitchFamily="18" charset="0"/>
                          </a:rPr>
                        </m:ctrlPr>
                      </m:sSubSupPr>
                      <m:e>
                        <m:r>
                          <a:rPr lang="en-US" b="0" i="1" smtClean="0">
                            <a:solidFill>
                              <a:srgbClr val="000000"/>
                            </a:solidFill>
                            <a:latin typeface="Cambria Math" panose="02040503050406030204" pitchFamily="18" charset="0"/>
                          </a:rPr>
                          <m:t>𝑠</m:t>
                        </m:r>
                      </m:e>
                      <m:sub>
                        <m:r>
                          <a:rPr lang="en-US" b="0" i="1" smtClean="0">
                            <a:solidFill>
                              <a:srgbClr val="000000"/>
                            </a:solidFill>
                            <a:latin typeface="Cambria Math" panose="02040503050406030204" pitchFamily="18" charset="0"/>
                          </a:rPr>
                          <m:t>1</m:t>
                        </m:r>
                      </m:sub>
                      <m:sup>
                        <m:r>
                          <a:rPr lang="en-US" b="0" i="1" smtClean="0">
                            <a:solidFill>
                              <a:srgbClr val="000000"/>
                            </a:solidFill>
                            <a:latin typeface="Cambria Math" panose="02040503050406030204" pitchFamily="18" charset="0"/>
                          </a:rPr>
                          <m:t>2</m:t>
                        </m:r>
                      </m:sup>
                    </m:sSubSup>
                  </m:oMath>
                </a14:m>
                <a:r>
                  <a:rPr lang="en-US" dirty="0">
                    <a:solidFill>
                      <a:srgbClr val="000000"/>
                    </a:solidFill>
                  </a:rPr>
                  <a:t>) and		         (the denominator of </a:t>
                </a:r>
                <a14:m>
                  <m:oMath xmlns:m="http://schemas.openxmlformats.org/officeDocument/2006/math">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𝑠</m:t>
                        </m:r>
                      </m:e>
                      <m:sub>
                        <m:r>
                          <a:rPr lang="en-US" b="0" i="1" smtClean="0">
                            <a:solidFill>
                              <a:srgbClr val="000000"/>
                            </a:solidFill>
                            <a:latin typeface="Cambria Math" panose="02040503050406030204" pitchFamily="18" charset="0"/>
                          </a:rPr>
                          <m:t>2</m:t>
                        </m:r>
                      </m:sub>
                      <m:sup>
                        <m:r>
                          <a:rPr lang="en-US" i="1">
                            <a:solidFill>
                              <a:srgbClr val="000000"/>
                            </a:solidFill>
                            <a:latin typeface="Cambria Math" panose="02040503050406030204" pitchFamily="18" charset="0"/>
                          </a:rPr>
                          <m:t>2</m:t>
                        </m:r>
                      </m:sup>
                    </m:sSubSup>
                  </m:oMath>
                </a14:m>
                <a:r>
                  <a:rPr lang="en-US" dirty="0">
                    <a:solidFill>
                      <a:srgbClr val="000000"/>
                    </a:solidFill>
                  </a:rPr>
                  <a:t>).</a:t>
                </a:r>
              </a:p>
            </p:txBody>
          </p:sp>
        </mc:Choice>
        <mc:Fallback xmlns="">
          <p:sp>
            <p:nvSpPr>
              <p:cNvPr id="4" name="Content Placeholder 2"/>
              <p:cNvSpPr>
                <a:spLocks noGrp="1" noRot="1" noChangeAspect="1" noMove="1" noResize="1" noEditPoints="1" noAdjustHandles="1" noChangeArrowheads="1" noChangeShapeType="1" noTextEdit="1"/>
              </p:cNvSpPr>
              <p:nvPr>
                <p:ph idx="1"/>
              </p:nvPr>
            </p:nvSpPr>
            <p:spPr>
              <a:xfrm>
                <a:off x="464633" y="1221845"/>
                <a:ext cx="8229600" cy="4566122"/>
              </a:xfrm>
              <a:blipFill>
                <a:blip r:embed="rId4"/>
                <a:stretch>
                  <a:fillRect l="-1328" r="-1697" b="-2520"/>
                </a:stretch>
              </a:blipFill>
              <a:ln w="28575">
                <a:solidFill>
                  <a:srgbClr val="000000"/>
                </a:solidFill>
              </a:ln>
            </p:spPr>
            <p:txBody>
              <a:bodyPr/>
              <a:lstStyle/>
              <a:p>
                <a:r>
                  <a:rPr lang="en-IN">
                    <a:noFill/>
                  </a:rPr>
                  <a:t> </a:t>
                </a:r>
              </a:p>
            </p:txBody>
          </p:sp>
        </mc:Fallback>
      </mc:AlternateContent>
      <p:graphicFrame>
        <p:nvGraphicFramePr>
          <p:cNvPr id="3" name="Object 2">
            <a:extLst>
              <a:ext uri="{FF2B5EF4-FFF2-40B4-BE49-F238E27FC236}">
                <a16:creationId xmlns:a16="http://schemas.microsoft.com/office/drawing/2014/main" id="{B7414AF3-1E51-D61A-7284-D10D75216FD6}"/>
              </a:ext>
            </a:extLst>
          </p:cNvPr>
          <p:cNvGraphicFramePr>
            <a:graphicFrameLocks noChangeAspect="1"/>
          </p:cNvGraphicFramePr>
          <p:nvPr>
            <p:extLst>
              <p:ext uri="{D42A27DB-BD31-4B8C-83A1-F6EECF244321}">
                <p14:modId xmlns:p14="http://schemas.microsoft.com/office/powerpoint/2010/main" val="2111043037"/>
              </p:ext>
            </p:extLst>
          </p:nvPr>
        </p:nvGraphicFramePr>
        <p:xfrm>
          <a:off x="2232025" y="2339975"/>
          <a:ext cx="4227513" cy="1300163"/>
        </p:xfrm>
        <a:graphic>
          <a:graphicData uri="http://schemas.openxmlformats.org/presentationml/2006/ole">
            <mc:AlternateContent xmlns:mc="http://schemas.openxmlformats.org/markup-compatibility/2006">
              <mc:Choice xmlns:v="urn:schemas-microsoft-com:vml" Requires="v">
                <p:oleObj name="Equation" r:id="rId5" imgW="4876560" imgH="1498320" progId="Equation.DSMT4">
                  <p:embed/>
                </p:oleObj>
              </mc:Choice>
              <mc:Fallback>
                <p:oleObj name="Equation" r:id="rId5" imgW="4876560" imgH="1498320" progId="Equation.DSMT4">
                  <p:embed/>
                  <p:pic>
                    <p:nvPicPr>
                      <p:cNvPr id="0" name=""/>
                      <p:cNvPicPr/>
                      <p:nvPr/>
                    </p:nvPicPr>
                    <p:blipFill>
                      <a:blip r:embed="rId6"/>
                      <a:stretch>
                        <a:fillRect/>
                      </a:stretch>
                    </p:blipFill>
                    <p:spPr>
                      <a:xfrm>
                        <a:off x="2232025" y="2339975"/>
                        <a:ext cx="4227513" cy="1300163"/>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DB304AED-7FC6-C19F-BA9D-1CEC0E636DD7}"/>
              </a:ext>
            </a:extLst>
          </p:cNvPr>
          <p:cNvGraphicFramePr>
            <a:graphicFrameLocks noChangeAspect="1"/>
          </p:cNvGraphicFramePr>
          <p:nvPr>
            <p:extLst>
              <p:ext uri="{D42A27DB-BD31-4B8C-83A1-F6EECF244321}">
                <p14:modId xmlns:p14="http://schemas.microsoft.com/office/powerpoint/2010/main" val="3666909587"/>
              </p:ext>
            </p:extLst>
          </p:nvPr>
        </p:nvGraphicFramePr>
        <p:xfrm>
          <a:off x="625475" y="3886200"/>
          <a:ext cx="1308100" cy="660400"/>
        </p:xfrm>
        <a:graphic>
          <a:graphicData uri="http://schemas.openxmlformats.org/presentationml/2006/ole">
            <mc:AlternateContent xmlns:mc="http://schemas.openxmlformats.org/markup-compatibility/2006">
              <mc:Choice xmlns:v="urn:schemas-microsoft-com:vml" Requires="v">
                <p:oleObj name="Equation" r:id="rId7" imgW="1307880" imgH="660240" progId="Equation.DSMT4">
                  <p:embed/>
                </p:oleObj>
              </mc:Choice>
              <mc:Fallback>
                <p:oleObj name="Equation" r:id="rId7" imgW="1307880" imgH="660240" progId="Equation.DSMT4">
                  <p:embed/>
                  <p:pic>
                    <p:nvPicPr>
                      <p:cNvPr id="0" name=""/>
                      <p:cNvPicPr/>
                      <p:nvPr/>
                    </p:nvPicPr>
                    <p:blipFill>
                      <a:blip r:embed="rId8"/>
                      <a:stretch>
                        <a:fillRect/>
                      </a:stretch>
                    </p:blipFill>
                    <p:spPr>
                      <a:xfrm>
                        <a:off x="625475" y="3886200"/>
                        <a:ext cx="1308100" cy="6604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34137AFB-7059-B353-7E04-DDDCFD7F1A46}"/>
              </a:ext>
            </a:extLst>
          </p:cNvPr>
          <p:cNvGraphicFramePr>
            <a:graphicFrameLocks noChangeAspect="1"/>
          </p:cNvGraphicFramePr>
          <p:nvPr>
            <p:extLst>
              <p:ext uri="{D42A27DB-BD31-4B8C-83A1-F6EECF244321}">
                <p14:modId xmlns:p14="http://schemas.microsoft.com/office/powerpoint/2010/main" val="4136713321"/>
              </p:ext>
            </p:extLst>
          </p:nvPr>
        </p:nvGraphicFramePr>
        <p:xfrm>
          <a:off x="5695793" y="4426068"/>
          <a:ext cx="1778000" cy="431800"/>
        </p:xfrm>
        <a:graphic>
          <a:graphicData uri="http://schemas.openxmlformats.org/presentationml/2006/ole">
            <mc:AlternateContent xmlns:mc="http://schemas.openxmlformats.org/markup-compatibility/2006">
              <mc:Choice xmlns:v="urn:schemas-microsoft-com:vml" Requires="v">
                <p:oleObj name="Equation" r:id="rId9" imgW="1777680" imgH="431640" progId="Equation.DSMT4">
                  <p:embed/>
                </p:oleObj>
              </mc:Choice>
              <mc:Fallback>
                <p:oleObj name="Equation" r:id="rId9" imgW="1777680" imgH="431640" progId="Equation.DSMT4">
                  <p:embed/>
                  <p:pic>
                    <p:nvPicPr>
                      <p:cNvPr id="5" name="Object 4">
                        <a:extLst>
                          <a:ext uri="{FF2B5EF4-FFF2-40B4-BE49-F238E27FC236}">
                            <a16:creationId xmlns:a16="http://schemas.microsoft.com/office/drawing/2014/main" id="{DB304AED-7FC6-C19F-BA9D-1CEC0E636DD7}"/>
                          </a:ext>
                        </a:extLst>
                      </p:cNvPr>
                      <p:cNvPicPr/>
                      <p:nvPr/>
                    </p:nvPicPr>
                    <p:blipFill>
                      <a:blip r:embed="rId10"/>
                      <a:stretch>
                        <a:fillRect/>
                      </a:stretch>
                    </p:blipFill>
                    <p:spPr>
                      <a:xfrm>
                        <a:off x="5695793" y="4426068"/>
                        <a:ext cx="1778000" cy="4318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3D95E3DC-CE6D-FE21-16D2-88F0956700CF}"/>
              </a:ext>
            </a:extLst>
          </p:cNvPr>
          <p:cNvGraphicFramePr>
            <a:graphicFrameLocks noChangeAspect="1"/>
          </p:cNvGraphicFramePr>
          <p:nvPr>
            <p:extLst>
              <p:ext uri="{D42A27DB-BD31-4B8C-83A1-F6EECF244321}">
                <p14:modId xmlns:p14="http://schemas.microsoft.com/office/powerpoint/2010/main" val="728595134"/>
              </p:ext>
            </p:extLst>
          </p:nvPr>
        </p:nvGraphicFramePr>
        <p:xfrm>
          <a:off x="4104267" y="4863340"/>
          <a:ext cx="1727200" cy="431800"/>
        </p:xfrm>
        <a:graphic>
          <a:graphicData uri="http://schemas.openxmlformats.org/presentationml/2006/ole">
            <mc:AlternateContent xmlns:mc="http://schemas.openxmlformats.org/markup-compatibility/2006">
              <mc:Choice xmlns:v="urn:schemas-microsoft-com:vml" Requires="v">
                <p:oleObj name="Equation" r:id="rId11" imgW="1726920" imgH="431640" progId="Equation.DSMT4">
                  <p:embed/>
                </p:oleObj>
              </mc:Choice>
              <mc:Fallback>
                <p:oleObj name="Equation" r:id="rId11" imgW="1726920" imgH="431640" progId="Equation.DSMT4">
                  <p:embed/>
                  <p:pic>
                    <p:nvPicPr>
                      <p:cNvPr id="5" name="Object 4">
                        <a:extLst>
                          <a:ext uri="{FF2B5EF4-FFF2-40B4-BE49-F238E27FC236}">
                            <a16:creationId xmlns:a16="http://schemas.microsoft.com/office/drawing/2014/main" id="{DB304AED-7FC6-C19F-BA9D-1CEC0E636DD7}"/>
                          </a:ext>
                        </a:extLst>
                      </p:cNvPr>
                      <p:cNvPicPr/>
                      <p:nvPr/>
                    </p:nvPicPr>
                    <p:blipFill>
                      <a:blip r:embed="rId12"/>
                      <a:stretch>
                        <a:fillRect/>
                      </a:stretch>
                    </p:blipFill>
                    <p:spPr>
                      <a:xfrm>
                        <a:off x="4104267" y="4863340"/>
                        <a:ext cx="1727200" cy="431800"/>
                      </a:xfrm>
                      <a:prstGeom prst="rect">
                        <a:avLst/>
                      </a:prstGeom>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1C89-E04F-4612-AFC9-DDFEF639D7F5}"/>
              </a:ext>
            </a:extLst>
          </p:cNvPr>
          <p:cNvSpPr>
            <a:spLocks noGrp="1"/>
          </p:cNvSpPr>
          <p:nvPr>
            <p:ph type="title"/>
          </p:nvPr>
        </p:nvSpPr>
        <p:spPr/>
        <p:txBody>
          <a:bodyPr/>
          <a:lstStyle/>
          <a:p>
            <a:r>
              <a:rPr lang="en-US" dirty="0"/>
              <a:t>Inference about Two Population Variances</a:t>
            </a:r>
            <a:endParaRPr lang="en-US" baseline="-25000" dirty="0"/>
          </a:p>
        </p:txBody>
      </p:sp>
      <p:sp>
        <p:nvSpPr>
          <p:cNvPr id="3" name="Content Placeholder 2">
            <a:extLst>
              <a:ext uri="{FF2B5EF4-FFF2-40B4-BE49-F238E27FC236}">
                <a16:creationId xmlns:a16="http://schemas.microsoft.com/office/drawing/2014/main" id="{F9580FEB-2B3F-4321-A9A7-6B2606654873}"/>
              </a:ext>
            </a:extLst>
          </p:cNvPr>
          <p:cNvSpPr>
            <a:spLocks noGrp="1"/>
          </p:cNvSpPr>
          <p:nvPr>
            <p:ph idx="1"/>
          </p:nvPr>
        </p:nvSpPr>
        <p:spPr/>
        <p:txBody>
          <a:bodyPr/>
          <a:lstStyle/>
          <a:p>
            <a:r>
              <a:rPr lang="en-US" dirty="0"/>
              <a:t>Having introduced and performed tests comparing means and proportions, it’s a natural transition to discuss comparing variances. This is especially useful given that when we compare two population means, we make the assumption that the variances are either equal or unequal and then perform the test accordingly. An interesting question is, </a:t>
            </a:r>
            <a:r>
              <a:rPr lang="en-US" i="1" dirty="0"/>
              <a:t>When do we even care if the variances (or variability) of two populations are equal or not?</a:t>
            </a:r>
            <a:r>
              <a:rPr lang="en-US" dirty="0"/>
              <a:t> This question often arises in manufacturing or production industries.</a:t>
            </a:r>
          </a:p>
        </p:txBody>
      </p:sp>
    </p:spTree>
    <p:extLst>
      <p:ext uri="{BB962C8B-B14F-4D97-AF65-F5344CB8AC3E}">
        <p14:creationId xmlns:p14="http://schemas.microsoft.com/office/powerpoint/2010/main" val="4024937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dirty="0"/>
                  <a:t>Formula: </a:t>
                </a:r>
                <a14:m>
                  <m:oMath xmlns:m="http://schemas.openxmlformats.org/officeDocument/2006/math">
                    <m:r>
                      <a:rPr lang="en-US" i="1" dirty="0" smtClean="0">
                        <a:latin typeface="Cambria Math" panose="02040503050406030204" pitchFamily="18" charset="0"/>
                      </a:rPr>
                      <m:t>100(1−</m:t>
                    </m:r>
                    <m:r>
                      <a:rPr lang="en-US" i="1" dirty="0" smtClean="0">
                        <a:latin typeface="Cambria Math" panose="02040503050406030204" pitchFamily="18" charset="0"/>
                        <a:ea typeface="Cambria Math" panose="02040503050406030204" pitchFamily="18" charset="0"/>
                      </a:rPr>
                      <m:t>𝛼</m:t>
                    </m:r>
                    <m:r>
                      <a:rPr lang="en-US" i="1" dirty="0" smtClean="0">
                        <a:latin typeface="Cambria Math" panose="02040503050406030204" pitchFamily="18" charset="0"/>
                      </a:rPr>
                      <m:t>)% </m:t>
                    </m:r>
                  </m:oMath>
                </a14:m>
                <a:r>
                  <a:rPr lang="en-US" dirty="0"/>
                  <a:t>Confidence Interval for </a:t>
                </a:r>
                <a14:m>
                  <m:oMath xmlns:m="http://schemas.openxmlformats.org/officeDocument/2006/math">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1</m:t>
                            </m:r>
                          </m:sub>
                          <m:sup>
                            <m:r>
                              <a:rPr lang="en-US" i="1">
                                <a:latin typeface="Cambria Math" panose="02040503050406030204" pitchFamily="18" charset="0"/>
                              </a:rPr>
                              <m:t>2</m:t>
                            </m:r>
                          </m:sup>
                        </m:sSubSup>
                      </m:num>
                      <m:den>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2</m:t>
                            </m:r>
                          </m:sub>
                          <m:sup>
                            <m:r>
                              <a:rPr lang="en-US" i="1">
                                <a:latin typeface="Cambria Math" panose="02040503050406030204" pitchFamily="18" charset="0"/>
                              </a:rPr>
                              <m:t>2</m:t>
                            </m:r>
                          </m:sup>
                        </m:sSubSup>
                      </m:den>
                    </m:f>
                  </m:oMath>
                </a14:m>
                <a:r>
                  <a:rPr lang="en-US" dirty="0"/>
                  <a:t> (cont.)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t="-17333" b="-1600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 name="Content Placeholder 2"/>
              <p:cNvSpPr>
                <a:spLocks noGrp="1"/>
              </p:cNvSpPr>
              <p:nvPr>
                <p:ph idx="1"/>
              </p:nvPr>
            </p:nvSpPr>
            <p:spPr>
              <a:xfrm>
                <a:off x="457200" y="1236714"/>
                <a:ext cx="8229600" cy="1815882"/>
              </a:xfrm>
              <a:solidFill>
                <a:srgbClr val="FFFFCC"/>
              </a:solidFill>
              <a:ln w="28575">
                <a:solidFill>
                  <a:srgbClr val="000000"/>
                </a:solidFill>
              </a:ln>
            </p:spPr>
            <p:txBody>
              <a:bodyPr>
                <a:spAutoFit/>
              </a:bodyPr>
              <a:lstStyle/>
              <a:p>
                <a:r>
                  <a:rPr lang="en-US" dirty="0">
                    <a:solidFill>
                      <a:srgbClr val="000000"/>
                    </a:solidFill>
                  </a:rPr>
                  <a:t>These </a:t>
                </a:r>
                <a14:m>
                  <m:oMath xmlns:m="http://schemas.openxmlformats.org/officeDocument/2006/math">
                    <m:r>
                      <a:rPr lang="en-US" i="1" dirty="0" smtClean="0">
                        <a:solidFill>
                          <a:srgbClr val="000000"/>
                        </a:solidFill>
                        <a:latin typeface="Cambria Math" panose="02040503050406030204" pitchFamily="18" charset="0"/>
                      </a:rPr>
                      <m:t>𝐹</m:t>
                    </m:r>
                  </m:oMath>
                </a14:m>
                <a:r>
                  <a:rPr lang="en-US" dirty="0">
                    <a:solidFill>
                      <a:srgbClr val="000000"/>
                    </a:solidFill>
                  </a:rPr>
                  <a:t>-values can be found in the </a:t>
                </a:r>
                <a14:m>
                  <m:oMath xmlns:m="http://schemas.openxmlformats.org/officeDocument/2006/math">
                    <m:r>
                      <a:rPr lang="en-US" i="1" dirty="0" smtClean="0">
                        <a:solidFill>
                          <a:srgbClr val="000000"/>
                        </a:solidFill>
                        <a:latin typeface="Cambria Math" panose="02040503050406030204" pitchFamily="18" charset="0"/>
                      </a:rPr>
                      <m:t>𝐹</m:t>
                    </m:r>
                  </m:oMath>
                </a14:m>
                <a:r>
                  <a:rPr lang="en-US" dirty="0">
                    <a:solidFill>
                      <a:srgbClr val="000000"/>
                    </a:solidFill>
                  </a:rPr>
                  <a:t>-distribution table in Appendix A Table H. Also note that the data are collected from two independent, normally distributed populations.</a:t>
                </a:r>
              </a:p>
            </p:txBody>
          </p:sp>
        </mc:Choice>
        <mc:Fallback xmlns="">
          <p:sp>
            <p:nvSpPr>
              <p:cNvPr id="4" name="Content Placeholder 2"/>
              <p:cNvSpPr>
                <a:spLocks noGrp="1" noRot="1" noChangeAspect="1" noMove="1" noResize="1" noEditPoints="1" noAdjustHandles="1" noChangeArrowheads="1" noChangeShapeType="1" noTextEdit="1"/>
              </p:cNvSpPr>
              <p:nvPr>
                <p:ph idx="1"/>
              </p:nvPr>
            </p:nvSpPr>
            <p:spPr>
              <a:xfrm>
                <a:off x="457200" y="1236714"/>
                <a:ext cx="8229600" cy="1815882"/>
              </a:xfrm>
              <a:blipFill>
                <a:blip r:embed="rId3"/>
                <a:stretch>
                  <a:fillRect l="-1328" t="-2640" r="-1255" b="-7591"/>
                </a:stretch>
              </a:blipFill>
              <a:ln w="28575">
                <a:solidFill>
                  <a:srgbClr val="000000"/>
                </a:solidFill>
              </a:ln>
            </p:spPr>
            <p:txBody>
              <a:bodyPr/>
              <a:lstStyle/>
              <a:p>
                <a:r>
                  <a:rPr lang="en-IN">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1C89-E04F-4612-AFC9-DDFEF639D7F5}"/>
              </a:ext>
            </a:extLst>
          </p:cNvPr>
          <p:cNvSpPr>
            <a:spLocks noGrp="1"/>
          </p:cNvSpPr>
          <p:nvPr>
            <p:ph type="title"/>
          </p:nvPr>
        </p:nvSpPr>
        <p:spPr/>
        <p:txBody>
          <a:bodyPr>
            <a:normAutofit fontScale="90000"/>
          </a:bodyPr>
          <a:lstStyle/>
          <a:p>
            <a:r>
              <a:rPr lang="en-US" dirty="0"/>
              <a:t>Example 12.5.3: Constructing a Confidence Interval for the Ratio of Variation in Box Office Revenues</a:t>
            </a:r>
          </a:p>
        </p:txBody>
      </p:sp>
      <p:sp>
        <p:nvSpPr>
          <p:cNvPr id="3" name="Content Placeholder 2">
            <a:extLst>
              <a:ext uri="{FF2B5EF4-FFF2-40B4-BE49-F238E27FC236}">
                <a16:creationId xmlns:a16="http://schemas.microsoft.com/office/drawing/2014/main" id="{F9580FEB-2B3F-4321-A9A7-6B2606654873}"/>
              </a:ext>
            </a:extLst>
          </p:cNvPr>
          <p:cNvSpPr>
            <a:spLocks noGrp="1"/>
          </p:cNvSpPr>
          <p:nvPr>
            <p:ph idx="1"/>
          </p:nvPr>
        </p:nvSpPr>
        <p:spPr/>
        <p:txBody>
          <a:bodyPr>
            <a:normAutofit lnSpcReduction="10000"/>
          </a:bodyPr>
          <a:lstStyle/>
          <a:p>
            <a:r>
              <a:rPr lang="en-US" dirty="0"/>
              <a:t>A Hollywood studio believes that a movie that is considered a drama will draw a larger crowd on average than a movie that is a comedy. Thus, the studio expects that the spread in revenue will be quite large between dramas and comedies. To test this theory the studio randomly selects several movies that are classified as dramas and several movies that are classified as comedies and determines the box office revenue for each movie. The results of the survey follow. Construct a 95% confidence interval for the ratio of population variances. </a:t>
            </a:r>
          </a:p>
        </p:txBody>
      </p:sp>
    </p:spTree>
    <p:extLst>
      <p:ext uri="{BB962C8B-B14F-4D97-AF65-F5344CB8AC3E}">
        <p14:creationId xmlns:p14="http://schemas.microsoft.com/office/powerpoint/2010/main" val="954607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1C89-E04F-4612-AFC9-DDFEF639D7F5}"/>
              </a:ext>
            </a:extLst>
          </p:cNvPr>
          <p:cNvSpPr>
            <a:spLocks noGrp="1"/>
          </p:cNvSpPr>
          <p:nvPr>
            <p:ph type="title"/>
          </p:nvPr>
        </p:nvSpPr>
        <p:spPr/>
        <p:txBody>
          <a:bodyPr>
            <a:normAutofit/>
          </a:bodyPr>
          <a:lstStyle/>
          <a:p>
            <a:r>
              <a:rPr lang="en-US" sz="2800" dirty="0"/>
              <a:t>Example 12.5.3: Constructing a Confidence Interval for the Ratio of Variation in Box Office Revenues (cont.)</a:t>
            </a:r>
          </a:p>
        </p:txBody>
      </p:sp>
      <p:sp>
        <p:nvSpPr>
          <p:cNvPr id="3" name="Content Placeholder 2">
            <a:extLst>
              <a:ext uri="{FF2B5EF4-FFF2-40B4-BE49-F238E27FC236}">
                <a16:creationId xmlns:a16="http://schemas.microsoft.com/office/drawing/2014/main" id="{F9580FEB-2B3F-4321-A9A7-6B2606654873}"/>
              </a:ext>
            </a:extLst>
          </p:cNvPr>
          <p:cNvSpPr>
            <a:spLocks noGrp="1"/>
          </p:cNvSpPr>
          <p:nvPr>
            <p:ph idx="1"/>
          </p:nvPr>
        </p:nvSpPr>
        <p:spPr/>
        <p:txBody>
          <a:bodyPr>
            <a:normAutofit lnSpcReduction="10000"/>
          </a:bodyPr>
          <a:lstStyle/>
          <a:p>
            <a:r>
              <a:rPr lang="en-US" dirty="0"/>
              <a:t>Assume that the samples are collected from two independent normal populations.</a:t>
            </a:r>
          </a:p>
          <a:p>
            <a:endParaRPr lang="en-US" dirty="0"/>
          </a:p>
          <a:p>
            <a:endParaRPr lang="en-US" dirty="0"/>
          </a:p>
          <a:p>
            <a:endParaRPr lang="en-US" dirty="0"/>
          </a:p>
          <a:p>
            <a:r>
              <a:rPr lang="en-US" b="1" dirty="0"/>
              <a:t>Solution</a:t>
            </a:r>
          </a:p>
          <a:p>
            <a:r>
              <a:rPr lang="en-US" dirty="0"/>
              <a:t>Before solving the problem, let                   and let 		      . Also note that the sample variances         	       are estimates of the population variances 			</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CB950771-90AB-AFC1-34DB-D34B1BC5E809}"/>
                  </a:ext>
                </a:extLst>
              </p:cNvPr>
              <p:cNvGraphicFramePr>
                <a:graphicFrameLocks noGrp="1"/>
              </p:cNvGraphicFramePr>
              <p:nvPr>
                <p:extLst>
                  <p:ext uri="{D42A27DB-BD31-4B8C-83A1-F6EECF244321}">
                    <p14:modId xmlns:p14="http://schemas.microsoft.com/office/powerpoint/2010/main" val="1153648469"/>
                  </p:ext>
                </p:extLst>
              </p:nvPr>
            </p:nvGraphicFramePr>
            <p:xfrm>
              <a:off x="1662460" y="2127533"/>
              <a:ext cx="5819080" cy="1469200"/>
            </p:xfrm>
            <a:graphic>
              <a:graphicData uri="http://schemas.openxmlformats.org/drawingml/2006/table">
                <a:tbl>
                  <a:tblPr firstRow="1" bandRow="1">
                    <a:tableStyleId>{5C22544A-7EE6-4342-B048-85BDC9FD1C3A}</a:tableStyleId>
                  </a:tblPr>
                  <a:tblGrid>
                    <a:gridCol w="1745724">
                      <a:extLst>
                        <a:ext uri="{9D8B030D-6E8A-4147-A177-3AD203B41FA5}">
                          <a16:colId xmlns:a16="http://schemas.microsoft.com/office/drawing/2014/main" val="272511185"/>
                        </a:ext>
                      </a:extLst>
                    </a:gridCol>
                    <a:gridCol w="1454770">
                      <a:extLst>
                        <a:ext uri="{9D8B030D-6E8A-4147-A177-3AD203B41FA5}">
                          <a16:colId xmlns:a16="http://schemas.microsoft.com/office/drawing/2014/main" val="1416887921"/>
                        </a:ext>
                      </a:extLst>
                    </a:gridCol>
                    <a:gridCol w="1309293">
                      <a:extLst>
                        <a:ext uri="{9D8B030D-6E8A-4147-A177-3AD203B41FA5}">
                          <a16:colId xmlns:a16="http://schemas.microsoft.com/office/drawing/2014/main" val="2049780508"/>
                        </a:ext>
                      </a:extLst>
                    </a:gridCol>
                    <a:gridCol w="1309293">
                      <a:extLst>
                        <a:ext uri="{9D8B030D-6E8A-4147-A177-3AD203B41FA5}">
                          <a16:colId xmlns:a16="http://schemas.microsoft.com/office/drawing/2014/main" val="2549228524"/>
                        </a:ext>
                      </a:extLst>
                    </a:gridCol>
                  </a:tblGrid>
                  <a:tr h="343500">
                    <a:tc gridSpan="4">
                      <a:txBody>
                        <a:bodyPr/>
                        <a:lstStyle/>
                        <a:p>
                          <a:pPr algn="ctr"/>
                          <a:r>
                            <a:rPr lang="en-US" b="1" dirty="0"/>
                            <a:t>Box Office Revenues (Millions of Dollars)</a:t>
                          </a:r>
                          <a:endParaRPr lang="en-IN" b="1"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948243343"/>
                      </a:ext>
                    </a:extLst>
                  </a:tr>
                  <a:tr h="344500">
                    <a:tc>
                      <a:txBody>
                        <a:bodyPr/>
                        <a:lstStyle/>
                        <a:p>
                          <a:pPr algn="ctr"/>
                          <a:endParaRPr lang="en-IN" b="1" dirty="0"/>
                        </a:p>
                      </a:txBody>
                      <a:tcPr/>
                    </a:tc>
                    <a:tc>
                      <a:txBody>
                        <a:bodyPr/>
                        <a:lstStyle/>
                        <a:p>
                          <a:pPr algn="ct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𝒏</m:t>
                                </m:r>
                              </m:oMath>
                            </m:oMathPara>
                          </a14:m>
                          <a:endParaRPr lang="en-IN" b="1" dirty="0"/>
                        </a:p>
                      </a:txBody>
                      <a:tcPr/>
                    </a:tc>
                    <a:tc>
                      <a:txBody>
                        <a:bodyPr/>
                        <a:lstStyle/>
                        <a:p>
                          <a:pPr algn="ctr"/>
                          <a14:m>
                            <m:oMathPara xmlns:m="http://schemas.openxmlformats.org/officeDocument/2006/math">
                              <m:oMathParaPr>
                                <m:jc m:val="centerGroup"/>
                              </m:oMathParaPr>
                              <m:oMath xmlns:m="http://schemas.openxmlformats.org/officeDocument/2006/math">
                                <m:acc>
                                  <m:accPr>
                                    <m:chr m:val="̅"/>
                                    <m:ctrlPr>
                                      <a:rPr lang="en-IN" b="1" i="1" smtClean="0">
                                        <a:latin typeface="Cambria Math" panose="02040503050406030204" pitchFamily="18" charset="0"/>
                                      </a:rPr>
                                    </m:ctrlPr>
                                  </m:accPr>
                                  <m:e>
                                    <m:r>
                                      <a:rPr lang="en-US" b="1" i="1" smtClean="0">
                                        <a:latin typeface="Cambria Math" panose="02040503050406030204" pitchFamily="18" charset="0"/>
                                      </a:rPr>
                                      <m:t>𝒙</m:t>
                                    </m:r>
                                  </m:e>
                                </m:acc>
                              </m:oMath>
                            </m:oMathPara>
                          </a14:m>
                          <a:endParaRPr lang="en-IN" b="1"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IN" b="1" i="1" smtClean="0">
                                        <a:latin typeface="Cambria Math" panose="02040503050406030204" pitchFamily="18" charset="0"/>
                                      </a:rPr>
                                    </m:ctrlPr>
                                  </m:sSupPr>
                                  <m:e>
                                    <m:r>
                                      <a:rPr lang="en-US" b="1" i="1" smtClean="0">
                                        <a:latin typeface="Cambria Math" panose="02040503050406030204" pitchFamily="18" charset="0"/>
                                      </a:rPr>
                                      <m:t>𝒔</m:t>
                                    </m:r>
                                  </m:e>
                                  <m:sup>
                                    <m:r>
                                      <a:rPr lang="en-US" b="1" i="1" smtClean="0">
                                        <a:latin typeface="Cambria Math" panose="02040503050406030204" pitchFamily="18" charset="0"/>
                                      </a:rPr>
                                      <m:t>𝟐</m:t>
                                    </m:r>
                                  </m:sup>
                                </m:sSup>
                              </m:oMath>
                            </m:oMathPara>
                          </a14:m>
                          <a:endParaRPr lang="en-IN" b="1" dirty="0"/>
                        </a:p>
                      </a:txBody>
                      <a:tcPr/>
                    </a:tc>
                    <a:extLst>
                      <a:ext uri="{0D108BD9-81ED-4DB2-BD59-A6C34878D82A}">
                        <a16:rowId xmlns:a16="http://schemas.microsoft.com/office/drawing/2014/main" val="25095688"/>
                      </a:ext>
                    </a:extLst>
                  </a:tr>
                  <a:tr h="343500">
                    <a:tc>
                      <a:txBody>
                        <a:bodyPr/>
                        <a:lstStyle/>
                        <a:p>
                          <a:pPr algn="ctr"/>
                          <a:r>
                            <a:rPr lang="en-IN" b="1" dirty="0"/>
                            <a:t>Drama</a:t>
                          </a:r>
                        </a:p>
                      </a:txBody>
                      <a:tcPr/>
                    </a:tc>
                    <a:tc>
                      <a:txBody>
                        <a:bodyPr/>
                        <a:lstStyle/>
                        <a:p>
                          <a:pPr algn="ctr"/>
                          <a:r>
                            <a:rPr lang="en-US" dirty="0"/>
                            <a:t>20</a:t>
                          </a:r>
                          <a:endParaRPr lang="en-IN" dirty="0"/>
                        </a:p>
                      </a:txBody>
                      <a:tcPr/>
                    </a:tc>
                    <a:tc>
                      <a:txBody>
                        <a:bodyPr/>
                        <a:lstStyle/>
                        <a:p>
                          <a:pPr algn="ctr"/>
                          <a:r>
                            <a:rPr lang="en-US" dirty="0"/>
                            <a:t>180</a:t>
                          </a:r>
                          <a:endParaRPr lang="en-IN" dirty="0"/>
                        </a:p>
                      </a:txBody>
                      <a:tcPr/>
                    </a:tc>
                    <a:tc>
                      <a:txBody>
                        <a:bodyPr/>
                        <a:lstStyle/>
                        <a:p>
                          <a:pPr algn="ctr"/>
                          <a:r>
                            <a:rPr lang="en-US" dirty="0"/>
                            <a:t>2500</a:t>
                          </a:r>
                          <a:endParaRPr lang="en-IN" dirty="0"/>
                        </a:p>
                      </a:txBody>
                      <a:tcPr/>
                    </a:tc>
                    <a:extLst>
                      <a:ext uri="{0D108BD9-81ED-4DB2-BD59-A6C34878D82A}">
                        <a16:rowId xmlns:a16="http://schemas.microsoft.com/office/drawing/2014/main" val="421761640"/>
                      </a:ext>
                    </a:extLst>
                  </a:tr>
                  <a:tr h="343500">
                    <a:tc>
                      <a:txBody>
                        <a:bodyPr/>
                        <a:lstStyle/>
                        <a:p>
                          <a:pPr algn="ctr"/>
                          <a:r>
                            <a:rPr lang="en-IN" b="1" dirty="0"/>
                            <a:t>Comedy</a:t>
                          </a:r>
                        </a:p>
                      </a:txBody>
                      <a:tcPr/>
                    </a:tc>
                    <a:tc>
                      <a:txBody>
                        <a:bodyPr/>
                        <a:lstStyle/>
                        <a:p>
                          <a:pPr algn="ctr"/>
                          <a:r>
                            <a:rPr lang="en-US" dirty="0"/>
                            <a:t>15</a:t>
                          </a:r>
                          <a:endParaRPr lang="en-IN" dirty="0"/>
                        </a:p>
                      </a:txBody>
                      <a:tcPr/>
                    </a:tc>
                    <a:tc>
                      <a:txBody>
                        <a:bodyPr/>
                        <a:lstStyle/>
                        <a:p>
                          <a:pPr algn="ctr"/>
                          <a:r>
                            <a:rPr lang="en-US" dirty="0"/>
                            <a:t>150</a:t>
                          </a:r>
                          <a:endParaRPr lang="en-IN" dirty="0"/>
                        </a:p>
                      </a:txBody>
                      <a:tcPr/>
                    </a:tc>
                    <a:tc>
                      <a:txBody>
                        <a:bodyPr/>
                        <a:lstStyle/>
                        <a:p>
                          <a:pPr algn="ctr"/>
                          <a:r>
                            <a:rPr lang="en-US" dirty="0"/>
                            <a:t>900</a:t>
                          </a:r>
                          <a:endParaRPr lang="en-IN" dirty="0"/>
                        </a:p>
                      </a:txBody>
                      <a:tcPr/>
                    </a:tc>
                    <a:extLst>
                      <a:ext uri="{0D108BD9-81ED-4DB2-BD59-A6C34878D82A}">
                        <a16:rowId xmlns:a16="http://schemas.microsoft.com/office/drawing/2014/main" val="3151566672"/>
                      </a:ext>
                    </a:extLst>
                  </a:tr>
                </a:tbl>
              </a:graphicData>
            </a:graphic>
          </p:graphicFrame>
        </mc:Choice>
        <mc:Fallback xmlns="">
          <p:graphicFrame>
            <p:nvGraphicFramePr>
              <p:cNvPr id="4" name="Table 3">
                <a:extLst>
                  <a:ext uri="{FF2B5EF4-FFF2-40B4-BE49-F238E27FC236}">
                    <a16:creationId xmlns:a16="http://schemas.microsoft.com/office/drawing/2014/main" id="{CB950771-90AB-AFC1-34DB-D34B1BC5E809}"/>
                  </a:ext>
                </a:extLst>
              </p:cNvPr>
              <p:cNvGraphicFramePr>
                <a:graphicFrameLocks noGrp="1"/>
              </p:cNvGraphicFramePr>
              <p:nvPr>
                <p:extLst>
                  <p:ext uri="{D42A27DB-BD31-4B8C-83A1-F6EECF244321}">
                    <p14:modId xmlns:p14="http://schemas.microsoft.com/office/powerpoint/2010/main" val="1153648469"/>
                  </p:ext>
                </p:extLst>
              </p:nvPr>
            </p:nvGraphicFramePr>
            <p:xfrm>
              <a:off x="1662460" y="2127533"/>
              <a:ext cx="5819080" cy="1469200"/>
            </p:xfrm>
            <a:graphic>
              <a:graphicData uri="http://schemas.openxmlformats.org/drawingml/2006/table">
                <a:tbl>
                  <a:tblPr firstRow="1" bandRow="1">
                    <a:tableStyleId>{5C22544A-7EE6-4342-B048-85BDC9FD1C3A}</a:tableStyleId>
                  </a:tblPr>
                  <a:tblGrid>
                    <a:gridCol w="1745724">
                      <a:extLst>
                        <a:ext uri="{9D8B030D-6E8A-4147-A177-3AD203B41FA5}">
                          <a16:colId xmlns:a16="http://schemas.microsoft.com/office/drawing/2014/main" val="272511185"/>
                        </a:ext>
                      </a:extLst>
                    </a:gridCol>
                    <a:gridCol w="1454770">
                      <a:extLst>
                        <a:ext uri="{9D8B030D-6E8A-4147-A177-3AD203B41FA5}">
                          <a16:colId xmlns:a16="http://schemas.microsoft.com/office/drawing/2014/main" val="1416887921"/>
                        </a:ext>
                      </a:extLst>
                    </a:gridCol>
                    <a:gridCol w="1309293">
                      <a:extLst>
                        <a:ext uri="{9D8B030D-6E8A-4147-A177-3AD203B41FA5}">
                          <a16:colId xmlns:a16="http://schemas.microsoft.com/office/drawing/2014/main" val="2049780508"/>
                        </a:ext>
                      </a:extLst>
                    </a:gridCol>
                    <a:gridCol w="1309293">
                      <a:extLst>
                        <a:ext uri="{9D8B030D-6E8A-4147-A177-3AD203B41FA5}">
                          <a16:colId xmlns:a16="http://schemas.microsoft.com/office/drawing/2014/main" val="2549228524"/>
                        </a:ext>
                      </a:extLst>
                    </a:gridCol>
                  </a:tblGrid>
                  <a:tr h="365760">
                    <a:tc gridSpan="4">
                      <a:txBody>
                        <a:bodyPr/>
                        <a:lstStyle/>
                        <a:p>
                          <a:pPr algn="ctr"/>
                          <a:r>
                            <a:rPr lang="en-US" b="1" dirty="0"/>
                            <a:t>Box Office Revenues (Millions of Dollars)</a:t>
                          </a:r>
                          <a:endParaRPr lang="en-IN" b="1" dirty="0"/>
                        </a:p>
                      </a:txBody>
                      <a:tcPr/>
                    </a:tc>
                    <a:tc hMerge="1">
                      <a:txBody>
                        <a:bodyPr/>
                        <a:lstStyle/>
                        <a:p>
                          <a:endParaRPr lang="en-IN" dirty="0"/>
                        </a:p>
                      </a:txBody>
                      <a:tcPr/>
                    </a:tc>
                    <a:tc hMerge="1">
                      <a:txBody>
                        <a:bodyPr/>
                        <a:lstStyle/>
                        <a:p>
                          <a:endParaRPr lang="en-IN" dirty="0"/>
                        </a:p>
                      </a:txBody>
                      <a:tcPr/>
                    </a:tc>
                    <a:tc hMerge="1">
                      <a:txBody>
                        <a:bodyPr/>
                        <a:lstStyle/>
                        <a:p>
                          <a:endParaRPr lang="en-IN" dirty="0"/>
                        </a:p>
                      </a:txBody>
                      <a:tcPr/>
                    </a:tc>
                    <a:extLst>
                      <a:ext uri="{0D108BD9-81ED-4DB2-BD59-A6C34878D82A}">
                        <a16:rowId xmlns:a16="http://schemas.microsoft.com/office/drawing/2014/main" val="948243343"/>
                      </a:ext>
                    </a:extLst>
                  </a:tr>
                  <a:tr h="371920">
                    <a:tc>
                      <a:txBody>
                        <a:bodyPr/>
                        <a:lstStyle/>
                        <a:p>
                          <a:pPr algn="ctr"/>
                          <a:endParaRPr lang="en-IN" b="1" dirty="0"/>
                        </a:p>
                      </a:txBody>
                      <a:tcPr/>
                    </a:tc>
                    <a:tc>
                      <a:txBody>
                        <a:bodyPr/>
                        <a:lstStyle/>
                        <a:p>
                          <a:endParaRPr lang="en-US"/>
                        </a:p>
                      </a:txBody>
                      <a:tcPr>
                        <a:blipFill>
                          <a:blip r:embed="rId2"/>
                          <a:stretch>
                            <a:fillRect l="-120502" t="-104839" r="-181590" b="-217742"/>
                          </a:stretch>
                        </a:blipFill>
                      </a:tcPr>
                    </a:tc>
                    <a:tc>
                      <a:txBody>
                        <a:bodyPr/>
                        <a:lstStyle/>
                        <a:p>
                          <a:endParaRPr lang="en-US"/>
                        </a:p>
                      </a:txBody>
                      <a:tcPr>
                        <a:blipFill>
                          <a:blip r:embed="rId2"/>
                          <a:stretch>
                            <a:fillRect l="-245116" t="-104839" r="-101860" b="-217742"/>
                          </a:stretch>
                        </a:blipFill>
                      </a:tcPr>
                    </a:tc>
                    <a:tc>
                      <a:txBody>
                        <a:bodyPr/>
                        <a:lstStyle/>
                        <a:p>
                          <a:endParaRPr lang="en-US"/>
                        </a:p>
                      </a:txBody>
                      <a:tcPr>
                        <a:blipFill>
                          <a:blip r:embed="rId2"/>
                          <a:stretch>
                            <a:fillRect l="-345116" t="-104839" r="-1860" b="-217742"/>
                          </a:stretch>
                        </a:blipFill>
                      </a:tcPr>
                    </a:tc>
                    <a:extLst>
                      <a:ext uri="{0D108BD9-81ED-4DB2-BD59-A6C34878D82A}">
                        <a16:rowId xmlns:a16="http://schemas.microsoft.com/office/drawing/2014/main" val="25095688"/>
                      </a:ext>
                    </a:extLst>
                  </a:tr>
                  <a:tr h="365760">
                    <a:tc>
                      <a:txBody>
                        <a:bodyPr/>
                        <a:lstStyle/>
                        <a:p>
                          <a:pPr algn="ctr"/>
                          <a:r>
                            <a:rPr lang="en-IN" b="1" dirty="0"/>
                            <a:t>Drama</a:t>
                          </a:r>
                        </a:p>
                      </a:txBody>
                      <a:tcPr/>
                    </a:tc>
                    <a:tc>
                      <a:txBody>
                        <a:bodyPr/>
                        <a:lstStyle/>
                        <a:p>
                          <a:pPr algn="ctr"/>
                          <a:r>
                            <a:rPr lang="en-US" dirty="0"/>
                            <a:t>20</a:t>
                          </a:r>
                          <a:endParaRPr lang="en-IN" dirty="0"/>
                        </a:p>
                      </a:txBody>
                      <a:tcPr/>
                    </a:tc>
                    <a:tc>
                      <a:txBody>
                        <a:bodyPr/>
                        <a:lstStyle/>
                        <a:p>
                          <a:pPr algn="ctr"/>
                          <a:r>
                            <a:rPr lang="en-US" dirty="0"/>
                            <a:t>180</a:t>
                          </a:r>
                          <a:endParaRPr lang="en-IN" dirty="0"/>
                        </a:p>
                      </a:txBody>
                      <a:tcPr/>
                    </a:tc>
                    <a:tc>
                      <a:txBody>
                        <a:bodyPr/>
                        <a:lstStyle/>
                        <a:p>
                          <a:pPr algn="ctr"/>
                          <a:r>
                            <a:rPr lang="en-US" dirty="0"/>
                            <a:t>2500</a:t>
                          </a:r>
                          <a:endParaRPr lang="en-IN" dirty="0"/>
                        </a:p>
                      </a:txBody>
                      <a:tcPr/>
                    </a:tc>
                    <a:extLst>
                      <a:ext uri="{0D108BD9-81ED-4DB2-BD59-A6C34878D82A}">
                        <a16:rowId xmlns:a16="http://schemas.microsoft.com/office/drawing/2014/main" val="421761640"/>
                      </a:ext>
                    </a:extLst>
                  </a:tr>
                  <a:tr h="365760">
                    <a:tc>
                      <a:txBody>
                        <a:bodyPr/>
                        <a:lstStyle/>
                        <a:p>
                          <a:pPr algn="ctr"/>
                          <a:r>
                            <a:rPr lang="en-IN" b="1" dirty="0"/>
                            <a:t>Comedy</a:t>
                          </a:r>
                        </a:p>
                      </a:txBody>
                      <a:tcPr/>
                    </a:tc>
                    <a:tc>
                      <a:txBody>
                        <a:bodyPr/>
                        <a:lstStyle/>
                        <a:p>
                          <a:pPr algn="ctr"/>
                          <a:r>
                            <a:rPr lang="en-US" dirty="0"/>
                            <a:t>15</a:t>
                          </a:r>
                          <a:endParaRPr lang="en-IN" dirty="0"/>
                        </a:p>
                      </a:txBody>
                      <a:tcPr/>
                    </a:tc>
                    <a:tc>
                      <a:txBody>
                        <a:bodyPr/>
                        <a:lstStyle/>
                        <a:p>
                          <a:pPr algn="ctr"/>
                          <a:r>
                            <a:rPr lang="en-US" dirty="0"/>
                            <a:t>150</a:t>
                          </a:r>
                          <a:endParaRPr lang="en-IN" dirty="0"/>
                        </a:p>
                      </a:txBody>
                      <a:tcPr/>
                    </a:tc>
                    <a:tc>
                      <a:txBody>
                        <a:bodyPr/>
                        <a:lstStyle/>
                        <a:p>
                          <a:pPr algn="ctr"/>
                          <a:r>
                            <a:rPr lang="en-US" dirty="0"/>
                            <a:t>900</a:t>
                          </a:r>
                          <a:endParaRPr lang="en-IN" dirty="0"/>
                        </a:p>
                      </a:txBody>
                      <a:tcPr/>
                    </a:tc>
                    <a:extLst>
                      <a:ext uri="{0D108BD9-81ED-4DB2-BD59-A6C34878D82A}">
                        <a16:rowId xmlns:a16="http://schemas.microsoft.com/office/drawing/2014/main" val="3151566672"/>
                      </a:ext>
                    </a:extLst>
                  </a:tr>
                </a:tbl>
              </a:graphicData>
            </a:graphic>
          </p:graphicFrame>
        </mc:Fallback>
      </mc:AlternateContent>
      <p:graphicFrame>
        <p:nvGraphicFramePr>
          <p:cNvPr id="5" name="Object 4">
            <a:extLst>
              <a:ext uri="{FF2B5EF4-FFF2-40B4-BE49-F238E27FC236}">
                <a16:creationId xmlns:a16="http://schemas.microsoft.com/office/drawing/2014/main" id="{7940748C-9F23-3FF4-3D0A-5F596C2FD75E}"/>
              </a:ext>
            </a:extLst>
          </p:cNvPr>
          <p:cNvGraphicFramePr>
            <a:graphicFrameLocks noChangeAspect="1"/>
          </p:cNvGraphicFramePr>
          <p:nvPr>
            <p:extLst>
              <p:ext uri="{D42A27DB-BD31-4B8C-83A1-F6EECF244321}">
                <p14:modId xmlns:p14="http://schemas.microsoft.com/office/powerpoint/2010/main" val="1787792577"/>
              </p:ext>
            </p:extLst>
          </p:nvPr>
        </p:nvGraphicFramePr>
        <p:xfrm>
          <a:off x="5090531" y="3995867"/>
          <a:ext cx="1371600" cy="469900"/>
        </p:xfrm>
        <a:graphic>
          <a:graphicData uri="http://schemas.openxmlformats.org/presentationml/2006/ole">
            <mc:AlternateContent xmlns:mc="http://schemas.openxmlformats.org/markup-compatibility/2006">
              <mc:Choice xmlns:v="urn:schemas-microsoft-com:vml" Requires="v">
                <p:oleObj name="Equation" r:id="rId3" imgW="1371600" imgH="469800" progId="Equation.DSMT4">
                  <p:embed/>
                </p:oleObj>
              </mc:Choice>
              <mc:Fallback>
                <p:oleObj name="Equation" r:id="rId3" imgW="1371600" imgH="469800" progId="Equation.DSMT4">
                  <p:embed/>
                  <p:pic>
                    <p:nvPicPr>
                      <p:cNvPr id="0" name=""/>
                      <p:cNvPicPr/>
                      <p:nvPr/>
                    </p:nvPicPr>
                    <p:blipFill>
                      <a:blip r:embed="rId4"/>
                      <a:stretch>
                        <a:fillRect/>
                      </a:stretch>
                    </p:blipFill>
                    <p:spPr>
                      <a:xfrm>
                        <a:off x="5090531" y="3995867"/>
                        <a:ext cx="1371600" cy="4699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2FC42CB0-C163-DF16-1911-B4889631E26C}"/>
              </a:ext>
            </a:extLst>
          </p:cNvPr>
          <p:cNvGraphicFramePr>
            <a:graphicFrameLocks noChangeAspect="1"/>
          </p:cNvGraphicFramePr>
          <p:nvPr>
            <p:extLst>
              <p:ext uri="{D42A27DB-BD31-4B8C-83A1-F6EECF244321}">
                <p14:modId xmlns:p14="http://schemas.microsoft.com/office/powerpoint/2010/main" val="1803012560"/>
              </p:ext>
            </p:extLst>
          </p:nvPr>
        </p:nvGraphicFramePr>
        <p:xfrm>
          <a:off x="517718" y="4373523"/>
          <a:ext cx="1371600" cy="472966"/>
        </p:xfrm>
        <a:graphic>
          <a:graphicData uri="http://schemas.openxmlformats.org/presentationml/2006/ole">
            <mc:AlternateContent xmlns:mc="http://schemas.openxmlformats.org/markup-compatibility/2006">
              <mc:Choice xmlns:v="urn:schemas-microsoft-com:vml" Requires="v">
                <p:oleObj name="Equation" r:id="rId5" imgW="1473120" imgH="507960" progId="Equation.DSMT4">
                  <p:embed/>
                </p:oleObj>
              </mc:Choice>
              <mc:Fallback>
                <p:oleObj name="Equation" r:id="rId5" imgW="1473120" imgH="507960" progId="Equation.DSMT4">
                  <p:embed/>
                  <p:pic>
                    <p:nvPicPr>
                      <p:cNvPr id="5" name="Object 4">
                        <a:extLst>
                          <a:ext uri="{FF2B5EF4-FFF2-40B4-BE49-F238E27FC236}">
                            <a16:creationId xmlns:a16="http://schemas.microsoft.com/office/drawing/2014/main" id="{7940748C-9F23-3FF4-3D0A-5F596C2FD75E}"/>
                          </a:ext>
                        </a:extLst>
                      </p:cNvPr>
                      <p:cNvPicPr/>
                      <p:nvPr/>
                    </p:nvPicPr>
                    <p:blipFill>
                      <a:blip r:embed="rId6"/>
                      <a:stretch>
                        <a:fillRect/>
                      </a:stretch>
                    </p:blipFill>
                    <p:spPr>
                      <a:xfrm>
                        <a:off x="517718" y="4373523"/>
                        <a:ext cx="1371600" cy="472966"/>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8AB02D8E-B3AE-8D4F-4C92-9F19AA9C3DC3}"/>
              </a:ext>
            </a:extLst>
          </p:cNvPr>
          <p:cNvGraphicFramePr>
            <a:graphicFrameLocks noChangeAspect="1"/>
          </p:cNvGraphicFramePr>
          <p:nvPr>
            <p:extLst>
              <p:ext uri="{D42A27DB-BD31-4B8C-83A1-F6EECF244321}">
                <p14:modId xmlns:p14="http://schemas.microsoft.com/office/powerpoint/2010/main" val="2290695222"/>
              </p:ext>
            </p:extLst>
          </p:nvPr>
        </p:nvGraphicFramePr>
        <p:xfrm>
          <a:off x="486047" y="4794212"/>
          <a:ext cx="1425574" cy="524611"/>
        </p:xfrm>
        <a:graphic>
          <a:graphicData uri="http://schemas.openxmlformats.org/presentationml/2006/ole">
            <mc:AlternateContent xmlns:mc="http://schemas.openxmlformats.org/markup-compatibility/2006">
              <mc:Choice xmlns:v="urn:schemas-microsoft-com:vml" Requires="v">
                <p:oleObj name="Equation" r:id="rId7" imgW="1587240" imgH="583920" progId="Equation.DSMT4">
                  <p:embed/>
                </p:oleObj>
              </mc:Choice>
              <mc:Fallback>
                <p:oleObj name="Equation" r:id="rId7" imgW="1587240" imgH="583920" progId="Equation.DSMT4">
                  <p:embed/>
                  <p:pic>
                    <p:nvPicPr>
                      <p:cNvPr id="8" name="Object 7">
                        <a:extLst>
                          <a:ext uri="{FF2B5EF4-FFF2-40B4-BE49-F238E27FC236}">
                            <a16:creationId xmlns:a16="http://schemas.microsoft.com/office/drawing/2014/main" id="{2FC42CB0-C163-DF16-1911-B4889631E26C}"/>
                          </a:ext>
                        </a:extLst>
                      </p:cNvPr>
                      <p:cNvPicPr/>
                      <p:nvPr/>
                    </p:nvPicPr>
                    <p:blipFill>
                      <a:blip r:embed="rId8"/>
                      <a:stretch>
                        <a:fillRect/>
                      </a:stretch>
                    </p:blipFill>
                    <p:spPr>
                      <a:xfrm>
                        <a:off x="486047" y="4794212"/>
                        <a:ext cx="1425574" cy="524611"/>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51CBC502-78E0-314D-40D0-F202539C2669}"/>
              </a:ext>
            </a:extLst>
          </p:cNvPr>
          <p:cNvGraphicFramePr>
            <a:graphicFrameLocks noChangeAspect="1"/>
          </p:cNvGraphicFramePr>
          <p:nvPr>
            <p:extLst>
              <p:ext uri="{D42A27DB-BD31-4B8C-83A1-F6EECF244321}">
                <p14:modId xmlns:p14="http://schemas.microsoft.com/office/powerpoint/2010/main" val="2236514792"/>
              </p:ext>
            </p:extLst>
          </p:nvPr>
        </p:nvGraphicFramePr>
        <p:xfrm>
          <a:off x="474857" y="5311737"/>
          <a:ext cx="1714500" cy="547688"/>
        </p:xfrm>
        <a:graphic>
          <a:graphicData uri="http://schemas.openxmlformats.org/presentationml/2006/ole">
            <mc:AlternateContent xmlns:mc="http://schemas.openxmlformats.org/markup-compatibility/2006">
              <mc:Choice xmlns:v="urn:schemas-microsoft-com:vml" Requires="v">
                <p:oleObj name="Equation" r:id="rId9" imgW="1828800" imgH="583920" progId="Equation.DSMT4">
                  <p:embed/>
                </p:oleObj>
              </mc:Choice>
              <mc:Fallback>
                <p:oleObj name="Equation" r:id="rId9" imgW="1828800" imgH="583920" progId="Equation.DSMT4">
                  <p:embed/>
                  <p:pic>
                    <p:nvPicPr>
                      <p:cNvPr id="10" name="Object 9">
                        <a:extLst>
                          <a:ext uri="{FF2B5EF4-FFF2-40B4-BE49-F238E27FC236}">
                            <a16:creationId xmlns:a16="http://schemas.microsoft.com/office/drawing/2014/main" id="{8AB02D8E-B3AE-8D4F-4C92-9F19AA9C3DC3}"/>
                          </a:ext>
                        </a:extLst>
                      </p:cNvPr>
                      <p:cNvPicPr/>
                      <p:nvPr/>
                    </p:nvPicPr>
                    <p:blipFill>
                      <a:blip r:embed="rId10"/>
                      <a:stretch>
                        <a:fillRect/>
                      </a:stretch>
                    </p:blipFill>
                    <p:spPr>
                      <a:xfrm>
                        <a:off x="474857" y="5311737"/>
                        <a:ext cx="1714500" cy="547688"/>
                      </a:xfrm>
                      <a:prstGeom prst="rect">
                        <a:avLst/>
                      </a:prstGeom>
                    </p:spPr>
                  </p:pic>
                </p:oleObj>
              </mc:Fallback>
            </mc:AlternateContent>
          </a:graphicData>
        </a:graphic>
      </p:graphicFrame>
    </p:spTree>
    <p:extLst>
      <p:ext uri="{BB962C8B-B14F-4D97-AF65-F5344CB8AC3E}">
        <p14:creationId xmlns:p14="http://schemas.microsoft.com/office/powerpoint/2010/main" val="3484743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1C89-E04F-4612-AFC9-DDFEF639D7F5}"/>
              </a:ext>
            </a:extLst>
          </p:cNvPr>
          <p:cNvSpPr>
            <a:spLocks noGrp="1"/>
          </p:cNvSpPr>
          <p:nvPr>
            <p:ph type="title"/>
          </p:nvPr>
        </p:nvSpPr>
        <p:spPr/>
        <p:txBody>
          <a:bodyPr>
            <a:normAutofit/>
          </a:bodyPr>
          <a:lstStyle/>
          <a:p>
            <a:r>
              <a:rPr lang="en-US" sz="2800" dirty="0"/>
              <a:t>Example 12.5.3: Constructing a Confidence Interval for the Ratio of Variation in Box Office Revenues (cont.)</a:t>
            </a:r>
          </a:p>
        </p:txBody>
      </p:sp>
      <p:sp>
        <p:nvSpPr>
          <p:cNvPr id="3" name="Content Placeholder 2">
            <a:extLst>
              <a:ext uri="{FF2B5EF4-FFF2-40B4-BE49-F238E27FC236}">
                <a16:creationId xmlns:a16="http://schemas.microsoft.com/office/drawing/2014/main" id="{F9580FEB-2B3F-4321-A9A7-6B2606654873}"/>
              </a:ext>
            </a:extLst>
          </p:cNvPr>
          <p:cNvSpPr>
            <a:spLocks noGrp="1"/>
          </p:cNvSpPr>
          <p:nvPr>
            <p:ph idx="1"/>
          </p:nvPr>
        </p:nvSpPr>
        <p:spPr/>
        <p:txBody>
          <a:bodyPr>
            <a:normAutofit fontScale="85000" lnSpcReduction="20000"/>
          </a:bodyPr>
          <a:lstStyle/>
          <a:p>
            <a:r>
              <a:rPr lang="en-US" sz="3300" dirty="0"/>
              <a:t>The point estimate for the ratio of the two population variances is the ratio of the sample variances and would be calculated as	</a:t>
            </a:r>
          </a:p>
          <a:p>
            <a:endParaRPr lang="en-US" sz="3300" dirty="0"/>
          </a:p>
          <a:p>
            <a:endParaRPr lang="en-US" sz="3300" dirty="0"/>
          </a:p>
          <a:p>
            <a:endParaRPr lang="en-US" sz="3300" dirty="0"/>
          </a:p>
          <a:p>
            <a:r>
              <a:rPr lang="en-US" sz="3300" dirty="0"/>
              <a:t>While it appears that the variability of the revenue for dramas is more than twice that of the revenue for comedies, let’s examine the confidence interval to see if that gives us a bit more information. The following formula is used to construct a 95% confidence interval on the ratio of variances for the box office revenues.</a:t>
            </a:r>
            <a:endParaRPr lang="en-US" dirty="0"/>
          </a:p>
        </p:txBody>
      </p:sp>
      <p:graphicFrame>
        <p:nvGraphicFramePr>
          <p:cNvPr id="6" name="Object 5">
            <a:extLst>
              <a:ext uri="{FF2B5EF4-FFF2-40B4-BE49-F238E27FC236}">
                <a16:creationId xmlns:a16="http://schemas.microsoft.com/office/drawing/2014/main" id="{D48D8012-84CB-588F-4314-EBCA127E0600}"/>
              </a:ext>
            </a:extLst>
          </p:cNvPr>
          <p:cNvGraphicFramePr>
            <a:graphicFrameLocks noChangeAspect="1"/>
          </p:cNvGraphicFramePr>
          <p:nvPr>
            <p:extLst>
              <p:ext uri="{D42A27DB-BD31-4B8C-83A1-F6EECF244321}">
                <p14:modId xmlns:p14="http://schemas.microsoft.com/office/powerpoint/2010/main" val="484201279"/>
              </p:ext>
            </p:extLst>
          </p:nvPr>
        </p:nvGraphicFramePr>
        <p:xfrm>
          <a:off x="2451410" y="2492298"/>
          <a:ext cx="3086587" cy="1051931"/>
        </p:xfrm>
        <a:graphic>
          <a:graphicData uri="http://schemas.openxmlformats.org/presentationml/2006/ole">
            <mc:AlternateContent xmlns:mc="http://schemas.openxmlformats.org/markup-compatibility/2006">
              <mc:Choice xmlns:v="urn:schemas-microsoft-com:vml" Requires="v">
                <p:oleObj name="Equation" r:id="rId2" imgW="2831760" imgH="965160" progId="Equation.DSMT4">
                  <p:embed/>
                </p:oleObj>
              </mc:Choice>
              <mc:Fallback>
                <p:oleObj name="Equation" r:id="rId2" imgW="2831760" imgH="965160" progId="Equation.DSMT4">
                  <p:embed/>
                  <p:pic>
                    <p:nvPicPr>
                      <p:cNvPr id="0" name=""/>
                      <p:cNvPicPr/>
                      <p:nvPr/>
                    </p:nvPicPr>
                    <p:blipFill>
                      <a:blip r:embed="rId3"/>
                      <a:stretch>
                        <a:fillRect/>
                      </a:stretch>
                    </p:blipFill>
                    <p:spPr>
                      <a:xfrm>
                        <a:off x="2451410" y="2492298"/>
                        <a:ext cx="3086587" cy="1051931"/>
                      </a:xfrm>
                      <a:prstGeom prst="rect">
                        <a:avLst/>
                      </a:prstGeom>
                    </p:spPr>
                  </p:pic>
                </p:oleObj>
              </mc:Fallback>
            </mc:AlternateContent>
          </a:graphicData>
        </a:graphic>
      </p:graphicFrame>
    </p:spTree>
    <p:extLst>
      <p:ext uri="{BB962C8B-B14F-4D97-AF65-F5344CB8AC3E}">
        <p14:creationId xmlns:p14="http://schemas.microsoft.com/office/powerpoint/2010/main" val="914348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1C89-E04F-4612-AFC9-DDFEF639D7F5}"/>
              </a:ext>
            </a:extLst>
          </p:cNvPr>
          <p:cNvSpPr>
            <a:spLocks noGrp="1"/>
          </p:cNvSpPr>
          <p:nvPr>
            <p:ph type="title"/>
          </p:nvPr>
        </p:nvSpPr>
        <p:spPr/>
        <p:txBody>
          <a:bodyPr>
            <a:normAutofit/>
          </a:bodyPr>
          <a:lstStyle/>
          <a:p>
            <a:r>
              <a:rPr lang="en-US" sz="2800" dirty="0"/>
              <a:t>Example 12.5.3: Constructing a Confidence Interval for the Ratio of Variation in Box Office Revenues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9580FEB-2B3F-4321-A9A7-6B2606654873}"/>
                  </a:ext>
                </a:extLst>
              </p:cNvPr>
              <p:cNvSpPr>
                <a:spLocks noGrp="1"/>
              </p:cNvSpPr>
              <p:nvPr>
                <p:ph idx="1"/>
              </p:nvPr>
            </p:nvSpPr>
            <p:spPr/>
            <p:txBody>
              <a:bodyPr>
                <a:normAutofit fontScale="85000" lnSpcReduction="20000"/>
              </a:bodyPr>
              <a:lstStyle/>
              <a:p>
                <a:endParaRPr lang="en-US" sz="3300" dirty="0"/>
              </a:p>
              <a:p>
                <a:endParaRPr lang="en-US" sz="3300" dirty="0"/>
              </a:p>
              <a:p>
                <a:endParaRPr lang="en-US" sz="3300" dirty="0"/>
              </a:p>
              <a:p>
                <a:r>
                  <a:rPr lang="en-US" sz="3300" dirty="0"/>
                  <a:t>We will let drama be Population 1 and comedy be Population 2, so that </a:t>
                </a:r>
                <a14:m>
                  <m:oMath xmlns:m="http://schemas.openxmlformats.org/officeDocument/2006/math">
                    <m:r>
                      <a:rPr lang="en-US" sz="3300" i="1" dirty="0" smtClean="0">
                        <a:latin typeface="Cambria Math" panose="02040503050406030204" pitchFamily="18" charset="0"/>
                      </a:rPr>
                      <m:t>𝑛</m:t>
                    </m:r>
                    <m:r>
                      <a:rPr lang="en-US" sz="3300" i="1" baseline="-25000" dirty="0" smtClean="0">
                        <a:latin typeface="Cambria Math" panose="02040503050406030204" pitchFamily="18" charset="0"/>
                      </a:rPr>
                      <m:t>1</m:t>
                    </m:r>
                    <m:r>
                      <a:rPr lang="en-US" sz="3300" i="1" dirty="0" smtClean="0">
                        <a:latin typeface="Cambria Math" panose="02040503050406030204" pitchFamily="18" charset="0"/>
                      </a:rPr>
                      <m:t>=20</m:t>
                    </m:r>
                  </m:oMath>
                </a14:m>
                <a:r>
                  <a:rPr lang="en-US" sz="3300" dirty="0"/>
                  <a:t>, </a:t>
                </a:r>
                <a14:m>
                  <m:oMath xmlns:m="http://schemas.openxmlformats.org/officeDocument/2006/math">
                    <m:sSubSup>
                      <m:sSubSupPr>
                        <m:ctrlPr>
                          <a:rPr lang="en-US" sz="3300" i="1" smtClean="0">
                            <a:latin typeface="Cambria Math" panose="02040503050406030204" pitchFamily="18" charset="0"/>
                          </a:rPr>
                        </m:ctrlPr>
                      </m:sSubSupPr>
                      <m:e>
                        <m:r>
                          <a:rPr lang="en-US" sz="3300" b="0" i="1" smtClean="0">
                            <a:latin typeface="Cambria Math" panose="02040503050406030204" pitchFamily="18" charset="0"/>
                          </a:rPr>
                          <m:t>𝑠</m:t>
                        </m:r>
                      </m:e>
                      <m:sub>
                        <m:r>
                          <a:rPr lang="en-US" sz="3300" b="0" i="1" smtClean="0">
                            <a:latin typeface="Cambria Math" panose="02040503050406030204" pitchFamily="18" charset="0"/>
                          </a:rPr>
                          <m:t>1</m:t>
                        </m:r>
                      </m:sub>
                      <m:sup>
                        <m:r>
                          <a:rPr lang="en-US" sz="3300" b="0" i="1" smtClean="0">
                            <a:latin typeface="Cambria Math" panose="02040503050406030204" pitchFamily="18" charset="0"/>
                          </a:rPr>
                          <m:t>2</m:t>
                        </m:r>
                      </m:sup>
                    </m:sSubSup>
                    <m:r>
                      <a:rPr lang="en-US" sz="3300" b="0" i="1" smtClean="0">
                        <a:latin typeface="Cambria Math" panose="02040503050406030204" pitchFamily="18" charset="0"/>
                      </a:rPr>
                      <m:t>=2500, </m:t>
                    </m:r>
                    <m:r>
                      <a:rPr lang="en-US" sz="3300" i="1" dirty="0">
                        <a:latin typeface="Cambria Math" panose="02040503050406030204" pitchFamily="18" charset="0"/>
                      </a:rPr>
                      <m:t>𝑛</m:t>
                    </m:r>
                    <m:r>
                      <a:rPr lang="en-US" sz="3300" b="0" i="1" baseline="-25000" dirty="0" smtClean="0">
                        <a:latin typeface="Cambria Math" panose="02040503050406030204" pitchFamily="18" charset="0"/>
                      </a:rPr>
                      <m:t>2</m:t>
                    </m:r>
                    <m:r>
                      <a:rPr lang="en-US" sz="3300" i="1" dirty="0">
                        <a:latin typeface="Cambria Math" panose="02040503050406030204" pitchFamily="18" charset="0"/>
                      </a:rPr>
                      <m:t>=</m:t>
                    </m:r>
                    <m:r>
                      <a:rPr lang="en-US" sz="3300" b="0" i="1" dirty="0" smtClean="0">
                        <a:latin typeface="Cambria Math" panose="02040503050406030204" pitchFamily="18" charset="0"/>
                      </a:rPr>
                      <m:t>15</m:t>
                    </m:r>
                  </m:oMath>
                </a14:m>
                <a:r>
                  <a:rPr lang="en-US" sz="3300" dirty="0"/>
                  <a:t>, and </a:t>
                </a:r>
                <a14:m>
                  <m:oMath xmlns:m="http://schemas.openxmlformats.org/officeDocument/2006/math">
                    <m:sSubSup>
                      <m:sSubSupPr>
                        <m:ctrlPr>
                          <a:rPr lang="en-US" sz="3300" i="1">
                            <a:latin typeface="Cambria Math" panose="02040503050406030204" pitchFamily="18" charset="0"/>
                          </a:rPr>
                        </m:ctrlPr>
                      </m:sSubSupPr>
                      <m:e>
                        <m:r>
                          <a:rPr lang="en-US" sz="3300" i="1">
                            <a:latin typeface="Cambria Math" panose="02040503050406030204" pitchFamily="18" charset="0"/>
                          </a:rPr>
                          <m:t>𝑠</m:t>
                        </m:r>
                      </m:e>
                      <m:sub>
                        <m:r>
                          <a:rPr lang="en-US" sz="3300" b="0" i="1" smtClean="0">
                            <a:latin typeface="Cambria Math" panose="02040503050406030204" pitchFamily="18" charset="0"/>
                          </a:rPr>
                          <m:t>2</m:t>
                        </m:r>
                      </m:sub>
                      <m:sup>
                        <m:r>
                          <a:rPr lang="en-US" sz="3300" i="1">
                            <a:latin typeface="Cambria Math" panose="02040503050406030204" pitchFamily="18" charset="0"/>
                          </a:rPr>
                          <m:t>2</m:t>
                        </m:r>
                      </m:sup>
                    </m:sSubSup>
                    <m:r>
                      <a:rPr lang="en-US" sz="3300" i="1">
                        <a:latin typeface="Cambria Math" panose="02040503050406030204" pitchFamily="18" charset="0"/>
                      </a:rPr>
                      <m:t>=</m:t>
                    </m:r>
                    <m:r>
                      <a:rPr lang="en-US" sz="3300" b="0" i="1" smtClean="0">
                        <a:latin typeface="Cambria Math" panose="02040503050406030204" pitchFamily="18" charset="0"/>
                      </a:rPr>
                      <m:t>9</m:t>
                    </m:r>
                    <m:r>
                      <a:rPr lang="en-US" sz="3300" i="1">
                        <a:latin typeface="Cambria Math" panose="02040503050406030204" pitchFamily="18" charset="0"/>
                      </a:rPr>
                      <m:t>00</m:t>
                    </m:r>
                  </m:oMath>
                </a14:m>
                <a:r>
                  <a:rPr lang="en-US" sz="3300" dirty="0"/>
                  <a:t>. Given the different sample sizes, we can find </a:t>
                </a:r>
                <a14:m>
                  <m:oMath xmlns:m="http://schemas.openxmlformats.org/officeDocument/2006/math">
                    <m:sSub>
                      <m:sSubPr>
                        <m:ctrlPr>
                          <a:rPr lang="en-US" sz="3300" i="1" dirty="0" smtClean="0">
                            <a:latin typeface="Cambria Math" panose="02040503050406030204" pitchFamily="18" charset="0"/>
                          </a:rPr>
                        </m:ctrlPr>
                      </m:sSubPr>
                      <m:e>
                        <m:r>
                          <a:rPr lang="en-US" sz="3300" b="0" i="1" dirty="0" smtClean="0">
                            <a:latin typeface="Cambria Math" panose="02040503050406030204" pitchFamily="18" charset="0"/>
                          </a:rPr>
                          <m:t>𝑑𝑓</m:t>
                        </m:r>
                      </m:e>
                      <m:sub>
                        <m:r>
                          <a:rPr lang="en-US" sz="3300" b="0" i="1" dirty="0" smtClean="0">
                            <a:latin typeface="Cambria Math" panose="02040503050406030204" pitchFamily="18" charset="0"/>
                          </a:rPr>
                          <m:t>𝑛𝑢𝑚</m:t>
                        </m:r>
                      </m:sub>
                    </m:sSub>
                    <m:r>
                      <a:rPr lang="en-US" sz="3300" i="1" dirty="0" smtClean="0">
                        <a:latin typeface="Cambria Math" panose="02040503050406030204" pitchFamily="18" charset="0"/>
                      </a:rPr>
                      <m:t>= </m:t>
                    </m:r>
                    <m:r>
                      <a:rPr lang="en-US" sz="3300" i="1" dirty="0">
                        <a:latin typeface="Cambria Math" panose="02040503050406030204" pitchFamily="18" charset="0"/>
                      </a:rPr>
                      <m:t>𝑛</m:t>
                    </m:r>
                    <m:r>
                      <a:rPr lang="en-US" sz="3300" i="1" baseline="-25000" dirty="0">
                        <a:latin typeface="Cambria Math" panose="02040503050406030204" pitchFamily="18" charset="0"/>
                      </a:rPr>
                      <m:t>1</m:t>
                    </m:r>
                    <m:r>
                      <a:rPr lang="en-US" sz="3300" i="1" dirty="0" smtClean="0">
                        <a:latin typeface="Cambria Math" panose="02040503050406030204" pitchFamily="18" charset="0"/>
                      </a:rPr>
                      <m:t>−1=20−1=19</m:t>
                    </m:r>
                  </m:oMath>
                </a14:m>
                <a:r>
                  <a:rPr lang="en-US" sz="3300" dirty="0"/>
                  <a:t>, and </a:t>
                </a:r>
                <a14:m>
                  <m:oMath xmlns:m="http://schemas.openxmlformats.org/officeDocument/2006/math">
                    <m:sSub>
                      <m:sSubPr>
                        <m:ctrlPr>
                          <a:rPr lang="en-US" sz="3300" i="1" dirty="0">
                            <a:latin typeface="Cambria Math" panose="02040503050406030204" pitchFamily="18" charset="0"/>
                          </a:rPr>
                        </m:ctrlPr>
                      </m:sSubPr>
                      <m:e>
                        <m:r>
                          <a:rPr lang="en-US" sz="3300" i="1" dirty="0">
                            <a:latin typeface="Cambria Math" panose="02040503050406030204" pitchFamily="18" charset="0"/>
                          </a:rPr>
                          <m:t>𝑑𝑓</m:t>
                        </m:r>
                      </m:e>
                      <m:sub>
                        <m:r>
                          <a:rPr lang="en-US" sz="3300" b="0" i="1" dirty="0" smtClean="0">
                            <a:latin typeface="Cambria Math" panose="02040503050406030204" pitchFamily="18" charset="0"/>
                          </a:rPr>
                          <m:t>𝑑𝑒𝑛</m:t>
                        </m:r>
                      </m:sub>
                    </m:sSub>
                    <m:r>
                      <a:rPr lang="en-US" sz="3300" i="1" dirty="0">
                        <a:latin typeface="Cambria Math" panose="02040503050406030204" pitchFamily="18" charset="0"/>
                      </a:rPr>
                      <m:t>= </m:t>
                    </m:r>
                    <m:r>
                      <a:rPr lang="en-US" sz="3300" i="1" dirty="0">
                        <a:latin typeface="Cambria Math" panose="02040503050406030204" pitchFamily="18" charset="0"/>
                      </a:rPr>
                      <m:t>𝑛</m:t>
                    </m:r>
                    <m:r>
                      <a:rPr lang="en-US" sz="3300" b="0" i="1" baseline="-25000" dirty="0" smtClean="0">
                        <a:latin typeface="Cambria Math" panose="02040503050406030204" pitchFamily="18" charset="0"/>
                      </a:rPr>
                      <m:t>2</m:t>
                    </m:r>
                    <m:r>
                      <a:rPr lang="en-US" sz="3300" i="1" dirty="0">
                        <a:latin typeface="Cambria Math" panose="02040503050406030204" pitchFamily="18" charset="0"/>
                      </a:rPr>
                      <m:t>−1=</m:t>
                    </m:r>
                    <m:r>
                      <a:rPr lang="en-US" sz="3300" b="0" i="1" dirty="0" smtClean="0">
                        <a:latin typeface="Cambria Math" panose="02040503050406030204" pitchFamily="18" charset="0"/>
                      </a:rPr>
                      <m:t>15</m:t>
                    </m:r>
                    <m:r>
                      <a:rPr lang="en-US" sz="3300" i="1" dirty="0">
                        <a:latin typeface="Cambria Math" panose="02040503050406030204" pitchFamily="18" charset="0"/>
                      </a:rPr>
                      <m:t>−1=1</m:t>
                    </m:r>
                    <m:r>
                      <a:rPr lang="en-US" sz="3300" b="0" i="1" dirty="0" smtClean="0">
                        <a:latin typeface="Cambria Math" panose="02040503050406030204" pitchFamily="18" charset="0"/>
                      </a:rPr>
                      <m:t>4</m:t>
                    </m:r>
                  </m:oMath>
                </a14:m>
                <a:r>
                  <a:rPr lang="en-US" sz="3300" dirty="0"/>
                  <a:t>. Since </a:t>
                </a:r>
                <a14:m>
                  <m:oMath xmlns:m="http://schemas.openxmlformats.org/officeDocument/2006/math">
                    <m:r>
                      <a:rPr lang="en-US" sz="3300" i="1" dirty="0" smtClean="0">
                        <a:latin typeface="Cambria Math" panose="02040503050406030204" pitchFamily="18" charset="0"/>
                        <a:ea typeface="Cambria Math" panose="02040503050406030204" pitchFamily="18" charset="0"/>
                      </a:rPr>
                      <m:t>𝛼</m:t>
                    </m:r>
                    <m:r>
                      <a:rPr lang="en-US" sz="3300" i="1" dirty="0" smtClean="0">
                        <a:latin typeface="Cambria Math" panose="02040503050406030204" pitchFamily="18" charset="0"/>
                      </a:rPr>
                      <m:t>=0.05</m:t>
                    </m:r>
                  </m:oMath>
                </a14:m>
                <a:r>
                  <a:rPr lang="en-US" sz="3300" dirty="0"/>
                  <a:t>, we need to find the </a:t>
                </a:r>
                <a14:m>
                  <m:oMath xmlns:m="http://schemas.openxmlformats.org/officeDocument/2006/math">
                    <m:r>
                      <a:rPr lang="en-US" sz="3300" i="1" dirty="0" smtClean="0">
                        <a:latin typeface="Cambria Math" panose="02040503050406030204" pitchFamily="18" charset="0"/>
                      </a:rPr>
                      <m:t>𝐹</m:t>
                    </m:r>
                  </m:oMath>
                </a14:m>
                <a:r>
                  <a:rPr lang="en-US" sz="3300" dirty="0"/>
                  <a:t>-table values that correspond to </a:t>
                </a:r>
                <a14:m>
                  <m:oMath xmlns:m="http://schemas.openxmlformats.org/officeDocument/2006/math">
                    <m:sSub>
                      <m:sSubPr>
                        <m:ctrlPr>
                          <a:rPr lang="en-US" sz="3300" i="1" dirty="0">
                            <a:latin typeface="Cambria Math" panose="02040503050406030204" pitchFamily="18" charset="0"/>
                          </a:rPr>
                        </m:ctrlPr>
                      </m:sSubPr>
                      <m:e>
                        <m:r>
                          <a:rPr lang="en-US" sz="3300" b="0" i="1" dirty="0" smtClean="0">
                            <a:latin typeface="Cambria Math" panose="02040503050406030204" pitchFamily="18" charset="0"/>
                          </a:rPr>
                          <m:t>𝐹</m:t>
                        </m:r>
                      </m:e>
                      <m:sub>
                        <m:r>
                          <a:rPr lang="en-US" sz="3300" b="0" i="1" dirty="0" smtClean="0">
                            <a:latin typeface="Cambria Math" panose="02040503050406030204" pitchFamily="18" charset="0"/>
                          </a:rPr>
                          <m:t>0.025, 19, 14</m:t>
                        </m:r>
                      </m:sub>
                    </m:sSub>
                    <m:r>
                      <a:rPr lang="en-US" sz="3300" i="1" dirty="0">
                        <a:latin typeface="Cambria Math" panose="02040503050406030204" pitchFamily="18" charset="0"/>
                      </a:rPr>
                      <m:t>= </m:t>
                    </m:r>
                  </m:oMath>
                </a14:m>
                <a:r>
                  <a:rPr lang="en-US" sz="3300" dirty="0"/>
                  <a:t>2.8607 and </a:t>
                </a:r>
                <a14:m>
                  <m:oMath xmlns:m="http://schemas.openxmlformats.org/officeDocument/2006/math">
                    <m:sSub>
                      <m:sSubPr>
                        <m:ctrlPr>
                          <a:rPr lang="en-US" sz="3300" i="1" dirty="0">
                            <a:latin typeface="Cambria Math" panose="02040503050406030204" pitchFamily="18" charset="0"/>
                          </a:rPr>
                        </m:ctrlPr>
                      </m:sSubPr>
                      <m:e>
                        <m:r>
                          <a:rPr lang="en-US" sz="3300" i="1" dirty="0">
                            <a:latin typeface="Cambria Math" panose="02040503050406030204" pitchFamily="18" charset="0"/>
                          </a:rPr>
                          <m:t>𝐹</m:t>
                        </m:r>
                      </m:e>
                      <m:sub>
                        <m:r>
                          <a:rPr lang="en-US" sz="3300" i="1" dirty="0">
                            <a:latin typeface="Cambria Math" panose="02040503050406030204" pitchFamily="18" charset="0"/>
                          </a:rPr>
                          <m:t>0.</m:t>
                        </m:r>
                        <m:r>
                          <a:rPr lang="en-US" sz="3300" b="0" i="1" dirty="0" smtClean="0">
                            <a:latin typeface="Cambria Math" panose="02040503050406030204" pitchFamily="18" charset="0"/>
                          </a:rPr>
                          <m:t>97</m:t>
                        </m:r>
                        <m:r>
                          <a:rPr lang="en-US" sz="3300" i="1" dirty="0">
                            <a:latin typeface="Cambria Math" panose="02040503050406030204" pitchFamily="18" charset="0"/>
                          </a:rPr>
                          <m:t>5, 19, 14</m:t>
                        </m:r>
                      </m:sub>
                    </m:sSub>
                    <m:r>
                      <a:rPr lang="en-US" sz="3300" i="1" dirty="0">
                        <a:latin typeface="Cambria Math" panose="02040503050406030204" pitchFamily="18" charset="0"/>
                      </a:rPr>
                      <m:t>= </m:t>
                    </m:r>
                  </m:oMath>
                </a14:m>
                <a:r>
                  <a:rPr lang="en-US" sz="3300" dirty="0"/>
                  <a:t>0.3778. Using these two </a:t>
                </a:r>
                <a14:m>
                  <m:oMath xmlns:m="http://schemas.openxmlformats.org/officeDocument/2006/math">
                    <m:r>
                      <a:rPr lang="en-US" sz="3300" i="1" dirty="0" smtClean="0">
                        <a:latin typeface="Cambria Math" panose="02040503050406030204" pitchFamily="18" charset="0"/>
                      </a:rPr>
                      <m:t>𝐹</m:t>
                    </m:r>
                  </m:oMath>
                </a14:m>
                <a:r>
                  <a:rPr lang="en-US" sz="3300" dirty="0"/>
                  <a:t>-values, the confidence interval is as follows:</a:t>
                </a:r>
                <a:endParaRPr lang="en-US" dirty="0"/>
              </a:p>
            </p:txBody>
          </p:sp>
        </mc:Choice>
        <mc:Fallback xmlns="">
          <p:sp>
            <p:nvSpPr>
              <p:cNvPr id="3" name="Content Placeholder 2">
                <a:extLst>
                  <a:ext uri="{FF2B5EF4-FFF2-40B4-BE49-F238E27FC236}">
                    <a16:creationId xmlns:a16="http://schemas.microsoft.com/office/drawing/2014/main" id="{F9580FEB-2B3F-4321-A9A7-6B2606654873}"/>
                  </a:ext>
                </a:extLst>
              </p:cNvPr>
              <p:cNvSpPr>
                <a:spLocks noGrp="1" noRot="1" noChangeAspect="1" noMove="1" noResize="1" noEditPoints="1" noAdjustHandles="1" noChangeArrowheads="1" noChangeShapeType="1" noTextEdit="1"/>
              </p:cNvSpPr>
              <p:nvPr>
                <p:ph idx="1"/>
              </p:nvPr>
            </p:nvSpPr>
            <p:spPr>
              <a:blipFill>
                <a:blip r:embed="rId2"/>
                <a:stretch>
                  <a:fillRect l="-1481" r="-1481" b="-1733"/>
                </a:stretch>
              </a:blipFill>
            </p:spPr>
            <p:txBody>
              <a:bodyPr/>
              <a:lstStyle/>
              <a:p>
                <a:r>
                  <a:rPr lang="en-IN">
                    <a:noFill/>
                  </a:rPr>
                  <a:t> </a:t>
                </a:r>
              </a:p>
            </p:txBody>
          </p:sp>
        </mc:Fallback>
      </mc:AlternateContent>
      <p:graphicFrame>
        <p:nvGraphicFramePr>
          <p:cNvPr id="6" name="Object 5">
            <a:extLst>
              <a:ext uri="{FF2B5EF4-FFF2-40B4-BE49-F238E27FC236}">
                <a16:creationId xmlns:a16="http://schemas.microsoft.com/office/drawing/2014/main" id="{D48D8012-84CB-588F-4314-EBCA127E0600}"/>
              </a:ext>
            </a:extLst>
          </p:cNvPr>
          <p:cNvGraphicFramePr>
            <a:graphicFrameLocks noChangeAspect="1"/>
          </p:cNvGraphicFramePr>
          <p:nvPr>
            <p:extLst>
              <p:ext uri="{D42A27DB-BD31-4B8C-83A1-F6EECF244321}">
                <p14:modId xmlns:p14="http://schemas.microsoft.com/office/powerpoint/2010/main" val="307124748"/>
              </p:ext>
            </p:extLst>
          </p:nvPr>
        </p:nvGraphicFramePr>
        <p:xfrm>
          <a:off x="1524000" y="1009557"/>
          <a:ext cx="5299075" cy="1579563"/>
        </p:xfrm>
        <a:graphic>
          <a:graphicData uri="http://schemas.openxmlformats.org/presentationml/2006/ole">
            <mc:AlternateContent xmlns:mc="http://schemas.openxmlformats.org/markup-compatibility/2006">
              <mc:Choice xmlns:v="urn:schemas-microsoft-com:vml" Requires="v">
                <p:oleObj name="Equation" r:id="rId3" imgW="4863960" imgH="1447560" progId="Equation.DSMT4">
                  <p:embed/>
                </p:oleObj>
              </mc:Choice>
              <mc:Fallback>
                <p:oleObj name="Equation" r:id="rId3" imgW="4863960" imgH="1447560" progId="Equation.DSMT4">
                  <p:embed/>
                  <p:pic>
                    <p:nvPicPr>
                      <p:cNvPr id="6" name="Object 5">
                        <a:extLst>
                          <a:ext uri="{FF2B5EF4-FFF2-40B4-BE49-F238E27FC236}">
                            <a16:creationId xmlns:a16="http://schemas.microsoft.com/office/drawing/2014/main" id="{D48D8012-84CB-588F-4314-EBCA127E0600}"/>
                          </a:ext>
                        </a:extLst>
                      </p:cNvPr>
                      <p:cNvPicPr/>
                      <p:nvPr/>
                    </p:nvPicPr>
                    <p:blipFill>
                      <a:blip r:embed="rId4"/>
                      <a:stretch>
                        <a:fillRect/>
                      </a:stretch>
                    </p:blipFill>
                    <p:spPr>
                      <a:xfrm>
                        <a:off x="1524000" y="1009557"/>
                        <a:ext cx="5299075" cy="1579563"/>
                      </a:xfrm>
                      <a:prstGeom prst="rect">
                        <a:avLst/>
                      </a:prstGeom>
                    </p:spPr>
                  </p:pic>
                </p:oleObj>
              </mc:Fallback>
            </mc:AlternateContent>
          </a:graphicData>
        </a:graphic>
      </p:graphicFrame>
    </p:spTree>
    <p:extLst>
      <p:ext uri="{BB962C8B-B14F-4D97-AF65-F5344CB8AC3E}">
        <p14:creationId xmlns:p14="http://schemas.microsoft.com/office/powerpoint/2010/main" val="976000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1C89-E04F-4612-AFC9-DDFEF639D7F5}"/>
              </a:ext>
            </a:extLst>
          </p:cNvPr>
          <p:cNvSpPr>
            <a:spLocks noGrp="1"/>
          </p:cNvSpPr>
          <p:nvPr>
            <p:ph type="title"/>
          </p:nvPr>
        </p:nvSpPr>
        <p:spPr/>
        <p:txBody>
          <a:bodyPr>
            <a:normAutofit/>
          </a:bodyPr>
          <a:lstStyle/>
          <a:p>
            <a:r>
              <a:rPr lang="en-US" sz="2800" dirty="0"/>
              <a:t>Example 12.5.3: Constructing a Confidence Interval for the Ratio of Variation in Box Office Revenues (cont.)</a:t>
            </a:r>
          </a:p>
        </p:txBody>
      </p:sp>
      <p:sp>
        <p:nvSpPr>
          <p:cNvPr id="3" name="Content Placeholder 2">
            <a:extLst>
              <a:ext uri="{FF2B5EF4-FFF2-40B4-BE49-F238E27FC236}">
                <a16:creationId xmlns:a16="http://schemas.microsoft.com/office/drawing/2014/main" id="{F9580FEB-2B3F-4321-A9A7-6B2606654873}"/>
              </a:ext>
            </a:extLst>
          </p:cNvPr>
          <p:cNvSpPr>
            <a:spLocks noGrp="1"/>
          </p:cNvSpPr>
          <p:nvPr>
            <p:ph idx="1"/>
          </p:nvPr>
        </p:nvSpPr>
        <p:spPr/>
        <p:txBody>
          <a:bodyPr>
            <a:normAutofit lnSpcReduction="10000"/>
          </a:bodyPr>
          <a:lstStyle/>
          <a:p>
            <a:endParaRPr lang="en-US" dirty="0"/>
          </a:p>
          <a:p>
            <a:endParaRPr lang="en-US" dirty="0"/>
          </a:p>
          <a:p>
            <a:endParaRPr lang="en-US" dirty="0"/>
          </a:p>
          <a:p>
            <a:r>
              <a:rPr lang="en-US" dirty="0"/>
              <a:t>Thus, we are 95% confident that the ratio of the two population variances is between 0.9710 and 7.3525. Note that the interval (0.9710, 7.3525) includes 1. This means that the ratio of the two variances is not significantly different from 1. Therefore, there is insufficient evidence of a difference between the population variances.</a:t>
            </a:r>
          </a:p>
        </p:txBody>
      </p:sp>
      <p:graphicFrame>
        <p:nvGraphicFramePr>
          <p:cNvPr id="6" name="Object 5">
            <a:extLst>
              <a:ext uri="{FF2B5EF4-FFF2-40B4-BE49-F238E27FC236}">
                <a16:creationId xmlns:a16="http://schemas.microsoft.com/office/drawing/2014/main" id="{9FD08D49-9442-6524-A892-8D939C40B6E6}"/>
              </a:ext>
            </a:extLst>
          </p:cNvPr>
          <p:cNvGraphicFramePr>
            <a:graphicFrameLocks noChangeAspect="1"/>
          </p:cNvGraphicFramePr>
          <p:nvPr>
            <p:extLst>
              <p:ext uri="{D42A27DB-BD31-4B8C-83A1-F6EECF244321}">
                <p14:modId xmlns:p14="http://schemas.microsoft.com/office/powerpoint/2010/main" val="2619105125"/>
              </p:ext>
            </p:extLst>
          </p:nvPr>
        </p:nvGraphicFramePr>
        <p:xfrm>
          <a:off x="774700" y="1447800"/>
          <a:ext cx="7594600" cy="990600"/>
        </p:xfrm>
        <a:graphic>
          <a:graphicData uri="http://schemas.openxmlformats.org/presentationml/2006/ole">
            <mc:AlternateContent xmlns:mc="http://schemas.openxmlformats.org/markup-compatibility/2006">
              <mc:Choice xmlns:v="urn:schemas-microsoft-com:vml" Requires="v">
                <p:oleObj name="Equation" r:id="rId2" imgW="7594560" imgH="990360" progId="Equation.DSMT4">
                  <p:embed/>
                </p:oleObj>
              </mc:Choice>
              <mc:Fallback>
                <p:oleObj name="Equation" r:id="rId2" imgW="7594560" imgH="990360" progId="Equation.DSMT4">
                  <p:embed/>
                  <p:pic>
                    <p:nvPicPr>
                      <p:cNvPr id="0" name=""/>
                      <p:cNvPicPr/>
                      <p:nvPr/>
                    </p:nvPicPr>
                    <p:blipFill>
                      <a:blip r:embed="rId3"/>
                      <a:stretch>
                        <a:fillRect/>
                      </a:stretch>
                    </p:blipFill>
                    <p:spPr>
                      <a:xfrm>
                        <a:off x="774700" y="1447800"/>
                        <a:ext cx="7594600" cy="990600"/>
                      </a:xfrm>
                      <a:prstGeom prst="rect">
                        <a:avLst/>
                      </a:prstGeom>
                    </p:spPr>
                  </p:pic>
                </p:oleObj>
              </mc:Fallback>
            </mc:AlternateContent>
          </a:graphicData>
        </a:graphic>
      </p:graphicFrame>
    </p:spTree>
    <p:extLst>
      <p:ext uri="{BB962C8B-B14F-4D97-AF65-F5344CB8AC3E}">
        <p14:creationId xmlns:p14="http://schemas.microsoft.com/office/powerpoint/2010/main" val="1620756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457200" y="228600"/>
                <a:ext cx="8229600" cy="914400"/>
              </a:xfrm>
            </p:spPr>
            <p:txBody>
              <a:bodyPr/>
              <a:lstStyle/>
              <a:p>
                <a:r>
                  <a:rPr lang="en-US" dirty="0"/>
                  <a:t>Hypothesis Testing of </a:t>
                </a:r>
                <a14:m>
                  <m:oMath xmlns:m="http://schemas.openxmlformats.org/officeDocument/2006/math">
                    <m:f>
                      <m:fPr>
                        <m:ctrlPr>
                          <a:rPr lang="en-US" i="1">
                            <a:solidFill>
                              <a:srgbClr val="000000"/>
                            </a:solidFill>
                            <a:latin typeface="Cambria Math" panose="02040503050406030204" pitchFamily="18" charset="0"/>
                          </a:rPr>
                        </m:ctrlPr>
                      </m:fPr>
                      <m:num>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1</m:t>
                            </m:r>
                          </m:sub>
                          <m:sup>
                            <m:r>
                              <a:rPr lang="en-US" i="1">
                                <a:latin typeface="Cambria Math" panose="02040503050406030204" pitchFamily="18" charset="0"/>
                              </a:rPr>
                              <m:t>2</m:t>
                            </m:r>
                          </m:sup>
                        </m:sSubSup>
                      </m:num>
                      <m:den>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2</m:t>
                            </m:r>
                          </m:sub>
                          <m:sup>
                            <m:r>
                              <a:rPr lang="en-US" i="1">
                                <a:latin typeface="Cambria Math" panose="02040503050406030204" pitchFamily="18" charset="0"/>
                              </a:rPr>
                              <m:t>2</m:t>
                            </m:r>
                          </m:sup>
                        </m:sSubSup>
                      </m:den>
                    </m:f>
                  </m:oMath>
                </a14:m>
                <a:endParaRPr lang="en-US" baseline="-250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457200" y="228600"/>
                <a:ext cx="8229600" cy="914400"/>
              </a:xfrm>
              <a:blipFill>
                <a:blip r:embed="rId2"/>
                <a:stretch>
                  <a:fillRect t="-933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 name="Content Placeholder 2"/>
              <p:cNvSpPr>
                <a:spLocks noGrp="1"/>
              </p:cNvSpPr>
              <p:nvPr>
                <p:ph idx="1"/>
              </p:nvPr>
            </p:nvSpPr>
            <p:spPr>
              <a:xfrm>
                <a:off x="457200" y="1143000"/>
                <a:ext cx="8229600" cy="3736600"/>
              </a:xfrm>
              <a:solidFill>
                <a:srgbClr val="FFFFCC"/>
              </a:solidFill>
              <a:ln w="28575">
                <a:solidFill>
                  <a:srgbClr val="000000"/>
                </a:solidFill>
              </a:ln>
            </p:spPr>
            <p:txBody>
              <a:bodyPr>
                <a:spAutoFit/>
              </a:bodyPr>
              <a:lstStyle/>
              <a:p>
                <a:pPr marL="3175" indent="-3175"/>
                <a:r>
                  <a:rPr lang="en-US" b="1" dirty="0">
                    <a:solidFill>
                      <a:srgbClr val="000000"/>
                    </a:solidFill>
                  </a:rPr>
                  <a:t>Test Statistic:</a:t>
                </a:r>
              </a:p>
              <a:p>
                <a:pPr marL="3175" indent="-3175"/>
                <a:r>
                  <a:rPr lang="en-US" b="0" dirty="0">
                    <a:solidFill>
                      <a:srgbClr val="000000"/>
                    </a:solidFill>
                  </a:rPr>
                  <a:t>				</a:t>
                </a:r>
                <a14:m>
                  <m:oMath xmlns:m="http://schemas.openxmlformats.org/officeDocument/2006/math">
                    <m:r>
                      <a:rPr lang="en-US" b="0" i="1" smtClean="0">
                        <a:solidFill>
                          <a:srgbClr val="000000"/>
                        </a:solidFill>
                        <a:latin typeface="Cambria Math" panose="02040503050406030204" pitchFamily="18" charset="0"/>
                      </a:rPr>
                      <m:t>𝐹</m:t>
                    </m:r>
                    <m:r>
                      <a:rPr lang="en-US" b="0" i="1" smtClean="0">
                        <a:solidFill>
                          <a:srgbClr val="000000"/>
                        </a:solidFill>
                        <a:latin typeface="Cambria Math" panose="02040503050406030204" pitchFamily="18" charset="0"/>
                      </a:rPr>
                      <m:t>=</m:t>
                    </m:r>
                    <m:f>
                      <m:fPr>
                        <m:ctrlPr>
                          <a:rPr lang="en-US" b="0" i="1" smtClean="0">
                            <a:solidFill>
                              <a:srgbClr val="000000"/>
                            </a:solidFill>
                            <a:latin typeface="Cambria Math" panose="02040503050406030204" pitchFamily="18" charset="0"/>
                          </a:rPr>
                        </m:ctrlPr>
                      </m:fPr>
                      <m:num>
                        <m:sSubSup>
                          <m:sSubSupPr>
                            <m:ctrlPr>
                              <a:rPr lang="en-US" b="0" i="1" smtClean="0">
                                <a:solidFill>
                                  <a:srgbClr val="000000"/>
                                </a:solidFill>
                                <a:latin typeface="Cambria Math" panose="02040503050406030204" pitchFamily="18" charset="0"/>
                              </a:rPr>
                            </m:ctrlPr>
                          </m:sSubSupPr>
                          <m:e>
                            <m:r>
                              <a:rPr lang="en-US" b="0" i="1" smtClean="0">
                                <a:solidFill>
                                  <a:srgbClr val="000000"/>
                                </a:solidFill>
                                <a:latin typeface="Cambria Math" panose="02040503050406030204" pitchFamily="18" charset="0"/>
                              </a:rPr>
                              <m:t>𝑠</m:t>
                            </m:r>
                          </m:e>
                          <m:sub>
                            <m:r>
                              <a:rPr lang="en-US" b="0" i="1" smtClean="0">
                                <a:solidFill>
                                  <a:srgbClr val="000000"/>
                                </a:solidFill>
                                <a:latin typeface="Cambria Math" panose="02040503050406030204" pitchFamily="18" charset="0"/>
                              </a:rPr>
                              <m:t>1</m:t>
                            </m:r>
                          </m:sub>
                          <m:sup>
                            <m:r>
                              <a:rPr lang="en-US" b="0" i="1" smtClean="0">
                                <a:solidFill>
                                  <a:srgbClr val="000000"/>
                                </a:solidFill>
                                <a:latin typeface="Cambria Math" panose="02040503050406030204" pitchFamily="18" charset="0"/>
                              </a:rPr>
                              <m:t>2</m:t>
                            </m:r>
                          </m:sup>
                        </m:sSubSup>
                      </m:num>
                      <m:den>
                        <m:sSubSup>
                          <m:sSubSupPr>
                            <m:ctrlPr>
                              <a:rPr lang="en-US" b="0" i="1" smtClean="0">
                                <a:solidFill>
                                  <a:srgbClr val="000000"/>
                                </a:solidFill>
                                <a:latin typeface="Cambria Math" panose="02040503050406030204" pitchFamily="18" charset="0"/>
                              </a:rPr>
                            </m:ctrlPr>
                          </m:sSubSupPr>
                          <m:e>
                            <m:r>
                              <a:rPr lang="en-US" b="0" i="1" smtClean="0">
                                <a:solidFill>
                                  <a:srgbClr val="000000"/>
                                </a:solidFill>
                                <a:latin typeface="Cambria Math" panose="02040503050406030204" pitchFamily="18" charset="0"/>
                              </a:rPr>
                              <m:t>𝑠</m:t>
                            </m:r>
                          </m:e>
                          <m:sub>
                            <m:r>
                              <a:rPr lang="en-US" b="0" i="1" smtClean="0">
                                <a:solidFill>
                                  <a:srgbClr val="000000"/>
                                </a:solidFill>
                                <a:latin typeface="Cambria Math" panose="02040503050406030204" pitchFamily="18" charset="0"/>
                              </a:rPr>
                              <m:t>2</m:t>
                            </m:r>
                          </m:sub>
                          <m:sup>
                            <m:r>
                              <a:rPr lang="en-US" b="0" i="1" smtClean="0">
                                <a:solidFill>
                                  <a:srgbClr val="000000"/>
                                </a:solidFill>
                                <a:latin typeface="Cambria Math" panose="02040503050406030204" pitchFamily="18" charset="0"/>
                              </a:rPr>
                              <m:t>2</m:t>
                            </m:r>
                          </m:sup>
                        </m:sSubSup>
                      </m:den>
                    </m:f>
                  </m:oMath>
                </a14:m>
                <a:endParaRPr lang="en-US" dirty="0">
                  <a:solidFill>
                    <a:srgbClr val="000000"/>
                  </a:solidFill>
                </a:endParaRPr>
              </a:p>
              <a:p>
                <a:pPr marL="3175" indent="-3175"/>
                <a:r>
                  <a:rPr lang="en-US" dirty="0">
                    <a:solidFill>
                      <a:srgbClr val="000000"/>
                    </a:solidFill>
                  </a:rPr>
                  <a:t>where </a:t>
                </a:r>
                <a14:m>
                  <m:oMath xmlns:m="http://schemas.openxmlformats.org/officeDocument/2006/math">
                    <m:sSubSup>
                      <m:sSubSupPr>
                        <m:ctrlPr>
                          <a:rPr lang="en-US" b="0" i="1" smtClean="0">
                            <a:solidFill>
                              <a:srgbClr val="000000"/>
                            </a:solidFill>
                            <a:latin typeface="Cambria Math" panose="02040503050406030204" pitchFamily="18" charset="0"/>
                          </a:rPr>
                        </m:ctrlPr>
                      </m:sSubSupPr>
                      <m:e>
                        <m:r>
                          <a:rPr lang="en-US" b="0" i="1" smtClean="0">
                            <a:solidFill>
                              <a:srgbClr val="000000"/>
                            </a:solidFill>
                            <a:latin typeface="Cambria Math" panose="02040503050406030204" pitchFamily="18" charset="0"/>
                          </a:rPr>
                          <m:t>𝑠</m:t>
                        </m:r>
                      </m:e>
                      <m:sub>
                        <m:r>
                          <a:rPr lang="en-US" b="0" i="1" smtClean="0">
                            <a:solidFill>
                              <a:srgbClr val="000000"/>
                            </a:solidFill>
                            <a:latin typeface="Cambria Math" panose="02040503050406030204" pitchFamily="18" charset="0"/>
                          </a:rPr>
                          <m:t>1</m:t>
                        </m:r>
                      </m:sub>
                      <m:sup>
                        <m:r>
                          <a:rPr lang="en-US" b="0" i="1" smtClean="0">
                            <a:solidFill>
                              <a:srgbClr val="000000"/>
                            </a:solidFill>
                            <a:latin typeface="Cambria Math" panose="02040503050406030204" pitchFamily="18" charset="0"/>
                          </a:rPr>
                          <m:t>2</m:t>
                        </m:r>
                      </m:sup>
                    </m:sSubSup>
                  </m:oMath>
                </a14:m>
                <a:r>
                  <a:rPr lang="en-US" dirty="0">
                    <a:solidFill>
                      <a:srgbClr val="000000"/>
                    </a:solidFill>
                  </a:rPr>
                  <a:t> and </a:t>
                </a:r>
                <a14:m>
                  <m:oMath xmlns:m="http://schemas.openxmlformats.org/officeDocument/2006/math">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𝑠</m:t>
                        </m:r>
                      </m:e>
                      <m:sub>
                        <m:r>
                          <a:rPr lang="en-US" i="1">
                            <a:solidFill>
                              <a:srgbClr val="000000"/>
                            </a:solidFill>
                            <a:latin typeface="Cambria Math" panose="02040503050406030204" pitchFamily="18" charset="0"/>
                          </a:rPr>
                          <m:t>2</m:t>
                        </m:r>
                      </m:sub>
                      <m:sup>
                        <m:r>
                          <a:rPr lang="en-US" i="1">
                            <a:solidFill>
                              <a:srgbClr val="000000"/>
                            </a:solidFill>
                            <a:latin typeface="Cambria Math" panose="02040503050406030204" pitchFamily="18" charset="0"/>
                          </a:rPr>
                          <m:t>2</m:t>
                        </m:r>
                      </m:sup>
                    </m:sSubSup>
                  </m:oMath>
                </a14:m>
                <a:r>
                  <a:rPr lang="en-US" dirty="0">
                    <a:solidFill>
                      <a:srgbClr val="000000"/>
                    </a:solidFill>
                  </a:rPr>
                  <a:t> are the sample variances from the two samples of sizes </a:t>
                </a:r>
                <a14:m>
                  <m:oMath xmlns:m="http://schemas.openxmlformats.org/officeDocument/2006/math">
                    <m:r>
                      <a:rPr lang="en-US" i="1" dirty="0" smtClean="0">
                        <a:solidFill>
                          <a:srgbClr val="000000"/>
                        </a:solidFill>
                        <a:latin typeface="Cambria Math" panose="02040503050406030204" pitchFamily="18" charset="0"/>
                      </a:rPr>
                      <m:t>𝑛</m:t>
                    </m:r>
                    <m:r>
                      <a:rPr lang="en-US" i="1" baseline="-25000" dirty="0" smtClean="0">
                        <a:solidFill>
                          <a:srgbClr val="000000"/>
                        </a:solidFill>
                        <a:latin typeface="Cambria Math" panose="02040503050406030204" pitchFamily="18" charset="0"/>
                      </a:rPr>
                      <m:t>1</m:t>
                    </m:r>
                  </m:oMath>
                </a14:m>
                <a:r>
                  <a:rPr lang="en-US" dirty="0">
                    <a:solidFill>
                      <a:srgbClr val="000000"/>
                    </a:solidFill>
                  </a:rPr>
                  <a:t> and </a:t>
                </a:r>
                <a14:m>
                  <m:oMath xmlns:m="http://schemas.openxmlformats.org/officeDocument/2006/math">
                    <m:r>
                      <a:rPr lang="en-US" i="1" dirty="0" smtClean="0">
                        <a:solidFill>
                          <a:srgbClr val="000000"/>
                        </a:solidFill>
                        <a:latin typeface="Cambria Math" panose="02040503050406030204" pitchFamily="18" charset="0"/>
                      </a:rPr>
                      <m:t>𝑛</m:t>
                    </m:r>
                    <m:r>
                      <a:rPr lang="en-US" i="1" baseline="-25000" dirty="0" smtClean="0">
                        <a:solidFill>
                          <a:srgbClr val="000000"/>
                        </a:solidFill>
                        <a:latin typeface="Cambria Math" panose="02040503050406030204" pitchFamily="18" charset="0"/>
                      </a:rPr>
                      <m:t>2</m:t>
                    </m:r>
                  </m:oMath>
                </a14:m>
                <a:r>
                  <a:rPr lang="en-US" dirty="0">
                    <a:solidFill>
                      <a:srgbClr val="000000"/>
                    </a:solidFill>
                  </a:rPr>
                  <a:t>, respectively, collected from two independent normally distributed populations. The degrees of freedom for the </a:t>
                </a:r>
                <a14:m>
                  <m:oMath xmlns:m="http://schemas.openxmlformats.org/officeDocument/2006/math">
                    <m:r>
                      <a:rPr lang="en-US" i="1" dirty="0" smtClean="0">
                        <a:solidFill>
                          <a:srgbClr val="000000"/>
                        </a:solidFill>
                        <a:latin typeface="Cambria Math" panose="02040503050406030204" pitchFamily="18" charset="0"/>
                      </a:rPr>
                      <m:t>𝐹</m:t>
                    </m:r>
                  </m:oMath>
                </a14:m>
                <a:r>
                  <a:rPr lang="en-US" dirty="0">
                    <a:solidFill>
                      <a:srgbClr val="000000"/>
                    </a:solidFill>
                  </a:rPr>
                  <a:t>-test are </a:t>
                </a:r>
                <a14:m>
                  <m:oMath xmlns:m="http://schemas.openxmlformats.org/officeDocument/2006/math">
                    <m:sSub>
                      <m:sSubPr>
                        <m:ctrlPr>
                          <a:rPr lang="en-US" i="1" dirty="0" smtClean="0">
                            <a:solidFill>
                              <a:srgbClr val="000000"/>
                            </a:solidFill>
                            <a:latin typeface="Cambria Math" panose="02040503050406030204" pitchFamily="18" charset="0"/>
                          </a:rPr>
                        </m:ctrlPr>
                      </m:sSubPr>
                      <m:e>
                        <m:r>
                          <a:rPr lang="en-US" i="1" dirty="0">
                            <a:solidFill>
                              <a:srgbClr val="000000"/>
                            </a:solidFill>
                            <a:latin typeface="Cambria Math" panose="02040503050406030204" pitchFamily="18" charset="0"/>
                          </a:rPr>
                          <m:t>𝑑𝑓</m:t>
                        </m:r>
                      </m:e>
                      <m:sub>
                        <m:r>
                          <a:rPr lang="en-US" i="1" dirty="0">
                            <a:solidFill>
                              <a:srgbClr val="000000"/>
                            </a:solidFill>
                            <a:latin typeface="Cambria Math" panose="02040503050406030204" pitchFamily="18" charset="0"/>
                          </a:rPr>
                          <m:t>𝑛𝑢𝑚</m:t>
                        </m:r>
                      </m:sub>
                    </m:sSub>
                    <m:r>
                      <a:rPr lang="en-US" i="1" dirty="0" smtClean="0">
                        <a:solidFill>
                          <a:srgbClr val="000000"/>
                        </a:solidFill>
                        <a:latin typeface="Cambria Math" panose="02040503050406030204" pitchFamily="18" charset="0"/>
                      </a:rPr>
                      <m:t>=</m:t>
                    </m:r>
                    <m:r>
                      <a:rPr lang="en-US" i="1" dirty="0" smtClean="0">
                        <a:solidFill>
                          <a:srgbClr val="000000"/>
                        </a:solidFill>
                        <a:latin typeface="Cambria Math" panose="02040503050406030204" pitchFamily="18" charset="0"/>
                      </a:rPr>
                      <m:t>𝑛</m:t>
                    </m:r>
                    <m:r>
                      <a:rPr lang="en-US" i="1" baseline="-25000" dirty="0" smtClean="0">
                        <a:solidFill>
                          <a:srgbClr val="000000"/>
                        </a:solidFill>
                        <a:latin typeface="Cambria Math" panose="02040503050406030204" pitchFamily="18" charset="0"/>
                      </a:rPr>
                      <m:t>1</m:t>
                    </m:r>
                    <m:r>
                      <a:rPr lang="en-US" i="1" dirty="0" smtClean="0">
                        <a:solidFill>
                          <a:srgbClr val="000000"/>
                        </a:solidFill>
                        <a:latin typeface="Cambria Math" panose="02040503050406030204" pitchFamily="18" charset="0"/>
                      </a:rPr>
                      <m:t>−1</m:t>
                    </m:r>
                  </m:oMath>
                </a14:m>
                <a:r>
                  <a:rPr lang="en-US" dirty="0">
                    <a:solidFill>
                      <a:srgbClr val="000000"/>
                    </a:solidFill>
                  </a:rPr>
                  <a:t> and </a:t>
                </a:r>
                <a14:m>
                  <m:oMath xmlns:m="http://schemas.openxmlformats.org/officeDocument/2006/math">
                    <m:sSub>
                      <m:sSubPr>
                        <m:ctrlPr>
                          <a:rPr lang="en-US" i="1" dirty="0" smtClean="0">
                            <a:solidFill>
                              <a:srgbClr val="000000"/>
                            </a:solidFill>
                            <a:latin typeface="Cambria Math" panose="02040503050406030204" pitchFamily="18" charset="0"/>
                          </a:rPr>
                        </m:ctrlPr>
                      </m:sSubPr>
                      <m:e>
                        <m:r>
                          <a:rPr lang="en-US" i="1" dirty="0">
                            <a:solidFill>
                              <a:srgbClr val="000000"/>
                            </a:solidFill>
                            <a:latin typeface="Cambria Math" panose="02040503050406030204" pitchFamily="18" charset="0"/>
                          </a:rPr>
                          <m:t>𝑑𝑓</m:t>
                        </m:r>
                      </m:e>
                      <m:sub>
                        <m:r>
                          <a:rPr lang="en-US" i="1" dirty="0">
                            <a:solidFill>
                              <a:srgbClr val="000000"/>
                            </a:solidFill>
                            <a:latin typeface="Cambria Math" panose="02040503050406030204" pitchFamily="18" charset="0"/>
                          </a:rPr>
                          <m:t>𝑑𝑒𝑛</m:t>
                        </m:r>
                      </m:sub>
                    </m:sSub>
                    <m:r>
                      <a:rPr lang="en-US" i="1" dirty="0" smtClean="0">
                        <a:solidFill>
                          <a:srgbClr val="000000"/>
                        </a:solidFill>
                        <a:latin typeface="Cambria Math" panose="02040503050406030204" pitchFamily="18" charset="0"/>
                      </a:rPr>
                      <m:t>=</m:t>
                    </m:r>
                    <m:r>
                      <a:rPr lang="en-US" i="1" dirty="0" smtClean="0">
                        <a:solidFill>
                          <a:srgbClr val="000000"/>
                        </a:solidFill>
                        <a:latin typeface="Cambria Math" panose="02040503050406030204" pitchFamily="18" charset="0"/>
                      </a:rPr>
                      <m:t>𝑛</m:t>
                    </m:r>
                    <m:r>
                      <a:rPr lang="en-US" i="1" baseline="-25000" dirty="0" smtClean="0">
                        <a:solidFill>
                          <a:srgbClr val="000000"/>
                        </a:solidFill>
                        <a:latin typeface="Cambria Math" panose="02040503050406030204" pitchFamily="18" charset="0"/>
                      </a:rPr>
                      <m:t>2</m:t>
                    </m:r>
                    <m:r>
                      <a:rPr lang="en-US" i="1" dirty="0" smtClean="0">
                        <a:solidFill>
                          <a:srgbClr val="000000"/>
                        </a:solidFill>
                        <a:latin typeface="Cambria Math" panose="02040503050406030204" pitchFamily="18" charset="0"/>
                      </a:rPr>
                      <m:t>−1</m:t>
                    </m:r>
                  </m:oMath>
                </a14:m>
                <a:r>
                  <a:rPr lang="en-US" dirty="0">
                    <a:solidFill>
                      <a:srgbClr val="000000"/>
                    </a:solidFill>
                  </a:rPr>
                  <a:t>.</a:t>
                </a:r>
              </a:p>
            </p:txBody>
          </p:sp>
        </mc:Choice>
        <mc:Fallback xmlns="">
          <p:sp>
            <p:nvSpPr>
              <p:cNvPr id="4" name="Content Placeholder 2"/>
              <p:cNvSpPr>
                <a:spLocks noGrp="1" noRot="1" noChangeAspect="1" noMove="1" noResize="1" noEditPoints="1" noAdjustHandles="1" noChangeArrowheads="1" noChangeShapeType="1" noTextEdit="1"/>
              </p:cNvSpPr>
              <p:nvPr>
                <p:ph idx="1"/>
              </p:nvPr>
            </p:nvSpPr>
            <p:spPr>
              <a:xfrm>
                <a:off x="457200" y="1143000"/>
                <a:ext cx="8229600" cy="3736600"/>
              </a:xfrm>
              <a:blipFill>
                <a:blip r:embed="rId3"/>
                <a:stretch>
                  <a:fillRect l="-1328" t="-1297" r="-2140" b="-1459"/>
                </a:stretch>
              </a:blipFill>
              <a:ln w="28575">
                <a:solidFill>
                  <a:srgbClr val="000000"/>
                </a:solidFill>
              </a:ln>
            </p:spPr>
            <p:txBody>
              <a:bodyPr/>
              <a:lstStyle/>
              <a:p>
                <a:r>
                  <a:rPr lang="en-IN">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1C89-E04F-4612-AFC9-DDFEF639D7F5}"/>
              </a:ext>
            </a:extLst>
          </p:cNvPr>
          <p:cNvSpPr>
            <a:spLocks noGrp="1"/>
          </p:cNvSpPr>
          <p:nvPr>
            <p:ph type="title"/>
          </p:nvPr>
        </p:nvSpPr>
        <p:spPr/>
        <p:txBody>
          <a:bodyPr>
            <a:normAutofit/>
          </a:bodyPr>
          <a:lstStyle/>
          <a:p>
            <a:r>
              <a:rPr lang="en-US" sz="2800" dirty="0"/>
              <a:t>Hypothesis Testing of the Ratio of Two Population Variances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9580FEB-2B3F-4321-A9A7-6B2606654873}"/>
                  </a:ext>
                </a:extLst>
              </p:cNvPr>
              <p:cNvSpPr>
                <a:spLocks noGrp="1"/>
              </p:cNvSpPr>
              <p:nvPr>
                <p:ph idx="1"/>
              </p:nvPr>
            </p:nvSpPr>
            <p:spPr/>
            <p:txBody>
              <a:bodyPr>
                <a:normAutofit/>
              </a:bodyPr>
              <a:lstStyle/>
              <a:p>
                <a:r>
                  <a:rPr lang="en-US" dirty="0"/>
                  <a:t>As we did in the previous section, we will let </a:t>
                </a:r>
                <a14:m>
                  <m:oMath xmlns:m="http://schemas.openxmlformats.org/officeDocument/2006/math">
                    <m:sSubSup>
                      <m:sSubSupPr>
                        <m:ctrlPr>
                          <a:rPr lang="en-US" b="0" i="1" smtClean="0">
                            <a:solidFill>
                              <a:srgbClr val="366092"/>
                            </a:solidFill>
                            <a:latin typeface="Cambria Math" panose="02040503050406030204" pitchFamily="18" charset="0"/>
                          </a:rPr>
                        </m:ctrlPr>
                      </m:sSubSupPr>
                      <m:e>
                        <m:r>
                          <a:rPr lang="en-US" b="0" i="1" smtClean="0">
                            <a:solidFill>
                              <a:srgbClr val="366092"/>
                            </a:solidFill>
                            <a:latin typeface="Cambria Math" panose="02040503050406030204" pitchFamily="18" charset="0"/>
                          </a:rPr>
                          <m:t>𝑠</m:t>
                        </m:r>
                      </m:e>
                      <m:sub>
                        <m:r>
                          <a:rPr lang="en-US" b="0" i="1" smtClean="0">
                            <a:solidFill>
                              <a:srgbClr val="366092"/>
                            </a:solidFill>
                            <a:latin typeface="Cambria Math" panose="02040503050406030204" pitchFamily="18" charset="0"/>
                          </a:rPr>
                          <m:t>1</m:t>
                        </m:r>
                      </m:sub>
                      <m:sup>
                        <m:r>
                          <a:rPr lang="en-US" b="0" i="1" smtClean="0">
                            <a:solidFill>
                              <a:srgbClr val="366092"/>
                            </a:solidFill>
                            <a:latin typeface="Cambria Math" panose="02040503050406030204" pitchFamily="18" charset="0"/>
                          </a:rPr>
                          <m:t>2</m:t>
                        </m:r>
                      </m:sup>
                    </m:sSubSup>
                  </m:oMath>
                </a14:m>
                <a:r>
                  <a:rPr lang="en-US" dirty="0">
                    <a:solidFill>
                      <a:srgbClr val="366092"/>
                    </a:solidFill>
                  </a:rPr>
                  <a:t> </a:t>
                </a:r>
                <a:r>
                  <a:rPr lang="en-US" dirty="0"/>
                  <a:t>be the sample variance of </a:t>
                </a:r>
                <a14:m>
                  <m:oMath xmlns:m="http://schemas.openxmlformats.org/officeDocument/2006/math">
                    <m:r>
                      <a:rPr lang="en-US" i="1" dirty="0" smtClean="0">
                        <a:solidFill>
                          <a:srgbClr val="366092"/>
                        </a:solidFill>
                        <a:latin typeface="Cambria Math" panose="02040503050406030204" pitchFamily="18" charset="0"/>
                      </a:rPr>
                      <m:t>𝑛</m:t>
                    </m:r>
                    <m:r>
                      <a:rPr lang="en-US" i="1" baseline="-25000" dirty="0">
                        <a:solidFill>
                          <a:srgbClr val="366092"/>
                        </a:solidFill>
                        <a:latin typeface="Cambria Math" panose="02040503050406030204" pitchFamily="18" charset="0"/>
                      </a:rPr>
                      <m:t>1</m:t>
                    </m:r>
                  </m:oMath>
                </a14:m>
                <a:r>
                  <a:rPr lang="en-US" dirty="0"/>
                  <a:t> independent observations taken from a normally distributed population with variance of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1</m:t>
                        </m:r>
                      </m:sub>
                      <m:sup>
                        <m:r>
                          <a:rPr lang="en-US" i="1">
                            <a:latin typeface="Cambria Math" panose="02040503050406030204" pitchFamily="18" charset="0"/>
                          </a:rPr>
                          <m:t>2</m:t>
                        </m:r>
                      </m:sup>
                    </m:sSubSup>
                  </m:oMath>
                </a14:m>
                <a:r>
                  <a:rPr lang="en-US" dirty="0"/>
                  <a:t>. Similarly, let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𝑠</m:t>
                        </m:r>
                      </m:e>
                      <m:sub>
                        <m:r>
                          <a:rPr lang="en-US" b="0" i="1" smtClean="0">
                            <a:latin typeface="Cambria Math" panose="02040503050406030204" pitchFamily="18" charset="0"/>
                          </a:rPr>
                          <m:t>2</m:t>
                        </m:r>
                      </m:sub>
                      <m:sup>
                        <m:r>
                          <a:rPr lang="en-US" i="1">
                            <a:latin typeface="Cambria Math" panose="02040503050406030204" pitchFamily="18" charset="0"/>
                          </a:rPr>
                          <m:t>2</m:t>
                        </m:r>
                      </m:sup>
                    </m:sSubSup>
                  </m:oMath>
                </a14:m>
                <a:r>
                  <a:rPr lang="en-US" dirty="0"/>
                  <a:t> be the sample variance of </a:t>
                </a:r>
                <a14:m>
                  <m:oMath xmlns:m="http://schemas.openxmlformats.org/officeDocument/2006/math">
                    <m:r>
                      <a:rPr lang="en-US" i="1" dirty="0">
                        <a:latin typeface="Cambria Math" panose="02040503050406030204" pitchFamily="18" charset="0"/>
                      </a:rPr>
                      <m:t>𝑛</m:t>
                    </m:r>
                    <m:r>
                      <a:rPr lang="en-US" b="0" i="1" baseline="-25000" dirty="0" smtClean="0">
                        <a:latin typeface="Cambria Math" panose="02040503050406030204" pitchFamily="18" charset="0"/>
                      </a:rPr>
                      <m:t>2</m:t>
                    </m:r>
                  </m:oMath>
                </a14:m>
                <a:r>
                  <a:rPr lang="en-US" dirty="0"/>
                  <a:t> independent observations taken from a normally distributed population with variance of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rPr>
                          <m:t>2</m:t>
                        </m:r>
                      </m:sub>
                      <m:sup>
                        <m:r>
                          <a:rPr lang="en-US" i="1">
                            <a:latin typeface="Cambria Math" panose="02040503050406030204" pitchFamily="18" charset="0"/>
                          </a:rPr>
                          <m:t>2</m:t>
                        </m:r>
                      </m:sup>
                    </m:sSubSup>
                  </m:oMath>
                </a14:m>
                <a:r>
                  <a:rPr lang="en-US" dirty="0"/>
                  <a:t>. Lastly, assume that the populations are independent.</a:t>
                </a:r>
              </a:p>
              <a:p>
                <a:r>
                  <a:rPr lang="en-US" dirty="0"/>
                  <a:t>When comparing two population variances, we want to test the null hypothesis that</a:t>
                </a:r>
              </a:p>
              <a:p>
                <a:endParaRPr lang="en-US" dirty="0"/>
              </a:p>
            </p:txBody>
          </p:sp>
        </mc:Choice>
        <mc:Fallback xmlns="">
          <p:sp>
            <p:nvSpPr>
              <p:cNvPr id="3" name="Content Placeholder 2">
                <a:extLst>
                  <a:ext uri="{FF2B5EF4-FFF2-40B4-BE49-F238E27FC236}">
                    <a16:creationId xmlns:a16="http://schemas.microsoft.com/office/drawing/2014/main" id="{F9580FEB-2B3F-4321-A9A7-6B2606654873}"/>
                  </a:ext>
                </a:extLst>
              </p:cNvPr>
              <p:cNvSpPr>
                <a:spLocks noGrp="1" noRot="1" noChangeAspect="1" noMove="1" noResize="1" noEditPoints="1" noAdjustHandles="1" noChangeArrowheads="1" noChangeShapeType="1" noTextEdit="1"/>
              </p:cNvSpPr>
              <p:nvPr>
                <p:ph idx="1"/>
              </p:nvPr>
            </p:nvSpPr>
            <p:spPr>
              <a:blipFill>
                <a:blip r:embed="rId2"/>
                <a:stretch>
                  <a:fillRect l="-1481" t="-1067" r="-2074"/>
                </a:stretch>
              </a:blipFill>
            </p:spPr>
            <p:txBody>
              <a:bodyPr/>
              <a:lstStyle/>
              <a:p>
                <a:r>
                  <a:rPr lang="en-IN">
                    <a:noFill/>
                  </a:rPr>
                  <a:t> </a:t>
                </a:r>
              </a:p>
            </p:txBody>
          </p:sp>
        </mc:Fallback>
      </mc:AlternateContent>
      <p:graphicFrame>
        <p:nvGraphicFramePr>
          <p:cNvPr id="4" name="Object 3">
            <a:extLst>
              <a:ext uri="{FF2B5EF4-FFF2-40B4-BE49-F238E27FC236}">
                <a16:creationId xmlns:a16="http://schemas.microsoft.com/office/drawing/2014/main" id="{C63D07EB-5ED1-9A48-99FA-51A86C3BE047}"/>
              </a:ext>
            </a:extLst>
          </p:cNvPr>
          <p:cNvGraphicFramePr>
            <a:graphicFrameLocks noChangeAspect="1"/>
          </p:cNvGraphicFramePr>
          <p:nvPr>
            <p:extLst>
              <p:ext uri="{D42A27DB-BD31-4B8C-83A1-F6EECF244321}">
                <p14:modId xmlns:p14="http://schemas.microsoft.com/office/powerpoint/2010/main" val="934693467"/>
              </p:ext>
            </p:extLst>
          </p:nvPr>
        </p:nvGraphicFramePr>
        <p:xfrm>
          <a:off x="3200400" y="5339885"/>
          <a:ext cx="1663700" cy="469900"/>
        </p:xfrm>
        <a:graphic>
          <a:graphicData uri="http://schemas.openxmlformats.org/presentationml/2006/ole">
            <mc:AlternateContent xmlns:mc="http://schemas.openxmlformats.org/markup-compatibility/2006">
              <mc:Choice xmlns:v="urn:schemas-microsoft-com:vml" Requires="v">
                <p:oleObj name="Equation" r:id="rId3" imgW="1663560" imgH="469800" progId="Equation.DSMT4">
                  <p:embed/>
                </p:oleObj>
              </mc:Choice>
              <mc:Fallback>
                <p:oleObj name="Equation" r:id="rId3" imgW="1663560" imgH="469800" progId="Equation.DSMT4">
                  <p:embed/>
                  <p:pic>
                    <p:nvPicPr>
                      <p:cNvPr id="0" name=""/>
                      <p:cNvPicPr/>
                      <p:nvPr/>
                    </p:nvPicPr>
                    <p:blipFill>
                      <a:blip r:embed="rId4"/>
                      <a:stretch>
                        <a:fillRect/>
                      </a:stretch>
                    </p:blipFill>
                    <p:spPr>
                      <a:xfrm>
                        <a:off x="3200400" y="5339885"/>
                        <a:ext cx="1663700" cy="469900"/>
                      </a:xfrm>
                      <a:prstGeom prst="rect">
                        <a:avLst/>
                      </a:prstGeom>
                    </p:spPr>
                  </p:pic>
                </p:oleObj>
              </mc:Fallback>
            </mc:AlternateContent>
          </a:graphicData>
        </a:graphic>
      </p:graphicFrame>
    </p:spTree>
    <p:extLst>
      <p:ext uri="{BB962C8B-B14F-4D97-AF65-F5344CB8AC3E}">
        <p14:creationId xmlns:p14="http://schemas.microsoft.com/office/powerpoint/2010/main" val="20254820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1C89-E04F-4612-AFC9-DDFEF639D7F5}"/>
              </a:ext>
            </a:extLst>
          </p:cNvPr>
          <p:cNvSpPr>
            <a:spLocks noGrp="1"/>
          </p:cNvSpPr>
          <p:nvPr>
            <p:ph type="title"/>
          </p:nvPr>
        </p:nvSpPr>
        <p:spPr/>
        <p:txBody>
          <a:bodyPr>
            <a:normAutofit/>
          </a:bodyPr>
          <a:lstStyle/>
          <a:p>
            <a:r>
              <a:rPr lang="en-US" sz="2800" dirty="0"/>
              <a:t>Hypothesis Testing of the Ratio of Two Population Variances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9580FEB-2B3F-4321-A9A7-6B2606654873}"/>
                  </a:ext>
                </a:extLst>
              </p:cNvPr>
              <p:cNvSpPr>
                <a:spLocks noGrp="1"/>
              </p:cNvSpPr>
              <p:nvPr>
                <p:ph idx="1"/>
              </p:nvPr>
            </p:nvSpPr>
            <p:spPr/>
            <p:txBody>
              <a:bodyPr>
                <a:normAutofit fontScale="92500" lnSpcReduction="10000"/>
              </a:bodyPr>
              <a:lstStyle/>
              <a:p>
                <a:r>
                  <a:rPr lang="en-US" dirty="0"/>
                  <a:t>This null hypothesis can be rewritten in the form of</a:t>
                </a:r>
              </a:p>
              <a:p>
                <a:endParaRPr lang="en-US" dirty="0"/>
              </a:p>
              <a:p>
                <a:endParaRPr lang="en-US" dirty="0"/>
              </a:p>
              <a:p>
                <a:r>
                  <a:rPr lang="en-US" dirty="0"/>
                  <a:t>We will test the null hypothesis against one of the following three alternative hypotheses.</a:t>
                </a:r>
              </a:p>
              <a:p>
                <a:pPr marL="514350" indent="-514350">
                  <a:buFont typeface="+mj-lt"/>
                  <a:buAutoNum type="arabicPeriod"/>
                </a:pPr>
                <a:r>
                  <a:rPr lang="en-US" b="0"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𝑎</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Sup>
                          <m:sSubSupPr>
                            <m:ctrlPr>
                              <a:rPr lang="en-US" b="0" i="1" smtClean="0">
                                <a:latin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num>
                      <m:den>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rPr>
                              <m:t>2</m:t>
                            </m:r>
                          </m:sub>
                          <m:sup>
                            <m:r>
                              <a:rPr lang="en-US" i="1">
                                <a:latin typeface="Cambria Math" panose="02040503050406030204" pitchFamily="18" charset="0"/>
                              </a:rPr>
                              <m:t>2</m:t>
                            </m:r>
                          </m:sup>
                        </m:sSubSup>
                      </m:den>
                    </m:f>
                    <m:r>
                      <a:rPr lang="en-US" b="0" i="1" smtClean="0">
                        <a:latin typeface="Cambria Math" panose="02040503050406030204" pitchFamily="18" charset="0"/>
                      </a:rPr>
                      <m:t>&lt;1,</m:t>
                    </m:r>
                  </m:oMath>
                </a14:m>
                <a:r>
                  <a:rPr lang="en-US" dirty="0"/>
                  <a:t> left-sided test</a:t>
                </a:r>
              </a:p>
              <a:p>
                <a:pPr marL="514350" indent="-514350">
                  <a:buFont typeface="+mj-lt"/>
                  <a:buAutoNum type="arabicPeriod"/>
                </a:pPr>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𝑎</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Sup>
                          <m:sSubSupPr>
                            <m:ctrlPr>
                              <a:rPr lang="en-US" b="0" i="1" smtClean="0">
                                <a:latin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num>
                      <m:den>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rPr>
                              <m:t>2</m:t>
                            </m:r>
                          </m:sub>
                          <m:sup>
                            <m:r>
                              <a:rPr lang="en-US" i="1">
                                <a:latin typeface="Cambria Math" panose="02040503050406030204" pitchFamily="18" charset="0"/>
                              </a:rPr>
                              <m:t>2</m:t>
                            </m:r>
                          </m:sup>
                        </m:sSubSup>
                      </m:den>
                    </m:f>
                    <m:r>
                      <a:rPr lang="en-US" b="0" i="1" dirty="0" smtClean="0">
                        <a:latin typeface="Cambria Math" panose="02040503050406030204" pitchFamily="18" charset="0"/>
                        <a:ea typeface="Cambria Math" panose="02040503050406030204" pitchFamily="18" charset="0"/>
                      </a:rPr>
                      <m:t>&gt;</m:t>
                    </m:r>
                    <m:r>
                      <a:rPr lang="en-US" b="0" i="1" smtClean="0">
                        <a:latin typeface="Cambria Math" panose="02040503050406030204" pitchFamily="18" charset="0"/>
                      </a:rPr>
                      <m:t>1,</m:t>
                    </m:r>
                  </m:oMath>
                </a14:m>
                <a:r>
                  <a:rPr lang="en-US" dirty="0"/>
                  <a:t> right-sided test</a:t>
                </a:r>
              </a:p>
              <a:p>
                <a:pPr marL="514350" indent="-514350">
                  <a:buFont typeface="+mj-lt"/>
                  <a:buAutoNum type="arabicPeriod"/>
                </a:pPr>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𝑎</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Sup>
                          <m:sSubSupPr>
                            <m:ctrlPr>
                              <a:rPr lang="en-US" b="0" i="1" smtClean="0">
                                <a:latin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num>
                      <m:den>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rPr>
                              <m:t>2</m:t>
                            </m:r>
                          </m:sub>
                          <m:sup>
                            <m:r>
                              <a:rPr lang="en-US" i="1">
                                <a:latin typeface="Cambria Math" panose="02040503050406030204" pitchFamily="18" charset="0"/>
                              </a:rPr>
                              <m:t>2</m:t>
                            </m:r>
                          </m:sup>
                        </m:sSubSup>
                      </m:den>
                    </m:f>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1,</m:t>
                    </m:r>
                  </m:oMath>
                </a14:m>
                <a:r>
                  <a:rPr lang="en-US" dirty="0"/>
                  <a:t> two-sided test</a:t>
                </a:r>
              </a:p>
              <a:p>
                <a:endParaRPr lang="en-US" dirty="0"/>
              </a:p>
            </p:txBody>
          </p:sp>
        </mc:Choice>
        <mc:Fallback xmlns="">
          <p:sp>
            <p:nvSpPr>
              <p:cNvPr id="3" name="Content Placeholder 2">
                <a:extLst>
                  <a:ext uri="{FF2B5EF4-FFF2-40B4-BE49-F238E27FC236}">
                    <a16:creationId xmlns:a16="http://schemas.microsoft.com/office/drawing/2014/main" id="{F9580FEB-2B3F-4321-A9A7-6B2606654873}"/>
                  </a:ext>
                </a:extLst>
              </p:cNvPr>
              <p:cNvSpPr>
                <a:spLocks noGrp="1" noRot="1" noChangeAspect="1" noMove="1" noResize="1" noEditPoints="1" noAdjustHandles="1" noChangeArrowheads="1" noChangeShapeType="1" noTextEdit="1"/>
              </p:cNvSpPr>
              <p:nvPr>
                <p:ph idx="1"/>
              </p:nvPr>
            </p:nvSpPr>
            <p:spPr>
              <a:blipFill>
                <a:blip r:embed="rId2"/>
                <a:stretch>
                  <a:fillRect l="-1333" t="-2000" r="-1333"/>
                </a:stretch>
              </a:blipFill>
            </p:spPr>
            <p:txBody>
              <a:bodyPr/>
              <a:lstStyle/>
              <a:p>
                <a:r>
                  <a:rPr lang="en-IN">
                    <a:noFill/>
                  </a:rPr>
                  <a:t> </a:t>
                </a:r>
              </a:p>
            </p:txBody>
          </p:sp>
        </mc:Fallback>
      </mc:AlternateContent>
      <p:graphicFrame>
        <p:nvGraphicFramePr>
          <p:cNvPr id="4" name="Object 3">
            <a:extLst>
              <a:ext uri="{FF2B5EF4-FFF2-40B4-BE49-F238E27FC236}">
                <a16:creationId xmlns:a16="http://schemas.microsoft.com/office/drawing/2014/main" id="{C63D07EB-5ED1-9A48-99FA-51A86C3BE047}"/>
              </a:ext>
            </a:extLst>
          </p:cNvPr>
          <p:cNvGraphicFramePr>
            <a:graphicFrameLocks noChangeAspect="1"/>
          </p:cNvGraphicFramePr>
          <p:nvPr>
            <p:extLst>
              <p:ext uri="{D42A27DB-BD31-4B8C-83A1-F6EECF244321}">
                <p14:modId xmlns:p14="http://schemas.microsoft.com/office/powerpoint/2010/main" val="1717660410"/>
              </p:ext>
            </p:extLst>
          </p:nvPr>
        </p:nvGraphicFramePr>
        <p:xfrm>
          <a:off x="3200400" y="1676400"/>
          <a:ext cx="1549400" cy="965200"/>
        </p:xfrm>
        <a:graphic>
          <a:graphicData uri="http://schemas.openxmlformats.org/presentationml/2006/ole">
            <mc:AlternateContent xmlns:mc="http://schemas.openxmlformats.org/markup-compatibility/2006">
              <mc:Choice xmlns:v="urn:schemas-microsoft-com:vml" Requires="v">
                <p:oleObj name="Equation" r:id="rId3" imgW="1549080" imgH="965160" progId="Equation.DSMT4">
                  <p:embed/>
                </p:oleObj>
              </mc:Choice>
              <mc:Fallback>
                <p:oleObj name="Equation" r:id="rId3" imgW="1549080" imgH="965160" progId="Equation.DSMT4">
                  <p:embed/>
                  <p:pic>
                    <p:nvPicPr>
                      <p:cNvPr id="4" name="Object 3">
                        <a:extLst>
                          <a:ext uri="{FF2B5EF4-FFF2-40B4-BE49-F238E27FC236}">
                            <a16:creationId xmlns:a16="http://schemas.microsoft.com/office/drawing/2014/main" id="{C63D07EB-5ED1-9A48-99FA-51A86C3BE047}"/>
                          </a:ext>
                        </a:extLst>
                      </p:cNvPr>
                      <p:cNvPicPr/>
                      <p:nvPr/>
                    </p:nvPicPr>
                    <p:blipFill>
                      <a:blip r:embed="rId4"/>
                      <a:stretch>
                        <a:fillRect/>
                      </a:stretch>
                    </p:blipFill>
                    <p:spPr>
                      <a:xfrm>
                        <a:off x="3200400" y="1676400"/>
                        <a:ext cx="1549400" cy="965200"/>
                      </a:xfrm>
                      <a:prstGeom prst="rect">
                        <a:avLst/>
                      </a:prstGeom>
                    </p:spPr>
                  </p:pic>
                </p:oleObj>
              </mc:Fallback>
            </mc:AlternateContent>
          </a:graphicData>
        </a:graphic>
      </p:graphicFrame>
    </p:spTree>
    <p:extLst>
      <p:ext uri="{BB962C8B-B14F-4D97-AF65-F5344CB8AC3E}">
        <p14:creationId xmlns:p14="http://schemas.microsoft.com/office/powerpoint/2010/main" val="4329643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1C89-E04F-4612-AFC9-DDFEF639D7F5}"/>
              </a:ext>
            </a:extLst>
          </p:cNvPr>
          <p:cNvSpPr>
            <a:spLocks noGrp="1"/>
          </p:cNvSpPr>
          <p:nvPr>
            <p:ph type="title"/>
          </p:nvPr>
        </p:nvSpPr>
        <p:spPr/>
        <p:txBody>
          <a:bodyPr>
            <a:normAutofit/>
          </a:bodyPr>
          <a:lstStyle/>
          <a:p>
            <a:r>
              <a:rPr lang="en-US" sz="2800" dirty="0"/>
              <a:t>Hypothesis Testing of the Ratio of Two Population Variances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9580FEB-2B3F-4321-A9A7-6B2606654873}"/>
                  </a:ext>
                </a:extLst>
              </p:cNvPr>
              <p:cNvSpPr>
                <a:spLocks noGrp="1"/>
              </p:cNvSpPr>
              <p:nvPr>
                <p:ph idx="1"/>
              </p:nvPr>
            </p:nvSpPr>
            <p:spPr/>
            <p:txBody>
              <a:bodyPr>
                <a:noAutofit/>
              </a:bodyPr>
              <a:lstStyle/>
              <a:p>
                <a:r>
                  <a:rPr lang="en-US" dirty="0"/>
                  <a:t>The point estimate for </a:t>
                </a:r>
                <a14:m>
                  <m:oMath xmlns:m="http://schemas.openxmlformats.org/officeDocument/2006/math">
                    <m:f>
                      <m:fPr>
                        <m:ctrlPr>
                          <a:rPr lang="en-US" i="1" smtClean="0">
                            <a:solidFill>
                              <a:srgbClr val="366092"/>
                            </a:solidFill>
                            <a:latin typeface="Cambria Math" panose="02040503050406030204" pitchFamily="18" charset="0"/>
                          </a:rPr>
                        </m:ctrlPr>
                      </m:fPr>
                      <m:num>
                        <m:sSubSup>
                          <m:sSubSupPr>
                            <m:ctrlPr>
                              <a:rPr lang="en-US" i="1">
                                <a:solidFill>
                                  <a:srgbClr val="366092"/>
                                </a:solidFill>
                                <a:latin typeface="Cambria Math" panose="02040503050406030204" pitchFamily="18" charset="0"/>
                              </a:rPr>
                            </m:ctrlPr>
                          </m:sSubSupPr>
                          <m:e>
                            <m:r>
                              <a:rPr lang="en-US" i="1">
                                <a:solidFill>
                                  <a:srgbClr val="366092"/>
                                </a:solidFill>
                                <a:latin typeface="Cambria Math" panose="02040503050406030204" pitchFamily="18" charset="0"/>
                                <a:ea typeface="Cambria Math" panose="02040503050406030204" pitchFamily="18" charset="0"/>
                              </a:rPr>
                              <m:t>𝜎</m:t>
                            </m:r>
                          </m:e>
                          <m:sub>
                            <m:r>
                              <a:rPr lang="en-US" i="1">
                                <a:solidFill>
                                  <a:srgbClr val="366092"/>
                                </a:solidFill>
                                <a:latin typeface="Cambria Math" panose="02040503050406030204" pitchFamily="18" charset="0"/>
                              </a:rPr>
                              <m:t>1</m:t>
                            </m:r>
                          </m:sub>
                          <m:sup>
                            <m:r>
                              <a:rPr lang="en-US" i="1">
                                <a:solidFill>
                                  <a:srgbClr val="366092"/>
                                </a:solidFill>
                                <a:latin typeface="Cambria Math" panose="02040503050406030204" pitchFamily="18" charset="0"/>
                              </a:rPr>
                              <m:t>2</m:t>
                            </m:r>
                          </m:sup>
                        </m:sSubSup>
                      </m:num>
                      <m:den>
                        <m:sSubSup>
                          <m:sSubSupPr>
                            <m:ctrlPr>
                              <a:rPr lang="en-US" i="1">
                                <a:solidFill>
                                  <a:srgbClr val="366092"/>
                                </a:solidFill>
                                <a:latin typeface="Cambria Math" panose="02040503050406030204" pitchFamily="18" charset="0"/>
                              </a:rPr>
                            </m:ctrlPr>
                          </m:sSubSupPr>
                          <m:e>
                            <m:r>
                              <a:rPr lang="en-US" i="1">
                                <a:solidFill>
                                  <a:srgbClr val="366092"/>
                                </a:solidFill>
                                <a:latin typeface="Cambria Math" panose="02040503050406030204" pitchFamily="18" charset="0"/>
                                <a:ea typeface="Cambria Math" panose="02040503050406030204" pitchFamily="18" charset="0"/>
                              </a:rPr>
                              <m:t>𝜎</m:t>
                            </m:r>
                          </m:e>
                          <m:sub>
                            <m:r>
                              <a:rPr lang="en-US" i="1">
                                <a:solidFill>
                                  <a:srgbClr val="366092"/>
                                </a:solidFill>
                                <a:latin typeface="Cambria Math" panose="02040503050406030204" pitchFamily="18" charset="0"/>
                              </a:rPr>
                              <m:t>2</m:t>
                            </m:r>
                          </m:sub>
                          <m:sup>
                            <m:r>
                              <a:rPr lang="en-US" i="1">
                                <a:solidFill>
                                  <a:srgbClr val="366092"/>
                                </a:solidFill>
                                <a:latin typeface="Cambria Math" panose="02040503050406030204" pitchFamily="18" charset="0"/>
                              </a:rPr>
                              <m:t>2</m:t>
                            </m:r>
                          </m:sup>
                        </m:sSubSup>
                      </m:den>
                    </m:f>
                  </m:oMath>
                </a14:m>
                <a:r>
                  <a:rPr lang="en-US" dirty="0"/>
                  <a:t> is </a:t>
                </a:r>
                <a14:m>
                  <m:oMath xmlns:m="http://schemas.openxmlformats.org/officeDocument/2006/math">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𝑠</m:t>
                            </m:r>
                          </m:e>
                          <m:sub>
                            <m:r>
                              <a:rPr lang="en-US" i="1">
                                <a:latin typeface="Cambria Math" panose="02040503050406030204" pitchFamily="18" charset="0"/>
                              </a:rPr>
                              <m:t>1</m:t>
                            </m:r>
                          </m:sub>
                          <m:sup>
                            <m:r>
                              <a:rPr lang="en-US" i="1">
                                <a:latin typeface="Cambria Math" panose="02040503050406030204" pitchFamily="18" charset="0"/>
                              </a:rPr>
                              <m:t>2</m:t>
                            </m:r>
                          </m:sup>
                        </m:sSubSup>
                      </m:num>
                      <m:den>
                        <m:sSubSup>
                          <m:sSubSupPr>
                            <m:ctrlPr>
                              <a:rPr lang="en-US" i="1">
                                <a:latin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𝑠</m:t>
                            </m:r>
                          </m:e>
                          <m:sub>
                            <m:r>
                              <a:rPr lang="en-US" i="1">
                                <a:latin typeface="Cambria Math" panose="02040503050406030204" pitchFamily="18" charset="0"/>
                              </a:rPr>
                              <m:t>2</m:t>
                            </m:r>
                          </m:sub>
                          <m:sup>
                            <m:r>
                              <a:rPr lang="en-US" i="1">
                                <a:latin typeface="Cambria Math" panose="02040503050406030204" pitchFamily="18" charset="0"/>
                              </a:rPr>
                              <m:t>2</m:t>
                            </m:r>
                          </m:sup>
                        </m:sSubSup>
                      </m:den>
                    </m:f>
                  </m:oMath>
                </a14:m>
                <a:r>
                  <a:rPr lang="en-US" dirty="0"/>
                  <a:t>, which follows an                  </a:t>
                </a:r>
                <a14:m>
                  <m:oMath xmlns:m="http://schemas.openxmlformats.org/officeDocument/2006/math">
                    <m:r>
                      <a:rPr lang="en-US" b="0" i="0" dirty="0" smtClean="0">
                        <a:latin typeface="Cambria Math" panose="02040503050406030204" pitchFamily="18" charset="0"/>
                      </a:rPr>
                      <m:t> </m:t>
                    </m:r>
                    <m:r>
                      <a:rPr lang="en-US" i="1" dirty="0" smtClean="0">
                        <a:latin typeface="Cambria Math" panose="02040503050406030204" pitchFamily="18" charset="0"/>
                      </a:rPr>
                      <m:t>𝐹</m:t>
                    </m:r>
                  </m:oMath>
                </a14:m>
                <a:r>
                  <a:rPr lang="en-US" dirty="0"/>
                  <a:t>-distribution. Thus, the value of the test statistic for the hypothesis test for the ratio of two population variances is given by</a:t>
                </a:r>
              </a:p>
              <a:p>
                <a:endParaRPr lang="en-US" dirty="0"/>
              </a:p>
              <a:p>
                <a:r>
                  <a:rPr lang="en-US" dirty="0"/>
                  <a:t>where </a:t>
                </a:r>
                <a14:m>
                  <m:oMath xmlns:m="http://schemas.openxmlformats.org/officeDocument/2006/math">
                    <m:r>
                      <a:rPr lang="en-US" i="1" dirty="0" smtClean="0">
                        <a:latin typeface="Cambria Math" panose="02040503050406030204" pitchFamily="18" charset="0"/>
                      </a:rPr>
                      <m:t>𝑛</m:t>
                    </m:r>
                    <m:r>
                      <a:rPr lang="en-US" b="0" i="1" baseline="-25000" dirty="0" smtClean="0">
                        <a:latin typeface="Cambria Math" panose="02040503050406030204" pitchFamily="18" charset="0"/>
                      </a:rPr>
                      <m:t>1</m:t>
                    </m:r>
                  </m:oMath>
                </a14:m>
                <a:r>
                  <a:rPr lang="en-US" dirty="0"/>
                  <a:t> and </a:t>
                </a:r>
                <a14:m>
                  <m:oMath xmlns:m="http://schemas.openxmlformats.org/officeDocument/2006/math">
                    <m:r>
                      <a:rPr lang="en-US" i="1" dirty="0">
                        <a:latin typeface="Cambria Math" panose="02040503050406030204" pitchFamily="18" charset="0"/>
                      </a:rPr>
                      <m:t>𝑛</m:t>
                    </m:r>
                    <m:r>
                      <a:rPr lang="en-US" i="1" baseline="-25000" dirty="0">
                        <a:latin typeface="Cambria Math" panose="02040503050406030204" pitchFamily="18" charset="0"/>
                      </a:rPr>
                      <m:t>2</m:t>
                    </m:r>
                  </m:oMath>
                </a14:m>
                <a:r>
                  <a:rPr lang="en-US" dirty="0"/>
                  <a:t> samples are collected from two independent normally distributed populations. The degrees of freedom for the </a:t>
                </a:r>
                <a14:m>
                  <m:oMath xmlns:m="http://schemas.openxmlformats.org/officeDocument/2006/math">
                    <m:r>
                      <a:rPr lang="en-US" i="1" dirty="0" smtClean="0">
                        <a:latin typeface="Cambria Math" panose="02040503050406030204" pitchFamily="18" charset="0"/>
                      </a:rPr>
                      <m:t>𝐹</m:t>
                    </m:r>
                  </m:oMath>
                </a14:m>
                <a:r>
                  <a:rPr lang="en-US" dirty="0"/>
                  <a:t>-test are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𝑑𝑓</m:t>
                        </m:r>
                      </m:e>
                      <m:sub>
                        <m:r>
                          <a:rPr lang="en-US" i="1" dirty="0">
                            <a:latin typeface="Cambria Math" panose="02040503050406030204" pitchFamily="18" charset="0"/>
                          </a:rPr>
                          <m:t>𝑛𝑢𝑚</m:t>
                        </m:r>
                      </m:sub>
                    </m:sSub>
                    <m:r>
                      <a:rPr lang="en-US" i="1" dirty="0">
                        <a:latin typeface="Cambria Math" panose="02040503050406030204" pitchFamily="18" charset="0"/>
                      </a:rPr>
                      <m:t>= </m:t>
                    </m:r>
                    <m:r>
                      <a:rPr lang="en-US" i="1" dirty="0">
                        <a:latin typeface="Cambria Math" panose="02040503050406030204" pitchFamily="18" charset="0"/>
                      </a:rPr>
                      <m:t>𝑛</m:t>
                    </m:r>
                    <m:r>
                      <a:rPr lang="en-US" i="1" baseline="-25000" dirty="0">
                        <a:latin typeface="Cambria Math" panose="02040503050406030204" pitchFamily="18" charset="0"/>
                      </a:rPr>
                      <m:t>1</m:t>
                    </m:r>
                    <m:r>
                      <a:rPr lang="en-US" i="1" dirty="0">
                        <a:latin typeface="Cambria Math" panose="02040503050406030204" pitchFamily="18" charset="0"/>
                      </a:rPr>
                      <m:t>−1</m:t>
                    </m:r>
                  </m:oMath>
                </a14:m>
                <a:r>
                  <a:rPr lang="en-US" dirty="0"/>
                  <a:t> and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𝑑𝑓</m:t>
                        </m:r>
                      </m:e>
                      <m:sub>
                        <m:r>
                          <a:rPr lang="en-US" i="1" dirty="0">
                            <a:latin typeface="Cambria Math" panose="02040503050406030204" pitchFamily="18" charset="0"/>
                          </a:rPr>
                          <m:t>𝑑𝑒𝑛</m:t>
                        </m:r>
                      </m:sub>
                    </m:sSub>
                    <m:r>
                      <a:rPr lang="en-US" i="1" dirty="0">
                        <a:latin typeface="Cambria Math" panose="02040503050406030204" pitchFamily="18" charset="0"/>
                      </a:rPr>
                      <m:t>= </m:t>
                    </m:r>
                    <m:r>
                      <a:rPr lang="en-US" i="1" dirty="0">
                        <a:latin typeface="Cambria Math" panose="02040503050406030204" pitchFamily="18" charset="0"/>
                      </a:rPr>
                      <m:t>𝑛</m:t>
                    </m:r>
                    <m:r>
                      <a:rPr lang="en-US" i="1" baseline="-25000" dirty="0">
                        <a:latin typeface="Cambria Math" panose="02040503050406030204" pitchFamily="18" charset="0"/>
                      </a:rPr>
                      <m:t>2</m:t>
                    </m:r>
                    <m:r>
                      <a:rPr lang="en-US" i="1" dirty="0">
                        <a:latin typeface="Cambria Math" panose="02040503050406030204" pitchFamily="18" charset="0"/>
                      </a:rPr>
                      <m:t>−1</m:t>
                    </m:r>
                    <m:r>
                      <a:rPr lang="en-US" b="0" i="1" dirty="0"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F9580FEB-2B3F-4321-A9A7-6B2606654873}"/>
                  </a:ext>
                </a:extLst>
              </p:cNvPr>
              <p:cNvSpPr>
                <a:spLocks noGrp="1" noRot="1" noChangeAspect="1" noMove="1" noResize="1" noEditPoints="1" noAdjustHandles="1" noChangeArrowheads="1" noChangeShapeType="1" noTextEdit="1"/>
              </p:cNvSpPr>
              <p:nvPr>
                <p:ph idx="1"/>
              </p:nvPr>
            </p:nvSpPr>
            <p:spPr>
              <a:blipFill>
                <a:blip r:embed="rId2"/>
                <a:stretch>
                  <a:fillRect l="-1481" r="-4444" b="-533"/>
                </a:stretch>
              </a:blipFill>
            </p:spPr>
            <p:txBody>
              <a:bodyPr/>
              <a:lstStyle/>
              <a:p>
                <a:r>
                  <a:rPr lang="en-IN">
                    <a:noFill/>
                  </a:rPr>
                  <a:t> </a:t>
                </a:r>
              </a:p>
            </p:txBody>
          </p:sp>
        </mc:Fallback>
      </mc:AlternateContent>
      <p:graphicFrame>
        <p:nvGraphicFramePr>
          <p:cNvPr id="4" name="Object 3">
            <a:extLst>
              <a:ext uri="{FF2B5EF4-FFF2-40B4-BE49-F238E27FC236}">
                <a16:creationId xmlns:a16="http://schemas.microsoft.com/office/drawing/2014/main" id="{C63D07EB-5ED1-9A48-99FA-51A86C3BE047}"/>
              </a:ext>
            </a:extLst>
          </p:cNvPr>
          <p:cNvGraphicFramePr>
            <a:graphicFrameLocks noChangeAspect="1"/>
          </p:cNvGraphicFramePr>
          <p:nvPr>
            <p:extLst>
              <p:ext uri="{D42A27DB-BD31-4B8C-83A1-F6EECF244321}">
                <p14:modId xmlns:p14="http://schemas.microsoft.com/office/powerpoint/2010/main" val="3114349957"/>
              </p:ext>
            </p:extLst>
          </p:nvPr>
        </p:nvGraphicFramePr>
        <p:xfrm>
          <a:off x="3581400" y="3083560"/>
          <a:ext cx="749300" cy="965200"/>
        </p:xfrm>
        <a:graphic>
          <a:graphicData uri="http://schemas.openxmlformats.org/presentationml/2006/ole">
            <mc:AlternateContent xmlns:mc="http://schemas.openxmlformats.org/markup-compatibility/2006">
              <mc:Choice xmlns:v="urn:schemas-microsoft-com:vml" Requires="v">
                <p:oleObj name="Equation" r:id="rId3" imgW="749160" imgH="965160" progId="Equation.DSMT4">
                  <p:embed/>
                </p:oleObj>
              </mc:Choice>
              <mc:Fallback>
                <p:oleObj name="Equation" r:id="rId3" imgW="749160" imgH="965160" progId="Equation.DSMT4">
                  <p:embed/>
                  <p:pic>
                    <p:nvPicPr>
                      <p:cNvPr id="4" name="Object 3">
                        <a:extLst>
                          <a:ext uri="{FF2B5EF4-FFF2-40B4-BE49-F238E27FC236}">
                            <a16:creationId xmlns:a16="http://schemas.microsoft.com/office/drawing/2014/main" id="{C63D07EB-5ED1-9A48-99FA-51A86C3BE047}"/>
                          </a:ext>
                        </a:extLst>
                      </p:cNvPr>
                      <p:cNvPicPr/>
                      <p:nvPr/>
                    </p:nvPicPr>
                    <p:blipFill>
                      <a:blip r:embed="rId4"/>
                      <a:stretch>
                        <a:fillRect/>
                      </a:stretch>
                    </p:blipFill>
                    <p:spPr>
                      <a:xfrm>
                        <a:off x="3581400" y="3083560"/>
                        <a:ext cx="749300" cy="965200"/>
                      </a:xfrm>
                      <a:prstGeom prst="rect">
                        <a:avLst/>
                      </a:prstGeom>
                    </p:spPr>
                  </p:pic>
                </p:oleObj>
              </mc:Fallback>
            </mc:AlternateContent>
          </a:graphicData>
        </a:graphic>
      </p:graphicFrame>
    </p:spTree>
    <p:extLst>
      <p:ext uri="{BB962C8B-B14F-4D97-AF65-F5344CB8AC3E}">
        <p14:creationId xmlns:p14="http://schemas.microsoft.com/office/powerpoint/2010/main" val="3084291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1C89-E04F-4612-AFC9-DDFEF639D7F5}"/>
              </a:ext>
            </a:extLst>
          </p:cNvPr>
          <p:cNvSpPr>
            <a:spLocks noGrp="1"/>
          </p:cNvSpPr>
          <p:nvPr>
            <p:ph type="title"/>
          </p:nvPr>
        </p:nvSpPr>
        <p:spPr/>
        <p:txBody>
          <a:bodyPr/>
          <a:lstStyle/>
          <a:p>
            <a:r>
              <a:rPr lang="en-US" dirty="0"/>
              <a:t>Inference about Two Population Variances (cont.)</a:t>
            </a:r>
            <a:endParaRPr lang="en-US" baseline="-25000" dirty="0"/>
          </a:p>
        </p:txBody>
      </p:sp>
      <p:sp>
        <p:nvSpPr>
          <p:cNvPr id="3" name="Content Placeholder 2">
            <a:extLst>
              <a:ext uri="{FF2B5EF4-FFF2-40B4-BE49-F238E27FC236}">
                <a16:creationId xmlns:a16="http://schemas.microsoft.com/office/drawing/2014/main" id="{F9580FEB-2B3F-4321-A9A7-6B2606654873}"/>
              </a:ext>
            </a:extLst>
          </p:cNvPr>
          <p:cNvSpPr>
            <a:spLocks noGrp="1"/>
          </p:cNvSpPr>
          <p:nvPr>
            <p:ph idx="1"/>
          </p:nvPr>
        </p:nvSpPr>
        <p:spPr/>
        <p:txBody>
          <a:bodyPr>
            <a:normAutofit/>
          </a:bodyPr>
          <a:lstStyle/>
          <a:p>
            <a:r>
              <a:rPr lang="en-US" dirty="0"/>
              <a:t>For example, one may be interested in whether the variability in the number of products from a production line differs significantly between the morning shift and the night shift. Specifically, an automobile tire manufacturer may be interested in the variability of the number of tires produced at one plant versus another. As another example, a financial advisor may measure the risk of a portfolio by examining the variance of the portfolio. </a:t>
            </a:r>
          </a:p>
        </p:txBody>
      </p:sp>
    </p:spTree>
    <p:extLst>
      <p:ext uri="{BB962C8B-B14F-4D97-AF65-F5344CB8AC3E}">
        <p14:creationId xmlns:p14="http://schemas.microsoft.com/office/powerpoint/2010/main" val="37085897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1C89-E04F-4612-AFC9-DDFEF639D7F5}"/>
              </a:ext>
            </a:extLst>
          </p:cNvPr>
          <p:cNvSpPr>
            <a:spLocks noGrp="1"/>
          </p:cNvSpPr>
          <p:nvPr>
            <p:ph type="title"/>
          </p:nvPr>
        </p:nvSpPr>
        <p:spPr/>
        <p:txBody>
          <a:bodyPr>
            <a:normAutofit/>
          </a:bodyPr>
          <a:lstStyle/>
          <a:p>
            <a:r>
              <a:rPr lang="en-US" sz="2800" dirty="0"/>
              <a:t>Hypothesis Testing of the Ratio of Two Population Variances (cont.)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9580FEB-2B3F-4321-A9A7-6B2606654873}"/>
                  </a:ext>
                </a:extLst>
              </p:cNvPr>
              <p:cNvSpPr>
                <a:spLocks noGrp="1"/>
              </p:cNvSpPr>
              <p:nvPr>
                <p:ph idx="1"/>
              </p:nvPr>
            </p:nvSpPr>
            <p:spPr>
              <a:xfrm>
                <a:off x="464127" y="1097280"/>
                <a:ext cx="8229600" cy="4572000"/>
              </a:xfrm>
            </p:spPr>
            <p:txBody>
              <a:bodyPr>
                <a:noAutofit/>
              </a:bodyPr>
              <a:lstStyle/>
              <a:p>
                <a:r>
                  <a:rPr lang="en-US" dirty="0"/>
                  <a:t>The direction of the alternative hypothesis determines the rejection region. For the alternative hypotheses listed above, the corresponding rejection regions are as follows.</a:t>
                </a:r>
              </a:p>
              <a:p>
                <a:pPr marL="514350" indent="-514350">
                  <a:spcBef>
                    <a:spcPts val="0"/>
                  </a:spcBef>
                  <a:buFont typeface="+mj-lt"/>
                  <a:buAutoNum type="arabicPeriod"/>
                </a:pPr>
                <a:r>
                  <a:rPr lang="en-US" dirty="0"/>
                  <a:t>Reject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r>
                      <a:rPr lang="en-US" b="0" i="0" smtClean="0">
                        <a:latin typeface="Cambria Math" panose="02040503050406030204" pitchFamily="18" charset="0"/>
                      </a:rPr>
                      <m:t> </m:t>
                    </m:r>
                    <m:r>
                      <m:rPr>
                        <m:sty m:val="p"/>
                      </m:rPr>
                      <a:rPr lang="en-US" b="0" i="0" smtClean="0">
                        <a:latin typeface="Cambria Math" panose="02040503050406030204" pitchFamily="18" charset="0"/>
                      </a:rPr>
                      <m:t>if</m:t>
                    </m:r>
                    <m:r>
                      <a:rPr lang="en-US" b="0" i="0" smtClean="0">
                        <a:latin typeface="Cambria Math" panose="02040503050406030204" pitchFamily="18" charset="0"/>
                      </a:rPr>
                      <m:t> </m:t>
                    </m:r>
                    <m:r>
                      <a:rPr lang="en-US" b="0" i="1" smtClean="0">
                        <a:latin typeface="Cambria Math" panose="02040503050406030204" pitchFamily="18" charset="0"/>
                      </a:rPr>
                      <m:t>𝐹</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𝐹</m:t>
                        </m:r>
                      </m:e>
                      <m:sub>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𝑑𝑓</m:t>
                            </m:r>
                          </m:e>
                          <m:sub>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𝑛𝑢𝑚</m:t>
                            </m:r>
                          </m:sub>
                        </m:sSub>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𝑑</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𝑓</m:t>
                            </m:r>
                          </m:e>
                          <m:sub>
                            <m:r>
                              <a:rPr lang="en-US" b="0" i="1" smtClean="0">
                                <a:latin typeface="Cambria Math" panose="02040503050406030204" pitchFamily="18" charset="0"/>
                                <a:ea typeface="Cambria Math" panose="02040503050406030204" pitchFamily="18" charset="0"/>
                              </a:rPr>
                              <m:t>𝑑𝑒𝑛</m:t>
                            </m:r>
                          </m:sub>
                        </m:sSub>
                      </m:sub>
                    </m:sSub>
                  </m:oMath>
                </a14:m>
                <a:r>
                  <a:rPr lang="en-US" dirty="0"/>
                  <a:t>.</a:t>
                </a:r>
              </a:p>
              <a:p>
                <a:pPr marL="514350" indent="-514350">
                  <a:spcBef>
                    <a:spcPts val="0"/>
                  </a:spcBef>
                  <a:buFont typeface="+mj-lt"/>
                  <a:buAutoNum type="arabicPeriod"/>
                </a:pPr>
                <a:r>
                  <a:rPr lang="en-US" dirty="0"/>
                  <a:t>Reject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r>
                      <a:rPr lang="en-US" b="0" i="0" smtClean="0">
                        <a:latin typeface="Cambria Math" panose="02040503050406030204" pitchFamily="18" charset="0"/>
                      </a:rPr>
                      <m:t> </m:t>
                    </m:r>
                    <m:r>
                      <m:rPr>
                        <m:sty m:val="p"/>
                      </m:rPr>
                      <a:rPr lang="en-US" b="0" i="0" smtClean="0">
                        <a:latin typeface="Cambria Math" panose="02040503050406030204" pitchFamily="18" charset="0"/>
                      </a:rPr>
                      <m:t>if</m:t>
                    </m:r>
                    <m:r>
                      <a:rPr lang="en-US" b="0" i="0" smtClean="0">
                        <a:latin typeface="Cambria Math" panose="02040503050406030204" pitchFamily="18" charset="0"/>
                      </a:rPr>
                      <m:t> </m:t>
                    </m:r>
                    <m:r>
                      <a:rPr lang="en-US" b="0" i="1" smtClean="0">
                        <a:latin typeface="Cambria Math" panose="02040503050406030204" pitchFamily="18" charset="0"/>
                      </a:rPr>
                      <m:t>𝐹</m:t>
                    </m:r>
                    <m:r>
                      <a:rPr lang="en-US" b="0" i="1" dirty="0"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𝐹</m:t>
                        </m:r>
                      </m:e>
                      <m:sub>
                        <m:r>
                          <a:rPr lang="en-US" i="1">
                            <a:latin typeface="Cambria Math" panose="02040503050406030204" pitchFamily="18" charset="0"/>
                            <a:ea typeface="Cambria Math" panose="02040503050406030204" pitchFamily="18" charset="0"/>
                          </a:rPr>
                          <m:t>𝛼</m:t>
                        </m:r>
                        <m:r>
                          <a:rPr lang="en-US" i="1">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𝑑𝑓</m:t>
                            </m:r>
                          </m:e>
                          <m:sub>
                            <m:r>
                              <a:rPr lang="en-US" b="0"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𝑛𝑢𝑚</m:t>
                            </m:r>
                          </m:sub>
                        </m:sSub>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𝑑</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𝑓</m:t>
                            </m:r>
                          </m:e>
                          <m:sub>
                            <m:r>
                              <a:rPr lang="en-US" i="1">
                                <a:latin typeface="Cambria Math" panose="02040503050406030204" pitchFamily="18" charset="0"/>
                                <a:ea typeface="Cambria Math" panose="02040503050406030204" pitchFamily="18" charset="0"/>
                              </a:rPr>
                              <m:t>𝑑𝑒𝑛</m:t>
                            </m:r>
                          </m:sub>
                        </m:sSub>
                      </m:sub>
                    </m:sSub>
                  </m:oMath>
                </a14:m>
                <a:r>
                  <a:rPr lang="en-US" dirty="0"/>
                  <a:t>.</a:t>
                </a:r>
              </a:p>
              <a:p>
                <a:pPr marL="514350" indent="-514350">
                  <a:spcBef>
                    <a:spcPts val="0"/>
                  </a:spcBef>
                  <a:buFont typeface="+mj-lt"/>
                  <a:buAutoNum type="arabicPeriod"/>
                </a:pPr>
                <a:r>
                  <a:rPr lang="en-US" dirty="0"/>
                  <a:t>Reject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r>
                      <a:rPr lang="en-US" b="0" i="0" smtClean="0">
                        <a:latin typeface="Cambria Math" panose="02040503050406030204" pitchFamily="18" charset="0"/>
                      </a:rPr>
                      <m:t> </m:t>
                    </m:r>
                    <m:r>
                      <m:rPr>
                        <m:sty m:val="p"/>
                      </m:rPr>
                      <a:rPr lang="en-US" b="0" i="0" smtClean="0">
                        <a:latin typeface="Cambria Math" panose="02040503050406030204" pitchFamily="18" charset="0"/>
                      </a:rPr>
                      <m:t>if</m:t>
                    </m:r>
                    <m:r>
                      <a:rPr lang="en-US" b="0" i="0" smtClean="0">
                        <a:latin typeface="Cambria Math" panose="02040503050406030204" pitchFamily="18" charset="0"/>
                      </a:rPr>
                      <m:t> </m:t>
                    </m:r>
                    <m:r>
                      <a:rPr lang="en-US" b="0" i="1" smtClean="0">
                        <a:latin typeface="Cambria Math" panose="02040503050406030204" pitchFamily="18" charset="0"/>
                      </a:rPr>
                      <m:t>𝐹</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𝐹</m:t>
                        </m:r>
                      </m:e>
                      <m:sub>
                        <m:r>
                          <a:rPr lang="en-US" b="0" i="1" smtClean="0">
                            <a:latin typeface="Cambria Math" panose="02040503050406030204" pitchFamily="18" charset="0"/>
                            <a:ea typeface="Cambria Math" panose="02040503050406030204" pitchFamily="18" charset="0"/>
                          </a:rPr>
                          <m:t>1−</m:t>
                        </m:r>
                        <m:f>
                          <m:fPr>
                            <m:type m:val="skw"/>
                            <m:ctrlPr>
                              <a:rPr lang="en-US" b="0" i="1" smtClean="0">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𝛼</m:t>
                            </m:r>
                          </m:num>
                          <m:den>
                            <m:r>
                              <a:rPr lang="en-US" b="0" i="1" smtClean="0">
                                <a:latin typeface="Cambria Math" panose="02040503050406030204" pitchFamily="18" charset="0"/>
                                <a:ea typeface="Cambria Math" panose="02040503050406030204" pitchFamily="18" charset="0"/>
                              </a:rPr>
                              <m:t>2</m:t>
                            </m:r>
                          </m:den>
                        </m:f>
                        <m:r>
                          <a:rPr lang="en-US" b="0"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𝑑𝑓</m:t>
                            </m:r>
                          </m:e>
                          <m:sub>
                            <m:r>
                              <a:rPr lang="en-US" i="1">
                                <a:latin typeface="Cambria Math" panose="02040503050406030204" pitchFamily="18" charset="0"/>
                                <a:ea typeface="Cambria Math" panose="02040503050406030204" pitchFamily="18" charset="0"/>
                              </a:rPr>
                              <m:t>𝑛𝑢𝑚</m:t>
                            </m:r>
                          </m:sub>
                        </m:sSub>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𝑑</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𝑓</m:t>
                            </m:r>
                          </m:e>
                          <m:sub>
                            <m:r>
                              <a:rPr lang="en-US" i="1">
                                <a:latin typeface="Cambria Math" panose="02040503050406030204" pitchFamily="18" charset="0"/>
                                <a:ea typeface="Cambria Math" panose="02040503050406030204" pitchFamily="18" charset="0"/>
                              </a:rPr>
                              <m:t>𝑑𝑒𝑛</m:t>
                            </m:r>
                          </m:sub>
                        </m:sSub>
                      </m:sub>
                    </m:sSub>
                  </m:oMath>
                </a14:m>
                <a:r>
                  <a:rPr lang="en-US" dirty="0"/>
                  <a:t>or if </a:t>
                </a:r>
                <a:br>
                  <a:rPr lang="en-US" dirty="0"/>
                </a:br>
                <a14:m>
                  <m:oMath xmlns:m="http://schemas.openxmlformats.org/officeDocument/2006/math">
                    <m:r>
                      <a:rPr lang="en-US" i="1">
                        <a:latin typeface="Cambria Math" panose="02040503050406030204" pitchFamily="18" charset="0"/>
                      </a:rPr>
                      <m:t>𝐹</m:t>
                    </m:r>
                    <m:r>
                      <a:rPr lang="en-US" i="1" dirty="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𝐹</m:t>
                        </m:r>
                      </m:e>
                      <m:sub>
                        <m:f>
                          <m:fPr>
                            <m:type m:val="skw"/>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𝛼</m:t>
                            </m:r>
                          </m:num>
                          <m:den>
                            <m:r>
                              <a:rPr lang="en-US" i="1">
                                <a:latin typeface="Cambria Math" panose="02040503050406030204" pitchFamily="18" charset="0"/>
                                <a:ea typeface="Cambria Math" panose="02040503050406030204" pitchFamily="18" charset="0"/>
                              </a:rPr>
                              <m:t>2</m:t>
                            </m:r>
                          </m:den>
                        </m:f>
                        <m:r>
                          <a:rPr lang="en-US" i="1">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𝑑𝑓</m:t>
                            </m:r>
                          </m:e>
                          <m:sub>
                            <m:r>
                              <a:rPr lang="en-US" i="1">
                                <a:latin typeface="Cambria Math" panose="02040503050406030204" pitchFamily="18" charset="0"/>
                                <a:ea typeface="Cambria Math" panose="02040503050406030204" pitchFamily="18" charset="0"/>
                              </a:rPr>
                              <m:t>𝑛𝑢𝑚</m:t>
                            </m:r>
                          </m:sub>
                        </m:sSub>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𝑑</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𝑓</m:t>
                            </m:r>
                          </m:e>
                          <m:sub>
                            <m:r>
                              <a:rPr lang="en-US" i="1">
                                <a:latin typeface="Cambria Math" panose="02040503050406030204" pitchFamily="18" charset="0"/>
                                <a:ea typeface="Cambria Math" panose="02040503050406030204" pitchFamily="18" charset="0"/>
                              </a:rPr>
                              <m:t>𝑑𝑒𝑛</m:t>
                            </m:r>
                          </m:sub>
                        </m:sSub>
                      </m:sub>
                    </m:sSub>
                  </m:oMath>
                </a14:m>
                <a:r>
                  <a:rPr lang="en-US" dirty="0"/>
                  <a:t>.</a:t>
                </a:r>
              </a:p>
              <a:p>
                <a:r>
                  <a:rPr lang="en-US" dirty="0"/>
                  <a:t>The </a:t>
                </a:r>
                <a14:m>
                  <m:oMath xmlns:m="http://schemas.openxmlformats.org/officeDocument/2006/math">
                    <m:r>
                      <a:rPr lang="en-US" i="1" dirty="0" smtClean="0">
                        <a:latin typeface="Cambria Math" panose="02040503050406030204" pitchFamily="18" charset="0"/>
                      </a:rPr>
                      <m:t>𝐹</m:t>
                    </m:r>
                  </m:oMath>
                </a14:m>
                <a:r>
                  <a:rPr lang="en-US" dirty="0"/>
                  <a:t>-values can be found in the </a:t>
                </a:r>
                <a14:m>
                  <m:oMath xmlns:m="http://schemas.openxmlformats.org/officeDocument/2006/math">
                    <m:r>
                      <a:rPr lang="en-US" i="1" dirty="0" smtClean="0">
                        <a:latin typeface="Cambria Math" panose="02040503050406030204" pitchFamily="18" charset="0"/>
                      </a:rPr>
                      <m:t>𝐹</m:t>
                    </m:r>
                  </m:oMath>
                </a14:m>
                <a:r>
                  <a:rPr lang="en-US" dirty="0"/>
                  <a:t>-distribution table in Appendix A Table H.</a:t>
                </a:r>
              </a:p>
              <a:p>
                <a:endParaRPr lang="en-US" dirty="0"/>
              </a:p>
            </p:txBody>
          </p:sp>
        </mc:Choice>
        <mc:Fallback>
          <p:sp>
            <p:nvSpPr>
              <p:cNvPr id="3" name="Content Placeholder 2">
                <a:extLst>
                  <a:ext uri="{FF2B5EF4-FFF2-40B4-BE49-F238E27FC236}">
                    <a16:creationId xmlns:a16="http://schemas.microsoft.com/office/drawing/2014/main" id="{F9580FEB-2B3F-4321-A9A7-6B2606654873}"/>
                  </a:ext>
                </a:extLst>
              </p:cNvPr>
              <p:cNvSpPr>
                <a:spLocks noGrp="1" noRot="1" noChangeAspect="1" noMove="1" noResize="1" noEditPoints="1" noAdjustHandles="1" noChangeArrowheads="1" noChangeShapeType="1" noTextEdit="1"/>
              </p:cNvSpPr>
              <p:nvPr>
                <p:ph idx="1"/>
              </p:nvPr>
            </p:nvSpPr>
            <p:spPr>
              <a:xfrm>
                <a:off x="464127" y="1097280"/>
                <a:ext cx="8229600" cy="4572000"/>
              </a:xfrm>
              <a:blipFill>
                <a:blip r:embed="rId2"/>
                <a:stretch>
                  <a:fillRect l="-1556" t="-1200" r="-2000" b="-4800"/>
                </a:stretch>
              </a:blipFill>
            </p:spPr>
            <p:txBody>
              <a:bodyPr/>
              <a:lstStyle/>
              <a:p>
                <a:r>
                  <a:rPr lang="en-US">
                    <a:noFill/>
                  </a:rPr>
                  <a:t> </a:t>
                </a:r>
              </a:p>
            </p:txBody>
          </p:sp>
        </mc:Fallback>
      </mc:AlternateContent>
    </p:spTree>
    <p:extLst>
      <p:ext uri="{BB962C8B-B14F-4D97-AF65-F5344CB8AC3E}">
        <p14:creationId xmlns:p14="http://schemas.microsoft.com/office/powerpoint/2010/main" val="38653642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1C89-E04F-4612-AFC9-DDFEF639D7F5}"/>
              </a:ext>
            </a:extLst>
          </p:cNvPr>
          <p:cNvSpPr>
            <a:spLocks noGrp="1"/>
          </p:cNvSpPr>
          <p:nvPr>
            <p:ph type="title"/>
          </p:nvPr>
        </p:nvSpPr>
        <p:spPr/>
        <p:txBody>
          <a:bodyPr>
            <a:normAutofit/>
          </a:bodyPr>
          <a:lstStyle/>
          <a:p>
            <a:r>
              <a:rPr lang="en-US" sz="2800" dirty="0"/>
              <a:t>Example 12.5.4: Performing a Hypothesis Test of Variances for Box Office Revenues</a:t>
            </a:r>
          </a:p>
        </p:txBody>
      </p:sp>
      <p:sp>
        <p:nvSpPr>
          <p:cNvPr id="3" name="Content Placeholder 2">
            <a:extLst>
              <a:ext uri="{FF2B5EF4-FFF2-40B4-BE49-F238E27FC236}">
                <a16:creationId xmlns:a16="http://schemas.microsoft.com/office/drawing/2014/main" id="{F9580FEB-2B3F-4321-A9A7-6B2606654873}"/>
              </a:ext>
            </a:extLst>
          </p:cNvPr>
          <p:cNvSpPr>
            <a:spLocks noGrp="1"/>
          </p:cNvSpPr>
          <p:nvPr>
            <p:ph idx="1"/>
          </p:nvPr>
        </p:nvSpPr>
        <p:spPr>
          <a:xfrm>
            <a:off x="446049" y="1266407"/>
            <a:ext cx="8229600" cy="4572000"/>
          </a:xfrm>
        </p:spPr>
        <p:txBody>
          <a:bodyPr>
            <a:noAutofit/>
          </a:bodyPr>
          <a:lstStyle/>
          <a:p>
            <a:r>
              <a:rPr lang="en-US" dirty="0"/>
              <a:t>Using the Hollywood studio data in Example 12.5.3, determine whether the variances of the two revenue streams (drama and comedy) differ using a 5% level of significance.</a:t>
            </a:r>
          </a:p>
          <a:p>
            <a:r>
              <a:rPr lang="en-US" b="1" dirty="0"/>
              <a:t>Solution </a:t>
            </a:r>
          </a:p>
          <a:p>
            <a:r>
              <a:rPr lang="en-US" dirty="0"/>
              <a:t>We will follow the same six steps as we did in the previous sections of this chapter (as well as in Chapter 11) to work through this example.</a:t>
            </a:r>
          </a:p>
        </p:txBody>
      </p:sp>
    </p:spTree>
    <p:extLst>
      <p:ext uri="{BB962C8B-B14F-4D97-AF65-F5344CB8AC3E}">
        <p14:creationId xmlns:p14="http://schemas.microsoft.com/office/powerpoint/2010/main" val="39462435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1C89-E04F-4612-AFC9-DDFEF639D7F5}"/>
              </a:ext>
            </a:extLst>
          </p:cNvPr>
          <p:cNvSpPr>
            <a:spLocks noGrp="1"/>
          </p:cNvSpPr>
          <p:nvPr>
            <p:ph type="title"/>
          </p:nvPr>
        </p:nvSpPr>
        <p:spPr/>
        <p:txBody>
          <a:bodyPr>
            <a:normAutofit/>
          </a:bodyPr>
          <a:lstStyle/>
          <a:p>
            <a:r>
              <a:rPr lang="en-US" sz="2800" dirty="0"/>
              <a:t>Example 12.5.4: Performing a Hypothesis Test of Variances for Box Office Revenues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9580FEB-2B3F-4321-A9A7-6B2606654873}"/>
                  </a:ext>
                </a:extLst>
              </p:cNvPr>
              <p:cNvSpPr>
                <a:spLocks noGrp="1"/>
              </p:cNvSpPr>
              <p:nvPr>
                <p:ph idx="1"/>
              </p:nvPr>
            </p:nvSpPr>
            <p:spPr>
              <a:xfrm>
                <a:off x="446049" y="1266407"/>
                <a:ext cx="8229600" cy="4572000"/>
              </a:xfrm>
            </p:spPr>
            <p:txBody>
              <a:bodyPr>
                <a:noAutofit/>
              </a:bodyPr>
              <a:lstStyle/>
              <a:p>
                <a:r>
                  <a:rPr lang="en-US" b="1" dirty="0"/>
                  <a:t>Step 1: Determine the population parameter to be used and develop the null and alternative hypotheses.</a:t>
                </a:r>
              </a:p>
              <a:p>
                <a:r>
                  <a:rPr lang="en-US" dirty="0"/>
                  <a:t>The population consists of all revenue generated from movies that were dramas and comedies. The test specifies that we want to compare the population variance in revenues generated from movies that were dramas to the population variance of revenues generated from movies that were comedies. The parameters of interest in this case are </a:t>
                </a:r>
                <a14:m>
                  <m:oMath xmlns:m="http://schemas.openxmlformats.org/officeDocument/2006/math">
                    <m:sSubSup>
                      <m:sSubSupPr>
                        <m:ctrlPr>
                          <a:rPr lang="en-US" i="1" smtClean="0">
                            <a:solidFill>
                              <a:srgbClr val="366092"/>
                            </a:solidFill>
                            <a:latin typeface="Cambria Math" panose="02040503050406030204" pitchFamily="18" charset="0"/>
                          </a:rPr>
                        </m:ctrlPr>
                      </m:sSubSupPr>
                      <m:e>
                        <m:r>
                          <a:rPr lang="en-US" i="1">
                            <a:solidFill>
                              <a:srgbClr val="366092"/>
                            </a:solidFill>
                            <a:latin typeface="Cambria Math" panose="02040503050406030204" pitchFamily="18" charset="0"/>
                            <a:ea typeface="Cambria Math" panose="02040503050406030204" pitchFamily="18" charset="0"/>
                          </a:rPr>
                          <m:t>𝜎</m:t>
                        </m:r>
                      </m:e>
                      <m:sub>
                        <m:r>
                          <a:rPr lang="en-US" i="1">
                            <a:solidFill>
                              <a:srgbClr val="366092"/>
                            </a:solidFill>
                            <a:latin typeface="Cambria Math" panose="02040503050406030204" pitchFamily="18" charset="0"/>
                          </a:rPr>
                          <m:t>1</m:t>
                        </m:r>
                      </m:sub>
                      <m:sup>
                        <m:r>
                          <a:rPr lang="en-US" i="1">
                            <a:solidFill>
                              <a:srgbClr val="366092"/>
                            </a:solidFill>
                            <a:latin typeface="Cambria Math" panose="02040503050406030204" pitchFamily="18" charset="0"/>
                          </a:rPr>
                          <m:t>2</m:t>
                        </m:r>
                      </m:sup>
                    </m:sSubSup>
                  </m:oMath>
                </a14:m>
                <a:r>
                  <a:rPr lang="en-US" dirty="0"/>
                  <a:t> and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rPr>
                          <m:t>2</m:t>
                        </m:r>
                      </m:sub>
                      <m:sup>
                        <m:r>
                          <a:rPr lang="en-US" i="1">
                            <a:latin typeface="Cambria Math" panose="02040503050406030204" pitchFamily="18" charset="0"/>
                          </a:rPr>
                          <m:t>2</m:t>
                        </m:r>
                      </m:sup>
                    </m:sSubSup>
                  </m:oMath>
                </a14:m>
                <a:r>
                  <a:rPr lang="en-US" dirty="0"/>
                  <a:t>.</a:t>
                </a:r>
              </a:p>
            </p:txBody>
          </p:sp>
        </mc:Choice>
        <mc:Fallback xmlns="">
          <p:sp>
            <p:nvSpPr>
              <p:cNvPr id="3" name="Content Placeholder 2">
                <a:extLst>
                  <a:ext uri="{FF2B5EF4-FFF2-40B4-BE49-F238E27FC236}">
                    <a16:creationId xmlns:a16="http://schemas.microsoft.com/office/drawing/2014/main" id="{F9580FEB-2B3F-4321-A9A7-6B2606654873}"/>
                  </a:ext>
                </a:extLst>
              </p:cNvPr>
              <p:cNvSpPr>
                <a:spLocks noGrp="1" noRot="1" noChangeAspect="1" noMove="1" noResize="1" noEditPoints="1" noAdjustHandles="1" noChangeArrowheads="1" noChangeShapeType="1" noTextEdit="1"/>
              </p:cNvSpPr>
              <p:nvPr>
                <p:ph idx="1"/>
              </p:nvPr>
            </p:nvSpPr>
            <p:spPr>
              <a:xfrm>
                <a:off x="446049" y="1266407"/>
                <a:ext cx="8229600" cy="4572000"/>
              </a:xfrm>
              <a:blipFill>
                <a:blip r:embed="rId2"/>
                <a:stretch>
                  <a:fillRect l="-1481" t="-1333" r="-815"/>
                </a:stretch>
              </a:blipFill>
            </p:spPr>
            <p:txBody>
              <a:bodyPr/>
              <a:lstStyle/>
              <a:p>
                <a:r>
                  <a:rPr lang="en-IN">
                    <a:noFill/>
                  </a:rPr>
                  <a:t> </a:t>
                </a:r>
              </a:p>
            </p:txBody>
          </p:sp>
        </mc:Fallback>
      </mc:AlternateContent>
    </p:spTree>
    <p:extLst>
      <p:ext uri="{BB962C8B-B14F-4D97-AF65-F5344CB8AC3E}">
        <p14:creationId xmlns:p14="http://schemas.microsoft.com/office/powerpoint/2010/main" val="20332213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1C89-E04F-4612-AFC9-DDFEF639D7F5}"/>
              </a:ext>
            </a:extLst>
          </p:cNvPr>
          <p:cNvSpPr>
            <a:spLocks noGrp="1"/>
          </p:cNvSpPr>
          <p:nvPr>
            <p:ph type="title"/>
          </p:nvPr>
        </p:nvSpPr>
        <p:spPr/>
        <p:txBody>
          <a:bodyPr>
            <a:normAutofit/>
          </a:bodyPr>
          <a:lstStyle/>
          <a:p>
            <a:r>
              <a:rPr lang="en-US" sz="2800" dirty="0"/>
              <a:t>Example 12.5.4: Performing a Hypothesis Test of Variances for Box Office Revenues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9580FEB-2B3F-4321-A9A7-6B2606654873}"/>
                  </a:ext>
                </a:extLst>
              </p:cNvPr>
              <p:cNvSpPr>
                <a:spLocks noGrp="1"/>
              </p:cNvSpPr>
              <p:nvPr>
                <p:ph idx="1"/>
              </p:nvPr>
            </p:nvSpPr>
            <p:spPr>
              <a:xfrm>
                <a:off x="446049" y="1266407"/>
                <a:ext cx="8229600" cy="4572000"/>
              </a:xfrm>
            </p:spPr>
            <p:txBody>
              <a:bodyPr>
                <a:noAutofit/>
              </a:bodyPr>
              <a:lstStyle/>
              <a:p>
                <a:r>
                  <a:rPr lang="en-US" b="1" dirty="0"/>
                  <a:t>Null Hypothesis: </a:t>
                </a:r>
                <a:r>
                  <a:rPr lang="en-US" dirty="0"/>
                  <a:t>There is no difference in the variance of revenues from dramas and comedies.</a:t>
                </a:r>
              </a:p>
              <a:p>
                <a:r>
                  <a:rPr lang="en-US" b="1" dirty="0"/>
                  <a:t>Alternative Hypothesis: </a:t>
                </a:r>
                <a:r>
                  <a:rPr lang="en-US" dirty="0"/>
                  <a:t>There is a difference in the variance of revenues from dramas and comedies.</a:t>
                </a:r>
              </a:p>
              <a:p>
                <a:r>
                  <a:rPr lang="en-US" dirty="0"/>
                  <a:t>The null hypothesis should be written as                     which is equivalent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Sup>
                          <m:sSubSupPr>
                            <m:ctrlPr>
                              <a:rPr lang="en-US" b="0" i="1" smtClean="0">
                                <a:latin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num>
                      <m:den>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rPr>
                              <m:t>2</m:t>
                            </m:r>
                          </m:sub>
                          <m:sup>
                            <m:r>
                              <a:rPr lang="en-US" i="1">
                                <a:latin typeface="Cambria Math" panose="02040503050406030204" pitchFamily="18" charset="0"/>
                              </a:rPr>
                              <m:t>2</m:t>
                            </m:r>
                          </m:sup>
                        </m:sSubSup>
                      </m:den>
                    </m:f>
                    <m:r>
                      <a:rPr lang="en-US" b="0" i="1" smtClean="0">
                        <a:latin typeface="Cambria Math" panose="02040503050406030204" pitchFamily="18" charset="0"/>
                      </a:rPr>
                      <m:t>=1. </m:t>
                    </m:r>
                  </m:oMath>
                </a14:m>
                <a:r>
                  <a:rPr lang="en-US" dirty="0"/>
                  <a:t>Please note that we will let                    (the variance associated with revenue from dramas) and let                    (the variance associated with revenue from comedies).</a:t>
                </a:r>
              </a:p>
            </p:txBody>
          </p:sp>
        </mc:Choice>
        <mc:Fallback xmlns="">
          <p:sp>
            <p:nvSpPr>
              <p:cNvPr id="3" name="Content Placeholder 2">
                <a:extLst>
                  <a:ext uri="{FF2B5EF4-FFF2-40B4-BE49-F238E27FC236}">
                    <a16:creationId xmlns:a16="http://schemas.microsoft.com/office/drawing/2014/main" id="{F9580FEB-2B3F-4321-A9A7-6B2606654873}"/>
                  </a:ext>
                </a:extLst>
              </p:cNvPr>
              <p:cNvSpPr>
                <a:spLocks noGrp="1" noRot="1" noChangeAspect="1" noMove="1" noResize="1" noEditPoints="1" noAdjustHandles="1" noChangeArrowheads="1" noChangeShapeType="1" noTextEdit="1"/>
              </p:cNvSpPr>
              <p:nvPr>
                <p:ph idx="1"/>
              </p:nvPr>
            </p:nvSpPr>
            <p:spPr>
              <a:xfrm>
                <a:off x="446049" y="1266407"/>
                <a:ext cx="8229600" cy="4572000"/>
              </a:xfrm>
              <a:blipFill>
                <a:blip r:embed="rId2"/>
                <a:stretch>
                  <a:fillRect l="-1481" t="-1333" r="-2370" b="-533"/>
                </a:stretch>
              </a:blipFill>
            </p:spPr>
            <p:txBody>
              <a:bodyPr/>
              <a:lstStyle/>
              <a:p>
                <a:r>
                  <a:rPr lang="en-IN">
                    <a:noFill/>
                  </a:rPr>
                  <a:t> </a:t>
                </a:r>
              </a:p>
            </p:txBody>
          </p:sp>
        </mc:Fallback>
      </mc:AlternateContent>
      <p:graphicFrame>
        <p:nvGraphicFramePr>
          <p:cNvPr id="4" name="Object 3">
            <a:extLst>
              <a:ext uri="{FF2B5EF4-FFF2-40B4-BE49-F238E27FC236}">
                <a16:creationId xmlns:a16="http://schemas.microsoft.com/office/drawing/2014/main" id="{F854FB1E-529D-CFC4-5158-EF23F33C77AE}"/>
              </a:ext>
            </a:extLst>
          </p:cNvPr>
          <p:cNvGraphicFramePr>
            <a:graphicFrameLocks noChangeAspect="1"/>
          </p:cNvGraphicFramePr>
          <p:nvPr>
            <p:extLst>
              <p:ext uri="{D42A27DB-BD31-4B8C-83A1-F6EECF244321}">
                <p14:modId xmlns:p14="http://schemas.microsoft.com/office/powerpoint/2010/main" val="593012688"/>
              </p:ext>
            </p:extLst>
          </p:nvPr>
        </p:nvGraphicFramePr>
        <p:xfrm>
          <a:off x="6467398" y="3154247"/>
          <a:ext cx="1574800" cy="469900"/>
        </p:xfrm>
        <a:graphic>
          <a:graphicData uri="http://schemas.openxmlformats.org/presentationml/2006/ole">
            <mc:AlternateContent xmlns:mc="http://schemas.openxmlformats.org/markup-compatibility/2006">
              <mc:Choice xmlns:v="urn:schemas-microsoft-com:vml" Requires="v">
                <p:oleObj name="Equation" r:id="rId3" imgW="1574640" imgH="469800" progId="Equation.DSMT4">
                  <p:embed/>
                </p:oleObj>
              </mc:Choice>
              <mc:Fallback>
                <p:oleObj name="Equation" r:id="rId3" imgW="1574640" imgH="469800" progId="Equation.DSMT4">
                  <p:embed/>
                  <p:pic>
                    <p:nvPicPr>
                      <p:cNvPr id="4" name="Object 3">
                        <a:extLst>
                          <a:ext uri="{FF2B5EF4-FFF2-40B4-BE49-F238E27FC236}">
                            <a16:creationId xmlns:a16="http://schemas.microsoft.com/office/drawing/2014/main" id="{C63D07EB-5ED1-9A48-99FA-51A86C3BE047}"/>
                          </a:ext>
                        </a:extLst>
                      </p:cNvPr>
                      <p:cNvPicPr/>
                      <p:nvPr/>
                    </p:nvPicPr>
                    <p:blipFill>
                      <a:blip r:embed="rId4"/>
                      <a:stretch>
                        <a:fillRect/>
                      </a:stretch>
                    </p:blipFill>
                    <p:spPr>
                      <a:xfrm>
                        <a:off x="6467398" y="3154247"/>
                        <a:ext cx="1574800" cy="4699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AD2E337D-83A3-1892-9F64-3B3DFE783F8F}"/>
              </a:ext>
            </a:extLst>
          </p:cNvPr>
          <p:cNvGraphicFramePr>
            <a:graphicFrameLocks noChangeAspect="1"/>
          </p:cNvGraphicFramePr>
          <p:nvPr>
            <p:extLst>
              <p:ext uri="{D42A27DB-BD31-4B8C-83A1-F6EECF244321}">
                <p14:modId xmlns:p14="http://schemas.microsoft.com/office/powerpoint/2010/main" val="2372324788"/>
              </p:ext>
            </p:extLst>
          </p:nvPr>
        </p:nvGraphicFramePr>
        <p:xfrm>
          <a:off x="1659673" y="4311804"/>
          <a:ext cx="1371600" cy="469900"/>
        </p:xfrm>
        <a:graphic>
          <a:graphicData uri="http://schemas.openxmlformats.org/presentationml/2006/ole">
            <mc:AlternateContent xmlns:mc="http://schemas.openxmlformats.org/markup-compatibility/2006">
              <mc:Choice xmlns:v="urn:schemas-microsoft-com:vml" Requires="v">
                <p:oleObj name="Equation" r:id="rId5" imgW="1371600" imgH="469800" progId="Equation.DSMT4">
                  <p:embed/>
                </p:oleObj>
              </mc:Choice>
              <mc:Fallback>
                <p:oleObj name="Equation" r:id="rId5" imgW="1371600" imgH="469800" progId="Equation.DSMT4">
                  <p:embed/>
                  <p:pic>
                    <p:nvPicPr>
                      <p:cNvPr id="5" name="Object 4">
                        <a:extLst>
                          <a:ext uri="{FF2B5EF4-FFF2-40B4-BE49-F238E27FC236}">
                            <a16:creationId xmlns:a16="http://schemas.microsoft.com/office/drawing/2014/main" id="{7940748C-9F23-3FF4-3D0A-5F596C2FD75E}"/>
                          </a:ext>
                        </a:extLst>
                      </p:cNvPr>
                      <p:cNvPicPr/>
                      <p:nvPr/>
                    </p:nvPicPr>
                    <p:blipFill>
                      <a:blip r:embed="rId6"/>
                      <a:stretch>
                        <a:fillRect/>
                      </a:stretch>
                    </p:blipFill>
                    <p:spPr>
                      <a:xfrm>
                        <a:off x="1659673" y="4311804"/>
                        <a:ext cx="1371600" cy="4699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A54ACFC7-DE98-CD46-4119-CA342AF50224}"/>
              </a:ext>
            </a:extLst>
          </p:cNvPr>
          <p:cNvGraphicFramePr>
            <a:graphicFrameLocks noChangeAspect="1"/>
          </p:cNvGraphicFramePr>
          <p:nvPr>
            <p:extLst>
              <p:ext uri="{D42A27DB-BD31-4B8C-83A1-F6EECF244321}">
                <p14:modId xmlns:p14="http://schemas.microsoft.com/office/powerpoint/2010/main" val="1612247051"/>
              </p:ext>
            </p:extLst>
          </p:nvPr>
        </p:nvGraphicFramePr>
        <p:xfrm>
          <a:off x="3649663" y="4729163"/>
          <a:ext cx="1473200" cy="508000"/>
        </p:xfrm>
        <a:graphic>
          <a:graphicData uri="http://schemas.openxmlformats.org/presentationml/2006/ole">
            <mc:AlternateContent xmlns:mc="http://schemas.openxmlformats.org/markup-compatibility/2006">
              <mc:Choice xmlns:v="urn:schemas-microsoft-com:vml" Requires="v">
                <p:oleObj name="Equation" r:id="rId7" imgW="1473120" imgH="507960" progId="Equation.DSMT4">
                  <p:embed/>
                </p:oleObj>
              </mc:Choice>
              <mc:Fallback>
                <p:oleObj name="Equation" r:id="rId7" imgW="1473120" imgH="507960" progId="Equation.DSMT4">
                  <p:embed/>
                  <p:pic>
                    <p:nvPicPr>
                      <p:cNvPr id="5" name="Object 4">
                        <a:extLst>
                          <a:ext uri="{FF2B5EF4-FFF2-40B4-BE49-F238E27FC236}">
                            <a16:creationId xmlns:a16="http://schemas.microsoft.com/office/drawing/2014/main" id="{AD2E337D-83A3-1892-9F64-3B3DFE783F8F}"/>
                          </a:ext>
                        </a:extLst>
                      </p:cNvPr>
                      <p:cNvPicPr/>
                      <p:nvPr/>
                    </p:nvPicPr>
                    <p:blipFill>
                      <a:blip r:embed="rId8"/>
                      <a:stretch>
                        <a:fillRect/>
                      </a:stretch>
                    </p:blipFill>
                    <p:spPr>
                      <a:xfrm>
                        <a:off x="3649663" y="4729163"/>
                        <a:ext cx="1473200" cy="508000"/>
                      </a:xfrm>
                      <a:prstGeom prst="rect">
                        <a:avLst/>
                      </a:prstGeom>
                    </p:spPr>
                  </p:pic>
                </p:oleObj>
              </mc:Fallback>
            </mc:AlternateContent>
          </a:graphicData>
        </a:graphic>
      </p:graphicFrame>
    </p:spTree>
    <p:extLst>
      <p:ext uri="{BB962C8B-B14F-4D97-AF65-F5344CB8AC3E}">
        <p14:creationId xmlns:p14="http://schemas.microsoft.com/office/powerpoint/2010/main" val="8608749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1C89-E04F-4612-AFC9-DDFEF639D7F5}"/>
              </a:ext>
            </a:extLst>
          </p:cNvPr>
          <p:cNvSpPr>
            <a:spLocks noGrp="1"/>
          </p:cNvSpPr>
          <p:nvPr>
            <p:ph type="title"/>
          </p:nvPr>
        </p:nvSpPr>
        <p:spPr/>
        <p:txBody>
          <a:bodyPr>
            <a:normAutofit/>
          </a:bodyPr>
          <a:lstStyle/>
          <a:p>
            <a:r>
              <a:rPr lang="en-US" sz="2800" dirty="0"/>
              <a:t>Example 12.5.4: Performing a Hypothesis Test of Variances for Box Office Revenues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9580FEB-2B3F-4321-A9A7-6B2606654873}"/>
                  </a:ext>
                </a:extLst>
              </p:cNvPr>
              <p:cNvSpPr>
                <a:spLocks noGrp="1"/>
              </p:cNvSpPr>
              <p:nvPr>
                <p:ph idx="1"/>
              </p:nvPr>
            </p:nvSpPr>
            <p:spPr>
              <a:xfrm>
                <a:off x="446049" y="1266407"/>
                <a:ext cx="8229600" cy="4572000"/>
              </a:xfrm>
            </p:spPr>
            <p:txBody>
              <a:bodyPr>
                <a:noAutofit/>
              </a:bodyPr>
              <a:lstStyle/>
              <a:p>
                <a:r>
                  <a:rPr lang="en-US" dirty="0"/>
                  <a:t>From the information provided, we are interested in whether the variances are different, thus, the alternative hypothesis should be two-sided and written as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𝑎</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Sup>
                          <m:sSubSupPr>
                            <m:ctrlPr>
                              <a:rPr lang="en-US" b="0" i="1" smtClean="0">
                                <a:latin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num>
                      <m:den>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rPr>
                              <m:t>2</m:t>
                            </m:r>
                          </m:sub>
                          <m:sup>
                            <m:r>
                              <a:rPr lang="en-US" i="1">
                                <a:latin typeface="Cambria Math" panose="02040503050406030204" pitchFamily="18" charset="0"/>
                              </a:rPr>
                              <m:t>2</m:t>
                            </m:r>
                          </m:sup>
                        </m:sSubSup>
                      </m:den>
                    </m:f>
                    <m:r>
                      <a:rPr lang="en-US" b="0" i="1" dirty="0"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1</m:t>
                    </m:r>
                  </m:oMath>
                </a14:m>
                <a:r>
                  <a:rPr lang="en-US" dirty="0"/>
                  <a:t>. Therefore, the null and alternative hypotheses are given by the following.</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0</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Sup>
                          <m:sSubSupPr>
                            <m:ctrlPr>
                              <a:rPr lang="en-US" b="0" i="1" smtClean="0">
                                <a:latin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num>
                      <m:den>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rPr>
                              <m:t>2</m:t>
                            </m:r>
                          </m:sub>
                          <m:sup>
                            <m:r>
                              <a:rPr lang="en-US" i="1">
                                <a:latin typeface="Cambria Math" panose="02040503050406030204" pitchFamily="18" charset="0"/>
                              </a:rPr>
                              <m:t>2</m:t>
                            </m:r>
                          </m:sup>
                        </m:sSubSup>
                      </m:den>
                    </m:f>
                    <m:r>
                      <a:rPr lang="en-US" b="0" i="1" dirty="0"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1</m:t>
                    </m:r>
                  </m:oMath>
                </a14:m>
                <a:r>
                  <a:rPr lang="en-US" dirty="0"/>
                  <a:t>. There is no difference in the revenue variances of dramas and comedies.</a:t>
                </a:r>
              </a:p>
              <a:p>
                <a:endParaRPr lang="en-US" dirty="0"/>
              </a:p>
            </p:txBody>
          </p:sp>
        </mc:Choice>
        <mc:Fallback xmlns="">
          <p:sp>
            <p:nvSpPr>
              <p:cNvPr id="3" name="Content Placeholder 2">
                <a:extLst>
                  <a:ext uri="{FF2B5EF4-FFF2-40B4-BE49-F238E27FC236}">
                    <a16:creationId xmlns:a16="http://schemas.microsoft.com/office/drawing/2014/main" id="{F9580FEB-2B3F-4321-A9A7-6B2606654873}"/>
                  </a:ext>
                </a:extLst>
              </p:cNvPr>
              <p:cNvSpPr>
                <a:spLocks noGrp="1" noRot="1" noChangeAspect="1" noMove="1" noResize="1" noEditPoints="1" noAdjustHandles="1" noChangeArrowheads="1" noChangeShapeType="1" noTextEdit="1"/>
              </p:cNvSpPr>
              <p:nvPr>
                <p:ph idx="1"/>
              </p:nvPr>
            </p:nvSpPr>
            <p:spPr>
              <a:xfrm>
                <a:off x="446049" y="1266407"/>
                <a:ext cx="8229600" cy="4572000"/>
              </a:xfrm>
              <a:blipFill>
                <a:blip r:embed="rId2"/>
                <a:stretch>
                  <a:fillRect l="-1481" t="-1333" r="-1556"/>
                </a:stretch>
              </a:blipFill>
            </p:spPr>
            <p:txBody>
              <a:bodyPr/>
              <a:lstStyle/>
              <a:p>
                <a:r>
                  <a:rPr lang="en-US">
                    <a:noFill/>
                  </a:rPr>
                  <a:t> </a:t>
                </a:r>
              </a:p>
            </p:txBody>
          </p:sp>
        </mc:Fallback>
      </mc:AlternateContent>
    </p:spTree>
    <p:extLst>
      <p:ext uri="{BB962C8B-B14F-4D97-AF65-F5344CB8AC3E}">
        <p14:creationId xmlns:p14="http://schemas.microsoft.com/office/powerpoint/2010/main" val="360475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1C89-E04F-4612-AFC9-DDFEF639D7F5}"/>
              </a:ext>
            </a:extLst>
          </p:cNvPr>
          <p:cNvSpPr>
            <a:spLocks noGrp="1"/>
          </p:cNvSpPr>
          <p:nvPr>
            <p:ph type="title"/>
          </p:nvPr>
        </p:nvSpPr>
        <p:spPr/>
        <p:txBody>
          <a:bodyPr>
            <a:normAutofit/>
          </a:bodyPr>
          <a:lstStyle/>
          <a:p>
            <a:r>
              <a:rPr lang="en-US" sz="2800" dirty="0"/>
              <a:t>Example 12.5.4: Performing a Hypothesis Test of Variances for Box Office Revenues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9580FEB-2B3F-4321-A9A7-6B2606654873}"/>
                  </a:ext>
                </a:extLst>
              </p:cNvPr>
              <p:cNvSpPr>
                <a:spLocks noGrp="1"/>
              </p:cNvSpPr>
              <p:nvPr>
                <p:ph idx="1"/>
              </p:nvPr>
            </p:nvSpPr>
            <p:spPr>
              <a:xfrm>
                <a:off x="446049" y="1266407"/>
                <a:ext cx="8229600" cy="4572000"/>
              </a:xfrm>
            </p:spPr>
            <p:txBody>
              <a:bodyPr>
                <a:noAutofit/>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𝑎</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Sup>
                          <m:sSubSupPr>
                            <m:ctrlPr>
                              <a:rPr lang="en-US" b="0" i="1" smtClean="0">
                                <a:latin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num>
                      <m:den>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rPr>
                              <m:t>2</m:t>
                            </m:r>
                          </m:sub>
                          <m:sup>
                            <m:r>
                              <a:rPr lang="en-US" i="1">
                                <a:latin typeface="Cambria Math" panose="02040503050406030204" pitchFamily="18" charset="0"/>
                              </a:rPr>
                              <m:t>2</m:t>
                            </m:r>
                          </m:sup>
                        </m:sSubSup>
                      </m:den>
                    </m:f>
                    <m:r>
                      <a:rPr lang="en-US" b="0" i="1" dirty="0"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1</m:t>
                    </m:r>
                  </m:oMath>
                </a14:m>
                <a:r>
                  <a:rPr lang="en-US" dirty="0"/>
                  <a:t>. There is a difference in the revenue variances of dramas and comedies.</a:t>
                </a:r>
              </a:p>
              <a:p>
                <a:r>
                  <a:rPr lang="en-US" b="1" dirty="0"/>
                  <a:t>Step 2: Specify the significance level </a:t>
                </a:r>
                <a14:m>
                  <m:oMath xmlns:m="http://schemas.openxmlformats.org/officeDocument/2006/math">
                    <m:r>
                      <a:rPr lang="en-US" b="1" i="1" dirty="0" smtClean="0">
                        <a:latin typeface="Cambria Math" panose="02040503050406030204" pitchFamily="18" charset="0"/>
                        <a:ea typeface="Cambria Math" panose="02040503050406030204" pitchFamily="18" charset="0"/>
                      </a:rPr>
                      <m:t>𝜶</m:t>
                    </m:r>
                  </m:oMath>
                </a14:m>
                <a:r>
                  <a:rPr lang="en-US" b="1" dirty="0"/>
                  <a:t>.</a:t>
                </a:r>
              </a:p>
              <a:p>
                <a:r>
                  <a:rPr lang="en-US" dirty="0"/>
                  <a:t>The level of the test is specified in the problem to be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r>
                      <a:rPr lang="en-US" i="1" dirty="0" smtClean="0">
                        <a:latin typeface="Cambria Math" panose="02040503050406030204" pitchFamily="18" charset="0"/>
                      </a:rPr>
                      <m:t>=0.05</m:t>
                    </m:r>
                  </m:oMath>
                </a14:m>
                <a:r>
                  <a:rPr lang="en-US" dirty="0"/>
                  <a:t>.</a:t>
                </a:r>
              </a:p>
              <a:p>
                <a:r>
                  <a:rPr lang="en-US" b="1" dirty="0"/>
                  <a:t>Step 3: Validate the assumptions of the hypothesis test, identify the appropriate test statistic, and compute its value.</a:t>
                </a:r>
              </a:p>
            </p:txBody>
          </p:sp>
        </mc:Choice>
        <mc:Fallback xmlns="">
          <p:sp>
            <p:nvSpPr>
              <p:cNvPr id="3" name="Content Placeholder 2">
                <a:extLst>
                  <a:ext uri="{FF2B5EF4-FFF2-40B4-BE49-F238E27FC236}">
                    <a16:creationId xmlns:a16="http://schemas.microsoft.com/office/drawing/2014/main" id="{F9580FEB-2B3F-4321-A9A7-6B2606654873}"/>
                  </a:ext>
                </a:extLst>
              </p:cNvPr>
              <p:cNvSpPr>
                <a:spLocks noGrp="1" noRot="1" noChangeAspect="1" noMove="1" noResize="1" noEditPoints="1" noAdjustHandles="1" noChangeArrowheads="1" noChangeShapeType="1" noTextEdit="1"/>
              </p:cNvSpPr>
              <p:nvPr>
                <p:ph idx="1"/>
              </p:nvPr>
            </p:nvSpPr>
            <p:spPr>
              <a:xfrm>
                <a:off x="446049" y="1266407"/>
                <a:ext cx="8229600" cy="4572000"/>
              </a:xfrm>
              <a:blipFill>
                <a:blip r:embed="rId2"/>
                <a:stretch>
                  <a:fillRect l="-1481"/>
                </a:stretch>
              </a:blipFill>
            </p:spPr>
            <p:txBody>
              <a:bodyPr/>
              <a:lstStyle/>
              <a:p>
                <a:r>
                  <a:rPr lang="en-IN">
                    <a:noFill/>
                  </a:rPr>
                  <a:t> </a:t>
                </a:r>
              </a:p>
            </p:txBody>
          </p:sp>
        </mc:Fallback>
      </mc:AlternateContent>
    </p:spTree>
    <p:extLst>
      <p:ext uri="{BB962C8B-B14F-4D97-AF65-F5344CB8AC3E}">
        <p14:creationId xmlns:p14="http://schemas.microsoft.com/office/powerpoint/2010/main" val="41289846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1C89-E04F-4612-AFC9-DDFEF639D7F5}"/>
              </a:ext>
            </a:extLst>
          </p:cNvPr>
          <p:cNvSpPr>
            <a:spLocks noGrp="1"/>
          </p:cNvSpPr>
          <p:nvPr>
            <p:ph type="title"/>
          </p:nvPr>
        </p:nvSpPr>
        <p:spPr/>
        <p:txBody>
          <a:bodyPr>
            <a:normAutofit/>
          </a:bodyPr>
          <a:lstStyle/>
          <a:p>
            <a:r>
              <a:rPr lang="en-US" sz="2800" dirty="0"/>
              <a:t>Example 12.5.4: Performing a Hypothesis Test of Variances for Box Office Revenues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9580FEB-2B3F-4321-A9A7-6B2606654873}"/>
                  </a:ext>
                </a:extLst>
              </p:cNvPr>
              <p:cNvSpPr>
                <a:spLocks noGrp="1"/>
              </p:cNvSpPr>
              <p:nvPr>
                <p:ph idx="1"/>
              </p:nvPr>
            </p:nvSpPr>
            <p:spPr>
              <a:xfrm>
                <a:off x="446049" y="1266407"/>
                <a:ext cx="8229600" cy="4572000"/>
              </a:xfrm>
            </p:spPr>
            <p:txBody>
              <a:bodyPr>
                <a:noAutofit/>
              </a:bodyPr>
              <a:lstStyle/>
              <a:p>
                <a:r>
                  <a:rPr lang="en-US" dirty="0"/>
                  <a:t>Understanding that the data are collected from two independent normally distributed sets of observations and that we are testing the ratio of two variances, the test statistic is given by </a:t>
                </a:r>
                <a14:m>
                  <m:oMath xmlns:m="http://schemas.openxmlformats.org/officeDocument/2006/math">
                    <m:r>
                      <a:rPr lang="en-US" b="0" i="1" smtClean="0">
                        <a:solidFill>
                          <a:srgbClr val="366092"/>
                        </a:solidFill>
                        <a:latin typeface="Cambria Math" panose="02040503050406030204" pitchFamily="18" charset="0"/>
                      </a:rPr>
                      <m:t>𝐹</m:t>
                    </m:r>
                    <m:r>
                      <a:rPr lang="en-US" b="0" i="1" smtClean="0">
                        <a:solidFill>
                          <a:srgbClr val="366092"/>
                        </a:solidFill>
                        <a:latin typeface="Cambria Math" panose="02040503050406030204" pitchFamily="18" charset="0"/>
                      </a:rPr>
                      <m:t>=</m:t>
                    </m:r>
                    <m:f>
                      <m:fPr>
                        <m:ctrlPr>
                          <a:rPr lang="en-US" b="0" i="1" smtClean="0">
                            <a:solidFill>
                              <a:srgbClr val="366092"/>
                            </a:solidFill>
                            <a:latin typeface="Cambria Math" panose="02040503050406030204" pitchFamily="18" charset="0"/>
                          </a:rPr>
                        </m:ctrlPr>
                      </m:fPr>
                      <m:num>
                        <m:sSubSup>
                          <m:sSubSupPr>
                            <m:ctrlPr>
                              <a:rPr lang="en-US" b="0" i="1" smtClean="0">
                                <a:solidFill>
                                  <a:srgbClr val="366092"/>
                                </a:solidFill>
                                <a:latin typeface="Cambria Math" panose="02040503050406030204" pitchFamily="18" charset="0"/>
                              </a:rPr>
                            </m:ctrlPr>
                          </m:sSubSupPr>
                          <m:e>
                            <m:r>
                              <a:rPr lang="en-US" b="0" i="1" smtClean="0">
                                <a:solidFill>
                                  <a:srgbClr val="366092"/>
                                </a:solidFill>
                                <a:latin typeface="Cambria Math" panose="02040503050406030204" pitchFamily="18" charset="0"/>
                              </a:rPr>
                              <m:t>𝑠</m:t>
                            </m:r>
                          </m:e>
                          <m:sub>
                            <m:r>
                              <a:rPr lang="en-US" b="0" i="1" smtClean="0">
                                <a:solidFill>
                                  <a:srgbClr val="366092"/>
                                </a:solidFill>
                                <a:latin typeface="Cambria Math" panose="02040503050406030204" pitchFamily="18" charset="0"/>
                              </a:rPr>
                              <m:t>1</m:t>
                            </m:r>
                          </m:sub>
                          <m:sup>
                            <m:r>
                              <a:rPr lang="en-US" b="0" i="1" smtClean="0">
                                <a:solidFill>
                                  <a:srgbClr val="366092"/>
                                </a:solidFill>
                                <a:latin typeface="Cambria Math" panose="02040503050406030204" pitchFamily="18" charset="0"/>
                              </a:rPr>
                              <m:t>2</m:t>
                            </m:r>
                          </m:sup>
                        </m:sSubSup>
                      </m:num>
                      <m:den>
                        <m:sSubSup>
                          <m:sSubSupPr>
                            <m:ctrlPr>
                              <a:rPr lang="en-US" b="0" i="1" smtClean="0">
                                <a:solidFill>
                                  <a:srgbClr val="366092"/>
                                </a:solidFill>
                                <a:latin typeface="Cambria Math" panose="02040503050406030204" pitchFamily="18" charset="0"/>
                              </a:rPr>
                            </m:ctrlPr>
                          </m:sSubSupPr>
                          <m:e>
                            <m:r>
                              <a:rPr lang="en-US" b="0" i="1" smtClean="0">
                                <a:solidFill>
                                  <a:srgbClr val="366092"/>
                                </a:solidFill>
                                <a:latin typeface="Cambria Math" panose="02040503050406030204" pitchFamily="18" charset="0"/>
                              </a:rPr>
                              <m:t>𝑠</m:t>
                            </m:r>
                          </m:e>
                          <m:sub>
                            <m:r>
                              <a:rPr lang="en-US" b="0" i="1" smtClean="0">
                                <a:solidFill>
                                  <a:srgbClr val="366092"/>
                                </a:solidFill>
                                <a:latin typeface="Cambria Math" panose="02040503050406030204" pitchFamily="18" charset="0"/>
                              </a:rPr>
                              <m:t>2</m:t>
                            </m:r>
                          </m:sub>
                          <m:sup>
                            <m:r>
                              <a:rPr lang="en-US" b="0" i="1" smtClean="0">
                                <a:solidFill>
                                  <a:srgbClr val="366092"/>
                                </a:solidFill>
                                <a:latin typeface="Cambria Math" panose="02040503050406030204" pitchFamily="18" charset="0"/>
                              </a:rPr>
                              <m:t>2</m:t>
                            </m:r>
                          </m:sup>
                        </m:sSubSup>
                      </m:den>
                    </m:f>
                  </m:oMath>
                </a14:m>
                <a:r>
                  <a:rPr lang="en-US" dirty="0"/>
                  <a:t>.</a:t>
                </a:r>
              </a:p>
              <a:p>
                <a:r>
                  <a:rPr lang="en-US" dirty="0"/>
                  <a:t>The test statistic is then computed as </a:t>
                </a:r>
              </a:p>
              <a:p>
                <a14:m>
                  <m:oMath xmlns:m="http://schemas.openxmlformats.org/officeDocument/2006/math">
                    <m:r>
                      <a:rPr lang="en-US" b="0" i="1" smtClean="0">
                        <a:solidFill>
                          <a:srgbClr val="366092"/>
                        </a:solidFill>
                        <a:latin typeface="Cambria Math" panose="02040503050406030204" pitchFamily="18" charset="0"/>
                      </a:rPr>
                      <m:t>𝐹</m:t>
                    </m:r>
                    <m:r>
                      <a:rPr lang="en-US" b="0" i="1" smtClean="0">
                        <a:solidFill>
                          <a:srgbClr val="366092"/>
                        </a:solidFill>
                        <a:latin typeface="Cambria Math" panose="02040503050406030204" pitchFamily="18" charset="0"/>
                      </a:rPr>
                      <m:t>=</m:t>
                    </m:r>
                    <m:f>
                      <m:fPr>
                        <m:ctrlPr>
                          <a:rPr lang="en-US" b="0" i="1" smtClean="0">
                            <a:solidFill>
                              <a:srgbClr val="366092"/>
                            </a:solidFill>
                            <a:latin typeface="Cambria Math" panose="02040503050406030204" pitchFamily="18" charset="0"/>
                          </a:rPr>
                        </m:ctrlPr>
                      </m:fPr>
                      <m:num>
                        <m:sSubSup>
                          <m:sSubSupPr>
                            <m:ctrlPr>
                              <a:rPr lang="en-US" b="0" i="1" smtClean="0">
                                <a:solidFill>
                                  <a:srgbClr val="366092"/>
                                </a:solidFill>
                                <a:latin typeface="Cambria Math" panose="02040503050406030204" pitchFamily="18" charset="0"/>
                              </a:rPr>
                            </m:ctrlPr>
                          </m:sSubSupPr>
                          <m:e>
                            <m:r>
                              <a:rPr lang="en-US" b="0" i="1" smtClean="0">
                                <a:solidFill>
                                  <a:srgbClr val="366092"/>
                                </a:solidFill>
                                <a:latin typeface="Cambria Math" panose="02040503050406030204" pitchFamily="18" charset="0"/>
                              </a:rPr>
                              <m:t>𝑠</m:t>
                            </m:r>
                          </m:e>
                          <m:sub>
                            <m:r>
                              <a:rPr lang="en-US" b="0" i="1" smtClean="0">
                                <a:solidFill>
                                  <a:srgbClr val="366092"/>
                                </a:solidFill>
                                <a:latin typeface="Cambria Math" panose="02040503050406030204" pitchFamily="18" charset="0"/>
                              </a:rPr>
                              <m:t>1</m:t>
                            </m:r>
                          </m:sub>
                          <m:sup>
                            <m:r>
                              <a:rPr lang="en-US" b="0" i="1" smtClean="0">
                                <a:solidFill>
                                  <a:srgbClr val="366092"/>
                                </a:solidFill>
                                <a:latin typeface="Cambria Math" panose="02040503050406030204" pitchFamily="18" charset="0"/>
                              </a:rPr>
                              <m:t>2</m:t>
                            </m:r>
                          </m:sup>
                        </m:sSubSup>
                      </m:num>
                      <m:den>
                        <m:sSubSup>
                          <m:sSubSupPr>
                            <m:ctrlPr>
                              <a:rPr lang="en-US" b="0" i="1" smtClean="0">
                                <a:solidFill>
                                  <a:srgbClr val="366092"/>
                                </a:solidFill>
                                <a:latin typeface="Cambria Math" panose="02040503050406030204" pitchFamily="18" charset="0"/>
                              </a:rPr>
                            </m:ctrlPr>
                          </m:sSubSupPr>
                          <m:e>
                            <m:r>
                              <a:rPr lang="en-US" b="0" i="1" smtClean="0">
                                <a:solidFill>
                                  <a:srgbClr val="366092"/>
                                </a:solidFill>
                                <a:latin typeface="Cambria Math" panose="02040503050406030204" pitchFamily="18" charset="0"/>
                              </a:rPr>
                              <m:t>𝑠</m:t>
                            </m:r>
                          </m:e>
                          <m:sub>
                            <m:r>
                              <a:rPr lang="en-US" b="0" i="1" smtClean="0">
                                <a:solidFill>
                                  <a:srgbClr val="366092"/>
                                </a:solidFill>
                                <a:latin typeface="Cambria Math" panose="02040503050406030204" pitchFamily="18" charset="0"/>
                              </a:rPr>
                              <m:t>2</m:t>
                            </m:r>
                          </m:sub>
                          <m:sup>
                            <m:r>
                              <a:rPr lang="en-US" b="0" i="1" smtClean="0">
                                <a:solidFill>
                                  <a:srgbClr val="366092"/>
                                </a:solidFill>
                                <a:latin typeface="Cambria Math" panose="02040503050406030204" pitchFamily="18" charset="0"/>
                              </a:rPr>
                              <m:t>2</m:t>
                            </m:r>
                          </m:sup>
                        </m:sSubSup>
                      </m:den>
                    </m:f>
                  </m:oMath>
                </a14:m>
                <a:r>
                  <a:rPr lang="en-US" dirty="0"/>
                  <a:t> </a:t>
                </a:r>
                <a14:m>
                  <m:oMath xmlns:m="http://schemas.openxmlformats.org/officeDocument/2006/math">
                    <m:r>
                      <a:rPr lang="en-US" i="1">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2500</m:t>
                        </m:r>
                      </m:num>
                      <m:den>
                        <m:r>
                          <a:rPr lang="en-US" b="0" i="1" smtClean="0">
                            <a:latin typeface="Cambria Math" panose="02040503050406030204" pitchFamily="18" charset="0"/>
                          </a:rPr>
                          <m:t>900</m:t>
                        </m:r>
                      </m:den>
                    </m:f>
                    <m:r>
                      <a:rPr lang="en-US" b="0" i="1" smtClean="0">
                        <a:latin typeface="Cambria Math" panose="02040503050406030204" pitchFamily="18" charset="0"/>
                      </a:rPr>
                      <m:t>=2.7778.</m:t>
                    </m:r>
                    <m:r>
                      <a:rPr lang="en-US" i="1">
                        <a:latin typeface="Cambria Math" panose="02040503050406030204" pitchFamily="18" charset="0"/>
                      </a:rPr>
                      <m:t> </m:t>
                    </m:r>
                  </m:oMath>
                </a14:m>
                <a:endParaRPr lang="en-US" dirty="0"/>
              </a:p>
            </p:txBody>
          </p:sp>
        </mc:Choice>
        <mc:Fallback xmlns="">
          <p:sp>
            <p:nvSpPr>
              <p:cNvPr id="3" name="Content Placeholder 2">
                <a:extLst>
                  <a:ext uri="{FF2B5EF4-FFF2-40B4-BE49-F238E27FC236}">
                    <a16:creationId xmlns:a16="http://schemas.microsoft.com/office/drawing/2014/main" id="{F9580FEB-2B3F-4321-A9A7-6B2606654873}"/>
                  </a:ext>
                </a:extLst>
              </p:cNvPr>
              <p:cNvSpPr>
                <a:spLocks noGrp="1" noRot="1" noChangeAspect="1" noMove="1" noResize="1" noEditPoints="1" noAdjustHandles="1" noChangeArrowheads="1" noChangeShapeType="1" noTextEdit="1"/>
              </p:cNvSpPr>
              <p:nvPr>
                <p:ph idx="1"/>
              </p:nvPr>
            </p:nvSpPr>
            <p:spPr>
              <a:xfrm>
                <a:off x="446049" y="1266407"/>
                <a:ext cx="8229600" cy="4572000"/>
              </a:xfrm>
              <a:blipFill>
                <a:blip r:embed="rId2"/>
                <a:stretch>
                  <a:fillRect l="-1481" t="-1333"/>
                </a:stretch>
              </a:blipFill>
            </p:spPr>
            <p:txBody>
              <a:bodyPr/>
              <a:lstStyle/>
              <a:p>
                <a:r>
                  <a:rPr lang="en-IN">
                    <a:noFill/>
                  </a:rPr>
                  <a:t> </a:t>
                </a:r>
              </a:p>
            </p:txBody>
          </p:sp>
        </mc:Fallback>
      </mc:AlternateContent>
    </p:spTree>
    <p:extLst>
      <p:ext uri="{BB962C8B-B14F-4D97-AF65-F5344CB8AC3E}">
        <p14:creationId xmlns:p14="http://schemas.microsoft.com/office/powerpoint/2010/main" val="37637483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1C89-E04F-4612-AFC9-DDFEF639D7F5}"/>
              </a:ext>
            </a:extLst>
          </p:cNvPr>
          <p:cNvSpPr>
            <a:spLocks noGrp="1"/>
          </p:cNvSpPr>
          <p:nvPr>
            <p:ph type="title"/>
          </p:nvPr>
        </p:nvSpPr>
        <p:spPr/>
        <p:txBody>
          <a:bodyPr>
            <a:normAutofit/>
          </a:bodyPr>
          <a:lstStyle/>
          <a:p>
            <a:r>
              <a:rPr lang="en-US" sz="2800" dirty="0"/>
              <a:t>Example 12.5.4: Performing a Hypothesis Test of Variances for Box Office Revenues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9580FEB-2B3F-4321-A9A7-6B2606654873}"/>
                  </a:ext>
                </a:extLst>
              </p:cNvPr>
              <p:cNvSpPr>
                <a:spLocks noGrp="1"/>
              </p:cNvSpPr>
              <p:nvPr>
                <p:ph idx="1"/>
              </p:nvPr>
            </p:nvSpPr>
            <p:spPr>
              <a:xfrm>
                <a:off x="446049" y="1266407"/>
                <a:ext cx="8229600" cy="4572000"/>
              </a:xfrm>
            </p:spPr>
            <p:txBody>
              <a:bodyPr>
                <a:noAutofit/>
              </a:bodyPr>
              <a:lstStyle/>
              <a:p>
                <a:r>
                  <a:rPr lang="en-US" dirty="0"/>
                  <a:t>This statistic indicates that the variance of revenue for dramas is close to three times that of the variance of the revenue of comedies. Does that indicate that the ratio of the variances is significantly different at the 5% level? We will discuss in </a:t>
                </a:r>
                <a:r>
                  <a:rPr lang="en-US" b="1" dirty="0"/>
                  <a:t>Step 5</a:t>
                </a:r>
                <a:r>
                  <a:rPr lang="en-US" dirty="0"/>
                  <a:t>.</a:t>
                </a:r>
              </a:p>
              <a:p>
                <a:r>
                  <a:rPr lang="en-US" b="1" dirty="0"/>
                  <a:t>Step 4: Determine the critical value(s) or </a:t>
                </a:r>
                <a14:m>
                  <m:oMath xmlns:m="http://schemas.openxmlformats.org/officeDocument/2006/math">
                    <m:r>
                      <a:rPr lang="en-US" b="1" i="1" dirty="0" smtClean="0">
                        <a:latin typeface="Cambria Math" panose="02040503050406030204" pitchFamily="18" charset="0"/>
                      </a:rPr>
                      <m:t>𝑷</m:t>
                    </m:r>
                  </m:oMath>
                </a14:m>
                <a:r>
                  <a:rPr lang="en-US" b="1" dirty="0"/>
                  <a:t>-value.</a:t>
                </a:r>
              </a:p>
              <a:p>
                <a:r>
                  <a:rPr lang="en-US" dirty="0"/>
                  <a:t>We know that we are testing at the 5% level of significance (i.e., </a:t>
                </a:r>
                <a14:m>
                  <m:oMath xmlns:m="http://schemas.openxmlformats.org/officeDocument/2006/math">
                    <m:r>
                      <a:rPr lang="en-US" i="1" dirty="0" smtClean="0">
                        <a:latin typeface="Cambria Math" panose="02040503050406030204" pitchFamily="18" charset="0"/>
                        <a:ea typeface="Cambria Math" panose="02040503050406030204" pitchFamily="18" charset="0"/>
                      </a:rPr>
                      <m:t>𝛼</m:t>
                    </m:r>
                    <m:r>
                      <a:rPr lang="en-US" i="1" dirty="0" smtClean="0">
                        <a:latin typeface="Cambria Math" panose="02040503050406030204" pitchFamily="18" charset="0"/>
                      </a:rPr>
                      <m:t>=0.05</m:t>
                    </m:r>
                  </m:oMath>
                </a14:m>
                <a:r>
                  <a:rPr lang="en-US" dirty="0"/>
                  <a:t>). Additionally, we know that we have a two-sided test based on the alternative hypothesis. </a:t>
                </a:r>
              </a:p>
            </p:txBody>
          </p:sp>
        </mc:Choice>
        <mc:Fallback xmlns="">
          <p:sp>
            <p:nvSpPr>
              <p:cNvPr id="3" name="Content Placeholder 2">
                <a:extLst>
                  <a:ext uri="{FF2B5EF4-FFF2-40B4-BE49-F238E27FC236}">
                    <a16:creationId xmlns:a16="http://schemas.microsoft.com/office/drawing/2014/main" id="{F9580FEB-2B3F-4321-A9A7-6B2606654873}"/>
                  </a:ext>
                </a:extLst>
              </p:cNvPr>
              <p:cNvSpPr>
                <a:spLocks noGrp="1" noRot="1" noChangeAspect="1" noMove="1" noResize="1" noEditPoints="1" noAdjustHandles="1" noChangeArrowheads="1" noChangeShapeType="1" noTextEdit="1"/>
              </p:cNvSpPr>
              <p:nvPr>
                <p:ph idx="1"/>
              </p:nvPr>
            </p:nvSpPr>
            <p:spPr>
              <a:xfrm>
                <a:off x="446049" y="1266407"/>
                <a:ext cx="8229600" cy="4572000"/>
              </a:xfrm>
              <a:blipFill>
                <a:blip r:embed="rId2"/>
                <a:stretch>
                  <a:fillRect l="-1481" t="-1333" r="-1259" b="-2933"/>
                </a:stretch>
              </a:blipFill>
            </p:spPr>
            <p:txBody>
              <a:bodyPr/>
              <a:lstStyle/>
              <a:p>
                <a:r>
                  <a:rPr lang="en-IN">
                    <a:noFill/>
                  </a:rPr>
                  <a:t> </a:t>
                </a:r>
              </a:p>
            </p:txBody>
          </p:sp>
        </mc:Fallback>
      </mc:AlternateContent>
    </p:spTree>
    <p:extLst>
      <p:ext uri="{BB962C8B-B14F-4D97-AF65-F5344CB8AC3E}">
        <p14:creationId xmlns:p14="http://schemas.microsoft.com/office/powerpoint/2010/main" val="27642990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1C89-E04F-4612-AFC9-DDFEF639D7F5}"/>
              </a:ext>
            </a:extLst>
          </p:cNvPr>
          <p:cNvSpPr>
            <a:spLocks noGrp="1"/>
          </p:cNvSpPr>
          <p:nvPr>
            <p:ph type="title"/>
          </p:nvPr>
        </p:nvSpPr>
        <p:spPr/>
        <p:txBody>
          <a:bodyPr>
            <a:normAutofit/>
          </a:bodyPr>
          <a:lstStyle/>
          <a:p>
            <a:r>
              <a:rPr lang="en-US" sz="2800" dirty="0"/>
              <a:t>Example 12.5.4: Performing a Hypothesis Test of Variances for Box Office Revenues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9580FEB-2B3F-4321-A9A7-6B2606654873}"/>
                  </a:ext>
                </a:extLst>
              </p:cNvPr>
              <p:cNvSpPr>
                <a:spLocks noGrp="1"/>
              </p:cNvSpPr>
              <p:nvPr>
                <p:ph idx="1"/>
              </p:nvPr>
            </p:nvSpPr>
            <p:spPr>
              <a:xfrm>
                <a:off x="446049" y="1266407"/>
                <a:ext cx="8229600" cy="4572000"/>
              </a:xfrm>
            </p:spPr>
            <p:txBody>
              <a:bodyPr>
                <a:noAutofit/>
              </a:bodyPr>
              <a:lstStyle/>
              <a:p>
                <a:r>
                  <a:rPr lang="en-US" dirty="0"/>
                  <a:t>Since the alternative hypothesis is two-sided, two tails of the </a:t>
                </a:r>
                <a14:m>
                  <m:oMath xmlns:m="http://schemas.openxmlformats.org/officeDocument/2006/math">
                    <m:r>
                      <a:rPr lang="en-US" i="1" dirty="0" smtClean="0">
                        <a:latin typeface="Cambria Math" panose="02040503050406030204" pitchFamily="18" charset="0"/>
                      </a:rPr>
                      <m:t>𝐹</m:t>
                    </m:r>
                  </m:oMath>
                </a14:m>
                <a:r>
                  <a:rPr lang="en-US" dirty="0"/>
                  <a:t>-distribution must be determined as rejection regions. That is, we want to determine if                     </a:t>
                </a:r>
                <a14:m>
                  <m:oMath xmlns:m="http://schemas.openxmlformats.org/officeDocument/2006/math">
                    <m:r>
                      <a:rPr lang="en-US" i="1">
                        <a:latin typeface="Cambria Math" panose="02040503050406030204" pitchFamily="18" charset="0"/>
                      </a:rPr>
                      <m:t>𝐹</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𝐹</m:t>
                        </m:r>
                      </m:e>
                      <m:sub>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𝛼</m:t>
                        </m:r>
                        <m:r>
                          <a:rPr lang="en-US" i="1">
                            <a:latin typeface="Cambria Math" panose="02040503050406030204" pitchFamily="18" charset="0"/>
                            <a:ea typeface="Cambria Math" panose="02040503050406030204" pitchFamily="18" charset="0"/>
                          </a:rPr>
                          <m:t>,  </m:t>
                        </m:r>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𝑑𝑓</m:t>
                            </m:r>
                          </m:e>
                          <m:sub>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𝑛𝑢𝑚</m:t>
                            </m:r>
                          </m:sub>
                        </m:sSub>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𝑑</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𝑓</m:t>
                            </m:r>
                          </m:e>
                          <m:sub>
                            <m:r>
                              <a:rPr lang="en-US" i="1">
                                <a:latin typeface="Cambria Math" panose="02040503050406030204" pitchFamily="18" charset="0"/>
                                <a:ea typeface="Cambria Math" panose="02040503050406030204" pitchFamily="18" charset="0"/>
                              </a:rPr>
                              <m:t>𝑑𝑒𝑛</m:t>
                            </m:r>
                          </m:sub>
                        </m:sSub>
                      </m:sub>
                    </m:sSub>
                  </m:oMath>
                </a14:m>
                <a:r>
                  <a:rPr lang="en-US" dirty="0"/>
                  <a:t>or </a:t>
                </a:r>
                <a14:m>
                  <m:oMath xmlns:m="http://schemas.openxmlformats.org/officeDocument/2006/math">
                    <m:r>
                      <a:rPr lang="en-US" i="1">
                        <a:latin typeface="Cambria Math" panose="02040503050406030204" pitchFamily="18" charset="0"/>
                      </a:rPr>
                      <m:t>𝐹</m:t>
                    </m:r>
                    <m:r>
                      <a:rPr lang="en-US" i="1" dirty="0"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𝐹</m:t>
                        </m:r>
                      </m:e>
                      <m:sub>
                        <m:f>
                          <m:fPr>
                            <m:type m:val="skw"/>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𝛼</m:t>
                            </m:r>
                          </m:num>
                          <m:den>
                            <m:r>
                              <a:rPr lang="en-US" i="1">
                                <a:latin typeface="Cambria Math" panose="02040503050406030204" pitchFamily="18" charset="0"/>
                                <a:ea typeface="Cambria Math" panose="02040503050406030204" pitchFamily="18" charset="0"/>
                              </a:rPr>
                              <m:t>2</m:t>
                            </m:r>
                          </m:den>
                        </m:f>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𝑑𝑓</m:t>
                            </m:r>
                          </m:e>
                          <m:sub>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𝑛𝑢𝑚</m:t>
                            </m:r>
                          </m:sub>
                        </m:sSub>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𝑑</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𝑓</m:t>
                            </m:r>
                          </m:e>
                          <m:sub>
                            <m:r>
                              <a:rPr lang="en-US" i="1">
                                <a:latin typeface="Cambria Math" panose="02040503050406030204" pitchFamily="18" charset="0"/>
                                <a:ea typeface="Cambria Math" panose="02040503050406030204" pitchFamily="18" charset="0"/>
                              </a:rPr>
                              <m:t>𝑑𝑒𝑛</m:t>
                            </m:r>
                          </m:sub>
                        </m:sSub>
                      </m:sub>
                    </m:sSub>
                    <m:r>
                      <a:rPr lang="en-US" i="1" baseline="-25000">
                        <a:latin typeface="Cambria Math" panose="02040503050406030204" pitchFamily="18" charset="0"/>
                        <a:ea typeface="Cambria Math" panose="02040503050406030204" pitchFamily="18" charset="0"/>
                      </a:rPr>
                      <m:t> </m:t>
                    </m:r>
                  </m:oMath>
                </a14:m>
                <a:r>
                  <a:rPr lang="en-US" dirty="0"/>
                  <a:t>. These critical values are</a:t>
                </a:r>
              </a:p>
              <a:p>
                <a:r>
                  <a:rPr lang="en-US" b="0" dirty="0">
                    <a:ea typeface="Cambria Math" panose="02040503050406030204" pitchFamily="18" charset="0"/>
                  </a:rPr>
                  <a:t>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𝐹</m:t>
                        </m:r>
                      </m:e>
                      <m:sub>
                        <m:r>
                          <a:rPr lang="en-US" b="0" i="1" smtClean="0">
                            <a:latin typeface="Cambria Math" panose="02040503050406030204" pitchFamily="18" charset="0"/>
                            <a:ea typeface="Cambria Math" panose="02040503050406030204" pitchFamily="18" charset="0"/>
                          </a:rPr>
                          <m:t>1−</m:t>
                        </m:r>
                        <m:f>
                          <m:fPr>
                            <m:type m:val="skw"/>
                            <m:ctrlPr>
                              <a:rPr lang="en-US" b="0" i="1" smtClean="0">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𝛼</m:t>
                            </m:r>
                          </m:num>
                          <m:den>
                            <m:r>
                              <a:rPr lang="en-US" b="0" i="1" smtClean="0">
                                <a:latin typeface="Cambria Math" panose="02040503050406030204" pitchFamily="18" charset="0"/>
                                <a:ea typeface="Cambria Math" panose="02040503050406030204" pitchFamily="18" charset="0"/>
                              </a:rPr>
                              <m:t>2</m:t>
                            </m:r>
                          </m:den>
                        </m:f>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𝑑𝑓</m:t>
                            </m:r>
                          </m:e>
                          <m:sub>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𝑛𝑢𝑚</m:t>
                            </m:r>
                          </m:sub>
                        </m:sSub>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𝑑</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𝑓</m:t>
                            </m:r>
                          </m:e>
                          <m:sub>
                            <m:r>
                              <a:rPr lang="en-US" i="1">
                                <a:latin typeface="Cambria Math" panose="02040503050406030204" pitchFamily="18" charset="0"/>
                                <a:ea typeface="Cambria Math" panose="02040503050406030204" pitchFamily="18" charset="0"/>
                              </a:rPr>
                              <m:t>𝑑𝑒𝑛</m:t>
                            </m:r>
                          </m:sub>
                        </m:sSub>
                      </m:sub>
                    </m:sSub>
                    <m:r>
                      <a:rPr lang="en-US" i="1" dirty="0" smtClean="0">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𝐹</m:t>
                        </m:r>
                      </m:e>
                      <m:sub>
                        <m:r>
                          <a:rPr lang="en-US" b="0" i="1" smtClean="0">
                            <a:latin typeface="Cambria Math" panose="02040503050406030204" pitchFamily="18" charset="0"/>
                            <a:ea typeface="Cambria Math" panose="02040503050406030204" pitchFamily="18" charset="0"/>
                          </a:rPr>
                          <m:t>0.975,   19,   14</m:t>
                        </m:r>
                      </m:sub>
                    </m:sSub>
                    <m:r>
                      <a:rPr lang="en-US" i="1" dirty="0" smtClean="0">
                        <a:latin typeface="Cambria Math" panose="02040503050406030204" pitchFamily="18" charset="0"/>
                      </a:rPr>
                      <m:t>= 0.3778</m:t>
                    </m:r>
                  </m:oMath>
                </a14:m>
                <a:endParaRPr lang="en-US" dirty="0"/>
              </a:p>
              <a:p>
                <a:r>
                  <a:rPr lang="en-US" dirty="0"/>
                  <a:t>			and</a:t>
                </a:r>
              </a:p>
              <a:p>
                <a:r>
                  <a:rPr lang="en-US" b="0" dirty="0">
                    <a:ea typeface="Cambria Math" panose="02040503050406030204" pitchFamily="18" charset="0"/>
                  </a:rPr>
                  <a:t>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𝐹</m:t>
                        </m:r>
                      </m:e>
                      <m:sub>
                        <m:f>
                          <m:fPr>
                            <m:type m:val="skw"/>
                            <m:ctrlPr>
                              <a:rPr lang="en-US" b="0" i="1" smtClean="0">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𝛼</m:t>
                            </m:r>
                          </m:num>
                          <m:den>
                            <m:r>
                              <a:rPr lang="en-US" b="0" i="1" smtClean="0">
                                <a:latin typeface="Cambria Math" panose="02040503050406030204" pitchFamily="18" charset="0"/>
                                <a:ea typeface="Cambria Math" panose="02040503050406030204" pitchFamily="18" charset="0"/>
                              </a:rPr>
                              <m:t>2</m:t>
                            </m:r>
                          </m:den>
                        </m:f>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𝑑𝑓</m:t>
                            </m:r>
                          </m:e>
                          <m:sub>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𝑛𝑢𝑚</m:t>
                            </m:r>
                          </m:sub>
                        </m:sSub>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𝑑</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𝑓</m:t>
                            </m:r>
                          </m:e>
                          <m:sub>
                            <m:r>
                              <a:rPr lang="en-US" i="1">
                                <a:latin typeface="Cambria Math" panose="02040503050406030204" pitchFamily="18" charset="0"/>
                                <a:ea typeface="Cambria Math" panose="02040503050406030204" pitchFamily="18" charset="0"/>
                              </a:rPr>
                              <m:t>𝑑𝑒𝑛</m:t>
                            </m:r>
                          </m:sub>
                        </m:sSub>
                      </m:sub>
                    </m:sSub>
                    <m:r>
                      <a:rPr lang="en-US" i="1" dirty="0" smtClean="0">
                        <a:latin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𝐹</m:t>
                        </m:r>
                      </m:e>
                      <m:sub>
                        <m:r>
                          <a:rPr lang="en-US" b="0" i="1" smtClean="0">
                            <a:latin typeface="Cambria Math" panose="02040503050406030204" pitchFamily="18" charset="0"/>
                            <a:ea typeface="Cambria Math" panose="02040503050406030204" pitchFamily="18" charset="0"/>
                          </a:rPr>
                          <m:t>0.025,   19,   14</m:t>
                        </m:r>
                      </m:sub>
                    </m:sSub>
                    <m:r>
                      <a:rPr lang="en-US" i="1" dirty="0" smtClean="0">
                        <a:latin typeface="Cambria Math" panose="02040503050406030204" pitchFamily="18" charset="0"/>
                      </a:rPr>
                      <m:t>=</m:t>
                    </m:r>
                    <m:r>
                      <a:rPr lang="en-US" b="0" i="1" dirty="0" smtClean="0">
                        <a:latin typeface="Cambria Math" panose="02040503050406030204" pitchFamily="18" charset="0"/>
                      </a:rPr>
                      <m:t>2.8607.</m:t>
                    </m:r>
                  </m:oMath>
                </a14:m>
                <a:endParaRPr lang="en-US" dirty="0"/>
              </a:p>
            </p:txBody>
          </p:sp>
        </mc:Choice>
        <mc:Fallback xmlns="">
          <p:sp>
            <p:nvSpPr>
              <p:cNvPr id="3" name="Content Placeholder 2">
                <a:extLst>
                  <a:ext uri="{FF2B5EF4-FFF2-40B4-BE49-F238E27FC236}">
                    <a16:creationId xmlns:a16="http://schemas.microsoft.com/office/drawing/2014/main" id="{F9580FEB-2B3F-4321-A9A7-6B2606654873}"/>
                  </a:ext>
                </a:extLst>
              </p:cNvPr>
              <p:cNvSpPr>
                <a:spLocks noGrp="1" noRot="1" noChangeAspect="1" noMove="1" noResize="1" noEditPoints="1" noAdjustHandles="1" noChangeArrowheads="1" noChangeShapeType="1" noTextEdit="1"/>
              </p:cNvSpPr>
              <p:nvPr>
                <p:ph idx="1"/>
              </p:nvPr>
            </p:nvSpPr>
            <p:spPr>
              <a:xfrm>
                <a:off x="446049" y="1266407"/>
                <a:ext cx="8229600" cy="4572000"/>
              </a:xfrm>
              <a:blipFill>
                <a:blip r:embed="rId3"/>
                <a:stretch>
                  <a:fillRect l="-1481" t="-1333" r="-148"/>
                </a:stretch>
              </a:blipFill>
            </p:spPr>
            <p:txBody>
              <a:bodyPr/>
              <a:lstStyle/>
              <a:p>
                <a:r>
                  <a:rPr lang="en-US">
                    <a:noFill/>
                  </a:rPr>
                  <a:t> </a:t>
                </a:r>
              </a:p>
            </p:txBody>
          </p:sp>
        </mc:Fallback>
      </mc:AlternateContent>
    </p:spTree>
    <p:extLst>
      <p:ext uri="{BB962C8B-B14F-4D97-AF65-F5344CB8AC3E}">
        <p14:creationId xmlns:p14="http://schemas.microsoft.com/office/powerpoint/2010/main" val="532883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1C89-E04F-4612-AFC9-DDFEF639D7F5}"/>
              </a:ext>
            </a:extLst>
          </p:cNvPr>
          <p:cNvSpPr>
            <a:spLocks noGrp="1"/>
          </p:cNvSpPr>
          <p:nvPr>
            <p:ph type="title"/>
          </p:nvPr>
        </p:nvSpPr>
        <p:spPr/>
        <p:txBody>
          <a:bodyPr>
            <a:normAutofit/>
          </a:bodyPr>
          <a:lstStyle/>
          <a:p>
            <a:r>
              <a:rPr lang="en-US" sz="2800" dirty="0"/>
              <a:t>Example 12.5.4: Performing a Hypothesis Test of Variances for Box Office Revenues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9580FEB-2B3F-4321-A9A7-6B2606654873}"/>
                  </a:ext>
                </a:extLst>
              </p:cNvPr>
              <p:cNvSpPr>
                <a:spLocks noGrp="1"/>
              </p:cNvSpPr>
              <p:nvPr>
                <p:ph idx="1"/>
              </p:nvPr>
            </p:nvSpPr>
            <p:spPr>
              <a:xfrm>
                <a:off x="446049" y="1266407"/>
                <a:ext cx="8229600" cy="4572000"/>
              </a:xfrm>
            </p:spPr>
            <p:txBody>
              <a:bodyPr>
                <a:noAutofit/>
              </a:bodyPr>
              <a:lstStyle/>
              <a:p>
                <a:r>
                  <a:rPr lang="en-US" dirty="0"/>
                  <a:t>The rejection region is that we will reject the null hypothesis if the </a:t>
                </a:r>
                <a14:m>
                  <m:oMath xmlns:m="http://schemas.openxmlformats.org/officeDocument/2006/math">
                    <m:r>
                      <a:rPr lang="en-US" i="1" dirty="0" smtClean="0">
                        <a:latin typeface="Cambria Math" panose="02040503050406030204" pitchFamily="18" charset="0"/>
                      </a:rPr>
                      <m:t>𝐹</m:t>
                    </m:r>
                  </m:oMath>
                </a14:m>
                <a:r>
                  <a:rPr lang="en-US" dirty="0"/>
                  <a:t>-test statistic is less than or equal to 0.3778, or if the </a:t>
                </a:r>
                <a14:m>
                  <m:oMath xmlns:m="http://schemas.openxmlformats.org/officeDocument/2006/math">
                    <m:r>
                      <a:rPr lang="en-US" i="1" dirty="0" smtClean="0">
                        <a:latin typeface="Cambria Math" panose="02040503050406030204" pitchFamily="18" charset="0"/>
                      </a:rPr>
                      <m:t>𝐹</m:t>
                    </m:r>
                  </m:oMath>
                </a14:m>
                <a:r>
                  <a:rPr lang="en-US" dirty="0"/>
                  <a:t>-test statistic is greater than or equal to 2.8607.</a:t>
                </a:r>
                <a14:m>
                  <m:oMath xmlns:m="http://schemas.openxmlformats.org/officeDocument/2006/math">
                    <m:r>
                      <a:rPr lang="en-US" b="0" i="0" smtClean="0">
                        <a:latin typeface="Cambria Math" panose="02040503050406030204" pitchFamily="18" charset="0"/>
                      </a:rPr>
                      <m:t> </m:t>
                    </m:r>
                  </m:oMath>
                </a14:m>
                <a:endParaRPr lang="en-US" b="0" i="0" dirty="0">
                  <a:latin typeface="Cambria Math" panose="02040503050406030204" pitchFamily="18" charset="0"/>
                </a:endParaRPr>
              </a:p>
              <a:p>
                <a:endParaRPr lang="en-US" dirty="0"/>
              </a:p>
            </p:txBody>
          </p:sp>
        </mc:Choice>
        <mc:Fallback xmlns="">
          <p:sp>
            <p:nvSpPr>
              <p:cNvPr id="3" name="Content Placeholder 2">
                <a:extLst>
                  <a:ext uri="{FF2B5EF4-FFF2-40B4-BE49-F238E27FC236}">
                    <a16:creationId xmlns:a16="http://schemas.microsoft.com/office/drawing/2014/main" id="{F9580FEB-2B3F-4321-A9A7-6B2606654873}"/>
                  </a:ext>
                </a:extLst>
              </p:cNvPr>
              <p:cNvSpPr>
                <a:spLocks noGrp="1" noRot="1" noChangeAspect="1" noMove="1" noResize="1" noEditPoints="1" noAdjustHandles="1" noChangeArrowheads="1" noChangeShapeType="1" noTextEdit="1"/>
              </p:cNvSpPr>
              <p:nvPr>
                <p:ph idx="1"/>
              </p:nvPr>
            </p:nvSpPr>
            <p:spPr>
              <a:xfrm>
                <a:off x="446049" y="1266407"/>
                <a:ext cx="8229600" cy="4572000"/>
              </a:xfrm>
              <a:blipFill>
                <a:blip r:embed="rId2"/>
                <a:stretch>
                  <a:fillRect l="-1481" t="-1333" r="-889"/>
                </a:stretch>
              </a:blipFill>
            </p:spPr>
            <p:txBody>
              <a:bodyPr/>
              <a:lstStyle/>
              <a:p>
                <a:r>
                  <a:rPr lang="en-IN">
                    <a:noFill/>
                  </a:rPr>
                  <a:t> </a:t>
                </a:r>
              </a:p>
            </p:txBody>
          </p:sp>
        </mc:Fallback>
      </mc:AlternateContent>
    </p:spTree>
    <p:extLst>
      <p:ext uri="{BB962C8B-B14F-4D97-AF65-F5344CB8AC3E}">
        <p14:creationId xmlns:p14="http://schemas.microsoft.com/office/powerpoint/2010/main" val="2973735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1C89-E04F-4612-AFC9-DDFEF639D7F5}"/>
              </a:ext>
            </a:extLst>
          </p:cNvPr>
          <p:cNvSpPr>
            <a:spLocks noGrp="1"/>
          </p:cNvSpPr>
          <p:nvPr>
            <p:ph type="title"/>
          </p:nvPr>
        </p:nvSpPr>
        <p:spPr/>
        <p:txBody>
          <a:bodyPr/>
          <a:lstStyle/>
          <a:p>
            <a:r>
              <a:rPr lang="en-US" dirty="0"/>
              <a:t>Inference about Two Population Variances (cont.)</a:t>
            </a:r>
            <a:endParaRPr lang="en-US" baseline="-250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9580FEB-2B3F-4321-A9A7-6B2606654873}"/>
                  </a:ext>
                </a:extLst>
              </p:cNvPr>
              <p:cNvSpPr>
                <a:spLocks noGrp="1"/>
              </p:cNvSpPr>
              <p:nvPr>
                <p:ph idx="1"/>
              </p:nvPr>
            </p:nvSpPr>
            <p:spPr/>
            <p:txBody>
              <a:bodyPr>
                <a:normAutofit fontScale="92500"/>
              </a:bodyPr>
              <a:lstStyle/>
              <a:p>
                <a:r>
                  <a:rPr lang="en-US" dirty="0"/>
                  <a:t>Thus, if an advisor wants to compare the risk between two portfolios, the advisor can compare the variances—the one with the largest variance would be deemed the one that exhibits the greatest amount of risk.</a:t>
                </a:r>
              </a:p>
              <a:p>
                <a:r>
                  <a:rPr lang="en-US" dirty="0"/>
                  <a:t>The procedure in this section introduces a test that indicates if there are any violations of the equal variance assumption. When testing the equality of two population variances, the natural inclination is to write </a:t>
                </a:r>
                <a14:m>
                  <m:oMath xmlns:m="http://schemas.openxmlformats.org/officeDocument/2006/math">
                    <m:sSubSup>
                      <m:sSubSupPr>
                        <m:ctrlPr>
                          <a:rPr lang="en-US" i="1" smtClean="0">
                            <a:latin typeface="Cambria Math" panose="02040503050406030204" pitchFamily="18" charset="0"/>
                          </a:rPr>
                        </m:ctrlPr>
                      </m:sSubSupPr>
                      <m:e>
                        <m:r>
                          <a:rPr lang="en-US"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rPr>
                          <m:t>1</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rPr>
                          <m:t>2</m:t>
                        </m:r>
                      </m:sub>
                      <m:sup>
                        <m:r>
                          <a:rPr lang="en-US" i="1">
                            <a:latin typeface="Cambria Math" panose="02040503050406030204" pitchFamily="18" charset="0"/>
                          </a:rPr>
                          <m:t>2</m:t>
                        </m:r>
                      </m:sup>
                    </m:sSubSup>
                  </m:oMath>
                </a14:m>
                <a:r>
                  <a:rPr lang="en-US" dirty="0"/>
                  <a:t>, which is equivalent to looking at the ratio of the two variances given by </a:t>
                </a:r>
                <a14:m>
                  <m:oMath xmlns:m="http://schemas.openxmlformats.org/officeDocument/2006/math">
                    <m:f>
                      <m:fPr>
                        <m:ctrlPr>
                          <a:rPr lang="en-US" i="1" smtClean="0">
                            <a:latin typeface="Cambria Math" panose="02040503050406030204" pitchFamily="18" charset="0"/>
                          </a:rPr>
                        </m:ctrlPr>
                      </m:fPr>
                      <m:num>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1</m:t>
                            </m:r>
                          </m:sub>
                          <m:sup>
                            <m:r>
                              <a:rPr lang="en-US" i="1">
                                <a:latin typeface="Cambria Math" panose="02040503050406030204" pitchFamily="18" charset="0"/>
                              </a:rPr>
                              <m:t>2</m:t>
                            </m:r>
                          </m:sup>
                        </m:sSubSup>
                      </m:num>
                      <m:den>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2</m:t>
                            </m:r>
                          </m:sub>
                          <m:sup>
                            <m:r>
                              <a:rPr lang="en-US" i="1">
                                <a:latin typeface="Cambria Math" panose="02040503050406030204" pitchFamily="18" charset="0"/>
                              </a:rPr>
                              <m:t>2</m:t>
                            </m:r>
                          </m:sup>
                        </m:sSubSup>
                      </m:den>
                    </m:f>
                    <m:r>
                      <a:rPr lang="en-US" b="0" i="1" smtClean="0">
                        <a:latin typeface="Cambria Math" panose="02040503050406030204" pitchFamily="18" charset="0"/>
                      </a:rPr>
                      <m:t>=1.</m:t>
                    </m:r>
                  </m:oMath>
                </a14:m>
                <a:endParaRPr lang="en-US" dirty="0"/>
              </a:p>
            </p:txBody>
          </p:sp>
        </mc:Choice>
        <mc:Fallback xmlns="">
          <p:sp>
            <p:nvSpPr>
              <p:cNvPr id="3" name="Content Placeholder 2">
                <a:extLst>
                  <a:ext uri="{FF2B5EF4-FFF2-40B4-BE49-F238E27FC236}">
                    <a16:creationId xmlns:a16="http://schemas.microsoft.com/office/drawing/2014/main" id="{F9580FEB-2B3F-4321-A9A7-6B2606654873}"/>
                  </a:ext>
                </a:extLst>
              </p:cNvPr>
              <p:cNvSpPr>
                <a:spLocks noGrp="1" noRot="1" noChangeAspect="1" noMove="1" noResize="1" noEditPoints="1" noAdjustHandles="1" noChangeArrowheads="1" noChangeShapeType="1" noTextEdit="1"/>
              </p:cNvSpPr>
              <p:nvPr>
                <p:ph idx="1"/>
              </p:nvPr>
            </p:nvSpPr>
            <p:spPr>
              <a:blipFill>
                <a:blip r:embed="rId2"/>
                <a:stretch>
                  <a:fillRect l="-1333" t="-1067" r="-1407"/>
                </a:stretch>
              </a:blipFill>
            </p:spPr>
            <p:txBody>
              <a:bodyPr/>
              <a:lstStyle/>
              <a:p>
                <a:r>
                  <a:rPr lang="en-IN">
                    <a:noFill/>
                  </a:rPr>
                  <a:t> </a:t>
                </a:r>
              </a:p>
            </p:txBody>
          </p:sp>
        </mc:Fallback>
      </mc:AlternateContent>
    </p:spTree>
    <p:extLst>
      <p:ext uri="{BB962C8B-B14F-4D97-AF65-F5344CB8AC3E}">
        <p14:creationId xmlns:p14="http://schemas.microsoft.com/office/powerpoint/2010/main" val="7273424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1C89-E04F-4612-AFC9-DDFEF639D7F5}"/>
              </a:ext>
            </a:extLst>
          </p:cNvPr>
          <p:cNvSpPr>
            <a:spLocks noGrp="1"/>
          </p:cNvSpPr>
          <p:nvPr>
            <p:ph type="title"/>
          </p:nvPr>
        </p:nvSpPr>
        <p:spPr/>
        <p:txBody>
          <a:bodyPr>
            <a:normAutofit/>
          </a:bodyPr>
          <a:lstStyle/>
          <a:p>
            <a:r>
              <a:rPr lang="en-US" sz="2800" dirty="0"/>
              <a:t>Example 12.5.4: Performing a Hypothesis Test of Variances for Box Office Revenues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9580FEB-2B3F-4321-A9A7-6B2606654873}"/>
                  </a:ext>
                </a:extLst>
              </p:cNvPr>
              <p:cNvSpPr>
                <a:spLocks noGrp="1"/>
              </p:cNvSpPr>
              <p:nvPr>
                <p:ph idx="1"/>
              </p:nvPr>
            </p:nvSpPr>
            <p:spPr>
              <a:xfrm>
                <a:off x="446049" y="1266407"/>
                <a:ext cx="8229600" cy="4572000"/>
              </a:xfrm>
            </p:spPr>
            <p:txBody>
              <a:bodyPr>
                <a:noAutofit/>
              </a:bodyPr>
              <a:lstStyle/>
              <a:p>
                <a:endParaRPr lang="en-US" dirty="0"/>
              </a:p>
              <a:p>
                <a:endParaRPr lang="en-US" dirty="0"/>
              </a:p>
              <a:p>
                <a:endParaRPr lang="en-US" dirty="0"/>
              </a:p>
              <a:p>
                <a:endParaRPr lang="en-US" dirty="0"/>
              </a:p>
              <a:p>
                <a:endParaRPr lang="en-US" dirty="0"/>
              </a:p>
              <a:p>
                <a:endParaRPr lang="en-US" dirty="0"/>
              </a:p>
              <a:p>
                <a:r>
                  <a:rPr lang="en-US" dirty="0"/>
                  <a:t>Using the </a:t>
                </a:r>
                <a14:m>
                  <m:oMath xmlns:m="http://schemas.openxmlformats.org/officeDocument/2006/math">
                    <m:r>
                      <a:rPr lang="en-US" i="1" dirty="0" smtClean="0">
                        <a:latin typeface="Cambria Math" panose="02040503050406030204" pitchFamily="18" charset="0"/>
                      </a:rPr>
                      <m:t>𝑃</m:t>
                    </m:r>
                  </m:oMath>
                </a14:m>
                <a:r>
                  <a:rPr lang="en-US" dirty="0"/>
                  <a:t>-value approach, we want to find             </a:t>
                </a:r>
                <a14:m>
                  <m:oMath xmlns:m="http://schemas.openxmlformats.org/officeDocument/2006/math">
                    <m:r>
                      <a:rPr lang="en-US" i="1" dirty="0" smtClean="0">
                        <a:latin typeface="Cambria Math" panose="02040503050406030204" pitchFamily="18" charset="0"/>
                      </a:rPr>
                      <m:t>2</m:t>
                    </m:r>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𝐹</m:t>
                    </m:r>
                    <m:r>
                      <a:rPr lang="en-US" i="1" dirty="0" smtClean="0">
                        <a:latin typeface="Cambria Math" panose="02040503050406030204" pitchFamily="18" charset="0"/>
                      </a:rPr>
                      <m:t>&gt;2.7778) </m:t>
                    </m:r>
                  </m:oMath>
                </a14:m>
                <a:r>
                  <a:rPr lang="en-US" dirty="0"/>
                  <a:t>since this is a two-tailed test. This results in a </a:t>
                </a:r>
                <a14:m>
                  <m:oMath xmlns:m="http://schemas.openxmlformats.org/officeDocument/2006/math">
                    <m:r>
                      <a:rPr lang="en-US" i="1" dirty="0" smtClean="0">
                        <a:latin typeface="Cambria Math" panose="02040503050406030204" pitchFamily="18" charset="0"/>
                      </a:rPr>
                      <m:t>𝑃</m:t>
                    </m:r>
                  </m:oMath>
                </a14:m>
                <a:r>
                  <a:rPr lang="en-US" dirty="0"/>
                  <a:t>-value of 0.0564.</a:t>
                </a:r>
              </a:p>
              <a:p>
                <a:endParaRPr lang="en-US" dirty="0"/>
              </a:p>
            </p:txBody>
          </p:sp>
        </mc:Choice>
        <mc:Fallback xmlns="">
          <p:sp>
            <p:nvSpPr>
              <p:cNvPr id="3" name="Content Placeholder 2">
                <a:extLst>
                  <a:ext uri="{FF2B5EF4-FFF2-40B4-BE49-F238E27FC236}">
                    <a16:creationId xmlns:a16="http://schemas.microsoft.com/office/drawing/2014/main" id="{F9580FEB-2B3F-4321-A9A7-6B2606654873}"/>
                  </a:ext>
                </a:extLst>
              </p:cNvPr>
              <p:cNvSpPr>
                <a:spLocks noGrp="1" noRot="1" noChangeAspect="1" noMove="1" noResize="1" noEditPoints="1" noAdjustHandles="1" noChangeArrowheads="1" noChangeShapeType="1" noTextEdit="1"/>
              </p:cNvSpPr>
              <p:nvPr>
                <p:ph idx="1"/>
              </p:nvPr>
            </p:nvSpPr>
            <p:spPr>
              <a:xfrm>
                <a:off x="446049" y="1266407"/>
                <a:ext cx="8229600" cy="4572000"/>
              </a:xfrm>
              <a:blipFill>
                <a:blip r:embed="rId2"/>
                <a:stretch>
                  <a:fillRect l="-1481" b="-1067"/>
                </a:stretch>
              </a:blipFill>
            </p:spPr>
            <p:txBody>
              <a:bodyPr/>
              <a:lstStyle/>
              <a:p>
                <a:r>
                  <a:rPr lang="en-IN">
                    <a:noFill/>
                  </a:rPr>
                  <a:t> </a:t>
                </a:r>
              </a:p>
            </p:txBody>
          </p:sp>
        </mc:Fallback>
      </mc:AlternateContent>
      <p:pic>
        <p:nvPicPr>
          <p:cNvPr id="5" name="Picture 4">
            <a:extLst>
              <a:ext uri="{FF2B5EF4-FFF2-40B4-BE49-F238E27FC236}">
                <a16:creationId xmlns:a16="http://schemas.microsoft.com/office/drawing/2014/main" id="{5E99780C-71E2-4D2A-FE08-E3DB04D54F86}"/>
              </a:ext>
            </a:extLst>
          </p:cNvPr>
          <p:cNvPicPr>
            <a:picLocks noChangeAspect="1"/>
          </p:cNvPicPr>
          <p:nvPr/>
        </p:nvPicPr>
        <p:blipFill>
          <a:blip r:embed="rId3"/>
          <a:stretch>
            <a:fillRect/>
          </a:stretch>
        </p:blipFill>
        <p:spPr>
          <a:xfrm>
            <a:off x="2196790" y="1199499"/>
            <a:ext cx="4038600" cy="3114343"/>
          </a:xfrm>
          <a:prstGeom prst="rect">
            <a:avLst/>
          </a:prstGeom>
        </p:spPr>
      </p:pic>
    </p:spTree>
    <p:extLst>
      <p:ext uri="{BB962C8B-B14F-4D97-AF65-F5344CB8AC3E}">
        <p14:creationId xmlns:p14="http://schemas.microsoft.com/office/powerpoint/2010/main" val="529880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1C89-E04F-4612-AFC9-DDFEF639D7F5}"/>
              </a:ext>
            </a:extLst>
          </p:cNvPr>
          <p:cNvSpPr>
            <a:spLocks noGrp="1"/>
          </p:cNvSpPr>
          <p:nvPr>
            <p:ph type="title"/>
          </p:nvPr>
        </p:nvSpPr>
        <p:spPr/>
        <p:txBody>
          <a:bodyPr>
            <a:normAutofit/>
          </a:bodyPr>
          <a:lstStyle/>
          <a:p>
            <a:r>
              <a:rPr lang="en-US" sz="2800" dirty="0"/>
              <a:t>Example 12.5.4: Performing a Hypothesis Test of Variances for Box Office Revenues (cont.)</a:t>
            </a:r>
          </a:p>
        </p:txBody>
      </p:sp>
      <p:sp>
        <p:nvSpPr>
          <p:cNvPr id="3" name="Content Placeholder 2">
            <a:extLst>
              <a:ext uri="{FF2B5EF4-FFF2-40B4-BE49-F238E27FC236}">
                <a16:creationId xmlns:a16="http://schemas.microsoft.com/office/drawing/2014/main" id="{F9580FEB-2B3F-4321-A9A7-6B2606654873}"/>
              </a:ext>
            </a:extLst>
          </p:cNvPr>
          <p:cNvSpPr>
            <a:spLocks noGrp="1"/>
          </p:cNvSpPr>
          <p:nvPr>
            <p:ph idx="1"/>
          </p:nvPr>
        </p:nvSpPr>
        <p:spPr>
          <a:xfrm>
            <a:off x="446049" y="1266407"/>
            <a:ext cx="8229600" cy="4572000"/>
          </a:xfrm>
        </p:spPr>
        <p:txBody>
          <a:bodyPr>
            <a:noAutofit/>
          </a:bodyPr>
          <a:lstStyle/>
          <a:p>
            <a:r>
              <a:rPr lang="en-US" b="1" dirty="0"/>
              <a:t>Step 5: Choose between the null and alternative hypotheses.</a:t>
            </a:r>
          </a:p>
          <a:p>
            <a:endParaRPr lang="en-US" b="1" dirty="0"/>
          </a:p>
          <a:p>
            <a:endParaRPr lang="en-US" b="1" dirty="0"/>
          </a:p>
          <a:p>
            <a:endParaRPr lang="en-US" b="1" dirty="0"/>
          </a:p>
          <a:p>
            <a:endParaRPr lang="en-US" b="1" dirty="0"/>
          </a:p>
          <a:p>
            <a:r>
              <a:rPr lang="en-US" dirty="0"/>
              <a:t>Since the test statistic value of 2.7778 does not fall in the rejection region, we fail to reject the null hypothesis.</a:t>
            </a:r>
          </a:p>
        </p:txBody>
      </p:sp>
      <p:pic>
        <p:nvPicPr>
          <p:cNvPr id="6" name="Picture 5">
            <a:extLst>
              <a:ext uri="{FF2B5EF4-FFF2-40B4-BE49-F238E27FC236}">
                <a16:creationId xmlns:a16="http://schemas.microsoft.com/office/drawing/2014/main" id="{F76BC7CE-B4E4-852E-6BFF-5953FDEFA0AD}"/>
              </a:ext>
            </a:extLst>
          </p:cNvPr>
          <p:cNvPicPr>
            <a:picLocks noChangeAspect="1"/>
          </p:cNvPicPr>
          <p:nvPr/>
        </p:nvPicPr>
        <p:blipFill>
          <a:blip r:embed="rId2"/>
          <a:stretch>
            <a:fillRect/>
          </a:stretch>
        </p:blipFill>
        <p:spPr>
          <a:xfrm>
            <a:off x="762000" y="2286000"/>
            <a:ext cx="6346903" cy="1706438"/>
          </a:xfrm>
          <a:prstGeom prst="rect">
            <a:avLst/>
          </a:prstGeom>
        </p:spPr>
      </p:pic>
    </p:spTree>
    <p:extLst>
      <p:ext uri="{BB962C8B-B14F-4D97-AF65-F5344CB8AC3E}">
        <p14:creationId xmlns:p14="http://schemas.microsoft.com/office/powerpoint/2010/main" val="4715495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1C89-E04F-4612-AFC9-DDFEF639D7F5}"/>
              </a:ext>
            </a:extLst>
          </p:cNvPr>
          <p:cNvSpPr>
            <a:spLocks noGrp="1"/>
          </p:cNvSpPr>
          <p:nvPr>
            <p:ph type="title"/>
          </p:nvPr>
        </p:nvSpPr>
        <p:spPr/>
        <p:txBody>
          <a:bodyPr>
            <a:normAutofit/>
          </a:bodyPr>
          <a:lstStyle/>
          <a:p>
            <a:r>
              <a:rPr lang="en-US" sz="2800" dirty="0"/>
              <a:t>Example 12.5.4: Performing a Hypothesis Test of Variances for Box Office Revenues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9580FEB-2B3F-4321-A9A7-6B2606654873}"/>
                  </a:ext>
                </a:extLst>
              </p:cNvPr>
              <p:cNvSpPr>
                <a:spLocks noGrp="1"/>
              </p:cNvSpPr>
              <p:nvPr>
                <p:ph idx="1"/>
              </p:nvPr>
            </p:nvSpPr>
            <p:spPr>
              <a:xfrm>
                <a:off x="446049" y="1266407"/>
                <a:ext cx="8229600" cy="4572000"/>
              </a:xfrm>
            </p:spPr>
            <p:txBody>
              <a:bodyPr>
                <a:noAutofit/>
              </a:bodyPr>
              <a:lstStyle/>
              <a:p>
                <a:r>
                  <a:rPr lang="en-US" dirty="0"/>
                  <a:t>Likewise, since the </a:t>
                </a:r>
                <a14:m>
                  <m:oMath xmlns:m="http://schemas.openxmlformats.org/officeDocument/2006/math">
                    <m:r>
                      <a:rPr lang="en-US" i="1" dirty="0" smtClean="0">
                        <a:latin typeface="Cambria Math" panose="02040503050406030204" pitchFamily="18" charset="0"/>
                      </a:rPr>
                      <m:t>𝑃</m:t>
                    </m:r>
                  </m:oMath>
                </a14:m>
                <a:r>
                  <a:rPr lang="en-US" dirty="0"/>
                  <a:t>-value of 0.0564 is greater than the significance level of 0.05, we fail to reject the null hypothesis.</a:t>
                </a:r>
              </a:p>
              <a:p>
                <a:r>
                  <a:rPr lang="en-US" b="1" dirty="0"/>
                  <a:t>Step 6: State the conclusion in terms of the original problem.</a:t>
                </a:r>
              </a:p>
              <a:p>
                <a:r>
                  <a:rPr lang="en-US" dirty="0"/>
                  <a:t>We conclude that there is insufficient evidence at a 0.05 significance level to indicate that the variances in revenue between dramas and comedies are significantly different.</a:t>
                </a:r>
              </a:p>
            </p:txBody>
          </p:sp>
        </mc:Choice>
        <mc:Fallback xmlns="">
          <p:sp>
            <p:nvSpPr>
              <p:cNvPr id="3" name="Content Placeholder 2">
                <a:extLst>
                  <a:ext uri="{FF2B5EF4-FFF2-40B4-BE49-F238E27FC236}">
                    <a16:creationId xmlns:a16="http://schemas.microsoft.com/office/drawing/2014/main" id="{F9580FEB-2B3F-4321-A9A7-6B2606654873}"/>
                  </a:ext>
                </a:extLst>
              </p:cNvPr>
              <p:cNvSpPr>
                <a:spLocks noGrp="1" noRot="1" noChangeAspect="1" noMove="1" noResize="1" noEditPoints="1" noAdjustHandles="1" noChangeArrowheads="1" noChangeShapeType="1" noTextEdit="1"/>
              </p:cNvSpPr>
              <p:nvPr>
                <p:ph idx="1"/>
              </p:nvPr>
            </p:nvSpPr>
            <p:spPr>
              <a:xfrm>
                <a:off x="446049" y="1266407"/>
                <a:ext cx="8229600" cy="4572000"/>
              </a:xfrm>
              <a:blipFill>
                <a:blip r:embed="rId2"/>
                <a:stretch>
                  <a:fillRect l="-1481" t="-1333"/>
                </a:stretch>
              </a:blipFill>
            </p:spPr>
            <p:txBody>
              <a:bodyPr/>
              <a:lstStyle/>
              <a:p>
                <a:r>
                  <a:rPr lang="en-IN">
                    <a:noFill/>
                  </a:rPr>
                  <a:t> </a:t>
                </a:r>
              </a:p>
            </p:txBody>
          </p:sp>
        </mc:Fallback>
      </mc:AlternateContent>
    </p:spTree>
    <p:extLst>
      <p:ext uri="{BB962C8B-B14F-4D97-AF65-F5344CB8AC3E}">
        <p14:creationId xmlns:p14="http://schemas.microsoft.com/office/powerpoint/2010/main" val="6821180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1C89-E04F-4612-AFC9-DDFEF639D7F5}"/>
              </a:ext>
            </a:extLst>
          </p:cNvPr>
          <p:cNvSpPr>
            <a:spLocks noGrp="1"/>
          </p:cNvSpPr>
          <p:nvPr>
            <p:ph type="title"/>
          </p:nvPr>
        </p:nvSpPr>
        <p:spPr/>
        <p:txBody>
          <a:bodyPr>
            <a:normAutofit/>
          </a:bodyPr>
          <a:lstStyle/>
          <a:p>
            <a:r>
              <a:rPr lang="en-US" sz="2800" dirty="0"/>
              <a:t>Hypothesis Testing of the Ratio of Two Population Variances (cont.)</a:t>
            </a:r>
          </a:p>
        </p:txBody>
      </p:sp>
      <p:sp>
        <p:nvSpPr>
          <p:cNvPr id="3" name="Content Placeholder 2">
            <a:extLst>
              <a:ext uri="{FF2B5EF4-FFF2-40B4-BE49-F238E27FC236}">
                <a16:creationId xmlns:a16="http://schemas.microsoft.com/office/drawing/2014/main" id="{F9580FEB-2B3F-4321-A9A7-6B2606654873}"/>
              </a:ext>
            </a:extLst>
          </p:cNvPr>
          <p:cNvSpPr>
            <a:spLocks noGrp="1"/>
          </p:cNvSpPr>
          <p:nvPr>
            <p:ph idx="1"/>
          </p:nvPr>
        </p:nvSpPr>
        <p:spPr>
          <a:xfrm>
            <a:off x="446049" y="1266407"/>
            <a:ext cx="8229600" cy="4572000"/>
          </a:xfrm>
        </p:spPr>
        <p:txBody>
          <a:bodyPr>
            <a:noAutofit/>
          </a:bodyPr>
          <a:lstStyle/>
          <a:p>
            <a:r>
              <a:rPr lang="en-US" dirty="0"/>
              <a:t>Please note that the methods presented in this section work very poorly when the normality assumption is violated. It is very important to validate the assumption of normality before developing confidence intervals or performing hypothesis tests on the ratio of the variances.</a:t>
            </a:r>
          </a:p>
        </p:txBody>
      </p:sp>
    </p:spTree>
    <p:extLst>
      <p:ext uri="{BB962C8B-B14F-4D97-AF65-F5344CB8AC3E}">
        <p14:creationId xmlns:p14="http://schemas.microsoft.com/office/powerpoint/2010/main" val="96264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1C89-E04F-4612-AFC9-DDFEF639D7F5}"/>
              </a:ext>
            </a:extLst>
          </p:cNvPr>
          <p:cNvSpPr>
            <a:spLocks noGrp="1"/>
          </p:cNvSpPr>
          <p:nvPr>
            <p:ph type="title"/>
          </p:nvPr>
        </p:nvSpPr>
        <p:spPr/>
        <p:txBody>
          <a:bodyPr/>
          <a:lstStyle/>
          <a:p>
            <a:r>
              <a:rPr lang="en-US" dirty="0"/>
              <a:t>Inference about Two Population Variances (cont.)</a:t>
            </a:r>
            <a:endParaRPr lang="en-US" baseline="-250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9580FEB-2B3F-4321-A9A7-6B2606654873}"/>
                  </a:ext>
                </a:extLst>
              </p:cNvPr>
              <p:cNvSpPr>
                <a:spLocks noGrp="1"/>
              </p:cNvSpPr>
              <p:nvPr>
                <p:ph idx="1"/>
              </p:nvPr>
            </p:nvSpPr>
            <p:spPr/>
            <p:txBody>
              <a:bodyPr>
                <a:normAutofit fontScale="92500" lnSpcReduction="10000"/>
              </a:bodyPr>
              <a:lstStyle/>
              <a:p>
                <a:r>
                  <a:rPr lang="en-US" dirty="0"/>
                  <a:t>Logically, if the ratio of the variances is not significantly different from one, the assumption of the equality of variances holds; otherwise, it’s reasonable to conclude that the variances are not equal. Lastly, when carrying out the test, we will use the ratio of the sample variances,  </a:t>
                </a:r>
                <a14:m>
                  <m:oMath xmlns:m="http://schemas.openxmlformats.org/officeDocument/2006/math">
                    <m:f>
                      <m:fPr>
                        <m:ctrlPr>
                          <a:rPr lang="en-US" i="1" smtClean="0">
                            <a:latin typeface="Cambria Math" panose="02040503050406030204" pitchFamily="18" charset="0"/>
                          </a:rPr>
                        </m:ctrlPr>
                      </m:fPr>
                      <m:num>
                        <m:sSubSup>
                          <m:sSubSupPr>
                            <m:ctrlPr>
                              <a:rPr lang="en-US" i="1">
                                <a:latin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𝑠</m:t>
                            </m:r>
                          </m:e>
                          <m:sub>
                            <m:r>
                              <a:rPr lang="en-US" i="1">
                                <a:latin typeface="Cambria Math" panose="02040503050406030204" pitchFamily="18" charset="0"/>
                              </a:rPr>
                              <m:t>1</m:t>
                            </m:r>
                          </m:sub>
                          <m:sup>
                            <m:r>
                              <a:rPr lang="en-US" i="1">
                                <a:latin typeface="Cambria Math" panose="02040503050406030204" pitchFamily="18" charset="0"/>
                              </a:rPr>
                              <m:t>2</m:t>
                            </m:r>
                          </m:sup>
                        </m:sSubSup>
                      </m:num>
                      <m:den>
                        <m:sSubSup>
                          <m:sSubSupPr>
                            <m:ctrlPr>
                              <a:rPr lang="en-US" i="1">
                                <a:latin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𝑠</m:t>
                            </m:r>
                          </m:e>
                          <m:sub>
                            <m:r>
                              <a:rPr lang="en-US" i="1">
                                <a:latin typeface="Cambria Math" panose="02040503050406030204" pitchFamily="18" charset="0"/>
                              </a:rPr>
                              <m:t>2</m:t>
                            </m:r>
                          </m:sub>
                          <m:sup>
                            <m:r>
                              <a:rPr lang="en-US" i="1">
                                <a:latin typeface="Cambria Math" panose="02040503050406030204" pitchFamily="18" charset="0"/>
                              </a:rPr>
                              <m:t>2</m:t>
                            </m:r>
                          </m:sup>
                        </m:sSubSup>
                      </m:den>
                    </m:f>
                  </m:oMath>
                </a14:m>
                <a:r>
                  <a:rPr lang="en-US" dirty="0"/>
                  <a:t>, as an estimate of the ratio of the population variances, </a:t>
                </a:r>
                <a14:m>
                  <m:oMath xmlns:m="http://schemas.openxmlformats.org/officeDocument/2006/math">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1</m:t>
                            </m:r>
                          </m:sub>
                          <m:sup>
                            <m:r>
                              <a:rPr lang="en-US" i="1">
                                <a:latin typeface="Cambria Math" panose="02040503050406030204" pitchFamily="18" charset="0"/>
                              </a:rPr>
                              <m:t>2</m:t>
                            </m:r>
                          </m:sup>
                        </m:sSubSup>
                      </m:num>
                      <m:den>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2</m:t>
                            </m:r>
                          </m:sub>
                          <m:sup>
                            <m:r>
                              <a:rPr lang="en-US" i="1">
                                <a:latin typeface="Cambria Math" panose="02040503050406030204" pitchFamily="18" charset="0"/>
                              </a:rPr>
                              <m:t>2</m:t>
                            </m:r>
                          </m:sup>
                        </m:sSubSup>
                      </m:den>
                    </m:f>
                  </m:oMath>
                </a14:m>
                <a:r>
                  <a:rPr lang="en-US" dirty="0"/>
                  <a:t>, assuming that the data are collected from two independent normal distributions. Before formalizing the test for equality of variances, we need to discuss the sampling distribution of the ratio of sample variances.</a:t>
                </a:r>
              </a:p>
            </p:txBody>
          </p:sp>
        </mc:Choice>
        <mc:Fallback xmlns="">
          <p:sp>
            <p:nvSpPr>
              <p:cNvPr id="3" name="Content Placeholder 2">
                <a:extLst>
                  <a:ext uri="{FF2B5EF4-FFF2-40B4-BE49-F238E27FC236}">
                    <a16:creationId xmlns:a16="http://schemas.microsoft.com/office/drawing/2014/main" id="{F9580FEB-2B3F-4321-A9A7-6B2606654873}"/>
                  </a:ext>
                </a:extLst>
              </p:cNvPr>
              <p:cNvSpPr>
                <a:spLocks noGrp="1" noRot="1" noChangeAspect="1" noMove="1" noResize="1" noEditPoints="1" noAdjustHandles="1" noChangeArrowheads="1" noChangeShapeType="1" noTextEdit="1"/>
              </p:cNvSpPr>
              <p:nvPr>
                <p:ph idx="1"/>
              </p:nvPr>
            </p:nvSpPr>
            <p:spPr>
              <a:blipFill>
                <a:blip r:embed="rId2"/>
                <a:stretch>
                  <a:fillRect l="-1333" t="-2000" r="-1333"/>
                </a:stretch>
              </a:blipFill>
            </p:spPr>
            <p:txBody>
              <a:bodyPr/>
              <a:lstStyle/>
              <a:p>
                <a:r>
                  <a:rPr lang="en-IN">
                    <a:noFill/>
                  </a:rPr>
                  <a:t> </a:t>
                </a:r>
              </a:p>
            </p:txBody>
          </p:sp>
        </mc:Fallback>
      </mc:AlternateContent>
    </p:spTree>
    <p:extLst>
      <p:ext uri="{BB962C8B-B14F-4D97-AF65-F5344CB8AC3E}">
        <p14:creationId xmlns:p14="http://schemas.microsoft.com/office/powerpoint/2010/main" val="1601460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0A81C89-E04F-4612-AFC9-DDFEF639D7F5}"/>
                  </a:ext>
                </a:extLst>
              </p:cNvPr>
              <p:cNvSpPr>
                <a:spLocks noGrp="1"/>
              </p:cNvSpPr>
              <p:nvPr>
                <p:ph type="title"/>
              </p:nvPr>
            </p:nvSpPr>
            <p:spPr/>
            <p:txBody>
              <a:bodyPr/>
              <a:lstStyle/>
              <a:p>
                <a:r>
                  <a:rPr lang="en-US" dirty="0"/>
                  <a:t>The Sampling Distribution of </a:t>
                </a:r>
                <a14:m>
                  <m:oMath xmlns:m="http://schemas.openxmlformats.org/officeDocument/2006/math">
                    <m:f>
                      <m:fPr>
                        <m:ctrlPr>
                          <a:rPr lang="en-US" i="1" smtClean="0">
                            <a:latin typeface="Cambria Math" panose="02040503050406030204" pitchFamily="18" charset="0"/>
                          </a:rPr>
                        </m:ctrlPr>
                      </m:fPr>
                      <m:num>
                        <m:sSubSup>
                          <m:sSubSupPr>
                            <m:ctrlPr>
                              <a:rPr lang="en-US" i="1">
                                <a:latin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𝑠</m:t>
                            </m:r>
                          </m:e>
                          <m:sub>
                            <m:r>
                              <a:rPr lang="en-US" i="1">
                                <a:latin typeface="Cambria Math" panose="02040503050406030204" pitchFamily="18" charset="0"/>
                              </a:rPr>
                              <m:t>1</m:t>
                            </m:r>
                          </m:sub>
                          <m:sup>
                            <m:r>
                              <a:rPr lang="en-US" i="1">
                                <a:latin typeface="Cambria Math" panose="02040503050406030204" pitchFamily="18" charset="0"/>
                              </a:rPr>
                              <m:t>2</m:t>
                            </m:r>
                          </m:sup>
                        </m:sSubSup>
                      </m:num>
                      <m:den>
                        <m:sSubSup>
                          <m:sSubSupPr>
                            <m:ctrlPr>
                              <a:rPr lang="en-US" i="1">
                                <a:latin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𝑠</m:t>
                            </m:r>
                          </m:e>
                          <m:sub>
                            <m:r>
                              <a:rPr lang="en-US" i="1">
                                <a:latin typeface="Cambria Math" panose="02040503050406030204" pitchFamily="18" charset="0"/>
                              </a:rPr>
                              <m:t>2</m:t>
                            </m:r>
                          </m:sub>
                          <m:sup>
                            <m:r>
                              <a:rPr lang="en-US" i="1">
                                <a:latin typeface="Cambria Math" panose="02040503050406030204" pitchFamily="18" charset="0"/>
                              </a:rPr>
                              <m:t>2</m:t>
                            </m:r>
                          </m:sup>
                        </m:sSubSup>
                      </m:den>
                    </m:f>
                  </m:oMath>
                </a14:m>
                <a:endParaRPr lang="en-US" baseline="-25000" dirty="0"/>
              </a:p>
            </p:txBody>
          </p:sp>
        </mc:Choice>
        <mc:Fallback xmlns="">
          <p:sp>
            <p:nvSpPr>
              <p:cNvPr id="2" name="Title 1">
                <a:extLst>
                  <a:ext uri="{FF2B5EF4-FFF2-40B4-BE49-F238E27FC236}">
                    <a16:creationId xmlns:a16="http://schemas.microsoft.com/office/drawing/2014/main" id="{50A81C89-E04F-4612-AFC9-DDFEF639D7F5}"/>
                  </a:ext>
                </a:extLst>
              </p:cNvPr>
              <p:cNvSpPr>
                <a:spLocks noGrp="1" noRot="1" noChangeAspect="1" noMove="1" noResize="1" noEditPoints="1" noAdjustHandles="1" noChangeArrowheads="1" noChangeShapeType="1" noTextEdit="1"/>
              </p:cNvSpPr>
              <p:nvPr>
                <p:ph type="title"/>
              </p:nvPr>
            </p:nvSpPr>
            <p:spPr>
              <a:blipFill>
                <a:blip r:embed="rId2"/>
                <a:stretch>
                  <a:fillRect t="-933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9580FEB-2B3F-4321-A9A7-6B2606654873}"/>
                  </a:ext>
                </a:extLst>
              </p:cNvPr>
              <p:cNvSpPr>
                <a:spLocks noGrp="1"/>
              </p:cNvSpPr>
              <p:nvPr>
                <p:ph idx="1"/>
              </p:nvPr>
            </p:nvSpPr>
            <p:spPr/>
            <p:txBody>
              <a:bodyPr>
                <a:normAutofit/>
              </a:bodyPr>
              <a:lstStyle/>
              <a:p>
                <a:r>
                  <a:rPr lang="en-US" dirty="0"/>
                  <a:t>Just as we did with the sampling distributions of other statistics that estimated their respective population parameters, we want to discuss the sampling distribution of </a:t>
                </a:r>
                <a14:m>
                  <m:oMath xmlns:m="http://schemas.openxmlformats.org/officeDocument/2006/math">
                    <m:f>
                      <m:fPr>
                        <m:ctrlPr>
                          <a:rPr lang="en-US" i="1" smtClean="0">
                            <a:latin typeface="Cambria Math" panose="02040503050406030204" pitchFamily="18" charset="0"/>
                          </a:rPr>
                        </m:ctrlPr>
                      </m:fPr>
                      <m:num>
                        <m:sSubSup>
                          <m:sSubSupPr>
                            <m:ctrlPr>
                              <a:rPr lang="en-US" i="1">
                                <a:latin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𝑠</m:t>
                            </m:r>
                          </m:e>
                          <m:sub>
                            <m:r>
                              <a:rPr lang="en-US" i="1">
                                <a:latin typeface="Cambria Math" panose="02040503050406030204" pitchFamily="18" charset="0"/>
                              </a:rPr>
                              <m:t>1</m:t>
                            </m:r>
                          </m:sub>
                          <m:sup>
                            <m:r>
                              <a:rPr lang="en-US" i="1">
                                <a:latin typeface="Cambria Math" panose="02040503050406030204" pitchFamily="18" charset="0"/>
                              </a:rPr>
                              <m:t>2</m:t>
                            </m:r>
                          </m:sup>
                        </m:sSubSup>
                      </m:num>
                      <m:den>
                        <m:sSubSup>
                          <m:sSubSupPr>
                            <m:ctrlPr>
                              <a:rPr lang="en-US" i="1">
                                <a:latin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𝑠</m:t>
                            </m:r>
                          </m:e>
                          <m:sub>
                            <m:r>
                              <a:rPr lang="en-US" i="1">
                                <a:latin typeface="Cambria Math" panose="02040503050406030204" pitchFamily="18" charset="0"/>
                              </a:rPr>
                              <m:t>2</m:t>
                            </m:r>
                          </m:sub>
                          <m:sup>
                            <m:r>
                              <a:rPr lang="en-US" i="1">
                                <a:latin typeface="Cambria Math" panose="02040503050406030204" pitchFamily="18" charset="0"/>
                              </a:rPr>
                              <m:t>2</m:t>
                            </m:r>
                          </m:sup>
                        </m:sSubSup>
                      </m:den>
                    </m:f>
                  </m:oMath>
                </a14:m>
                <a:r>
                  <a:rPr lang="en-US" dirty="0"/>
                  <a:t>. We discussed in Chapter 9 that the sample variance,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𝑠</m:t>
                        </m:r>
                      </m:e>
                      <m:sub>
                        <m:r>
                          <a:rPr lang="en-US" b="0" i="1" smtClean="0">
                            <a:latin typeface="Cambria Math" panose="02040503050406030204" pitchFamily="18" charset="0"/>
                            <a:ea typeface="Cambria Math" panose="02040503050406030204" pitchFamily="18" charset="0"/>
                          </a:rPr>
                          <m:t> </m:t>
                        </m:r>
                      </m:sub>
                      <m:sup>
                        <m:r>
                          <a:rPr lang="en-US" i="1">
                            <a:latin typeface="Cambria Math" panose="02040503050406030204" pitchFamily="18" charset="0"/>
                          </a:rPr>
                          <m:t>2</m:t>
                        </m:r>
                      </m:sup>
                    </m:sSubSup>
                  </m:oMath>
                </a14:m>
                <a:r>
                  <a:rPr lang="en-US" dirty="0"/>
                  <a:t>, follows a chi-square distribution. Thus, </a:t>
                </a:r>
                <a14:m>
                  <m:oMath xmlns:m="http://schemas.openxmlformats.org/officeDocument/2006/math">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𝑠</m:t>
                            </m:r>
                          </m:e>
                          <m:sub>
                            <m:r>
                              <a:rPr lang="en-US" i="1">
                                <a:latin typeface="Cambria Math" panose="02040503050406030204" pitchFamily="18" charset="0"/>
                              </a:rPr>
                              <m:t>1</m:t>
                            </m:r>
                          </m:sub>
                          <m:sup>
                            <m:r>
                              <a:rPr lang="en-US" i="1">
                                <a:latin typeface="Cambria Math" panose="02040503050406030204" pitchFamily="18" charset="0"/>
                              </a:rPr>
                              <m:t>2</m:t>
                            </m:r>
                          </m:sup>
                        </m:sSubSup>
                      </m:num>
                      <m:den>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𝑠</m:t>
                            </m:r>
                          </m:e>
                          <m:sub>
                            <m:r>
                              <a:rPr lang="en-US" i="1">
                                <a:latin typeface="Cambria Math" panose="02040503050406030204" pitchFamily="18" charset="0"/>
                              </a:rPr>
                              <m:t>2</m:t>
                            </m:r>
                          </m:sub>
                          <m:sup>
                            <m:r>
                              <a:rPr lang="en-US" i="1">
                                <a:latin typeface="Cambria Math" panose="02040503050406030204" pitchFamily="18" charset="0"/>
                              </a:rPr>
                              <m:t>2</m:t>
                            </m:r>
                          </m:sup>
                        </m:sSubSup>
                      </m:den>
                    </m:f>
                  </m:oMath>
                </a14:m>
                <a:r>
                  <a:rPr lang="en-US" dirty="0"/>
                  <a:t> is the ratio of two chi-square distributed statistics, which follows an </a:t>
                </a:r>
                <a14:m>
                  <m:oMath xmlns:m="http://schemas.openxmlformats.org/officeDocument/2006/math">
                    <m:r>
                      <a:rPr lang="en-US" i="1" dirty="0" smtClean="0">
                        <a:latin typeface="Cambria Math" panose="02040503050406030204" pitchFamily="18" charset="0"/>
                      </a:rPr>
                      <m:t>𝐹</m:t>
                    </m:r>
                  </m:oMath>
                </a14:m>
                <a:r>
                  <a:rPr lang="en-US" dirty="0"/>
                  <a:t>-distribution. The              </a:t>
                </a:r>
                <a14:m>
                  <m:oMath xmlns:m="http://schemas.openxmlformats.org/officeDocument/2006/math">
                    <m:r>
                      <a:rPr lang="en-US" i="1" dirty="0" smtClean="0">
                        <a:latin typeface="Cambria Math" panose="02040503050406030204" pitchFamily="18" charset="0"/>
                      </a:rPr>
                      <m:t>𝐹</m:t>
                    </m:r>
                  </m:oMath>
                </a14:m>
                <a:r>
                  <a:rPr lang="en-US" dirty="0"/>
                  <a:t>-distribution, named after the English statistician Sir Ronald Fisher, is a continuous distribution.</a:t>
                </a:r>
              </a:p>
            </p:txBody>
          </p:sp>
        </mc:Choice>
        <mc:Fallback xmlns="">
          <p:sp>
            <p:nvSpPr>
              <p:cNvPr id="3" name="Content Placeholder 2">
                <a:extLst>
                  <a:ext uri="{FF2B5EF4-FFF2-40B4-BE49-F238E27FC236}">
                    <a16:creationId xmlns:a16="http://schemas.microsoft.com/office/drawing/2014/main" id="{F9580FEB-2B3F-4321-A9A7-6B2606654873}"/>
                  </a:ext>
                </a:extLst>
              </p:cNvPr>
              <p:cNvSpPr>
                <a:spLocks noGrp="1" noRot="1" noChangeAspect="1" noMove="1" noResize="1" noEditPoints="1" noAdjustHandles="1" noChangeArrowheads="1" noChangeShapeType="1" noTextEdit="1"/>
              </p:cNvSpPr>
              <p:nvPr>
                <p:ph idx="1"/>
              </p:nvPr>
            </p:nvSpPr>
            <p:spPr>
              <a:blipFill>
                <a:blip r:embed="rId3"/>
                <a:stretch>
                  <a:fillRect l="-1481" t="-1200" b="-3600"/>
                </a:stretch>
              </a:blipFill>
            </p:spPr>
            <p:txBody>
              <a:bodyPr/>
              <a:lstStyle/>
              <a:p>
                <a:r>
                  <a:rPr lang="en-IN">
                    <a:noFill/>
                  </a:rPr>
                  <a:t> </a:t>
                </a:r>
              </a:p>
            </p:txBody>
          </p:sp>
        </mc:Fallback>
      </mc:AlternateContent>
    </p:spTree>
    <p:extLst>
      <p:ext uri="{BB962C8B-B14F-4D97-AF65-F5344CB8AC3E}">
        <p14:creationId xmlns:p14="http://schemas.microsoft.com/office/powerpoint/2010/main" val="3111240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0A81C89-E04F-4612-AFC9-DDFEF639D7F5}"/>
                  </a:ext>
                </a:extLst>
              </p:cNvPr>
              <p:cNvSpPr>
                <a:spLocks noGrp="1"/>
              </p:cNvSpPr>
              <p:nvPr>
                <p:ph type="title"/>
              </p:nvPr>
            </p:nvSpPr>
            <p:spPr/>
            <p:txBody>
              <a:bodyPr/>
              <a:lstStyle/>
              <a:p>
                <a:r>
                  <a:rPr lang="en-US" dirty="0"/>
                  <a:t>The Sampling Distribution of </a:t>
                </a:r>
                <a14:m>
                  <m:oMath xmlns:m="http://schemas.openxmlformats.org/officeDocument/2006/math">
                    <m:f>
                      <m:fPr>
                        <m:ctrlPr>
                          <a:rPr lang="en-US" i="1" smtClean="0">
                            <a:latin typeface="Cambria Math" panose="02040503050406030204" pitchFamily="18" charset="0"/>
                          </a:rPr>
                        </m:ctrlPr>
                      </m:fPr>
                      <m:num>
                        <m:sSubSup>
                          <m:sSubSupPr>
                            <m:ctrlPr>
                              <a:rPr lang="en-US" i="1">
                                <a:latin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𝑠</m:t>
                            </m:r>
                          </m:e>
                          <m:sub>
                            <m:r>
                              <a:rPr lang="en-US" i="1">
                                <a:latin typeface="Cambria Math" panose="02040503050406030204" pitchFamily="18" charset="0"/>
                              </a:rPr>
                              <m:t>1</m:t>
                            </m:r>
                          </m:sub>
                          <m:sup>
                            <m:r>
                              <a:rPr lang="en-US" i="1">
                                <a:latin typeface="Cambria Math" panose="02040503050406030204" pitchFamily="18" charset="0"/>
                              </a:rPr>
                              <m:t>2</m:t>
                            </m:r>
                          </m:sup>
                        </m:sSubSup>
                      </m:num>
                      <m:den>
                        <m:sSubSup>
                          <m:sSubSupPr>
                            <m:ctrlPr>
                              <a:rPr lang="en-US" i="1">
                                <a:latin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𝑠</m:t>
                            </m:r>
                          </m:e>
                          <m:sub>
                            <m:r>
                              <a:rPr lang="en-US" i="1">
                                <a:latin typeface="Cambria Math" panose="02040503050406030204" pitchFamily="18" charset="0"/>
                              </a:rPr>
                              <m:t>2</m:t>
                            </m:r>
                          </m:sub>
                          <m:sup>
                            <m:r>
                              <a:rPr lang="en-US" i="1">
                                <a:latin typeface="Cambria Math" panose="02040503050406030204" pitchFamily="18" charset="0"/>
                              </a:rPr>
                              <m:t>2</m:t>
                            </m:r>
                          </m:sup>
                        </m:sSubSup>
                      </m:den>
                    </m:f>
                  </m:oMath>
                </a14:m>
                <a:r>
                  <a:rPr lang="en-US" baseline="-25000" dirty="0"/>
                  <a:t> </a:t>
                </a:r>
                <a:r>
                  <a:rPr lang="en-US" dirty="0"/>
                  <a:t>(cont.)</a:t>
                </a:r>
              </a:p>
            </p:txBody>
          </p:sp>
        </mc:Choice>
        <mc:Fallback xmlns="">
          <p:sp>
            <p:nvSpPr>
              <p:cNvPr id="2" name="Title 1">
                <a:extLst>
                  <a:ext uri="{FF2B5EF4-FFF2-40B4-BE49-F238E27FC236}">
                    <a16:creationId xmlns:a16="http://schemas.microsoft.com/office/drawing/2014/main" id="{50A81C89-E04F-4612-AFC9-DDFEF639D7F5}"/>
                  </a:ext>
                </a:extLst>
              </p:cNvPr>
              <p:cNvSpPr>
                <a:spLocks noGrp="1" noRot="1" noChangeAspect="1" noMove="1" noResize="1" noEditPoints="1" noAdjustHandles="1" noChangeArrowheads="1" noChangeShapeType="1" noTextEdit="1"/>
              </p:cNvSpPr>
              <p:nvPr>
                <p:ph type="title"/>
              </p:nvPr>
            </p:nvSpPr>
            <p:spPr>
              <a:blipFill>
                <a:blip r:embed="rId2"/>
                <a:stretch>
                  <a:fillRect t="-933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9580FEB-2B3F-4321-A9A7-6B2606654873}"/>
                  </a:ext>
                </a:extLst>
              </p:cNvPr>
              <p:cNvSpPr>
                <a:spLocks noGrp="1"/>
              </p:cNvSpPr>
              <p:nvPr>
                <p:ph idx="1"/>
              </p:nvPr>
            </p:nvSpPr>
            <p:spPr/>
            <p:txBody>
              <a:bodyPr>
                <a:normAutofit lnSpcReduction="10000"/>
              </a:bodyPr>
              <a:lstStyle/>
              <a:p>
                <a:r>
                  <a:rPr lang="en-US" dirty="0"/>
                  <a:t>Like the chi-square distribution, the </a:t>
                </a:r>
                <a14:m>
                  <m:oMath xmlns:m="http://schemas.openxmlformats.org/officeDocument/2006/math">
                    <m:r>
                      <a:rPr lang="en-US" i="1" dirty="0" smtClean="0">
                        <a:latin typeface="Cambria Math" panose="02040503050406030204" pitchFamily="18" charset="0"/>
                      </a:rPr>
                      <m:t>𝐹</m:t>
                    </m:r>
                  </m:oMath>
                </a14:m>
                <a:r>
                  <a:rPr lang="en-US" dirty="0"/>
                  <a:t>-distribution is a positively skewed distribution with values that are always greater than or equal to zero. </a:t>
                </a:r>
                <a14:m>
                  <m:oMath xmlns:m="http://schemas.openxmlformats.org/officeDocument/2006/math">
                    <m:r>
                      <a:rPr lang="en-US" i="1" dirty="0" smtClean="0">
                        <a:latin typeface="Cambria Math" panose="02040503050406030204" pitchFamily="18" charset="0"/>
                      </a:rPr>
                      <m:t>𝐹</m:t>
                    </m:r>
                  </m:oMath>
                </a14:m>
                <a:r>
                  <a:rPr lang="en-US" dirty="0"/>
                  <a:t>-distributions are associated with test statistics that are quotients. The </a:t>
                </a:r>
                <a14:m>
                  <m:oMath xmlns:m="http://schemas.openxmlformats.org/officeDocument/2006/math">
                    <m:r>
                      <a:rPr lang="en-US" i="1" dirty="0" smtClean="0">
                        <a:latin typeface="Cambria Math" panose="02040503050406030204" pitchFamily="18" charset="0"/>
                      </a:rPr>
                      <m:t>𝐹</m:t>
                    </m:r>
                  </m:oMath>
                </a14:m>
                <a:r>
                  <a:rPr lang="en-US" dirty="0"/>
                  <a:t>-distribution is a function of two degrees of freedom—the numerator degrees of freedom and the denominator degrees of freedom. The common practice is to refer to the </a:t>
                </a:r>
                <a14:m>
                  <m:oMath xmlns:m="http://schemas.openxmlformats.org/officeDocument/2006/math">
                    <m:r>
                      <a:rPr lang="en-US" i="1" dirty="0" smtClean="0">
                        <a:latin typeface="Cambria Math" panose="02040503050406030204" pitchFamily="18" charset="0"/>
                      </a:rPr>
                      <m:t>𝐹</m:t>
                    </m:r>
                  </m:oMath>
                </a14:m>
                <a:r>
                  <a:rPr lang="en-US" dirty="0"/>
                  <a:t>-distribution as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𝑑𝑓</m:t>
                            </m:r>
                          </m:e>
                          <m:sub>
                            <m:r>
                              <a:rPr lang="en-US" b="0" i="1" smtClean="0">
                                <a:latin typeface="Cambria Math" panose="02040503050406030204" pitchFamily="18" charset="0"/>
                              </a:rPr>
                              <m:t> </m:t>
                            </m:r>
                            <m:r>
                              <a:rPr lang="en-US" b="0" i="1" smtClean="0">
                                <a:latin typeface="Cambria Math" panose="02040503050406030204" pitchFamily="18" charset="0"/>
                              </a:rPr>
                              <m:t>𝑛𝑢𝑚</m:t>
                            </m:r>
                            <m:r>
                              <a:rPr lang="en-US" b="0" i="1" smtClean="0">
                                <a:latin typeface="Cambria Math" panose="02040503050406030204" pitchFamily="18" charset="0"/>
                              </a:rPr>
                              <m:t>′</m:t>
                            </m:r>
                          </m:sub>
                        </m:sSub>
                        <m:sSub>
                          <m:sSubPr>
                            <m:ctrlPr>
                              <a:rPr lang="en-US" i="1">
                                <a:latin typeface="Cambria Math" panose="02040503050406030204" pitchFamily="18" charset="0"/>
                              </a:rPr>
                            </m:ctrlPr>
                          </m:sSubPr>
                          <m:e>
                            <m:r>
                              <a:rPr lang="en-US" i="1">
                                <a:latin typeface="Cambria Math" panose="02040503050406030204" pitchFamily="18" charset="0"/>
                              </a:rPr>
                              <m:t>𝑑𝑓</m:t>
                            </m:r>
                          </m:e>
                          <m:sub>
                            <m:r>
                              <a:rPr lang="en-US" b="0" i="1" smtClean="0">
                                <a:latin typeface="Cambria Math" panose="02040503050406030204" pitchFamily="18" charset="0"/>
                              </a:rPr>
                              <m:t>𝑑𝑒𝑛</m:t>
                            </m:r>
                          </m:sub>
                        </m:sSub>
                      </m:sub>
                    </m:sSub>
                  </m:oMath>
                </a14:m>
                <a:r>
                  <a:rPr lang="en-US" dirty="0"/>
                  <a:t>  where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𝑑𝑓</m:t>
                        </m:r>
                      </m:e>
                      <m:sub>
                        <m:r>
                          <a:rPr lang="en-US" b="0" i="1" smtClean="0">
                            <a:latin typeface="Cambria Math" panose="02040503050406030204" pitchFamily="18" charset="0"/>
                          </a:rPr>
                          <m:t>𝑛𝑢𝑚</m:t>
                        </m:r>
                      </m:sub>
                    </m:sSub>
                  </m:oMath>
                </a14:m>
                <a:r>
                  <a:rPr lang="en-US" dirty="0"/>
                  <a:t> represents the numerator degrees of freedom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𝑑𝑓</m:t>
                        </m:r>
                      </m:e>
                      <m:sub>
                        <m:r>
                          <a:rPr lang="en-US" b="0" i="1" smtClean="0">
                            <a:latin typeface="Cambria Math" panose="02040503050406030204" pitchFamily="18" charset="0"/>
                          </a:rPr>
                          <m:t>𝑑𝑒𝑛</m:t>
                        </m:r>
                      </m:sub>
                    </m:sSub>
                  </m:oMath>
                </a14:m>
                <a:r>
                  <a:rPr lang="en-US" dirty="0"/>
                  <a:t> represents the denominator degrees of freedom.</a:t>
                </a:r>
              </a:p>
            </p:txBody>
          </p:sp>
        </mc:Choice>
        <mc:Fallback xmlns="">
          <p:sp>
            <p:nvSpPr>
              <p:cNvPr id="3" name="Content Placeholder 2">
                <a:extLst>
                  <a:ext uri="{FF2B5EF4-FFF2-40B4-BE49-F238E27FC236}">
                    <a16:creationId xmlns:a16="http://schemas.microsoft.com/office/drawing/2014/main" id="{F9580FEB-2B3F-4321-A9A7-6B2606654873}"/>
                  </a:ext>
                </a:extLst>
              </p:cNvPr>
              <p:cNvSpPr>
                <a:spLocks noGrp="1" noRot="1" noChangeAspect="1" noMove="1" noResize="1" noEditPoints="1" noAdjustHandles="1" noChangeArrowheads="1" noChangeShapeType="1" noTextEdit="1"/>
              </p:cNvSpPr>
              <p:nvPr>
                <p:ph idx="1"/>
              </p:nvPr>
            </p:nvSpPr>
            <p:spPr>
              <a:blipFill>
                <a:blip r:embed="rId3"/>
                <a:stretch>
                  <a:fillRect l="-1481" t="-2133"/>
                </a:stretch>
              </a:blipFill>
            </p:spPr>
            <p:txBody>
              <a:bodyPr/>
              <a:lstStyle/>
              <a:p>
                <a:r>
                  <a:rPr lang="en-US">
                    <a:noFill/>
                  </a:rPr>
                  <a:t> </a:t>
                </a:r>
              </a:p>
            </p:txBody>
          </p:sp>
        </mc:Fallback>
      </mc:AlternateContent>
    </p:spTree>
    <p:extLst>
      <p:ext uri="{BB962C8B-B14F-4D97-AF65-F5344CB8AC3E}">
        <p14:creationId xmlns:p14="http://schemas.microsoft.com/office/powerpoint/2010/main" val="695717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0A81C89-E04F-4612-AFC9-DDFEF639D7F5}"/>
                  </a:ext>
                </a:extLst>
              </p:cNvPr>
              <p:cNvSpPr>
                <a:spLocks noGrp="1"/>
              </p:cNvSpPr>
              <p:nvPr>
                <p:ph type="title"/>
              </p:nvPr>
            </p:nvSpPr>
            <p:spPr/>
            <p:txBody>
              <a:bodyPr/>
              <a:lstStyle/>
              <a:p>
                <a:r>
                  <a:rPr lang="en-US" dirty="0"/>
                  <a:t>The Sampling Distribution of </a:t>
                </a:r>
                <a14:m>
                  <m:oMath xmlns:m="http://schemas.openxmlformats.org/officeDocument/2006/math">
                    <m:f>
                      <m:fPr>
                        <m:ctrlPr>
                          <a:rPr lang="en-US" i="1" smtClean="0">
                            <a:latin typeface="Cambria Math" panose="02040503050406030204" pitchFamily="18" charset="0"/>
                          </a:rPr>
                        </m:ctrlPr>
                      </m:fPr>
                      <m:num>
                        <m:sSubSup>
                          <m:sSubSupPr>
                            <m:ctrlPr>
                              <a:rPr lang="en-US" i="1">
                                <a:latin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𝑠</m:t>
                            </m:r>
                          </m:e>
                          <m:sub>
                            <m:r>
                              <a:rPr lang="en-US" i="1">
                                <a:latin typeface="Cambria Math" panose="02040503050406030204" pitchFamily="18" charset="0"/>
                              </a:rPr>
                              <m:t>1</m:t>
                            </m:r>
                          </m:sub>
                          <m:sup>
                            <m:r>
                              <a:rPr lang="en-US" i="1">
                                <a:latin typeface="Cambria Math" panose="02040503050406030204" pitchFamily="18" charset="0"/>
                              </a:rPr>
                              <m:t>2</m:t>
                            </m:r>
                          </m:sup>
                        </m:sSubSup>
                      </m:num>
                      <m:den>
                        <m:sSubSup>
                          <m:sSubSupPr>
                            <m:ctrlPr>
                              <a:rPr lang="en-US" i="1">
                                <a:latin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𝑠</m:t>
                            </m:r>
                          </m:e>
                          <m:sub>
                            <m:r>
                              <a:rPr lang="en-US" i="1">
                                <a:latin typeface="Cambria Math" panose="02040503050406030204" pitchFamily="18" charset="0"/>
                              </a:rPr>
                              <m:t>2</m:t>
                            </m:r>
                          </m:sub>
                          <m:sup>
                            <m:r>
                              <a:rPr lang="en-US" i="1">
                                <a:latin typeface="Cambria Math" panose="02040503050406030204" pitchFamily="18" charset="0"/>
                              </a:rPr>
                              <m:t>2</m:t>
                            </m:r>
                          </m:sup>
                        </m:sSubSup>
                      </m:den>
                    </m:f>
                  </m:oMath>
                </a14:m>
                <a:r>
                  <a:rPr lang="en-US" baseline="-25000" dirty="0"/>
                  <a:t> </a:t>
                </a:r>
                <a:r>
                  <a:rPr lang="en-US" dirty="0"/>
                  <a:t>(cont.)</a:t>
                </a:r>
              </a:p>
            </p:txBody>
          </p:sp>
        </mc:Choice>
        <mc:Fallback xmlns="">
          <p:sp>
            <p:nvSpPr>
              <p:cNvPr id="2" name="Title 1">
                <a:extLst>
                  <a:ext uri="{FF2B5EF4-FFF2-40B4-BE49-F238E27FC236}">
                    <a16:creationId xmlns:a16="http://schemas.microsoft.com/office/drawing/2014/main" id="{50A81C89-E04F-4612-AFC9-DDFEF639D7F5}"/>
                  </a:ext>
                </a:extLst>
              </p:cNvPr>
              <p:cNvSpPr>
                <a:spLocks noGrp="1" noRot="1" noChangeAspect="1" noMove="1" noResize="1" noEditPoints="1" noAdjustHandles="1" noChangeArrowheads="1" noChangeShapeType="1" noTextEdit="1"/>
              </p:cNvSpPr>
              <p:nvPr>
                <p:ph type="title"/>
              </p:nvPr>
            </p:nvSpPr>
            <p:spPr>
              <a:blipFill>
                <a:blip r:embed="rId2"/>
                <a:stretch>
                  <a:fillRect t="-933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9580FEB-2B3F-4321-A9A7-6B2606654873}"/>
                  </a:ext>
                </a:extLst>
              </p:cNvPr>
              <p:cNvSpPr>
                <a:spLocks noGrp="1"/>
              </p:cNvSpPr>
              <p:nvPr>
                <p:ph idx="1"/>
              </p:nvPr>
            </p:nvSpPr>
            <p:spPr/>
            <p:txBody>
              <a:bodyPr>
                <a:normAutofit/>
              </a:bodyPr>
              <a:lstStyle/>
              <a:p>
                <a:r>
                  <a:rPr lang="en-US" dirty="0"/>
                  <a:t>The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𝑑𝑓</m:t>
                        </m:r>
                      </m:e>
                      <m:sub>
                        <m:r>
                          <a:rPr lang="en-US" b="0" i="1" smtClean="0">
                            <a:latin typeface="Cambria Math" panose="02040503050406030204" pitchFamily="18" charset="0"/>
                          </a:rPr>
                          <m:t>𝑛𝑢𝑚</m:t>
                        </m:r>
                      </m:sub>
                    </m:sSub>
                  </m:oMath>
                </a14:m>
                <a:r>
                  <a:rPr lang="en-US" dirty="0"/>
                  <a:t> is equal to </a:t>
                </a:r>
                <a14:m>
                  <m:oMath xmlns:m="http://schemas.openxmlformats.org/officeDocument/2006/math">
                    <m:r>
                      <a:rPr lang="en-US" i="1" dirty="0" smtClean="0">
                        <a:latin typeface="Cambria Math" panose="02040503050406030204" pitchFamily="18" charset="0"/>
                      </a:rPr>
                      <m:t>𝑛</m:t>
                    </m:r>
                    <m:r>
                      <a:rPr lang="en-US" i="1" baseline="-25000" dirty="0">
                        <a:latin typeface="Cambria Math" panose="02040503050406030204" pitchFamily="18" charset="0"/>
                      </a:rPr>
                      <m:t>1</m:t>
                    </m:r>
                    <m:r>
                      <a:rPr lang="en-US" i="1" dirty="0">
                        <a:latin typeface="Cambria Math" panose="02040503050406030204" pitchFamily="18" charset="0"/>
                      </a:rPr>
                      <m:t>−1</m:t>
                    </m:r>
                  </m:oMath>
                </a14:m>
                <a:r>
                  <a:rPr lang="en-US" dirty="0"/>
                  <a:t>, the denominator of the variance term in the numerator </a:t>
                </a:r>
                <a14:m>
                  <m:oMath xmlns:m="http://schemas.openxmlformats.org/officeDocument/2006/math">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𝑠</m:t>
                        </m:r>
                      </m:e>
                      <m:sub>
                        <m:r>
                          <a:rPr lang="en-US" i="1">
                            <a:latin typeface="Cambria Math" panose="02040503050406030204" pitchFamily="18" charset="0"/>
                          </a:rPr>
                          <m:t>1</m:t>
                        </m:r>
                      </m:sub>
                      <m:sup>
                        <m:r>
                          <a:rPr lang="en-US" i="1">
                            <a:latin typeface="Cambria Math" panose="02040503050406030204" pitchFamily="18" charset="0"/>
                          </a:rPr>
                          <m:t>2</m:t>
                        </m:r>
                      </m:sup>
                    </m:sSubSup>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𝑑𝑓</m:t>
                        </m:r>
                      </m:e>
                      <m:sub>
                        <m:r>
                          <a:rPr lang="en-US" i="1">
                            <a:latin typeface="Cambria Math" panose="02040503050406030204" pitchFamily="18" charset="0"/>
                          </a:rPr>
                          <m:t>𝑑𝑒𝑛</m:t>
                        </m:r>
                      </m:sub>
                    </m:sSub>
                  </m:oMath>
                </a14:m>
                <a:r>
                  <a:rPr lang="en-US" dirty="0"/>
                  <a:t> is equal to </a:t>
                </a:r>
                <a14:m>
                  <m:oMath xmlns:m="http://schemas.openxmlformats.org/officeDocument/2006/math">
                    <m:r>
                      <a:rPr lang="en-US" i="1" dirty="0">
                        <a:latin typeface="Cambria Math" panose="02040503050406030204" pitchFamily="18" charset="0"/>
                      </a:rPr>
                      <m:t>𝑛</m:t>
                    </m:r>
                    <m:r>
                      <a:rPr lang="en-US" b="0" i="1" baseline="-25000" dirty="0" smtClean="0">
                        <a:latin typeface="Cambria Math" panose="02040503050406030204" pitchFamily="18" charset="0"/>
                      </a:rPr>
                      <m:t>2</m:t>
                    </m:r>
                    <m:r>
                      <a:rPr lang="en-US" i="1" dirty="0">
                        <a:latin typeface="Cambria Math" panose="02040503050406030204" pitchFamily="18" charset="0"/>
                      </a:rPr>
                      <m:t>−1</m:t>
                    </m:r>
                  </m:oMath>
                </a14:m>
                <a:r>
                  <a:rPr lang="en-US" dirty="0"/>
                  <a:t>, the denominator of the variance term in the denominator </a:t>
                </a:r>
                <a14:m>
                  <m:oMath xmlns:m="http://schemas.openxmlformats.org/officeDocument/2006/math">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𝑠</m:t>
                        </m:r>
                      </m:e>
                      <m:sub>
                        <m:r>
                          <a:rPr lang="en-US" b="0" i="1" smtClean="0">
                            <a:latin typeface="Cambria Math" panose="02040503050406030204" pitchFamily="18" charset="0"/>
                          </a:rPr>
                          <m:t>2</m:t>
                        </m:r>
                      </m:sub>
                      <m:sup>
                        <m:r>
                          <a:rPr lang="en-US" i="1">
                            <a:latin typeface="Cambria Math" panose="02040503050406030204" pitchFamily="18" charset="0"/>
                          </a:rPr>
                          <m:t>2</m:t>
                        </m:r>
                      </m:sup>
                    </m:sSubSup>
                  </m:oMath>
                </a14:m>
                <a:r>
                  <a:rPr lang="en-US" dirty="0"/>
                  <a:t>).</a:t>
                </a:r>
              </a:p>
              <a:p>
                <a:r>
                  <a:rPr lang="en-US" dirty="0"/>
                  <a:t>The shape of the </a:t>
                </a:r>
                <a14:m>
                  <m:oMath xmlns:m="http://schemas.openxmlformats.org/officeDocument/2006/math">
                    <m:r>
                      <a:rPr lang="en-US" i="1" dirty="0" smtClean="0">
                        <a:latin typeface="Cambria Math" panose="02040503050406030204" pitchFamily="18" charset="0"/>
                      </a:rPr>
                      <m:t>𝐹</m:t>
                    </m:r>
                  </m:oMath>
                </a14:m>
                <a:r>
                  <a:rPr lang="en-US" dirty="0"/>
                  <a:t>-distribution is a function of its degrees of freedom. In Figure 12.5.1, the                       </a:t>
                </a:r>
                <a14:m>
                  <m:oMath xmlns:m="http://schemas.openxmlformats.org/officeDocument/2006/math">
                    <m:r>
                      <a:rPr lang="en-US" i="1" dirty="0" smtClean="0">
                        <a:latin typeface="Cambria Math" panose="02040503050406030204" pitchFamily="18" charset="0"/>
                      </a:rPr>
                      <m:t>𝐹</m:t>
                    </m:r>
                  </m:oMath>
                </a14:m>
                <a:r>
                  <a:rPr lang="en-US" dirty="0"/>
                  <a:t>-distributions for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𝑑𝑓</m:t>
                        </m:r>
                      </m:e>
                      <m:sub>
                        <m:r>
                          <a:rPr lang="en-US" b="0" i="1" smtClean="0">
                            <a:latin typeface="Cambria Math" panose="02040503050406030204" pitchFamily="18" charset="0"/>
                          </a:rPr>
                          <m:t>𝑛</m:t>
                        </m:r>
                        <m:r>
                          <a:rPr lang="en-US" i="1">
                            <a:latin typeface="Cambria Math" panose="02040503050406030204" pitchFamily="18" charset="0"/>
                          </a:rPr>
                          <m:t>𝑢𝑚</m:t>
                        </m:r>
                      </m:sub>
                    </m:sSub>
                  </m:oMath>
                </a14:m>
                <a:r>
                  <a:rPr lang="en-US" dirty="0"/>
                  <a:t> = 6,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𝑑𝑓</m:t>
                        </m:r>
                      </m:e>
                      <m:sub>
                        <m:r>
                          <a:rPr lang="en-US" i="1">
                            <a:latin typeface="Cambria Math" panose="02040503050406030204" pitchFamily="18" charset="0"/>
                          </a:rPr>
                          <m:t>𝑑𝑒𝑛</m:t>
                        </m:r>
                      </m:sub>
                    </m:sSub>
                  </m:oMath>
                </a14:m>
                <a:r>
                  <a:rPr lang="en-US" dirty="0"/>
                  <a:t> = 40,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𝑑𝑓</m:t>
                        </m:r>
                      </m:e>
                      <m:sub>
                        <m:r>
                          <a:rPr lang="en-US" i="1">
                            <a:latin typeface="Cambria Math" panose="02040503050406030204" pitchFamily="18" charset="0"/>
                          </a:rPr>
                          <m:t>𝑛𝑢𝑚</m:t>
                        </m:r>
                      </m:sub>
                    </m:sSub>
                  </m:oMath>
                </a14:m>
                <a:r>
                  <a:rPr lang="en-US" dirty="0"/>
                  <a:t> = 10,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𝑑𝑓</m:t>
                        </m:r>
                      </m:e>
                      <m:sub>
                        <m:r>
                          <a:rPr lang="en-US" i="1">
                            <a:latin typeface="Cambria Math" panose="02040503050406030204" pitchFamily="18" charset="0"/>
                          </a:rPr>
                          <m:t>𝑑𝑒𝑛</m:t>
                        </m:r>
                      </m:sub>
                    </m:sSub>
                  </m:oMath>
                </a14:m>
                <a:r>
                  <a:rPr lang="en-US" dirty="0"/>
                  <a:t> = 4 are given.</a:t>
                </a:r>
              </a:p>
            </p:txBody>
          </p:sp>
        </mc:Choice>
        <mc:Fallback xmlns="">
          <p:sp>
            <p:nvSpPr>
              <p:cNvPr id="3" name="Content Placeholder 2">
                <a:extLst>
                  <a:ext uri="{FF2B5EF4-FFF2-40B4-BE49-F238E27FC236}">
                    <a16:creationId xmlns:a16="http://schemas.microsoft.com/office/drawing/2014/main" id="{F9580FEB-2B3F-4321-A9A7-6B2606654873}"/>
                  </a:ext>
                </a:extLst>
              </p:cNvPr>
              <p:cNvSpPr>
                <a:spLocks noGrp="1" noRot="1" noChangeAspect="1" noMove="1" noResize="1" noEditPoints="1" noAdjustHandles="1" noChangeArrowheads="1" noChangeShapeType="1" noTextEdit="1"/>
              </p:cNvSpPr>
              <p:nvPr>
                <p:ph idx="1"/>
              </p:nvPr>
            </p:nvSpPr>
            <p:spPr>
              <a:blipFill>
                <a:blip r:embed="rId3"/>
                <a:stretch>
                  <a:fillRect l="-1481" t="-1200" r="-1259"/>
                </a:stretch>
              </a:blipFill>
            </p:spPr>
            <p:txBody>
              <a:bodyPr/>
              <a:lstStyle/>
              <a:p>
                <a:r>
                  <a:rPr lang="en-US">
                    <a:noFill/>
                  </a:rPr>
                  <a:t> </a:t>
                </a:r>
              </a:p>
            </p:txBody>
          </p:sp>
        </mc:Fallback>
      </mc:AlternateContent>
    </p:spTree>
    <p:extLst>
      <p:ext uri="{BB962C8B-B14F-4D97-AF65-F5344CB8AC3E}">
        <p14:creationId xmlns:p14="http://schemas.microsoft.com/office/powerpoint/2010/main" val="2819088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0A81C89-E04F-4612-AFC9-DDFEF639D7F5}"/>
                  </a:ext>
                </a:extLst>
              </p:cNvPr>
              <p:cNvSpPr>
                <a:spLocks noGrp="1"/>
              </p:cNvSpPr>
              <p:nvPr>
                <p:ph type="title"/>
              </p:nvPr>
            </p:nvSpPr>
            <p:spPr/>
            <p:txBody>
              <a:bodyPr/>
              <a:lstStyle/>
              <a:p>
                <a:r>
                  <a:rPr lang="en-US" dirty="0"/>
                  <a:t>The Sampling Distribution of </a:t>
                </a:r>
                <a14:m>
                  <m:oMath xmlns:m="http://schemas.openxmlformats.org/officeDocument/2006/math">
                    <m:f>
                      <m:fPr>
                        <m:ctrlPr>
                          <a:rPr lang="en-US" i="1" smtClean="0">
                            <a:latin typeface="Cambria Math" panose="02040503050406030204" pitchFamily="18" charset="0"/>
                          </a:rPr>
                        </m:ctrlPr>
                      </m:fPr>
                      <m:num>
                        <m:sSubSup>
                          <m:sSubSupPr>
                            <m:ctrlPr>
                              <a:rPr lang="en-US" i="1">
                                <a:latin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𝑠</m:t>
                            </m:r>
                          </m:e>
                          <m:sub>
                            <m:r>
                              <a:rPr lang="en-US" i="1">
                                <a:latin typeface="Cambria Math" panose="02040503050406030204" pitchFamily="18" charset="0"/>
                              </a:rPr>
                              <m:t>1</m:t>
                            </m:r>
                          </m:sub>
                          <m:sup>
                            <m:r>
                              <a:rPr lang="en-US" i="1">
                                <a:latin typeface="Cambria Math" panose="02040503050406030204" pitchFamily="18" charset="0"/>
                              </a:rPr>
                              <m:t>2</m:t>
                            </m:r>
                          </m:sup>
                        </m:sSubSup>
                      </m:num>
                      <m:den>
                        <m:sSubSup>
                          <m:sSubSupPr>
                            <m:ctrlPr>
                              <a:rPr lang="en-US" i="1">
                                <a:latin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𝑠</m:t>
                            </m:r>
                          </m:e>
                          <m:sub>
                            <m:r>
                              <a:rPr lang="en-US" i="1">
                                <a:latin typeface="Cambria Math" panose="02040503050406030204" pitchFamily="18" charset="0"/>
                              </a:rPr>
                              <m:t>2</m:t>
                            </m:r>
                          </m:sub>
                          <m:sup>
                            <m:r>
                              <a:rPr lang="en-US" i="1">
                                <a:latin typeface="Cambria Math" panose="02040503050406030204" pitchFamily="18" charset="0"/>
                              </a:rPr>
                              <m:t>2</m:t>
                            </m:r>
                          </m:sup>
                        </m:sSubSup>
                      </m:den>
                    </m:f>
                  </m:oMath>
                </a14:m>
                <a:r>
                  <a:rPr lang="en-US" baseline="-25000" dirty="0"/>
                  <a:t> </a:t>
                </a:r>
                <a:r>
                  <a:rPr lang="en-US" dirty="0"/>
                  <a:t>(cont.)</a:t>
                </a:r>
              </a:p>
            </p:txBody>
          </p:sp>
        </mc:Choice>
        <mc:Fallback xmlns="">
          <p:sp>
            <p:nvSpPr>
              <p:cNvPr id="2" name="Title 1">
                <a:extLst>
                  <a:ext uri="{FF2B5EF4-FFF2-40B4-BE49-F238E27FC236}">
                    <a16:creationId xmlns:a16="http://schemas.microsoft.com/office/drawing/2014/main" id="{50A81C89-E04F-4612-AFC9-DDFEF639D7F5}"/>
                  </a:ext>
                </a:extLst>
              </p:cNvPr>
              <p:cNvSpPr>
                <a:spLocks noGrp="1" noRot="1" noChangeAspect="1" noMove="1" noResize="1" noEditPoints="1" noAdjustHandles="1" noChangeArrowheads="1" noChangeShapeType="1" noTextEdit="1"/>
              </p:cNvSpPr>
              <p:nvPr>
                <p:ph type="title"/>
              </p:nvPr>
            </p:nvSpPr>
            <p:spPr>
              <a:blipFill>
                <a:blip r:embed="rId2"/>
                <a:stretch>
                  <a:fillRect t="-9333"/>
                </a:stretch>
              </a:blipFill>
            </p:spPr>
            <p:txBody>
              <a:bodyPr/>
              <a:lstStyle/>
              <a:p>
                <a:r>
                  <a:rPr lang="en-IN">
                    <a:noFill/>
                  </a:rPr>
                  <a:t> </a:t>
                </a:r>
              </a:p>
            </p:txBody>
          </p:sp>
        </mc:Fallback>
      </mc:AlternateContent>
      <p:sp>
        <p:nvSpPr>
          <p:cNvPr id="3" name="Content Placeholder 2">
            <a:extLst>
              <a:ext uri="{FF2B5EF4-FFF2-40B4-BE49-F238E27FC236}">
                <a16:creationId xmlns:a16="http://schemas.microsoft.com/office/drawing/2014/main" id="{F9580FEB-2B3F-4321-A9A7-6B2606654873}"/>
              </a:ext>
            </a:extLst>
          </p:cNvPr>
          <p:cNvSpPr>
            <a:spLocks noGrp="1"/>
          </p:cNvSpPr>
          <p:nvPr>
            <p:ph idx="1"/>
          </p:nvPr>
        </p:nvSpPr>
        <p:spPr/>
        <p:txBody>
          <a:bodyPr>
            <a:normAutofit/>
          </a:bodyPr>
          <a:lstStyle/>
          <a:p>
            <a:r>
              <a:rPr lang="en-US" dirty="0"/>
              <a:t> </a:t>
            </a:r>
          </a:p>
        </p:txBody>
      </p:sp>
      <p:pic>
        <p:nvPicPr>
          <p:cNvPr id="5" name="Picture 4">
            <a:extLst>
              <a:ext uri="{FF2B5EF4-FFF2-40B4-BE49-F238E27FC236}">
                <a16:creationId xmlns:a16="http://schemas.microsoft.com/office/drawing/2014/main" id="{1BE18549-9798-F0E0-8F65-96B51CF3084C}"/>
              </a:ext>
            </a:extLst>
          </p:cNvPr>
          <p:cNvPicPr>
            <a:picLocks noChangeAspect="1"/>
          </p:cNvPicPr>
          <p:nvPr/>
        </p:nvPicPr>
        <p:blipFill>
          <a:blip r:embed="rId3"/>
          <a:stretch>
            <a:fillRect/>
          </a:stretch>
        </p:blipFill>
        <p:spPr>
          <a:xfrm>
            <a:off x="1752600" y="1280160"/>
            <a:ext cx="5181600" cy="4548790"/>
          </a:xfrm>
          <a:prstGeom prst="rect">
            <a:avLst/>
          </a:prstGeom>
        </p:spPr>
      </p:pic>
    </p:spTree>
    <p:extLst>
      <p:ext uri="{BB962C8B-B14F-4D97-AF65-F5344CB8AC3E}">
        <p14:creationId xmlns:p14="http://schemas.microsoft.com/office/powerpoint/2010/main" val="3243065201"/>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4126</TotalTime>
  <Words>3147</Words>
  <Application>Microsoft Office PowerPoint</Application>
  <PresentationFormat>On-screen Show (4:3)</PresentationFormat>
  <Paragraphs>208</Paragraphs>
  <Slides>43</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8" baseType="lpstr">
      <vt:lpstr>Calibri</vt:lpstr>
      <vt:lpstr>Arial</vt:lpstr>
      <vt:lpstr>Cambria Math</vt:lpstr>
      <vt:lpstr>Office Theme</vt:lpstr>
      <vt:lpstr>Equation</vt:lpstr>
      <vt:lpstr>Section 12.5</vt:lpstr>
      <vt:lpstr>Inference about Two Population Variances</vt:lpstr>
      <vt:lpstr>Inference about Two Population Variances (cont.)</vt:lpstr>
      <vt:lpstr>Inference about Two Population Variances (cont.)</vt:lpstr>
      <vt:lpstr>Inference about Two Population Variances (cont.)</vt:lpstr>
      <vt:lpstr>The Sampling Distribution of (s_1^2)/(s_2^2 )</vt:lpstr>
      <vt:lpstr>The Sampling Distribution of (s_1^2)/(s_2^2 ) (cont.)</vt:lpstr>
      <vt:lpstr>The Sampling Distribution of (s_1^2)/(s_2^2 ) (cont.)</vt:lpstr>
      <vt:lpstr>The Sampling Distribution of (s_1^2)/(s_2^2 ) (cont.)</vt:lpstr>
      <vt:lpstr>The Sampling Distribution of (s_1^2)/(s_2^2 ) (cont.)</vt:lpstr>
      <vt:lpstr>Example 12.5.1: Finding an F-Critical Value</vt:lpstr>
      <vt:lpstr>Example 12.5.1: Finding an F-Critical Value (cont.)</vt:lpstr>
      <vt:lpstr>Example 12.5.1: Finding an F-Critical Value (cont.)</vt:lpstr>
      <vt:lpstr>Example 12.5.1: Finding an F-Critical Value (cont.)</vt:lpstr>
      <vt:lpstr>Example 12.5.2: Finding an F-Critical Value</vt:lpstr>
      <vt:lpstr>Example 12.5.2: Finding an F-Critical Value (cont.)</vt:lpstr>
      <vt:lpstr>The Sampling Distribution of (s_1^2)/(s_2^2 ) (cont.)</vt:lpstr>
      <vt:lpstr>Interval Estimation of the Ratio of Two Population Variances</vt:lpstr>
      <vt:lpstr>Formula: 100(1-α)% Confidence Interval for (σ_1^2)/(σ_2^2 )</vt:lpstr>
      <vt:lpstr>Formula: 100(1-α)% Confidence Interval for (σ_1^2)/(σ_2^2 ) (cont.)</vt:lpstr>
      <vt:lpstr>Example 12.5.3: Constructing a Confidence Interval for the Ratio of Variation in Box Office Revenues</vt:lpstr>
      <vt:lpstr>Example 12.5.3: Constructing a Confidence Interval for the Ratio of Variation in Box Office Revenues (cont.)</vt:lpstr>
      <vt:lpstr>Example 12.5.3: Constructing a Confidence Interval for the Ratio of Variation in Box Office Revenues (cont.)</vt:lpstr>
      <vt:lpstr>Example 12.5.3: Constructing a Confidence Interval for the Ratio of Variation in Box Office Revenues (cont.)</vt:lpstr>
      <vt:lpstr>Example 12.5.3: Constructing a Confidence Interval for the Ratio of Variation in Box Office Revenues (cont.)</vt:lpstr>
      <vt:lpstr>Hypothesis Testing of (σ_1^2)/(σ_2^2 )</vt:lpstr>
      <vt:lpstr>Hypothesis Testing of the Ratio of Two Population Variances</vt:lpstr>
      <vt:lpstr>Hypothesis Testing of the Ratio of Two Population Variances (cont.)</vt:lpstr>
      <vt:lpstr>Hypothesis Testing of the Ratio of Two Population Variances (cont.)</vt:lpstr>
      <vt:lpstr>Hypothesis Testing of the Ratio of Two Population Variances (cont.)</vt:lpstr>
      <vt:lpstr>Example 12.5.4: Performing a Hypothesis Test of Variances for Box Office Revenues</vt:lpstr>
      <vt:lpstr>Example 12.5.4: Performing a Hypothesis Test of Variances for Box Office Revenues (cont.)</vt:lpstr>
      <vt:lpstr>Example 12.5.4: Performing a Hypothesis Test of Variances for Box Office Revenues (cont.)</vt:lpstr>
      <vt:lpstr>Example 12.5.4: Performing a Hypothesis Test of Variances for Box Office Revenues (cont.)</vt:lpstr>
      <vt:lpstr>Example 12.5.4: Performing a Hypothesis Test of Variances for Box Office Revenues (cont.)</vt:lpstr>
      <vt:lpstr>Example 12.5.4: Performing a Hypothesis Test of Variances for Box Office Revenues (cont.)</vt:lpstr>
      <vt:lpstr>Example 12.5.4: Performing a Hypothesis Test of Variances for Box Office Revenues (cont.)</vt:lpstr>
      <vt:lpstr>Example 12.5.4: Performing a Hypothesis Test of Variances for Box Office Revenues (cont.)</vt:lpstr>
      <vt:lpstr>Example 12.5.4: Performing a Hypothesis Test of Variances for Box Office Revenues (cont.)</vt:lpstr>
      <vt:lpstr>Example 12.5.4: Performing a Hypothesis Test of Variances for Box Office Revenues (cont.)</vt:lpstr>
      <vt:lpstr>Example 12.5.4: Performing a Hypothesis Test of Variances for Box Office Revenues (cont.)</vt:lpstr>
      <vt:lpstr>Example 12.5.4: Performing a Hypothesis Test of Variances for Box Office Revenues (cont.)</vt:lpstr>
      <vt:lpstr>Hypothesis Testing of the Ratio of Two Population Variances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Discovering Statistics and Data, 4th Edition</dc:title>
  <dc:creator>Hawkes Learning</dc:creator>
  <cp:lastModifiedBy>Allison Conger</cp:lastModifiedBy>
  <cp:revision>481</cp:revision>
  <dcterms:created xsi:type="dcterms:W3CDTF">2013-04-26T14:43:13Z</dcterms:created>
  <dcterms:modified xsi:type="dcterms:W3CDTF">2024-03-27T14:29:57Z</dcterms:modified>
</cp:coreProperties>
</file>