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516" r:id="rId3"/>
    <p:sldId id="517" r:id="rId4"/>
    <p:sldId id="518" r:id="rId5"/>
    <p:sldId id="338" r:id="rId6"/>
    <p:sldId id="482" r:id="rId7"/>
    <p:sldId id="444" r:id="rId8"/>
    <p:sldId id="483" r:id="rId9"/>
    <p:sldId id="515" r:id="rId10"/>
    <p:sldId id="519" r:id="rId11"/>
    <p:sldId id="484" r:id="rId12"/>
    <p:sldId id="485" r:id="rId13"/>
    <p:sldId id="486" r:id="rId14"/>
    <p:sldId id="487" r:id="rId15"/>
    <p:sldId id="488" r:id="rId16"/>
    <p:sldId id="520" r:id="rId17"/>
    <p:sldId id="521" r:id="rId18"/>
    <p:sldId id="490" r:id="rId19"/>
    <p:sldId id="491" r:id="rId20"/>
    <p:sldId id="492" r:id="rId21"/>
    <p:sldId id="493" r:id="rId22"/>
    <p:sldId id="494" r:id="rId23"/>
    <p:sldId id="495" r:id="rId24"/>
    <p:sldId id="496" r:id="rId25"/>
    <p:sldId id="497" r:id="rId26"/>
    <p:sldId id="498" r:id="rId27"/>
    <p:sldId id="499" r:id="rId28"/>
    <p:sldId id="500" r:id="rId29"/>
    <p:sldId id="501" r:id="rId30"/>
    <p:sldId id="503" r:id="rId31"/>
    <p:sldId id="502" r:id="rId32"/>
    <p:sldId id="504" r:id="rId33"/>
    <p:sldId id="505" r:id="rId34"/>
    <p:sldId id="506" r:id="rId35"/>
    <p:sldId id="507" r:id="rId36"/>
    <p:sldId id="508" r:id="rId37"/>
    <p:sldId id="509" r:id="rId38"/>
    <p:sldId id="510" r:id="rId39"/>
    <p:sldId id="511" r:id="rId40"/>
    <p:sldId id="512" r:id="rId41"/>
    <p:sldId id="513"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10/24/2024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 Id="rId9" Type="http://schemas.openxmlformats.org/officeDocument/2006/relationships/image" Target="../media/image19.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8.bin"/><Relationship Id="rId1" Type="http://schemas.openxmlformats.org/officeDocument/2006/relationships/slideLayout" Target="../slideLayouts/slideLayout2.xml"/><Relationship Id="rId5" Type="http://schemas.openxmlformats.org/officeDocument/2006/relationships/image" Target="../media/image21.w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5.wmf"/><Relationship Id="rId12" Type="http://schemas.openxmlformats.org/officeDocument/2006/relationships/oleObject" Target="../embeddings/oleObject26.bin"/><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6.w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30.wmf"/><Relationship Id="rId4" Type="http://schemas.openxmlformats.org/officeDocument/2006/relationships/oleObject" Target="../embeddings/oleObject28.bin"/><Relationship Id="rId9" Type="http://schemas.openxmlformats.org/officeDocument/2006/relationships/image" Target="../media/image32.wmf"/></Relationships>
</file>

<file path=ppt/slides/_rels/slide24.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4.wmf"/><Relationship Id="rId4" Type="http://schemas.openxmlformats.org/officeDocument/2006/relationships/oleObject" Target="../embeddings/oleObject32.bin"/></Relationships>
</file>

<file path=ppt/slides/_rels/slide25.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34.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7.wmf"/><Relationship Id="rId7" Type="http://schemas.openxmlformats.org/officeDocument/2006/relationships/image" Target="../media/image39.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8.wmf"/><Relationship Id="rId4" Type="http://schemas.openxmlformats.org/officeDocument/2006/relationships/oleObject" Target="../embeddings/oleObject36.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8.bin"/><Relationship Id="rId1" Type="http://schemas.openxmlformats.org/officeDocument/2006/relationships/slideLayout" Target="../slideLayouts/slideLayout2.xml"/><Relationship Id="rId5" Type="http://schemas.openxmlformats.org/officeDocument/2006/relationships/image" Target="../media/image41.wmf"/><Relationship Id="rId4" Type="http://schemas.openxmlformats.org/officeDocument/2006/relationships/oleObject" Target="../embeddings/oleObject39.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image" Target="../media/image48.png"/><Relationship Id="rId1" Type="http://schemas.openxmlformats.org/officeDocument/2006/relationships/slideLayout" Target="../slideLayouts/slideLayout2.xml"/><Relationship Id="rId4" Type="http://schemas.openxmlformats.org/officeDocument/2006/relationships/image" Target="../media/image42.wmf"/></Relationships>
</file>

<file path=ppt/slides/_rels/slide33.x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5.wmf"/><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5" Type="http://schemas.openxmlformats.org/officeDocument/2006/relationships/image" Target="../media/image44.wmf"/><Relationship Id="rId4" Type="http://schemas.openxmlformats.org/officeDocument/2006/relationships/oleObject" Target="../embeddings/oleObject42.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5" Type="http://schemas.openxmlformats.org/officeDocument/2006/relationships/image" Target="../media/image47.wmf"/><Relationship Id="rId4" Type="http://schemas.openxmlformats.org/officeDocument/2006/relationships/oleObject" Target="../embeddings/oleObject45.bin"/><Relationship Id="rId9" Type="http://schemas.openxmlformats.org/officeDocument/2006/relationships/image" Target="../media/image49.wmf"/></Relationships>
</file>

<file path=ppt/slides/_rels/slide35.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5" Type="http://schemas.openxmlformats.org/officeDocument/2006/relationships/image" Target="../media/image51.wmf"/><Relationship Id="rId4" Type="http://schemas.openxmlformats.org/officeDocument/2006/relationships/oleObject" Target="../embeddings/oleObject50.bin"/><Relationship Id="rId9" Type="http://schemas.openxmlformats.org/officeDocument/2006/relationships/image" Target="../media/image53.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10.png"/><Relationship Id="rId7"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Inference about Two Population Proportions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Hypothesis Testing about </a:t>
            </a:r>
            <a:r>
              <a:rPr lang="en-US" i="1" dirty="0"/>
              <a:t>p</a:t>
            </a:r>
            <a:r>
              <a:rPr lang="en-US" baseline="-25000" dirty="0"/>
              <a:t>1</a:t>
            </a:r>
            <a:r>
              <a:rPr lang="en-US" dirty="0"/>
              <a:t>-</a:t>
            </a:r>
            <a:r>
              <a:rPr lang="en-US" i="1" dirty="0"/>
              <a:t>p</a:t>
            </a:r>
            <a:r>
              <a:rPr lang="en-US" baseline="-25000" dirty="0"/>
              <a:t>2 </a:t>
            </a:r>
            <a:r>
              <a:rPr lang="en-US" dirty="0"/>
              <a:t>(cont.)</a:t>
            </a:r>
          </a:p>
        </p:txBody>
      </p:sp>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05CC09F6-F98D-8839-EE97-6EF53B28FA91}"/>
                  </a:ext>
                </a:extLst>
              </p:cNvPr>
              <p:cNvGraphicFramePr>
                <a:graphicFrameLocks noGrp="1"/>
              </p:cNvGraphicFramePr>
              <p:nvPr>
                <p:extLst>
                  <p:ext uri="{D42A27DB-BD31-4B8C-83A1-F6EECF244321}">
                    <p14:modId xmlns:p14="http://schemas.microsoft.com/office/powerpoint/2010/main" val="1882599013"/>
                  </p:ext>
                </p:extLst>
              </p:nvPr>
            </p:nvGraphicFramePr>
            <p:xfrm>
              <a:off x="519796" y="1363980"/>
              <a:ext cx="8229600" cy="4130040"/>
            </p:xfrm>
            <a:graphic>
              <a:graphicData uri="http://schemas.openxmlformats.org/drawingml/2006/table">
                <a:tbl>
                  <a:tblPr firstRow="1" bandRow="1">
                    <a:tableStyleId>{5C22544A-7EE6-4342-B048-85BDC9FD1C3A}</a:tableStyleId>
                  </a:tblPr>
                  <a:tblGrid>
                    <a:gridCol w="2302728">
                      <a:extLst>
                        <a:ext uri="{9D8B030D-6E8A-4147-A177-3AD203B41FA5}">
                          <a16:colId xmlns:a16="http://schemas.microsoft.com/office/drawing/2014/main" val="3838377695"/>
                        </a:ext>
                      </a:extLst>
                    </a:gridCol>
                    <a:gridCol w="1545372">
                      <a:extLst>
                        <a:ext uri="{9D8B030D-6E8A-4147-A177-3AD203B41FA5}">
                          <a16:colId xmlns:a16="http://schemas.microsoft.com/office/drawing/2014/main" val="3905157849"/>
                        </a:ext>
                      </a:extLst>
                    </a:gridCol>
                    <a:gridCol w="2133600">
                      <a:extLst>
                        <a:ext uri="{9D8B030D-6E8A-4147-A177-3AD203B41FA5}">
                          <a16:colId xmlns:a16="http://schemas.microsoft.com/office/drawing/2014/main" val="2012557068"/>
                        </a:ext>
                      </a:extLst>
                    </a:gridCol>
                    <a:gridCol w="2247900">
                      <a:extLst>
                        <a:ext uri="{9D8B030D-6E8A-4147-A177-3AD203B41FA5}">
                          <a16:colId xmlns:a16="http://schemas.microsoft.com/office/drawing/2014/main" val="3202008978"/>
                        </a:ext>
                      </a:extLst>
                    </a:gridCol>
                  </a:tblGrid>
                  <a:tr h="370840">
                    <a:tc gridSpan="4">
                      <a:txBody>
                        <a:bodyPr/>
                        <a:lstStyle/>
                        <a:p>
                          <a:pPr algn="ctr"/>
                          <a:r>
                            <a:rPr lang="en-US" dirty="0"/>
                            <a:t>Table 12.4.1 - Hypotheses Concerning a Test About Two Proportions</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35295451"/>
                      </a:ext>
                    </a:extLst>
                  </a:tr>
                  <a:tr h="370840">
                    <a:tc rowSpan="2">
                      <a:txBody>
                        <a:bodyPr/>
                        <a:lstStyle/>
                        <a:p>
                          <a:endParaRPr lang="en-IN" dirty="0"/>
                        </a:p>
                      </a:txBody>
                      <a:tcPr/>
                    </a:tc>
                    <a:tc gridSpan="3">
                      <a:txBody>
                        <a:bodyPr/>
                        <a:lstStyle/>
                        <a:p>
                          <a:pPr algn="ctr"/>
                          <a:r>
                            <a:rPr lang="en-IN" b="1" dirty="0"/>
                            <a:t>Research Question</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160193993"/>
                      </a:ext>
                    </a:extLst>
                  </a:tr>
                  <a:tr h="370840">
                    <a:tc vMerge="1">
                      <a:txBody>
                        <a:bodyPr/>
                        <a:lstStyle/>
                        <a:p>
                          <a:endParaRPr lang="en-IN" dirty="0"/>
                        </a:p>
                      </a:txBody>
                      <a:tcPr/>
                    </a:tc>
                    <a:tc>
                      <a:txBody>
                        <a:bodyPr/>
                        <a:lstStyle/>
                        <a:p>
                          <a:r>
                            <a:rPr lang="en-US" b="1" dirty="0"/>
                            <a:t>Are the population proportions different?</a:t>
                          </a:r>
                          <a:endParaRPr lang="en-IN" b="1" dirty="0"/>
                        </a:p>
                      </a:txBody>
                      <a:tcPr/>
                    </a:tc>
                    <a:tc>
                      <a:txBody>
                        <a:bodyPr/>
                        <a:lstStyle/>
                        <a:p>
                          <a:r>
                            <a:rPr lang="en-US" b="1" dirty="0"/>
                            <a:t>Is the population proportion in group 1 greater than the population proportion in group 2?</a:t>
                          </a:r>
                          <a:endParaRPr lang="en-IN" b="1" dirty="0"/>
                        </a:p>
                      </a:txBody>
                      <a:tcPr/>
                    </a:tc>
                    <a:tc>
                      <a:txBody>
                        <a:bodyPr/>
                        <a:lstStyle/>
                        <a:p>
                          <a:r>
                            <a:rPr lang="en-US" b="1" dirty="0"/>
                            <a:t>Is the population proportion in group 1 less than the population proportion in group 2?</a:t>
                          </a:r>
                          <a:endParaRPr lang="en-IN" b="1" dirty="0"/>
                        </a:p>
                      </a:txBody>
                      <a:tcPr/>
                    </a:tc>
                    <a:extLst>
                      <a:ext uri="{0D108BD9-81ED-4DB2-BD59-A6C34878D82A}">
                        <a16:rowId xmlns:a16="http://schemas.microsoft.com/office/drawing/2014/main" val="25886799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dk1"/>
                              </a:solidFill>
                              <a:latin typeface="+mn-lt"/>
                              <a:ea typeface="+mn-ea"/>
                              <a:cs typeface="+mn-cs"/>
                            </a:rPr>
                            <a:t>Null hypothesis, </a:t>
                          </a:r>
                          <a14:m>
                            <m:oMath xmlns:m="http://schemas.openxmlformats.org/officeDocument/2006/math">
                              <m:r>
                                <a:rPr lang="en-IN" sz="1800" b="1" i="1" u="none" strike="noStrike" kern="1200" baseline="0" dirty="0" smtClean="0">
                                  <a:solidFill>
                                    <a:schemeClr val="dk1"/>
                                  </a:solidFill>
                                  <a:latin typeface="Cambria Math" panose="02040503050406030204" pitchFamily="18" charset="0"/>
                                  <a:ea typeface="+mn-ea"/>
                                  <a:cs typeface="+mn-cs"/>
                                </a:rPr>
                                <m:t>𝑯</m:t>
                              </m:r>
                              <m:r>
                                <a:rPr lang="en-IN" sz="1800" b="1" i="1" u="none" strike="noStrike" kern="1200" baseline="-25000" dirty="0" smtClean="0">
                                  <a:solidFill>
                                    <a:schemeClr val="dk1"/>
                                  </a:solidFill>
                                  <a:latin typeface="Cambria Math" panose="02040503050406030204" pitchFamily="18" charset="0"/>
                                  <a:ea typeface="+mn-ea"/>
                                  <a:cs typeface="+mn-cs"/>
                                </a:rPr>
                                <m:t>𝟎</m:t>
                              </m:r>
                            </m:oMath>
                          </a14:m>
                          <a:endParaRPr lang="en-IN" sz="1800" b="0" i="0" u="none" strike="noStrike" kern="1200" baseline="-25000" dirty="0">
                            <a:solidFill>
                              <a:schemeClr val="dk1"/>
                            </a:solidFill>
                            <a:latin typeface="+mn-lt"/>
                            <a:ea typeface="+mn-ea"/>
                            <a:cs typeface="+mn-cs"/>
                          </a:endParaRPr>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b="0" i="1" baseline="0" dirty="0" smtClean="0">
                                    <a:latin typeface="Cambria Math" panose="02040503050406030204" pitchFamily="18" charset="0"/>
                                  </a:rPr>
                                  <m:t>=0 </m:t>
                                </m:r>
                              </m:oMath>
                            </m:oMathPara>
                          </a14:m>
                          <a:endParaRPr lang="en-IN" baseline="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i="1" dirty="0" smtClean="0">
                                    <a:latin typeface="Cambria Math" panose="02040503050406030204" pitchFamily="18" charset="0"/>
                                  </a:rPr>
                                  <m:t>=</m:t>
                                </m:r>
                                <m:r>
                                  <a:rPr lang="en-US" b="0" i="1" dirty="0" smtClean="0">
                                    <a:latin typeface="Cambria Math" panose="02040503050406030204" pitchFamily="18" charset="0"/>
                                  </a:rPr>
                                  <m:t>0</m:t>
                                </m:r>
                              </m:oMath>
                            </m:oMathPara>
                          </a14:m>
                          <a:endParaRPr lang="en-IN"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i="1" dirty="0" smtClean="0">
                                    <a:latin typeface="Cambria Math" panose="02040503050406030204" pitchFamily="18" charset="0"/>
                                  </a:rPr>
                                  <m:t>=</m:t>
                                </m:r>
                                <m:r>
                                  <a:rPr lang="en-US" b="0" i="1" dirty="0" smtClean="0">
                                    <a:latin typeface="Cambria Math" panose="02040503050406030204" pitchFamily="18" charset="0"/>
                                  </a:rPr>
                                  <m:t>0</m:t>
                                </m:r>
                              </m:oMath>
                            </m:oMathPara>
                          </a14:m>
                          <a:endParaRPr lang="en-IN" baseline="-25000" dirty="0"/>
                        </a:p>
                      </a:txBody>
                      <a:tcPr/>
                    </a:tc>
                    <a:extLst>
                      <a:ext uri="{0D108BD9-81ED-4DB2-BD59-A6C34878D82A}">
                        <a16:rowId xmlns:a16="http://schemas.microsoft.com/office/drawing/2014/main" val="3164426151"/>
                      </a:ext>
                    </a:extLst>
                  </a:tr>
                  <a:tr h="370840">
                    <a:tc>
                      <a:txBody>
                        <a:bodyPr/>
                        <a:lstStyle/>
                        <a:p>
                          <a:r>
                            <a:rPr lang="en-IN" b="1" dirty="0"/>
                            <a:t>Alternative Hypothesis, </a:t>
                          </a:r>
                          <a14:m>
                            <m:oMath xmlns:m="http://schemas.openxmlformats.org/officeDocument/2006/math">
                              <m:r>
                                <a:rPr lang="en-IN" b="1" i="1" dirty="0" smtClean="0">
                                  <a:latin typeface="Cambria Math" panose="02040503050406030204" pitchFamily="18" charset="0"/>
                                </a:rPr>
                                <m:t>𝑯</m:t>
                              </m:r>
                              <m:r>
                                <a:rPr lang="en-IN" b="1" i="1" baseline="-25000" dirty="0" smtClean="0">
                                  <a:latin typeface="Cambria Math" panose="02040503050406030204" pitchFamily="18" charset="0"/>
                                </a:rPr>
                                <m:t>𝒂</m:t>
                              </m:r>
                            </m:oMath>
                          </a14:m>
                          <a:endParaRPr lang="en-IN" b="1"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rPr>
                                  <m:t>0</m:t>
                                </m:r>
                              </m:oMath>
                            </m:oMathPara>
                          </a14:m>
                          <a:endParaRPr lang="en-IN"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i="1" dirty="0" smtClean="0">
                                    <a:latin typeface="Cambria Math" panose="02040503050406030204" pitchFamily="18" charset="0"/>
                                    <a:ea typeface="Cambria Math" panose="02040503050406030204" pitchFamily="18" charset="0"/>
                                  </a:rPr>
                                  <m:t>&gt;</m:t>
                                </m:r>
                                <m:r>
                                  <a:rPr lang="en-US" b="0" i="1" dirty="0" smtClean="0">
                                    <a:latin typeface="Cambria Math" panose="02040503050406030204" pitchFamily="18" charset="0"/>
                                  </a:rPr>
                                  <m:t>0</m:t>
                                </m:r>
                              </m:oMath>
                            </m:oMathPara>
                          </a14:m>
                          <a:endParaRPr lang="en-IN"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𝑝</m:t>
                                </m:r>
                                <m:r>
                                  <a:rPr lang="en-US" b="0" i="1" baseline="-25000" dirty="0" smtClean="0">
                                    <a:latin typeface="Cambria Math" panose="02040503050406030204" pitchFamily="18" charset="0"/>
                                  </a:rPr>
                                  <m:t>1</m:t>
                                </m:r>
                                <m:r>
                                  <a:rPr lang="en-US" b="0" i="1" dirty="0" smtClean="0">
                                    <a:latin typeface="Cambria Math" panose="02040503050406030204" pitchFamily="18" charset="0"/>
                                  </a:rPr>
                                  <m:t>−</m:t>
                                </m:r>
                                <m:r>
                                  <a:rPr lang="en-US" i="1" dirty="0" smtClean="0">
                                    <a:latin typeface="Cambria Math" panose="02040503050406030204" pitchFamily="18" charset="0"/>
                                  </a:rPr>
                                  <m:t>𝑝</m:t>
                                </m:r>
                                <m:r>
                                  <a:rPr lang="en-US" b="0" i="1" baseline="-25000" dirty="0" smtClean="0">
                                    <a:latin typeface="Cambria Math" panose="02040503050406030204" pitchFamily="18" charset="0"/>
                                  </a:rPr>
                                  <m:t>2</m:t>
                                </m:r>
                                <m:r>
                                  <a:rPr lang="en-US" i="1" dirty="0" smtClean="0">
                                    <a:latin typeface="Cambria Math" panose="02040503050406030204" pitchFamily="18" charset="0"/>
                                    <a:ea typeface="Cambria Math" panose="02040503050406030204" pitchFamily="18" charset="0"/>
                                  </a:rPr>
                                  <m:t>&lt;</m:t>
                                </m:r>
                                <m:r>
                                  <a:rPr lang="en-US" b="0" i="1" dirty="0" smtClean="0">
                                    <a:latin typeface="Cambria Math" panose="02040503050406030204" pitchFamily="18" charset="0"/>
                                  </a:rPr>
                                  <m:t>0</m:t>
                                </m:r>
                              </m:oMath>
                            </m:oMathPara>
                          </a14:m>
                          <a:endParaRPr lang="en-IN" baseline="-25000" dirty="0"/>
                        </a:p>
                        <a:p>
                          <a:pPr algn="ctr"/>
                          <a:endParaRPr lang="en-IN" dirty="0"/>
                        </a:p>
                      </a:txBody>
                      <a:tcPr/>
                    </a:tc>
                    <a:extLst>
                      <a:ext uri="{0D108BD9-81ED-4DB2-BD59-A6C34878D82A}">
                        <a16:rowId xmlns:a16="http://schemas.microsoft.com/office/drawing/2014/main" val="1549194858"/>
                      </a:ext>
                    </a:extLst>
                  </a:tr>
                  <a:tr h="370840">
                    <a:tc>
                      <a:txBody>
                        <a:bodyPr/>
                        <a:lstStyle/>
                        <a:p>
                          <a:r>
                            <a:rPr lang="en-IN" b="1" dirty="0"/>
                            <a:t>Type of Hypothesis Test</a:t>
                          </a:r>
                        </a:p>
                      </a:txBody>
                      <a:tcPr/>
                    </a:tc>
                    <a:tc>
                      <a:txBody>
                        <a:bodyPr/>
                        <a:lstStyle/>
                        <a:p>
                          <a:pPr algn="ctr"/>
                          <a:r>
                            <a:rPr lang="en-US" dirty="0"/>
                            <a:t>Two-tailed</a:t>
                          </a:r>
                          <a:endParaRPr lang="en-IN" dirty="0"/>
                        </a:p>
                      </a:txBody>
                      <a:tcPr/>
                    </a:tc>
                    <a:tc>
                      <a:txBody>
                        <a:bodyPr/>
                        <a:lstStyle/>
                        <a:p>
                          <a:pPr algn="ctr"/>
                          <a:r>
                            <a:rPr lang="en-US" dirty="0"/>
                            <a:t>Right-tailed</a:t>
                          </a:r>
                          <a:endParaRPr lang="en-IN" dirty="0"/>
                        </a:p>
                      </a:txBody>
                      <a:tcPr/>
                    </a:tc>
                    <a:tc>
                      <a:txBody>
                        <a:bodyPr/>
                        <a:lstStyle/>
                        <a:p>
                          <a:pPr algn="ctr"/>
                          <a:r>
                            <a:rPr lang="en-US" dirty="0"/>
                            <a:t>Left-tailed</a:t>
                          </a:r>
                          <a:endParaRPr lang="en-IN" dirty="0"/>
                        </a:p>
                      </a:txBody>
                      <a:tcPr/>
                    </a:tc>
                    <a:extLst>
                      <a:ext uri="{0D108BD9-81ED-4DB2-BD59-A6C34878D82A}">
                        <a16:rowId xmlns:a16="http://schemas.microsoft.com/office/drawing/2014/main" val="4168014743"/>
                      </a:ext>
                    </a:extLst>
                  </a:tr>
                </a:tbl>
              </a:graphicData>
            </a:graphic>
          </p:graphicFrame>
        </mc:Choice>
        <mc:Fallback xmlns="">
          <p:graphicFrame>
            <p:nvGraphicFramePr>
              <p:cNvPr id="4" name="Table 3">
                <a:extLst>
                  <a:ext uri="{FF2B5EF4-FFF2-40B4-BE49-F238E27FC236}">
                    <a16:creationId xmlns:a16="http://schemas.microsoft.com/office/drawing/2014/main" id="{05CC09F6-F98D-8839-EE97-6EF53B28FA91}"/>
                  </a:ext>
                </a:extLst>
              </p:cNvPr>
              <p:cNvGraphicFramePr>
                <a:graphicFrameLocks noGrp="1"/>
              </p:cNvGraphicFramePr>
              <p:nvPr>
                <p:extLst>
                  <p:ext uri="{D42A27DB-BD31-4B8C-83A1-F6EECF244321}">
                    <p14:modId xmlns:p14="http://schemas.microsoft.com/office/powerpoint/2010/main" val="1882599013"/>
                  </p:ext>
                </p:extLst>
              </p:nvPr>
            </p:nvGraphicFramePr>
            <p:xfrm>
              <a:off x="519796" y="1363980"/>
              <a:ext cx="8229600" cy="4130040"/>
            </p:xfrm>
            <a:graphic>
              <a:graphicData uri="http://schemas.openxmlformats.org/drawingml/2006/table">
                <a:tbl>
                  <a:tblPr firstRow="1" bandRow="1">
                    <a:tableStyleId>{5C22544A-7EE6-4342-B048-85BDC9FD1C3A}</a:tableStyleId>
                  </a:tblPr>
                  <a:tblGrid>
                    <a:gridCol w="2302728">
                      <a:extLst>
                        <a:ext uri="{9D8B030D-6E8A-4147-A177-3AD203B41FA5}">
                          <a16:colId xmlns:a16="http://schemas.microsoft.com/office/drawing/2014/main" val="3838377695"/>
                        </a:ext>
                      </a:extLst>
                    </a:gridCol>
                    <a:gridCol w="1545372">
                      <a:extLst>
                        <a:ext uri="{9D8B030D-6E8A-4147-A177-3AD203B41FA5}">
                          <a16:colId xmlns:a16="http://schemas.microsoft.com/office/drawing/2014/main" val="3905157849"/>
                        </a:ext>
                      </a:extLst>
                    </a:gridCol>
                    <a:gridCol w="2133600">
                      <a:extLst>
                        <a:ext uri="{9D8B030D-6E8A-4147-A177-3AD203B41FA5}">
                          <a16:colId xmlns:a16="http://schemas.microsoft.com/office/drawing/2014/main" val="2012557068"/>
                        </a:ext>
                      </a:extLst>
                    </a:gridCol>
                    <a:gridCol w="2247900">
                      <a:extLst>
                        <a:ext uri="{9D8B030D-6E8A-4147-A177-3AD203B41FA5}">
                          <a16:colId xmlns:a16="http://schemas.microsoft.com/office/drawing/2014/main" val="3202008978"/>
                        </a:ext>
                      </a:extLst>
                    </a:gridCol>
                  </a:tblGrid>
                  <a:tr h="370840">
                    <a:tc gridSpan="4">
                      <a:txBody>
                        <a:bodyPr/>
                        <a:lstStyle/>
                        <a:p>
                          <a:pPr algn="ctr"/>
                          <a:r>
                            <a:rPr lang="en-US" dirty="0"/>
                            <a:t>Table 12.4.1 - Hypotheses Concerning a Test About Two Proportions</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35295451"/>
                      </a:ext>
                    </a:extLst>
                  </a:tr>
                  <a:tr h="370840">
                    <a:tc rowSpan="2">
                      <a:txBody>
                        <a:bodyPr/>
                        <a:lstStyle/>
                        <a:p>
                          <a:endParaRPr lang="en-IN" dirty="0"/>
                        </a:p>
                      </a:txBody>
                      <a:tcPr/>
                    </a:tc>
                    <a:tc gridSpan="3">
                      <a:txBody>
                        <a:bodyPr/>
                        <a:lstStyle/>
                        <a:p>
                          <a:pPr algn="ctr"/>
                          <a:r>
                            <a:rPr lang="en-IN" b="1" dirty="0"/>
                            <a:t>Research Question</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160193993"/>
                      </a:ext>
                    </a:extLst>
                  </a:tr>
                  <a:tr h="1737360">
                    <a:tc vMerge="1">
                      <a:txBody>
                        <a:bodyPr/>
                        <a:lstStyle/>
                        <a:p>
                          <a:endParaRPr lang="en-IN" dirty="0"/>
                        </a:p>
                      </a:txBody>
                      <a:tcPr/>
                    </a:tc>
                    <a:tc>
                      <a:txBody>
                        <a:bodyPr/>
                        <a:lstStyle/>
                        <a:p>
                          <a:r>
                            <a:rPr lang="en-US" b="1" dirty="0"/>
                            <a:t>Are the population proportions different?</a:t>
                          </a:r>
                          <a:endParaRPr lang="en-IN" b="1" dirty="0"/>
                        </a:p>
                      </a:txBody>
                      <a:tcPr/>
                    </a:tc>
                    <a:tc>
                      <a:txBody>
                        <a:bodyPr/>
                        <a:lstStyle/>
                        <a:p>
                          <a:r>
                            <a:rPr lang="en-US" b="1" dirty="0"/>
                            <a:t>Is the population proportion in group 1 greater than the population proportion in group 2?</a:t>
                          </a:r>
                          <a:endParaRPr lang="en-IN" b="1" dirty="0"/>
                        </a:p>
                      </a:txBody>
                      <a:tcPr/>
                    </a:tc>
                    <a:tc>
                      <a:txBody>
                        <a:bodyPr/>
                        <a:lstStyle/>
                        <a:p>
                          <a:r>
                            <a:rPr lang="en-US" b="1" dirty="0"/>
                            <a:t>Is the population proportion in group 1 less than the population proportion in group 2?</a:t>
                          </a:r>
                          <a:endParaRPr lang="en-IN" b="1" dirty="0"/>
                        </a:p>
                      </a:txBody>
                      <a:tcPr/>
                    </a:tc>
                    <a:extLst>
                      <a:ext uri="{0D108BD9-81ED-4DB2-BD59-A6C34878D82A}">
                        <a16:rowId xmlns:a16="http://schemas.microsoft.com/office/drawing/2014/main" val="2588679992"/>
                      </a:ext>
                    </a:extLst>
                  </a:tr>
                  <a:tr h="370840">
                    <a:tc>
                      <a:txBody>
                        <a:bodyPr/>
                        <a:lstStyle/>
                        <a:p>
                          <a:endParaRPr lang="en-US"/>
                        </a:p>
                      </a:txBody>
                      <a:tcPr>
                        <a:blipFill>
                          <a:blip r:embed="rId2"/>
                          <a:stretch>
                            <a:fillRect l="-265" t="-677049" r="-258466" b="-368852"/>
                          </a:stretch>
                        </a:blipFill>
                      </a:tcPr>
                    </a:tc>
                    <a:tc>
                      <a:txBody>
                        <a:bodyPr/>
                        <a:lstStyle/>
                        <a:p>
                          <a:endParaRPr lang="en-US"/>
                        </a:p>
                      </a:txBody>
                      <a:tcPr>
                        <a:blipFill>
                          <a:blip r:embed="rId2"/>
                          <a:stretch>
                            <a:fillRect l="-149213" t="-677049" r="-284646" b="-368852"/>
                          </a:stretch>
                        </a:blipFill>
                      </a:tcPr>
                    </a:tc>
                    <a:tc>
                      <a:txBody>
                        <a:bodyPr/>
                        <a:lstStyle/>
                        <a:p>
                          <a:endParaRPr lang="en-US"/>
                        </a:p>
                      </a:txBody>
                      <a:tcPr>
                        <a:blipFill>
                          <a:blip r:embed="rId2"/>
                          <a:stretch>
                            <a:fillRect l="-180857" t="-677049" r="-106571" b="-368852"/>
                          </a:stretch>
                        </a:blipFill>
                      </a:tcPr>
                    </a:tc>
                    <a:tc>
                      <a:txBody>
                        <a:bodyPr/>
                        <a:lstStyle/>
                        <a:p>
                          <a:endParaRPr lang="en-US"/>
                        </a:p>
                      </a:txBody>
                      <a:tcPr>
                        <a:blipFill>
                          <a:blip r:embed="rId2"/>
                          <a:stretch>
                            <a:fillRect l="-266396" t="-677049" r="-1084" b="-368852"/>
                          </a:stretch>
                        </a:blipFill>
                      </a:tcPr>
                    </a:tc>
                    <a:extLst>
                      <a:ext uri="{0D108BD9-81ED-4DB2-BD59-A6C34878D82A}">
                        <a16:rowId xmlns:a16="http://schemas.microsoft.com/office/drawing/2014/main" val="3164426151"/>
                      </a:ext>
                    </a:extLst>
                  </a:tr>
                  <a:tr h="640080">
                    <a:tc>
                      <a:txBody>
                        <a:bodyPr/>
                        <a:lstStyle/>
                        <a:p>
                          <a:endParaRPr lang="en-US"/>
                        </a:p>
                      </a:txBody>
                      <a:tcPr>
                        <a:blipFill>
                          <a:blip r:embed="rId2"/>
                          <a:stretch>
                            <a:fillRect l="-265" t="-451429" r="-258466" b="-114286"/>
                          </a:stretch>
                        </a:blipFill>
                      </a:tcPr>
                    </a:tc>
                    <a:tc>
                      <a:txBody>
                        <a:bodyPr/>
                        <a:lstStyle/>
                        <a:p>
                          <a:endParaRPr lang="en-US"/>
                        </a:p>
                      </a:txBody>
                      <a:tcPr>
                        <a:blipFill>
                          <a:blip r:embed="rId2"/>
                          <a:stretch>
                            <a:fillRect l="-149213" t="-451429" r="-284646" b="-114286"/>
                          </a:stretch>
                        </a:blipFill>
                      </a:tcPr>
                    </a:tc>
                    <a:tc>
                      <a:txBody>
                        <a:bodyPr/>
                        <a:lstStyle/>
                        <a:p>
                          <a:endParaRPr lang="en-US"/>
                        </a:p>
                      </a:txBody>
                      <a:tcPr>
                        <a:blipFill>
                          <a:blip r:embed="rId2"/>
                          <a:stretch>
                            <a:fillRect l="-180857" t="-451429" r="-106571" b="-114286"/>
                          </a:stretch>
                        </a:blipFill>
                      </a:tcPr>
                    </a:tc>
                    <a:tc>
                      <a:txBody>
                        <a:bodyPr/>
                        <a:lstStyle/>
                        <a:p>
                          <a:endParaRPr lang="en-US"/>
                        </a:p>
                      </a:txBody>
                      <a:tcPr>
                        <a:blipFill>
                          <a:blip r:embed="rId2"/>
                          <a:stretch>
                            <a:fillRect l="-266396" t="-451429" r="-1084" b="-114286"/>
                          </a:stretch>
                        </a:blipFill>
                      </a:tcPr>
                    </a:tc>
                    <a:extLst>
                      <a:ext uri="{0D108BD9-81ED-4DB2-BD59-A6C34878D82A}">
                        <a16:rowId xmlns:a16="http://schemas.microsoft.com/office/drawing/2014/main" val="1549194858"/>
                      </a:ext>
                    </a:extLst>
                  </a:tr>
                  <a:tr h="640080">
                    <a:tc>
                      <a:txBody>
                        <a:bodyPr/>
                        <a:lstStyle/>
                        <a:p>
                          <a:r>
                            <a:rPr lang="en-IN" b="1" dirty="0"/>
                            <a:t>Type of Hypothesis Test</a:t>
                          </a:r>
                        </a:p>
                      </a:txBody>
                      <a:tcPr/>
                    </a:tc>
                    <a:tc>
                      <a:txBody>
                        <a:bodyPr/>
                        <a:lstStyle/>
                        <a:p>
                          <a:pPr algn="ctr"/>
                          <a:r>
                            <a:rPr lang="en-US" dirty="0"/>
                            <a:t>Two-tailed</a:t>
                          </a:r>
                          <a:endParaRPr lang="en-IN" dirty="0"/>
                        </a:p>
                      </a:txBody>
                      <a:tcPr/>
                    </a:tc>
                    <a:tc>
                      <a:txBody>
                        <a:bodyPr/>
                        <a:lstStyle/>
                        <a:p>
                          <a:pPr algn="ctr"/>
                          <a:r>
                            <a:rPr lang="en-US" dirty="0"/>
                            <a:t>Right-tailed</a:t>
                          </a:r>
                          <a:endParaRPr lang="en-IN" dirty="0"/>
                        </a:p>
                      </a:txBody>
                      <a:tcPr/>
                    </a:tc>
                    <a:tc>
                      <a:txBody>
                        <a:bodyPr/>
                        <a:lstStyle/>
                        <a:p>
                          <a:pPr algn="ctr"/>
                          <a:r>
                            <a:rPr lang="en-US" dirty="0"/>
                            <a:t>Left-tailed</a:t>
                          </a:r>
                          <a:endParaRPr lang="en-IN" dirty="0"/>
                        </a:p>
                      </a:txBody>
                      <a:tcPr/>
                    </a:tc>
                    <a:extLst>
                      <a:ext uri="{0D108BD9-81ED-4DB2-BD59-A6C34878D82A}">
                        <a16:rowId xmlns:a16="http://schemas.microsoft.com/office/drawing/2014/main" val="4168014743"/>
                      </a:ext>
                    </a:extLst>
                  </a:tr>
                </a:tbl>
              </a:graphicData>
            </a:graphic>
          </p:graphicFrame>
        </mc:Fallback>
      </mc:AlternateContent>
      <p:sp>
        <p:nvSpPr>
          <p:cNvPr id="6" name="Arc 5">
            <a:extLst>
              <a:ext uri="{FF2B5EF4-FFF2-40B4-BE49-F238E27FC236}">
                <a16:creationId xmlns:a16="http://schemas.microsoft.com/office/drawing/2014/main" id="{E894D703-093E-2BAE-147D-042289071F69}"/>
              </a:ext>
            </a:extLst>
          </p:cNvPr>
          <p:cNvSpPr/>
          <p:nvPr/>
        </p:nvSpPr>
        <p:spPr>
          <a:xfrm rot="7396176" flipH="1">
            <a:off x="3107818" y="3438690"/>
            <a:ext cx="1391849" cy="1184578"/>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
        <p:nvSpPr>
          <p:cNvPr id="7" name="Arc 6">
            <a:extLst>
              <a:ext uri="{FF2B5EF4-FFF2-40B4-BE49-F238E27FC236}">
                <a16:creationId xmlns:a16="http://schemas.microsoft.com/office/drawing/2014/main" id="{A63EEA35-93D8-9093-A5C4-4A2E62DCE820}"/>
              </a:ext>
            </a:extLst>
          </p:cNvPr>
          <p:cNvSpPr/>
          <p:nvPr/>
        </p:nvSpPr>
        <p:spPr>
          <a:xfrm rot="7790062" flipH="1">
            <a:off x="5256754" y="3489862"/>
            <a:ext cx="1281581" cy="1081488"/>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
        <p:nvSpPr>
          <p:cNvPr id="8" name="Arc 7">
            <a:extLst>
              <a:ext uri="{FF2B5EF4-FFF2-40B4-BE49-F238E27FC236}">
                <a16:creationId xmlns:a16="http://schemas.microsoft.com/office/drawing/2014/main" id="{B2A61F78-8206-A474-D4C9-2F5473A3AE59}"/>
              </a:ext>
            </a:extLst>
          </p:cNvPr>
          <p:cNvSpPr/>
          <p:nvPr/>
        </p:nvSpPr>
        <p:spPr>
          <a:xfrm rot="7859493" flipH="1">
            <a:off x="7225689" y="3329825"/>
            <a:ext cx="1175728" cy="1401562"/>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Tree>
    <p:extLst>
      <p:ext uri="{BB962C8B-B14F-4D97-AF65-F5344CB8AC3E}">
        <p14:creationId xmlns:p14="http://schemas.microsoft.com/office/powerpoint/2010/main" val="416567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endParaRPr lang="en-US" baseline="-25000" dirty="0"/>
          </a:p>
        </p:txBody>
      </p:sp>
      <p:sp>
        <p:nvSpPr>
          <p:cNvPr id="4" name="Content Placeholder 3"/>
          <p:cNvSpPr>
            <a:spLocks noGrp="1"/>
          </p:cNvSpPr>
          <p:nvPr>
            <p:ph idx="1"/>
          </p:nvPr>
        </p:nvSpPr>
        <p:spPr>
          <a:xfrm>
            <a:off x="457200" y="1280160"/>
            <a:ext cx="8229600" cy="1040285"/>
          </a:xfrm>
          <a:ln w="28575">
            <a:solidFill>
              <a:srgbClr val="FF0000"/>
            </a:solidFill>
          </a:ln>
        </p:spPr>
        <p:txBody>
          <a:bodyPr wrap="square">
            <a:spAutoFit/>
          </a:bodyPr>
          <a:lstStyle/>
          <a:p>
            <a:r>
              <a:rPr lang="en-US" dirty="0">
                <a:solidFill>
                  <a:srgbClr val="000000"/>
                </a:solidFill>
              </a:rPr>
              <a:t>In the null hypothesis</a:t>
            </a:r>
          </a:p>
          <a:p>
            <a:r>
              <a:rPr lang="en-US" i="1" dirty="0">
                <a:solidFill>
                  <a:srgbClr val="000000"/>
                </a:solidFill>
              </a:rPr>
              <a:t>p</a:t>
            </a:r>
            <a:r>
              <a:rPr lang="en-US" baseline="-25000" dirty="0">
                <a:solidFill>
                  <a:srgbClr val="000000"/>
                </a:solidFill>
              </a:rPr>
              <a:t>1</a:t>
            </a:r>
            <a:r>
              <a:rPr lang="en-US" dirty="0">
                <a:solidFill>
                  <a:srgbClr val="000000"/>
                </a:solidFill>
              </a:rPr>
              <a:t> = </a:t>
            </a:r>
            <a:r>
              <a:rPr lang="en-US" i="1" dirty="0">
                <a:solidFill>
                  <a:srgbClr val="000000"/>
                </a:solidFill>
              </a:rPr>
              <a:t>p</a:t>
            </a:r>
            <a:r>
              <a:rPr lang="en-US" baseline="-25000" dirty="0">
                <a:solidFill>
                  <a:srgbClr val="000000"/>
                </a:solidFill>
              </a:rPr>
              <a:t>2</a:t>
            </a:r>
            <a:r>
              <a:rPr lang="en-US" dirty="0">
                <a:solidFill>
                  <a:srgbClr val="000000"/>
                </a:solidFill>
              </a:rPr>
              <a:t> is equivalent to </a:t>
            </a:r>
            <a:r>
              <a:rPr lang="en-US" i="1" dirty="0">
                <a:solidFill>
                  <a:srgbClr val="000000"/>
                </a:solidFill>
              </a:rPr>
              <a:t>p</a:t>
            </a:r>
            <a:r>
              <a:rPr lang="en-US" baseline="-25000" dirty="0">
                <a:solidFill>
                  <a:srgbClr val="000000"/>
                </a:solidFill>
              </a:rPr>
              <a:t>1 </a:t>
            </a:r>
            <a:r>
              <a:rPr lang="en-US" dirty="0">
                <a:solidFill>
                  <a:srgbClr val="000000"/>
                </a:solidFill>
              </a:rPr>
              <a:t>−</a:t>
            </a:r>
            <a:r>
              <a:rPr lang="en-US" i="1" dirty="0">
                <a:solidFill>
                  <a:srgbClr val="000000"/>
                </a:solidFill>
              </a:rPr>
              <a:t> p</a:t>
            </a:r>
            <a:r>
              <a:rPr lang="en-US" baseline="-25000" dirty="0">
                <a:solidFill>
                  <a:srgbClr val="000000"/>
                </a:solidFill>
              </a:rPr>
              <a:t>2 </a:t>
            </a:r>
            <a:r>
              <a:rPr lang="en-US" dirty="0">
                <a:solidFill>
                  <a:srgbClr val="000000"/>
                </a:solidFill>
              </a:rPr>
              <a:t>= 0.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Two Population Proportions </a:t>
            </a:r>
          </a:p>
        </p:txBody>
      </p:sp>
      <p:sp>
        <p:nvSpPr>
          <p:cNvPr id="4" name="Content Placeholder 2"/>
          <p:cNvSpPr>
            <a:spLocks noGrp="1"/>
          </p:cNvSpPr>
          <p:nvPr>
            <p:ph idx="1"/>
          </p:nvPr>
        </p:nvSpPr>
        <p:spPr>
          <a:xfrm>
            <a:off x="457200" y="1221251"/>
            <a:ext cx="8229600" cy="4401205"/>
          </a:xfrm>
          <a:solidFill>
            <a:srgbClr val="FFFFCC"/>
          </a:solidFill>
          <a:ln w="28575">
            <a:solidFill>
              <a:srgbClr val="000000"/>
            </a:solidFill>
          </a:ln>
        </p:spPr>
        <p:txBody>
          <a:bodyPr>
            <a:spAutoFit/>
          </a:bodyPr>
          <a:lstStyle/>
          <a:p>
            <a:r>
              <a:rPr lang="en-US" b="1" dirty="0">
                <a:solidFill>
                  <a:srgbClr val="000000"/>
                </a:solidFill>
              </a:rPr>
              <a:t>Assumptions: </a:t>
            </a:r>
          </a:p>
          <a:p>
            <a:pPr marL="514350" indent="-514350">
              <a:buFont typeface="+mj-lt"/>
              <a:buAutoNum type="arabicPeriod"/>
            </a:pPr>
            <a:r>
              <a:rPr lang="en-US" dirty="0">
                <a:solidFill>
                  <a:srgbClr val="000000"/>
                </a:solidFill>
              </a:rPr>
              <a:t>The sample proportions are from two simple random samples. </a:t>
            </a:r>
          </a:p>
          <a:p>
            <a:pPr marL="514350" indent="-514350">
              <a:buFont typeface="+mj-lt"/>
              <a:buAutoNum type="arabicPeriod"/>
            </a:pPr>
            <a:r>
              <a:rPr lang="en-US" dirty="0">
                <a:solidFill>
                  <a:srgbClr val="000000"/>
                </a:solidFill>
              </a:rPr>
              <a:t>The samples are independent (not paired). </a:t>
            </a:r>
          </a:p>
          <a:p>
            <a:pPr marL="514350" indent="-514350">
              <a:buFont typeface="+mj-lt"/>
              <a:buAutoNum type="arabicPeriod"/>
            </a:pPr>
            <a:r>
              <a:rPr lang="en-US" dirty="0">
                <a:solidFill>
                  <a:srgbClr val="000000"/>
                </a:solidFill>
              </a:rPr>
              <a:t>The samples are large enough such that there are at least 10 successes and 10 failures for each sample, i.e., </a:t>
            </a:r>
          </a:p>
          <a:p>
            <a:pPr marL="514350" indent="-514350">
              <a:buFont typeface="+mj-lt"/>
              <a:buAutoNum type="arabicPeriod"/>
            </a:pPr>
            <a:endParaRPr lang="en-US" dirty="0">
              <a:solidFill>
                <a:srgbClr val="000000"/>
              </a:solidFill>
            </a:endParaRPr>
          </a:p>
          <a:p>
            <a:pPr marL="514350" indent="-514350"/>
            <a:endParaRPr lang="en-US" dirty="0">
              <a:solidFill>
                <a:srgbClr val="000000"/>
              </a:solidFill>
            </a:endParaRPr>
          </a:p>
        </p:txBody>
      </p:sp>
      <p:graphicFrame>
        <p:nvGraphicFramePr>
          <p:cNvPr id="283650" name="Object 2"/>
          <p:cNvGraphicFramePr>
            <a:graphicFrameLocks noChangeAspect="1"/>
          </p:cNvGraphicFramePr>
          <p:nvPr>
            <p:extLst>
              <p:ext uri="{D42A27DB-BD31-4B8C-83A1-F6EECF244321}">
                <p14:modId xmlns:p14="http://schemas.microsoft.com/office/powerpoint/2010/main" val="3087558982"/>
              </p:ext>
            </p:extLst>
          </p:nvPr>
        </p:nvGraphicFramePr>
        <p:xfrm>
          <a:off x="679450" y="4654550"/>
          <a:ext cx="7785100" cy="482600"/>
        </p:xfrm>
        <a:graphic>
          <a:graphicData uri="http://schemas.openxmlformats.org/presentationml/2006/ole">
            <mc:AlternateContent xmlns:mc="http://schemas.openxmlformats.org/markup-compatibility/2006">
              <mc:Choice xmlns:v="urn:schemas-microsoft-com:vml" Requires="v">
                <p:oleObj name="Equation" r:id="rId2" imgW="7785000" imgH="482400" progId="Equation.DSMT4">
                  <p:embed/>
                </p:oleObj>
              </mc:Choice>
              <mc:Fallback>
                <p:oleObj name="Equation" r:id="rId2" imgW="7785000" imgH="482400" progId="Equation.DSMT4">
                  <p:embed/>
                  <p:pic>
                    <p:nvPicPr>
                      <p:cNvPr id="0" name="Picture 2"/>
                      <p:cNvPicPr>
                        <a:picLocks noChangeAspect="1" noChangeArrowheads="1"/>
                      </p:cNvPicPr>
                      <p:nvPr/>
                    </p:nvPicPr>
                    <p:blipFill>
                      <a:blip r:embed="rId3"/>
                      <a:srcRect/>
                      <a:stretch>
                        <a:fillRect/>
                      </a:stretch>
                    </p:blipFill>
                    <p:spPr bwMode="auto">
                      <a:xfrm>
                        <a:off x="679450" y="4654550"/>
                        <a:ext cx="7785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Two Population Proportions (cont.)</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21251"/>
                <a:ext cx="8229600" cy="4487382"/>
              </a:xfrm>
              <a:solidFill>
                <a:srgbClr val="FFFFCC"/>
              </a:solidFill>
              <a:ln w="28575">
                <a:solidFill>
                  <a:srgbClr val="000000"/>
                </a:solidFill>
              </a:ln>
            </p:spPr>
            <p:txBody>
              <a:bodyPr>
                <a:spAutoFit/>
              </a:bodyPr>
              <a:lstStyle/>
              <a:p>
                <a:r>
                  <a:rPr lang="en-US" dirty="0">
                    <a:solidFill>
                      <a:srgbClr val="000000"/>
                    </a:solidFill>
                  </a:rPr>
                  <a:t>The sample proportion from the first sample is</a:t>
                </a:r>
              </a:p>
              <a:p>
                <a:endParaRPr lang="en-US" dirty="0">
                  <a:solidFill>
                    <a:srgbClr val="000000"/>
                  </a:solidFill>
                </a:endParaRPr>
              </a:p>
              <a:p>
                <a:r>
                  <a:rPr lang="en-US" dirty="0">
                    <a:solidFill>
                      <a:srgbClr val="000000"/>
                    </a:solidFill>
                  </a:rPr>
                  <a:t>The sample proportion from the second sample is</a:t>
                </a:r>
              </a:p>
              <a:p>
                <a:endParaRPr lang="en-US" dirty="0">
                  <a:solidFill>
                    <a:srgbClr val="000000"/>
                  </a:solidFill>
                </a:endParaRPr>
              </a:p>
              <a:p>
                <a:endParaRPr lang="en-US" dirty="0">
                  <a:solidFill>
                    <a:srgbClr val="000000"/>
                  </a:solidFill>
                </a:endParaRPr>
              </a:p>
              <a:p>
                <a:r>
                  <a:rPr lang="en-US" b="1" dirty="0">
                    <a:solidFill>
                      <a:srgbClr val="000000"/>
                    </a:solidFill>
                  </a:rPr>
                  <a:t>Test Statistic:</a:t>
                </a:r>
              </a:p>
              <a:p>
                <a:r>
                  <a:rPr lang="en-US" dirty="0">
                    <a:solidFill>
                      <a:srgbClr val="000000"/>
                    </a:solidFill>
                  </a:rPr>
                  <a:t>If the null hypothesis is assumed to be true, then </a:t>
                </a:r>
                <a:br>
                  <a:rPr lang="en-US" dirty="0">
                    <a:solidFill>
                      <a:srgbClr val="000000"/>
                    </a:solidFill>
                  </a:rPr>
                </a:br>
                <a:r>
                  <a:rPr lang="en-US" i="1" dirty="0">
                    <a:solidFill>
                      <a:srgbClr val="000000"/>
                    </a:solidFill>
                  </a:rPr>
                  <a:t>p</a:t>
                </a:r>
                <a:r>
                  <a:rPr lang="en-US" baseline="-25000" dirty="0">
                    <a:solidFill>
                      <a:srgbClr val="000000"/>
                    </a:solidFill>
                  </a:rPr>
                  <a:t>1</a:t>
                </a:r>
                <a:r>
                  <a:rPr lang="en-US" dirty="0">
                    <a:solidFill>
                      <a:srgbClr val="000000"/>
                    </a:solidFill>
                  </a:rPr>
                  <a:t> – </a:t>
                </a:r>
                <a:r>
                  <a:rPr lang="en-US" i="1" dirty="0">
                    <a:solidFill>
                      <a:srgbClr val="000000"/>
                    </a:solidFill>
                  </a:rPr>
                  <a:t>p</a:t>
                </a:r>
                <a:r>
                  <a:rPr lang="en-US" baseline="-25000" dirty="0">
                    <a:solidFill>
                      <a:srgbClr val="000000"/>
                    </a:solidFill>
                  </a:rPr>
                  <a:t>2</a:t>
                </a:r>
                <a:r>
                  <a:rPr lang="en-US" dirty="0">
                    <a:solidFill>
                      <a:srgbClr val="000000"/>
                    </a:solidFill>
                  </a:rPr>
                  <a:t> = 0, which implies that</a:t>
                </a:r>
                <a:r>
                  <a:rPr lang="en-US" i="1"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𝑝</m:t>
                    </m:r>
                    <m:r>
                      <a:rPr lang="en-US" i="1" baseline="-25000" dirty="0" smtClean="0">
                        <a:solidFill>
                          <a:srgbClr val="000000"/>
                        </a:solidFill>
                        <a:latin typeface="Cambria Math" panose="02040503050406030204" pitchFamily="18" charset="0"/>
                      </a:rPr>
                      <m:t>1</m:t>
                    </m:r>
                    <m:r>
                      <a:rPr lang="en-US" i="1" dirty="0" smtClean="0">
                        <a:solidFill>
                          <a:srgbClr val="000000"/>
                        </a:solidFill>
                        <a:latin typeface="Cambria Math" panose="02040503050406030204" pitchFamily="18" charset="0"/>
                      </a:rPr>
                      <m:t>=</m:t>
                    </m:r>
                    <m:r>
                      <a:rPr lang="en-US" i="1" dirty="0" smtClean="0">
                        <a:solidFill>
                          <a:srgbClr val="000000"/>
                        </a:solidFill>
                        <a:latin typeface="Cambria Math" panose="02040503050406030204" pitchFamily="18" charset="0"/>
                      </a:rPr>
                      <m:t>𝑝</m:t>
                    </m:r>
                    <m:r>
                      <a:rPr lang="en-US" i="1" baseline="-25000" dirty="0" smtClean="0">
                        <a:solidFill>
                          <a:srgbClr val="000000"/>
                        </a:solidFill>
                        <a:latin typeface="Cambria Math" panose="02040503050406030204" pitchFamily="18" charset="0"/>
                      </a:rPr>
                      <m:t>2 </m:t>
                    </m:r>
                  </m:oMath>
                </a14:m>
                <a:r>
                  <a:rPr lang="en-US" dirty="0">
                    <a:solidFill>
                      <a:srgbClr val="000000"/>
                    </a:solidFill>
                  </a:rPr>
                  <a:t>. Thus    </a:t>
                </a:r>
                <a:r>
                  <a:rPr lang="en-US" baseline="-25000" dirty="0">
                    <a:solidFill>
                      <a:srgbClr val="000000"/>
                    </a:solidFill>
                  </a:rPr>
                  <a:t>  </a:t>
                </a:r>
                <a:r>
                  <a:rPr lang="en-US" dirty="0">
                    <a:solidFill>
                      <a:srgbClr val="000000"/>
                    </a:solidFill>
                  </a:rPr>
                  <a:t>and     are estimating the same quantity. </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21251"/>
                <a:ext cx="8229600" cy="4487382"/>
              </a:xfrm>
              <a:blipFill>
                <a:blip r:embed="rId2"/>
                <a:stretch>
                  <a:fillRect l="-1328" t="-945" b="-2564"/>
                </a:stretch>
              </a:blipFill>
              <a:ln w="28575">
                <a:solidFill>
                  <a:srgbClr val="000000"/>
                </a:solidFill>
              </a:ln>
            </p:spPr>
            <p:txBody>
              <a:bodyPr/>
              <a:lstStyle/>
              <a:p>
                <a:r>
                  <a:rPr lang="en-IN">
                    <a:noFill/>
                  </a:rPr>
                  <a:t> </a:t>
                </a:r>
              </a:p>
            </p:txBody>
          </p:sp>
        </mc:Fallback>
      </mc:AlternateContent>
      <p:graphicFrame>
        <p:nvGraphicFramePr>
          <p:cNvPr id="284675" name="Object 3"/>
          <p:cNvGraphicFramePr>
            <a:graphicFrameLocks noChangeAspect="1"/>
          </p:cNvGraphicFramePr>
          <p:nvPr>
            <p:extLst>
              <p:ext uri="{D42A27DB-BD31-4B8C-83A1-F6EECF244321}">
                <p14:modId xmlns:p14="http://schemas.microsoft.com/office/powerpoint/2010/main" val="390203807"/>
              </p:ext>
            </p:extLst>
          </p:nvPr>
        </p:nvGraphicFramePr>
        <p:xfrm>
          <a:off x="7368194" y="1176351"/>
          <a:ext cx="1130300" cy="927100"/>
        </p:xfrm>
        <a:graphic>
          <a:graphicData uri="http://schemas.openxmlformats.org/presentationml/2006/ole">
            <mc:AlternateContent xmlns:mc="http://schemas.openxmlformats.org/markup-compatibility/2006">
              <mc:Choice xmlns:v="urn:schemas-microsoft-com:vml" Requires="v">
                <p:oleObj name="Equation" r:id="rId3" imgW="1130040" imgH="927000" progId="Equation.DSMT4">
                  <p:embed/>
                </p:oleObj>
              </mc:Choice>
              <mc:Fallback>
                <p:oleObj name="Equation" r:id="rId3" imgW="113004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68194" y="1176351"/>
                        <a:ext cx="1130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6" name="Object 4"/>
          <p:cNvGraphicFramePr>
            <a:graphicFrameLocks noChangeAspect="1"/>
          </p:cNvGraphicFramePr>
          <p:nvPr>
            <p:extLst>
              <p:ext uri="{D42A27DB-BD31-4B8C-83A1-F6EECF244321}">
                <p14:modId xmlns:p14="http://schemas.microsoft.com/office/powerpoint/2010/main" val="2601814139"/>
              </p:ext>
            </p:extLst>
          </p:nvPr>
        </p:nvGraphicFramePr>
        <p:xfrm>
          <a:off x="3581400" y="2667000"/>
          <a:ext cx="1143000" cy="927100"/>
        </p:xfrm>
        <a:graphic>
          <a:graphicData uri="http://schemas.openxmlformats.org/presentationml/2006/ole">
            <mc:AlternateContent xmlns:mc="http://schemas.openxmlformats.org/markup-compatibility/2006">
              <mc:Choice xmlns:v="urn:schemas-microsoft-com:vml" Requires="v">
                <p:oleObj name="Equation" r:id="rId5" imgW="1143000" imgH="927000" progId="Equation.DSMT4">
                  <p:embed/>
                </p:oleObj>
              </mc:Choice>
              <mc:Fallback>
                <p:oleObj name="Equation" r:id="rId5" imgW="114300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2667000"/>
                        <a:ext cx="1143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7" name="Object 5"/>
          <p:cNvGraphicFramePr>
            <a:graphicFrameLocks noChangeAspect="1"/>
          </p:cNvGraphicFramePr>
          <p:nvPr>
            <p:extLst>
              <p:ext uri="{D42A27DB-BD31-4B8C-83A1-F6EECF244321}">
                <p14:modId xmlns:p14="http://schemas.microsoft.com/office/powerpoint/2010/main" val="3551502576"/>
              </p:ext>
            </p:extLst>
          </p:nvPr>
        </p:nvGraphicFramePr>
        <p:xfrm>
          <a:off x="7031513" y="4767146"/>
          <a:ext cx="304800" cy="431800"/>
        </p:xfrm>
        <a:graphic>
          <a:graphicData uri="http://schemas.openxmlformats.org/presentationml/2006/ole">
            <mc:AlternateContent xmlns:mc="http://schemas.openxmlformats.org/markup-compatibility/2006">
              <mc:Choice xmlns:v="urn:schemas-microsoft-com:vml" Requires="v">
                <p:oleObj name="Equation" r:id="rId7" imgW="304560" imgH="431640" progId="Equation.DSMT4">
                  <p:embed/>
                </p:oleObj>
              </mc:Choice>
              <mc:Fallback>
                <p:oleObj name="Equation" r:id="rId7" imgW="3045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31513" y="4767146"/>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4678" name="Object 6"/>
          <p:cNvGraphicFramePr>
            <a:graphicFrameLocks noChangeAspect="1"/>
          </p:cNvGraphicFramePr>
          <p:nvPr>
            <p:extLst>
              <p:ext uri="{D42A27DB-BD31-4B8C-83A1-F6EECF244321}">
                <p14:modId xmlns:p14="http://schemas.microsoft.com/office/powerpoint/2010/main" val="1150353142"/>
              </p:ext>
            </p:extLst>
          </p:nvPr>
        </p:nvGraphicFramePr>
        <p:xfrm>
          <a:off x="8032361" y="4767145"/>
          <a:ext cx="317500" cy="431800"/>
        </p:xfrm>
        <a:graphic>
          <a:graphicData uri="http://schemas.openxmlformats.org/presentationml/2006/ole">
            <mc:AlternateContent xmlns:mc="http://schemas.openxmlformats.org/markup-compatibility/2006">
              <mc:Choice xmlns:v="urn:schemas-microsoft-com:vml" Requires="v">
                <p:oleObj name="Equation" r:id="rId9" imgW="317160" imgH="431640" progId="Equation.DSMT4">
                  <p:embed/>
                </p:oleObj>
              </mc:Choice>
              <mc:Fallback>
                <p:oleObj name="Equation" r:id="rId9" imgW="3171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32361" y="4767145"/>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Two Population Proportions (cont.)</a:t>
            </a:r>
          </a:p>
        </p:txBody>
      </p:sp>
      <p:sp>
        <p:nvSpPr>
          <p:cNvPr id="4" name="Content Placeholder 2"/>
          <p:cNvSpPr>
            <a:spLocks noGrp="1"/>
          </p:cNvSpPr>
          <p:nvPr>
            <p:ph idx="1"/>
          </p:nvPr>
        </p:nvSpPr>
        <p:spPr>
          <a:xfrm>
            <a:off x="457200" y="1101054"/>
            <a:ext cx="8229600" cy="4636013"/>
          </a:xfrm>
          <a:solidFill>
            <a:srgbClr val="FFFFCC"/>
          </a:solidFill>
          <a:ln w="28575">
            <a:solidFill>
              <a:srgbClr val="000000"/>
            </a:solidFill>
          </a:ln>
        </p:spPr>
        <p:txBody>
          <a:bodyPr wrap="square">
            <a:spAutoFit/>
          </a:bodyPr>
          <a:lstStyle/>
          <a:p>
            <a:r>
              <a:rPr lang="en-US" dirty="0">
                <a:solidFill>
                  <a:srgbClr val="000000"/>
                </a:solidFill>
              </a:rPr>
              <a:t>Therefore,     and      are pooled to derive a better estimate of the population proportion. The test statistic is a standard normal random variable and 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the pooled sample proportion is calculated as</a:t>
            </a:r>
          </a:p>
          <a:p>
            <a:endParaRPr lang="en-US" dirty="0">
              <a:solidFill>
                <a:srgbClr val="000000"/>
              </a:solidFill>
            </a:endParaRPr>
          </a:p>
          <a:p>
            <a:pPr>
              <a:lnSpc>
                <a:spcPct val="150000"/>
              </a:lnSpc>
            </a:pPr>
            <a:endParaRPr lang="en-US" dirty="0">
              <a:solidFill>
                <a:srgbClr val="000000"/>
              </a:solidFill>
            </a:endParaRPr>
          </a:p>
        </p:txBody>
      </p:sp>
      <p:graphicFrame>
        <p:nvGraphicFramePr>
          <p:cNvPr id="285703" name="Object 7"/>
          <p:cNvGraphicFramePr>
            <a:graphicFrameLocks noChangeAspect="1"/>
          </p:cNvGraphicFramePr>
          <p:nvPr>
            <p:extLst>
              <p:ext uri="{D42A27DB-BD31-4B8C-83A1-F6EECF244321}">
                <p14:modId xmlns:p14="http://schemas.microsoft.com/office/powerpoint/2010/main" val="1223470539"/>
              </p:ext>
            </p:extLst>
          </p:nvPr>
        </p:nvGraphicFramePr>
        <p:xfrm>
          <a:off x="2079805" y="1183695"/>
          <a:ext cx="304800" cy="431800"/>
        </p:xfrm>
        <a:graphic>
          <a:graphicData uri="http://schemas.openxmlformats.org/presentationml/2006/ole">
            <mc:AlternateContent xmlns:mc="http://schemas.openxmlformats.org/markup-compatibility/2006">
              <mc:Choice xmlns:v="urn:schemas-microsoft-com:vml" Requires="v">
                <p:oleObj name="Equation" r:id="rId2" imgW="304560" imgH="431640" progId="Equation.DSMT4">
                  <p:embed/>
                </p:oleObj>
              </mc:Choice>
              <mc:Fallback>
                <p:oleObj name="Equation" r:id="rId2" imgW="304560" imgH="4316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9805" y="1183695"/>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4" name="Object 8"/>
          <p:cNvGraphicFramePr>
            <a:graphicFrameLocks noChangeAspect="1"/>
          </p:cNvGraphicFramePr>
          <p:nvPr>
            <p:extLst>
              <p:ext uri="{D42A27DB-BD31-4B8C-83A1-F6EECF244321}">
                <p14:modId xmlns:p14="http://schemas.microsoft.com/office/powerpoint/2010/main" val="3595175950"/>
              </p:ext>
            </p:extLst>
          </p:nvPr>
        </p:nvGraphicFramePr>
        <p:xfrm>
          <a:off x="3063837" y="1167150"/>
          <a:ext cx="317500" cy="431800"/>
        </p:xfrm>
        <a:graphic>
          <a:graphicData uri="http://schemas.openxmlformats.org/presentationml/2006/ole">
            <mc:AlternateContent xmlns:mc="http://schemas.openxmlformats.org/markup-compatibility/2006">
              <mc:Choice xmlns:v="urn:schemas-microsoft-com:vml" Requires="v">
                <p:oleObj name="Equation" r:id="rId4" imgW="317160" imgH="431640" progId="Equation.DSMT4">
                  <p:embed/>
                </p:oleObj>
              </mc:Choice>
              <mc:Fallback>
                <p:oleObj name="Equation" r:id="rId4" imgW="317160" imgH="4316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3837" y="116715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5" name="Object 9"/>
          <p:cNvGraphicFramePr>
            <a:graphicFrameLocks noChangeAspect="1"/>
          </p:cNvGraphicFramePr>
          <p:nvPr>
            <p:extLst>
              <p:ext uri="{D42A27DB-BD31-4B8C-83A1-F6EECF244321}">
                <p14:modId xmlns:p14="http://schemas.microsoft.com/office/powerpoint/2010/main" val="281835147"/>
              </p:ext>
            </p:extLst>
          </p:nvPr>
        </p:nvGraphicFramePr>
        <p:xfrm>
          <a:off x="2884449" y="2496572"/>
          <a:ext cx="3441700" cy="1638300"/>
        </p:xfrm>
        <a:graphic>
          <a:graphicData uri="http://schemas.openxmlformats.org/presentationml/2006/ole">
            <mc:AlternateContent xmlns:mc="http://schemas.openxmlformats.org/markup-compatibility/2006">
              <mc:Choice xmlns:v="urn:schemas-microsoft-com:vml" Requires="v">
                <p:oleObj name="Equation" r:id="rId6" imgW="3441600" imgH="1638000" progId="Equation.DSMT4">
                  <p:embed/>
                </p:oleObj>
              </mc:Choice>
              <mc:Fallback>
                <p:oleObj name="Equation" r:id="rId6" imgW="3441600" imgH="1638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4449" y="2496572"/>
                        <a:ext cx="34417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5706" name="Object 10"/>
          <p:cNvGraphicFramePr>
            <a:graphicFrameLocks noChangeAspect="1"/>
          </p:cNvGraphicFramePr>
          <p:nvPr>
            <p:extLst>
              <p:ext uri="{D42A27DB-BD31-4B8C-83A1-F6EECF244321}">
                <p14:modId xmlns:p14="http://schemas.microsoft.com/office/powerpoint/2010/main" val="744556085"/>
              </p:ext>
            </p:extLst>
          </p:nvPr>
        </p:nvGraphicFramePr>
        <p:xfrm>
          <a:off x="3875049" y="4487513"/>
          <a:ext cx="1663700" cy="927100"/>
        </p:xfrm>
        <a:graphic>
          <a:graphicData uri="http://schemas.openxmlformats.org/presentationml/2006/ole">
            <mc:AlternateContent xmlns:mc="http://schemas.openxmlformats.org/markup-compatibility/2006">
              <mc:Choice xmlns:v="urn:schemas-microsoft-com:vml" Requires="v">
                <p:oleObj name="Equation" r:id="rId8" imgW="1663560" imgH="927000" progId="Equation.DSMT4">
                  <p:embed/>
                </p:oleObj>
              </mc:Choice>
              <mc:Fallback>
                <p:oleObj name="Equation" r:id="rId8" imgW="1663560" imgH="9270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75049" y="4487513"/>
                        <a:ext cx="1663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Two Population Proportions (cont.)</a:t>
            </a:r>
          </a:p>
        </p:txBody>
      </p:sp>
      <p:sp>
        <p:nvSpPr>
          <p:cNvPr id="4" name="Content Placeholder 2"/>
          <p:cNvSpPr>
            <a:spLocks noGrp="1"/>
          </p:cNvSpPr>
          <p:nvPr>
            <p:ph idx="1"/>
          </p:nvPr>
        </p:nvSpPr>
        <p:spPr>
          <a:xfrm>
            <a:off x="457200" y="1221251"/>
            <a:ext cx="8229600" cy="4142673"/>
          </a:xfrm>
          <a:solidFill>
            <a:srgbClr val="FFFFCC"/>
          </a:solidFill>
          <a:ln w="28575">
            <a:solidFill>
              <a:srgbClr val="000000"/>
            </a:solidFill>
          </a:ln>
        </p:spPr>
        <p:txBody>
          <a:bodyPr>
            <a:spAutoFit/>
          </a:bodyPr>
          <a:lstStyle/>
          <a:p>
            <a:r>
              <a:rPr lang="en-US" dirty="0">
                <a:solidFill>
                  <a:srgbClr val="000000"/>
                </a:solidFill>
              </a:rPr>
              <a:t>For Population 1 			</a:t>
            </a:r>
          </a:p>
          <a:p>
            <a:r>
              <a:rPr lang="en-US" i="1" dirty="0">
                <a:solidFill>
                  <a:srgbClr val="000000"/>
                </a:solidFill>
              </a:rPr>
              <a:t>p</a:t>
            </a:r>
            <a:r>
              <a:rPr lang="en-US" baseline="-25000" dirty="0">
                <a:solidFill>
                  <a:srgbClr val="000000"/>
                </a:solidFill>
              </a:rPr>
              <a:t>1</a:t>
            </a:r>
            <a:r>
              <a:rPr lang="en-US" dirty="0">
                <a:solidFill>
                  <a:srgbClr val="000000"/>
                </a:solidFill>
              </a:rPr>
              <a:t> = the population proportion,   	</a:t>
            </a:r>
          </a:p>
          <a:p>
            <a:r>
              <a:rPr lang="en-US" i="1" dirty="0">
                <a:solidFill>
                  <a:srgbClr val="000000"/>
                </a:solidFill>
              </a:rPr>
              <a:t>x</a:t>
            </a:r>
            <a:r>
              <a:rPr lang="en-US" baseline="-25000" dirty="0">
                <a:solidFill>
                  <a:srgbClr val="000000"/>
                </a:solidFill>
              </a:rPr>
              <a:t>1</a:t>
            </a:r>
            <a:r>
              <a:rPr lang="en-US" dirty="0">
                <a:solidFill>
                  <a:srgbClr val="000000"/>
                </a:solidFill>
              </a:rPr>
              <a:t> = the number of successes in the first sample, and </a:t>
            </a:r>
          </a:p>
          <a:p>
            <a:r>
              <a:rPr lang="en-US" i="1" dirty="0">
                <a:solidFill>
                  <a:srgbClr val="000000"/>
                </a:solidFill>
              </a:rPr>
              <a:t>n</a:t>
            </a:r>
            <a:r>
              <a:rPr lang="en-US" baseline="-25000" dirty="0">
                <a:solidFill>
                  <a:srgbClr val="000000"/>
                </a:solidFill>
              </a:rPr>
              <a:t>1</a:t>
            </a:r>
            <a:r>
              <a:rPr lang="en-US" dirty="0">
                <a:solidFill>
                  <a:srgbClr val="000000"/>
                </a:solidFill>
              </a:rPr>
              <a:t> = the sample size of the first sample. </a:t>
            </a:r>
          </a:p>
          <a:p>
            <a:r>
              <a:rPr lang="en-US" dirty="0">
                <a:solidFill>
                  <a:srgbClr val="000000"/>
                </a:solidFill>
              </a:rPr>
              <a:t>For Population 2</a:t>
            </a:r>
          </a:p>
          <a:p>
            <a:r>
              <a:rPr lang="en-US" i="1" dirty="0">
                <a:solidFill>
                  <a:srgbClr val="000000"/>
                </a:solidFill>
              </a:rPr>
              <a:t>p</a:t>
            </a:r>
            <a:r>
              <a:rPr lang="en-US" baseline="-25000" dirty="0">
                <a:solidFill>
                  <a:srgbClr val="000000"/>
                </a:solidFill>
              </a:rPr>
              <a:t>2</a:t>
            </a:r>
            <a:r>
              <a:rPr lang="en-US" dirty="0">
                <a:solidFill>
                  <a:srgbClr val="000000"/>
                </a:solidFill>
              </a:rPr>
              <a:t> = the population proportion,</a:t>
            </a:r>
          </a:p>
          <a:p>
            <a:r>
              <a:rPr lang="en-US" i="1" dirty="0">
                <a:solidFill>
                  <a:srgbClr val="000000"/>
                </a:solidFill>
              </a:rPr>
              <a:t>x</a:t>
            </a:r>
            <a:r>
              <a:rPr lang="en-US" baseline="-25000" dirty="0">
                <a:solidFill>
                  <a:srgbClr val="000000"/>
                </a:solidFill>
              </a:rPr>
              <a:t>2</a:t>
            </a:r>
            <a:r>
              <a:rPr lang="en-US" dirty="0">
                <a:solidFill>
                  <a:srgbClr val="000000"/>
                </a:solidFill>
              </a:rPr>
              <a:t> = the number of successes in the second sample, and</a:t>
            </a:r>
          </a:p>
          <a:p>
            <a:r>
              <a:rPr lang="en-US" i="1" dirty="0">
                <a:solidFill>
                  <a:srgbClr val="000000"/>
                </a:solidFill>
              </a:rPr>
              <a:t>n</a:t>
            </a:r>
            <a:r>
              <a:rPr lang="en-US" baseline="-25000" dirty="0">
                <a:solidFill>
                  <a:srgbClr val="000000"/>
                </a:solidFill>
              </a:rPr>
              <a:t>2</a:t>
            </a:r>
            <a:r>
              <a:rPr lang="en-US" dirty="0">
                <a:solidFill>
                  <a:srgbClr val="000000"/>
                </a:solidFill>
              </a:rPr>
              <a:t> = the sample size of the second sample.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100" dirty="0"/>
              <a:t>Example 12.4.1: Determining a Confidence Interval and Performing a Hypothesis Test for the Difference in the Proportion of Defective Phones</a:t>
            </a:r>
          </a:p>
        </p:txBody>
      </p:sp>
      <p:sp>
        <p:nvSpPr>
          <p:cNvPr id="3" name="Content Placeholder 2"/>
          <p:cNvSpPr>
            <a:spLocks noGrp="1"/>
          </p:cNvSpPr>
          <p:nvPr>
            <p:ph idx="1"/>
          </p:nvPr>
        </p:nvSpPr>
        <p:spPr>
          <a:xfrm>
            <a:off x="457200" y="1280160"/>
            <a:ext cx="8229600" cy="4511040"/>
          </a:xfrm>
        </p:spPr>
        <p:txBody>
          <a:bodyPr>
            <a:noAutofit/>
          </a:bodyPr>
          <a:lstStyle/>
          <a:p>
            <a:r>
              <a:rPr lang="en-US" dirty="0"/>
              <a:t>A cell phone executive has recently been bombarded with complaints from their customers about defective cell phones. There are two plants which produce cell phones, and the executive is not sure where the defective phones are coming from. In the past, the plants have had good control over the number of defective phones produced. Because of the recent flurry of complaints, there is concern that one of the plants may have lost control over its production process.</a:t>
            </a:r>
          </a:p>
        </p:txBody>
      </p:sp>
    </p:spTree>
    <p:extLst>
      <p:ext uri="{BB962C8B-B14F-4D97-AF65-F5344CB8AC3E}">
        <p14:creationId xmlns:p14="http://schemas.microsoft.com/office/powerpoint/2010/main" val="2035794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a:xfrm>
            <a:off x="457200" y="1280160"/>
            <a:ext cx="8229600" cy="4511040"/>
          </a:xfrm>
        </p:spPr>
        <p:txBody>
          <a:bodyPr>
            <a:noAutofit/>
          </a:bodyPr>
          <a:lstStyle/>
          <a:p>
            <a:r>
              <a:rPr lang="en-US" dirty="0"/>
              <a:t>To test this theory, 200 phones from each plant are randomly selected and the number of defective phones is counted. The results of the survey are displayed in the table. Let Population 1 be Plant A and Population 2 be Plant B.</a:t>
            </a:r>
          </a:p>
          <a:p>
            <a:endParaRPr lang="en-US" dirty="0"/>
          </a:p>
        </p:txBody>
      </p:sp>
      <p:graphicFrame>
        <p:nvGraphicFramePr>
          <p:cNvPr id="4" name="Table 3">
            <a:extLst>
              <a:ext uri="{FF2B5EF4-FFF2-40B4-BE49-F238E27FC236}">
                <a16:creationId xmlns:a16="http://schemas.microsoft.com/office/drawing/2014/main" id="{903F76E8-BF26-7E38-6319-6AB7C5A90C0A}"/>
              </a:ext>
            </a:extLst>
          </p:cNvPr>
          <p:cNvGraphicFramePr>
            <a:graphicFrameLocks noGrp="1"/>
          </p:cNvGraphicFramePr>
          <p:nvPr>
            <p:extLst>
              <p:ext uri="{D42A27DB-BD31-4B8C-83A1-F6EECF244321}">
                <p14:modId xmlns:p14="http://schemas.microsoft.com/office/powerpoint/2010/main" val="1447117993"/>
              </p:ext>
            </p:extLst>
          </p:nvPr>
        </p:nvGraphicFramePr>
        <p:xfrm>
          <a:off x="1447800" y="3733800"/>
          <a:ext cx="6096000" cy="148336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3617202425"/>
                    </a:ext>
                  </a:extLst>
                </a:gridCol>
                <a:gridCol w="2057400">
                  <a:extLst>
                    <a:ext uri="{9D8B030D-6E8A-4147-A177-3AD203B41FA5}">
                      <a16:colId xmlns:a16="http://schemas.microsoft.com/office/drawing/2014/main" val="3556519580"/>
                    </a:ext>
                  </a:extLst>
                </a:gridCol>
                <a:gridCol w="2362200">
                  <a:extLst>
                    <a:ext uri="{9D8B030D-6E8A-4147-A177-3AD203B41FA5}">
                      <a16:colId xmlns:a16="http://schemas.microsoft.com/office/drawing/2014/main" val="1854712459"/>
                    </a:ext>
                  </a:extLst>
                </a:gridCol>
              </a:tblGrid>
              <a:tr h="370840">
                <a:tc gridSpan="3">
                  <a:txBody>
                    <a:bodyPr/>
                    <a:lstStyle/>
                    <a:p>
                      <a:pPr algn="ctr"/>
                      <a:r>
                        <a:rPr lang="en-IN" b="1" dirty="0"/>
                        <a:t>Cell Phone Survey Data</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698339527"/>
                  </a:ext>
                </a:extLst>
              </a:tr>
              <a:tr h="370840">
                <a:tc>
                  <a:txBody>
                    <a:bodyPr/>
                    <a:lstStyle/>
                    <a:p>
                      <a:pPr algn="ctr"/>
                      <a:endParaRPr lang="en-IN" b="1" dirty="0"/>
                    </a:p>
                  </a:txBody>
                  <a:tcPr/>
                </a:tc>
                <a:tc>
                  <a:txBody>
                    <a:bodyPr/>
                    <a:lstStyle/>
                    <a:p>
                      <a:pPr algn="ctr"/>
                      <a:r>
                        <a:rPr lang="en-IN" b="1" dirty="0"/>
                        <a:t>Number Sampled</a:t>
                      </a:r>
                    </a:p>
                  </a:txBody>
                  <a:tcPr/>
                </a:tc>
                <a:tc>
                  <a:txBody>
                    <a:bodyPr/>
                    <a:lstStyle/>
                    <a:p>
                      <a:pPr algn="ctr"/>
                      <a:r>
                        <a:rPr lang="en-IN" b="1" dirty="0"/>
                        <a:t>Number of Defectives</a:t>
                      </a:r>
                    </a:p>
                  </a:txBody>
                  <a:tcPr/>
                </a:tc>
                <a:extLst>
                  <a:ext uri="{0D108BD9-81ED-4DB2-BD59-A6C34878D82A}">
                    <a16:rowId xmlns:a16="http://schemas.microsoft.com/office/drawing/2014/main" val="1434132611"/>
                  </a:ext>
                </a:extLst>
              </a:tr>
              <a:tr h="370840">
                <a:tc>
                  <a:txBody>
                    <a:bodyPr/>
                    <a:lstStyle/>
                    <a:p>
                      <a:pPr algn="ctr"/>
                      <a:r>
                        <a:rPr lang="en-IN" dirty="0"/>
                        <a:t>Plant A</a:t>
                      </a:r>
                    </a:p>
                  </a:txBody>
                  <a:tcPr/>
                </a:tc>
                <a:tc>
                  <a:txBody>
                    <a:bodyPr/>
                    <a:lstStyle/>
                    <a:p>
                      <a:pPr algn="ctr"/>
                      <a:r>
                        <a:rPr lang="en-US" dirty="0"/>
                        <a:t>200</a:t>
                      </a:r>
                      <a:endParaRPr lang="en-IN" dirty="0"/>
                    </a:p>
                  </a:txBody>
                  <a:tcPr/>
                </a:tc>
                <a:tc>
                  <a:txBody>
                    <a:bodyPr/>
                    <a:lstStyle/>
                    <a:p>
                      <a:pPr algn="ctr"/>
                      <a:r>
                        <a:rPr lang="en-US" dirty="0"/>
                        <a:t>12</a:t>
                      </a:r>
                      <a:endParaRPr lang="en-IN" dirty="0"/>
                    </a:p>
                  </a:txBody>
                  <a:tcPr/>
                </a:tc>
                <a:extLst>
                  <a:ext uri="{0D108BD9-81ED-4DB2-BD59-A6C34878D82A}">
                    <a16:rowId xmlns:a16="http://schemas.microsoft.com/office/drawing/2014/main" val="1128581563"/>
                  </a:ext>
                </a:extLst>
              </a:tr>
              <a:tr h="370840">
                <a:tc>
                  <a:txBody>
                    <a:bodyPr/>
                    <a:lstStyle/>
                    <a:p>
                      <a:pPr algn="ctr"/>
                      <a:r>
                        <a:rPr lang="en-IN" dirty="0"/>
                        <a:t>Plant B</a:t>
                      </a:r>
                    </a:p>
                  </a:txBody>
                  <a:tcPr/>
                </a:tc>
                <a:tc>
                  <a:txBody>
                    <a:bodyPr/>
                    <a:lstStyle/>
                    <a:p>
                      <a:pPr algn="ctr"/>
                      <a:r>
                        <a:rPr lang="en-US" dirty="0"/>
                        <a:t>200</a:t>
                      </a:r>
                      <a:endParaRPr lang="en-IN" dirty="0"/>
                    </a:p>
                  </a:txBody>
                  <a:tcPr/>
                </a:tc>
                <a:tc>
                  <a:txBody>
                    <a:bodyPr/>
                    <a:lstStyle/>
                    <a:p>
                      <a:pPr algn="ctr"/>
                      <a:r>
                        <a:rPr lang="en-US" dirty="0"/>
                        <a:t>10</a:t>
                      </a:r>
                      <a:endParaRPr lang="en-IN" dirty="0"/>
                    </a:p>
                  </a:txBody>
                  <a:tcPr/>
                </a:tc>
                <a:extLst>
                  <a:ext uri="{0D108BD9-81ED-4DB2-BD59-A6C34878D82A}">
                    <a16:rowId xmlns:a16="http://schemas.microsoft.com/office/drawing/2014/main" val="3412880218"/>
                  </a:ext>
                </a:extLst>
              </a:tr>
            </a:tbl>
          </a:graphicData>
        </a:graphic>
      </p:graphicFrame>
    </p:spTree>
    <p:extLst>
      <p:ext uri="{BB962C8B-B14F-4D97-AF65-F5344CB8AC3E}">
        <p14:creationId xmlns:p14="http://schemas.microsoft.com/office/powerpoint/2010/main" val="1112663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US" dirty="0"/>
              <a:t>Are the sample sizes large enough to assume that the sample proportions are approximately normally distributed? Why is this necessary? </a:t>
            </a:r>
          </a:p>
          <a:p>
            <a:pPr marL="514350" indent="-514350">
              <a:buFont typeface="+mj-lt"/>
              <a:buAutoNum type="alphaLcPeriod"/>
            </a:pPr>
            <a:r>
              <a:rPr lang="en-US" dirty="0"/>
              <a:t>Calculate a 95% confidence interval for the difference between the proportions of defective phones from Plant A and Plant B. </a:t>
            </a:r>
          </a:p>
          <a:p>
            <a:pPr marL="514350" indent="-514350">
              <a:buFont typeface="+mj-lt"/>
              <a:buAutoNum type="alphaLcPeriod"/>
            </a:pPr>
            <a:r>
              <a:rPr lang="en-US" dirty="0"/>
              <a:t>Is there sufficient evidence for the cell phone executive to conclude that there is a difference in the proportion of defective cell phones produced by the two plants at </a:t>
            </a:r>
            <a:r>
              <a:rPr lang="el-GR" i="1" dirty="0">
                <a:latin typeface="Cambria Math" panose="02040503050406030204" pitchFamily="18" charset="0"/>
                <a:ea typeface="Cambria Math" panose="02040503050406030204" pitchFamily="18" charset="0"/>
              </a:rPr>
              <a:t>α</a:t>
            </a:r>
            <a:r>
              <a:rPr lang="en-US" dirty="0"/>
              <a:t> = 0.10?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noAutofit/>
          </a:bodyPr>
          <a:lstStyle/>
          <a:p>
            <a:r>
              <a:rPr lang="en-US" b="1" dirty="0"/>
              <a:t>Solution </a:t>
            </a:r>
          </a:p>
          <a:p>
            <a:pPr marL="514350" indent="-514350">
              <a:buFont typeface="+mj-lt"/>
              <a:buAutoNum type="alphaLcPeriod"/>
            </a:pPr>
            <a:r>
              <a:rPr lang="en-US" dirty="0"/>
              <a:t>Let      = the sample proportion of defective phones 	          produced in Plant A, </a:t>
            </a:r>
          </a:p>
          <a:p>
            <a:pPr marL="514350" indent="-514350"/>
            <a:r>
              <a:rPr lang="en-US" dirty="0"/>
              <a:t>	 	      = the sample proportion of defective phones 	         produced in Plant B,</a:t>
            </a:r>
          </a:p>
          <a:p>
            <a:pPr>
              <a:tabLst>
                <a:tab pos="461963" algn="l"/>
              </a:tabLst>
            </a:pPr>
            <a:r>
              <a:rPr lang="en-US" i="1" dirty="0"/>
              <a:t>		 x</a:t>
            </a:r>
            <a:r>
              <a:rPr lang="en-US" baseline="-25000" dirty="0"/>
              <a:t>1</a:t>
            </a:r>
            <a:r>
              <a:rPr lang="en-US" dirty="0"/>
              <a:t>  = the sample number of defective phone 		         produced in Plant A, </a:t>
            </a:r>
          </a:p>
          <a:p>
            <a:pPr>
              <a:tabLst>
                <a:tab pos="461963" algn="l"/>
              </a:tabLst>
            </a:pPr>
            <a:r>
              <a:rPr lang="en-US" i="1" dirty="0"/>
              <a:t>		x</a:t>
            </a:r>
            <a:r>
              <a:rPr lang="en-US" baseline="-25000" dirty="0"/>
              <a:t>2    </a:t>
            </a:r>
            <a:r>
              <a:rPr lang="en-US" dirty="0"/>
              <a:t>= the sample number of defective phones 		         produced in Plant B,</a:t>
            </a:r>
          </a:p>
        </p:txBody>
      </p:sp>
      <p:graphicFrame>
        <p:nvGraphicFramePr>
          <p:cNvPr id="288770" name="Object 2"/>
          <p:cNvGraphicFramePr>
            <a:graphicFrameLocks noChangeAspect="1"/>
          </p:cNvGraphicFramePr>
          <p:nvPr>
            <p:extLst>
              <p:ext uri="{D42A27DB-BD31-4B8C-83A1-F6EECF244321}">
                <p14:modId xmlns:p14="http://schemas.microsoft.com/office/powerpoint/2010/main" val="531965416"/>
              </p:ext>
            </p:extLst>
          </p:nvPr>
        </p:nvGraphicFramePr>
        <p:xfrm>
          <a:off x="1599606" y="1864540"/>
          <a:ext cx="304800" cy="431800"/>
        </p:xfrm>
        <a:graphic>
          <a:graphicData uri="http://schemas.openxmlformats.org/presentationml/2006/ole">
            <mc:AlternateContent xmlns:mc="http://schemas.openxmlformats.org/markup-compatibility/2006">
              <mc:Choice xmlns:v="urn:schemas-microsoft-com:vml" Requires="v">
                <p:oleObj name="Equation" r:id="rId2" imgW="304560" imgH="431640" progId="Equation.DSMT4">
                  <p:embed/>
                </p:oleObj>
              </mc:Choice>
              <mc:Fallback>
                <p:oleObj name="Equation" r:id="rId2" imgW="3045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99606" y="186454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8771" name="Object 3"/>
          <p:cNvGraphicFramePr>
            <a:graphicFrameLocks noChangeAspect="1"/>
          </p:cNvGraphicFramePr>
          <p:nvPr>
            <p:extLst>
              <p:ext uri="{D42A27DB-BD31-4B8C-83A1-F6EECF244321}">
                <p14:modId xmlns:p14="http://schemas.microsoft.com/office/powerpoint/2010/main" val="3464156494"/>
              </p:ext>
            </p:extLst>
          </p:nvPr>
        </p:nvGraphicFramePr>
        <p:xfrm>
          <a:off x="1573406" y="2784567"/>
          <a:ext cx="317500" cy="431800"/>
        </p:xfrm>
        <a:graphic>
          <a:graphicData uri="http://schemas.openxmlformats.org/presentationml/2006/ole">
            <mc:AlternateContent xmlns:mc="http://schemas.openxmlformats.org/markup-compatibility/2006">
              <mc:Choice xmlns:v="urn:schemas-microsoft-com:vml" Requires="v">
                <p:oleObj name="Equation" r:id="rId4" imgW="317160" imgH="431640" progId="Equation.DSMT4">
                  <p:embed/>
                </p:oleObj>
              </mc:Choice>
              <mc:Fallback>
                <p:oleObj name="Equation" r:id="rId4" imgW="317160" imgH="431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3406" y="2784567"/>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877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8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Inference about Two Population Proportions</a:t>
            </a:r>
            <a:endParaRPr lang="en-US" baseline="-25000" dirty="0"/>
          </a:p>
        </p:txBody>
      </p:sp>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r>
              <a:rPr lang="en-US" dirty="0"/>
              <a:t>Techniques are developed in this section for comparing two population proportions. A methodology for comparing two population proportions is particularly useful because proportions are among the few measures that can be used for summarizing categorical data. For a more extensive treatment of comparisons for categorical data, see Chapter 16.</a:t>
            </a:r>
          </a:p>
          <a:p>
            <a:r>
              <a:rPr lang="en-US" dirty="0"/>
              <a:t>There are many situations where comparing two population proportions may be of interest.</a:t>
            </a:r>
          </a:p>
        </p:txBody>
      </p:sp>
    </p:spTree>
    <p:extLst>
      <p:ext uri="{BB962C8B-B14F-4D97-AF65-F5344CB8AC3E}">
        <p14:creationId xmlns:p14="http://schemas.microsoft.com/office/powerpoint/2010/main" val="1650876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a:xfrm>
            <a:off x="457200" y="1280160"/>
            <a:ext cx="8229600" cy="4815840"/>
          </a:xfrm>
        </p:spPr>
        <p:txBody>
          <a:bodyPr>
            <a:normAutofit/>
          </a:bodyPr>
          <a:lstStyle/>
          <a:p>
            <a:r>
              <a:rPr lang="en-US" i="1" dirty="0"/>
              <a:t>	n</a:t>
            </a:r>
            <a:r>
              <a:rPr lang="en-US" baseline="-25000" dirty="0"/>
              <a:t>1</a:t>
            </a:r>
            <a:r>
              <a:rPr lang="en-US" dirty="0"/>
              <a:t> = the number of phones sample from Plant A, 	        and</a:t>
            </a:r>
          </a:p>
          <a:p>
            <a:r>
              <a:rPr lang="en-US" i="1" dirty="0"/>
              <a:t>	n</a:t>
            </a:r>
            <a:r>
              <a:rPr lang="en-US" baseline="-25000" dirty="0"/>
              <a:t>2</a:t>
            </a:r>
            <a:r>
              <a:rPr lang="en-US" dirty="0"/>
              <a:t> = the number of phones sampled from plant 	        B. </a:t>
            </a:r>
          </a:p>
          <a:p>
            <a:r>
              <a:rPr lang="en-US" dirty="0"/>
              <a:t>Before we can determine a confidence interval or perform a hypothesis test for the difference between the population proportions, we need to be sure that the sample sizes are large enough.</a:t>
            </a:r>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Recall, that when dealing with single samples of proportions, the sample size, </a:t>
            </a:r>
            <a:r>
              <a:rPr lang="en-US" i="1" dirty="0"/>
              <a:t>n</a:t>
            </a:r>
            <a:r>
              <a:rPr lang="en-US" dirty="0"/>
              <a:t>, must be large enough such that the sampling distribution of the sample proportion will be approximately normal. To determine whether the sample sizes are large enough, we need to show that 						   are all greater than or equal to 10. If both samples are large enough, then we know that the sampling distribution of the difference between the sample proportions is approximately normal, and we can proceed with</a:t>
            </a:r>
          </a:p>
        </p:txBody>
      </p:sp>
      <p:graphicFrame>
        <p:nvGraphicFramePr>
          <p:cNvPr id="289794" name="Object 2"/>
          <p:cNvGraphicFramePr>
            <a:graphicFrameLocks noChangeAspect="1"/>
          </p:cNvGraphicFramePr>
          <p:nvPr/>
        </p:nvGraphicFramePr>
        <p:xfrm>
          <a:off x="2057400" y="3445778"/>
          <a:ext cx="5067300" cy="495300"/>
        </p:xfrm>
        <a:graphic>
          <a:graphicData uri="http://schemas.openxmlformats.org/presentationml/2006/ole">
            <mc:AlternateContent xmlns:mc="http://schemas.openxmlformats.org/markup-compatibility/2006">
              <mc:Choice xmlns:v="urn:schemas-microsoft-com:vml" Requires="v">
                <p:oleObj name="Equation" r:id="rId2" imgW="5067000" imgH="495000" progId="Equation.DSMT4">
                  <p:embed/>
                </p:oleObj>
              </mc:Choice>
              <mc:Fallback>
                <p:oleObj name="Equation" r:id="rId2" imgW="506700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445778"/>
                        <a:ext cx="506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constructing the confidence interval and performing the hypothesis test. First, we need to calculate the sample proportions for the defective phones produced in Plant A and Plant B. </a:t>
            </a:r>
          </a:p>
          <a:p>
            <a:endParaRPr lang="en-US" dirty="0"/>
          </a:p>
        </p:txBody>
      </p:sp>
      <p:graphicFrame>
        <p:nvGraphicFramePr>
          <p:cNvPr id="290818" name="Object 2"/>
          <p:cNvGraphicFramePr>
            <a:graphicFrameLocks noChangeAspect="1"/>
          </p:cNvGraphicFramePr>
          <p:nvPr/>
        </p:nvGraphicFramePr>
        <p:xfrm>
          <a:off x="2819400" y="3200400"/>
          <a:ext cx="1028700" cy="927100"/>
        </p:xfrm>
        <a:graphic>
          <a:graphicData uri="http://schemas.openxmlformats.org/presentationml/2006/ole">
            <mc:AlternateContent xmlns:mc="http://schemas.openxmlformats.org/markup-compatibility/2006">
              <mc:Choice xmlns:v="urn:schemas-microsoft-com:vml" Requires="v">
                <p:oleObj name="Equation" r:id="rId2" imgW="1028520" imgH="927000" progId="Equation.DSMT4">
                  <p:embed/>
                </p:oleObj>
              </mc:Choice>
              <mc:Fallback>
                <p:oleObj name="Equation" r:id="rId2" imgW="1028520" imgH="927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3200400"/>
                        <a:ext cx="1028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19" name="Object 3"/>
          <p:cNvGraphicFramePr>
            <a:graphicFrameLocks noChangeAspect="1"/>
          </p:cNvGraphicFramePr>
          <p:nvPr/>
        </p:nvGraphicFramePr>
        <p:xfrm>
          <a:off x="2819400" y="4330700"/>
          <a:ext cx="1041400" cy="927100"/>
        </p:xfrm>
        <a:graphic>
          <a:graphicData uri="http://schemas.openxmlformats.org/presentationml/2006/ole">
            <mc:AlternateContent xmlns:mc="http://schemas.openxmlformats.org/markup-compatibility/2006">
              <mc:Choice xmlns:v="urn:schemas-microsoft-com:vml" Requires="v">
                <p:oleObj name="Equation" r:id="rId4" imgW="1041120" imgH="927000" progId="Equation.DSMT4">
                  <p:embed/>
                </p:oleObj>
              </mc:Choice>
              <mc:Fallback>
                <p:oleObj name="Equation" r:id="rId4" imgW="1041120" imgH="927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4330700"/>
                        <a:ext cx="10414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0" name="Object 4"/>
          <p:cNvGraphicFramePr>
            <a:graphicFrameLocks noChangeAspect="1"/>
          </p:cNvGraphicFramePr>
          <p:nvPr/>
        </p:nvGraphicFramePr>
        <p:xfrm>
          <a:off x="3962400" y="3200400"/>
          <a:ext cx="889000" cy="838200"/>
        </p:xfrm>
        <a:graphic>
          <a:graphicData uri="http://schemas.openxmlformats.org/presentationml/2006/ole">
            <mc:AlternateContent xmlns:mc="http://schemas.openxmlformats.org/markup-compatibility/2006">
              <mc:Choice xmlns:v="urn:schemas-microsoft-com:vml" Requires="v">
                <p:oleObj name="Equation" r:id="rId6" imgW="888840" imgH="838080" progId="Equation.DSMT4">
                  <p:embed/>
                </p:oleObj>
              </mc:Choice>
              <mc:Fallback>
                <p:oleObj name="Equation" r:id="rId6" imgW="8888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3200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1" name="Object 5"/>
          <p:cNvGraphicFramePr>
            <a:graphicFrameLocks noChangeAspect="1"/>
          </p:cNvGraphicFramePr>
          <p:nvPr/>
        </p:nvGraphicFramePr>
        <p:xfrm>
          <a:off x="4864100" y="3485532"/>
          <a:ext cx="927100" cy="292100"/>
        </p:xfrm>
        <a:graphic>
          <a:graphicData uri="http://schemas.openxmlformats.org/presentationml/2006/ole">
            <mc:AlternateContent xmlns:mc="http://schemas.openxmlformats.org/markup-compatibility/2006">
              <mc:Choice xmlns:v="urn:schemas-microsoft-com:vml" Requires="v">
                <p:oleObj name="Equation" r:id="rId8" imgW="927000" imgH="291960" progId="Equation.DSMT4">
                  <p:embed/>
                </p:oleObj>
              </mc:Choice>
              <mc:Fallback>
                <p:oleObj name="Equation" r:id="rId8" imgW="9270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64100" y="3485532"/>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2" name="Object 6"/>
          <p:cNvGraphicFramePr>
            <a:graphicFrameLocks noChangeAspect="1"/>
          </p:cNvGraphicFramePr>
          <p:nvPr/>
        </p:nvGraphicFramePr>
        <p:xfrm>
          <a:off x="4892984" y="4612348"/>
          <a:ext cx="914400" cy="292100"/>
        </p:xfrm>
        <a:graphic>
          <a:graphicData uri="http://schemas.openxmlformats.org/presentationml/2006/ole">
            <mc:AlternateContent xmlns:mc="http://schemas.openxmlformats.org/markup-compatibility/2006">
              <mc:Choice xmlns:v="urn:schemas-microsoft-com:vml" Requires="v">
                <p:oleObj name="Equation" r:id="rId10" imgW="914400" imgH="291960" progId="Equation.DSMT4">
                  <p:embed/>
                </p:oleObj>
              </mc:Choice>
              <mc:Fallback>
                <p:oleObj name="Equation" r:id="rId10" imgW="91440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92984" y="4612348"/>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0823" name="Object 7"/>
          <p:cNvGraphicFramePr>
            <a:graphicFrameLocks noChangeAspect="1"/>
          </p:cNvGraphicFramePr>
          <p:nvPr/>
        </p:nvGraphicFramePr>
        <p:xfrm>
          <a:off x="3955432" y="4327216"/>
          <a:ext cx="889000" cy="838200"/>
        </p:xfrm>
        <a:graphic>
          <a:graphicData uri="http://schemas.openxmlformats.org/presentationml/2006/ole">
            <mc:AlternateContent xmlns:mc="http://schemas.openxmlformats.org/markup-compatibility/2006">
              <mc:Choice xmlns:v="urn:schemas-microsoft-com:vml" Requires="v">
                <p:oleObj name="Equation" r:id="rId12" imgW="888840" imgH="838080" progId="Equation.DSMT4">
                  <p:embed/>
                </p:oleObj>
              </mc:Choice>
              <mc:Fallback>
                <p:oleObj name="Equation" r:id="rId12" imgW="88884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55432" y="4327216"/>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08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08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08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08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08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08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Now, we can use the sample proportions along with the sample sizes to verify that the samples are large enough such that the sampling distribution of the difference between the sample proportions is approximately normal. </a:t>
            </a:r>
          </a:p>
        </p:txBody>
      </p:sp>
      <p:graphicFrame>
        <p:nvGraphicFramePr>
          <p:cNvPr id="291842" name="Object 2"/>
          <p:cNvGraphicFramePr>
            <a:graphicFrameLocks noChangeAspect="1"/>
          </p:cNvGraphicFramePr>
          <p:nvPr/>
        </p:nvGraphicFramePr>
        <p:xfrm>
          <a:off x="2971800" y="3581400"/>
          <a:ext cx="3035300" cy="469900"/>
        </p:xfrm>
        <a:graphic>
          <a:graphicData uri="http://schemas.openxmlformats.org/presentationml/2006/ole">
            <mc:AlternateContent xmlns:mc="http://schemas.openxmlformats.org/markup-compatibility/2006">
              <mc:Choice xmlns:v="urn:schemas-microsoft-com:vml" Requires="v">
                <p:oleObj name="Equation" r:id="rId2" imgW="3035160" imgH="469800" progId="Equation.DSMT4">
                  <p:embed/>
                </p:oleObj>
              </mc:Choice>
              <mc:Fallback>
                <p:oleObj name="Equation" r:id="rId2" imgW="30351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5814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3" name="Object 3"/>
          <p:cNvGraphicFramePr>
            <a:graphicFrameLocks noChangeAspect="1"/>
          </p:cNvGraphicFramePr>
          <p:nvPr/>
        </p:nvGraphicFramePr>
        <p:xfrm>
          <a:off x="2209800" y="4093478"/>
          <a:ext cx="4445000" cy="495300"/>
        </p:xfrm>
        <a:graphic>
          <a:graphicData uri="http://schemas.openxmlformats.org/presentationml/2006/ole">
            <mc:AlternateContent xmlns:mc="http://schemas.openxmlformats.org/markup-compatibility/2006">
              <mc:Choice xmlns:v="urn:schemas-microsoft-com:vml" Requires="v">
                <p:oleObj name="Equation" r:id="rId4" imgW="4444920" imgH="495000" progId="Equation.DSMT4">
                  <p:embed/>
                </p:oleObj>
              </mc:Choice>
              <mc:Fallback>
                <p:oleObj name="Equation" r:id="rId4" imgW="444492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4093478"/>
                        <a:ext cx="4445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5" name="Object 5"/>
          <p:cNvGraphicFramePr>
            <a:graphicFrameLocks noChangeAspect="1"/>
          </p:cNvGraphicFramePr>
          <p:nvPr/>
        </p:nvGraphicFramePr>
        <p:xfrm>
          <a:off x="2971800" y="4635500"/>
          <a:ext cx="3035300" cy="469900"/>
        </p:xfrm>
        <a:graphic>
          <a:graphicData uri="http://schemas.openxmlformats.org/presentationml/2006/ole">
            <mc:AlternateContent xmlns:mc="http://schemas.openxmlformats.org/markup-compatibility/2006">
              <mc:Choice xmlns:v="urn:schemas-microsoft-com:vml" Requires="v">
                <p:oleObj name="Equation" r:id="rId6" imgW="3035160" imgH="469800" progId="Equation.DSMT4">
                  <p:embed/>
                </p:oleObj>
              </mc:Choice>
              <mc:Fallback>
                <p:oleObj name="Equation" r:id="rId6" imgW="30351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4635500"/>
                        <a:ext cx="303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6" name="Object 6"/>
          <p:cNvGraphicFramePr>
            <a:graphicFrameLocks noChangeAspect="1"/>
          </p:cNvGraphicFramePr>
          <p:nvPr/>
        </p:nvGraphicFramePr>
        <p:xfrm>
          <a:off x="2203450" y="5151889"/>
          <a:ext cx="4457700" cy="495300"/>
        </p:xfrm>
        <a:graphic>
          <a:graphicData uri="http://schemas.openxmlformats.org/presentationml/2006/ole">
            <mc:AlternateContent xmlns:mc="http://schemas.openxmlformats.org/markup-compatibility/2006">
              <mc:Choice xmlns:v="urn:schemas-microsoft-com:vml" Requires="v">
                <p:oleObj name="Equation" r:id="rId8" imgW="4457520" imgH="495000" progId="Equation.DSMT4">
                  <p:embed/>
                </p:oleObj>
              </mc:Choice>
              <mc:Fallback>
                <p:oleObj name="Equation" r:id="rId8" imgW="4457520" imgH="495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3450" y="5151889"/>
                        <a:ext cx="4457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18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18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18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18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Since 						      are all greater than or equal to 10, we can conclude that 	        has an approximately normal distribution. 	</a:t>
            </a:r>
          </a:p>
          <a:p>
            <a:pPr marL="457200" indent="-457200">
              <a:buFont typeface="Wingdings" panose="05000000000000000000" pitchFamily="2" charset="2"/>
              <a:buChar char="þ"/>
            </a:pPr>
            <a:r>
              <a:rPr lang="en-US" dirty="0"/>
              <a:t>The sample proportions are from simple random samples. </a:t>
            </a:r>
          </a:p>
          <a:p>
            <a:pPr marL="461963" indent="-461963">
              <a:buFont typeface="Wingdings" panose="05000000000000000000" pitchFamily="2" charset="2"/>
              <a:buChar char="þ"/>
            </a:pPr>
            <a:r>
              <a:rPr lang="en-US" dirty="0"/>
              <a:t>The samples are independent of one another. </a:t>
            </a:r>
          </a:p>
          <a:p>
            <a:pPr marL="457200" indent="-457200">
              <a:buFont typeface="Wingdings" panose="05000000000000000000" pitchFamily="2" charset="2"/>
              <a:buChar char="þ"/>
            </a:pPr>
            <a:r>
              <a:rPr lang="en-US" dirty="0"/>
              <a:t>The samples are large enough such that there are at least 10 successes and 10 failures for each sample, i.e., </a:t>
            </a:r>
          </a:p>
          <a:p>
            <a:endParaRPr lang="en-US" dirty="0"/>
          </a:p>
        </p:txBody>
      </p:sp>
      <p:graphicFrame>
        <p:nvGraphicFramePr>
          <p:cNvPr id="292866" name="Object 2"/>
          <p:cNvGraphicFramePr>
            <a:graphicFrameLocks noChangeAspect="1"/>
          </p:cNvGraphicFramePr>
          <p:nvPr/>
        </p:nvGraphicFramePr>
        <p:xfrm>
          <a:off x="1371600" y="1304488"/>
          <a:ext cx="5067300" cy="495300"/>
        </p:xfrm>
        <a:graphic>
          <a:graphicData uri="http://schemas.openxmlformats.org/presentationml/2006/ole">
            <mc:AlternateContent xmlns:mc="http://schemas.openxmlformats.org/markup-compatibility/2006">
              <mc:Choice xmlns:v="urn:schemas-microsoft-com:vml" Requires="v">
                <p:oleObj name="Equation" r:id="rId2" imgW="5067000" imgH="495000" progId="Equation.DSMT4">
                  <p:embed/>
                </p:oleObj>
              </mc:Choice>
              <mc:Fallback>
                <p:oleObj name="Equation" r:id="rId2" imgW="506700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04488"/>
                        <a:ext cx="506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2867" name="Object 3"/>
          <p:cNvGraphicFramePr>
            <a:graphicFrameLocks noChangeAspect="1"/>
          </p:cNvGraphicFramePr>
          <p:nvPr/>
        </p:nvGraphicFramePr>
        <p:xfrm>
          <a:off x="6612622" y="1770077"/>
          <a:ext cx="939800" cy="431800"/>
        </p:xfrm>
        <a:graphic>
          <a:graphicData uri="http://schemas.openxmlformats.org/presentationml/2006/ole">
            <mc:AlternateContent xmlns:mc="http://schemas.openxmlformats.org/markup-compatibility/2006">
              <mc:Choice xmlns:v="urn:schemas-microsoft-com:vml" Requires="v">
                <p:oleObj name="Equation" r:id="rId4" imgW="939600" imgH="431640" progId="Equation.DSMT4">
                  <p:embed/>
                </p:oleObj>
              </mc:Choice>
              <mc:Fallback>
                <p:oleObj name="Equation" r:id="rId4" imgW="939600" imgH="431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2622" y="1770077"/>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2868" name="Object 4"/>
          <p:cNvGraphicFramePr>
            <a:graphicFrameLocks noChangeAspect="1"/>
          </p:cNvGraphicFramePr>
          <p:nvPr>
            <p:extLst>
              <p:ext uri="{D42A27DB-BD31-4B8C-83A1-F6EECF244321}">
                <p14:modId xmlns:p14="http://schemas.microsoft.com/office/powerpoint/2010/main" val="2793575178"/>
              </p:ext>
            </p:extLst>
          </p:nvPr>
        </p:nvGraphicFramePr>
        <p:xfrm>
          <a:off x="611510" y="5452946"/>
          <a:ext cx="7785100" cy="495300"/>
        </p:xfrm>
        <a:graphic>
          <a:graphicData uri="http://schemas.openxmlformats.org/presentationml/2006/ole">
            <mc:AlternateContent xmlns:mc="http://schemas.openxmlformats.org/markup-compatibility/2006">
              <mc:Choice xmlns:v="urn:schemas-microsoft-com:vml" Requires="v">
                <p:oleObj name="Equation" r:id="rId6" imgW="7785000" imgH="495000" progId="Equation.DSMT4">
                  <p:embed/>
                </p:oleObj>
              </mc:Choice>
              <mc:Fallback>
                <p:oleObj name="Equation" r:id="rId6" imgW="7785000" imgH="495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510" y="5452946"/>
                        <a:ext cx="7785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pPr marL="461963"/>
            <a:r>
              <a:rPr lang="en-US" dirty="0"/>
              <a:t>Now that we have verified the conditions required to proceed with the calculation of a confidence interval, we can find the 95% confidence interval for the difference between the population proportions. </a:t>
            </a:r>
          </a:p>
          <a:p>
            <a:pPr marL="461963" indent="-461963">
              <a:buFont typeface="+mj-lt"/>
              <a:buAutoNum type="alphaLcPeriod" startAt="2"/>
            </a:pPr>
            <a:r>
              <a:rPr lang="en-US" dirty="0"/>
              <a:t>In part </a:t>
            </a:r>
            <a:r>
              <a:rPr lang="en-US" b="1" dirty="0"/>
              <a:t>a.</a:t>
            </a:r>
            <a:r>
              <a:rPr lang="en-US" dirty="0"/>
              <a:t> we calculated the sample proportions for the defective phones produced in Plant A and Plant B to be 0.06 and 0.05 respectively. </a:t>
            </a:r>
          </a:p>
          <a:p>
            <a:r>
              <a:rPr lang="en-US" dirty="0"/>
              <a:t>For a 95% confidence interval, </a:t>
            </a:r>
            <a:r>
              <a:rPr lang="el-GR" i="1" dirty="0">
                <a:latin typeface="Cambria Math" panose="02040503050406030204" pitchFamily="18" charset="0"/>
                <a:ea typeface="Cambria Math" panose="02040503050406030204" pitchFamily="18" charset="0"/>
              </a:rPr>
              <a:t>α</a:t>
            </a:r>
            <a:r>
              <a:rPr lang="en-US" dirty="0"/>
              <a:t> = 0.05 and </a:t>
            </a:r>
          </a:p>
        </p:txBody>
      </p:sp>
      <p:graphicFrame>
        <p:nvGraphicFramePr>
          <p:cNvPr id="4" name="Object 2">
            <a:extLst>
              <a:ext uri="{FF2B5EF4-FFF2-40B4-BE49-F238E27FC236}">
                <a16:creationId xmlns:a16="http://schemas.microsoft.com/office/drawing/2014/main" id="{B5373A27-CA08-3F53-472E-5C92521BDBAC}"/>
              </a:ext>
            </a:extLst>
          </p:cNvPr>
          <p:cNvGraphicFramePr>
            <a:graphicFrameLocks noChangeAspect="1"/>
          </p:cNvGraphicFramePr>
          <p:nvPr>
            <p:extLst>
              <p:ext uri="{D42A27DB-BD31-4B8C-83A1-F6EECF244321}">
                <p14:modId xmlns:p14="http://schemas.microsoft.com/office/powerpoint/2010/main" val="3867354979"/>
              </p:ext>
            </p:extLst>
          </p:nvPr>
        </p:nvGraphicFramePr>
        <p:xfrm>
          <a:off x="589156" y="4951243"/>
          <a:ext cx="2425700" cy="495300"/>
        </p:xfrm>
        <a:graphic>
          <a:graphicData uri="http://schemas.openxmlformats.org/presentationml/2006/ole">
            <mc:AlternateContent xmlns:mc="http://schemas.openxmlformats.org/markup-compatibility/2006">
              <mc:Choice xmlns:v="urn:schemas-microsoft-com:vml" Requires="v">
                <p:oleObj name="Equation" r:id="rId2" imgW="2425680" imgH="495000" progId="Equation.DSMT4">
                  <p:embed/>
                </p:oleObj>
              </mc:Choice>
              <mc:Fallback>
                <p:oleObj name="Equation" r:id="rId2" imgW="2425680" imgH="495000" progId="Equation.DSMT4">
                  <p:embed/>
                  <p:pic>
                    <p:nvPicPr>
                      <p:cNvPr id="294914" name="Object 2"/>
                      <p:cNvPicPr>
                        <a:picLocks noChangeAspect="1" noChangeArrowheads="1"/>
                      </p:cNvPicPr>
                      <p:nvPr/>
                    </p:nvPicPr>
                    <p:blipFill>
                      <a:blip r:embed="rId3"/>
                      <a:srcRect/>
                      <a:stretch>
                        <a:fillRect/>
                      </a:stretch>
                    </p:blipFill>
                    <p:spPr bwMode="auto">
                      <a:xfrm>
                        <a:off x="589156" y="4951243"/>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normAutofit lnSpcReduction="10000"/>
          </a:bodyPr>
          <a:lstStyle/>
          <a:p>
            <a:r>
              <a:rPr lang="en-US" dirty="0"/>
              <a:t>Therefore, the 95% confidence interval is calculated as follows.</a:t>
            </a:r>
          </a:p>
          <a:p>
            <a:endParaRPr lang="en-US" dirty="0"/>
          </a:p>
          <a:p>
            <a:endParaRPr lang="en-US" dirty="0"/>
          </a:p>
          <a:p>
            <a:endParaRPr lang="en-US" dirty="0"/>
          </a:p>
          <a:p>
            <a:endParaRPr lang="en-US" dirty="0"/>
          </a:p>
          <a:p>
            <a:endParaRPr lang="en-US" dirty="0"/>
          </a:p>
          <a:p>
            <a:r>
              <a:rPr lang="en-US" dirty="0"/>
              <a:t>Thus, we are 95% confident that the true difference in the proportion of defectives between Plant A and Plant B is between −0.0347 and 0.0547</a:t>
            </a:r>
          </a:p>
        </p:txBody>
      </p:sp>
      <p:graphicFrame>
        <p:nvGraphicFramePr>
          <p:cNvPr id="294915" name="Object 3"/>
          <p:cNvGraphicFramePr>
            <a:graphicFrameLocks noChangeAspect="1"/>
          </p:cNvGraphicFramePr>
          <p:nvPr>
            <p:extLst>
              <p:ext uri="{D42A27DB-BD31-4B8C-83A1-F6EECF244321}">
                <p14:modId xmlns:p14="http://schemas.microsoft.com/office/powerpoint/2010/main" val="4129828477"/>
              </p:ext>
            </p:extLst>
          </p:nvPr>
        </p:nvGraphicFramePr>
        <p:xfrm>
          <a:off x="1295400" y="1947919"/>
          <a:ext cx="5334000" cy="1092200"/>
        </p:xfrm>
        <a:graphic>
          <a:graphicData uri="http://schemas.openxmlformats.org/presentationml/2006/ole">
            <mc:AlternateContent xmlns:mc="http://schemas.openxmlformats.org/markup-compatibility/2006">
              <mc:Choice xmlns:v="urn:schemas-microsoft-com:vml" Requires="v">
                <p:oleObj name="Equation" r:id="rId2" imgW="5333760" imgH="1091880" progId="Equation.DSMT4">
                  <p:embed/>
                </p:oleObj>
              </mc:Choice>
              <mc:Fallback>
                <p:oleObj name="Equation" r:id="rId2" imgW="5333760" imgH="1091880" progId="Equation.DSMT4">
                  <p:embed/>
                  <p:pic>
                    <p:nvPicPr>
                      <p:cNvPr id="0" name="Picture 3"/>
                      <p:cNvPicPr>
                        <a:picLocks noChangeAspect="1" noChangeArrowheads="1"/>
                      </p:cNvPicPr>
                      <p:nvPr/>
                    </p:nvPicPr>
                    <p:blipFill>
                      <a:blip r:embed="rId3"/>
                      <a:srcRect/>
                      <a:stretch>
                        <a:fillRect/>
                      </a:stretch>
                    </p:blipFill>
                    <p:spPr bwMode="auto">
                      <a:xfrm>
                        <a:off x="1295400" y="1947919"/>
                        <a:ext cx="53340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6" name="Object 4"/>
          <p:cNvGraphicFramePr>
            <a:graphicFrameLocks noChangeAspect="1"/>
          </p:cNvGraphicFramePr>
          <p:nvPr>
            <p:extLst>
              <p:ext uri="{D42A27DB-BD31-4B8C-83A1-F6EECF244321}">
                <p14:modId xmlns:p14="http://schemas.microsoft.com/office/powerpoint/2010/main" val="2625089047"/>
              </p:ext>
            </p:extLst>
          </p:nvPr>
        </p:nvGraphicFramePr>
        <p:xfrm>
          <a:off x="685800" y="3026143"/>
          <a:ext cx="7404100" cy="977900"/>
        </p:xfrm>
        <a:graphic>
          <a:graphicData uri="http://schemas.openxmlformats.org/presentationml/2006/ole">
            <mc:AlternateContent xmlns:mc="http://schemas.openxmlformats.org/markup-compatibility/2006">
              <mc:Choice xmlns:v="urn:schemas-microsoft-com:vml" Requires="v">
                <p:oleObj name="Equation" r:id="rId4" imgW="7403760" imgH="977760" progId="Equation.DSMT4">
                  <p:embed/>
                </p:oleObj>
              </mc:Choice>
              <mc:Fallback>
                <p:oleObj name="Equation" r:id="rId4" imgW="7403760" imgH="9777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026143"/>
                        <a:ext cx="7404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7" name="Object 5"/>
          <p:cNvGraphicFramePr>
            <a:graphicFrameLocks noChangeAspect="1"/>
          </p:cNvGraphicFramePr>
          <p:nvPr>
            <p:extLst>
              <p:ext uri="{D42A27DB-BD31-4B8C-83A1-F6EECF244321}">
                <p14:modId xmlns:p14="http://schemas.microsoft.com/office/powerpoint/2010/main" val="2484494333"/>
              </p:ext>
            </p:extLst>
          </p:nvPr>
        </p:nvGraphicFramePr>
        <p:xfrm>
          <a:off x="1143000" y="4114080"/>
          <a:ext cx="2730500" cy="381000"/>
        </p:xfrm>
        <a:graphic>
          <a:graphicData uri="http://schemas.openxmlformats.org/presentationml/2006/ole">
            <mc:AlternateContent xmlns:mc="http://schemas.openxmlformats.org/markup-compatibility/2006">
              <mc:Choice xmlns:v="urn:schemas-microsoft-com:vml" Requires="v">
                <p:oleObj name="Equation" r:id="rId6" imgW="2730240" imgH="380880" progId="Equation.DSMT4">
                  <p:embed/>
                </p:oleObj>
              </mc:Choice>
              <mc:Fallback>
                <p:oleObj name="Equation" r:id="rId6" imgW="27302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114080"/>
                        <a:ext cx="273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49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49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49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3"/>
            </a:pPr>
            <a:r>
              <a:rPr lang="en-US" dirty="0"/>
              <a:t>To perform the hypothesis test we proceed as follows. </a:t>
            </a:r>
          </a:p>
          <a:p>
            <a:r>
              <a:rPr lang="en-US" b="1" dirty="0"/>
              <a:t>Step 1: Determine the population parameter to be used and develop the null and alternative hypotheses.</a:t>
            </a:r>
            <a:r>
              <a:rPr lang="en-US" dirty="0"/>
              <a:t> </a:t>
            </a:r>
          </a:p>
          <a:p>
            <a:r>
              <a:rPr lang="en-US" dirty="0"/>
              <a:t>The hypotheses from the problem can be stated in words as follows. </a:t>
            </a:r>
          </a:p>
          <a:p>
            <a:r>
              <a:rPr lang="en-US" b="1" dirty="0"/>
              <a:t>Null Hypothesis: </a:t>
            </a:r>
            <a:r>
              <a:rPr lang="en-US" dirty="0"/>
              <a:t>There is no difference in the proportion of defective cell phones produced at the two plants.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b="1" dirty="0"/>
                  <a:t>Alternative Hypothesis: </a:t>
                </a:r>
                <a:r>
                  <a:rPr lang="en-US" dirty="0"/>
                  <a:t>There is a difference in the proportion of defective cell phones produced at the two plants. </a:t>
                </a:r>
              </a:p>
              <a:p>
                <a:r>
                  <a:rPr lang="en-US" dirty="0"/>
                  <a:t>Since the executive is interested in comparing the proportion of defective phones produced at Plant A to the proportion of defective phones produced at Plant B, the appropriate statistical measures are as follows. </a:t>
                </a:r>
              </a:p>
              <a:p>
                <a14:m>
                  <m:oMath xmlns:m="http://schemas.openxmlformats.org/officeDocument/2006/math">
                    <m:r>
                      <a:rPr lang="en-US" i="1" dirty="0" smtClean="0">
                        <a:latin typeface="Cambria Math" panose="02040503050406030204" pitchFamily="18" charset="0"/>
                      </a:rPr>
                      <m:t>𝑝</m:t>
                    </m:r>
                    <m:r>
                      <a:rPr lang="en-US" i="1" baseline="-25000" dirty="0" smtClean="0">
                        <a:latin typeface="Cambria Math" panose="02040503050406030204" pitchFamily="18" charset="0"/>
                      </a:rPr>
                      <m:t>1</m:t>
                    </m:r>
                    <m:r>
                      <a:rPr lang="en-US" i="1" dirty="0" smtClean="0">
                        <a:latin typeface="Cambria Math" panose="02040503050406030204" pitchFamily="18" charset="0"/>
                      </a:rPr>
                      <m:t>=</m:t>
                    </m:r>
                  </m:oMath>
                </a14:m>
                <a:r>
                  <a:rPr lang="en-US" dirty="0"/>
                  <a:t> the true proportion of defective phones produced 	at Plant A </a:t>
                </a:r>
              </a:p>
              <a:p>
                <a14:m>
                  <m:oMath xmlns:m="http://schemas.openxmlformats.org/officeDocument/2006/math">
                    <m:r>
                      <a:rPr lang="en-US" i="1" dirty="0" smtClean="0">
                        <a:latin typeface="Cambria Math" panose="02040503050406030204" pitchFamily="18" charset="0"/>
                      </a:rPr>
                      <m:t>𝑝</m:t>
                    </m:r>
                    <m:r>
                      <a:rPr lang="en-US" i="1" baseline="-25000" dirty="0" smtClean="0">
                        <a:latin typeface="Cambria Math" panose="02040503050406030204" pitchFamily="18" charset="0"/>
                      </a:rPr>
                      <m:t>2</m:t>
                    </m:r>
                    <m:r>
                      <a:rPr lang="en-US" i="1" dirty="0" smtClean="0">
                        <a:latin typeface="Cambria Math" panose="02040503050406030204" pitchFamily="18" charset="0"/>
                      </a:rPr>
                      <m:t>=</m:t>
                    </m:r>
                  </m:oMath>
                </a14:m>
                <a:r>
                  <a:rPr lang="en-US" dirty="0"/>
                  <a:t> the true proportion of defective phones produced 	at Plant B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2133" r="-1630" b="-3867"/>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The executive’s interest is in whether or not there is a </a:t>
            </a:r>
            <a:r>
              <a:rPr lang="en-US" i="1" dirty="0"/>
              <a:t>difference</a:t>
            </a:r>
            <a:r>
              <a:rPr lang="en-US" dirty="0"/>
              <a:t> in the proportion of defective phones produced between the two plants. Thus, the alternative hypothesis is two-sided and this is a two-tailed test.</a:t>
            </a:r>
          </a:p>
          <a:p>
            <a:r>
              <a:rPr lang="en-US" dirty="0"/>
              <a:t>Since the executive is interested in comparing the two population proportions, a natural way to perform this comparison is to look at the difference between the two population proportions. Hence, the null and alternative hypotheses are as follows: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Inference about Two Population Proportions (cont.)</a:t>
            </a:r>
            <a:endParaRPr lang="en-US" baseline="-25000" dirty="0"/>
          </a:p>
        </p:txBody>
      </p:sp>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r>
              <a:rPr lang="en-US" dirty="0"/>
              <a:t>For example, a sociologist may be interested in comparing the proportion of females who believe that it is okay to cry in public to the proportion of males who think it is okay to cry in public. A marketing manager may be interested in comparing the proportion of customers who favor Product A to the proportion of customers who favor Product B.</a:t>
            </a:r>
          </a:p>
        </p:txBody>
      </p:sp>
    </p:spTree>
    <p:extLst>
      <p:ext uri="{BB962C8B-B14F-4D97-AF65-F5344CB8AC3E}">
        <p14:creationId xmlns:p14="http://schemas.microsoft.com/office/powerpoint/2010/main" val="35388477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txBox="1">
            <a:spLocks/>
          </p:cNvSpPr>
          <p:nvPr/>
        </p:nvSpPr>
        <p:spPr>
          <a:xfrm>
            <a:off x="457200" y="1280160"/>
            <a:ext cx="8229600" cy="1815882"/>
          </a:xfrm>
          <a:prstGeom prst="rect">
            <a:avLst/>
          </a:prstGeom>
          <a:ln w="28575">
            <a:solidFill>
              <a:srgbClr val="FF0000"/>
            </a:solidFill>
          </a:ln>
        </p:spPr>
        <p:txBody>
          <a:bodyPr>
            <a:spAutoFit/>
          </a:bodyPr>
          <a:lstStyle/>
          <a:p>
            <a:pPr lvl="0">
              <a:spcBef>
                <a:spcPct val="20000"/>
              </a:spcBef>
            </a:pPr>
            <a:r>
              <a:rPr lang="en-US" sz="2800" dirty="0">
                <a:solidFill>
                  <a:srgbClr val="000000"/>
                </a:solidFill>
              </a:rPr>
              <a:t>In order for the following hypothesis procedure to be valid, the hypothesized difference between the two population proportions in the null hypothesis must </a:t>
            </a:r>
            <a:br>
              <a:rPr lang="en-US" sz="2800" dirty="0">
                <a:solidFill>
                  <a:srgbClr val="000000"/>
                </a:solidFill>
              </a:rPr>
            </a:br>
            <a:r>
              <a:rPr lang="en-US" sz="2800" dirty="0">
                <a:solidFill>
                  <a:srgbClr val="000000"/>
                </a:solidFill>
              </a:rPr>
              <a:t>be 0. </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 		      </a:t>
            </a:r>
            <a:r>
              <a:rPr lang="en-US" sz="2800" dirty="0"/>
              <a:t>(There is no difference in the 			      proportion of defective phones 			      produced at the two plants.)</a:t>
            </a:r>
          </a:p>
          <a:p>
            <a:r>
              <a:rPr lang="en-US" sz="2800" dirty="0"/>
              <a:t>		      (There is a difference in the proportion 		      of defective phones produced at the 		      two plants. )</a:t>
            </a:r>
          </a:p>
          <a:p>
            <a:r>
              <a:rPr lang="en-US" sz="2800" b="1" dirty="0"/>
              <a:t>Step 2: Specify the significance level α.</a:t>
            </a:r>
          </a:p>
          <a:p>
            <a:r>
              <a:rPr lang="en-US" sz="2800" dirty="0"/>
              <a:t>The level of the test is specified in the problem to be     α = 0.10. </a:t>
            </a:r>
          </a:p>
          <a:p>
            <a:endParaRPr lang="en-US" sz="2800" dirty="0"/>
          </a:p>
          <a:p>
            <a:endParaRPr lang="en-US" dirty="0"/>
          </a:p>
        </p:txBody>
      </p:sp>
      <p:graphicFrame>
        <p:nvGraphicFramePr>
          <p:cNvPr id="295938" name="Object 2"/>
          <p:cNvGraphicFramePr>
            <a:graphicFrameLocks noChangeAspect="1"/>
          </p:cNvGraphicFramePr>
          <p:nvPr>
            <p:extLst>
              <p:ext uri="{D42A27DB-BD31-4B8C-83A1-F6EECF244321}">
                <p14:modId xmlns:p14="http://schemas.microsoft.com/office/powerpoint/2010/main" val="420486904"/>
              </p:ext>
            </p:extLst>
          </p:nvPr>
        </p:nvGraphicFramePr>
        <p:xfrm>
          <a:off x="455342" y="1372686"/>
          <a:ext cx="2019300" cy="431800"/>
        </p:xfrm>
        <a:graphic>
          <a:graphicData uri="http://schemas.openxmlformats.org/presentationml/2006/ole">
            <mc:AlternateContent xmlns:mc="http://schemas.openxmlformats.org/markup-compatibility/2006">
              <mc:Choice xmlns:v="urn:schemas-microsoft-com:vml" Requires="v">
                <p:oleObj name="Equation" r:id="rId2" imgW="2019240" imgH="431640" progId="Equation.DSMT4">
                  <p:embed/>
                </p:oleObj>
              </mc:Choice>
              <mc:Fallback>
                <p:oleObj name="Equation" r:id="rId2" imgW="201924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342" y="1372686"/>
                        <a:ext cx="2019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5939" name="Object 3"/>
          <p:cNvGraphicFramePr>
            <a:graphicFrameLocks noChangeAspect="1"/>
          </p:cNvGraphicFramePr>
          <p:nvPr>
            <p:extLst>
              <p:ext uri="{D42A27DB-BD31-4B8C-83A1-F6EECF244321}">
                <p14:modId xmlns:p14="http://schemas.microsoft.com/office/powerpoint/2010/main" val="4234045077"/>
              </p:ext>
            </p:extLst>
          </p:nvPr>
        </p:nvGraphicFramePr>
        <p:xfrm>
          <a:off x="457200" y="2689303"/>
          <a:ext cx="2019300" cy="431800"/>
        </p:xfrm>
        <a:graphic>
          <a:graphicData uri="http://schemas.openxmlformats.org/presentationml/2006/ole">
            <mc:AlternateContent xmlns:mc="http://schemas.openxmlformats.org/markup-compatibility/2006">
              <mc:Choice xmlns:v="urn:schemas-microsoft-com:vml" Requires="v">
                <p:oleObj name="Equation" r:id="rId4" imgW="2019240" imgH="431640" progId="Equation.DSMT4">
                  <p:embed/>
                </p:oleObj>
              </mc:Choice>
              <mc:Fallback>
                <p:oleObj name="Equation" r:id="rId4" imgW="2019240" imgH="431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689303"/>
                        <a:ext cx="2019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59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5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968240"/>
              </a:xfrm>
            </p:spPr>
            <p:txBody>
              <a:bodyPr>
                <a:normAutofit/>
              </a:bodyPr>
              <a:lstStyle/>
              <a:p>
                <a:r>
                  <a:rPr lang="en-US" b="1" dirty="0"/>
                  <a:t>Step 3: Validate the assumptions of the hypothesis test, identify the appropriate test statistic, and compute its value. </a:t>
                </a:r>
              </a:p>
              <a:p>
                <a:r>
                  <a:rPr lang="en-US" dirty="0"/>
                  <a:t>The assumptions were validated in part </a:t>
                </a:r>
                <a:r>
                  <a:rPr lang="en-US" b="1" dirty="0"/>
                  <a:t>a. </a:t>
                </a:r>
              </a:p>
              <a:p>
                <a:r>
                  <a:rPr lang="en-US" dirty="0"/>
                  <a:t>To develop the appropriate test statistic, a random variable whose value will be used to help make the decision to reject or fail to reject </a:t>
                </a:r>
                <a:r>
                  <a:rPr lang="en-US" i="1" dirty="0"/>
                  <a:t>H</a:t>
                </a:r>
                <a:r>
                  <a:rPr lang="en-US" baseline="-25000" dirty="0"/>
                  <a:t>0</a:t>
                </a:r>
                <a:r>
                  <a:rPr lang="en-US" dirty="0"/>
                  <a:t> must be found. The point estimate of </a:t>
                </a:r>
                <a14:m>
                  <m:oMath xmlns:m="http://schemas.openxmlformats.org/officeDocument/2006/math">
                    <m:r>
                      <a:rPr lang="en-US" i="1" dirty="0" smtClean="0">
                        <a:latin typeface="Cambria Math" panose="02040503050406030204" pitchFamily="18" charset="0"/>
                      </a:rPr>
                      <m:t>𝑝</m:t>
                    </m:r>
                    <m:r>
                      <a:rPr lang="en-US" i="1" baseline="-25000" dirty="0" smtClean="0">
                        <a:latin typeface="Cambria Math" panose="02040503050406030204" pitchFamily="18" charset="0"/>
                      </a:rPr>
                      <m:t>1</m:t>
                    </m:r>
                    <m:r>
                      <a:rPr lang="en-US" i="1" dirty="0" smtClean="0">
                        <a:latin typeface="Cambria Math" panose="02040503050406030204" pitchFamily="18" charset="0"/>
                      </a:rPr>
                      <m:t>−</m:t>
                    </m:r>
                    <m:r>
                      <a:rPr lang="en-US" i="1" dirty="0" smtClean="0">
                        <a:latin typeface="Cambria Math" panose="02040503050406030204" pitchFamily="18" charset="0"/>
                      </a:rPr>
                      <m:t>𝑝</m:t>
                    </m:r>
                    <m:r>
                      <a:rPr lang="en-US" i="1" baseline="-25000" dirty="0" smtClean="0">
                        <a:latin typeface="Cambria Math" panose="02040503050406030204" pitchFamily="18" charset="0"/>
                      </a:rPr>
                      <m:t>2</m:t>
                    </m:r>
                  </m:oMath>
                </a14:m>
                <a:r>
                  <a:rPr lang="en-US" dirty="0"/>
                  <a:t> is 	      . The sampling distribution of 	     will be used in determining the critical values of the test statistic.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968240"/>
              </a:xfrm>
              <a:blipFill>
                <a:blip r:embed="rId2"/>
                <a:stretch>
                  <a:fillRect l="-1481" t="-1104" r="-1852"/>
                </a:stretch>
              </a:blipFill>
            </p:spPr>
            <p:txBody>
              <a:bodyPr/>
              <a:lstStyle/>
              <a:p>
                <a:r>
                  <a:rPr lang="en-IN">
                    <a:noFill/>
                  </a:rPr>
                  <a:t> </a:t>
                </a:r>
              </a:p>
            </p:txBody>
          </p:sp>
        </mc:Fallback>
      </mc:AlternateContent>
      <p:graphicFrame>
        <p:nvGraphicFramePr>
          <p:cNvPr id="4" name="Object 2">
            <a:extLst>
              <a:ext uri="{FF2B5EF4-FFF2-40B4-BE49-F238E27FC236}">
                <a16:creationId xmlns:a16="http://schemas.microsoft.com/office/drawing/2014/main" id="{876978EB-4A99-F680-21E9-44C93A966F29}"/>
              </a:ext>
            </a:extLst>
          </p:cNvPr>
          <p:cNvGraphicFramePr>
            <a:graphicFrameLocks noChangeAspect="1"/>
          </p:cNvGraphicFramePr>
          <p:nvPr>
            <p:extLst>
              <p:ext uri="{D42A27DB-BD31-4B8C-83A1-F6EECF244321}">
                <p14:modId xmlns:p14="http://schemas.microsoft.com/office/powerpoint/2010/main" val="2646530467"/>
              </p:ext>
            </p:extLst>
          </p:nvPr>
        </p:nvGraphicFramePr>
        <p:xfrm>
          <a:off x="4661210" y="4535682"/>
          <a:ext cx="939800" cy="431800"/>
        </p:xfrm>
        <a:graphic>
          <a:graphicData uri="http://schemas.openxmlformats.org/presentationml/2006/ole">
            <mc:AlternateContent xmlns:mc="http://schemas.openxmlformats.org/markup-compatibility/2006">
              <mc:Choice xmlns:v="urn:schemas-microsoft-com:vml" Requires="v">
                <p:oleObj name="Equation" r:id="rId3" imgW="939600" imgH="431640" progId="Equation.DSMT4">
                  <p:embed/>
                </p:oleObj>
              </mc:Choice>
              <mc:Fallback>
                <p:oleObj name="Equation" r:id="rId3" imgW="939600" imgH="431640" progId="Equation.DSMT4">
                  <p:embed/>
                  <p:pic>
                    <p:nvPicPr>
                      <p:cNvPr id="296962"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1210" y="4535682"/>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a:extLst>
              <a:ext uri="{FF2B5EF4-FFF2-40B4-BE49-F238E27FC236}">
                <a16:creationId xmlns:a16="http://schemas.microsoft.com/office/drawing/2014/main" id="{337B7BE0-1CEB-BE0D-41BC-8CF949E0FBCD}"/>
              </a:ext>
            </a:extLst>
          </p:cNvPr>
          <p:cNvGraphicFramePr>
            <a:graphicFrameLocks noChangeAspect="1"/>
          </p:cNvGraphicFramePr>
          <p:nvPr>
            <p:extLst>
              <p:ext uri="{D42A27DB-BD31-4B8C-83A1-F6EECF244321}">
                <p14:modId xmlns:p14="http://schemas.microsoft.com/office/powerpoint/2010/main" val="1572833545"/>
              </p:ext>
            </p:extLst>
          </p:nvPr>
        </p:nvGraphicFramePr>
        <p:xfrm>
          <a:off x="2709746" y="4910253"/>
          <a:ext cx="939800" cy="431800"/>
        </p:xfrm>
        <a:graphic>
          <a:graphicData uri="http://schemas.openxmlformats.org/presentationml/2006/ole">
            <mc:AlternateContent xmlns:mc="http://schemas.openxmlformats.org/markup-compatibility/2006">
              <mc:Choice xmlns:v="urn:schemas-microsoft-com:vml" Requires="v">
                <p:oleObj name="Equation" r:id="rId3" imgW="939600" imgH="431640" progId="Equation.DSMT4">
                  <p:embed/>
                </p:oleObj>
              </mc:Choice>
              <mc:Fallback>
                <p:oleObj name="Equation" r:id="rId3" imgW="939600" imgH="431640" progId="Equation.DSMT4">
                  <p:embed/>
                  <p:pic>
                    <p:nvPicPr>
                      <p:cNvPr id="4" name="Object 2">
                        <a:extLst>
                          <a:ext uri="{FF2B5EF4-FFF2-40B4-BE49-F238E27FC236}">
                            <a16:creationId xmlns:a16="http://schemas.microsoft.com/office/drawing/2014/main" id="{876978EB-4A99-F680-21E9-44C93A966F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9746" y="4910253"/>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If the assumptions outlined above are met, and we assume the null hypothesis is true, the sampling distribution of 	    has an approximately normal distribution with mean, 0, and standard deviation, </a:t>
            </a:r>
          </a:p>
        </p:txBody>
      </p:sp>
      <p:graphicFrame>
        <p:nvGraphicFramePr>
          <p:cNvPr id="296964" name="Object 4"/>
          <p:cNvGraphicFramePr>
            <a:graphicFrameLocks noChangeAspect="1"/>
          </p:cNvGraphicFramePr>
          <p:nvPr>
            <p:extLst>
              <p:ext uri="{D42A27DB-BD31-4B8C-83A1-F6EECF244321}">
                <p14:modId xmlns:p14="http://schemas.microsoft.com/office/powerpoint/2010/main" val="150502452"/>
              </p:ext>
            </p:extLst>
          </p:nvPr>
        </p:nvGraphicFramePr>
        <p:xfrm>
          <a:off x="2670768" y="2169816"/>
          <a:ext cx="939800" cy="431800"/>
        </p:xfrm>
        <a:graphic>
          <a:graphicData uri="http://schemas.openxmlformats.org/presentationml/2006/ole">
            <mc:AlternateContent xmlns:mc="http://schemas.openxmlformats.org/markup-compatibility/2006">
              <mc:Choice xmlns:v="urn:schemas-microsoft-com:vml" Requires="v">
                <p:oleObj name="Equation" r:id="rId2" imgW="939600" imgH="431640" progId="Equation.DSMT4">
                  <p:embed/>
                </p:oleObj>
              </mc:Choice>
              <mc:Fallback>
                <p:oleObj name="Equation" r:id="rId2" imgW="939600" imgH="4316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0768" y="2169816"/>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6965" name="Object 5"/>
          <p:cNvGraphicFramePr>
            <a:graphicFrameLocks noChangeAspect="1"/>
          </p:cNvGraphicFramePr>
          <p:nvPr>
            <p:extLst>
              <p:ext uri="{D42A27DB-BD31-4B8C-83A1-F6EECF244321}">
                <p14:modId xmlns:p14="http://schemas.microsoft.com/office/powerpoint/2010/main" val="3427778827"/>
              </p:ext>
            </p:extLst>
          </p:nvPr>
        </p:nvGraphicFramePr>
        <p:xfrm>
          <a:off x="2098288" y="3258634"/>
          <a:ext cx="4051300" cy="1143000"/>
        </p:xfrm>
        <a:graphic>
          <a:graphicData uri="http://schemas.openxmlformats.org/presentationml/2006/ole">
            <mc:AlternateContent xmlns:mc="http://schemas.openxmlformats.org/markup-compatibility/2006">
              <mc:Choice xmlns:v="urn:schemas-microsoft-com:vml" Requires="v">
                <p:oleObj name="Equation" r:id="rId4" imgW="4051080" imgH="1143000" progId="Equation.DSMT4">
                  <p:embed/>
                </p:oleObj>
              </mc:Choice>
              <mc:Fallback>
                <p:oleObj name="Equation" r:id="rId4" imgW="4051080" imgH="1143000" progId="Equation.DSMT4">
                  <p:embed/>
                  <p:pic>
                    <p:nvPicPr>
                      <p:cNvPr id="0" name="Picture 5"/>
                      <p:cNvPicPr>
                        <a:picLocks noChangeAspect="1" noChangeArrowheads="1"/>
                      </p:cNvPicPr>
                      <p:nvPr/>
                    </p:nvPicPr>
                    <p:blipFill>
                      <a:blip r:embed="rId5"/>
                      <a:srcRect/>
                      <a:stretch>
                        <a:fillRect/>
                      </a:stretch>
                    </p:blipFill>
                    <p:spPr bwMode="auto">
                      <a:xfrm>
                        <a:off x="2098288" y="3258634"/>
                        <a:ext cx="4051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644CC369-F7E3-0DBC-7976-405885970677}"/>
              </a:ext>
            </a:extLst>
          </p:cNvPr>
          <p:cNvGraphicFramePr>
            <a:graphicFrameLocks noChangeAspect="1"/>
          </p:cNvGraphicFramePr>
          <p:nvPr>
            <p:extLst>
              <p:ext uri="{D42A27DB-BD31-4B8C-83A1-F6EECF244321}">
                <p14:modId xmlns:p14="http://schemas.microsoft.com/office/powerpoint/2010/main" val="3603450740"/>
              </p:ext>
            </p:extLst>
          </p:nvPr>
        </p:nvGraphicFramePr>
        <p:xfrm>
          <a:off x="562634" y="4593605"/>
          <a:ext cx="2692400" cy="914400"/>
        </p:xfrm>
        <a:graphic>
          <a:graphicData uri="http://schemas.openxmlformats.org/presentationml/2006/ole">
            <mc:AlternateContent xmlns:mc="http://schemas.openxmlformats.org/markup-compatibility/2006">
              <mc:Choice xmlns:v="urn:schemas-microsoft-com:vml" Requires="v">
                <p:oleObj name="Equation" r:id="rId6" imgW="2692080" imgH="914400" progId="Equation.DSMT4">
                  <p:embed/>
                </p:oleObj>
              </mc:Choice>
              <mc:Fallback>
                <p:oleObj name="Equation" r:id="rId6" imgW="2692080" imgH="914400" progId="Equation.DSMT4">
                  <p:embed/>
                  <p:pic>
                    <p:nvPicPr>
                      <p:cNvPr id="296965" name="Object 5"/>
                      <p:cNvPicPr>
                        <a:picLocks noChangeAspect="1" noChangeArrowheads="1"/>
                      </p:cNvPicPr>
                      <p:nvPr/>
                    </p:nvPicPr>
                    <p:blipFill>
                      <a:blip r:embed="rId7"/>
                      <a:srcRect/>
                      <a:stretch>
                        <a:fillRect/>
                      </a:stretch>
                    </p:blipFill>
                    <p:spPr bwMode="auto">
                      <a:xfrm>
                        <a:off x="562634" y="4593605"/>
                        <a:ext cx="2692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Note that     is the weighted average of the two sample proportion estimates,     and      In hypothesis tests comparing two population proportions, we will always assume that the hypothesized difference between the two proportions is zero. </a:t>
            </a:r>
          </a:p>
          <a:p>
            <a:r>
              <a:rPr lang="en-US" dirty="0"/>
              <a:t>Therefore, the test statistic will be as follows. </a:t>
            </a:r>
          </a:p>
          <a:p>
            <a:endParaRPr lang="en-US" dirty="0"/>
          </a:p>
        </p:txBody>
      </p:sp>
      <p:graphicFrame>
        <p:nvGraphicFramePr>
          <p:cNvPr id="297987" name="Object 3"/>
          <p:cNvGraphicFramePr>
            <a:graphicFrameLocks noChangeAspect="1"/>
          </p:cNvGraphicFramePr>
          <p:nvPr>
            <p:extLst>
              <p:ext uri="{D42A27DB-BD31-4B8C-83A1-F6EECF244321}">
                <p14:modId xmlns:p14="http://schemas.microsoft.com/office/powerpoint/2010/main" val="810474109"/>
              </p:ext>
            </p:extLst>
          </p:nvPr>
        </p:nvGraphicFramePr>
        <p:xfrm>
          <a:off x="2006070" y="1393293"/>
          <a:ext cx="241300" cy="368300"/>
        </p:xfrm>
        <a:graphic>
          <a:graphicData uri="http://schemas.openxmlformats.org/presentationml/2006/ole">
            <mc:AlternateContent xmlns:mc="http://schemas.openxmlformats.org/markup-compatibility/2006">
              <mc:Choice xmlns:v="urn:schemas-microsoft-com:vml" Requires="v">
                <p:oleObj name="Equation" r:id="rId2" imgW="241200" imgH="368280" progId="Equation.DSMT4">
                  <p:embed/>
                </p:oleObj>
              </mc:Choice>
              <mc:Fallback>
                <p:oleObj name="Equation" r:id="rId2" imgW="241200" imgH="3682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070" y="1393293"/>
                        <a:ext cx="24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8" name="Object 4"/>
          <p:cNvGraphicFramePr>
            <a:graphicFrameLocks noChangeAspect="1"/>
          </p:cNvGraphicFramePr>
          <p:nvPr>
            <p:extLst>
              <p:ext uri="{D42A27DB-BD31-4B8C-83A1-F6EECF244321}">
                <p14:modId xmlns:p14="http://schemas.microsoft.com/office/powerpoint/2010/main" val="1431672266"/>
              </p:ext>
            </p:extLst>
          </p:nvPr>
        </p:nvGraphicFramePr>
        <p:xfrm>
          <a:off x="3733800" y="1778000"/>
          <a:ext cx="304800" cy="431800"/>
        </p:xfrm>
        <a:graphic>
          <a:graphicData uri="http://schemas.openxmlformats.org/presentationml/2006/ole">
            <mc:AlternateContent xmlns:mc="http://schemas.openxmlformats.org/markup-compatibility/2006">
              <mc:Choice xmlns:v="urn:schemas-microsoft-com:vml" Requires="v">
                <p:oleObj name="Equation" r:id="rId4" imgW="304560" imgH="431640" progId="Equation.DSMT4">
                  <p:embed/>
                </p:oleObj>
              </mc:Choice>
              <mc:Fallback>
                <p:oleObj name="Equation" r:id="rId4" imgW="3045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177800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9" name="Object 5"/>
          <p:cNvGraphicFramePr>
            <a:graphicFrameLocks noChangeAspect="1"/>
          </p:cNvGraphicFramePr>
          <p:nvPr>
            <p:extLst>
              <p:ext uri="{D42A27DB-BD31-4B8C-83A1-F6EECF244321}">
                <p14:modId xmlns:p14="http://schemas.microsoft.com/office/powerpoint/2010/main" val="2474271214"/>
              </p:ext>
            </p:extLst>
          </p:nvPr>
        </p:nvGraphicFramePr>
        <p:xfrm>
          <a:off x="4640263" y="1769597"/>
          <a:ext cx="406400" cy="431800"/>
        </p:xfrm>
        <a:graphic>
          <a:graphicData uri="http://schemas.openxmlformats.org/presentationml/2006/ole">
            <mc:AlternateContent xmlns:mc="http://schemas.openxmlformats.org/markup-compatibility/2006">
              <mc:Choice xmlns:v="urn:schemas-microsoft-com:vml" Requires="v">
                <p:oleObj name="Equation" r:id="rId6" imgW="406080" imgH="431640" progId="Equation.DSMT4">
                  <p:embed/>
                </p:oleObj>
              </mc:Choice>
              <mc:Fallback>
                <p:oleObj name="Equation" r:id="rId6" imgW="406080" imgH="4316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0263" y="1769597"/>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2">
            <a:extLst>
              <a:ext uri="{FF2B5EF4-FFF2-40B4-BE49-F238E27FC236}">
                <a16:creationId xmlns:a16="http://schemas.microsoft.com/office/drawing/2014/main" id="{CB8D1A1B-1297-758E-82B7-B82399F04060}"/>
              </a:ext>
            </a:extLst>
          </p:cNvPr>
          <p:cNvGraphicFramePr>
            <a:graphicFrameLocks noChangeAspect="1"/>
          </p:cNvGraphicFramePr>
          <p:nvPr>
            <p:extLst>
              <p:ext uri="{D42A27DB-BD31-4B8C-83A1-F6EECF244321}">
                <p14:modId xmlns:p14="http://schemas.microsoft.com/office/powerpoint/2010/main" val="3753765712"/>
              </p:ext>
            </p:extLst>
          </p:nvPr>
        </p:nvGraphicFramePr>
        <p:xfrm>
          <a:off x="2317750" y="4038600"/>
          <a:ext cx="3441700" cy="1638300"/>
        </p:xfrm>
        <a:graphic>
          <a:graphicData uri="http://schemas.openxmlformats.org/presentationml/2006/ole">
            <mc:AlternateContent xmlns:mc="http://schemas.openxmlformats.org/markup-compatibility/2006">
              <mc:Choice xmlns:v="urn:schemas-microsoft-com:vml" Requires="v">
                <p:oleObj name="Equation" r:id="rId8" imgW="3441600" imgH="1638000" progId="Equation.DSMT4">
                  <p:embed/>
                </p:oleObj>
              </mc:Choice>
              <mc:Fallback>
                <p:oleObj name="Equation" r:id="rId8" imgW="3441600" imgH="1638000" progId="Equation.DSMT4">
                  <p:embed/>
                  <p:pic>
                    <p:nvPicPr>
                      <p:cNvPr id="29901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17750" y="4038600"/>
                        <a:ext cx="34417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a:xfrm>
            <a:off x="457200" y="1280160"/>
            <a:ext cx="8229600" cy="4587240"/>
          </a:xfrm>
        </p:spPr>
        <p:txBody>
          <a:bodyPr/>
          <a:lstStyle/>
          <a:p>
            <a:r>
              <a:rPr lang="en-US" dirty="0"/>
              <a:t>If the null hypothesis is true, </a:t>
            </a:r>
            <a:r>
              <a:rPr lang="en-US" i="1" dirty="0"/>
              <a:t>z</a:t>
            </a:r>
            <a:r>
              <a:rPr lang="en-US" dirty="0"/>
              <a:t> has an approximately normal distribution. If the observed value of              is significantly different from 0, this will produce a value of the test statistic significantly different from 0, causing us to question whether the null hypothesis is true. </a:t>
            </a:r>
          </a:p>
          <a:p>
            <a:r>
              <a:rPr lang="en-US" dirty="0"/>
              <a:t>Based on the data given in the problem, the computed value of the test statistic is given by</a:t>
            </a:r>
          </a:p>
          <a:p>
            <a:endParaRPr lang="en-US" dirty="0"/>
          </a:p>
        </p:txBody>
      </p:sp>
      <p:graphicFrame>
        <p:nvGraphicFramePr>
          <p:cNvPr id="299011" name="Object 3"/>
          <p:cNvGraphicFramePr>
            <a:graphicFrameLocks noChangeAspect="1"/>
          </p:cNvGraphicFramePr>
          <p:nvPr>
            <p:extLst>
              <p:ext uri="{D42A27DB-BD31-4B8C-83A1-F6EECF244321}">
                <p14:modId xmlns:p14="http://schemas.microsoft.com/office/powerpoint/2010/main" val="2861204594"/>
              </p:ext>
            </p:extLst>
          </p:nvPr>
        </p:nvGraphicFramePr>
        <p:xfrm>
          <a:off x="7034766" y="1771186"/>
          <a:ext cx="939800" cy="431800"/>
        </p:xfrm>
        <a:graphic>
          <a:graphicData uri="http://schemas.openxmlformats.org/presentationml/2006/ole">
            <mc:AlternateContent xmlns:mc="http://schemas.openxmlformats.org/markup-compatibility/2006">
              <mc:Choice xmlns:v="urn:schemas-microsoft-com:vml" Requires="v">
                <p:oleObj name="Equation" r:id="rId2" imgW="939600" imgH="431640" progId="Equation.DSMT4">
                  <p:embed/>
                </p:oleObj>
              </mc:Choice>
              <mc:Fallback>
                <p:oleObj name="Equation" r:id="rId2" imgW="93960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4766" y="1771186"/>
                        <a:ext cx="93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9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where </a:t>
            </a:r>
          </a:p>
          <a:p>
            <a:endParaRPr lang="en-US" dirty="0"/>
          </a:p>
          <a:p>
            <a:r>
              <a:rPr lang="en-US" b="1" dirty="0"/>
              <a:t>Step 4: Determine the critical value(s) or </a:t>
            </a:r>
            <a:r>
              <a:rPr lang="en-US" b="1" i="1" dirty="0"/>
              <a:t>P</a:t>
            </a:r>
            <a:r>
              <a:rPr lang="en-US" b="1" dirty="0"/>
              <a:t>-value. </a:t>
            </a:r>
          </a:p>
          <a:p>
            <a:r>
              <a:rPr lang="en-US" dirty="0"/>
              <a:t>The role of the critical value in this test is exactly the same as for all of the hypothesis tests discussed earlier.</a:t>
            </a:r>
          </a:p>
          <a:p>
            <a:endParaRPr lang="en-US" dirty="0"/>
          </a:p>
        </p:txBody>
      </p:sp>
      <p:graphicFrame>
        <p:nvGraphicFramePr>
          <p:cNvPr id="300034" name="Object 2"/>
          <p:cNvGraphicFramePr>
            <a:graphicFrameLocks noChangeAspect="1"/>
          </p:cNvGraphicFramePr>
          <p:nvPr>
            <p:extLst>
              <p:ext uri="{D42A27DB-BD31-4B8C-83A1-F6EECF244321}">
                <p14:modId xmlns:p14="http://schemas.microsoft.com/office/powerpoint/2010/main" val="335407780"/>
              </p:ext>
            </p:extLst>
          </p:nvPr>
        </p:nvGraphicFramePr>
        <p:xfrm>
          <a:off x="1143000" y="1074364"/>
          <a:ext cx="5054600" cy="1866900"/>
        </p:xfrm>
        <a:graphic>
          <a:graphicData uri="http://schemas.openxmlformats.org/presentationml/2006/ole">
            <mc:AlternateContent xmlns:mc="http://schemas.openxmlformats.org/markup-compatibility/2006">
              <mc:Choice xmlns:v="urn:schemas-microsoft-com:vml" Requires="v">
                <p:oleObj name="Equation" r:id="rId2" imgW="5054400" imgH="1866600" progId="Equation.DSMT4">
                  <p:embed/>
                </p:oleObj>
              </mc:Choice>
              <mc:Fallback>
                <p:oleObj name="Equation" r:id="rId2" imgW="5054400" imgH="18666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074364"/>
                        <a:ext cx="50546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5" name="Object 3"/>
          <p:cNvGraphicFramePr>
            <a:graphicFrameLocks noChangeAspect="1"/>
          </p:cNvGraphicFramePr>
          <p:nvPr>
            <p:extLst>
              <p:ext uri="{D42A27DB-BD31-4B8C-83A1-F6EECF244321}">
                <p14:modId xmlns:p14="http://schemas.microsoft.com/office/powerpoint/2010/main" val="1279348902"/>
              </p:ext>
            </p:extLst>
          </p:nvPr>
        </p:nvGraphicFramePr>
        <p:xfrm>
          <a:off x="1786054" y="3245805"/>
          <a:ext cx="2006600" cy="838200"/>
        </p:xfrm>
        <a:graphic>
          <a:graphicData uri="http://schemas.openxmlformats.org/presentationml/2006/ole">
            <mc:AlternateContent xmlns:mc="http://schemas.openxmlformats.org/markup-compatibility/2006">
              <mc:Choice xmlns:v="urn:schemas-microsoft-com:vml" Requires="v">
                <p:oleObj name="Equation" r:id="rId4" imgW="2006280" imgH="838080" progId="Equation.DSMT4">
                  <p:embed/>
                </p:oleObj>
              </mc:Choice>
              <mc:Fallback>
                <p:oleObj name="Equation" r:id="rId4" imgW="20062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6054" y="3245805"/>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6" name="Object 4"/>
          <p:cNvGraphicFramePr>
            <a:graphicFrameLocks noChangeAspect="1"/>
          </p:cNvGraphicFramePr>
          <p:nvPr>
            <p:extLst>
              <p:ext uri="{D42A27DB-BD31-4B8C-83A1-F6EECF244321}">
                <p14:modId xmlns:p14="http://schemas.microsoft.com/office/powerpoint/2010/main" val="2265567150"/>
              </p:ext>
            </p:extLst>
          </p:nvPr>
        </p:nvGraphicFramePr>
        <p:xfrm>
          <a:off x="6553200" y="1749762"/>
          <a:ext cx="1282700" cy="292100"/>
        </p:xfrm>
        <a:graphic>
          <a:graphicData uri="http://schemas.openxmlformats.org/presentationml/2006/ole">
            <mc:AlternateContent xmlns:mc="http://schemas.openxmlformats.org/markup-compatibility/2006">
              <mc:Choice xmlns:v="urn:schemas-microsoft-com:vml" Requires="v">
                <p:oleObj name="Equation" r:id="rId6" imgW="1282680" imgH="291960" progId="Equation.DSMT4">
                  <p:embed/>
                </p:oleObj>
              </mc:Choice>
              <mc:Fallback>
                <p:oleObj name="Equation" r:id="rId6" imgW="128268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1749762"/>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0037" name="Object 5"/>
          <p:cNvGraphicFramePr>
            <a:graphicFrameLocks noChangeAspect="1"/>
          </p:cNvGraphicFramePr>
          <p:nvPr>
            <p:extLst>
              <p:ext uri="{D42A27DB-BD31-4B8C-83A1-F6EECF244321}">
                <p14:modId xmlns:p14="http://schemas.microsoft.com/office/powerpoint/2010/main" val="849818064"/>
              </p:ext>
            </p:extLst>
          </p:nvPr>
        </p:nvGraphicFramePr>
        <p:xfrm>
          <a:off x="4177990" y="3509320"/>
          <a:ext cx="1181100" cy="292100"/>
        </p:xfrm>
        <a:graphic>
          <a:graphicData uri="http://schemas.openxmlformats.org/presentationml/2006/ole">
            <mc:AlternateContent xmlns:mc="http://schemas.openxmlformats.org/markup-compatibility/2006">
              <mc:Choice xmlns:v="urn:schemas-microsoft-com:vml" Requires="v">
                <p:oleObj name="Equation" r:id="rId8" imgW="1180800" imgH="291960" progId="Equation.DSMT4">
                  <p:embed/>
                </p:oleObj>
              </mc:Choice>
              <mc:Fallback>
                <p:oleObj name="Equation" r:id="rId8" imgW="11808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7990" y="3509320"/>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0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00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003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00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It defines a range of values for the test statistic, the rejection region, that will be so rare that it is unlikely that it occurred from ordinary sampling variability assuming </a:t>
            </a:r>
            <a:r>
              <a:rPr lang="en-US" i="1" dirty="0"/>
              <a:t>H</a:t>
            </a:r>
            <a:r>
              <a:rPr lang="en-US" baseline="-25000" dirty="0"/>
              <a:t>0</a:t>
            </a:r>
            <a:r>
              <a:rPr lang="en-US" dirty="0"/>
              <a:t> is true. The level of the test defines the size of the rejection region. Should the computed value of the test statistic fall in the rejection region, the null hypothesis will be rejected. </a:t>
            </a:r>
          </a:p>
          <a:p>
            <a:r>
              <a:rPr lang="en-US" dirty="0"/>
              <a:t>If the null hypothesis is true, the test statistic has an approximately standard normal distribution.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normAutofit lnSpcReduction="10000"/>
          </a:bodyPr>
          <a:lstStyle/>
          <a:p>
            <a:r>
              <a:rPr lang="en-US" dirty="0"/>
              <a:t>Thus the critical value is determined in the same way as for the other tests of hypotheses where the test statistic had an approximately standard normal distribution. The rejection region for a two-sided test with </a:t>
            </a:r>
            <a:r>
              <a:rPr lang="en-US" i="1" dirty="0"/>
              <a:t>α</a:t>
            </a:r>
            <a:r>
              <a:rPr lang="en-US" dirty="0"/>
              <a:t> = 0.10 is displayed in the following figure. We will reject the null hypothesis if the computed value of the test statistic is larger than 1.645 or smaller than −1.645. </a:t>
            </a:r>
          </a:p>
          <a:p>
            <a:r>
              <a:rPr lang="en-US" dirty="0"/>
              <a:t>If the null hypothesis is true and the assumptions of the test are valid, the probability of obtaining a value of the test statistic above 0.4386 is 0.33047.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a:xfrm>
            <a:off x="457200" y="1066800"/>
            <a:ext cx="8229600" cy="4572000"/>
          </a:xfrm>
        </p:spPr>
        <p:txBody>
          <a:bodyPr/>
          <a:lstStyle/>
          <a:p>
            <a:r>
              <a:rPr lang="en-US" dirty="0"/>
              <a:t>Since this is a two-sided test, this probability must be doubled to obtain the </a:t>
            </a:r>
            <a:r>
              <a:rPr lang="en-US" i="1" dirty="0"/>
              <a:t>P</a:t>
            </a:r>
            <a:r>
              <a:rPr lang="en-US" dirty="0"/>
              <a:t>-value. Therefore the </a:t>
            </a:r>
            <a:r>
              <a:rPr lang="en-US" i="1" dirty="0"/>
              <a:t>P</a:t>
            </a:r>
            <a:r>
              <a:rPr lang="en-US" dirty="0"/>
              <a:t>-value is 0.6609. </a:t>
            </a:r>
          </a:p>
        </p:txBody>
      </p:sp>
      <p:pic>
        <p:nvPicPr>
          <p:cNvPr id="5" name="Picture 4">
            <a:extLst>
              <a:ext uri="{FF2B5EF4-FFF2-40B4-BE49-F238E27FC236}">
                <a16:creationId xmlns:a16="http://schemas.microsoft.com/office/drawing/2014/main" id="{7D73F8B8-3510-797D-7A28-2F61BE029D60}"/>
              </a:ext>
            </a:extLst>
          </p:cNvPr>
          <p:cNvPicPr>
            <a:picLocks noChangeAspect="1"/>
          </p:cNvPicPr>
          <p:nvPr/>
        </p:nvPicPr>
        <p:blipFill>
          <a:blip r:embed="rId2"/>
          <a:stretch>
            <a:fillRect/>
          </a:stretch>
        </p:blipFill>
        <p:spPr>
          <a:xfrm>
            <a:off x="2276154" y="2239758"/>
            <a:ext cx="4794942" cy="35514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Inference about Two Population Proportions (cont.)</a:t>
            </a:r>
            <a:endParaRPr lang="en-US" baseline="-25000" dirty="0"/>
          </a:p>
        </p:txBody>
      </p:sp>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t>In order to perform a comparison of two population proportions, the assumptions outlined below must be met.</a:t>
            </a:r>
          </a:p>
        </p:txBody>
      </p:sp>
      <p:pic>
        <p:nvPicPr>
          <p:cNvPr id="5" name="Picture 4">
            <a:extLst>
              <a:ext uri="{FF2B5EF4-FFF2-40B4-BE49-F238E27FC236}">
                <a16:creationId xmlns:a16="http://schemas.microsoft.com/office/drawing/2014/main" id="{470DDF0E-199F-AF9B-FF03-F5E896C25E3A}"/>
              </a:ext>
            </a:extLst>
          </p:cNvPr>
          <p:cNvPicPr>
            <a:picLocks noChangeAspect="1"/>
          </p:cNvPicPr>
          <p:nvPr/>
        </p:nvPicPr>
        <p:blipFill>
          <a:blip r:embed="rId2"/>
          <a:stretch>
            <a:fillRect/>
          </a:stretch>
        </p:blipFill>
        <p:spPr>
          <a:xfrm>
            <a:off x="986695" y="1447800"/>
            <a:ext cx="7170610" cy="2149117"/>
          </a:xfrm>
          <a:prstGeom prst="rect">
            <a:avLst/>
          </a:prstGeom>
        </p:spPr>
      </p:pic>
    </p:spTree>
    <p:extLst>
      <p:ext uri="{BB962C8B-B14F-4D97-AF65-F5344CB8AC3E}">
        <p14:creationId xmlns:p14="http://schemas.microsoft.com/office/powerpoint/2010/main" val="28119931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a:xfrm>
            <a:off x="446049" y="1157497"/>
            <a:ext cx="8229600" cy="4968240"/>
          </a:xfrm>
        </p:spPr>
        <p:txBody>
          <a:bodyPr>
            <a:normAutofit fontScale="92500"/>
          </a:bodyPr>
          <a:lstStyle/>
          <a:p>
            <a:r>
              <a:rPr lang="en-US" b="1" dirty="0"/>
              <a:t>Step 5: Choose between the null and alternative hypotheses.</a:t>
            </a:r>
            <a:r>
              <a:rPr lang="en-US" b="1" i="1" dirty="0"/>
              <a:t> </a:t>
            </a:r>
          </a:p>
          <a:p>
            <a:endParaRPr lang="en-US" b="1" i="1" dirty="0"/>
          </a:p>
          <a:p>
            <a:endParaRPr lang="en-US" b="1" i="1" dirty="0"/>
          </a:p>
          <a:p>
            <a:endParaRPr lang="en-US" b="1" i="1" dirty="0"/>
          </a:p>
          <a:p>
            <a:endParaRPr lang="en-US" dirty="0"/>
          </a:p>
          <a:p>
            <a:r>
              <a:rPr lang="en-US" dirty="0"/>
              <a:t>As shown above, the value of the test statistic does not fall in the rejection region because </a:t>
            </a:r>
            <a:r>
              <a:rPr lang="en-US" dirty="0">
                <a:latin typeface="Symbol" pitchFamily="98" charset="2"/>
              </a:rPr>
              <a:t>-</a:t>
            </a:r>
            <a:r>
              <a:rPr lang="en-US" dirty="0"/>
              <a:t>1.645 &lt; 0.4386 &lt; 1.645. Thus, the difference between the observed value and the hypothesized value is likely due to ordinary sampling variation. We fail to reject the null hypothesis at </a:t>
            </a:r>
            <a:r>
              <a:rPr lang="el-GR" i="1" dirty="0">
                <a:latin typeface="Cambria Math" panose="02040503050406030204" pitchFamily="18" charset="0"/>
                <a:ea typeface="Cambria Math" panose="02040503050406030204" pitchFamily="18" charset="0"/>
              </a:rPr>
              <a:t>α</a:t>
            </a:r>
            <a:r>
              <a:rPr lang="en-US" i="1" dirty="0"/>
              <a:t> </a:t>
            </a:r>
            <a:r>
              <a:rPr lang="en-US" dirty="0"/>
              <a:t>= 0.10.</a:t>
            </a:r>
          </a:p>
        </p:txBody>
      </p:sp>
      <p:pic>
        <p:nvPicPr>
          <p:cNvPr id="5" name="Picture 4">
            <a:extLst>
              <a:ext uri="{FF2B5EF4-FFF2-40B4-BE49-F238E27FC236}">
                <a16:creationId xmlns:a16="http://schemas.microsoft.com/office/drawing/2014/main" id="{AC5BF866-B053-D799-CC95-19A66732DF01}"/>
              </a:ext>
            </a:extLst>
          </p:cNvPr>
          <p:cNvPicPr>
            <a:picLocks noChangeAspect="1"/>
          </p:cNvPicPr>
          <p:nvPr/>
        </p:nvPicPr>
        <p:blipFill>
          <a:blip r:embed="rId2"/>
          <a:stretch>
            <a:fillRect/>
          </a:stretch>
        </p:blipFill>
        <p:spPr>
          <a:xfrm>
            <a:off x="1203202" y="1945887"/>
            <a:ext cx="6782199" cy="1905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900" dirty="0"/>
              <a:t>Example 12.4.1: Determining a Confidence Interval and Performing a Hypothesis Test for the Difference in the Proportion of Defective Phones (cont.)</a:t>
            </a:r>
          </a:p>
        </p:txBody>
      </p:sp>
      <p:sp>
        <p:nvSpPr>
          <p:cNvPr id="3" name="Content Placeholder 2"/>
          <p:cNvSpPr>
            <a:spLocks noGrp="1"/>
          </p:cNvSpPr>
          <p:nvPr>
            <p:ph idx="1"/>
          </p:nvPr>
        </p:nvSpPr>
        <p:spPr/>
        <p:txBody>
          <a:bodyPr/>
          <a:lstStyle/>
          <a:p>
            <a:r>
              <a:rPr lang="en-US" dirty="0"/>
              <a:t>The </a:t>
            </a:r>
            <a:r>
              <a:rPr lang="en-US" i="1" dirty="0"/>
              <a:t>P</a:t>
            </a:r>
            <a:r>
              <a:rPr lang="en-US" dirty="0"/>
              <a:t>-value of 0.6609 is much greater than </a:t>
            </a:r>
            <a:r>
              <a:rPr lang="el-GR" i="1" dirty="0">
                <a:latin typeface="Cambria Math" panose="02040503050406030204" pitchFamily="18" charset="0"/>
                <a:ea typeface="Cambria Math" panose="02040503050406030204" pitchFamily="18" charset="0"/>
              </a:rPr>
              <a:t>α</a:t>
            </a:r>
            <a:r>
              <a:rPr lang="en-US" dirty="0"/>
              <a:t> = 0.10, so the null hypothesis is not rejected. </a:t>
            </a:r>
            <a:endParaRPr lang="en-US" b="1" dirty="0"/>
          </a:p>
          <a:p>
            <a:r>
              <a:rPr lang="en-US" b="1" dirty="0"/>
              <a:t>Step 6: State the conclusion in terms of the original problem. </a:t>
            </a:r>
          </a:p>
          <a:p>
            <a:r>
              <a:rPr lang="en-US" dirty="0"/>
              <a:t>There is insufficient evidence at </a:t>
            </a:r>
            <a:r>
              <a:rPr lang="el-GR" i="1" dirty="0">
                <a:latin typeface="Cambria Math" panose="02040503050406030204" pitchFamily="18" charset="0"/>
                <a:ea typeface="Cambria Math" panose="02040503050406030204" pitchFamily="18" charset="0"/>
              </a:rPr>
              <a:t>α</a:t>
            </a:r>
            <a:r>
              <a:rPr lang="en-US" dirty="0"/>
              <a:t> = 0.10 for the cell phone executive to conclude that the proportion of defective phones produced differs between the two plants.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Assumptions for Comparing Two Population Proportions </a:t>
            </a:r>
          </a:p>
        </p:txBody>
      </p:sp>
      <p:sp>
        <p:nvSpPr>
          <p:cNvPr id="4" name="Content Placeholder 2"/>
          <p:cNvSpPr>
            <a:spLocks noGrp="1"/>
          </p:cNvSpPr>
          <p:nvPr>
            <p:ph idx="1"/>
          </p:nvPr>
        </p:nvSpPr>
        <p:spPr>
          <a:xfrm>
            <a:off x="457200" y="1236714"/>
            <a:ext cx="8229600" cy="3884140"/>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The sample proportions are from two simple random samples. </a:t>
            </a:r>
          </a:p>
          <a:p>
            <a:pPr marL="514350" indent="-514350">
              <a:buFont typeface="+mj-lt"/>
              <a:buAutoNum type="arabicPeriod"/>
            </a:pPr>
            <a:r>
              <a:rPr lang="en-US" dirty="0">
                <a:solidFill>
                  <a:srgbClr val="000000"/>
                </a:solidFill>
              </a:rPr>
              <a:t>The samples are independent (not paired). </a:t>
            </a:r>
          </a:p>
          <a:p>
            <a:pPr marL="514350" indent="-514350">
              <a:buFont typeface="+mj-lt"/>
              <a:buAutoNum type="arabicPeriod"/>
            </a:pPr>
            <a:r>
              <a:rPr lang="en-US" dirty="0">
                <a:solidFill>
                  <a:srgbClr val="000000"/>
                </a:solidFill>
              </a:rPr>
              <a:t>The samples are large enough such that there are at least 10 successes and 10 failures for each sample, i.e., </a:t>
            </a:r>
          </a:p>
          <a:p>
            <a:endParaRPr lang="en-US" dirty="0">
              <a:solidFill>
                <a:srgbClr val="000000"/>
              </a:solidFill>
            </a:endParaRPr>
          </a:p>
          <a:p>
            <a:pPr marL="514350" indent="-514350"/>
            <a:endParaRPr lang="en-US" dirty="0">
              <a:solidFill>
                <a:srgbClr val="000000"/>
              </a:solidFill>
            </a:endParaRPr>
          </a:p>
        </p:txBody>
      </p:sp>
      <p:graphicFrame>
        <p:nvGraphicFramePr>
          <p:cNvPr id="239617" name="Object 1"/>
          <p:cNvGraphicFramePr>
            <a:graphicFrameLocks noChangeAspect="1"/>
          </p:cNvGraphicFramePr>
          <p:nvPr>
            <p:extLst>
              <p:ext uri="{D42A27DB-BD31-4B8C-83A1-F6EECF244321}">
                <p14:modId xmlns:p14="http://schemas.microsoft.com/office/powerpoint/2010/main" val="843585118"/>
              </p:ext>
            </p:extLst>
          </p:nvPr>
        </p:nvGraphicFramePr>
        <p:xfrm>
          <a:off x="647700" y="4114800"/>
          <a:ext cx="7848600" cy="495300"/>
        </p:xfrm>
        <a:graphic>
          <a:graphicData uri="http://schemas.openxmlformats.org/presentationml/2006/ole">
            <mc:AlternateContent xmlns:mc="http://schemas.openxmlformats.org/markup-compatibility/2006">
              <mc:Choice xmlns:v="urn:schemas-microsoft-com:vml" Requires="v">
                <p:oleObj name="Equation" r:id="rId2" imgW="7848360" imgH="495000" progId="Equation.DSMT4">
                  <p:embed/>
                </p:oleObj>
              </mc:Choice>
              <mc:Fallback>
                <p:oleObj name="Equation" r:id="rId2" imgW="7848360" imgH="49500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4114800"/>
                        <a:ext cx="7848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Assumptions for Comparing Two Population Proportions (cont.)</a:t>
            </a:r>
          </a:p>
        </p:txBody>
      </p:sp>
      <p:sp>
        <p:nvSpPr>
          <p:cNvPr id="4" name="Content Placeholder 2"/>
          <p:cNvSpPr>
            <a:spLocks noGrp="1"/>
          </p:cNvSpPr>
          <p:nvPr>
            <p:ph idx="1"/>
          </p:nvPr>
        </p:nvSpPr>
        <p:spPr>
          <a:xfrm>
            <a:off x="457200" y="1236714"/>
            <a:ext cx="8229600" cy="1815882"/>
          </a:xfrm>
          <a:solidFill>
            <a:srgbClr val="FFFFCC"/>
          </a:solidFill>
          <a:ln w="28575">
            <a:solidFill>
              <a:srgbClr val="000000"/>
            </a:solidFill>
          </a:ln>
        </p:spPr>
        <p:txBody>
          <a:bodyPr>
            <a:spAutoFit/>
          </a:bodyPr>
          <a:lstStyle/>
          <a:p>
            <a:r>
              <a:rPr lang="en-US" dirty="0">
                <a:solidFill>
                  <a:srgbClr val="000000"/>
                </a:solidFill>
              </a:rPr>
              <a:t>where     and </a:t>
            </a:r>
            <a:r>
              <a:rPr lang="en-US" i="1" dirty="0">
                <a:solidFill>
                  <a:srgbClr val="000000"/>
                </a:solidFill>
              </a:rPr>
              <a:t>n</a:t>
            </a:r>
            <a:r>
              <a:rPr lang="en-US" baseline="-25000" dirty="0">
                <a:solidFill>
                  <a:srgbClr val="000000"/>
                </a:solidFill>
              </a:rPr>
              <a:t>1</a:t>
            </a:r>
            <a:r>
              <a:rPr lang="en-US" dirty="0">
                <a:solidFill>
                  <a:srgbClr val="000000"/>
                </a:solidFill>
              </a:rPr>
              <a:t> are the sample proportion and sample size, respectively, from the first population, and      </a:t>
            </a:r>
            <a:r>
              <a:rPr lang="en-US" dirty="0" err="1">
                <a:solidFill>
                  <a:srgbClr val="000000"/>
                </a:solidFill>
              </a:rPr>
              <a:t>and</a:t>
            </a:r>
            <a:r>
              <a:rPr lang="en-US" dirty="0">
                <a:solidFill>
                  <a:srgbClr val="000000"/>
                </a:solidFill>
              </a:rPr>
              <a:t> </a:t>
            </a:r>
            <a:r>
              <a:rPr lang="en-US" i="1" dirty="0">
                <a:solidFill>
                  <a:srgbClr val="000000"/>
                </a:solidFill>
              </a:rPr>
              <a:t>n</a:t>
            </a:r>
            <a:r>
              <a:rPr lang="en-US" baseline="-25000" dirty="0">
                <a:solidFill>
                  <a:srgbClr val="000000"/>
                </a:solidFill>
              </a:rPr>
              <a:t>2</a:t>
            </a:r>
            <a:r>
              <a:rPr lang="en-US" dirty="0">
                <a:solidFill>
                  <a:srgbClr val="000000"/>
                </a:solidFill>
              </a:rPr>
              <a:t> are the sample proportion and sample size, respectively, from the second population. </a:t>
            </a:r>
          </a:p>
        </p:txBody>
      </p:sp>
      <p:graphicFrame>
        <p:nvGraphicFramePr>
          <p:cNvPr id="281603" name="Object 3"/>
          <p:cNvGraphicFramePr>
            <a:graphicFrameLocks noChangeAspect="1"/>
          </p:cNvGraphicFramePr>
          <p:nvPr>
            <p:extLst>
              <p:ext uri="{D42A27DB-BD31-4B8C-83A1-F6EECF244321}">
                <p14:modId xmlns:p14="http://schemas.microsoft.com/office/powerpoint/2010/main" val="58363142"/>
              </p:ext>
            </p:extLst>
          </p:nvPr>
        </p:nvGraphicFramePr>
        <p:xfrm>
          <a:off x="1543438" y="1310217"/>
          <a:ext cx="304800" cy="431800"/>
        </p:xfrm>
        <a:graphic>
          <a:graphicData uri="http://schemas.openxmlformats.org/presentationml/2006/ole">
            <mc:AlternateContent xmlns:mc="http://schemas.openxmlformats.org/markup-compatibility/2006">
              <mc:Choice xmlns:v="urn:schemas-microsoft-com:vml" Requires="v">
                <p:oleObj name="Equation" r:id="rId2" imgW="304560" imgH="431640" progId="Equation.DSMT4">
                  <p:embed/>
                </p:oleObj>
              </mc:Choice>
              <mc:Fallback>
                <p:oleObj name="Equation" r:id="rId2" imgW="30456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3438" y="131021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1604" name="Object 4"/>
          <p:cNvGraphicFramePr>
            <a:graphicFrameLocks noChangeAspect="1"/>
          </p:cNvGraphicFramePr>
          <p:nvPr>
            <p:extLst>
              <p:ext uri="{D42A27DB-BD31-4B8C-83A1-F6EECF244321}">
                <p14:modId xmlns:p14="http://schemas.microsoft.com/office/powerpoint/2010/main" val="578812175"/>
              </p:ext>
            </p:extLst>
          </p:nvPr>
        </p:nvGraphicFramePr>
        <p:xfrm>
          <a:off x="7483669" y="1744546"/>
          <a:ext cx="317500" cy="431800"/>
        </p:xfrm>
        <a:graphic>
          <a:graphicData uri="http://schemas.openxmlformats.org/presentationml/2006/ole">
            <mc:AlternateContent xmlns:mc="http://schemas.openxmlformats.org/markup-compatibility/2006">
              <mc:Choice xmlns:v="urn:schemas-microsoft-com:vml" Requires="v">
                <p:oleObj name="Equation" r:id="rId4" imgW="317160" imgH="431640" progId="Equation.DSMT4">
                  <p:embed/>
                </p:oleObj>
              </mc:Choice>
              <mc:Fallback>
                <p:oleObj name="Equation" r:id="rId4" imgW="3171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83669" y="1744546"/>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Formula: 100(1 −</a:t>
                </a:r>
                <a:r>
                  <a:rPr lang="el-GR" i="1" dirty="0">
                    <a:latin typeface="Cambria Math" panose="02040503050406030204" pitchFamily="18" charset="0"/>
                    <a:ea typeface="Cambria Math" panose="02040503050406030204" pitchFamily="18" charset="0"/>
                  </a:rPr>
                  <a:t>α</a:t>
                </a:r>
                <a:r>
                  <a:rPr lang="en-US" dirty="0"/>
                  <a:t>)% Confidence Interval for </a:t>
                </a:r>
                <a14:m>
                  <m:oMath xmlns:m="http://schemas.openxmlformats.org/officeDocument/2006/math">
                    <m:r>
                      <a:rPr lang="en-US" i="1" dirty="0" smtClean="0">
                        <a:latin typeface="Cambria Math" panose="02040503050406030204" pitchFamily="18" charset="0"/>
                      </a:rPr>
                      <m:t>𝑝</m:t>
                    </m:r>
                    <m:r>
                      <a:rPr lang="en-US" i="1" baseline="-25000" dirty="0">
                        <a:latin typeface="Cambria Math" panose="02040503050406030204" pitchFamily="18" charset="0"/>
                      </a:rPr>
                      <m:t>1</m:t>
                    </m:r>
                    <m:r>
                      <a:rPr lang="en-US" i="1" dirty="0">
                        <a:latin typeface="Cambria Math" panose="02040503050406030204" pitchFamily="18" charset="0"/>
                      </a:rPr>
                      <m:t>−</m:t>
                    </m:r>
                    <m:r>
                      <a:rPr lang="en-US" i="1" dirty="0">
                        <a:latin typeface="Cambria Math" panose="02040503050406030204" pitchFamily="18" charset="0"/>
                      </a:rPr>
                      <m:t>𝑝</m:t>
                    </m:r>
                    <m:r>
                      <a:rPr lang="en-US" i="1" baseline="-25000" dirty="0">
                        <a:latin typeface="Cambria Math" panose="02040503050406030204" pitchFamily="18" charset="0"/>
                      </a:rPr>
                      <m:t>2</m:t>
                    </m:r>
                  </m:oMath>
                </a14:m>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7333"/>
                </a:stretch>
              </a:blipFill>
            </p:spPr>
            <p:txBody>
              <a:bodyPr/>
              <a:lstStyle/>
              <a:p>
                <a:r>
                  <a:rPr lang="en-IN">
                    <a:noFill/>
                  </a:rPr>
                  <a:t> </a:t>
                </a:r>
              </a:p>
            </p:txBody>
          </p:sp>
        </mc:Fallback>
      </mc:AlternateContent>
      <p:sp>
        <p:nvSpPr>
          <p:cNvPr id="4" name="Content Placeholder 2"/>
          <p:cNvSpPr>
            <a:spLocks noGrp="1"/>
          </p:cNvSpPr>
          <p:nvPr>
            <p:ph idx="1"/>
          </p:nvPr>
        </p:nvSpPr>
        <p:spPr>
          <a:xfrm>
            <a:off x="457200" y="1143000"/>
            <a:ext cx="8229600" cy="4228850"/>
          </a:xfrm>
          <a:solidFill>
            <a:srgbClr val="FFFFCC"/>
          </a:solidFill>
          <a:ln w="28575">
            <a:solidFill>
              <a:srgbClr val="000000"/>
            </a:solidFill>
          </a:ln>
        </p:spPr>
        <p:txBody>
          <a:bodyPr>
            <a:spAutoFit/>
          </a:bodyPr>
          <a:lstStyle/>
          <a:p>
            <a:pPr marL="3175" indent="-3175"/>
            <a:r>
              <a:rPr lang="en-US" dirty="0">
                <a:solidFill>
                  <a:srgbClr val="000000"/>
                </a:solidFill>
              </a:rPr>
              <a:t>We can construct a 100(1 − </a:t>
            </a:r>
            <a:r>
              <a:rPr lang="el-GR" i="1" dirty="0">
                <a:solidFill>
                  <a:srgbClr val="000000"/>
                </a:solidFill>
                <a:latin typeface="Cambria Math" panose="02040503050406030204" pitchFamily="18" charset="0"/>
                <a:ea typeface="Cambria Math" panose="02040503050406030204" pitchFamily="18" charset="0"/>
              </a:rPr>
              <a:t>α</a:t>
            </a:r>
            <a:r>
              <a:rPr lang="en-US" dirty="0">
                <a:solidFill>
                  <a:srgbClr val="000000"/>
                </a:solidFill>
              </a:rPr>
              <a:t>)% confidence interval estimate for the difference between two population proportions using the following.</a:t>
            </a:r>
          </a:p>
          <a:p>
            <a:pPr marL="3175" indent="-3175"/>
            <a:endParaRPr lang="en-US" dirty="0">
              <a:solidFill>
                <a:srgbClr val="000000"/>
              </a:solidFill>
            </a:endParaRPr>
          </a:p>
          <a:p>
            <a:pPr marL="3175" indent="-3175"/>
            <a:endParaRPr lang="en-US" dirty="0">
              <a:solidFill>
                <a:srgbClr val="000000"/>
              </a:solidFill>
            </a:endParaRPr>
          </a:p>
          <a:p>
            <a:pPr marL="3175" indent="-3175"/>
            <a:r>
              <a:rPr lang="en-US" dirty="0">
                <a:solidFill>
                  <a:srgbClr val="000000"/>
                </a:solidFill>
              </a:rPr>
              <a:t>where     and </a:t>
            </a:r>
            <a:r>
              <a:rPr lang="en-US" i="1" dirty="0">
                <a:solidFill>
                  <a:srgbClr val="000000"/>
                </a:solidFill>
              </a:rPr>
              <a:t>n</a:t>
            </a:r>
            <a:r>
              <a:rPr lang="en-US" baseline="-25000" dirty="0">
                <a:solidFill>
                  <a:srgbClr val="000000"/>
                </a:solidFill>
              </a:rPr>
              <a:t>1</a:t>
            </a:r>
            <a:r>
              <a:rPr lang="en-US" dirty="0">
                <a:solidFill>
                  <a:srgbClr val="000000"/>
                </a:solidFill>
              </a:rPr>
              <a:t> are the sample proportion and sample size, respectively, from the first population,     and </a:t>
            </a:r>
            <a:r>
              <a:rPr lang="en-US" i="1" dirty="0">
                <a:solidFill>
                  <a:srgbClr val="000000"/>
                </a:solidFill>
              </a:rPr>
              <a:t>n</a:t>
            </a:r>
            <a:r>
              <a:rPr lang="en-US" baseline="-25000" dirty="0">
                <a:solidFill>
                  <a:srgbClr val="000000"/>
                </a:solidFill>
              </a:rPr>
              <a:t>2</a:t>
            </a:r>
            <a:r>
              <a:rPr lang="en-US" dirty="0">
                <a:solidFill>
                  <a:srgbClr val="000000"/>
                </a:solidFill>
              </a:rPr>
              <a:t> are the sample proportion and sample size, respectively, from the second population,</a:t>
            </a:r>
          </a:p>
        </p:txBody>
      </p:sp>
      <p:graphicFrame>
        <p:nvGraphicFramePr>
          <p:cNvPr id="238595" name="Object 3"/>
          <p:cNvGraphicFramePr>
            <a:graphicFrameLocks noChangeAspect="1"/>
          </p:cNvGraphicFramePr>
          <p:nvPr>
            <p:extLst>
              <p:ext uri="{D42A27DB-BD31-4B8C-83A1-F6EECF244321}">
                <p14:modId xmlns:p14="http://schemas.microsoft.com/office/powerpoint/2010/main" val="1276606040"/>
              </p:ext>
            </p:extLst>
          </p:nvPr>
        </p:nvGraphicFramePr>
        <p:xfrm>
          <a:off x="1416204" y="2546195"/>
          <a:ext cx="5334001" cy="1092200"/>
        </p:xfrm>
        <a:graphic>
          <a:graphicData uri="http://schemas.openxmlformats.org/presentationml/2006/ole">
            <mc:AlternateContent xmlns:mc="http://schemas.openxmlformats.org/markup-compatibility/2006">
              <mc:Choice xmlns:v="urn:schemas-microsoft-com:vml" Requires="v">
                <p:oleObj name="Equation" r:id="rId3" imgW="5333760" imgH="1091880" progId="Equation.DSMT4">
                  <p:embed/>
                </p:oleObj>
              </mc:Choice>
              <mc:Fallback>
                <p:oleObj name="Equation" r:id="rId3" imgW="5333760" imgH="1091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6204" y="2546195"/>
                        <a:ext cx="5334001"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599" name="Object 7"/>
          <p:cNvGraphicFramePr>
            <a:graphicFrameLocks noChangeAspect="1"/>
          </p:cNvGraphicFramePr>
          <p:nvPr>
            <p:extLst>
              <p:ext uri="{D42A27DB-BD31-4B8C-83A1-F6EECF244321}">
                <p14:modId xmlns:p14="http://schemas.microsoft.com/office/powerpoint/2010/main" val="1342421833"/>
              </p:ext>
            </p:extLst>
          </p:nvPr>
        </p:nvGraphicFramePr>
        <p:xfrm>
          <a:off x="1538016" y="3590693"/>
          <a:ext cx="304800" cy="431800"/>
        </p:xfrm>
        <a:graphic>
          <a:graphicData uri="http://schemas.openxmlformats.org/presentationml/2006/ole">
            <mc:AlternateContent xmlns:mc="http://schemas.openxmlformats.org/markup-compatibility/2006">
              <mc:Choice xmlns:v="urn:schemas-microsoft-com:vml" Requires="v">
                <p:oleObj name="Equation" r:id="rId5" imgW="304560" imgH="431640" progId="Equation.DSMT4">
                  <p:embed/>
                </p:oleObj>
              </mc:Choice>
              <mc:Fallback>
                <p:oleObj name="Equation" r:id="rId5" imgW="304560" imgH="43164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8016" y="3590693"/>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8600" name="Object 8"/>
          <p:cNvGraphicFramePr>
            <a:graphicFrameLocks noChangeAspect="1"/>
          </p:cNvGraphicFramePr>
          <p:nvPr>
            <p:extLst>
              <p:ext uri="{D42A27DB-BD31-4B8C-83A1-F6EECF244321}">
                <p14:modId xmlns:p14="http://schemas.microsoft.com/office/powerpoint/2010/main" val="455861825"/>
              </p:ext>
            </p:extLst>
          </p:nvPr>
        </p:nvGraphicFramePr>
        <p:xfrm>
          <a:off x="6822895" y="4000423"/>
          <a:ext cx="317500" cy="431800"/>
        </p:xfrm>
        <a:graphic>
          <a:graphicData uri="http://schemas.openxmlformats.org/presentationml/2006/ole">
            <mc:AlternateContent xmlns:mc="http://schemas.openxmlformats.org/markup-compatibility/2006">
              <mc:Choice xmlns:v="urn:schemas-microsoft-com:vml" Requires="v">
                <p:oleObj name="Equation" r:id="rId7" imgW="317160" imgH="431640" progId="Equation.DSMT4">
                  <p:embed/>
                </p:oleObj>
              </mc:Choice>
              <mc:Fallback>
                <p:oleObj name="Equation" r:id="rId7" imgW="317160" imgH="4316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22895" y="4000423"/>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Formula: 100(1 −</a:t>
                </a:r>
                <a:r>
                  <a:rPr lang="el-GR" i="1" dirty="0">
                    <a:latin typeface="Cambria Math" panose="02040503050406030204" pitchFamily="18" charset="0"/>
                    <a:ea typeface="Cambria Math" panose="02040503050406030204" pitchFamily="18" charset="0"/>
                  </a:rPr>
                  <a:t>α</a:t>
                </a:r>
                <a:r>
                  <a:rPr lang="en-US" dirty="0"/>
                  <a:t>)% Confidence Interval for </a:t>
                </a:r>
                <a14:m>
                  <m:oMath xmlns:m="http://schemas.openxmlformats.org/officeDocument/2006/math">
                    <m:r>
                      <a:rPr lang="en-US" i="1" dirty="0" smtClean="0">
                        <a:latin typeface="Cambria Math" panose="02040503050406030204" pitchFamily="18" charset="0"/>
                      </a:rPr>
                      <m:t>𝑝</m:t>
                    </m:r>
                    <m:r>
                      <a:rPr lang="en-US" i="1" baseline="-25000" dirty="0">
                        <a:latin typeface="Cambria Math" panose="02040503050406030204" pitchFamily="18" charset="0"/>
                      </a:rPr>
                      <m:t>1</m:t>
                    </m:r>
                    <m:r>
                      <a:rPr lang="en-US" i="1" dirty="0" smtClean="0">
                        <a:latin typeface="Cambria Math" panose="02040503050406030204" pitchFamily="18" charset="0"/>
                      </a:rPr>
                      <m:t>−</m:t>
                    </m:r>
                    <m:r>
                      <a:rPr lang="en-US" i="1" dirty="0" smtClean="0">
                        <a:latin typeface="Cambria Math" panose="02040503050406030204" pitchFamily="18" charset="0"/>
                      </a:rPr>
                      <m:t>𝑝</m:t>
                    </m:r>
                    <m:r>
                      <a:rPr lang="en-US" i="1" baseline="-25000" dirty="0" smtClean="0">
                        <a:latin typeface="Cambria Math" panose="02040503050406030204" pitchFamily="18" charset="0"/>
                      </a:rPr>
                      <m:t>2</m:t>
                    </m:r>
                  </m:oMath>
                </a14:m>
                <a:r>
                  <a:rPr lang="en-US" baseline="-25000" dirty="0"/>
                  <a:t> </a:t>
                </a:r>
                <a:r>
                  <a:rPr lang="en-US" dirty="0"/>
                  <a:t>(cont.)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8000"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143000"/>
                <a:ext cx="8229600" cy="1524007"/>
              </a:xfrm>
              <a:solidFill>
                <a:srgbClr val="FFFFCC"/>
              </a:solidFill>
              <a:ln w="28575">
                <a:solidFill>
                  <a:srgbClr val="000000"/>
                </a:solidFill>
              </a:ln>
            </p:spPr>
            <p:txBody>
              <a:bodyPr>
                <a:spAutoFit/>
              </a:bodyPr>
              <a:lstStyle/>
              <a:p>
                <a:endParaRPr lang="en-US" dirty="0">
                  <a:solidFill>
                    <a:srgbClr val="000000"/>
                  </a:solidFill>
                </a:endParaRPr>
              </a:p>
              <a:p>
                <a:r>
                  <a:rPr lang="en-US" dirty="0">
                    <a:solidFill>
                      <a:srgbClr val="000000"/>
                    </a:solidFill>
                  </a:rPr>
                  <a:t>      is the critical value for the </a:t>
                </a:r>
                <a:r>
                  <a:rPr lang="en-US" i="1" dirty="0">
                    <a:solidFill>
                      <a:srgbClr val="000000"/>
                    </a:solidFill>
                  </a:rPr>
                  <a:t>z</a:t>
                </a:r>
                <a:r>
                  <a:rPr lang="en-US" dirty="0">
                    <a:solidFill>
                      <a:srgbClr val="000000"/>
                    </a:solidFill>
                  </a:rPr>
                  <a:t>-distribution that captures an area of </a:t>
                </a:r>
                <a14:m>
                  <m:oMath xmlns:m="http://schemas.openxmlformats.org/officeDocument/2006/math">
                    <m:f>
                      <m:fPr>
                        <m:type m:val="skw"/>
                        <m:ctrlPr>
                          <a:rPr lang="el-GR" i="1" smtClean="0">
                            <a:solidFill>
                              <a:srgbClr val="000000"/>
                            </a:solidFill>
                            <a:latin typeface="Cambria Math" panose="02040503050406030204" pitchFamily="18" charset="0"/>
                            <a:ea typeface="Cambria Math" panose="02040503050406030204" pitchFamily="18" charset="0"/>
                          </a:rPr>
                        </m:ctrlPr>
                      </m:fPr>
                      <m:num>
                        <m:r>
                          <m:rPr>
                            <m:nor/>
                          </m:rPr>
                          <a:rPr lang="el-GR" i="1" dirty="0">
                            <a:solidFill>
                              <a:srgbClr val="000000"/>
                            </a:solidFill>
                            <a:latin typeface="Cambria Math" panose="02040503050406030204" pitchFamily="18" charset="0"/>
                            <a:ea typeface="Cambria Math" panose="02040503050406030204" pitchFamily="18" charset="0"/>
                          </a:rPr>
                          <m:t>α</m:t>
                        </m:r>
                      </m:num>
                      <m:den>
                        <m:r>
                          <a:rPr lang="en-US" b="0" i="1" smtClean="0">
                            <a:solidFill>
                              <a:srgbClr val="000000"/>
                            </a:solidFill>
                            <a:latin typeface="Cambria Math" panose="02040503050406030204" pitchFamily="18" charset="0"/>
                            <a:ea typeface="Cambria Math" panose="02040503050406030204" pitchFamily="18" charset="0"/>
                          </a:rPr>
                          <m:t>2</m:t>
                        </m:r>
                      </m:den>
                    </m:f>
                  </m:oMath>
                </a14:m>
                <a:r>
                  <a:rPr lang="en-US" dirty="0">
                    <a:solidFill>
                      <a:srgbClr val="000000"/>
                    </a:solidFill>
                  </a:rPr>
                  <a:t> in the upper tail.</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143000"/>
                <a:ext cx="8229600" cy="1524007"/>
              </a:xfrm>
              <a:blipFill>
                <a:blip r:embed="rId4"/>
                <a:stretch>
                  <a:fillRect l="-1328" b="-5490"/>
                </a:stretch>
              </a:blipFill>
              <a:ln w="28575">
                <a:solidFill>
                  <a:srgbClr val="000000"/>
                </a:solidFill>
              </a:ln>
            </p:spPr>
            <p:txBody>
              <a:bodyPr/>
              <a:lstStyle/>
              <a:p>
                <a:r>
                  <a:rPr lang="en-US">
                    <a:noFill/>
                  </a:rPr>
                  <a:t> </a:t>
                </a:r>
              </a:p>
            </p:txBody>
          </p:sp>
        </mc:Fallback>
      </mc:AlternateContent>
      <p:graphicFrame>
        <p:nvGraphicFramePr>
          <p:cNvPr id="282629" name="Object 5"/>
          <p:cNvGraphicFramePr>
            <a:graphicFrameLocks noChangeAspect="1"/>
          </p:cNvGraphicFramePr>
          <p:nvPr>
            <p:extLst>
              <p:ext uri="{D42A27DB-BD31-4B8C-83A1-F6EECF244321}">
                <p14:modId xmlns:p14="http://schemas.microsoft.com/office/powerpoint/2010/main" val="297275642"/>
              </p:ext>
            </p:extLst>
          </p:nvPr>
        </p:nvGraphicFramePr>
        <p:xfrm>
          <a:off x="479425" y="1247775"/>
          <a:ext cx="7937500" cy="482600"/>
        </p:xfrm>
        <a:graphic>
          <a:graphicData uri="http://schemas.openxmlformats.org/presentationml/2006/ole">
            <mc:AlternateContent xmlns:mc="http://schemas.openxmlformats.org/markup-compatibility/2006">
              <mc:Choice xmlns:v="urn:schemas-microsoft-com:vml" Requires="v">
                <p:oleObj name="Equation" r:id="rId5" imgW="7937280" imgH="482400" progId="Equation.DSMT4">
                  <p:embed/>
                </p:oleObj>
              </mc:Choice>
              <mc:Fallback>
                <p:oleObj name="Equation" r:id="rId5" imgW="7937280" imgH="482400" progId="Equation.DSMT4">
                  <p:embed/>
                  <p:pic>
                    <p:nvPicPr>
                      <p:cNvPr id="0" name="Picture 5"/>
                      <p:cNvPicPr>
                        <a:picLocks noChangeAspect="1" noChangeArrowheads="1"/>
                      </p:cNvPicPr>
                      <p:nvPr/>
                    </p:nvPicPr>
                    <p:blipFill>
                      <a:blip r:embed="rId6"/>
                      <a:srcRect/>
                      <a:stretch>
                        <a:fillRect/>
                      </a:stretch>
                    </p:blipFill>
                    <p:spPr bwMode="auto">
                      <a:xfrm>
                        <a:off x="479425" y="1247775"/>
                        <a:ext cx="7937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2630" name="Object 6"/>
          <p:cNvGraphicFramePr>
            <a:graphicFrameLocks noChangeAspect="1"/>
          </p:cNvGraphicFramePr>
          <p:nvPr>
            <p:extLst>
              <p:ext uri="{D42A27DB-BD31-4B8C-83A1-F6EECF244321}">
                <p14:modId xmlns:p14="http://schemas.microsoft.com/office/powerpoint/2010/main" val="3856444680"/>
              </p:ext>
            </p:extLst>
          </p:nvPr>
        </p:nvGraphicFramePr>
        <p:xfrm>
          <a:off x="566931" y="1682200"/>
          <a:ext cx="393700" cy="495300"/>
        </p:xfrm>
        <a:graphic>
          <a:graphicData uri="http://schemas.openxmlformats.org/presentationml/2006/ole">
            <mc:AlternateContent xmlns:mc="http://schemas.openxmlformats.org/markup-compatibility/2006">
              <mc:Choice xmlns:v="urn:schemas-microsoft-com:vml" Requires="v">
                <p:oleObj name="Equation" r:id="rId7" imgW="393480" imgH="495000" progId="Equation.DSMT4">
                  <p:embed/>
                </p:oleObj>
              </mc:Choice>
              <mc:Fallback>
                <p:oleObj name="Equation" r:id="rId7" imgW="393480" imgH="495000" progId="Equation.DSMT4">
                  <p:embed/>
                  <p:pic>
                    <p:nvPicPr>
                      <p:cNvPr id="0" name="Picture 6"/>
                      <p:cNvPicPr>
                        <a:picLocks noChangeAspect="1" noChangeArrowheads="1"/>
                      </p:cNvPicPr>
                      <p:nvPr/>
                    </p:nvPicPr>
                    <p:blipFill>
                      <a:blip r:embed="rId8"/>
                      <a:srcRect/>
                      <a:stretch>
                        <a:fillRect/>
                      </a:stretch>
                    </p:blipFill>
                    <p:spPr bwMode="auto">
                      <a:xfrm>
                        <a:off x="566931" y="1682200"/>
                        <a:ext cx="39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50A81C89-E04F-4612-AFC9-DDFEF639D7F5}"/>
                  </a:ext>
                </a:extLst>
              </p:cNvPr>
              <p:cNvSpPr>
                <a:spLocks noGrp="1"/>
              </p:cNvSpPr>
              <p:nvPr>
                <p:ph type="title"/>
              </p:nvPr>
            </p:nvSpPr>
            <p:spPr/>
            <p:txBody>
              <a:bodyPr/>
              <a:lstStyle/>
              <a:p>
                <a:r>
                  <a:rPr lang="en-US" dirty="0"/>
                  <a:t>Hypothesis Testing about </a:t>
                </a:r>
                <a14:m>
                  <m:oMath xmlns:m="http://schemas.openxmlformats.org/officeDocument/2006/math">
                    <m:r>
                      <a:rPr lang="en-US" i="1" dirty="0" smtClean="0">
                        <a:latin typeface="Cambria Math" panose="02040503050406030204" pitchFamily="18" charset="0"/>
                      </a:rPr>
                      <m:t>𝑝</m:t>
                    </m:r>
                    <m:r>
                      <a:rPr lang="en-US" i="1" baseline="-25000" dirty="0">
                        <a:latin typeface="Cambria Math" panose="02040503050406030204" pitchFamily="18" charset="0"/>
                      </a:rPr>
                      <m:t>1</m:t>
                    </m:r>
                    <m:r>
                      <a:rPr lang="en-US" i="1" dirty="0">
                        <a:latin typeface="Cambria Math" panose="02040503050406030204" pitchFamily="18" charset="0"/>
                      </a:rPr>
                      <m:t>−</m:t>
                    </m:r>
                    <m:r>
                      <a:rPr lang="en-US" i="1" dirty="0">
                        <a:latin typeface="Cambria Math" panose="02040503050406030204" pitchFamily="18" charset="0"/>
                      </a:rPr>
                      <m:t>𝑝</m:t>
                    </m:r>
                    <m:r>
                      <a:rPr lang="en-US" i="1" baseline="-25000" dirty="0">
                        <a:latin typeface="Cambria Math" panose="02040503050406030204" pitchFamily="18" charset="0"/>
                      </a:rPr>
                      <m:t>2</m:t>
                    </m:r>
                  </m:oMath>
                </a14:m>
                <a:endParaRPr lang="en-US" baseline="-25000" dirty="0"/>
              </a:p>
            </p:txBody>
          </p:sp>
        </mc:Choice>
        <mc:Fallback xmlns="">
          <p:sp>
            <p:nvSpPr>
              <p:cNvPr id="2" name="Title 1">
                <a:extLst>
                  <a:ext uri="{FF2B5EF4-FFF2-40B4-BE49-F238E27FC236}">
                    <a16:creationId xmlns:a16="http://schemas.microsoft.com/office/drawing/2014/main" id="{50A81C89-E04F-4612-AFC9-DDFEF639D7F5}"/>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Content Placeholder 2">
            <a:extLst>
              <a:ext uri="{FF2B5EF4-FFF2-40B4-BE49-F238E27FC236}">
                <a16:creationId xmlns:a16="http://schemas.microsoft.com/office/drawing/2014/main" id="{F9580FEB-2B3F-4321-A9A7-6B2606654873}"/>
              </a:ext>
            </a:extLst>
          </p:cNvPr>
          <p:cNvSpPr>
            <a:spLocks noGrp="1"/>
          </p:cNvSpPr>
          <p:nvPr>
            <p:ph idx="1"/>
          </p:nvPr>
        </p:nvSpPr>
        <p:spPr/>
        <p:txBody>
          <a:bodyPr/>
          <a:lstStyle/>
          <a:p>
            <a:r>
              <a:rPr lang="en-US" dirty="0"/>
              <a:t>Table 12.4.1 gives a short summary of the possible hypothesis tests that can be conducted when you want to compare two proportions.</a:t>
            </a:r>
          </a:p>
          <a:p>
            <a:r>
              <a:rPr lang="en-US" dirty="0"/>
              <a:t>The hypothesis testing procedure and the confidence interval calculation for comparing two population proportions is developed in Example 12.4.1.</a:t>
            </a:r>
          </a:p>
        </p:txBody>
      </p:sp>
    </p:spTree>
    <p:extLst>
      <p:ext uri="{BB962C8B-B14F-4D97-AF65-F5344CB8AC3E}">
        <p14:creationId xmlns:p14="http://schemas.microsoft.com/office/powerpoint/2010/main" val="65297244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4254</TotalTime>
  <Words>3058</Words>
  <Application>Microsoft Office PowerPoint</Application>
  <PresentationFormat>On-screen Show (4:3)</PresentationFormat>
  <Paragraphs>191</Paragraphs>
  <Slides>41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8" baseType="lpstr">
      <vt:lpstr>Calibri</vt:lpstr>
      <vt:lpstr>Wingdings</vt:lpstr>
      <vt:lpstr>Cambria Math</vt:lpstr>
      <vt:lpstr>Symbol</vt:lpstr>
      <vt:lpstr>Arial</vt:lpstr>
      <vt:lpstr>Office Theme</vt:lpstr>
      <vt:lpstr>Equation</vt:lpstr>
      <vt:lpstr>Section 12.4</vt:lpstr>
      <vt:lpstr>Inference about Two Population Proportions</vt:lpstr>
      <vt:lpstr>Inference about Two Population Proportions (cont.)</vt:lpstr>
      <vt:lpstr>Inference about Two Population Proportions (cont.)</vt:lpstr>
      <vt:lpstr>Assumptions: Assumptions for Comparing Two Population Proportions </vt:lpstr>
      <vt:lpstr>Assumptions: Assumptions for Comparing Two Population Proportions (cont.)</vt:lpstr>
      <vt:lpstr>Formula: 100(1 −α)% Confidence Interval for p1-p2</vt:lpstr>
      <vt:lpstr>Formula: 100(1 −α)% Confidence Interval for p1-p2 (cont.)</vt:lpstr>
      <vt:lpstr>Hypothesis Testing about p1-p2</vt:lpstr>
      <vt:lpstr>Hypothesis Testing about p1-p2 (cont.)</vt:lpstr>
      <vt:lpstr>Note</vt:lpstr>
      <vt:lpstr>Procedure: Testing a Hypothesis about Two Population Proportions </vt:lpstr>
      <vt:lpstr>Procedure: Testing a Hypothesis about Two Population Proportions (cont.)</vt:lpstr>
      <vt:lpstr>Procedure: Testing a Hypothesis about Two Population Proportions (cont.)</vt:lpstr>
      <vt:lpstr>Procedure: Testing a Hypothesis about Two Population Proportions (cont.)</vt:lpstr>
      <vt:lpstr>Example 12.4.1: Determining a Confidence Interval and Performing a Hypothesis Test for the Difference in the Proportion of Defective Phones</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Note</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lpstr>Example 12.4.1: Determining a Confidence Interval and Performing a Hypothesis Test for the Difference in the Proportion of Defective Phones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473</cp:revision>
  <dcterms:created xsi:type="dcterms:W3CDTF">2013-04-26T14:43:13Z</dcterms:created>
  <dcterms:modified xsi:type="dcterms:W3CDTF">2024-10-24T18:33:20Z</dcterms:modified>
</cp:coreProperties>
</file>